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0" r:id="rId2"/>
    <p:sldId id="281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C33960-93F1-4354-A893-89B85B2E7D15}">
          <p14:sldIdLst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EE98"/>
    <a:srgbClr val="BFBFBF"/>
    <a:srgbClr val="F8DD16"/>
    <a:srgbClr val="FF4040"/>
    <a:srgbClr val="E8D29C"/>
    <a:srgbClr val="D2A73B"/>
    <a:srgbClr val="BD9131"/>
    <a:srgbClr val="FEFEEB"/>
    <a:srgbClr val="906B24"/>
    <a:srgbClr val="007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6" autoAdjust="0"/>
    <p:restoredTop sz="96357" autoAdjust="0"/>
  </p:normalViewPr>
  <p:slideViewPr>
    <p:cSldViewPr snapToGrid="0">
      <p:cViewPr varScale="1">
        <p:scale>
          <a:sx n="155" d="100"/>
          <a:sy n="155" d="100"/>
        </p:scale>
        <p:origin x="15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62EFC-0615-4A92-AFC2-F6AC0BF2D452}" type="datetimeFigureOut">
              <a:rPr lang="sv-SE" smtClean="0"/>
              <a:t>2023-04-12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6EA23-C6F3-486E-8C6B-F0968C30D6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240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F39F-3FFD-43EA-8874-0C0A6B1E0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57296-CB0F-415B-8B89-8E0805F8D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C364F-D04B-47C2-8538-5F04505C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61ED-C646-4148-8776-AC19C3455F2B}" type="datetimeFigureOut">
              <a:rPr lang="sv-SE" smtClean="0"/>
              <a:t>2023-04-12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C97A1-6501-4A64-855E-39A7BDF90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6CBEE-7B5D-40C2-9B55-F89A6994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243A-BAE7-4931-B96A-45A91DEFF4C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793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FC56-009A-45A4-B188-E6F1AAA2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2C707-D574-4F19-84F0-14C9BC2D2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09690-E158-4884-98EB-DE1B1C9EE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61ED-C646-4148-8776-AC19C3455F2B}" type="datetimeFigureOut">
              <a:rPr lang="sv-SE" smtClean="0"/>
              <a:t>2023-04-12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9BF30-4160-44D3-840F-2D672BA4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9B654-1C37-48E8-898D-435603F1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243A-BAE7-4931-B96A-45A91DEFF4C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57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8B0ED-0794-42D1-9A34-18F0839BA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CA830-B841-489D-8660-487C22AB5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43C88-5FC8-49CF-BFD9-ECF543E4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61ED-C646-4148-8776-AC19C3455F2B}" type="datetimeFigureOut">
              <a:rPr lang="sv-SE" smtClean="0"/>
              <a:t>2023-04-12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EB69-6724-45C5-84C4-E5CE4DE2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AF7D9-00D1-400E-9D50-98BB188D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243A-BAE7-4931-B96A-45A91DEFF4C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274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8BD6-B9EC-43C9-9561-B9C2D6AE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2B7B-7082-400A-8349-8BADEAD3F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BEF24-2110-48B3-9F1B-14356E5C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61ED-C646-4148-8776-AC19C3455F2B}" type="datetimeFigureOut">
              <a:rPr lang="sv-SE" smtClean="0"/>
              <a:t>2023-04-12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A6441-6E92-433D-A7A2-662E107A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317A6-926A-41CB-9378-E1631AD9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243A-BAE7-4931-B96A-45A91DEFF4C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108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C69F-77E8-4C8A-B220-36AB0D9C0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72E90-2B54-46E8-87A9-BFF6850C5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D54B0-1E00-4584-A940-A490FB18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61ED-C646-4148-8776-AC19C3455F2B}" type="datetimeFigureOut">
              <a:rPr lang="sv-SE" smtClean="0"/>
              <a:t>2023-04-12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12AD8-91F9-4EF7-8860-39794A60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8EC3E-0E27-4ABC-B375-E4686112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243A-BAE7-4931-B96A-45A91DEFF4C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649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C933-95E6-47C2-8C2F-92CF775A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CB5EF-735B-4F1B-96F4-75EE7B7F7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09C5A-2C0D-42FB-B8CA-B7B33F48F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FB684-D360-4003-8B12-A89B24C8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61ED-C646-4148-8776-AC19C3455F2B}" type="datetimeFigureOut">
              <a:rPr lang="sv-SE" smtClean="0"/>
              <a:t>2023-04-12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C1DC8-E1F1-4423-87AC-3D1EFA46C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2EB6E-AD87-49FA-9170-1C7AD325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243A-BAE7-4931-B96A-45A91DEFF4C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974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1A0F-9A48-4399-A760-9182CD4B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F4AAD-1401-4AE9-93F7-326C5F557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1A618-8646-4D00-858F-95CFC5BAD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0BC6A-A4BF-49B0-BE0D-5FD12BBAA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2F9C4-D03C-4C44-A1CD-8D5A0E612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3A3476-4776-41F8-B047-8634EA74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61ED-C646-4148-8776-AC19C3455F2B}" type="datetimeFigureOut">
              <a:rPr lang="sv-SE" smtClean="0"/>
              <a:t>2023-04-12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3DDC93-DA01-4872-80A3-A0BC9F17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2DA69-07D8-41F5-B006-6215A60F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243A-BAE7-4931-B96A-45A91DEFF4C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5469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72FC-30B5-4AC9-8E9F-66850C1BA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8D0CD-84D3-4479-93D0-C3B3039D4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61ED-C646-4148-8776-AC19C3455F2B}" type="datetimeFigureOut">
              <a:rPr lang="sv-SE" smtClean="0"/>
              <a:t>2023-04-12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F919A-3A36-4F9D-B5ED-A2CC63B3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094B5-DEAE-4D63-BEB7-F47C0117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243A-BAE7-4931-B96A-45A91DEFF4C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239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B18DA-DD54-4242-803E-75989712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61ED-C646-4148-8776-AC19C3455F2B}" type="datetimeFigureOut">
              <a:rPr lang="sv-SE" smtClean="0"/>
              <a:t>2023-04-12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3BF5E-2792-431A-A4F3-020F4830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4C525-9ABA-45CD-B766-63D65C61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243A-BAE7-4931-B96A-45A91DEFF4C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217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ECA4-4548-477F-9101-925C0F6E8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5AED5-A6BC-48C0-8C82-011287A98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2983C-07E9-4B59-997F-5499B1E99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DBFF1-62F3-43C8-8369-A44F966E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61ED-C646-4148-8776-AC19C3455F2B}" type="datetimeFigureOut">
              <a:rPr lang="sv-SE" smtClean="0"/>
              <a:t>2023-04-12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AA92A-DC57-4193-AE33-D9DADE28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F026C-6D57-4205-845C-607FF782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243A-BAE7-4931-B96A-45A91DEFF4C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540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D934-A4BB-49B7-AE76-D318342EA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AAD1C-F61B-4E26-872A-CC1B0861B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045FE-862F-47EE-8D92-1B07FCCF1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5A921-6F3F-42F0-8B89-AB875DB2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61ED-C646-4148-8776-AC19C3455F2B}" type="datetimeFigureOut">
              <a:rPr lang="sv-SE" smtClean="0"/>
              <a:t>2023-04-12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856F0-E26B-41E2-82F7-3DAF2AF9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B3093-A8B6-43CE-936C-B0AFAA6E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243A-BAE7-4931-B96A-45A91DEFF4C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422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585CD2-6F73-40E8-8699-2BF8F7DD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095F9-0330-410D-A490-D8C7CBEE6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5C55A-96B8-4893-9AFC-225173E30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761ED-C646-4148-8776-AC19C3455F2B}" type="datetimeFigureOut">
              <a:rPr lang="sv-SE" smtClean="0"/>
              <a:t>2023-04-12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B6340-1AC9-482C-A335-F051C9A4B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1E953-4820-45D0-A790-334F4C55F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F243A-BAE7-4931-B96A-45A91DEFF4C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275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D1AEF8-43E4-E5D5-D701-6E4F4FCCC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9" t="8081" r="10102" b="1010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47A45-CD7F-720C-F88F-1D57280AF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83" y="131636"/>
            <a:ext cx="3188085" cy="5455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DD79A0-17C2-14FC-15A8-88BEC8974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228" y="59039"/>
            <a:ext cx="1816845" cy="6907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62E74FD-8FB9-EA49-0A69-7D928DD69FA4}"/>
              </a:ext>
            </a:extLst>
          </p:cNvPr>
          <p:cNvSpPr/>
          <p:nvPr/>
        </p:nvSpPr>
        <p:spPr>
          <a:xfrm>
            <a:off x="371095" y="2286000"/>
            <a:ext cx="3462884" cy="256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C9FFA-045C-7378-1312-EFA9C742D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94" y="1471616"/>
            <a:ext cx="6077332" cy="2267712"/>
          </a:xfrm>
        </p:spPr>
        <p:txBody>
          <a:bodyPr anchor="b">
            <a:normAutofit/>
          </a:bodyPr>
          <a:lstStyle/>
          <a:p>
            <a:r>
              <a:rPr lang="en-US" sz="2800" b="1" dirty="0">
                <a:solidFill>
                  <a:srgbClr val="FEEE98"/>
                </a:solidFill>
              </a:rPr>
              <a:t>Control-Signal Crosstalk in Flip-Chip Superconducting Quantum Processors</a:t>
            </a:r>
            <a:br>
              <a:rPr lang="en-US" sz="2800" b="1" dirty="0">
                <a:solidFill>
                  <a:srgbClr val="FEEE98"/>
                </a:solidFill>
              </a:rPr>
            </a:br>
            <a:br>
              <a:rPr lang="en-US" sz="2800" b="1" dirty="0">
                <a:solidFill>
                  <a:srgbClr val="FEEE98"/>
                </a:solidFill>
              </a:rPr>
            </a:br>
            <a:br>
              <a:rPr lang="en-US" sz="1600" dirty="0">
                <a:solidFill>
                  <a:srgbClr val="FEEE98"/>
                </a:solidFill>
              </a:rPr>
            </a:br>
            <a:r>
              <a:rPr lang="en-US" sz="1600" dirty="0">
                <a:solidFill>
                  <a:srgbClr val="FEEE98"/>
                </a:solidFill>
              </a:rPr>
              <a:t>Sandoko Kosen (Chalmers University of Technology)</a:t>
            </a:r>
            <a:endParaRPr lang="sv-SE" sz="1600" dirty="0">
              <a:solidFill>
                <a:srgbClr val="FEEE98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50BBC4-907A-67E3-57A7-779F3F96C6A4}"/>
              </a:ext>
            </a:extLst>
          </p:cNvPr>
          <p:cNvSpPr txBox="1"/>
          <p:nvPr/>
        </p:nvSpPr>
        <p:spPr>
          <a:xfrm>
            <a:off x="9247117" y="5949613"/>
            <a:ext cx="2859502" cy="86177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GB" sz="1400" b="1" dirty="0"/>
              <a:t>Packaged Flip-Chip Module</a:t>
            </a:r>
          </a:p>
          <a:p>
            <a:pPr algn="r"/>
            <a:r>
              <a:rPr lang="en-GB" sz="1200" dirty="0"/>
              <a:t>Chip Design &amp; Fabrication by Chalmers</a:t>
            </a:r>
            <a:br>
              <a:rPr lang="en-GB" sz="1200" dirty="0"/>
            </a:br>
            <a:r>
              <a:rPr lang="en-GB" sz="1200" dirty="0"/>
              <a:t>Flip-Chip Packaging by VTT</a:t>
            </a:r>
          </a:p>
          <a:p>
            <a:pPr algn="r"/>
            <a:r>
              <a:rPr lang="en-GB" sz="1200" dirty="0"/>
              <a:t>Sample Holder &amp; PCB concept by Chalmers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893EB6-04D0-D41A-78C2-EFE03E2C446C}"/>
              </a:ext>
            </a:extLst>
          </p:cNvPr>
          <p:cNvSpPr txBox="1"/>
          <p:nvPr/>
        </p:nvSpPr>
        <p:spPr>
          <a:xfrm>
            <a:off x="11370938" y="5703392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Q72.00010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DFB838B-1295-360A-1F72-AB5D9552F4BD}"/>
              </a:ext>
            </a:extLst>
          </p:cNvPr>
          <p:cNvSpPr txBox="1">
            <a:spLocks/>
          </p:cNvSpPr>
          <p:nvPr/>
        </p:nvSpPr>
        <p:spPr>
          <a:xfrm>
            <a:off x="433094" y="3911599"/>
            <a:ext cx="4529449" cy="593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b="1" dirty="0">
                <a:latin typeface="+mj-lt"/>
              </a:rPr>
              <a:t>CHALMERS Team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ED64077-33D8-8820-0620-A250234EC03F}"/>
              </a:ext>
            </a:extLst>
          </p:cNvPr>
          <p:cNvSpPr txBox="1">
            <a:spLocks/>
          </p:cNvSpPr>
          <p:nvPr/>
        </p:nvSpPr>
        <p:spPr>
          <a:xfrm>
            <a:off x="440845" y="4124290"/>
            <a:ext cx="3790095" cy="1687368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sv-SE" sz="1200" dirty="0">
                <a:latin typeface="+mj-lt"/>
              </a:rPr>
              <a:t>Tahereh </a:t>
            </a:r>
            <a:r>
              <a:rPr lang="sv-SE" sz="1200" dirty="0" err="1">
                <a:latin typeface="+mj-lt"/>
              </a:rPr>
              <a:t>Abad</a:t>
            </a:r>
            <a:br>
              <a:rPr lang="sv-SE" sz="1200" dirty="0">
                <a:latin typeface="+mj-lt"/>
              </a:rPr>
            </a:br>
            <a:r>
              <a:rPr lang="sv-SE" sz="1200" dirty="0" err="1">
                <a:latin typeface="+mj-lt"/>
              </a:rPr>
              <a:t>Anuj</a:t>
            </a:r>
            <a:r>
              <a:rPr lang="sv-SE" sz="1200" dirty="0">
                <a:latin typeface="+mj-lt"/>
              </a:rPr>
              <a:t> </a:t>
            </a:r>
            <a:r>
              <a:rPr lang="sv-SE" sz="1200" dirty="0" err="1">
                <a:latin typeface="+mj-lt"/>
              </a:rPr>
              <a:t>Aggarwal</a:t>
            </a:r>
            <a:br>
              <a:rPr lang="sv-SE" sz="1200" dirty="0">
                <a:latin typeface="+mj-lt"/>
              </a:rPr>
            </a:br>
            <a:r>
              <a:rPr lang="en-GB" sz="1200" dirty="0" err="1">
                <a:latin typeface="+mj-lt"/>
              </a:rPr>
              <a:t>Janka</a:t>
            </a:r>
            <a:r>
              <a:rPr lang="en-GB" sz="1200" dirty="0">
                <a:latin typeface="+mj-lt"/>
              </a:rPr>
              <a:t> </a:t>
            </a:r>
            <a:r>
              <a:rPr lang="sv-SE" sz="1200" dirty="0" err="1">
                <a:latin typeface="+mj-lt"/>
              </a:rPr>
              <a:t>Biznárová</a:t>
            </a:r>
            <a:br>
              <a:rPr lang="sv-SE" sz="1200" dirty="0">
                <a:latin typeface="+mj-lt"/>
              </a:rPr>
            </a:br>
            <a:r>
              <a:rPr lang="sv-SE" sz="1200" dirty="0" err="1">
                <a:latin typeface="+mj-lt"/>
              </a:rPr>
              <a:t>Liangyu</a:t>
            </a:r>
            <a:r>
              <a:rPr lang="sv-SE" sz="1200" dirty="0">
                <a:latin typeface="+mj-lt"/>
              </a:rPr>
              <a:t> Chen</a:t>
            </a:r>
            <a:br>
              <a:rPr lang="sv-SE" sz="1200" dirty="0">
                <a:latin typeface="+mj-lt"/>
              </a:rPr>
            </a:br>
            <a:r>
              <a:rPr lang="sv-SE" sz="1200" dirty="0">
                <a:latin typeface="+mj-lt"/>
              </a:rPr>
              <a:t>Miroslav </a:t>
            </a:r>
            <a:r>
              <a:rPr lang="sv-SE" sz="1200" dirty="0" err="1">
                <a:latin typeface="+mj-lt"/>
              </a:rPr>
              <a:t>Dobsicek</a:t>
            </a:r>
            <a:br>
              <a:rPr lang="sv-SE" sz="1200" dirty="0">
                <a:latin typeface="+mj-lt"/>
              </a:rPr>
            </a:br>
            <a:r>
              <a:rPr lang="sv-SE" sz="1200" dirty="0">
                <a:latin typeface="+mj-lt"/>
              </a:rPr>
              <a:t>Jorge Fernández-</a:t>
            </a:r>
            <a:r>
              <a:rPr lang="sv-SE" sz="1200" dirty="0" err="1">
                <a:latin typeface="+mj-lt"/>
              </a:rPr>
              <a:t>Pendás</a:t>
            </a:r>
            <a:endParaRPr lang="sv-SE" sz="1200" dirty="0">
              <a:latin typeface="+mj-lt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sv-SE" sz="1200" dirty="0">
                <a:latin typeface="+mj-lt"/>
              </a:rPr>
              <a:t>Simon Pettersson Fors</a:t>
            </a:r>
            <a:br>
              <a:rPr lang="sv-SE" sz="1200" dirty="0">
                <a:latin typeface="+mj-lt"/>
              </a:rPr>
            </a:br>
            <a:r>
              <a:rPr lang="sv-SE" sz="1200" dirty="0">
                <a:latin typeface="+mj-lt"/>
              </a:rPr>
              <a:t>Göran Johansson</a:t>
            </a:r>
            <a:br>
              <a:rPr lang="sv-SE" sz="1200" dirty="0">
                <a:latin typeface="+mj-lt"/>
              </a:rPr>
            </a:br>
            <a:r>
              <a:rPr lang="sv-SE" sz="1200" dirty="0">
                <a:latin typeface="+mj-lt"/>
              </a:rPr>
              <a:t>Sandoko Kosen</a:t>
            </a:r>
            <a:br>
              <a:rPr lang="sv-SE" sz="1200" dirty="0">
                <a:latin typeface="+mj-lt"/>
              </a:rPr>
            </a:br>
            <a:r>
              <a:rPr lang="sv-SE" sz="1200" dirty="0">
                <a:latin typeface="+mj-lt"/>
              </a:rPr>
              <a:t>Christian </a:t>
            </a:r>
            <a:r>
              <a:rPr lang="sv-SE" sz="1200" dirty="0" err="1">
                <a:latin typeface="+mj-lt"/>
              </a:rPr>
              <a:t>Križan</a:t>
            </a:r>
            <a:br>
              <a:rPr lang="sv-SE" sz="1200" dirty="0">
                <a:latin typeface="+mj-lt"/>
              </a:rPr>
            </a:br>
            <a:r>
              <a:rPr lang="en-GB" sz="1200" dirty="0">
                <a:latin typeface="+mj-lt"/>
              </a:rPr>
              <a:t>Hang-Xi Li</a:t>
            </a:r>
            <a:br>
              <a:rPr lang="sv-SE" sz="1200" dirty="0">
                <a:latin typeface="+mj-lt"/>
              </a:rPr>
            </a:br>
            <a:r>
              <a:rPr lang="sv-SE" sz="1200" dirty="0" err="1">
                <a:latin typeface="+mj-lt"/>
              </a:rPr>
              <a:t>Eleftherios</a:t>
            </a:r>
            <a:r>
              <a:rPr lang="sv-SE" sz="1200" dirty="0">
                <a:latin typeface="+mj-lt"/>
              </a:rPr>
              <a:t> </a:t>
            </a:r>
            <a:r>
              <a:rPr lang="sv-SE" sz="1200" dirty="0" err="1">
                <a:latin typeface="+mj-lt"/>
              </a:rPr>
              <a:t>Moschandreou</a:t>
            </a:r>
            <a:br>
              <a:rPr lang="sv-SE" sz="1200" dirty="0">
                <a:latin typeface="+mj-lt"/>
              </a:rPr>
            </a:br>
            <a:r>
              <a:rPr lang="sv-SE" sz="1200" dirty="0">
                <a:latin typeface="+mj-lt"/>
              </a:rPr>
              <a:t>Andreas Nylander</a:t>
            </a:r>
            <a:br>
              <a:rPr lang="en-GB" sz="1200" dirty="0">
                <a:latin typeface="+mj-lt"/>
              </a:rPr>
            </a:br>
            <a:r>
              <a:rPr lang="en-GB" sz="1200" dirty="0">
                <a:latin typeface="+mj-lt"/>
              </a:rPr>
              <a:t>Amr Osman</a:t>
            </a:r>
            <a:br>
              <a:rPr lang="en-GB" sz="1200" dirty="0">
                <a:latin typeface="+mj-lt"/>
              </a:rPr>
            </a:br>
            <a:r>
              <a:rPr lang="sv-SE" sz="1200" dirty="0">
                <a:latin typeface="+mj-lt"/>
              </a:rPr>
              <a:t>Robert </a:t>
            </a:r>
            <a:r>
              <a:rPr lang="sv-SE" sz="1200" dirty="0" err="1">
                <a:latin typeface="+mj-lt"/>
              </a:rPr>
              <a:t>Rehammar</a:t>
            </a:r>
            <a:br>
              <a:rPr lang="en-GB" sz="1200" dirty="0">
                <a:latin typeface="+mj-lt"/>
              </a:rPr>
            </a:br>
            <a:r>
              <a:rPr lang="sv-SE" sz="1200" dirty="0">
                <a:latin typeface="+mj-lt"/>
              </a:rPr>
              <a:t>Marcus Rommel</a:t>
            </a:r>
            <a:br>
              <a:rPr lang="en-GB" sz="1200" dirty="0">
                <a:latin typeface="+mj-lt"/>
              </a:rPr>
            </a:br>
            <a:r>
              <a:rPr lang="sv-SE" sz="1200" dirty="0">
                <a:latin typeface="+mj-lt"/>
              </a:rPr>
              <a:t>Anita </a:t>
            </a:r>
            <a:r>
              <a:rPr lang="sv-SE" sz="1200" dirty="0" err="1">
                <a:latin typeface="+mj-lt"/>
              </a:rPr>
              <a:t>Fadavi</a:t>
            </a:r>
            <a:r>
              <a:rPr lang="sv-SE" sz="1200" dirty="0">
                <a:latin typeface="+mj-lt"/>
              </a:rPr>
              <a:t> </a:t>
            </a:r>
            <a:r>
              <a:rPr lang="sv-SE" sz="1200" dirty="0" err="1">
                <a:latin typeface="+mj-lt"/>
              </a:rPr>
              <a:t>Roudsari</a:t>
            </a:r>
            <a:br>
              <a:rPr lang="sv-SE" sz="1200" dirty="0">
                <a:latin typeface="+mj-lt"/>
              </a:rPr>
            </a:br>
            <a:r>
              <a:rPr lang="sv-SE" sz="1200" dirty="0" err="1">
                <a:latin typeface="+mj-lt"/>
              </a:rPr>
              <a:t>Daryoush</a:t>
            </a:r>
            <a:r>
              <a:rPr lang="sv-SE" sz="1200" dirty="0">
                <a:latin typeface="+mj-lt"/>
              </a:rPr>
              <a:t> </a:t>
            </a:r>
            <a:r>
              <a:rPr lang="sv-SE" sz="1200" dirty="0" err="1">
                <a:latin typeface="+mj-lt"/>
              </a:rPr>
              <a:t>Shiri</a:t>
            </a:r>
            <a:br>
              <a:rPr lang="sv-SE" sz="1200" dirty="0">
                <a:latin typeface="+mj-lt"/>
              </a:rPr>
            </a:br>
            <a:r>
              <a:rPr lang="sv-SE" sz="1200" dirty="0">
                <a:latin typeface="+mj-lt"/>
              </a:rPr>
              <a:t>Tom </a:t>
            </a:r>
            <a:r>
              <a:rPr lang="sv-SE" sz="1200" dirty="0" err="1">
                <a:latin typeface="+mj-lt"/>
              </a:rPr>
              <a:t>Vethaak</a:t>
            </a:r>
            <a:br>
              <a:rPr lang="en-GB" sz="1200" dirty="0">
                <a:latin typeface="+mj-lt"/>
              </a:rPr>
            </a:br>
            <a:r>
              <a:rPr lang="en-GB" sz="1200" dirty="0">
                <a:latin typeface="+mj-lt"/>
              </a:rPr>
              <a:t>Christopher Warren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200" dirty="0">
                <a:latin typeface="+mj-lt"/>
              </a:rPr>
              <a:t>Alexey </a:t>
            </a:r>
            <a:r>
              <a:rPr lang="en-GB" sz="1200" dirty="0" err="1">
                <a:latin typeface="+mj-lt"/>
              </a:rPr>
              <a:t>Zadorozhko</a:t>
            </a:r>
            <a:endParaRPr lang="en-GB" sz="1200" dirty="0">
              <a:latin typeface="+mj-lt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sv-SE" sz="1200" dirty="0">
                <a:latin typeface="+mj-lt"/>
              </a:rPr>
              <a:t>Anton Frisk </a:t>
            </a:r>
            <a:r>
              <a:rPr lang="sv-SE" sz="1200" dirty="0" err="1">
                <a:latin typeface="+mj-lt"/>
              </a:rPr>
              <a:t>Kockum</a:t>
            </a:r>
            <a:endParaRPr lang="sv-SE" sz="1200" dirty="0">
              <a:latin typeface="+mj-lt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sv-SE" sz="1200" dirty="0" err="1">
                <a:latin typeface="+mj-lt"/>
              </a:rPr>
              <a:t>Giovanna</a:t>
            </a:r>
            <a:r>
              <a:rPr lang="sv-SE" sz="1200" dirty="0">
                <a:latin typeface="+mj-lt"/>
              </a:rPr>
              <a:t> </a:t>
            </a:r>
            <a:r>
              <a:rPr lang="sv-SE" sz="1200" dirty="0" err="1">
                <a:latin typeface="+mj-lt"/>
              </a:rPr>
              <a:t>Tancredi</a:t>
            </a:r>
            <a:br>
              <a:rPr lang="sv-SE" sz="1200" dirty="0">
                <a:latin typeface="+mj-lt"/>
              </a:rPr>
            </a:br>
            <a:r>
              <a:rPr lang="sv-SE" sz="1200" dirty="0">
                <a:latin typeface="+mj-lt"/>
              </a:rPr>
              <a:t>Per </a:t>
            </a:r>
            <a:r>
              <a:rPr lang="sv-SE" sz="1200" dirty="0" err="1">
                <a:latin typeface="+mj-lt"/>
              </a:rPr>
              <a:t>Delsing</a:t>
            </a:r>
            <a:br>
              <a:rPr lang="sv-SE" sz="1200" dirty="0">
                <a:latin typeface="+mj-lt"/>
              </a:rPr>
            </a:br>
            <a:r>
              <a:rPr lang="sv-SE" sz="1200" dirty="0">
                <a:latin typeface="+mj-lt"/>
              </a:rPr>
              <a:t>Jonas Bylander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65E662-20B3-BD63-4A81-6AACB65846F8}"/>
              </a:ext>
            </a:extLst>
          </p:cNvPr>
          <p:cNvGrpSpPr/>
          <p:nvPr/>
        </p:nvGrpSpPr>
        <p:grpSpPr>
          <a:xfrm>
            <a:off x="4142614" y="3944751"/>
            <a:ext cx="1521660" cy="1099740"/>
            <a:chOff x="4158470" y="4572640"/>
            <a:chExt cx="1521660" cy="1099740"/>
          </a:xfrm>
        </p:grpSpPr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12C0730C-88C2-12EA-AA6D-BF0B15DB77D1}"/>
                </a:ext>
              </a:extLst>
            </p:cNvPr>
            <p:cNvSpPr txBox="1">
              <a:spLocks/>
            </p:cNvSpPr>
            <p:nvPr/>
          </p:nvSpPr>
          <p:spPr>
            <a:xfrm>
              <a:off x="4158470" y="4572640"/>
              <a:ext cx="1521660" cy="31887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1800" b="1" dirty="0">
                  <a:latin typeface="+mj-lt"/>
                </a:rPr>
                <a:t>VTT Team</a:t>
              </a:r>
            </a:p>
          </p:txBody>
        </p:sp>
        <p:sp>
          <p:nvSpPr>
            <p:cNvPr id="18" name="Subtitle 2">
              <a:extLst>
                <a:ext uri="{FF2B5EF4-FFF2-40B4-BE49-F238E27FC236}">
                  <a16:creationId xmlns:a16="http://schemas.microsoft.com/office/drawing/2014/main" id="{966A5F75-76D8-4302-B90B-EA63772A830D}"/>
                </a:ext>
              </a:extLst>
            </p:cNvPr>
            <p:cNvSpPr txBox="1">
              <a:spLocks/>
            </p:cNvSpPr>
            <p:nvPr/>
          </p:nvSpPr>
          <p:spPr>
            <a:xfrm>
              <a:off x="4173409" y="4788934"/>
              <a:ext cx="1253937" cy="883446"/>
            </a:xfrm>
            <a:prstGeom prst="rect">
              <a:avLst/>
            </a:prstGeom>
          </p:spPr>
          <p:txBody>
            <a:bodyPr vert="horz" lIns="91440" tIns="45720" rIns="91440" bIns="45720" numCol="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1200" dirty="0">
                  <a:latin typeface="+mj-lt"/>
                </a:rPr>
                <a:t>Marco Caputo</a:t>
              </a:r>
              <a:br>
                <a:rPr lang="en-GB" sz="1200" dirty="0">
                  <a:latin typeface="+mj-lt"/>
                </a:rPr>
              </a:br>
              <a:r>
                <a:rPr lang="en-GB" sz="1200" dirty="0">
                  <a:latin typeface="+mj-lt"/>
                </a:rPr>
                <a:t>Leif </a:t>
              </a:r>
              <a:r>
                <a:rPr lang="en-GB" sz="1200" dirty="0" err="1">
                  <a:latin typeface="+mj-lt"/>
                </a:rPr>
                <a:t>Grönberg</a:t>
              </a:r>
              <a:br>
                <a:rPr lang="en-GB" sz="1200" dirty="0">
                  <a:latin typeface="+mj-lt"/>
                </a:rPr>
              </a:br>
              <a:r>
                <a:rPr lang="en-GB" sz="1200" dirty="0" err="1">
                  <a:latin typeface="+mj-lt"/>
                </a:rPr>
                <a:t>Kestutis</a:t>
              </a:r>
              <a:r>
                <a:rPr lang="en-GB" sz="1200" dirty="0">
                  <a:latin typeface="+mj-lt"/>
                </a:rPr>
                <a:t> </a:t>
              </a:r>
              <a:r>
                <a:rPr lang="en-GB" sz="1200" dirty="0" err="1">
                  <a:latin typeface="+mj-lt"/>
                </a:rPr>
                <a:t>Grigoras</a:t>
              </a:r>
              <a:br>
                <a:rPr lang="en-GB" sz="1200" dirty="0">
                  <a:latin typeface="+mj-lt"/>
                </a:rPr>
              </a:br>
              <a:r>
                <a:rPr lang="en-GB" sz="1200" dirty="0" err="1">
                  <a:latin typeface="+mj-lt"/>
                </a:rPr>
                <a:t>Joonas</a:t>
              </a:r>
              <a:r>
                <a:rPr lang="en-GB" sz="1200" dirty="0">
                  <a:latin typeface="+mj-lt"/>
                </a:rPr>
                <a:t> </a:t>
              </a:r>
              <a:r>
                <a:rPr lang="en-GB" sz="1200" dirty="0" err="1">
                  <a:latin typeface="+mj-lt"/>
                </a:rPr>
                <a:t>Govenius</a:t>
              </a:r>
              <a:endParaRPr lang="sv-SE" sz="1200" dirty="0">
                <a:latin typeface="+mj-lt"/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5E73C4-E538-569D-50E2-BC815B383D27}"/>
              </a:ext>
            </a:extLst>
          </p:cNvPr>
          <p:cNvCxnSpPr>
            <a:cxnSpLocks/>
          </p:cNvCxnSpPr>
          <p:nvPr/>
        </p:nvCxnSpPr>
        <p:spPr>
          <a:xfrm>
            <a:off x="535241" y="3779178"/>
            <a:ext cx="47529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856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5C5C0F-24AE-435F-B190-90462C406977}"/>
              </a:ext>
            </a:extLst>
          </p:cNvPr>
          <p:cNvSpPr/>
          <p:nvPr/>
        </p:nvSpPr>
        <p:spPr>
          <a:xfrm>
            <a:off x="0" y="0"/>
            <a:ext cx="12192000" cy="5720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C4BCA-5462-4497-A2A0-11B6A244E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4" y="57841"/>
            <a:ext cx="12011026" cy="494103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GB" sz="2400" baseline="30000" dirty="0">
                <a:solidFill>
                  <a:schemeClr val="bg1">
                    <a:lumMod val="95000"/>
                  </a:schemeClr>
                </a:solidFill>
              </a:rPr>
              <a:t>st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</a:rPr>
              <a:t> generation flip-chip processors with a scalable layout and routing strategy</a:t>
            </a:r>
            <a:endParaRPr lang="sv-SE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242461-E9A3-2935-1BD2-CD667531B24A}"/>
              </a:ext>
            </a:extLst>
          </p:cNvPr>
          <p:cNvSpPr/>
          <p:nvPr/>
        </p:nvSpPr>
        <p:spPr>
          <a:xfrm rot="10800000">
            <a:off x="3067049" y="2888017"/>
            <a:ext cx="1108641" cy="356923"/>
          </a:xfrm>
          <a:custGeom>
            <a:avLst/>
            <a:gdLst>
              <a:gd name="connsiteX0" fmla="*/ 794 w 2217484"/>
              <a:gd name="connsiteY0" fmla="*/ 673 h 356923"/>
              <a:gd name="connsiteX1" fmla="*/ 2218279 w 2217484"/>
              <a:gd name="connsiteY1" fmla="*/ 673 h 356923"/>
              <a:gd name="connsiteX2" fmla="*/ 2218279 w 2217484"/>
              <a:gd name="connsiteY2" fmla="*/ 357597 h 356923"/>
              <a:gd name="connsiteX3" fmla="*/ 794 w 2217484"/>
              <a:gd name="connsiteY3" fmla="*/ 357597 h 356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7484" h="356923">
                <a:moveTo>
                  <a:pt x="794" y="673"/>
                </a:moveTo>
                <a:lnTo>
                  <a:pt x="2218279" y="673"/>
                </a:lnTo>
                <a:lnTo>
                  <a:pt x="2218279" y="357597"/>
                </a:lnTo>
                <a:lnTo>
                  <a:pt x="794" y="357597"/>
                </a:lnTo>
                <a:close/>
              </a:path>
            </a:pathLst>
          </a:custGeom>
          <a:solidFill>
            <a:srgbClr val="FFEE90"/>
          </a:solidFill>
          <a:ln w="48453" cap="flat">
            <a:noFill/>
            <a:prstDash val="solid"/>
            <a:miter/>
          </a:ln>
        </p:spPr>
        <p:txBody>
          <a:bodyPr rtlCol="0" anchor="ctr"/>
          <a:lstStyle/>
          <a:p>
            <a:endParaRPr lang="sv-SE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7BC316E-E089-A3BC-F3D6-DAEA06681278}"/>
              </a:ext>
            </a:extLst>
          </p:cNvPr>
          <p:cNvSpPr/>
          <p:nvPr/>
        </p:nvSpPr>
        <p:spPr>
          <a:xfrm rot="10800000">
            <a:off x="3067049" y="3244946"/>
            <a:ext cx="1108641" cy="183694"/>
          </a:xfrm>
          <a:custGeom>
            <a:avLst/>
            <a:gdLst>
              <a:gd name="connsiteX0" fmla="*/ 794 w 2217484"/>
              <a:gd name="connsiteY0" fmla="*/ 784 h 183694"/>
              <a:gd name="connsiteX1" fmla="*/ 2218279 w 2217484"/>
              <a:gd name="connsiteY1" fmla="*/ 784 h 183694"/>
              <a:gd name="connsiteX2" fmla="*/ 2218279 w 2217484"/>
              <a:gd name="connsiteY2" fmla="*/ 184478 h 183694"/>
              <a:gd name="connsiteX3" fmla="*/ 794 w 2217484"/>
              <a:gd name="connsiteY3" fmla="*/ 184478 h 18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7484" h="183694">
                <a:moveTo>
                  <a:pt x="794" y="784"/>
                </a:moveTo>
                <a:lnTo>
                  <a:pt x="2218279" y="784"/>
                </a:lnTo>
                <a:lnTo>
                  <a:pt x="2218279" y="184478"/>
                </a:lnTo>
                <a:lnTo>
                  <a:pt x="794" y="184478"/>
                </a:lnTo>
                <a:close/>
              </a:path>
            </a:pathLst>
          </a:custGeom>
          <a:gradFill>
            <a:gsLst>
              <a:gs pos="0">
                <a:srgbClr val="0072BD"/>
              </a:gs>
              <a:gs pos="50000">
                <a:srgbClr val="0072BD">
                  <a:alpha val="49804"/>
                </a:srgbClr>
              </a:gs>
              <a:gs pos="100000">
                <a:srgbClr val="0072BD">
                  <a:alpha val="0"/>
                </a:srgbClr>
              </a:gs>
            </a:gsLst>
            <a:lin ang="16176786" scaled="1"/>
          </a:gradFill>
          <a:ln w="34760" cap="flat">
            <a:noFill/>
            <a:prstDash val="solid"/>
            <a:miter/>
          </a:ln>
        </p:spPr>
        <p:txBody>
          <a:bodyPr rtlCol="0" anchor="ctr"/>
          <a:lstStyle/>
          <a:p>
            <a:endParaRPr lang="sv-SE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F555E9A-7850-2D13-16FC-2DF2AE3B1A72}"/>
              </a:ext>
            </a:extLst>
          </p:cNvPr>
          <p:cNvSpPr/>
          <p:nvPr/>
        </p:nvSpPr>
        <p:spPr>
          <a:xfrm>
            <a:off x="3067050" y="1617127"/>
            <a:ext cx="1108641" cy="356923"/>
          </a:xfrm>
          <a:custGeom>
            <a:avLst/>
            <a:gdLst>
              <a:gd name="connsiteX0" fmla="*/ 0 w 2217484"/>
              <a:gd name="connsiteY0" fmla="*/ 0 h 356923"/>
              <a:gd name="connsiteX1" fmla="*/ 2217485 w 2217484"/>
              <a:gd name="connsiteY1" fmla="*/ 0 h 356923"/>
              <a:gd name="connsiteX2" fmla="*/ 2217485 w 2217484"/>
              <a:gd name="connsiteY2" fmla="*/ 356924 h 356923"/>
              <a:gd name="connsiteX3" fmla="*/ 0 w 2217484"/>
              <a:gd name="connsiteY3" fmla="*/ 356924 h 356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7484" h="356923">
                <a:moveTo>
                  <a:pt x="0" y="0"/>
                </a:moveTo>
                <a:lnTo>
                  <a:pt x="2217485" y="0"/>
                </a:lnTo>
                <a:lnTo>
                  <a:pt x="2217485" y="356924"/>
                </a:lnTo>
                <a:lnTo>
                  <a:pt x="0" y="356924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48453" cap="flat">
            <a:noFill/>
            <a:prstDash val="solid"/>
            <a:miter/>
          </a:ln>
        </p:spPr>
        <p:txBody>
          <a:bodyPr rtlCol="0" anchor="ctr"/>
          <a:lstStyle/>
          <a:p>
            <a:endParaRPr lang="sv-SE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814353E-DC1D-9301-BA32-EBA194463A89}"/>
              </a:ext>
            </a:extLst>
          </p:cNvPr>
          <p:cNvSpPr/>
          <p:nvPr/>
        </p:nvSpPr>
        <p:spPr>
          <a:xfrm>
            <a:off x="3067050" y="1433433"/>
            <a:ext cx="1108641" cy="183694"/>
          </a:xfrm>
          <a:custGeom>
            <a:avLst/>
            <a:gdLst>
              <a:gd name="connsiteX0" fmla="*/ 0 w 2217484"/>
              <a:gd name="connsiteY0" fmla="*/ 0 h 183694"/>
              <a:gd name="connsiteX1" fmla="*/ 2217485 w 2217484"/>
              <a:gd name="connsiteY1" fmla="*/ 0 h 183694"/>
              <a:gd name="connsiteX2" fmla="*/ 2217485 w 2217484"/>
              <a:gd name="connsiteY2" fmla="*/ 183694 h 183694"/>
              <a:gd name="connsiteX3" fmla="*/ 0 w 2217484"/>
              <a:gd name="connsiteY3" fmla="*/ 183694 h 18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7484" h="183694">
                <a:moveTo>
                  <a:pt x="0" y="0"/>
                </a:moveTo>
                <a:lnTo>
                  <a:pt x="2217485" y="0"/>
                </a:lnTo>
                <a:lnTo>
                  <a:pt x="2217485" y="183694"/>
                </a:lnTo>
                <a:lnTo>
                  <a:pt x="0" y="183694"/>
                </a:lnTo>
                <a:close/>
              </a:path>
            </a:pathLst>
          </a:custGeom>
          <a:gradFill>
            <a:gsLst>
              <a:gs pos="0">
                <a:srgbClr val="0072BD"/>
              </a:gs>
              <a:gs pos="50000">
                <a:srgbClr val="0072BD">
                  <a:alpha val="49804"/>
                </a:srgbClr>
              </a:gs>
              <a:gs pos="100000">
                <a:srgbClr val="0072BD">
                  <a:alpha val="0"/>
                </a:srgbClr>
              </a:gs>
            </a:gsLst>
            <a:lin ang="16176786" scaled="1"/>
          </a:gradFill>
          <a:ln w="34760" cap="flat">
            <a:noFill/>
            <a:prstDash val="solid"/>
            <a:miter/>
          </a:ln>
        </p:spPr>
        <p:txBody>
          <a:bodyPr rtlCol="0" anchor="ctr"/>
          <a:lstStyle/>
          <a:p>
            <a:endParaRPr lang="sv-SE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5FCBB46-FB6D-8C8F-F12E-F1C8BBA2CD08}"/>
              </a:ext>
            </a:extLst>
          </p:cNvPr>
          <p:cNvSpPr/>
          <p:nvPr/>
        </p:nvSpPr>
        <p:spPr>
          <a:xfrm>
            <a:off x="3066995" y="1974053"/>
            <a:ext cx="467706" cy="150577"/>
          </a:xfrm>
          <a:custGeom>
            <a:avLst/>
            <a:gdLst>
              <a:gd name="connsiteX0" fmla="*/ 0 w 935499"/>
              <a:gd name="connsiteY0" fmla="*/ 0 h 150577"/>
              <a:gd name="connsiteX1" fmla="*/ 935499 w 935499"/>
              <a:gd name="connsiteY1" fmla="*/ 0 h 150577"/>
              <a:gd name="connsiteX2" fmla="*/ 935499 w 935499"/>
              <a:gd name="connsiteY2" fmla="*/ 150577 h 150577"/>
              <a:gd name="connsiteX3" fmla="*/ 0 w 935499"/>
              <a:gd name="connsiteY3" fmla="*/ 150577 h 15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5499" h="150577">
                <a:moveTo>
                  <a:pt x="0" y="0"/>
                </a:moveTo>
                <a:lnTo>
                  <a:pt x="935499" y="0"/>
                </a:lnTo>
                <a:lnTo>
                  <a:pt x="935499" y="150577"/>
                </a:lnTo>
                <a:lnTo>
                  <a:pt x="0" y="150577"/>
                </a:lnTo>
                <a:close/>
              </a:path>
            </a:pathLst>
          </a:custGeom>
          <a:solidFill>
            <a:srgbClr val="7C7C7C"/>
          </a:solidFill>
          <a:ln w="20441" cap="flat">
            <a:noFill/>
            <a:prstDash val="solid"/>
            <a:miter/>
          </a:ln>
        </p:spPr>
        <p:txBody>
          <a:bodyPr rtlCol="0" anchor="ctr"/>
          <a:lstStyle/>
          <a:p>
            <a:endParaRPr lang="sv-SE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8282DCC-6FEE-20EE-7F02-585D7E19D54E}"/>
              </a:ext>
            </a:extLst>
          </p:cNvPr>
          <p:cNvSpPr/>
          <p:nvPr/>
        </p:nvSpPr>
        <p:spPr>
          <a:xfrm>
            <a:off x="3066995" y="2737446"/>
            <a:ext cx="467706" cy="150577"/>
          </a:xfrm>
          <a:custGeom>
            <a:avLst/>
            <a:gdLst>
              <a:gd name="connsiteX0" fmla="*/ 0 w 935499"/>
              <a:gd name="connsiteY0" fmla="*/ 0 h 150577"/>
              <a:gd name="connsiteX1" fmla="*/ 935499 w 935499"/>
              <a:gd name="connsiteY1" fmla="*/ 0 h 150577"/>
              <a:gd name="connsiteX2" fmla="*/ 935499 w 935499"/>
              <a:gd name="connsiteY2" fmla="*/ 150577 h 150577"/>
              <a:gd name="connsiteX3" fmla="*/ 0 w 935499"/>
              <a:gd name="connsiteY3" fmla="*/ 150577 h 15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5499" h="150577">
                <a:moveTo>
                  <a:pt x="0" y="0"/>
                </a:moveTo>
                <a:lnTo>
                  <a:pt x="935499" y="0"/>
                </a:lnTo>
                <a:lnTo>
                  <a:pt x="935499" y="150577"/>
                </a:lnTo>
                <a:lnTo>
                  <a:pt x="0" y="150577"/>
                </a:lnTo>
                <a:close/>
              </a:path>
            </a:pathLst>
          </a:custGeom>
          <a:solidFill>
            <a:srgbClr val="7C7C7C"/>
          </a:solidFill>
          <a:ln w="20441" cap="flat">
            <a:noFill/>
            <a:prstDash val="solid"/>
            <a:miter/>
          </a:ln>
        </p:spPr>
        <p:txBody>
          <a:bodyPr rtlCol="0" anchor="ctr"/>
          <a:lstStyle/>
          <a:p>
            <a:endParaRPr lang="sv-SE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4EEBDD9-AA41-6DA6-FE95-6BCFBCE26CAC}"/>
              </a:ext>
            </a:extLst>
          </p:cNvPr>
          <p:cNvSpPr/>
          <p:nvPr/>
        </p:nvSpPr>
        <p:spPr>
          <a:xfrm>
            <a:off x="3067132" y="2124113"/>
            <a:ext cx="291739" cy="612390"/>
          </a:xfrm>
          <a:custGeom>
            <a:avLst/>
            <a:gdLst>
              <a:gd name="connsiteX0" fmla="*/ 0 w 583530"/>
              <a:gd name="connsiteY0" fmla="*/ 0 h 612390"/>
              <a:gd name="connsiteX1" fmla="*/ 583530 w 583530"/>
              <a:gd name="connsiteY1" fmla="*/ 0 h 612390"/>
              <a:gd name="connsiteX2" fmla="*/ 583530 w 583530"/>
              <a:gd name="connsiteY2" fmla="*/ 612390 h 612390"/>
              <a:gd name="connsiteX3" fmla="*/ 0 w 583530"/>
              <a:gd name="connsiteY3" fmla="*/ 612390 h 612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3530" h="612390">
                <a:moveTo>
                  <a:pt x="0" y="0"/>
                </a:moveTo>
                <a:lnTo>
                  <a:pt x="583530" y="0"/>
                </a:lnTo>
                <a:lnTo>
                  <a:pt x="583530" y="612390"/>
                </a:lnTo>
                <a:lnTo>
                  <a:pt x="0" y="612390"/>
                </a:lnTo>
                <a:close/>
              </a:path>
            </a:pathLst>
          </a:custGeom>
          <a:solidFill>
            <a:srgbClr val="C9C9C9"/>
          </a:solidFill>
          <a:ln w="59754" cap="flat">
            <a:noFill/>
            <a:prstDash val="solid"/>
            <a:miter/>
          </a:ln>
        </p:spPr>
        <p:txBody>
          <a:bodyPr rtlCol="0" anchor="ctr"/>
          <a:lstStyle/>
          <a:p>
            <a:endParaRPr lang="sv-SE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05B32F6-6C4B-0F0D-0277-9F8132912A5C}"/>
              </a:ext>
            </a:extLst>
          </p:cNvPr>
          <p:cNvSpPr txBox="1"/>
          <p:nvPr/>
        </p:nvSpPr>
        <p:spPr>
          <a:xfrm>
            <a:off x="3258321" y="1616184"/>
            <a:ext cx="726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sv-SE" sz="1400" b="1" spc="0" baseline="0" dirty="0">
                <a:ln/>
                <a:solidFill>
                  <a:srgbClr val="000000"/>
                </a:solidFill>
                <a:latin typeface="Akzidenz for Chalmers"/>
                <a:sym typeface="Akzidenz for Chalmers"/>
                <a:rtl val="0"/>
              </a:rPr>
              <a:t>Q-chip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4C8ACB7-01BC-4B3A-E3DD-E41073CEA289}"/>
              </a:ext>
            </a:extLst>
          </p:cNvPr>
          <p:cNvSpPr txBox="1"/>
          <p:nvPr/>
        </p:nvSpPr>
        <p:spPr>
          <a:xfrm>
            <a:off x="3265534" y="2905925"/>
            <a:ext cx="711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sv-SE" sz="1400" b="1" spc="0" baseline="0" dirty="0">
                <a:ln/>
                <a:solidFill>
                  <a:srgbClr val="000000"/>
                </a:solidFill>
                <a:latin typeface="Akzidenz for Chalmers"/>
                <a:sym typeface="Akzidenz for Chalmers"/>
                <a:rtl val="0"/>
              </a:rPr>
              <a:t>C-chip</a:t>
            </a:r>
          </a:p>
        </p:txBody>
      </p:sp>
      <p:pic>
        <p:nvPicPr>
          <p:cNvPr id="205" name="Picture 204">
            <a:extLst>
              <a:ext uri="{FF2B5EF4-FFF2-40B4-BE49-F238E27FC236}">
                <a16:creationId xmlns:a16="http://schemas.microsoft.com/office/drawing/2014/main" id="{41732F58-81BD-841C-DF0A-683FE1E29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51" y="1153398"/>
            <a:ext cx="2186129" cy="2412029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19282B58-235E-607B-8FFE-34D98E3A3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51" y="3992439"/>
            <a:ext cx="3741828" cy="2412029"/>
          </a:xfrm>
          <a:prstGeom prst="rect">
            <a:avLst/>
          </a:prstGeom>
        </p:spPr>
      </p:pic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11A71570-0ABC-94AF-37C8-39FB738FF9BF}"/>
              </a:ext>
            </a:extLst>
          </p:cNvPr>
          <p:cNvCxnSpPr>
            <a:cxnSpLocks/>
          </p:cNvCxnSpPr>
          <p:nvPr/>
        </p:nvCxnSpPr>
        <p:spPr>
          <a:xfrm>
            <a:off x="3066995" y="1279073"/>
            <a:ext cx="0" cy="236582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F946111C-6879-6347-F091-4661B227EB3B}"/>
              </a:ext>
            </a:extLst>
          </p:cNvPr>
          <p:cNvSpPr txBox="1"/>
          <p:nvPr/>
        </p:nvSpPr>
        <p:spPr>
          <a:xfrm>
            <a:off x="1508760" y="683997"/>
            <a:ext cx="1935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Basic elements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E027DFB-7B1C-4381-1C8C-CFEAD97A58E8}"/>
              </a:ext>
            </a:extLst>
          </p:cNvPr>
          <p:cNvSpPr txBox="1"/>
          <p:nvPr/>
        </p:nvSpPr>
        <p:spPr>
          <a:xfrm>
            <a:off x="7018021" y="725267"/>
            <a:ext cx="4715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Routing corridor between two qubit rows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28A1414B-0F82-109E-21CF-3AEA476625E3}"/>
              </a:ext>
            </a:extLst>
          </p:cNvPr>
          <p:cNvSpPr txBox="1"/>
          <p:nvPr/>
        </p:nvSpPr>
        <p:spPr>
          <a:xfrm>
            <a:off x="7180595" y="4521680"/>
            <a:ext cx="4715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Automation of design and simulation</a:t>
            </a:r>
          </a:p>
        </p:txBody>
      </p:sp>
      <p:pic>
        <p:nvPicPr>
          <p:cNvPr id="230" name="Picture 229">
            <a:extLst>
              <a:ext uri="{FF2B5EF4-FFF2-40B4-BE49-F238E27FC236}">
                <a16:creationId xmlns:a16="http://schemas.microsoft.com/office/drawing/2014/main" id="{8DCC219E-7AC7-6452-3CB4-7C2BBC973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164" y="5028720"/>
            <a:ext cx="2922545" cy="568621"/>
          </a:xfrm>
          <a:prstGeom prst="rect">
            <a:avLst/>
          </a:prstGeom>
        </p:spPr>
      </p:pic>
      <p:pic>
        <p:nvPicPr>
          <p:cNvPr id="234" name="Picture 233">
            <a:extLst>
              <a:ext uri="{FF2B5EF4-FFF2-40B4-BE49-F238E27FC236}">
                <a16:creationId xmlns:a16="http://schemas.microsoft.com/office/drawing/2014/main" id="{4674BF0F-0387-F853-9B3B-9073CFFF5A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9093" y="5025270"/>
            <a:ext cx="1461958" cy="572071"/>
          </a:xfrm>
          <a:prstGeom prst="rect">
            <a:avLst/>
          </a:prstGeom>
        </p:spPr>
      </p:pic>
      <p:sp>
        <p:nvSpPr>
          <p:cNvPr id="235" name="TextBox 234">
            <a:extLst>
              <a:ext uri="{FF2B5EF4-FFF2-40B4-BE49-F238E27FC236}">
                <a16:creationId xmlns:a16="http://schemas.microsoft.com/office/drawing/2014/main" id="{2B864D92-73E1-0F25-A364-C09F94689D18}"/>
              </a:ext>
            </a:extLst>
          </p:cNvPr>
          <p:cNvSpPr txBox="1"/>
          <p:nvPr/>
        </p:nvSpPr>
        <p:spPr>
          <a:xfrm>
            <a:off x="8868232" y="6064658"/>
            <a:ext cx="16198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Chalmers code </a:t>
            </a:r>
            <a:endParaRPr lang="sv-SE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E9FC6A3E-2E47-7F87-7459-118BC7E0C017}"/>
              </a:ext>
            </a:extLst>
          </p:cNvPr>
          <p:cNvCxnSpPr>
            <a:cxnSpLocks/>
          </p:cNvCxnSpPr>
          <p:nvPr/>
        </p:nvCxnSpPr>
        <p:spPr>
          <a:xfrm>
            <a:off x="8949791" y="5675469"/>
            <a:ext cx="521869" cy="29861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BF52A9A8-AE63-4565-71FC-ED240FE643E4}"/>
              </a:ext>
            </a:extLst>
          </p:cNvPr>
          <p:cNvCxnSpPr>
            <a:cxnSpLocks/>
          </p:cNvCxnSpPr>
          <p:nvPr/>
        </p:nvCxnSpPr>
        <p:spPr>
          <a:xfrm flipH="1">
            <a:off x="9678165" y="5667723"/>
            <a:ext cx="476366" cy="30635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15C5FFF4-90BA-8088-1555-EB262FC5376D}"/>
              </a:ext>
            </a:extLst>
          </p:cNvPr>
          <p:cNvCxnSpPr>
            <a:cxnSpLocks/>
          </p:cNvCxnSpPr>
          <p:nvPr/>
        </p:nvCxnSpPr>
        <p:spPr>
          <a:xfrm flipH="1">
            <a:off x="9349931" y="5311305"/>
            <a:ext cx="48825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8DB48024-7B12-D7B9-7923-E8CCDD90933C}"/>
              </a:ext>
            </a:extLst>
          </p:cNvPr>
          <p:cNvGrpSpPr/>
          <p:nvPr/>
        </p:nvGrpSpPr>
        <p:grpSpPr>
          <a:xfrm>
            <a:off x="6047959" y="1123734"/>
            <a:ext cx="5636918" cy="3051534"/>
            <a:chOff x="6047959" y="1123734"/>
            <a:chExt cx="5636918" cy="3051534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1400F0C-F44B-873B-6BAE-BB55DB73E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8175" y="1123734"/>
              <a:ext cx="5586702" cy="3047293"/>
            </a:xfrm>
            <a:prstGeom prst="rect">
              <a:avLst/>
            </a:prstGeom>
            <a:ln w="28575">
              <a:solidFill>
                <a:schemeClr val="tx1"/>
              </a:solidFill>
              <a:prstDash val="dash"/>
            </a:ln>
          </p:spPr>
        </p:pic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7B06CC2B-9E1C-4413-437B-BBB94F3C569A}"/>
                </a:ext>
              </a:extLst>
            </p:cNvPr>
            <p:cNvSpPr txBox="1"/>
            <p:nvPr/>
          </p:nvSpPr>
          <p:spPr>
            <a:xfrm>
              <a:off x="7781374" y="2133138"/>
              <a:ext cx="916991" cy="3497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FFFF00"/>
                  </a:solidFill>
                  <a:highlight>
                    <a:srgbClr val="000000"/>
                  </a:highlight>
                </a:rPr>
                <a:t>readout </a:t>
              </a:r>
              <a:endParaRPr lang="sv-SE" sz="1500" dirty="0">
                <a:solidFill>
                  <a:srgbClr val="FFFF00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21454284-7853-5232-22E5-4B235D8BB4E8}"/>
                </a:ext>
              </a:extLst>
            </p:cNvPr>
            <p:cNvSpPr txBox="1"/>
            <p:nvPr/>
          </p:nvSpPr>
          <p:spPr>
            <a:xfrm>
              <a:off x="10006037" y="3359905"/>
              <a:ext cx="296989" cy="3497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FFFF00"/>
                  </a:solidFill>
                  <a:highlight>
                    <a:srgbClr val="000000"/>
                  </a:highlight>
                </a:rPr>
                <a:t>Z</a:t>
              </a:r>
              <a:endParaRPr lang="sv-SE" sz="1500" dirty="0">
                <a:solidFill>
                  <a:srgbClr val="FFFF00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B10F2823-1778-AD47-2D6C-935A25792863}"/>
                </a:ext>
              </a:extLst>
            </p:cNvPr>
            <p:cNvSpPr txBox="1"/>
            <p:nvPr/>
          </p:nvSpPr>
          <p:spPr>
            <a:xfrm>
              <a:off x="7546546" y="3447410"/>
              <a:ext cx="296989" cy="3497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FFFF00"/>
                  </a:solidFill>
                  <a:highlight>
                    <a:srgbClr val="000000"/>
                  </a:highlight>
                </a:rPr>
                <a:t>Z</a:t>
              </a:r>
              <a:endParaRPr lang="sv-SE" sz="1500" dirty="0">
                <a:solidFill>
                  <a:srgbClr val="FFFF00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5083472-F586-E1A5-1FF4-920ECD02876E}"/>
                </a:ext>
              </a:extLst>
            </p:cNvPr>
            <p:cNvSpPr/>
            <p:nvPr/>
          </p:nvSpPr>
          <p:spPr>
            <a:xfrm>
              <a:off x="6786563" y="1123734"/>
              <a:ext cx="828675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F9C556-2E29-E005-5E74-8BAD6ACD6272}"/>
                </a:ext>
              </a:extLst>
            </p:cNvPr>
            <p:cNvSpPr/>
            <p:nvPr/>
          </p:nvSpPr>
          <p:spPr>
            <a:xfrm>
              <a:off x="7781374" y="1141898"/>
              <a:ext cx="828675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5E1B31-3087-BC4F-800C-7F6DE3633CC0}"/>
                </a:ext>
              </a:extLst>
            </p:cNvPr>
            <p:cNvSpPr/>
            <p:nvPr/>
          </p:nvSpPr>
          <p:spPr>
            <a:xfrm>
              <a:off x="9235720" y="1123734"/>
              <a:ext cx="828675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3497C6-E7DF-E38B-3713-24B2D18A418B}"/>
                </a:ext>
              </a:extLst>
            </p:cNvPr>
            <p:cNvSpPr/>
            <p:nvPr/>
          </p:nvSpPr>
          <p:spPr>
            <a:xfrm>
              <a:off x="10230531" y="1141898"/>
              <a:ext cx="828675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7DE340-068D-7A85-A8B1-710FE0A6BB77}"/>
                </a:ext>
              </a:extLst>
            </p:cNvPr>
            <p:cNvSpPr/>
            <p:nvPr/>
          </p:nvSpPr>
          <p:spPr>
            <a:xfrm>
              <a:off x="6792532" y="1490171"/>
              <a:ext cx="828675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B4C72C-8184-B603-0F36-19E87E11AF70}"/>
                </a:ext>
              </a:extLst>
            </p:cNvPr>
            <p:cNvSpPr/>
            <p:nvPr/>
          </p:nvSpPr>
          <p:spPr>
            <a:xfrm>
              <a:off x="7787343" y="1508335"/>
              <a:ext cx="828675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9194FF-F838-28C7-B71B-2DA90EDDA3D7}"/>
                </a:ext>
              </a:extLst>
            </p:cNvPr>
            <p:cNvSpPr/>
            <p:nvPr/>
          </p:nvSpPr>
          <p:spPr>
            <a:xfrm>
              <a:off x="9235720" y="1488883"/>
              <a:ext cx="828675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3D7444-7008-5334-3561-659E1273A94E}"/>
                </a:ext>
              </a:extLst>
            </p:cNvPr>
            <p:cNvSpPr/>
            <p:nvPr/>
          </p:nvSpPr>
          <p:spPr>
            <a:xfrm>
              <a:off x="10230531" y="1503872"/>
              <a:ext cx="828675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791ADD2-FC97-274C-BDF7-9D3AFCE43416}"/>
                </a:ext>
              </a:extLst>
            </p:cNvPr>
            <p:cNvSpPr/>
            <p:nvPr/>
          </p:nvSpPr>
          <p:spPr>
            <a:xfrm>
              <a:off x="6792532" y="3575880"/>
              <a:ext cx="828675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1CE063-D749-BEF6-3A72-6D919BF7683A}"/>
                </a:ext>
              </a:extLst>
            </p:cNvPr>
            <p:cNvSpPr/>
            <p:nvPr/>
          </p:nvSpPr>
          <p:spPr>
            <a:xfrm>
              <a:off x="7777083" y="3584727"/>
              <a:ext cx="828675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5F9C6FA-C4CC-91A3-1080-C8B3A0F2B4E5}"/>
                </a:ext>
              </a:extLst>
            </p:cNvPr>
            <p:cNvSpPr/>
            <p:nvPr/>
          </p:nvSpPr>
          <p:spPr>
            <a:xfrm>
              <a:off x="9235720" y="3571417"/>
              <a:ext cx="828675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0493F5-CB15-6F9E-F50A-DC8CBF6C2039}"/>
                </a:ext>
              </a:extLst>
            </p:cNvPr>
            <p:cNvSpPr/>
            <p:nvPr/>
          </p:nvSpPr>
          <p:spPr>
            <a:xfrm>
              <a:off x="10230531" y="3589581"/>
              <a:ext cx="828675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FFAF4C8-7BF6-E799-4D28-72C54B712936}"/>
                </a:ext>
              </a:extLst>
            </p:cNvPr>
            <p:cNvSpPr/>
            <p:nvPr/>
          </p:nvSpPr>
          <p:spPr>
            <a:xfrm>
              <a:off x="6786563" y="3942575"/>
              <a:ext cx="828675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5FB05BC-6B56-C574-C534-FD7F99FAD259}"/>
                </a:ext>
              </a:extLst>
            </p:cNvPr>
            <p:cNvSpPr/>
            <p:nvPr/>
          </p:nvSpPr>
          <p:spPr>
            <a:xfrm>
              <a:off x="7781374" y="3960739"/>
              <a:ext cx="828675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C80061-892D-CE72-2420-705061FD219A}"/>
                </a:ext>
              </a:extLst>
            </p:cNvPr>
            <p:cNvSpPr/>
            <p:nvPr/>
          </p:nvSpPr>
          <p:spPr>
            <a:xfrm>
              <a:off x="9229751" y="3938112"/>
              <a:ext cx="828675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D52268-C286-137A-08D4-85E44EB5B836}"/>
                </a:ext>
              </a:extLst>
            </p:cNvPr>
            <p:cNvSpPr/>
            <p:nvPr/>
          </p:nvSpPr>
          <p:spPr>
            <a:xfrm>
              <a:off x="10224562" y="3956276"/>
              <a:ext cx="828675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0978CC-37AA-4DD5-6097-AA610A0F85DE}"/>
                </a:ext>
              </a:extLst>
            </p:cNvPr>
            <p:cNvSpPr/>
            <p:nvPr/>
          </p:nvSpPr>
          <p:spPr>
            <a:xfrm rot="5400000">
              <a:off x="5993086" y="1909127"/>
              <a:ext cx="595982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325215B-F3B3-5B48-17E2-34497963757B}"/>
                </a:ext>
              </a:extLst>
            </p:cNvPr>
            <p:cNvSpPr/>
            <p:nvPr/>
          </p:nvSpPr>
          <p:spPr>
            <a:xfrm rot="5400000">
              <a:off x="6159005" y="2377642"/>
              <a:ext cx="254933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01BFCC9-BA05-D8E6-F8F5-6FBD88D3B2A3}"/>
                </a:ext>
              </a:extLst>
            </p:cNvPr>
            <p:cNvSpPr/>
            <p:nvPr/>
          </p:nvSpPr>
          <p:spPr>
            <a:xfrm rot="5400000">
              <a:off x="6246730" y="3401084"/>
              <a:ext cx="79482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BF66C8B6-3D5B-8063-3FDE-71378A4D690B}"/>
                </a:ext>
              </a:extLst>
            </p:cNvPr>
            <p:cNvSpPr/>
            <p:nvPr/>
          </p:nvSpPr>
          <p:spPr>
            <a:xfrm rot="5400000">
              <a:off x="6238445" y="3275718"/>
              <a:ext cx="79482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D49B15E-1A4B-4C09-79A9-6D4150D23656}"/>
                </a:ext>
              </a:extLst>
            </p:cNvPr>
            <p:cNvSpPr/>
            <p:nvPr/>
          </p:nvSpPr>
          <p:spPr>
            <a:xfrm rot="5400000">
              <a:off x="6238398" y="3154316"/>
              <a:ext cx="79482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88C0F218-0D5B-8407-8108-A6B0FC463CCC}"/>
                </a:ext>
              </a:extLst>
            </p:cNvPr>
            <p:cNvSpPr/>
            <p:nvPr/>
          </p:nvSpPr>
          <p:spPr>
            <a:xfrm rot="5400000">
              <a:off x="6241185" y="3028137"/>
              <a:ext cx="79482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DB99852F-2A4E-19EE-5B54-801C3D58DB42}"/>
                </a:ext>
              </a:extLst>
            </p:cNvPr>
            <p:cNvSpPr/>
            <p:nvPr/>
          </p:nvSpPr>
          <p:spPr>
            <a:xfrm rot="5400000">
              <a:off x="6238398" y="2912808"/>
              <a:ext cx="79482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BD0AAF20-D4B4-CDDC-0D04-C5B4B7B4FE7F}"/>
                </a:ext>
              </a:extLst>
            </p:cNvPr>
            <p:cNvSpPr/>
            <p:nvPr/>
          </p:nvSpPr>
          <p:spPr>
            <a:xfrm rot="5400000">
              <a:off x="6241184" y="2784000"/>
              <a:ext cx="79482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D6649EB-08F9-B48D-C6E3-E9813A739B4B}"/>
                </a:ext>
              </a:extLst>
            </p:cNvPr>
            <p:cNvSpPr/>
            <p:nvPr/>
          </p:nvSpPr>
          <p:spPr>
            <a:xfrm rot="5400000">
              <a:off x="6251335" y="2667254"/>
              <a:ext cx="79482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08733F26-71E4-E0E4-39A8-0D32462F4BC9}"/>
                </a:ext>
              </a:extLst>
            </p:cNvPr>
            <p:cNvSpPr/>
            <p:nvPr/>
          </p:nvSpPr>
          <p:spPr>
            <a:xfrm rot="5400000">
              <a:off x="6363599" y="1910594"/>
              <a:ext cx="595982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89905A60-FDAD-EB0A-5242-2CE81FC05213}"/>
                </a:ext>
              </a:extLst>
            </p:cNvPr>
            <p:cNvSpPr/>
            <p:nvPr/>
          </p:nvSpPr>
          <p:spPr>
            <a:xfrm rot="5400000">
              <a:off x="6529518" y="2379109"/>
              <a:ext cx="254933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2280FBDE-0F1A-7DFE-F4FD-949C5BF5D8C3}"/>
                </a:ext>
              </a:extLst>
            </p:cNvPr>
            <p:cNvSpPr/>
            <p:nvPr/>
          </p:nvSpPr>
          <p:spPr>
            <a:xfrm rot="5400000">
              <a:off x="6617243" y="3402551"/>
              <a:ext cx="79482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CD09DE3-6810-C65B-08FA-4BA1672E45A6}"/>
                </a:ext>
              </a:extLst>
            </p:cNvPr>
            <p:cNvSpPr/>
            <p:nvPr/>
          </p:nvSpPr>
          <p:spPr>
            <a:xfrm rot="5400000">
              <a:off x="6608958" y="3277185"/>
              <a:ext cx="79482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B8DE5852-9636-66A4-9298-CFD61795C736}"/>
                </a:ext>
              </a:extLst>
            </p:cNvPr>
            <p:cNvSpPr/>
            <p:nvPr/>
          </p:nvSpPr>
          <p:spPr>
            <a:xfrm rot="5400000">
              <a:off x="6608911" y="3155783"/>
              <a:ext cx="79482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7EDFE0CE-42FA-5AFF-F5CF-7B7D336CCBA0}"/>
                </a:ext>
              </a:extLst>
            </p:cNvPr>
            <p:cNvSpPr/>
            <p:nvPr/>
          </p:nvSpPr>
          <p:spPr>
            <a:xfrm rot="5400000">
              <a:off x="6611698" y="3029604"/>
              <a:ext cx="79482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CE2FB6BE-A2C9-A874-9AB1-D0AA35CFEE42}"/>
                </a:ext>
              </a:extLst>
            </p:cNvPr>
            <p:cNvSpPr/>
            <p:nvPr/>
          </p:nvSpPr>
          <p:spPr>
            <a:xfrm rot="5400000">
              <a:off x="6608911" y="2914275"/>
              <a:ext cx="79482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5235F651-6D29-252E-5FBC-58C36299B496}"/>
                </a:ext>
              </a:extLst>
            </p:cNvPr>
            <p:cNvSpPr/>
            <p:nvPr/>
          </p:nvSpPr>
          <p:spPr>
            <a:xfrm rot="5400000">
              <a:off x="6611697" y="2785467"/>
              <a:ext cx="79482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84129B25-65AE-1FDF-06B4-8C0ACDA8AF5C}"/>
                </a:ext>
              </a:extLst>
            </p:cNvPr>
            <p:cNvSpPr/>
            <p:nvPr/>
          </p:nvSpPr>
          <p:spPr>
            <a:xfrm rot="5400000">
              <a:off x="6621848" y="2668721"/>
              <a:ext cx="79482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346D967C-365D-91BB-1E78-92B3AA2A9222}"/>
                </a:ext>
              </a:extLst>
            </p:cNvPr>
            <p:cNvSpPr/>
            <p:nvPr/>
          </p:nvSpPr>
          <p:spPr>
            <a:xfrm rot="5400000">
              <a:off x="8444626" y="1914226"/>
              <a:ext cx="595982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5759561A-37E1-C1BE-C142-B2E35988D0CB}"/>
                </a:ext>
              </a:extLst>
            </p:cNvPr>
            <p:cNvSpPr/>
            <p:nvPr/>
          </p:nvSpPr>
          <p:spPr>
            <a:xfrm rot="5400000">
              <a:off x="8698270" y="3406183"/>
              <a:ext cx="79482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A85364F9-ECE8-958A-2EDE-75375DE8EEF2}"/>
                </a:ext>
              </a:extLst>
            </p:cNvPr>
            <p:cNvSpPr/>
            <p:nvPr/>
          </p:nvSpPr>
          <p:spPr>
            <a:xfrm rot="5400000">
              <a:off x="8689985" y="3280817"/>
              <a:ext cx="79482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501BD5BF-C4A4-6645-CC56-8BE2911417CA}"/>
                </a:ext>
              </a:extLst>
            </p:cNvPr>
            <p:cNvSpPr/>
            <p:nvPr/>
          </p:nvSpPr>
          <p:spPr>
            <a:xfrm rot="5400000">
              <a:off x="8689938" y="3159415"/>
              <a:ext cx="79482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5DFB0CE-B045-F00E-5F01-420501B3F2BF}"/>
                </a:ext>
              </a:extLst>
            </p:cNvPr>
            <p:cNvSpPr/>
            <p:nvPr/>
          </p:nvSpPr>
          <p:spPr>
            <a:xfrm rot="5400000">
              <a:off x="8692725" y="3033236"/>
              <a:ext cx="79482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9FCFE23-59DF-0BFD-A62A-0B3BDB8D6412}"/>
                </a:ext>
              </a:extLst>
            </p:cNvPr>
            <p:cNvSpPr/>
            <p:nvPr/>
          </p:nvSpPr>
          <p:spPr>
            <a:xfrm rot="5400000">
              <a:off x="8689938" y="2917907"/>
              <a:ext cx="79482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B38AF12-8CAA-AB75-FDD7-8888734417B3}"/>
                </a:ext>
              </a:extLst>
            </p:cNvPr>
            <p:cNvSpPr/>
            <p:nvPr/>
          </p:nvSpPr>
          <p:spPr>
            <a:xfrm rot="5400000">
              <a:off x="8692724" y="2789099"/>
              <a:ext cx="79482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AA2FD73-A49F-DA81-BA24-630C34BB9A9E}"/>
                </a:ext>
              </a:extLst>
            </p:cNvPr>
            <p:cNvSpPr/>
            <p:nvPr/>
          </p:nvSpPr>
          <p:spPr>
            <a:xfrm rot="5400000">
              <a:off x="8702176" y="2656899"/>
              <a:ext cx="79482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8893B4C-A5F5-5432-0779-1D959290AACC}"/>
                </a:ext>
              </a:extLst>
            </p:cNvPr>
            <p:cNvSpPr/>
            <p:nvPr/>
          </p:nvSpPr>
          <p:spPr>
            <a:xfrm rot="5400000">
              <a:off x="8820491" y="1927420"/>
              <a:ext cx="559400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569A9A7-2AF7-91D0-EB0D-F0AA571A0641}"/>
                </a:ext>
              </a:extLst>
            </p:cNvPr>
            <p:cNvSpPr/>
            <p:nvPr/>
          </p:nvSpPr>
          <p:spPr>
            <a:xfrm rot="5400000">
              <a:off x="8981058" y="2377642"/>
              <a:ext cx="254933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628DBEF-6953-2117-0C7F-6F8EC18A6B74}"/>
                </a:ext>
              </a:extLst>
            </p:cNvPr>
            <p:cNvSpPr/>
            <p:nvPr/>
          </p:nvSpPr>
          <p:spPr>
            <a:xfrm rot="5400000">
              <a:off x="9068783" y="3401084"/>
              <a:ext cx="79482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A344A01-4D7E-B193-D67F-232C90CB1AFC}"/>
                </a:ext>
              </a:extLst>
            </p:cNvPr>
            <p:cNvSpPr/>
            <p:nvPr/>
          </p:nvSpPr>
          <p:spPr>
            <a:xfrm rot="5400000">
              <a:off x="9060498" y="3275718"/>
              <a:ext cx="79482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2F2E8EF-D7C3-838E-5BDB-1FD1C99FADC4}"/>
                </a:ext>
              </a:extLst>
            </p:cNvPr>
            <p:cNvSpPr/>
            <p:nvPr/>
          </p:nvSpPr>
          <p:spPr>
            <a:xfrm rot="5400000">
              <a:off x="9060451" y="3154316"/>
              <a:ext cx="79482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5914DBD-C544-3C2F-2666-95A73D074874}"/>
                </a:ext>
              </a:extLst>
            </p:cNvPr>
            <p:cNvSpPr/>
            <p:nvPr/>
          </p:nvSpPr>
          <p:spPr>
            <a:xfrm rot="5400000">
              <a:off x="9063238" y="3028137"/>
              <a:ext cx="79482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93ECB2A-D92B-25FA-EC0F-A2808CB50043}"/>
                </a:ext>
              </a:extLst>
            </p:cNvPr>
            <p:cNvSpPr/>
            <p:nvPr/>
          </p:nvSpPr>
          <p:spPr>
            <a:xfrm rot="5400000">
              <a:off x="9060451" y="2912808"/>
              <a:ext cx="79482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545364D-062A-4917-497A-B8EE33727557}"/>
                </a:ext>
              </a:extLst>
            </p:cNvPr>
            <p:cNvSpPr/>
            <p:nvPr/>
          </p:nvSpPr>
          <p:spPr>
            <a:xfrm rot="5400000">
              <a:off x="9063237" y="2784000"/>
              <a:ext cx="79482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580040F-21EC-29DE-F810-E96AF350599D}"/>
                </a:ext>
              </a:extLst>
            </p:cNvPr>
            <p:cNvSpPr/>
            <p:nvPr/>
          </p:nvSpPr>
          <p:spPr>
            <a:xfrm rot="5400000">
              <a:off x="9073388" y="2667254"/>
              <a:ext cx="79482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998B72E-035E-2E0B-992A-A1FB0897D58A}"/>
                </a:ext>
              </a:extLst>
            </p:cNvPr>
            <p:cNvSpPr/>
            <p:nvPr/>
          </p:nvSpPr>
          <p:spPr>
            <a:xfrm rot="5400000">
              <a:off x="10890866" y="1924484"/>
              <a:ext cx="595982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2BA6E5F-89F5-A410-1503-58373FD0B15D}"/>
                </a:ext>
              </a:extLst>
            </p:cNvPr>
            <p:cNvSpPr/>
            <p:nvPr/>
          </p:nvSpPr>
          <p:spPr>
            <a:xfrm rot="5400000">
              <a:off x="11056785" y="2392999"/>
              <a:ext cx="254933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E4F00EE-8AA6-8327-E36D-DC27344134AA}"/>
                </a:ext>
              </a:extLst>
            </p:cNvPr>
            <p:cNvSpPr/>
            <p:nvPr/>
          </p:nvSpPr>
          <p:spPr>
            <a:xfrm rot="5400000">
              <a:off x="10757073" y="3016682"/>
              <a:ext cx="848290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BE4E485A-86A5-A66A-C7AA-D2BF49276EE2}"/>
                </a:ext>
              </a:extLst>
            </p:cNvPr>
            <p:cNvSpPr/>
            <p:nvPr/>
          </p:nvSpPr>
          <p:spPr>
            <a:xfrm rot="5400000">
              <a:off x="11258381" y="1915200"/>
              <a:ext cx="595982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314DC874-3529-F5AC-2DAA-9780D4329C91}"/>
                </a:ext>
              </a:extLst>
            </p:cNvPr>
            <p:cNvSpPr/>
            <p:nvPr/>
          </p:nvSpPr>
          <p:spPr>
            <a:xfrm rot="5400000">
              <a:off x="11424300" y="2383715"/>
              <a:ext cx="254933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2236CED9-BD6F-2EBD-F709-B1EDA035831A}"/>
                </a:ext>
              </a:extLst>
            </p:cNvPr>
            <p:cNvSpPr/>
            <p:nvPr/>
          </p:nvSpPr>
          <p:spPr>
            <a:xfrm rot="5400000">
              <a:off x="11124588" y="3007398"/>
              <a:ext cx="848290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7E143065-F6CF-DC11-BE15-DA775968BA78}"/>
                </a:ext>
              </a:extLst>
            </p:cNvPr>
            <p:cNvSpPr txBox="1"/>
            <p:nvPr/>
          </p:nvSpPr>
          <p:spPr>
            <a:xfrm>
              <a:off x="6047959" y="3447410"/>
              <a:ext cx="408013" cy="3497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FFFF00"/>
                  </a:solidFill>
                  <a:highlight>
                    <a:srgbClr val="000000"/>
                  </a:highlight>
                </a:rPr>
                <a:t>XY</a:t>
              </a:r>
              <a:endParaRPr lang="sv-SE" sz="1500" dirty="0">
                <a:solidFill>
                  <a:srgbClr val="FFFF00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60C8C6FE-1A5E-6378-0232-871E340E5B17}"/>
                </a:ext>
              </a:extLst>
            </p:cNvPr>
            <p:cNvSpPr txBox="1"/>
            <p:nvPr/>
          </p:nvSpPr>
          <p:spPr>
            <a:xfrm>
              <a:off x="6096388" y="2437819"/>
              <a:ext cx="296989" cy="3497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FFFF00"/>
                  </a:solidFill>
                  <a:highlight>
                    <a:srgbClr val="000000"/>
                  </a:highlight>
                </a:rPr>
                <a:t>Z</a:t>
              </a:r>
              <a:endParaRPr lang="sv-SE" sz="1500" dirty="0">
                <a:solidFill>
                  <a:srgbClr val="FFFF00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C37EFA96-4B29-3BB7-5E73-9E240090108E}"/>
                </a:ext>
              </a:extLst>
            </p:cNvPr>
            <p:cNvSpPr/>
            <p:nvPr/>
          </p:nvSpPr>
          <p:spPr>
            <a:xfrm rot="5400000">
              <a:off x="8610545" y="2382741"/>
              <a:ext cx="254933" cy="214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47881D3A-CA7D-3FDB-FE2B-4379B14BDA4E}"/>
                </a:ext>
              </a:extLst>
            </p:cNvPr>
            <p:cNvSpPr txBox="1"/>
            <p:nvPr/>
          </p:nvSpPr>
          <p:spPr>
            <a:xfrm>
              <a:off x="8460219" y="3435423"/>
              <a:ext cx="408013" cy="3497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FFFF00"/>
                  </a:solidFill>
                  <a:highlight>
                    <a:srgbClr val="000000"/>
                  </a:highlight>
                </a:rPr>
                <a:t>XY</a:t>
              </a:r>
              <a:endParaRPr lang="sv-SE" sz="1500" dirty="0">
                <a:solidFill>
                  <a:srgbClr val="FFFF00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0B4150FF-7D6B-AC36-1044-213B9DC03A6B}"/>
                </a:ext>
              </a:extLst>
            </p:cNvPr>
            <p:cNvSpPr txBox="1"/>
            <p:nvPr/>
          </p:nvSpPr>
          <p:spPr>
            <a:xfrm>
              <a:off x="11024062" y="2492511"/>
              <a:ext cx="296989" cy="3497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FFFF00"/>
                  </a:solidFill>
                  <a:highlight>
                    <a:srgbClr val="000000"/>
                  </a:highlight>
                </a:rPr>
                <a:t>Z</a:t>
              </a:r>
              <a:endParaRPr lang="sv-SE" sz="1500" dirty="0">
                <a:solidFill>
                  <a:srgbClr val="FFFF00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6562997A-F18D-F16D-A9F3-3F71AE02726B}"/>
                </a:ext>
              </a:extLst>
            </p:cNvPr>
            <p:cNvSpPr txBox="1"/>
            <p:nvPr/>
          </p:nvSpPr>
          <p:spPr>
            <a:xfrm>
              <a:off x="10919710" y="3443215"/>
              <a:ext cx="408013" cy="3497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FFFF00"/>
                  </a:solidFill>
                  <a:highlight>
                    <a:srgbClr val="000000"/>
                  </a:highlight>
                </a:rPr>
                <a:t>XY</a:t>
              </a:r>
              <a:endParaRPr lang="sv-SE" sz="1500" dirty="0">
                <a:solidFill>
                  <a:srgbClr val="FFFF00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79EF1B02-5D7E-F0C6-AE0A-B108EB001823}"/>
                </a:ext>
              </a:extLst>
            </p:cNvPr>
            <p:cNvSpPr txBox="1"/>
            <p:nvPr/>
          </p:nvSpPr>
          <p:spPr>
            <a:xfrm>
              <a:off x="8594536" y="2472517"/>
              <a:ext cx="296989" cy="3497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FFFF00"/>
                  </a:solidFill>
                  <a:highlight>
                    <a:srgbClr val="000000"/>
                  </a:highlight>
                </a:rPr>
                <a:t>Z</a:t>
              </a:r>
              <a:endParaRPr lang="sv-SE" sz="1500" dirty="0">
                <a:solidFill>
                  <a:srgbClr val="FFFF00"/>
                </a:solidFill>
                <a:highlight>
                  <a:srgbClr val="0000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213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24411</TotalTime>
  <Words>165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Akzidenz for Chalmers</vt:lpstr>
      <vt:lpstr>Arial</vt:lpstr>
      <vt:lpstr>Arial</vt:lpstr>
      <vt:lpstr>Calibri</vt:lpstr>
      <vt:lpstr>Calibri Light</vt:lpstr>
      <vt:lpstr>Office Theme</vt:lpstr>
      <vt:lpstr>Control-Signal Crosstalk in Flip-Chip Superconducting Quantum Processors   Sandoko Kosen (Chalmers University of Technology)</vt:lpstr>
      <vt:lpstr>1st generation flip-chip processors with a scalable layout and routing 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Building Blocks of a Flip-Chip-Integrated Superconducting Quantum Processor</dc:title>
  <dc:creator>Sandoko Kosen</dc:creator>
  <cp:lastModifiedBy>Liangyu Chen</cp:lastModifiedBy>
  <cp:revision>340</cp:revision>
  <dcterms:created xsi:type="dcterms:W3CDTF">2021-05-07T14:16:42Z</dcterms:created>
  <dcterms:modified xsi:type="dcterms:W3CDTF">2023-04-12T08:21:31Z</dcterms:modified>
</cp:coreProperties>
</file>