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77055"/>
            <a:ext cx="2617491" cy="21939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9467" y="3832859"/>
            <a:ext cx="777240" cy="22448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810" y="684041"/>
            <a:ext cx="52755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2043" y="3122823"/>
            <a:ext cx="5218430" cy="1948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jpg"/><Relationship Id="rId4" Type="http://schemas.openxmlformats.org/officeDocument/2006/relationships/image" Target="../media/image7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17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jp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jp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18.jpg"/><Relationship Id="rId13" Type="http://schemas.openxmlformats.org/officeDocument/2006/relationships/image" Target="../media/image55.png"/><Relationship Id="rId14" Type="http://schemas.openxmlformats.org/officeDocument/2006/relationships/image" Target="../media/image21.png"/><Relationship Id="rId15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4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jpg"/><Relationship Id="rId8" Type="http://schemas.openxmlformats.org/officeDocument/2006/relationships/image" Target="../media/image7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6800" y="0"/>
              <a:ext cx="8585200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756648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5195" y="844296"/>
              <a:ext cx="548640" cy="73660"/>
            </a:xfrm>
            <a:custGeom>
              <a:avLst/>
              <a:gdLst/>
              <a:ahLst/>
              <a:cxnLst/>
              <a:rect l="l" t="t" r="r" b="b"/>
              <a:pathLst>
                <a:path w="548640" h="73659">
                  <a:moveTo>
                    <a:pt x="54864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548640" y="73151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756" y="131063"/>
              <a:ext cx="3188208" cy="545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9228" y="59435"/>
              <a:ext cx="1816607" cy="690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1856" y="2286000"/>
              <a:ext cx="3462654" cy="256540"/>
            </a:xfrm>
            <a:custGeom>
              <a:avLst/>
              <a:gdLst/>
              <a:ahLst/>
              <a:cxnLst/>
              <a:rect l="l" t="t" r="r" b="b"/>
              <a:pathLst>
                <a:path w="3462654" h="256539">
                  <a:moveTo>
                    <a:pt x="3462528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3462528" y="256032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1860" y="2024887"/>
            <a:ext cx="4980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0">
                <a:solidFill>
                  <a:srgbClr val="FDED97"/>
                </a:solidFill>
                <a:latin typeface="Calibri Light"/>
                <a:cs typeface="Calibri Light"/>
              </a:rPr>
              <a:t>Control-Signal</a:t>
            </a:r>
            <a:r>
              <a:rPr dirty="0" spc="-75" b="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pc="-30" b="0">
                <a:solidFill>
                  <a:srgbClr val="FDED97"/>
                </a:solidFill>
                <a:latin typeface="Calibri Light"/>
                <a:cs typeface="Calibri Light"/>
              </a:rPr>
              <a:t>Crosstalk</a:t>
            </a:r>
            <a:r>
              <a:rPr dirty="0" spc="-95" b="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pc="-5" b="0">
                <a:solidFill>
                  <a:srgbClr val="FDED97"/>
                </a:solidFill>
                <a:latin typeface="Calibri Light"/>
                <a:cs typeface="Calibri Light"/>
              </a:rPr>
              <a:t>in</a:t>
            </a:r>
            <a:r>
              <a:rPr dirty="0" spc="-60" b="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pc="-15" b="0">
                <a:solidFill>
                  <a:srgbClr val="FDED97"/>
                </a:solidFill>
                <a:latin typeface="Calibri Light"/>
                <a:cs typeface="Calibri Light"/>
              </a:rPr>
              <a:t>Flip-Chip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1860" y="2408936"/>
            <a:ext cx="53778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DED97"/>
                </a:solidFill>
                <a:latin typeface="Calibri Light"/>
                <a:cs typeface="Calibri Light"/>
              </a:rPr>
              <a:t>Superconducting</a:t>
            </a:r>
            <a:r>
              <a:rPr dirty="0" sz="2800" spc="-9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z="2800" spc="-30">
                <a:solidFill>
                  <a:srgbClr val="FDED97"/>
                </a:solidFill>
                <a:latin typeface="Calibri Light"/>
                <a:cs typeface="Calibri Light"/>
              </a:rPr>
              <a:t>Quantum</a:t>
            </a:r>
            <a:r>
              <a:rPr dirty="0" sz="2800" spc="-11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z="2800" spc="-30">
                <a:solidFill>
                  <a:srgbClr val="FDED97"/>
                </a:solidFill>
                <a:latin typeface="Calibri Light"/>
                <a:cs typeface="Calibri Light"/>
              </a:rPr>
              <a:t>Processors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860" y="3425697"/>
            <a:ext cx="4216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DED97"/>
                </a:solidFill>
                <a:latin typeface="Calibri Light"/>
                <a:cs typeface="Calibri Light"/>
              </a:rPr>
              <a:t>Sandoko</a:t>
            </a:r>
            <a:r>
              <a:rPr dirty="0" sz="1600" spc="25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z="1600" spc="-15">
                <a:solidFill>
                  <a:srgbClr val="FDED97"/>
                </a:solidFill>
                <a:latin typeface="Calibri Light"/>
                <a:cs typeface="Calibri Light"/>
              </a:rPr>
              <a:t>Kosen</a:t>
            </a:r>
            <a:r>
              <a:rPr dirty="0" sz="1600" spc="3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z="1600" spc="-10">
                <a:solidFill>
                  <a:srgbClr val="FDED97"/>
                </a:solidFill>
                <a:latin typeface="Calibri Light"/>
                <a:cs typeface="Calibri Light"/>
              </a:rPr>
              <a:t>(Chalmers</a:t>
            </a:r>
            <a:r>
              <a:rPr dirty="0" sz="1600" spc="25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z="1600" spc="-10">
                <a:solidFill>
                  <a:srgbClr val="FDED97"/>
                </a:solidFill>
                <a:latin typeface="Calibri Light"/>
                <a:cs typeface="Calibri Light"/>
              </a:rPr>
              <a:t>University </a:t>
            </a:r>
            <a:r>
              <a:rPr dirty="0" sz="1600" spc="-5">
                <a:solidFill>
                  <a:srgbClr val="FDED97"/>
                </a:solidFill>
                <a:latin typeface="Calibri Light"/>
                <a:cs typeface="Calibri Light"/>
              </a:rPr>
              <a:t>of</a:t>
            </a:r>
            <a:r>
              <a:rPr dirty="0" sz="1600" spc="10">
                <a:solidFill>
                  <a:srgbClr val="FDED97"/>
                </a:solidFill>
                <a:latin typeface="Calibri Light"/>
                <a:cs typeface="Calibri Light"/>
              </a:rPr>
              <a:t> </a:t>
            </a:r>
            <a:r>
              <a:rPr dirty="0" sz="1600" spc="-20">
                <a:solidFill>
                  <a:srgbClr val="FDED97"/>
                </a:solidFill>
                <a:latin typeface="Calibri Light"/>
                <a:cs typeface="Calibri Light"/>
              </a:rPr>
              <a:t>Technology)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47631" y="5949696"/>
            <a:ext cx="2859405" cy="861060"/>
          </a:xfrm>
          <a:custGeom>
            <a:avLst/>
            <a:gdLst/>
            <a:ahLst/>
            <a:cxnLst/>
            <a:rect l="l" t="t" r="r" b="b"/>
            <a:pathLst>
              <a:path w="2859404" h="861059">
                <a:moveTo>
                  <a:pt x="2859024" y="0"/>
                </a:moveTo>
                <a:lnTo>
                  <a:pt x="0" y="0"/>
                </a:lnTo>
                <a:lnTo>
                  <a:pt x="0" y="861059"/>
                </a:lnTo>
                <a:lnTo>
                  <a:pt x="2859024" y="861059"/>
                </a:lnTo>
                <a:lnTo>
                  <a:pt x="285902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008489" y="5971743"/>
            <a:ext cx="2019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Packaged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Flip-Chip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2917" y="6188151"/>
            <a:ext cx="2405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Chip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Fabrication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Chalmers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2056" y="6371031"/>
            <a:ext cx="1665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Flip-Chip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Packaging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VTT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3168" y="6553911"/>
            <a:ext cx="2674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Holder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PCB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Chalmers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1463" y="5734608"/>
            <a:ext cx="650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Q</a:t>
            </a:r>
            <a:r>
              <a:rPr dirty="0" sz="1000" spc="-5" b="1">
                <a:latin typeface="Arial"/>
                <a:cs typeface="Arial"/>
              </a:rPr>
              <a:t>7</a:t>
            </a:r>
            <a:r>
              <a:rPr dirty="0" sz="1000" spc="-10" b="1">
                <a:latin typeface="Arial"/>
                <a:cs typeface="Arial"/>
              </a:rPr>
              <a:t>2</a:t>
            </a:r>
            <a:r>
              <a:rPr dirty="0" sz="1000" spc="-5" b="1">
                <a:latin typeface="Arial"/>
                <a:cs typeface="Arial"/>
              </a:rPr>
              <a:t>.0</a:t>
            </a:r>
            <a:r>
              <a:rPr dirty="0" sz="1000" spc="-10" b="1">
                <a:latin typeface="Arial"/>
                <a:cs typeface="Arial"/>
              </a:rPr>
              <a:t>0</a:t>
            </a:r>
            <a:r>
              <a:rPr dirty="0" sz="1000" spc="-5" b="1">
                <a:latin typeface="Arial"/>
                <a:cs typeface="Arial"/>
              </a:rPr>
              <a:t>0</a:t>
            </a:r>
            <a:r>
              <a:rPr dirty="0" sz="1000" spc="-10" b="1">
                <a:latin typeface="Arial"/>
                <a:cs typeface="Arial"/>
              </a:rPr>
              <a:t>1</a:t>
            </a:r>
            <a:r>
              <a:rPr dirty="0" sz="1000" spc="-5" b="1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860" y="3902709"/>
            <a:ext cx="1649095" cy="264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CH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1800" spc="-35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dirty="0" sz="1800" spc="-3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800" spc="-5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dirty="0" sz="18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endParaRPr sz="1800">
              <a:latin typeface="Calibri Light"/>
              <a:cs typeface="Calibri Light"/>
            </a:endParaRPr>
          </a:p>
          <a:p>
            <a:pPr marL="20320">
              <a:lnSpc>
                <a:spcPts val="1330"/>
              </a:lnSpc>
            </a:pPr>
            <a:r>
              <a:rPr dirty="0" sz="1200" spc="-20">
                <a:solidFill>
                  <a:srgbClr val="FFFFFF"/>
                </a:solidFill>
                <a:latin typeface="Calibri Light"/>
                <a:cs typeface="Calibri Light"/>
              </a:rPr>
              <a:t>Tahereh</a:t>
            </a:r>
            <a:r>
              <a:rPr dirty="0" sz="1200" spc="-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Abad</a:t>
            </a:r>
            <a:endParaRPr sz="1200">
              <a:latin typeface="Calibri Light"/>
              <a:cs typeface="Calibri Light"/>
            </a:endParaRPr>
          </a:p>
          <a:p>
            <a:pPr marL="20320" marR="514984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Anuj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Aggarwal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Janka Biznárová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Liangyu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Chen 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Miroslav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Dobsicek</a:t>
            </a:r>
            <a:endParaRPr sz="1200">
              <a:latin typeface="Calibri Light"/>
              <a:cs typeface="Calibri Light"/>
            </a:endParaRPr>
          </a:p>
          <a:p>
            <a:pPr marL="20320" marR="14033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Jorge Fernández-Pendás </a:t>
            </a:r>
            <a:r>
              <a:rPr dirty="0" sz="1200" spc="-2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Simon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Pettersson 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Fors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 Göran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Johansson 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Sandoko</a:t>
            </a:r>
            <a:r>
              <a:rPr dirty="0" sz="1200" spc="2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Kosen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Christian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Križan</a:t>
            </a:r>
            <a:endParaRPr sz="1200">
              <a:latin typeface="Calibri Light"/>
              <a:cs typeface="Calibri Light"/>
            </a:endParaRPr>
          </a:p>
          <a:p>
            <a:pPr marL="2032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Hang-Xi</a:t>
            </a:r>
            <a:r>
              <a:rPr dirty="0" sz="12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Li</a:t>
            </a:r>
            <a:endParaRPr sz="1200">
              <a:latin typeface="Calibri Light"/>
              <a:cs typeface="Calibri Light"/>
            </a:endParaRPr>
          </a:p>
          <a:p>
            <a:pPr marL="2032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Eleftherios</a:t>
            </a:r>
            <a:r>
              <a:rPr dirty="0" sz="1200" spc="-4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Moschandreou</a:t>
            </a:r>
            <a:endParaRPr sz="1200">
              <a:latin typeface="Calibri Light"/>
              <a:cs typeface="Calibri Light"/>
            </a:endParaRPr>
          </a:p>
          <a:p>
            <a:pPr marL="2032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Andreas</a:t>
            </a:r>
            <a:r>
              <a:rPr dirty="0" sz="12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Nylander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2702" y="4149090"/>
            <a:ext cx="133159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Amr Osman 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ob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er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ham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ar 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Marcus</a:t>
            </a:r>
            <a:r>
              <a:rPr dirty="0" sz="12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Rommel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Anita</a:t>
            </a:r>
            <a:r>
              <a:rPr dirty="0" sz="12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Fadavi</a:t>
            </a:r>
            <a:r>
              <a:rPr dirty="0" sz="12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Roudsari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Daryoush</a:t>
            </a:r>
            <a:r>
              <a:rPr dirty="0" sz="12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Shiri</a:t>
            </a:r>
            <a:endParaRPr sz="1200">
              <a:latin typeface="Calibri Light"/>
              <a:cs typeface="Calibri Light"/>
            </a:endParaRPr>
          </a:p>
          <a:p>
            <a:pPr marL="12700" marR="100965">
              <a:lnSpc>
                <a:spcPct val="100000"/>
              </a:lnSpc>
            </a:pPr>
            <a:r>
              <a:rPr dirty="0" sz="1200" spc="-40">
                <a:solidFill>
                  <a:srgbClr val="FFFFFF"/>
                </a:solidFill>
                <a:latin typeface="Calibri Light"/>
                <a:cs typeface="Calibri Light"/>
              </a:rPr>
              <a:t>Tom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 Vethaak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Christopher 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Warren </a:t>
            </a:r>
            <a:r>
              <a:rPr dirty="0" sz="1200" spc="-2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Alexey Zadorozhko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 Anton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Frisk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Kockum </a:t>
            </a:r>
            <a:r>
              <a:rPr dirty="0" sz="1200" spc="-2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Giovanna </a:t>
            </a:r>
            <a:r>
              <a:rPr dirty="0" sz="1200" spc="-20">
                <a:solidFill>
                  <a:srgbClr val="FFFFFF"/>
                </a:solidFill>
                <a:latin typeface="Calibri Light"/>
                <a:cs typeface="Calibri Light"/>
              </a:rPr>
              <a:t>Tancredi </a:t>
            </a:r>
            <a:r>
              <a:rPr dirty="0" sz="1200" spc="-1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Per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Delsing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Jonas</a:t>
            </a:r>
            <a:r>
              <a:rPr dirty="0" sz="12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Bylander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1860" y="3914647"/>
            <a:ext cx="1064260" cy="95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dirty="0" sz="1800" spc="1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sz="18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endParaRPr sz="1800">
              <a:latin typeface="Calibri Light"/>
              <a:cs typeface="Calibri Light"/>
            </a:endParaRPr>
          </a:p>
          <a:p>
            <a:pPr marL="27305" marR="5080">
              <a:lnSpc>
                <a:spcPts val="1300"/>
              </a:lnSpc>
              <a:spcBef>
                <a:spcPts val="75"/>
              </a:spcBef>
            </a:pP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Marco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Caputo </a:t>
            </a:r>
            <a:r>
              <a:rPr dirty="0" sz="12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Leif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Grönberg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Kestutis</a:t>
            </a:r>
            <a:r>
              <a:rPr dirty="0" sz="12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 Light"/>
                <a:cs typeface="Calibri Light"/>
              </a:rPr>
              <a:t>Grigoras </a:t>
            </a:r>
            <a:r>
              <a:rPr dirty="0" sz="1200" spc="-25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Joonas</a:t>
            </a:r>
            <a:r>
              <a:rPr dirty="0" sz="12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 Light"/>
                <a:cs typeface="Calibri Light"/>
              </a:rPr>
              <a:t>Govenius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686" y="3780282"/>
            <a:ext cx="4752975" cy="0"/>
          </a:xfrm>
          <a:custGeom>
            <a:avLst/>
            <a:gdLst/>
            <a:ahLst/>
            <a:cxnLst/>
            <a:rect l="l" t="t" r="r" b="b"/>
            <a:pathLst>
              <a:path w="4752975" h="0">
                <a:moveTo>
                  <a:pt x="0" y="0"/>
                </a:moveTo>
                <a:lnTo>
                  <a:pt x="4752975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598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2.</a:t>
            </a:r>
            <a:r>
              <a:rPr dirty="0" spc="-5">
                <a:latin typeface="Arial"/>
                <a:cs typeface="Arial"/>
              </a:rPr>
              <a:t>2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45"/>
              <a:t>Measu</a:t>
            </a:r>
            <a:r>
              <a:rPr dirty="0" spc="-10"/>
              <a:t>r</a:t>
            </a:r>
            <a:r>
              <a:rPr dirty="0" spc="-60"/>
              <a:t>ement</a:t>
            </a:r>
            <a:r>
              <a:rPr dirty="0" spc="-185"/>
              <a:t> </a:t>
            </a:r>
            <a:r>
              <a:rPr dirty="0" spc="-70"/>
              <a:t>o</a:t>
            </a:r>
            <a:r>
              <a:rPr dirty="0" spc="-80"/>
              <a:t>f</a:t>
            </a:r>
            <a:r>
              <a:rPr dirty="0" spc="-185"/>
              <a:t> </a:t>
            </a:r>
            <a:r>
              <a:rPr dirty="0" spc="-5"/>
              <a:t>Rabi</a:t>
            </a:r>
            <a:r>
              <a:rPr dirty="0" spc="-185"/>
              <a:t> </a:t>
            </a:r>
            <a:r>
              <a:rPr dirty="0" spc="-70"/>
              <a:t>o</a:t>
            </a:r>
            <a:r>
              <a:rPr dirty="0" spc="10"/>
              <a:t>sci</a:t>
            </a:r>
            <a:r>
              <a:rPr dirty="0" spc="5"/>
              <a:t>llations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4551" y="2948773"/>
            <a:ext cx="4271010" cy="31178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73380" indent="-28511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1800" spc="-20">
                <a:latin typeface="Trebuchet MS"/>
                <a:cs typeface="Trebuchet MS"/>
              </a:rPr>
              <a:t>Qu</a:t>
            </a:r>
            <a:r>
              <a:rPr dirty="0" sz="1800" spc="-15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45">
                <a:latin typeface="Cambria Math"/>
                <a:cs typeface="Cambria Math"/>
              </a:rPr>
              <a:t>𝜔</a:t>
            </a:r>
            <a:r>
              <a:rPr dirty="0" baseline="-14957" sz="1950" spc="-585">
                <a:latin typeface="Cambria Math"/>
                <a:cs typeface="Cambria Math"/>
              </a:rPr>
              <a:t>𝑔𝑔</a:t>
            </a:r>
            <a:r>
              <a:rPr dirty="0" baseline="-14957" sz="1950" spc="-405">
                <a:latin typeface="Cambria Math"/>
                <a:cs typeface="Cambria Math"/>
              </a:rPr>
              <a:t>𝑒</a:t>
            </a:r>
            <a:r>
              <a:rPr dirty="0" sz="1800" spc="5">
                <a:latin typeface="Cambria Math"/>
                <a:cs typeface="Cambria Math"/>
              </a:rPr>
              <a:t>/</a:t>
            </a:r>
            <a:r>
              <a:rPr dirty="0" sz="1800" spc="-5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𝜋 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 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5</a:t>
            </a:r>
            <a:r>
              <a:rPr dirty="0" sz="1800">
                <a:latin typeface="Cambria Math"/>
                <a:cs typeface="Cambria Math"/>
              </a:rPr>
              <a:t>.</a:t>
            </a:r>
            <a:r>
              <a:rPr dirty="0" sz="1800" spc="-5">
                <a:latin typeface="Cambria Math"/>
                <a:cs typeface="Cambria Math"/>
              </a:rPr>
              <a:t>75</a:t>
            </a:r>
            <a:r>
              <a:rPr dirty="0" sz="1800">
                <a:latin typeface="Cambria Math"/>
                <a:cs typeface="Cambria Math"/>
              </a:rPr>
              <a:t>8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GHz</a:t>
            </a:r>
            <a:endParaRPr sz="1800">
              <a:latin typeface="Cambria Math"/>
              <a:cs typeface="Cambria Math"/>
            </a:endParaRPr>
          </a:p>
          <a:p>
            <a:pPr marL="373380">
              <a:lnSpc>
                <a:spcPct val="100000"/>
              </a:lnSpc>
              <a:spcBef>
                <a:spcPts val="204"/>
              </a:spcBef>
            </a:pP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85">
                <a:latin typeface="Trebuchet MS"/>
                <a:cs typeface="Trebuchet MS"/>
              </a:rPr>
              <a:t>et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80">
                <a:latin typeface="Trebuchet MS"/>
                <a:cs typeface="Trebuchet MS"/>
              </a:rPr>
              <a:t>p</a:t>
            </a:r>
            <a:r>
              <a:rPr dirty="0" sz="1800" spc="-70">
                <a:latin typeface="Trebuchet MS"/>
                <a:cs typeface="Trebuchet MS"/>
              </a:rPr>
              <a:t>ec</a:t>
            </a:r>
            <a:r>
              <a:rPr dirty="0" sz="1800" spc="-4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35">
                <a:latin typeface="Trebuchet MS"/>
                <a:cs typeface="Trebuchet MS"/>
              </a:rPr>
              <a:t>os</a:t>
            </a:r>
            <a:r>
              <a:rPr dirty="0" sz="1800" spc="10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p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3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210">
                <a:latin typeface="Trebuchet MS"/>
                <a:cs typeface="Trebuchet MS"/>
              </a:rPr>
              <a:t>y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3380" indent="-285750">
              <a:lnSpc>
                <a:spcPts val="214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50">
                <a:latin typeface="Trebuchet MS"/>
                <a:cs typeface="Trebuchet MS"/>
              </a:rPr>
              <a:t>itia</a:t>
            </a:r>
            <a:r>
              <a:rPr dirty="0" sz="1800" spc="-45">
                <a:latin typeface="Trebuchet MS"/>
                <a:cs typeface="Trebuchet MS"/>
              </a:rPr>
              <a:t>l</a:t>
            </a:r>
            <a:r>
              <a:rPr dirty="0" sz="1800" spc="-40">
                <a:latin typeface="Trebuchet MS"/>
                <a:cs typeface="Trebuchet MS"/>
              </a:rPr>
              <a:t>ize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g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un</a:t>
            </a:r>
            <a:r>
              <a:rPr dirty="0" sz="1800" spc="10">
                <a:latin typeface="Trebuchet MS"/>
                <a:cs typeface="Trebuchet MS"/>
              </a:rPr>
              <a:t>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3380" indent="-285750">
              <a:lnSpc>
                <a:spcPts val="214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1800" spc="-5">
                <a:latin typeface="Trebuchet MS"/>
                <a:cs typeface="Trebuchet MS"/>
              </a:rPr>
              <a:t>App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155">
                <a:latin typeface="Trebuchet MS"/>
                <a:cs typeface="Trebuchet MS"/>
              </a:rPr>
              <a:t>s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45">
                <a:latin typeface="Cambria Math"/>
                <a:cs typeface="Cambria Math"/>
              </a:rPr>
              <a:t>𝜔</a:t>
            </a:r>
            <a:r>
              <a:rPr dirty="0" baseline="-14957" sz="1950" spc="-585">
                <a:latin typeface="Cambria Math"/>
                <a:cs typeface="Cambria Math"/>
              </a:rPr>
              <a:t>𝑔𝑔</a:t>
            </a:r>
            <a:r>
              <a:rPr dirty="0" baseline="-14957" sz="1950" spc="-569">
                <a:latin typeface="Cambria Math"/>
                <a:cs typeface="Cambria Math"/>
              </a:rPr>
              <a:t>𝑒</a:t>
            </a:r>
            <a:r>
              <a:rPr dirty="0" baseline="-14957" sz="1950">
                <a:latin typeface="Cambria Math"/>
                <a:cs typeface="Cambria Math"/>
              </a:rPr>
              <a:t> </a:t>
            </a:r>
            <a:r>
              <a:rPr dirty="0" baseline="-14957" sz="1950" spc="-30">
                <a:latin typeface="Cambria Math"/>
                <a:cs typeface="Cambria Math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50">
                <a:latin typeface="Trebuchet MS"/>
                <a:cs typeface="Trebuchet MS"/>
              </a:rPr>
              <a:t>ith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iab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3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215"/>
              </a:spcBef>
            </a:pPr>
            <a:r>
              <a:rPr dirty="0" sz="1800" spc="20">
                <a:latin typeface="Trebuchet MS"/>
                <a:cs typeface="Trebuchet MS"/>
              </a:rPr>
              <a:t>amp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45">
                <a:latin typeface="Trebuchet MS"/>
                <a:cs typeface="Trebuchet MS"/>
              </a:rPr>
              <a:t>it</a:t>
            </a:r>
            <a:r>
              <a:rPr dirty="0" sz="1800" spc="-75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Ω</a:t>
            </a:r>
            <a:r>
              <a:rPr dirty="0" baseline="-14957" sz="1950" spc="172">
                <a:latin typeface="Cambria Math"/>
                <a:cs typeface="Cambria Math"/>
              </a:rPr>
              <a:t>0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3380" marR="1028700" indent="-285115">
              <a:lnSpc>
                <a:spcPct val="10000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1800" spc="-40">
                <a:latin typeface="Trebuchet MS"/>
                <a:cs typeface="Trebuchet MS"/>
              </a:rPr>
              <a:t>G</a:t>
            </a:r>
            <a:r>
              <a:rPr dirty="0" sz="1800" spc="-25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75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l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p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15">
                <a:latin typeface="Trebuchet MS"/>
                <a:cs typeface="Trebuchet MS"/>
              </a:rPr>
              <a:t>h  </a:t>
            </a:r>
            <a:r>
              <a:rPr dirty="0" sz="1800" spc="-15">
                <a:latin typeface="Trebuchet MS"/>
                <a:cs typeface="Trebuchet MS"/>
              </a:rPr>
              <a:t>characteristic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𝜎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~ 5 −</a:t>
            </a:r>
            <a:r>
              <a:rPr dirty="0" sz="1800" spc="5">
                <a:latin typeface="Cambria Math"/>
                <a:cs typeface="Cambria Math"/>
              </a:rPr>
              <a:t> 10𝑛𝑠.</a:t>
            </a:r>
            <a:endParaRPr sz="1800">
              <a:latin typeface="Cambria Math"/>
              <a:cs typeface="Cambria Math"/>
            </a:endParaRPr>
          </a:p>
          <a:p>
            <a:pPr marL="373380" indent="-285750">
              <a:lnSpc>
                <a:spcPct val="10000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1800" spc="75">
                <a:latin typeface="Trebuchet MS"/>
                <a:cs typeface="Trebuchet MS"/>
              </a:rPr>
              <a:t>R</a:t>
            </a:r>
            <a:r>
              <a:rPr dirty="0" sz="1800" spc="-2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90">
                <a:latin typeface="Trebuchet MS"/>
                <a:cs typeface="Trebuchet MS"/>
              </a:rPr>
              <a:t>it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g</a:t>
            </a:r>
            <a:r>
              <a:rPr dirty="0" sz="1800" spc="2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5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</a:pPr>
            <a:r>
              <a:rPr dirty="0" sz="1800" spc="15">
                <a:latin typeface="Trebuchet MS"/>
                <a:cs typeface="Trebuchet MS"/>
              </a:rPr>
              <a:t>~</a:t>
            </a:r>
            <a:r>
              <a:rPr dirty="0" sz="1800" spc="15">
                <a:latin typeface="Cambria Math"/>
                <a:cs typeface="Cambria Math"/>
              </a:rPr>
              <a:t>10</a:t>
            </a:r>
            <a:r>
              <a:rPr dirty="0" baseline="27777" sz="1950" spc="22">
                <a:latin typeface="Cambria Math"/>
                <a:cs typeface="Cambria Math"/>
              </a:rPr>
              <a:t>3 </a:t>
            </a:r>
            <a:r>
              <a:rPr dirty="0" baseline="27777" sz="1950" spc="44">
                <a:latin typeface="Cambria Math"/>
                <a:cs typeface="Cambria Math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repetitions.</a:t>
            </a:r>
            <a:endParaRPr sz="1800">
              <a:latin typeface="Trebuchet MS"/>
              <a:cs typeface="Trebuchet MS"/>
            </a:endParaRPr>
          </a:p>
          <a:p>
            <a:pPr marL="373380" marR="301625" indent="-285115">
              <a:lnSpc>
                <a:spcPct val="10000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1800" spc="18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i</a:t>
            </a:r>
            <a:r>
              <a:rPr dirty="0" sz="1800" spc="-30">
                <a:latin typeface="Trebuchet MS"/>
                <a:cs typeface="Trebuchet MS"/>
              </a:rPr>
              <a:t>n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15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id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it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30">
                <a:latin typeface="Trebuchet MS"/>
                <a:cs typeface="Trebuchet MS"/>
              </a:rPr>
              <a:t>t</a:t>
            </a:r>
            <a:r>
              <a:rPr dirty="0" sz="1800" spc="-4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𝜋</a:t>
            </a:r>
            <a:r>
              <a:rPr dirty="0" sz="1800" spc="105">
                <a:latin typeface="Trebuchet MS"/>
                <a:cs typeface="Trebuchet MS"/>
              </a:rPr>
              <a:t>-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𝜋</a:t>
            </a:r>
            <a:r>
              <a:rPr dirty="0" sz="1800" spc="5">
                <a:latin typeface="Cambria Math"/>
                <a:cs typeface="Cambria Math"/>
              </a:rPr>
              <a:t>/</a:t>
            </a:r>
            <a:r>
              <a:rPr dirty="0" sz="1800" spc="-5">
                <a:latin typeface="Cambria Math"/>
                <a:cs typeface="Cambria Math"/>
              </a:rPr>
              <a:t>2</a:t>
            </a:r>
            <a:r>
              <a:rPr dirty="0" sz="1800" spc="90">
                <a:latin typeface="Trebuchet MS"/>
                <a:cs typeface="Trebuchet MS"/>
              </a:rPr>
              <a:t>-  </a:t>
            </a:r>
            <a:r>
              <a:rPr dirty="0" sz="1800" spc="25">
                <a:latin typeface="Trebuchet MS"/>
                <a:cs typeface="Trebuchet MS"/>
              </a:rPr>
              <a:t>pulse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amplitude.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5627" y="5812514"/>
            <a:ext cx="1078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75">
                <a:latin typeface="Cambria Math"/>
                <a:cs typeface="Cambria Math"/>
              </a:rPr>
              <a:t>Ω</a:t>
            </a:r>
            <a:r>
              <a:rPr dirty="0" sz="1300" spc="50">
                <a:latin typeface="Cambria Math"/>
                <a:cs typeface="Cambria Math"/>
              </a:rPr>
              <a:t>0</a:t>
            </a:r>
            <a:r>
              <a:rPr dirty="0" baseline="10802" sz="2700" spc="75">
                <a:latin typeface="Cambria Math"/>
                <a:cs typeface="Cambria Math"/>
              </a:rPr>
              <a:t>/Ω</a:t>
            </a:r>
            <a:r>
              <a:rPr dirty="0" sz="1300" spc="50">
                <a:latin typeface="Cambria Math"/>
                <a:cs typeface="Cambria Math"/>
              </a:rPr>
              <a:t>0,max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86" y="2114936"/>
            <a:ext cx="372745" cy="2705735"/>
          </a:xfrm>
          <a:prstGeom prst="rect">
            <a:avLst/>
          </a:prstGeom>
        </p:spPr>
        <p:txBody>
          <a:bodyPr wrap="square" lIns="0" tIns="463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35">
                <a:latin typeface="Trebuchet MS"/>
                <a:cs typeface="Trebuchet MS"/>
              </a:rPr>
              <a:t>x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70">
                <a:latin typeface="Cambria Math"/>
                <a:cs typeface="Cambria Math"/>
              </a:rPr>
              <a:t>𝑝</a:t>
            </a:r>
            <a:r>
              <a:rPr dirty="0" baseline="-14957" sz="1950">
                <a:latin typeface="Cambria Math"/>
                <a:cs typeface="Cambria Math"/>
              </a:rPr>
              <a:t>𝑒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2942" y="1509354"/>
            <a:ext cx="6783705" cy="4226560"/>
            <a:chOff x="522942" y="1509354"/>
            <a:chExt cx="6783705" cy="42265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942" y="1509354"/>
              <a:ext cx="6783604" cy="42259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11353" y="2061162"/>
              <a:ext cx="156210" cy="461645"/>
            </a:xfrm>
            <a:custGeom>
              <a:avLst/>
              <a:gdLst/>
              <a:ahLst/>
              <a:cxnLst/>
              <a:rect l="l" t="t" r="r" b="b"/>
              <a:pathLst>
                <a:path w="156210" h="461644">
                  <a:moveTo>
                    <a:pt x="156019" y="461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79324" y="2001010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89" h="84455">
                  <a:moveTo>
                    <a:pt x="11671" y="0"/>
                  </a:moveTo>
                  <a:lnTo>
                    <a:pt x="0" y="84391"/>
                  </a:lnTo>
                  <a:lnTo>
                    <a:pt x="72186" y="59982"/>
                  </a:lnTo>
                  <a:lnTo>
                    <a:pt x="11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1837" y="1699212"/>
            <a:ext cx="2281766" cy="111872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21776" y="2562729"/>
            <a:ext cx="1059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𝜋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pulse.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4151" y="4115151"/>
            <a:ext cx="1297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Cambria Math"/>
                <a:cs typeface="Cambria Math"/>
              </a:rPr>
              <a:t>𝜋/2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pulse.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36522" y="3636266"/>
            <a:ext cx="315595" cy="457834"/>
            <a:chOff x="2636522" y="3636266"/>
            <a:chExt cx="315595" cy="457834"/>
          </a:xfrm>
        </p:grpSpPr>
        <p:sp>
          <p:nvSpPr>
            <p:cNvPr id="14" name="object 14"/>
            <p:cNvSpPr/>
            <p:nvPr/>
          </p:nvSpPr>
          <p:spPr>
            <a:xfrm>
              <a:off x="2672422" y="3688643"/>
              <a:ext cx="273685" cy="398780"/>
            </a:xfrm>
            <a:custGeom>
              <a:avLst/>
              <a:gdLst/>
              <a:ahLst/>
              <a:cxnLst/>
              <a:rect l="l" t="t" r="r" b="b"/>
              <a:pathLst>
                <a:path w="273685" h="398779">
                  <a:moveTo>
                    <a:pt x="273240" y="39866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36522" y="363626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0" y="0"/>
                  </a:moveTo>
                  <a:lnTo>
                    <a:pt x="11645" y="84391"/>
                  </a:lnTo>
                  <a:lnTo>
                    <a:pt x="74498" y="41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761469" y="1684318"/>
            <a:ext cx="328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Ω</a:t>
            </a:r>
            <a:r>
              <a:rPr dirty="0" baseline="-14957" sz="1950" spc="30">
                <a:latin typeface="Cambria Math"/>
                <a:cs typeface="Cambria Math"/>
              </a:rPr>
              <a:t>0</a:t>
            </a:r>
            <a:endParaRPr baseline="-14957" sz="19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5801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2.</a:t>
            </a:r>
            <a:r>
              <a:rPr dirty="0" spc="-5">
                <a:latin typeface="Arial"/>
                <a:cs typeface="Arial"/>
              </a:rPr>
              <a:t>3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45"/>
              <a:t>Measu</a:t>
            </a:r>
            <a:r>
              <a:rPr dirty="0" spc="-10"/>
              <a:t>r</a:t>
            </a:r>
            <a:r>
              <a:rPr dirty="0" spc="-60"/>
              <a:t>ement</a:t>
            </a:r>
            <a:r>
              <a:rPr dirty="0" spc="-185"/>
              <a:t> </a:t>
            </a:r>
            <a:r>
              <a:rPr dirty="0" spc="-70"/>
              <a:t>o</a:t>
            </a:r>
            <a:r>
              <a:rPr dirty="0" spc="-80"/>
              <a:t>f</a:t>
            </a:r>
            <a:r>
              <a:rPr dirty="0" spc="-185"/>
              <a:t> </a:t>
            </a:r>
            <a:r>
              <a:rPr dirty="0" spc="-5"/>
              <a:t>dephasing</a:t>
            </a:r>
            <a:r>
              <a:rPr dirty="0" spc="-190"/>
              <a:t> </a:t>
            </a:r>
            <a:r>
              <a:rPr dirty="0" spc="-130"/>
              <a:t>t</a:t>
            </a:r>
            <a:r>
              <a:rPr dirty="0" spc="-15"/>
              <a:t>im</a:t>
            </a:r>
            <a:r>
              <a:rPr dirty="0" spc="-8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49" y="6473063"/>
            <a:ext cx="338645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Ithier,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1F407A"/>
                </a:solidFill>
                <a:latin typeface="Trebuchet MS"/>
                <a:cs typeface="Trebuchet MS"/>
              </a:rPr>
              <a:t>G.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et 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al.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125">
                <a:solidFill>
                  <a:srgbClr val="1F407A"/>
                </a:solidFill>
                <a:latin typeface="Trebuchet MS"/>
                <a:cs typeface="Trebuchet MS"/>
              </a:rPr>
              <a:t>PRB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 72,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134519</a:t>
            </a:r>
            <a:r>
              <a:rPr dirty="0" sz="1600" spc="-3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(2005).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2212" y="1914372"/>
            <a:ext cx="113030" cy="15240"/>
          </a:xfrm>
          <a:custGeom>
            <a:avLst/>
            <a:gdLst/>
            <a:ahLst/>
            <a:cxnLst/>
            <a:rect l="l" t="t" r="r" b="b"/>
            <a:pathLst>
              <a:path w="113029" h="15239">
                <a:moveTo>
                  <a:pt x="112775" y="0"/>
                </a:moveTo>
                <a:lnTo>
                  <a:pt x="0" y="0"/>
                </a:lnTo>
                <a:lnTo>
                  <a:pt x="0" y="15239"/>
                </a:lnTo>
                <a:lnTo>
                  <a:pt x="112775" y="1523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87060" y="1921511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51632" y="1818093"/>
            <a:ext cx="257175" cy="208915"/>
          </a:xfrm>
          <a:custGeom>
            <a:avLst/>
            <a:gdLst/>
            <a:ahLst/>
            <a:cxnLst/>
            <a:rect l="l" t="t" r="r" b="b"/>
            <a:pathLst>
              <a:path w="257175" h="208914">
                <a:moveTo>
                  <a:pt x="17195" y="558"/>
                </a:moveTo>
                <a:lnTo>
                  <a:pt x="0" y="558"/>
                </a:lnTo>
                <a:lnTo>
                  <a:pt x="0" y="208280"/>
                </a:lnTo>
                <a:lnTo>
                  <a:pt x="17195" y="208280"/>
                </a:lnTo>
                <a:lnTo>
                  <a:pt x="17195" y="558"/>
                </a:lnTo>
                <a:close/>
              </a:path>
              <a:path w="257175" h="208914">
                <a:moveTo>
                  <a:pt x="212610" y="0"/>
                </a:moveTo>
                <a:lnTo>
                  <a:pt x="200672" y="4013"/>
                </a:lnTo>
                <a:lnTo>
                  <a:pt x="236499" y="104355"/>
                </a:lnTo>
                <a:lnTo>
                  <a:pt x="200672" y="204597"/>
                </a:lnTo>
                <a:lnTo>
                  <a:pt x="212610" y="208838"/>
                </a:lnTo>
                <a:lnTo>
                  <a:pt x="257149" y="108496"/>
                </a:lnTo>
                <a:lnTo>
                  <a:pt x="257149" y="100228"/>
                </a:lnTo>
                <a:lnTo>
                  <a:pt x="212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28540" y="1682213"/>
            <a:ext cx="5238115" cy="7023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35280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35280" algn="l"/>
                <a:tab pos="335915" algn="l"/>
                <a:tab pos="2867025" algn="l"/>
                <a:tab pos="3143885" algn="l"/>
              </a:tabLst>
            </a:pPr>
            <a:r>
              <a:rPr dirty="0" sz="1800" spc="-35">
                <a:latin typeface="Trebuchet MS"/>
                <a:cs typeface="Trebuchet MS"/>
              </a:rPr>
              <a:t>Initial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baseline="44871" sz="1950" spc="150">
                <a:latin typeface="Cambria Math"/>
                <a:cs typeface="Cambria Math"/>
              </a:rPr>
              <a:t>𝜋</a:t>
            </a:r>
            <a:r>
              <a:rPr dirty="0" baseline="44871" sz="1950" spc="240">
                <a:latin typeface="Cambria Math"/>
                <a:cs typeface="Cambria Math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-pulse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prepares	</a:t>
            </a:r>
            <a:r>
              <a:rPr dirty="0" sz="1800">
                <a:latin typeface="Cambria Math"/>
                <a:cs typeface="Cambria Math"/>
              </a:rPr>
              <a:t>𝑔	+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|𝑒〉</a:t>
            </a:r>
            <a:r>
              <a:rPr dirty="0" sz="1800" spc="-3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35280" indent="-28511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335280" algn="l"/>
                <a:tab pos="335915" algn="l"/>
              </a:tabLst>
            </a:pPr>
            <a:r>
              <a:rPr dirty="0" sz="1800" spc="50">
                <a:latin typeface="Trebuchet MS"/>
                <a:cs typeface="Trebuchet MS"/>
              </a:rPr>
              <a:t>Map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remaining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coherence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after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time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𝑟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excited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9072" y="2552928"/>
            <a:ext cx="113030" cy="15240"/>
          </a:xfrm>
          <a:custGeom>
            <a:avLst/>
            <a:gdLst/>
            <a:ahLst/>
            <a:cxnLst/>
            <a:rect l="l" t="t" r="r" b="b"/>
            <a:pathLst>
              <a:path w="113029" h="15239">
                <a:moveTo>
                  <a:pt x="112775" y="0"/>
                </a:moveTo>
                <a:lnTo>
                  <a:pt x="0" y="0"/>
                </a:lnTo>
                <a:lnTo>
                  <a:pt x="0" y="15239"/>
                </a:lnTo>
                <a:lnTo>
                  <a:pt x="112775" y="15239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33919" y="2560067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6075" y="2384700"/>
            <a:ext cx="4572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rebuchet MS"/>
                <a:cs typeface="Trebuchet MS"/>
              </a:rPr>
              <a:t>state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using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second</a:t>
            </a:r>
            <a:r>
              <a:rPr dirty="0" sz="1800" spc="365">
                <a:latin typeface="Trebuchet MS"/>
                <a:cs typeface="Trebuchet MS"/>
              </a:rPr>
              <a:t> </a:t>
            </a:r>
            <a:r>
              <a:rPr dirty="0" baseline="44871" sz="1950" spc="165">
                <a:latin typeface="Cambria Math"/>
                <a:cs typeface="Cambria Math"/>
              </a:rPr>
              <a:t>𝜋</a:t>
            </a:r>
            <a:r>
              <a:rPr dirty="0" sz="1800" spc="110">
                <a:latin typeface="Trebuchet MS"/>
                <a:cs typeface="Trebuchet MS"/>
              </a:rPr>
              <a:t>-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pulse,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measure.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1240" y="2723104"/>
            <a:ext cx="52597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80" marR="431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22580" algn="l"/>
                <a:tab pos="323215" algn="l"/>
              </a:tabLst>
            </a:pPr>
            <a:r>
              <a:rPr dirty="0" sz="1800" spc="10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e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un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75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f</a:t>
            </a:r>
            <a:r>
              <a:rPr dirty="0" baseline="-14957" sz="1950" spc="75">
                <a:latin typeface="Cambria Math"/>
                <a:cs typeface="Cambria Math"/>
              </a:rPr>
              <a:t>I</a:t>
            </a:r>
            <a:r>
              <a:rPr dirty="0" baseline="-14957" sz="1950" spc="120">
                <a:latin typeface="Cambria Math"/>
                <a:cs typeface="Cambria Math"/>
              </a:rPr>
              <a:t>F</a:t>
            </a:r>
            <a:r>
              <a:rPr dirty="0" baseline="-14957" sz="195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</a:t>
            </a:r>
            <a:r>
              <a:rPr dirty="0" sz="1800">
                <a:latin typeface="Cambria Math"/>
                <a:cs typeface="Cambria Math"/>
              </a:rPr>
              <a:t>.5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MH</a:t>
            </a:r>
            <a:r>
              <a:rPr dirty="0" sz="1800">
                <a:latin typeface="Cambria Math"/>
                <a:cs typeface="Cambria Math"/>
              </a:rPr>
              <a:t>z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85">
                <a:latin typeface="Trebuchet MS"/>
                <a:cs typeface="Trebuchet MS"/>
              </a:rPr>
              <a:t>it 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c</a:t>
            </a:r>
            <a:r>
              <a:rPr dirty="0" sz="1800" spc="-50">
                <a:latin typeface="Trebuchet MS"/>
                <a:cs typeface="Trebuchet MS"/>
              </a:rPr>
              <a:t>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b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osc</a:t>
            </a:r>
            <a:r>
              <a:rPr dirty="0" sz="1800" spc="1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ll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35">
                <a:latin typeface="Trebuchet MS"/>
                <a:cs typeface="Trebuchet MS"/>
              </a:rPr>
              <a:t>g</a:t>
            </a:r>
            <a:r>
              <a:rPr dirty="0" sz="1800" spc="4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er 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20">
                <a:latin typeface="Trebuchet MS"/>
                <a:cs typeface="Trebuchet MS"/>
              </a:rPr>
              <a:t>c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35">
                <a:latin typeface="Trebuchet MS"/>
                <a:cs typeface="Trebuchet MS"/>
              </a:rPr>
              <a:t>timati</a:t>
            </a:r>
            <a:r>
              <a:rPr dirty="0" sz="1800" spc="-45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90">
                <a:latin typeface="Trebuchet MS"/>
                <a:cs typeface="Trebuchet MS"/>
              </a:rPr>
              <a:t>it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0">
                <a:latin typeface="Trebuchet MS"/>
                <a:cs typeface="Trebuchet MS"/>
              </a:rPr>
              <a:t>c</a:t>
            </a:r>
            <a:r>
              <a:rPr dirty="0" sz="1800" spc="-210">
                <a:latin typeface="Trebuchet MS"/>
                <a:cs typeface="Trebuchet MS"/>
              </a:rPr>
              <a:t>y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0964" y="3658840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8463" y="3546064"/>
            <a:ext cx="5181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2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35280" algn="l"/>
                <a:tab pos="335915" algn="l"/>
              </a:tabLst>
            </a:pPr>
            <a:r>
              <a:rPr dirty="0" sz="1800" spc="-30">
                <a:latin typeface="Trebuchet MS"/>
                <a:cs typeface="Trebuchet MS"/>
              </a:rPr>
              <a:t>Fit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Characteristic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decay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time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𝑇</a:t>
            </a:r>
            <a:r>
              <a:rPr dirty="0" baseline="29914" sz="1950" spc="75">
                <a:latin typeface="Cambria Math"/>
                <a:cs typeface="Cambria Math"/>
              </a:rPr>
              <a:t>∗</a:t>
            </a:r>
            <a:r>
              <a:rPr dirty="0" baseline="29914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13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𝜇s</a:t>
            </a:r>
            <a:endParaRPr sz="1800">
              <a:latin typeface="Cambria Math"/>
              <a:cs typeface="Cambria Math"/>
            </a:endParaRPr>
          </a:p>
          <a:p>
            <a:pPr marL="335915" indent="-285750">
              <a:lnSpc>
                <a:spcPct val="100000"/>
              </a:lnSpc>
              <a:buFont typeface="Wingdings"/>
              <a:buChar char=""/>
              <a:tabLst>
                <a:tab pos="335915" algn="l"/>
                <a:tab pos="336550" algn="l"/>
              </a:tabLst>
            </a:pPr>
            <a:r>
              <a:rPr dirty="0" sz="1800" spc="10">
                <a:latin typeface="Trebuchet MS"/>
                <a:cs typeface="Trebuchet MS"/>
              </a:rPr>
              <a:t>In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case,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decay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reasonably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well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described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by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1780" y="4120536"/>
            <a:ext cx="2245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60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10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82764" y="4097752"/>
            <a:ext cx="41973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>
                <a:latin typeface="Cambria Math"/>
                <a:cs typeface="Cambria Math"/>
              </a:rPr>
              <a:t>−</a:t>
            </a:r>
            <a:r>
              <a:rPr dirty="0" sz="1300" spc="160">
                <a:latin typeface="Cambria Math"/>
                <a:cs typeface="Cambria Math"/>
              </a:rPr>
              <a:t>𝑐</a:t>
            </a:r>
            <a:r>
              <a:rPr dirty="0" sz="1300" spc="5">
                <a:latin typeface="Cambria Math"/>
                <a:cs typeface="Cambria Math"/>
              </a:rPr>
              <a:t>/</a:t>
            </a:r>
            <a:r>
              <a:rPr dirty="0" sz="1300" spc="6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4619" y="4167856"/>
            <a:ext cx="107314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6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85069" y="4061146"/>
            <a:ext cx="9207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Cambria Math"/>
                <a:cs typeface="Cambria Math"/>
              </a:rPr>
              <a:t>∗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6640" y="4394932"/>
            <a:ext cx="53295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dirty="0" sz="1800" spc="105">
                <a:latin typeface="Trebuchet MS"/>
                <a:cs typeface="Trebuchet MS"/>
              </a:rPr>
              <a:t>D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80">
                <a:latin typeface="Trebuchet MS"/>
                <a:cs typeface="Trebuchet MS"/>
              </a:rPr>
              <a:t>p</a:t>
            </a:r>
            <a:r>
              <a:rPr dirty="0" sz="1800" spc="-70">
                <a:latin typeface="Trebuchet MS"/>
                <a:cs typeface="Trebuchet MS"/>
              </a:rPr>
              <a:t>ec</a:t>
            </a:r>
            <a:r>
              <a:rPr dirty="0" sz="1800" spc="-45">
                <a:latin typeface="Trebuchet MS"/>
                <a:cs typeface="Trebuchet MS"/>
              </a:rPr>
              <a:t>t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65">
                <a:latin typeface="Trebuchet MS"/>
                <a:cs typeface="Trebuchet MS"/>
              </a:rPr>
              <a:t>e</a:t>
            </a:r>
            <a:r>
              <a:rPr dirty="0" sz="1800" spc="55">
                <a:latin typeface="Trebuchet MS"/>
                <a:cs typeface="Trebuchet MS"/>
              </a:rPr>
              <a:t>s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45">
                <a:latin typeface="Trebuchet MS"/>
                <a:cs typeface="Trebuchet MS"/>
              </a:rPr>
              <a:t>m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100">
                <a:latin typeface="Trebuchet MS"/>
                <a:cs typeface="Trebuchet MS"/>
              </a:rPr>
              <a:t>t  </a:t>
            </a:r>
            <a:r>
              <a:rPr dirty="0" sz="1800" spc="10">
                <a:latin typeface="Trebuchet MS"/>
                <a:cs typeface="Trebuchet MS"/>
              </a:rPr>
              <a:t>noise </a:t>
            </a:r>
            <a:r>
              <a:rPr dirty="0" sz="1800" spc="-15">
                <a:latin typeface="Trebuchet MS"/>
                <a:cs typeface="Trebuchet MS"/>
              </a:rPr>
              <a:t>source, </a:t>
            </a:r>
            <a:r>
              <a:rPr dirty="0" sz="1800" spc="-40">
                <a:latin typeface="Trebuchet MS"/>
                <a:cs typeface="Trebuchet MS"/>
              </a:rPr>
              <a:t>decay </a:t>
            </a:r>
            <a:r>
              <a:rPr dirty="0" sz="1800" spc="-50">
                <a:latin typeface="Trebuchet MS"/>
                <a:cs typeface="Trebuchet MS"/>
              </a:rPr>
              <a:t>better </a:t>
            </a:r>
            <a:r>
              <a:rPr dirty="0" sz="1800" spc="-5">
                <a:latin typeface="Trebuchet MS"/>
                <a:cs typeface="Trebuchet MS"/>
              </a:rPr>
              <a:t>described </a:t>
            </a:r>
            <a:r>
              <a:rPr dirty="0" sz="1800" spc="-55">
                <a:latin typeface="Trebuchet MS"/>
                <a:cs typeface="Trebuchet MS"/>
              </a:rPr>
              <a:t>by different 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functional </a:t>
            </a:r>
            <a:r>
              <a:rPr dirty="0" sz="1800" spc="-40">
                <a:latin typeface="Trebuchet MS"/>
                <a:cs typeface="Trebuchet MS"/>
              </a:rPr>
              <a:t>form, </a:t>
            </a:r>
            <a:r>
              <a:rPr dirty="0" sz="1800" spc="-85">
                <a:latin typeface="Trebuchet MS"/>
                <a:cs typeface="Trebuchet MS"/>
              </a:rPr>
              <a:t>e.g. </a:t>
            </a:r>
            <a:r>
              <a:rPr dirty="0" sz="1800" spc="25">
                <a:latin typeface="Trebuchet MS"/>
                <a:cs typeface="Trebuchet MS"/>
              </a:rPr>
              <a:t>Gaussian </a:t>
            </a:r>
            <a:r>
              <a:rPr dirty="0" sz="1800" spc="-40">
                <a:latin typeface="Trebuchet MS"/>
                <a:cs typeface="Trebuchet MS"/>
              </a:rPr>
              <a:t>decay </a:t>
            </a:r>
            <a:r>
              <a:rPr dirty="0" sz="1800" spc="-35">
                <a:latin typeface="Trebuchet MS"/>
                <a:cs typeface="Trebuchet MS"/>
              </a:rPr>
              <a:t>for </a:t>
            </a:r>
            <a:r>
              <a:rPr dirty="0" sz="1800" spc="-140">
                <a:latin typeface="Trebuchet MS"/>
                <a:cs typeface="Trebuchet MS"/>
              </a:rPr>
              <a:t>1/f </a:t>
            </a:r>
            <a:r>
              <a:rPr dirty="0" sz="1800" spc="275">
                <a:latin typeface="Trebuchet MS"/>
                <a:cs typeface="Trebuchet MS"/>
              </a:rPr>
              <a:t>– </a:t>
            </a:r>
            <a:r>
              <a:rPr dirty="0" sz="1800" spc="2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noise.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41240" y="5492212"/>
            <a:ext cx="5184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80" marR="431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22580" algn="l"/>
                <a:tab pos="323215" algn="l"/>
              </a:tabLst>
            </a:pP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5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70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160">
                <a:latin typeface="Trebuchet MS"/>
                <a:cs typeface="Trebuchet MS"/>
              </a:rPr>
              <a:t>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so</a:t>
            </a:r>
            <a:r>
              <a:rPr dirty="0" sz="1800" spc="60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45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5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130">
                <a:latin typeface="Trebuchet MS"/>
                <a:cs typeface="Trebuchet MS"/>
              </a:rPr>
              <a:t>: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00">
                <a:latin typeface="Cambria Math"/>
                <a:cs typeface="Cambria Math"/>
              </a:rPr>
              <a:t>𝑇</a:t>
            </a:r>
            <a:r>
              <a:rPr dirty="0" baseline="-14957" sz="1950" spc="60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 </a:t>
            </a:r>
            <a:r>
              <a:rPr dirty="0" baseline="-14957" sz="1950" spc="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  2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235">
                <a:latin typeface="Cambria Math"/>
                <a:cs typeface="Cambria Math"/>
              </a:rPr>
              <a:t>𝑇</a:t>
            </a:r>
            <a:r>
              <a:rPr dirty="0" baseline="-14957" sz="1950" spc="60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 </a:t>
            </a:r>
            <a:r>
              <a:rPr dirty="0" baseline="-14957" sz="1950" spc="-97">
                <a:latin typeface="Cambria Math"/>
                <a:cs typeface="Cambria Math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-170">
                <a:latin typeface="Trebuchet MS"/>
                <a:cs typeface="Trebuchet MS"/>
              </a:rPr>
              <a:t>“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1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40">
                <a:latin typeface="Trebuchet MS"/>
                <a:cs typeface="Trebuchet MS"/>
              </a:rPr>
              <a:t>imit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105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90">
                <a:latin typeface="Trebuchet MS"/>
                <a:cs typeface="Trebuchet MS"/>
              </a:rPr>
              <a:t>a</a:t>
            </a:r>
            <a:r>
              <a:rPr dirty="0" sz="1800" spc="6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i</a:t>
            </a:r>
            <a:r>
              <a:rPr dirty="0" sz="1800" spc="-3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tim</a:t>
            </a:r>
            <a:r>
              <a:rPr dirty="0" sz="1800" spc="-45">
                <a:latin typeface="Trebuchet MS"/>
                <a:cs typeface="Trebuchet MS"/>
              </a:rPr>
              <a:t>e</a:t>
            </a:r>
            <a:r>
              <a:rPr dirty="0" sz="1800" spc="-170">
                <a:latin typeface="Trebuchet MS"/>
                <a:cs typeface="Trebuchet MS"/>
              </a:rPr>
              <a:t>”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5198" y="5788249"/>
            <a:ext cx="58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mbria Math"/>
                <a:cs typeface="Cambria Math"/>
              </a:rPr>
              <a:t>𝑟 </a:t>
            </a:r>
            <a:r>
              <a:rPr dirty="0" sz="1800" spc="5">
                <a:latin typeface="Cambria Math"/>
                <a:cs typeface="Cambria Math"/>
              </a:rPr>
              <a:t>[𝜇𝑠]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1479244"/>
            <a:ext cx="3319283" cy="102628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441248" y="1772748"/>
            <a:ext cx="805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" y="2558795"/>
            <a:ext cx="5124094" cy="331316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62555" y="2710456"/>
            <a:ext cx="372745" cy="2705735"/>
          </a:xfrm>
          <a:prstGeom prst="rect">
            <a:avLst/>
          </a:prstGeom>
        </p:spPr>
        <p:txBody>
          <a:bodyPr wrap="square" lIns="0" tIns="463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35">
                <a:latin typeface="Trebuchet MS"/>
                <a:cs typeface="Trebuchet MS"/>
              </a:rPr>
              <a:t>x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70">
                <a:latin typeface="Cambria Math"/>
                <a:cs typeface="Cambria Math"/>
              </a:rPr>
              <a:t>𝑝</a:t>
            </a:r>
            <a:r>
              <a:rPr dirty="0" baseline="-14957" sz="1950">
                <a:latin typeface="Cambria Math"/>
                <a:cs typeface="Cambria Math"/>
              </a:rPr>
              <a:t>𝑒</a:t>
            </a:r>
            <a:endParaRPr baseline="-14957" sz="19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6967" y="2549653"/>
            <a:ext cx="5110480" cy="3284220"/>
            <a:chOff x="886967" y="2549653"/>
            <a:chExt cx="5110480" cy="3284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051" y="2558795"/>
              <a:ext cx="5055123" cy="315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967" y="2549653"/>
              <a:ext cx="5110391" cy="32841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5801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2.</a:t>
            </a:r>
            <a:r>
              <a:rPr dirty="0" spc="-5">
                <a:latin typeface="Arial"/>
                <a:cs typeface="Arial"/>
              </a:rPr>
              <a:t>3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45"/>
              <a:t>Measu</a:t>
            </a:r>
            <a:r>
              <a:rPr dirty="0" spc="-10"/>
              <a:t>r</a:t>
            </a:r>
            <a:r>
              <a:rPr dirty="0" spc="-60"/>
              <a:t>ement</a:t>
            </a:r>
            <a:r>
              <a:rPr dirty="0" spc="-185"/>
              <a:t> </a:t>
            </a:r>
            <a:r>
              <a:rPr dirty="0" spc="-70"/>
              <a:t>o</a:t>
            </a:r>
            <a:r>
              <a:rPr dirty="0" spc="-80"/>
              <a:t>f</a:t>
            </a:r>
            <a:r>
              <a:rPr dirty="0" spc="-185"/>
              <a:t> </a:t>
            </a:r>
            <a:r>
              <a:rPr dirty="0" spc="-5"/>
              <a:t>dephasing</a:t>
            </a:r>
            <a:r>
              <a:rPr dirty="0" spc="-190"/>
              <a:t> </a:t>
            </a:r>
            <a:r>
              <a:rPr dirty="0" spc="-130"/>
              <a:t>t</a:t>
            </a:r>
            <a:r>
              <a:rPr dirty="0" spc="-15"/>
              <a:t>im</a:t>
            </a:r>
            <a:r>
              <a:rPr dirty="0" spc="-8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2919" y="1740555"/>
            <a:ext cx="51479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dirty="0" sz="1800" spc="120">
                <a:latin typeface="Trebuchet MS"/>
                <a:cs typeface="Trebuchet MS"/>
              </a:rPr>
              <a:t>L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c</a:t>
            </a:r>
            <a:r>
              <a:rPr dirty="0" sz="1800" spc="-50">
                <a:latin typeface="Trebuchet MS"/>
                <a:cs typeface="Trebuchet MS"/>
              </a:rPr>
              <a:t>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o</a:t>
            </a:r>
            <a:r>
              <a:rPr dirty="0" sz="1800" spc="-25">
                <a:latin typeface="Trebuchet MS"/>
                <a:cs typeface="Trebuchet MS"/>
              </a:rPr>
              <a:t>i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75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45">
                <a:latin typeface="Trebuchet MS"/>
                <a:cs typeface="Trebuchet MS"/>
              </a:rPr>
              <a:t>m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60">
                <a:latin typeface="Trebuchet MS"/>
                <a:cs typeface="Trebuchet MS"/>
              </a:rPr>
              <a:t>s</a:t>
            </a:r>
            <a:r>
              <a:rPr dirty="0" sz="1800" spc="90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ed  </a:t>
            </a:r>
            <a:r>
              <a:rPr dirty="0" sz="1800" spc="-135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pp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90">
                <a:latin typeface="Trebuchet MS"/>
                <a:cs typeface="Trebuchet MS"/>
              </a:rPr>
              <a:t>y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h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𝜋</a:t>
            </a:r>
            <a:r>
              <a:rPr dirty="0" sz="1800" spc="105">
                <a:latin typeface="Trebuchet MS"/>
                <a:cs typeface="Trebuchet MS"/>
              </a:rPr>
              <a:t>-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75">
                <a:latin typeface="Trebuchet MS"/>
                <a:cs typeface="Trebuchet MS"/>
              </a:rPr>
              <a:t>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30">
                <a:latin typeface="Cambria Math"/>
                <a:cs typeface="Cambria Math"/>
              </a:rPr>
              <a:t>𝑟</a:t>
            </a:r>
            <a:r>
              <a:rPr dirty="0" sz="1800" spc="5">
                <a:latin typeface="Cambria Math"/>
                <a:cs typeface="Cambria Math"/>
              </a:rPr>
              <a:t>/</a:t>
            </a:r>
            <a:r>
              <a:rPr dirty="0" sz="1800">
                <a:latin typeface="Cambria Math"/>
                <a:cs typeface="Cambria Math"/>
              </a:rPr>
              <a:t>2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to  </a:t>
            </a:r>
            <a:r>
              <a:rPr dirty="0" sz="1800">
                <a:latin typeface="Trebuchet MS"/>
                <a:cs typeface="Trebuchet MS"/>
              </a:rPr>
              <a:t>reverse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direction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Lamor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precision.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9668" y="2685435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7519" y="2572659"/>
            <a:ext cx="5229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22580" algn="l"/>
                <a:tab pos="323215" algn="l"/>
              </a:tabLst>
            </a:pPr>
            <a:r>
              <a:rPr dirty="0" sz="1800" spc="-2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resulting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decay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time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80">
                <a:latin typeface="Cambria Math"/>
                <a:cs typeface="Cambria Math"/>
              </a:rPr>
              <a:t>𝑇</a:t>
            </a:r>
            <a:r>
              <a:rPr dirty="0" baseline="29914" sz="1950" spc="120">
                <a:latin typeface="Cambria Math"/>
                <a:cs typeface="Cambria Math"/>
              </a:rPr>
              <a:t>𝑒𝑐ℎ𝑜</a:t>
            </a:r>
            <a:r>
              <a:rPr dirty="0" baseline="29914" sz="1950" spc="4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18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𝜇𝑠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is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longer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9701" y="2961279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2431" y="2848579"/>
            <a:ext cx="888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90">
                <a:latin typeface="Cambria Math"/>
                <a:cs typeface="Cambria Math"/>
              </a:rPr>
              <a:t>𝑇</a:t>
            </a:r>
            <a:r>
              <a:rPr dirty="0" baseline="29914" sz="1950" spc="127">
                <a:latin typeface="Cambria Math"/>
                <a:cs typeface="Cambria Math"/>
              </a:rPr>
              <a:t>∗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7980" marR="68580" indent="-2851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47980" algn="l"/>
                <a:tab pos="348615" algn="l"/>
              </a:tabLst>
            </a:pPr>
            <a:r>
              <a:rPr dirty="0" spc="-20"/>
              <a:t>Explanation:</a:t>
            </a:r>
            <a:r>
              <a:rPr dirty="0" spc="-110"/>
              <a:t> </a:t>
            </a:r>
            <a:r>
              <a:rPr dirty="0" spc="15"/>
              <a:t>Low</a:t>
            </a:r>
            <a:r>
              <a:rPr dirty="0" spc="-95"/>
              <a:t> </a:t>
            </a:r>
            <a:r>
              <a:rPr dirty="0" spc="-30"/>
              <a:t>frequency</a:t>
            </a:r>
            <a:r>
              <a:rPr dirty="0" spc="-75"/>
              <a:t> </a:t>
            </a:r>
            <a:r>
              <a:rPr dirty="0" spc="10"/>
              <a:t>noise</a:t>
            </a:r>
            <a:r>
              <a:rPr dirty="0" spc="-100"/>
              <a:t> </a:t>
            </a:r>
            <a:r>
              <a:rPr dirty="0" spc="-15"/>
              <a:t>which</a:t>
            </a:r>
            <a:r>
              <a:rPr dirty="0" spc="-95"/>
              <a:t> </a:t>
            </a:r>
            <a:r>
              <a:rPr dirty="0" spc="40"/>
              <a:t>causes </a:t>
            </a:r>
            <a:r>
              <a:rPr dirty="0" spc="-530"/>
              <a:t> </a:t>
            </a:r>
            <a:r>
              <a:rPr dirty="0" spc="-120"/>
              <a:t>t</a:t>
            </a:r>
            <a:r>
              <a:rPr dirty="0" spc="20"/>
              <a:t>h</a:t>
            </a:r>
            <a:r>
              <a:rPr dirty="0" spc="-30"/>
              <a:t>e</a:t>
            </a:r>
            <a:r>
              <a:rPr dirty="0" spc="-95"/>
              <a:t> </a:t>
            </a:r>
            <a:r>
              <a:rPr dirty="0" spc="-25"/>
              <a:t>q</a:t>
            </a:r>
            <a:r>
              <a:rPr dirty="0" spc="20"/>
              <a:t>u</a:t>
            </a:r>
            <a:r>
              <a:rPr dirty="0" spc="-25"/>
              <a:t>b</a:t>
            </a:r>
            <a:r>
              <a:rPr dirty="0" spc="-60"/>
              <a:t>i</a:t>
            </a:r>
            <a:r>
              <a:rPr dirty="0" spc="-120"/>
              <a:t>t</a:t>
            </a:r>
            <a:r>
              <a:rPr dirty="0" spc="-110"/>
              <a:t> </a:t>
            </a:r>
            <a:r>
              <a:rPr dirty="0" spc="-110"/>
              <a:t>f</a:t>
            </a:r>
            <a:r>
              <a:rPr dirty="0" spc="5"/>
              <a:t>r</a:t>
            </a:r>
            <a:r>
              <a:rPr dirty="0" spc="-35"/>
              <a:t>e</a:t>
            </a:r>
            <a:r>
              <a:rPr dirty="0" spc="-30"/>
              <a:t>q</a:t>
            </a:r>
            <a:r>
              <a:rPr dirty="0" spc="20"/>
              <a:t>u</a:t>
            </a:r>
            <a:r>
              <a:rPr dirty="0" spc="-10"/>
              <a:t>e</a:t>
            </a:r>
            <a:r>
              <a:rPr dirty="0" spc="-5"/>
              <a:t>n</a:t>
            </a:r>
            <a:r>
              <a:rPr dirty="0" spc="-60"/>
              <a:t>c</a:t>
            </a:r>
            <a:r>
              <a:rPr dirty="0" spc="-50"/>
              <a:t>y</a:t>
            </a:r>
            <a:r>
              <a:rPr dirty="0" spc="-90"/>
              <a:t> </a:t>
            </a:r>
            <a:r>
              <a:rPr dirty="0" spc="-130"/>
              <a:t>t</a:t>
            </a:r>
            <a:r>
              <a:rPr dirty="0" spc="-15"/>
              <a:t>o</a:t>
            </a:r>
            <a:r>
              <a:rPr dirty="0" spc="-95"/>
              <a:t> </a:t>
            </a:r>
            <a:r>
              <a:rPr dirty="0" spc="-5"/>
              <a:t>c</a:t>
            </a:r>
            <a:r>
              <a:rPr dirty="0"/>
              <a:t>h</a:t>
            </a:r>
            <a:r>
              <a:rPr dirty="0"/>
              <a:t>a</a:t>
            </a:r>
            <a:r>
              <a:rPr dirty="0" spc="20"/>
              <a:t>n</a:t>
            </a:r>
            <a:r>
              <a:rPr dirty="0" spc="10"/>
              <a:t>g</a:t>
            </a:r>
            <a:r>
              <a:rPr dirty="0" spc="20"/>
              <a:t>e</a:t>
            </a:r>
            <a:r>
              <a:rPr dirty="0" spc="-70"/>
              <a:t> </a:t>
            </a:r>
            <a:r>
              <a:rPr dirty="0" spc="-5"/>
              <a:t>o</a:t>
            </a:r>
            <a:r>
              <a:rPr dirty="0" spc="5"/>
              <a:t>n</a:t>
            </a:r>
            <a:r>
              <a:rPr dirty="0" spc="-95"/>
              <a:t> </a:t>
            </a:r>
            <a:r>
              <a:rPr dirty="0" spc="-120"/>
              <a:t>t</a:t>
            </a:r>
            <a:r>
              <a:rPr dirty="0" spc="-60"/>
              <a:t>i</a:t>
            </a:r>
            <a:r>
              <a:rPr dirty="0" spc="85"/>
              <a:t>m</a:t>
            </a:r>
            <a:r>
              <a:rPr dirty="0" spc="30"/>
              <a:t>es</a:t>
            </a:r>
            <a:r>
              <a:rPr dirty="0" spc="20"/>
              <a:t>c</a:t>
            </a:r>
            <a:r>
              <a:rPr dirty="0"/>
              <a:t>a</a:t>
            </a:r>
            <a:r>
              <a:rPr dirty="0" spc="-20"/>
              <a:t>l</a:t>
            </a:r>
            <a:r>
              <a:rPr dirty="0" spc="45"/>
              <a:t>es  </a:t>
            </a:r>
            <a:r>
              <a:rPr dirty="0" spc="-20"/>
              <a:t>l</a:t>
            </a:r>
            <a:r>
              <a:rPr dirty="0" spc="-5"/>
              <a:t>o</a:t>
            </a:r>
            <a:r>
              <a:rPr dirty="0"/>
              <a:t>n</a:t>
            </a:r>
            <a:r>
              <a:rPr dirty="0" spc="25"/>
              <a:t>ge</a:t>
            </a:r>
            <a:r>
              <a:rPr dirty="0" spc="25"/>
              <a:t>r</a:t>
            </a:r>
            <a:r>
              <a:rPr dirty="0" spc="-90"/>
              <a:t> </a:t>
            </a:r>
            <a:r>
              <a:rPr dirty="0" spc="-120"/>
              <a:t>t</a:t>
            </a:r>
            <a:r>
              <a:rPr dirty="0" spc="20"/>
              <a:t>h</a:t>
            </a:r>
            <a:r>
              <a:rPr dirty="0"/>
              <a:t>a</a:t>
            </a:r>
            <a:r>
              <a:rPr dirty="0" spc="25"/>
              <a:t>n</a:t>
            </a:r>
            <a:r>
              <a:rPr dirty="0" spc="-80"/>
              <a:t> </a:t>
            </a:r>
            <a:r>
              <a:rPr dirty="0" spc="-65">
                <a:latin typeface="Cambria Math"/>
                <a:cs typeface="Cambria Math"/>
              </a:rPr>
              <a:t>𝑟</a:t>
            </a:r>
            <a:r>
              <a:rPr dirty="0" baseline="-14957" sz="1950" spc="262">
                <a:latin typeface="Cambria Math"/>
                <a:cs typeface="Cambria Math"/>
              </a:rPr>
              <a:t>𝑚𝑎</a:t>
            </a:r>
            <a:r>
              <a:rPr dirty="0" baseline="-14957" sz="1950" spc="247">
                <a:latin typeface="Cambria Math"/>
                <a:cs typeface="Cambria Math"/>
              </a:rPr>
              <a:t>𝑥</a:t>
            </a:r>
            <a:r>
              <a:rPr dirty="0" baseline="-14957" sz="1950">
                <a:latin typeface="Cambria Math"/>
                <a:cs typeface="Cambria Math"/>
              </a:rPr>
              <a:t> </a:t>
            </a:r>
            <a:r>
              <a:rPr dirty="0" baseline="-14957" sz="1950" spc="-67">
                <a:latin typeface="Cambria Math"/>
                <a:cs typeface="Cambria Math"/>
              </a:rPr>
              <a:t> </a:t>
            </a:r>
            <a:r>
              <a:rPr dirty="0" sz="1800" spc="-40"/>
              <a:t>w</a:t>
            </a:r>
            <a:r>
              <a:rPr dirty="0" sz="1800" spc="-60"/>
              <a:t>i</a:t>
            </a:r>
            <a:r>
              <a:rPr dirty="0" sz="1800" spc="-10"/>
              <a:t>l</a:t>
            </a:r>
            <a:r>
              <a:rPr dirty="0" sz="1800" spc="-5"/>
              <a:t>l</a:t>
            </a:r>
            <a:r>
              <a:rPr dirty="0" sz="1800" spc="-114"/>
              <a:t> </a:t>
            </a:r>
            <a:r>
              <a:rPr dirty="0" sz="1800" spc="-30"/>
              <a:t>c</a:t>
            </a:r>
            <a:r>
              <a:rPr dirty="0" sz="1800"/>
              <a:t>a</a:t>
            </a:r>
            <a:r>
              <a:rPr dirty="0" sz="1800" spc="20"/>
              <a:t>n</a:t>
            </a:r>
            <a:r>
              <a:rPr dirty="0" sz="1800" spc="-45"/>
              <a:t>c</a:t>
            </a:r>
            <a:r>
              <a:rPr dirty="0" sz="1800" spc="-40"/>
              <a:t>e</a:t>
            </a:r>
            <a:r>
              <a:rPr dirty="0" sz="1800" spc="-5"/>
              <a:t>l</a:t>
            </a:r>
            <a:r>
              <a:rPr dirty="0" sz="1800" spc="-65"/>
              <a:t> </a:t>
            </a:r>
            <a:r>
              <a:rPr dirty="0" sz="1800" spc="-25"/>
              <a:t>o</a:t>
            </a:r>
            <a:r>
              <a:rPr dirty="0" sz="1800" spc="20"/>
              <a:t>u</a:t>
            </a:r>
            <a:r>
              <a:rPr dirty="0" sz="1800" spc="-120"/>
              <a:t>t</a:t>
            </a:r>
            <a:r>
              <a:rPr dirty="0" sz="1800" spc="-175"/>
              <a:t>.</a:t>
            </a:r>
            <a:endParaRPr sz="1800">
              <a:latin typeface="Cambria Math"/>
              <a:cs typeface="Cambria Math"/>
            </a:endParaRPr>
          </a:p>
          <a:p>
            <a:pPr marL="347980" marR="356870" indent="-285115">
              <a:lnSpc>
                <a:spcPts val="2160"/>
              </a:lnSpc>
              <a:spcBef>
                <a:spcPts val="70"/>
              </a:spcBef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dirty="0" spc="-150"/>
              <a:t>V</a:t>
            </a:r>
            <a:r>
              <a:rPr dirty="0" spc="30"/>
              <a:t>a</a:t>
            </a:r>
            <a:r>
              <a:rPr dirty="0" spc="20"/>
              <a:t>r</a:t>
            </a:r>
            <a:r>
              <a:rPr dirty="0" spc="-10"/>
              <a:t>ia</a:t>
            </a:r>
            <a:r>
              <a:rPr dirty="0" spc="-20"/>
              <a:t>n</a:t>
            </a:r>
            <a:r>
              <a:rPr dirty="0" spc="-130"/>
              <a:t>t</a:t>
            </a:r>
            <a:r>
              <a:rPr dirty="0" spc="160"/>
              <a:t>s</a:t>
            </a:r>
            <a:r>
              <a:rPr dirty="0" spc="-80"/>
              <a:t> </a:t>
            </a:r>
            <a:r>
              <a:rPr dirty="0" spc="-25"/>
              <a:t>o</a:t>
            </a:r>
            <a:r>
              <a:rPr dirty="0" spc="-105"/>
              <a:t>f</a:t>
            </a:r>
            <a:r>
              <a:rPr dirty="0" spc="-100"/>
              <a:t> </a:t>
            </a:r>
            <a:r>
              <a:rPr dirty="0" spc="155"/>
              <a:t>s</a:t>
            </a:r>
            <a:r>
              <a:rPr dirty="0" spc="20"/>
              <a:t>u</a:t>
            </a:r>
            <a:r>
              <a:rPr dirty="0" spc="-20"/>
              <a:t>c</a:t>
            </a:r>
            <a:r>
              <a:rPr dirty="0" spc="25"/>
              <a:t>h</a:t>
            </a:r>
            <a:r>
              <a:rPr dirty="0" spc="-80"/>
              <a:t> </a:t>
            </a:r>
            <a:r>
              <a:rPr dirty="0" spc="-25"/>
              <a:t>d</a:t>
            </a:r>
            <a:r>
              <a:rPr dirty="0" spc="-90"/>
              <a:t>y</a:t>
            </a:r>
            <a:r>
              <a:rPr dirty="0" spc="20"/>
              <a:t>n</a:t>
            </a:r>
            <a:r>
              <a:rPr dirty="0" spc="5"/>
              <a:t>ami</a:t>
            </a:r>
            <a:r>
              <a:rPr dirty="0" spc="-20"/>
              <a:t>c</a:t>
            </a:r>
            <a:r>
              <a:rPr dirty="0" spc="-5"/>
              <a:t>al</a:t>
            </a:r>
            <a:r>
              <a:rPr dirty="0" spc="-90"/>
              <a:t> </a:t>
            </a:r>
            <a:r>
              <a:rPr dirty="0" spc="-25"/>
              <a:t>d</a:t>
            </a:r>
            <a:r>
              <a:rPr dirty="0" spc="-40"/>
              <a:t>e</a:t>
            </a:r>
            <a:r>
              <a:rPr dirty="0" spc="-40"/>
              <a:t>c</a:t>
            </a:r>
            <a:r>
              <a:rPr dirty="0" spc="-25"/>
              <a:t>o</a:t>
            </a:r>
            <a:r>
              <a:rPr dirty="0" spc="20"/>
              <a:t>u</a:t>
            </a:r>
            <a:r>
              <a:rPr dirty="0" spc="-25"/>
              <a:t>p</a:t>
            </a:r>
            <a:r>
              <a:rPr dirty="0" spc="-10"/>
              <a:t>l</a:t>
            </a:r>
            <a:r>
              <a:rPr dirty="0" spc="-15"/>
              <a:t>i</a:t>
            </a:r>
            <a:r>
              <a:rPr dirty="0" spc="-30"/>
              <a:t>n</a:t>
            </a:r>
            <a:r>
              <a:rPr dirty="0" spc="50"/>
              <a:t>g  </a:t>
            </a:r>
            <a:r>
              <a:rPr dirty="0" spc="25"/>
              <a:t>se</a:t>
            </a:r>
            <a:r>
              <a:rPr dirty="0" spc="40"/>
              <a:t>q</a:t>
            </a:r>
            <a:r>
              <a:rPr dirty="0" spc="20"/>
              <a:t>u</a:t>
            </a:r>
            <a:r>
              <a:rPr dirty="0" spc="-10"/>
              <a:t>e</a:t>
            </a:r>
            <a:r>
              <a:rPr dirty="0" spc="-5"/>
              <a:t>n</a:t>
            </a:r>
            <a:r>
              <a:rPr dirty="0" spc="-45"/>
              <a:t>c</a:t>
            </a:r>
            <a:r>
              <a:rPr dirty="0" spc="65"/>
              <a:t>e</a:t>
            </a:r>
            <a:r>
              <a:rPr dirty="0" spc="55"/>
              <a:t>s</a:t>
            </a:r>
            <a:r>
              <a:rPr dirty="0" spc="-80"/>
              <a:t> </a:t>
            </a:r>
            <a:r>
              <a:rPr dirty="0" spc="-30"/>
              <a:t>c</a:t>
            </a:r>
            <a:r>
              <a:rPr dirty="0"/>
              <a:t>a</a:t>
            </a:r>
            <a:r>
              <a:rPr dirty="0" spc="25"/>
              <a:t>n</a:t>
            </a:r>
            <a:r>
              <a:rPr dirty="0" spc="-80"/>
              <a:t> </a:t>
            </a:r>
            <a:r>
              <a:rPr dirty="0" spc="-25"/>
              <a:t>b</a:t>
            </a:r>
            <a:r>
              <a:rPr dirty="0" spc="-30"/>
              <a:t>e</a:t>
            </a:r>
            <a:r>
              <a:rPr dirty="0" spc="-105"/>
              <a:t> </a:t>
            </a:r>
            <a:r>
              <a:rPr dirty="0" spc="20"/>
              <a:t>u</a:t>
            </a:r>
            <a:r>
              <a:rPr dirty="0" spc="25"/>
              <a:t>se</a:t>
            </a:r>
            <a:r>
              <a:rPr dirty="0" spc="40"/>
              <a:t>d</a:t>
            </a:r>
            <a:r>
              <a:rPr dirty="0" spc="-95"/>
              <a:t> </a:t>
            </a:r>
            <a:r>
              <a:rPr dirty="0" spc="-130"/>
              <a:t>t</a:t>
            </a:r>
            <a:r>
              <a:rPr dirty="0" spc="-15"/>
              <a:t>o</a:t>
            </a:r>
            <a:r>
              <a:rPr dirty="0" spc="-95"/>
              <a:t> </a:t>
            </a:r>
            <a:r>
              <a:rPr dirty="0" spc="-25"/>
              <a:t>d</a:t>
            </a:r>
            <a:r>
              <a:rPr dirty="0" spc="-15"/>
              <a:t>o</a:t>
            </a:r>
            <a:r>
              <a:rPr dirty="0" spc="-105"/>
              <a:t> </a:t>
            </a:r>
            <a:r>
              <a:rPr dirty="0" spc="20"/>
              <a:t>n</a:t>
            </a:r>
            <a:r>
              <a:rPr dirty="0" spc="-60"/>
              <a:t>o</a:t>
            </a:r>
            <a:r>
              <a:rPr dirty="0" spc="-25"/>
              <a:t>i</a:t>
            </a:r>
            <a:r>
              <a:rPr dirty="0" spc="45"/>
              <a:t>se  </a:t>
            </a:r>
            <a:r>
              <a:rPr dirty="0" spc="45"/>
              <a:t>s</a:t>
            </a:r>
            <a:r>
              <a:rPr dirty="0" spc="80"/>
              <a:t>p</a:t>
            </a:r>
            <a:r>
              <a:rPr dirty="0" spc="-70"/>
              <a:t>ec</a:t>
            </a:r>
            <a:r>
              <a:rPr dirty="0" spc="-45"/>
              <a:t>t</a:t>
            </a:r>
            <a:r>
              <a:rPr dirty="0" spc="5"/>
              <a:t>r</a:t>
            </a:r>
            <a:r>
              <a:rPr dirty="0" spc="35"/>
              <a:t>os</a:t>
            </a:r>
            <a:r>
              <a:rPr dirty="0" spc="10"/>
              <a:t>c</a:t>
            </a:r>
            <a:r>
              <a:rPr dirty="0" spc="-30"/>
              <a:t>o</a:t>
            </a:r>
            <a:r>
              <a:rPr dirty="0" spc="-20"/>
              <a:t>p</a:t>
            </a:r>
            <a:r>
              <a:rPr dirty="0" spc="-85"/>
              <a:t>y</a:t>
            </a:r>
            <a:r>
              <a:rPr dirty="0" spc="-90"/>
              <a:t> </a:t>
            </a:r>
            <a:r>
              <a:rPr dirty="0">
                <a:latin typeface="Cambria Math"/>
                <a:cs typeface="Cambria Math"/>
              </a:rPr>
              <a:t>→</a:t>
            </a:r>
            <a:r>
              <a:rPr dirty="0" spc="50">
                <a:latin typeface="Cambria Math"/>
                <a:cs typeface="Cambria Math"/>
              </a:rPr>
              <a:t> </a:t>
            </a:r>
            <a:r>
              <a:rPr dirty="0" spc="185"/>
              <a:t>S</a:t>
            </a:r>
            <a:r>
              <a:rPr dirty="0" spc="-40"/>
              <a:t>e</a:t>
            </a:r>
            <a:r>
              <a:rPr dirty="0" spc="-30"/>
              <a:t>e</a:t>
            </a:r>
            <a:r>
              <a:rPr dirty="0" spc="-80"/>
              <a:t> </a:t>
            </a:r>
            <a:r>
              <a:rPr dirty="0" spc="-55"/>
              <a:t>e.</a:t>
            </a:r>
            <a:r>
              <a:rPr dirty="0" spc="-65"/>
              <a:t>g</a:t>
            </a:r>
            <a:r>
              <a:rPr dirty="0" sz="1900" spc="-215" i="1">
                <a:latin typeface="Trebuchet MS"/>
                <a:cs typeface="Trebuchet MS"/>
              </a:rPr>
              <a:t>.</a:t>
            </a:r>
            <a:r>
              <a:rPr dirty="0" sz="1900" spc="-110" i="1">
                <a:latin typeface="Trebuchet MS"/>
                <a:cs typeface="Trebuchet MS"/>
              </a:rPr>
              <a:t> </a:t>
            </a:r>
            <a:r>
              <a:rPr dirty="0" sz="1900" spc="-20" i="1">
                <a:latin typeface="Trebuchet MS"/>
                <a:cs typeface="Trebuchet MS"/>
              </a:rPr>
              <a:t>B</a:t>
            </a:r>
            <a:r>
              <a:rPr dirty="0" sz="1900" spc="-10" i="1">
                <a:latin typeface="Trebuchet MS"/>
                <a:cs typeface="Trebuchet MS"/>
              </a:rPr>
              <a:t>y</a:t>
            </a:r>
            <a:r>
              <a:rPr dirty="0" sz="1900" spc="-85" i="1">
                <a:latin typeface="Trebuchet MS"/>
                <a:cs typeface="Trebuchet MS"/>
              </a:rPr>
              <a:t>l</a:t>
            </a:r>
            <a:r>
              <a:rPr dirty="0" sz="1900" spc="-55" i="1">
                <a:latin typeface="Trebuchet MS"/>
                <a:cs typeface="Trebuchet MS"/>
              </a:rPr>
              <a:t>a</a:t>
            </a:r>
            <a:r>
              <a:rPr dirty="0" sz="1900" spc="-35" i="1">
                <a:latin typeface="Trebuchet MS"/>
                <a:cs typeface="Trebuchet MS"/>
              </a:rPr>
              <a:t>n</a:t>
            </a:r>
            <a:r>
              <a:rPr dirty="0" sz="1900" spc="-80" i="1">
                <a:latin typeface="Trebuchet MS"/>
                <a:cs typeface="Trebuchet MS"/>
              </a:rPr>
              <a:t>d</a:t>
            </a:r>
            <a:r>
              <a:rPr dirty="0" sz="1900" spc="-80" i="1">
                <a:latin typeface="Trebuchet MS"/>
                <a:cs typeface="Trebuchet MS"/>
              </a:rPr>
              <a:t>e</a:t>
            </a:r>
            <a:r>
              <a:rPr dirty="0" sz="1900" spc="-35" i="1">
                <a:latin typeface="Trebuchet MS"/>
                <a:cs typeface="Trebuchet MS"/>
              </a:rPr>
              <a:t>r</a:t>
            </a:r>
            <a:r>
              <a:rPr dirty="0" sz="1900" spc="-120" i="1">
                <a:latin typeface="Trebuchet MS"/>
                <a:cs typeface="Trebuchet MS"/>
              </a:rPr>
              <a:t> </a:t>
            </a:r>
            <a:r>
              <a:rPr dirty="0" sz="1900" spc="-80" i="1">
                <a:latin typeface="Trebuchet MS"/>
                <a:cs typeface="Trebuchet MS"/>
              </a:rPr>
              <a:t>e</a:t>
            </a:r>
            <a:r>
              <a:rPr dirty="0" sz="1900" spc="-204" i="1">
                <a:latin typeface="Trebuchet MS"/>
                <a:cs typeface="Trebuchet MS"/>
              </a:rPr>
              <a:t>t</a:t>
            </a:r>
            <a:r>
              <a:rPr dirty="0" sz="1900" spc="-130" i="1">
                <a:latin typeface="Trebuchet MS"/>
                <a:cs typeface="Trebuchet MS"/>
              </a:rPr>
              <a:t> </a:t>
            </a:r>
            <a:r>
              <a:rPr dirty="0" sz="1900" spc="-85" i="1">
                <a:latin typeface="Trebuchet MS"/>
                <a:cs typeface="Trebuchet MS"/>
              </a:rPr>
              <a:t>a</a:t>
            </a:r>
            <a:r>
              <a:rPr dirty="0" sz="1900" spc="-55" i="1">
                <a:latin typeface="Trebuchet MS"/>
                <a:cs typeface="Trebuchet MS"/>
              </a:rPr>
              <a:t>l</a:t>
            </a:r>
            <a:r>
              <a:rPr dirty="0" sz="1900" spc="-225" i="1">
                <a:latin typeface="Trebuchet MS"/>
                <a:cs typeface="Trebuchet MS"/>
              </a:rPr>
              <a:t>.</a:t>
            </a:r>
            <a:r>
              <a:rPr dirty="0" sz="1900" spc="-225" i="1">
                <a:latin typeface="Trebuchet MS"/>
                <a:cs typeface="Trebuchet MS"/>
              </a:rPr>
              <a:t>,</a:t>
            </a:r>
            <a:r>
              <a:rPr dirty="0" sz="1900" spc="-114" i="1">
                <a:latin typeface="Trebuchet MS"/>
                <a:cs typeface="Trebuchet MS"/>
              </a:rPr>
              <a:t> </a:t>
            </a:r>
            <a:r>
              <a:rPr dirty="0" sz="1900" spc="-80" i="1">
                <a:latin typeface="Trebuchet MS"/>
                <a:cs typeface="Trebuchet MS"/>
              </a:rPr>
              <a:t>Nat.  </a:t>
            </a:r>
            <a:r>
              <a:rPr dirty="0" sz="1900" spc="90" i="1">
                <a:latin typeface="Trebuchet MS"/>
                <a:cs typeface="Trebuchet MS"/>
              </a:rPr>
              <a:t>P</a:t>
            </a:r>
            <a:r>
              <a:rPr dirty="0" sz="1900" spc="-70" i="1">
                <a:latin typeface="Trebuchet MS"/>
                <a:cs typeface="Trebuchet MS"/>
              </a:rPr>
              <a:t>h</a:t>
            </a:r>
            <a:r>
              <a:rPr dirty="0" sz="1900" spc="-150" i="1">
                <a:latin typeface="Trebuchet MS"/>
                <a:cs typeface="Trebuchet MS"/>
              </a:rPr>
              <a:t>y</a:t>
            </a:r>
            <a:r>
              <a:rPr dirty="0" sz="1900" spc="114" i="1">
                <a:latin typeface="Trebuchet MS"/>
                <a:cs typeface="Trebuchet MS"/>
              </a:rPr>
              <a:t>s</a:t>
            </a:r>
            <a:r>
              <a:rPr dirty="0" sz="1900" spc="-215" i="1">
                <a:latin typeface="Trebuchet MS"/>
                <a:cs typeface="Trebuchet MS"/>
              </a:rPr>
              <a:t>.</a:t>
            </a:r>
            <a:r>
              <a:rPr dirty="0" sz="1900" spc="-114" i="1">
                <a:latin typeface="Trebuchet MS"/>
                <a:cs typeface="Trebuchet MS"/>
              </a:rPr>
              <a:t> </a:t>
            </a:r>
            <a:r>
              <a:rPr dirty="0" sz="1900" spc="-165" i="1">
                <a:latin typeface="Trebuchet MS"/>
                <a:cs typeface="Trebuchet MS"/>
              </a:rPr>
              <a:t>(</a:t>
            </a:r>
            <a:r>
              <a:rPr dirty="0" sz="1900" spc="-85" i="1">
                <a:latin typeface="Trebuchet MS"/>
                <a:cs typeface="Trebuchet MS"/>
              </a:rPr>
              <a:t>2011)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549" y="5788273"/>
            <a:ext cx="3495040" cy="953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mbria Math"/>
                <a:cs typeface="Cambria Math"/>
              </a:rPr>
              <a:t>𝑟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5">
                <a:latin typeface="Cambria Math"/>
                <a:cs typeface="Cambria Math"/>
              </a:rPr>
              <a:t>[𝜇𝑠]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Ithier,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1F407A"/>
                </a:solidFill>
                <a:latin typeface="Trebuchet MS"/>
                <a:cs typeface="Trebuchet MS"/>
              </a:rPr>
              <a:t>G.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et 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al.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125">
                <a:solidFill>
                  <a:srgbClr val="1F407A"/>
                </a:solidFill>
                <a:latin typeface="Trebuchet MS"/>
                <a:cs typeface="Trebuchet MS"/>
              </a:rPr>
              <a:t>PRB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 72,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134519</a:t>
            </a:r>
            <a:r>
              <a:rPr dirty="0" sz="1600" spc="-3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(2005).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55" y="2710456"/>
            <a:ext cx="372745" cy="2705735"/>
          </a:xfrm>
          <a:prstGeom prst="rect">
            <a:avLst/>
          </a:prstGeom>
        </p:spPr>
        <p:txBody>
          <a:bodyPr wrap="square" lIns="0" tIns="463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35">
                <a:latin typeface="Trebuchet MS"/>
                <a:cs typeface="Trebuchet MS"/>
              </a:rPr>
              <a:t>x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70">
                <a:latin typeface="Cambria Math"/>
                <a:cs typeface="Cambria Math"/>
              </a:rPr>
              <a:t>𝑝</a:t>
            </a:r>
            <a:r>
              <a:rPr dirty="0" baseline="-14957" sz="1950">
                <a:latin typeface="Cambria Math"/>
                <a:cs typeface="Cambria Math"/>
              </a:rPr>
              <a:t>𝑒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879" y="1248397"/>
            <a:ext cx="877569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Additional </a:t>
            </a:r>
            <a:r>
              <a:rPr dirty="0" sz="1400" spc="-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dirty="0" sz="1400" spc="2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dirty="0" sz="1400" spc="-1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sz="1400" spc="2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dirty="0" sz="1400" spc="-1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1400" spc="55">
                <a:solidFill>
                  <a:srgbClr val="FF0000"/>
                </a:solidFill>
                <a:latin typeface="Trebuchet MS"/>
                <a:cs typeface="Trebuchet MS"/>
              </a:rPr>
              <a:t>se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6818" y="1248075"/>
            <a:ext cx="3465796" cy="120732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83094" y="2184874"/>
            <a:ext cx="1016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80"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64310" y="1474977"/>
            <a:ext cx="1580515" cy="407670"/>
            <a:chOff x="1464310" y="1474977"/>
            <a:chExt cx="1580515" cy="407670"/>
          </a:xfrm>
        </p:grpSpPr>
        <p:sp>
          <p:nvSpPr>
            <p:cNvPr id="18" name="object 18"/>
            <p:cNvSpPr/>
            <p:nvPr/>
          </p:nvSpPr>
          <p:spPr>
            <a:xfrm>
              <a:off x="1470660" y="1481327"/>
              <a:ext cx="1512570" cy="367030"/>
            </a:xfrm>
            <a:custGeom>
              <a:avLst/>
              <a:gdLst/>
              <a:ahLst/>
              <a:cxnLst/>
              <a:rect l="l" t="t" r="r" b="b"/>
              <a:pathLst>
                <a:path w="1512570" h="367030">
                  <a:moveTo>
                    <a:pt x="0" y="0"/>
                  </a:moveTo>
                  <a:lnTo>
                    <a:pt x="1512443" y="3669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61782" y="1808295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5" h="74294">
                  <a:moveTo>
                    <a:pt x="17970" y="0"/>
                  </a:moveTo>
                  <a:lnTo>
                    <a:pt x="0" y="74053"/>
                  </a:lnTo>
                  <a:lnTo>
                    <a:pt x="83032" y="54991"/>
                  </a:lnTo>
                  <a:lnTo>
                    <a:pt x="17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9" y="252983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 h="0">
                <a:moveTo>
                  <a:pt x="0" y="0"/>
                </a:moveTo>
                <a:lnTo>
                  <a:pt x="46710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2314" y="2529839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 h="0">
                <a:moveTo>
                  <a:pt x="0" y="0"/>
                </a:moveTo>
                <a:lnTo>
                  <a:pt x="55092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9806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3.</a:t>
            </a:r>
            <a:r>
              <a:rPr dirty="0" spc="-5">
                <a:latin typeface="Arial"/>
                <a:cs typeface="Arial"/>
              </a:rPr>
              <a:t>1</a:t>
            </a:r>
            <a:r>
              <a:rPr dirty="0" spc="-130">
                <a:latin typeface="Arial"/>
                <a:cs typeface="Arial"/>
              </a:rPr>
              <a:t> </a:t>
            </a:r>
            <a:r>
              <a:rPr dirty="0" spc="-20"/>
              <a:t>Characteri</a:t>
            </a:r>
            <a:r>
              <a:rPr dirty="0" spc="-80"/>
              <a:t>zati</a:t>
            </a:r>
            <a:r>
              <a:rPr dirty="0" spc="-55"/>
              <a:t>o</a:t>
            </a:r>
            <a:r>
              <a:rPr dirty="0" spc="-60"/>
              <a:t>n</a:t>
            </a:r>
            <a:r>
              <a:rPr dirty="0" spc="-130"/>
              <a:t> </a:t>
            </a:r>
            <a:r>
              <a:rPr dirty="0" spc="35"/>
              <a:t>&amp;</a:t>
            </a:r>
            <a:r>
              <a:rPr dirty="0" spc="-185"/>
              <a:t> </a:t>
            </a:r>
            <a:r>
              <a:rPr dirty="0" spc="175"/>
              <a:t>B</a:t>
            </a:r>
            <a:r>
              <a:rPr dirty="0" spc="-5"/>
              <a:t>enchmarkin</a:t>
            </a:r>
            <a:r>
              <a:rPr dirty="0" spc="-10"/>
              <a:t>g</a:t>
            </a:r>
            <a:r>
              <a:rPr dirty="0" spc="-190"/>
              <a:t> </a:t>
            </a:r>
            <a:r>
              <a:rPr dirty="0" spc="-85"/>
              <a:t>o</a:t>
            </a:r>
            <a:r>
              <a:rPr dirty="0" spc="-60"/>
              <a:t>f</a:t>
            </a:r>
            <a:r>
              <a:rPr dirty="0" spc="-180"/>
              <a:t> </a:t>
            </a:r>
            <a:r>
              <a:rPr dirty="0" spc="-185"/>
              <a:t>Q</a:t>
            </a:r>
            <a:r>
              <a:rPr dirty="0" spc="-35"/>
              <a:t>uantu</a:t>
            </a:r>
            <a:r>
              <a:rPr dirty="0" spc="-60"/>
              <a:t>m</a:t>
            </a:r>
            <a:r>
              <a:rPr dirty="0" spc="-210"/>
              <a:t> </a:t>
            </a:r>
            <a:r>
              <a:rPr dirty="0" spc="114"/>
              <a:t>P</a:t>
            </a:r>
            <a:r>
              <a:rPr dirty="0" spc="-10"/>
              <a:t>r</a:t>
            </a:r>
            <a:r>
              <a:rPr dirty="0" spc="-5"/>
              <a:t>oces</a:t>
            </a:r>
            <a:r>
              <a:rPr dirty="0" spc="105"/>
              <a:t>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5116" y="1620847"/>
            <a:ext cx="679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Trebuchet MS"/>
                <a:cs typeface="Trebuchet MS"/>
              </a:rPr>
              <a:t>Ideally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8719" y="277367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 h="0">
                <a:moveTo>
                  <a:pt x="0" y="0"/>
                </a:moveTo>
                <a:lnTo>
                  <a:pt x="46710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2314" y="2773679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 h="0">
                <a:moveTo>
                  <a:pt x="0" y="0"/>
                </a:moveTo>
                <a:lnTo>
                  <a:pt x="55092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0911" y="3008376"/>
            <a:ext cx="455295" cy="0"/>
          </a:xfrm>
          <a:custGeom>
            <a:avLst/>
            <a:gdLst/>
            <a:ahLst/>
            <a:cxnLst/>
            <a:rect l="l" t="t" r="r" b="b"/>
            <a:pathLst>
              <a:path w="455294" h="0">
                <a:moveTo>
                  <a:pt x="0" y="0"/>
                </a:moveTo>
                <a:lnTo>
                  <a:pt x="45491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2314" y="3008376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4" h="0">
                <a:moveTo>
                  <a:pt x="0" y="0"/>
                </a:moveTo>
                <a:lnTo>
                  <a:pt x="56311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4830" y="2575704"/>
            <a:ext cx="562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70">
                <a:latin typeface="Cambria Math"/>
                <a:cs typeface="Cambria Math"/>
              </a:rPr>
              <a:t>|𝜓𝜓</a:t>
            </a:r>
            <a:r>
              <a:rPr dirty="0" baseline="-14957" sz="1950" spc="-254">
                <a:latin typeface="Cambria Math"/>
                <a:cs typeface="Cambria Math"/>
              </a:rPr>
              <a:t>in</a:t>
            </a:r>
            <a:r>
              <a:rPr dirty="0" sz="1800" spc="-170">
                <a:latin typeface="Cambria Math"/>
                <a:cs typeface="Cambria Math"/>
              </a:rPr>
              <a:t>〉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446" y="2632262"/>
            <a:ext cx="670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202">
                <a:latin typeface="Cambria Math"/>
                <a:cs typeface="Cambria Math"/>
              </a:rPr>
              <a:t>|𝜓𝜓</a:t>
            </a:r>
            <a:r>
              <a:rPr dirty="0" sz="1300" spc="-135">
                <a:latin typeface="Cambria Math"/>
                <a:cs typeface="Cambria Math"/>
              </a:rPr>
              <a:t>out</a:t>
            </a:r>
            <a:r>
              <a:rPr dirty="0" baseline="10802" sz="2700" spc="-202">
                <a:latin typeface="Cambria Math"/>
                <a:cs typeface="Cambria Math"/>
              </a:rPr>
              <a:t>〉</a:t>
            </a:r>
            <a:endParaRPr baseline="10802" sz="27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5826" y="2303526"/>
            <a:ext cx="856615" cy="96202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5651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2145" y="1631299"/>
            <a:ext cx="1240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rebuchet MS"/>
                <a:cs typeface="Trebuchet MS"/>
              </a:rPr>
              <a:t>Realistically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8019" y="252983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 h="0">
                <a:moveTo>
                  <a:pt x="0" y="0"/>
                </a:moveTo>
                <a:lnTo>
                  <a:pt x="46710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41614" y="2529839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 h="0">
                <a:moveTo>
                  <a:pt x="0" y="0"/>
                </a:moveTo>
                <a:lnTo>
                  <a:pt x="55092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18019" y="277367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 h="0">
                <a:moveTo>
                  <a:pt x="0" y="0"/>
                </a:moveTo>
                <a:lnTo>
                  <a:pt x="46710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41614" y="2773679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 h="0">
                <a:moveTo>
                  <a:pt x="0" y="0"/>
                </a:moveTo>
                <a:lnTo>
                  <a:pt x="55092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30211" y="3008376"/>
            <a:ext cx="455295" cy="0"/>
          </a:xfrm>
          <a:custGeom>
            <a:avLst/>
            <a:gdLst/>
            <a:ahLst/>
            <a:cxnLst/>
            <a:rect l="l" t="t" r="r" b="b"/>
            <a:pathLst>
              <a:path w="455295" h="0">
                <a:moveTo>
                  <a:pt x="0" y="0"/>
                </a:moveTo>
                <a:lnTo>
                  <a:pt x="45491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41614" y="3008376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 h="0">
                <a:moveTo>
                  <a:pt x="0" y="0"/>
                </a:moveTo>
                <a:lnTo>
                  <a:pt x="56311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71665" y="2622948"/>
            <a:ext cx="358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52">
                <a:latin typeface="Cambria Math"/>
                <a:cs typeface="Cambria Math"/>
              </a:rPr>
              <a:t>𝜌</a:t>
            </a:r>
            <a:r>
              <a:rPr dirty="0" sz="1300" spc="35">
                <a:latin typeface="Cambria Math"/>
                <a:cs typeface="Cambria Math"/>
              </a:rPr>
              <a:t>in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39745" y="2632262"/>
            <a:ext cx="467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75">
                <a:latin typeface="Cambria Math"/>
                <a:cs typeface="Cambria Math"/>
              </a:rPr>
              <a:t>𝜌</a:t>
            </a:r>
            <a:r>
              <a:rPr dirty="0" sz="1300" spc="50">
                <a:latin typeface="Cambria Math"/>
                <a:cs typeface="Cambria Math"/>
              </a:rPr>
              <a:t>out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5126" y="2303526"/>
            <a:ext cx="856615" cy="9620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6223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ℰ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141" y="3663845"/>
            <a:ext cx="7607934" cy="230124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800" spc="-10">
                <a:latin typeface="Trebuchet MS"/>
                <a:cs typeface="Trebuchet MS"/>
              </a:rPr>
              <a:t>Questions:</a:t>
            </a:r>
            <a:endParaRPr sz="1800">
              <a:latin typeface="Trebuchet MS"/>
              <a:cs typeface="Trebuchet MS"/>
            </a:endParaRPr>
          </a:p>
          <a:p>
            <a:pPr marL="640080" indent="-265430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dirty="0" sz="1800" spc="-30">
                <a:latin typeface="Trebuchet MS"/>
                <a:cs typeface="Trebuchet MS"/>
              </a:rPr>
              <a:t>Ge</a:t>
            </a:r>
            <a:r>
              <a:rPr dirty="0" sz="1800" spc="-2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65">
                <a:latin typeface="Trebuchet MS"/>
                <a:cs typeface="Trebuchet MS"/>
              </a:rPr>
              <a:t>e</a:t>
            </a:r>
            <a:r>
              <a:rPr dirty="0" sz="1800" spc="55">
                <a:latin typeface="Trebuchet MS"/>
                <a:cs typeface="Trebuchet MS"/>
              </a:rPr>
              <a:t>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ℰ</a:t>
            </a:r>
            <a:r>
              <a:rPr dirty="0" sz="1800" spc="229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640080" indent="-265430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o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2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s</a:t>
            </a:r>
            <a:r>
              <a:rPr dirty="0" sz="1800" spc="10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70">
                <a:latin typeface="Cambria Math"/>
                <a:cs typeface="Cambria Math"/>
              </a:rPr>
              <a:t>ℰ</a:t>
            </a:r>
            <a:r>
              <a:rPr dirty="0" sz="1800" spc="229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lvl="1" marL="906780" indent="-267335">
              <a:lnSpc>
                <a:spcPct val="100000"/>
              </a:lnSpc>
              <a:spcBef>
                <a:spcPts val="409"/>
              </a:spcBef>
              <a:buClr>
                <a:srgbClr val="1F407A"/>
              </a:buClr>
              <a:buFont typeface="Wingdings"/>
              <a:buChar char=""/>
              <a:tabLst>
                <a:tab pos="906780" algn="l"/>
                <a:tab pos="907415" algn="l"/>
              </a:tabLst>
            </a:pPr>
            <a:r>
              <a:rPr dirty="0" sz="1800" spc="-20">
                <a:latin typeface="Trebuchet MS"/>
                <a:cs typeface="Trebuchet MS"/>
              </a:rPr>
              <a:t>State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process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tomography</a:t>
            </a:r>
            <a:endParaRPr sz="1800">
              <a:latin typeface="Trebuchet MS"/>
              <a:cs typeface="Trebuchet MS"/>
            </a:endParaRPr>
          </a:p>
          <a:p>
            <a:pPr marL="640080" indent="-265430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dirty="0" sz="1800" spc="40">
                <a:latin typeface="Trebuchet MS"/>
                <a:cs typeface="Trebuchet MS"/>
              </a:rPr>
              <a:t>Measure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distance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between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quantum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states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processes: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Fidelity</a:t>
            </a:r>
            <a:endParaRPr sz="1800">
              <a:latin typeface="Trebuchet MS"/>
              <a:cs typeface="Trebuchet MS"/>
            </a:endParaRPr>
          </a:p>
          <a:p>
            <a:pPr marL="640080" indent="-265430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dirty="0" sz="1800" spc="-5">
                <a:latin typeface="Trebuchet MS"/>
                <a:cs typeface="Trebuchet MS"/>
              </a:rPr>
              <a:t>How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benchmark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quantum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gates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with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fidelities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close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one?</a:t>
            </a:r>
            <a:endParaRPr sz="1800">
              <a:latin typeface="Trebuchet MS"/>
              <a:cs typeface="Trebuchet MS"/>
            </a:endParaRPr>
          </a:p>
          <a:p>
            <a:pPr lvl="1" marL="906780" indent="-267335">
              <a:lnSpc>
                <a:spcPct val="100000"/>
              </a:lnSpc>
              <a:spcBef>
                <a:spcPts val="409"/>
              </a:spcBef>
              <a:buClr>
                <a:srgbClr val="1F407A"/>
              </a:buClr>
              <a:buFont typeface="Wingdings"/>
              <a:buChar char=""/>
              <a:tabLst>
                <a:tab pos="906780" algn="l"/>
                <a:tab pos="907415" algn="l"/>
              </a:tabLst>
            </a:pPr>
            <a:r>
              <a:rPr dirty="0" sz="1800">
                <a:latin typeface="Trebuchet MS"/>
                <a:cs typeface="Trebuchet MS"/>
              </a:rPr>
              <a:t>Randomized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Benchmarking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5025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3.</a:t>
            </a:r>
            <a:r>
              <a:rPr dirty="0" spc="-5">
                <a:latin typeface="Arial"/>
                <a:cs typeface="Arial"/>
              </a:rPr>
              <a:t>2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-35"/>
              <a:t>Randomize</a:t>
            </a:r>
            <a:r>
              <a:rPr dirty="0" spc="-40"/>
              <a:t>d</a:t>
            </a:r>
            <a:r>
              <a:rPr dirty="0" spc="-170"/>
              <a:t> </a:t>
            </a:r>
            <a:r>
              <a:rPr dirty="0" spc="-10"/>
              <a:t>benchmarking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49" y="6473063"/>
            <a:ext cx="2920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1F407A"/>
                </a:solidFill>
                <a:latin typeface="Trebuchet MS"/>
                <a:cs typeface="Trebuchet MS"/>
              </a:rPr>
              <a:t>K</a:t>
            </a:r>
            <a:r>
              <a:rPr dirty="0" sz="1600" spc="65">
                <a:solidFill>
                  <a:srgbClr val="1F407A"/>
                </a:solidFill>
                <a:latin typeface="Trebuchet MS"/>
                <a:cs typeface="Trebuchet MS"/>
              </a:rPr>
              <a:t>n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i</a:t>
            </a:r>
            <a:r>
              <a:rPr dirty="0" sz="1600" spc="-10">
                <a:solidFill>
                  <a:srgbClr val="1F407A"/>
                </a:solidFill>
                <a:latin typeface="Trebuchet MS"/>
                <a:cs typeface="Trebuchet MS"/>
              </a:rPr>
              <a:t>l</a:t>
            </a:r>
            <a:r>
              <a:rPr dirty="0" sz="1600" spc="-5">
                <a:solidFill>
                  <a:srgbClr val="1F407A"/>
                </a:solidFill>
                <a:latin typeface="Trebuchet MS"/>
                <a:cs typeface="Trebuchet MS"/>
              </a:rPr>
              <a:t>l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1F407A"/>
                </a:solidFill>
                <a:latin typeface="Trebuchet MS"/>
                <a:cs typeface="Trebuchet MS"/>
              </a:rPr>
              <a:t>e</a:t>
            </a:r>
            <a:r>
              <a:rPr dirty="0" sz="1600" spc="-105">
                <a:solidFill>
                  <a:srgbClr val="1F407A"/>
                </a:solidFill>
                <a:latin typeface="Trebuchet MS"/>
                <a:cs typeface="Trebuchet MS"/>
              </a:rPr>
              <a:t>t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1F407A"/>
                </a:solidFill>
                <a:latin typeface="Trebuchet MS"/>
                <a:cs typeface="Trebuchet MS"/>
              </a:rPr>
              <a:t>a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1F407A"/>
                </a:solidFill>
                <a:latin typeface="Trebuchet MS"/>
                <a:cs typeface="Trebuchet MS"/>
              </a:rPr>
              <a:t>.</a:t>
            </a:r>
            <a:r>
              <a:rPr dirty="0" sz="1600" spc="-170">
                <a:solidFill>
                  <a:srgbClr val="1F407A"/>
                </a:solidFill>
                <a:latin typeface="Trebuchet MS"/>
                <a:cs typeface="Trebuchet MS"/>
              </a:rPr>
              <a:t>,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1F407A"/>
                </a:solidFill>
                <a:latin typeface="Trebuchet MS"/>
                <a:cs typeface="Trebuchet MS"/>
              </a:rPr>
              <a:t>P</a:t>
            </a:r>
            <a:r>
              <a:rPr dirty="0" sz="1600" spc="110">
                <a:solidFill>
                  <a:srgbClr val="1F407A"/>
                </a:solidFill>
                <a:latin typeface="Trebuchet MS"/>
                <a:cs typeface="Trebuchet MS"/>
              </a:rPr>
              <a:t>R</a:t>
            </a:r>
            <a:r>
              <a:rPr dirty="0" sz="1600" spc="30">
                <a:solidFill>
                  <a:srgbClr val="1F407A"/>
                </a:solidFill>
                <a:latin typeface="Trebuchet MS"/>
                <a:cs typeface="Trebuchet MS"/>
              </a:rPr>
              <a:t>A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65" b="1">
                <a:solidFill>
                  <a:srgbClr val="1F407A"/>
                </a:solidFill>
                <a:latin typeface="Trebuchet MS"/>
                <a:cs typeface="Trebuchet MS"/>
              </a:rPr>
              <a:t>77</a:t>
            </a:r>
            <a:r>
              <a:rPr dirty="0" sz="1600" spc="-170">
                <a:solidFill>
                  <a:srgbClr val="1F407A"/>
                </a:solidFill>
                <a:latin typeface="Trebuchet MS"/>
                <a:cs typeface="Trebuchet MS"/>
              </a:rPr>
              <a:t>,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01230</a:t>
            </a:r>
            <a:r>
              <a:rPr dirty="0" sz="1600" spc="-10">
                <a:solidFill>
                  <a:srgbClr val="1F407A"/>
                </a:solidFill>
                <a:latin typeface="Trebuchet MS"/>
                <a:cs typeface="Trebuchet MS"/>
              </a:rPr>
              <a:t>7</a:t>
            </a:r>
            <a:r>
              <a:rPr dirty="0" sz="1600" spc="-3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2008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469" y="1338198"/>
            <a:ext cx="6177915" cy="67500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02895" indent="-265430">
              <a:lnSpc>
                <a:spcPct val="100000"/>
              </a:lnSpc>
              <a:spcBef>
                <a:spcPts val="495"/>
              </a:spcBef>
              <a:buClr>
                <a:srgbClr val="1F407A"/>
              </a:buClr>
              <a:buFont typeface="Wingdings"/>
              <a:buChar char=""/>
              <a:tabLst>
                <a:tab pos="302895" algn="l"/>
                <a:tab pos="303530" algn="l"/>
              </a:tabLst>
            </a:pPr>
            <a:r>
              <a:rPr dirty="0" sz="1800" spc="45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55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210">
                <a:latin typeface="Trebuchet MS"/>
                <a:cs typeface="Trebuchet MS"/>
              </a:rPr>
              <a:t>y</a:t>
            </a:r>
            <a:r>
              <a:rPr dirty="0" sz="1800" spc="-190">
                <a:latin typeface="Trebuchet MS"/>
                <a:cs typeface="Trebuchet MS"/>
              </a:rPr>
              <a:t>,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35">
                <a:latin typeface="Trebuchet MS"/>
                <a:cs typeface="Trebuchet MS"/>
              </a:rPr>
              <a:t>g</a:t>
            </a:r>
            <a:r>
              <a:rPr dirty="0" sz="1800" spc="10">
                <a:latin typeface="Trebuchet MS"/>
                <a:cs typeface="Trebuchet MS"/>
              </a:rPr>
              <a:t>l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105">
                <a:latin typeface="Trebuchet MS"/>
                <a:cs typeface="Trebuchet MS"/>
              </a:rPr>
              <a:t>-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90">
                <a:latin typeface="Trebuchet MS"/>
                <a:cs typeface="Trebuchet MS"/>
              </a:rPr>
              <a:t>it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c</a:t>
            </a:r>
            <a:r>
              <a:rPr dirty="0" sz="1800" spc="90">
                <a:latin typeface="Trebuchet MS"/>
                <a:cs typeface="Trebuchet MS"/>
              </a:rPr>
              <a:t>a</a:t>
            </a:r>
            <a:r>
              <a:rPr dirty="0" sz="1800" spc="65">
                <a:latin typeface="Trebuchet MS"/>
                <a:cs typeface="Trebuchet MS"/>
              </a:rPr>
              <a:t>s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02895" indent="-265430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302895" algn="l"/>
                <a:tab pos="303530" algn="l"/>
              </a:tabLst>
            </a:pPr>
            <a:r>
              <a:rPr dirty="0" sz="1800" spc="-30">
                <a:latin typeface="Trebuchet MS"/>
                <a:cs typeface="Trebuchet MS"/>
              </a:rPr>
              <a:t>Apply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sequence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𝑛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operations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60">
                <a:latin typeface="Cambria Math"/>
                <a:cs typeface="Cambria Math"/>
              </a:rPr>
              <a:t>𝑈</a:t>
            </a:r>
            <a:r>
              <a:rPr dirty="0" baseline="-14957" sz="1950" spc="-240">
                <a:latin typeface="Cambria Math"/>
                <a:cs typeface="Cambria Math"/>
              </a:rPr>
              <a:t>𝑖𝑖</a:t>
            </a:r>
            <a:r>
              <a:rPr dirty="0" baseline="-14957" sz="1950" spc="-157">
                <a:latin typeface="Cambria Math"/>
                <a:cs typeface="Cambria Math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before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measuring.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069" y="3339134"/>
            <a:ext cx="9507220" cy="209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295" marR="374015" indent="-26543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328295" algn="l"/>
                <a:tab pos="328930" algn="l"/>
              </a:tabLst>
            </a:pPr>
            <a:r>
              <a:rPr dirty="0" sz="1800" spc="-15">
                <a:latin typeface="Trebuchet MS"/>
                <a:cs typeface="Trebuchet MS"/>
              </a:rPr>
              <a:t>Gates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60">
                <a:latin typeface="Cambria Math"/>
                <a:cs typeface="Cambria Math"/>
              </a:rPr>
              <a:t>𝑈</a:t>
            </a:r>
            <a:r>
              <a:rPr dirty="0" baseline="-14957" sz="1950" spc="-240">
                <a:latin typeface="Cambria Math"/>
                <a:cs typeface="Cambria Math"/>
              </a:rPr>
              <a:t>𝑖𝑖</a:t>
            </a:r>
            <a:r>
              <a:rPr dirty="0" baseline="-14957" sz="1950" spc="-150">
                <a:latin typeface="Cambria Math"/>
                <a:cs typeface="Cambria Math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chosen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randomly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from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Clifford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group,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mapping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an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element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Pauli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group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an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element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Pauli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group.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For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36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single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qubit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there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24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Clifford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gates.</a:t>
            </a:r>
            <a:endParaRPr sz="1800">
              <a:latin typeface="Trebuchet MS"/>
              <a:cs typeface="Trebuchet MS"/>
            </a:endParaRPr>
          </a:p>
          <a:p>
            <a:pPr marL="328295" marR="238125" indent="-265430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328295" algn="l"/>
                <a:tab pos="328930" algn="l"/>
              </a:tabLst>
            </a:pPr>
            <a:r>
              <a:rPr dirty="0" sz="1800" spc="35">
                <a:latin typeface="Trebuchet MS"/>
                <a:cs typeface="Trebuchet MS"/>
              </a:rPr>
              <a:t>Last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30">
                <a:latin typeface="Cambria Math"/>
                <a:cs typeface="Cambria Math"/>
              </a:rPr>
              <a:t>𝑈</a:t>
            </a:r>
            <a:r>
              <a:rPr dirty="0" baseline="-14957" sz="1950" spc="44">
                <a:latin typeface="Cambria Math"/>
                <a:cs typeface="Cambria Math"/>
              </a:rPr>
              <a:t>𝑛+1</a:t>
            </a:r>
            <a:r>
              <a:rPr dirty="0" sz="1800" spc="30">
                <a:latin typeface="Trebuchet MS"/>
                <a:cs typeface="Trebuchet MS"/>
              </a:rPr>
              <a:t>is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chosen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such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that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absence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errors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state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is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brought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back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initial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state,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i.e.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">
                <a:latin typeface="Cambria Math"/>
                <a:cs typeface="Cambria Math"/>
              </a:rPr>
              <a:t>𝑈</a:t>
            </a:r>
            <a:r>
              <a:rPr dirty="0" baseline="-14957" sz="1950" spc="7">
                <a:latin typeface="Cambria Math"/>
                <a:cs typeface="Cambria Math"/>
              </a:rPr>
              <a:t>𝑛+1</a:t>
            </a:r>
            <a:r>
              <a:rPr dirty="0" baseline="-14957" sz="1950" spc="11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…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30">
                <a:latin typeface="Cambria Math"/>
                <a:cs typeface="Cambria Math"/>
              </a:rPr>
              <a:t>𝑈</a:t>
            </a:r>
            <a:r>
              <a:rPr dirty="0" baseline="-14957" sz="1950" spc="-44">
                <a:latin typeface="Cambria Math"/>
                <a:cs typeface="Cambria Math"/>
              </a:rPr>
              <a:t>2</a:t>
            </a:r>
            <a:r>
              <a:rPr dirty="0" sz="1800" spc="-30">
                <a:latin typeface="Cambria Math"/>
                <a:cs typeface="Cambria Math"/>
              </a:rPr>
              <a:t>𝑈</a:t>
            </a:r>
            <a:r>
              <a:rPr dirty="0" baseline="-14957" sz="1950" spc="-44">
                <a:latin typeface="Cambria Math"/>
                <a:cs typeface="Cambria Math"/>
              </a:rPr>
              <a:t>1</a:t>
            </a:r>
            <a:r>
              <a:rPr dirty="0" baseline="-14957" sz="1950" spc="2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60">
                <a:latin typeface="Cambria Math"/>
                <a:cs typeface="Cambria Math"/>
              </a:rPr>
              <a:t>𝐼</a:t>
            </a:r>
            <a:r>
              <a:rPr dirty="0" sz="1800" spc="-6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28295" indent="-266065">
              <a:lnSpc>
                <a:spcPct val="100000"/>
              </a:lnSpc>
              <a:spcBef>
                <a:spcPts val="395"/>
              </a:spcBef>
              <a:buClr>
                <a:srgbClr val="1F407A"/>
              </a:buClr>
              <a:buFont typeface="Wingdings"/>
              <a:buChar char=""/>
              <a:tabLst>
                <a:tab pos="328295" algn="l"/>
                <a:tab pos="328930" algn="l"/>
              </a:tabLst>
            </a:pPr>
            <a:r>
              <a:rPr dirty="0" sz="1800" spc="15">
                <a:latin typeface="Trebuchet MS"/>
                <a:cs typeface="Trebuchet MS"/>
              </a:rPr>
              <a:t>A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g</a:t>
            </a:r>
            <a:r>
              <a:rPr dirty="0" sz="1800" spc="2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𝑚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-135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s</a:t>
            </a:r>
            <a:r>
              <a:rPr dirty="0" sz="1800" spc="105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se</a:t>
            </a:r>
            <a:r>
              <a:rPr dirty="0" sz="1800" spc="40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25">
                <a:latin typeface="Trebuchet MS"/>
                <a:cs typeface="Trebuchet MS"/>
              </a:rPr>
              <a:t>es.</a:t>
            </a:r>
            <a:endParaRPr sz="1800">
              <a:latin typeface="Trebuchet MS"/>
              <a:cs typeface="Trebuchet MS"/>
            </a:endParaRPr>
          </a:p>
          <a:p>
            <a:pPr marL="328295" indent="-266065">
              <a:lnSpc>
                <a:spcPct val="100000"/>
              </a:lnSpc>
              <a:spcBef>
                <a:spcPts val="409"/>
              </a:spcBef>
              <a:buClr>
                <a:srgbClr val="1F407A"/>
              </a:buClr>
              <a:buFont typeface="Wingdings"/>
              <a:buChar char=""/>
              <a:tabLst>
                <a:tab pos="328295" algn="l"/>
                <a:tab pos="328930" algn="l"/>
              </a:tabLst>
            </a:pPr>
            <a:r>
              <a:rPr dirty="0" sz="1800" spc="55">
                <a:latin typeface="Trebuchet MS"/>
                <a:cs typeface="Trebuchet MS"/>
              </a:rPr>
              <a:t>Success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probability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𝑝</a:t>
            </a:r>
            <a:r>
              <a:rPr dirty="0" baseline="-14957" sz="1950" spc="-15">
                <a:latin typeface="Cambria Math"/>
                <a:cs typeface="Cambria Math"/>
              </a:rPr>
              <a:t>0</a:t>
            </a:r>
            <a:r>
              <a:rPr dirty="0" baseline="-14957" sz="1950" spc="359">
                <a:latin typeface="Cambria Math"/>
                <a:cs typeface="Cambria Math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recover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initial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state</a:t>
            </a:r>
            <a:r>
              <a:rPr dirty="0" sz="1800" spc="3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decays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exponentially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with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229">
                <a:latin typeface="Trebuchet MS"/>
                <a:cs typeface="Trebuchet MS"/>
              </a:rPr>
              <a:t>#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gates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𝑝</a:t>
            </a:r>
            <a:r>
              <a:rPr dirty="0" baseline="-14957" sz="1950" spc="-15">
                <a:latin typeface="Cambria Math"/>
                <a:cs typeface="Cambria Math"/>
              </a:rPr>
              <a:t>0</a:t>
            </a:r>
            <a:r>
              <a:rPr dirty="0" baseline="-14957" sz="1950" spc="30">
                <a:latin typeface="Cambria Math"/>
                <a:cs typeface="Cambria Math"/>
              </a:rPr>
              <a:t> </a:t>
            </a:r>
            <a:r>
              <a:rPr dirty="0" sz="1800" spc="380">
                <a:latin typeface="Cambria Math"/>
                <a:cs typeface="Cambria Math"/>
              </a:rPr>
              <a:t>𝖺</a:t>
            </a:r>
            <a:endParaRPr sz="1800">
              <a:latin typeface="Cambria Math"/>
              <a:cs typeface="Cambria Math"/>
            </a:endParaRPr>
          </a:p>
          <a:p>
            <a:pPr marL="328295">
              <a:lnSpc>
                <a:spcPct val="100000"/>
              </a:lnSpc>
            </a:pPr>
            <a:r>
              <a:rPr dirty="0" sz="1800" spc="95">
                <a:latin typeface="Cambria Math"/>
                <a:cs typeface="Cambria Math"/>
              </a:rPr>
              <a:t>𝛼</a:t>
            </a:r>
            <a:r>
              <a:rPr dirty="0" baseline="27777" sz="1950" spc="397">
                <a:latin typeface="Cambria Math"/>
                <a:cs typeface="Cambria Math"/>
              </a:rPr>
              <a:t>𝑛</a:t>
            </a:r>
            <a:r>
              <a:rPr dirty="0" sz="1800" spc="-190">
                <a:latin typeface="Trebuchet MS"/>
                <a:cs typeface="Trebuchet MS"/>
              </a:rPr>
              <a:t>,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50">
                <a:latin typeface="Trebuchet MS"/>
                <a:cs typeface="Trebuchet MS"/>
              </a:rPr>
              <a:t>ith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-45">
                <a:latin typeface="Trebuchet MS"/>
                <a:cs typeface="Trebuchet MS"/>
              </a:rPr>
              <a:t>izati</a:t>
            </a:r>
            <a:r>
              <a:rPr dirty="0" sz="1800" spc="-7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am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55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45">
                <a:latin typeface="Cambria Math"/>
                <a:cs typeface="Cambria Math"/>
              </a:rPr>
              <a:t>𝛼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052" y="5631307"/>
            <a:ext cx="2489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5">
                <a:latin typeface="Cambria Math"/>
                <a:cs typeface="Cambria Math"/>
              </a:rPr>
              <a:t>𝑅</a:t>
            </a:r>
            <a:r>
              <a:rPr dirty="0" sz="1300" spc="60">
                <a:latin typeface="Cambria Math"/>
                <a:cs typeface="Cambria Math"/>
              </a:rPr>
              <a:t>𝐵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8772" y="5593966"/>
            <a:ext cx="693420" cy="212090"/>
          </a:xfrm>
          <a:custGeom>
            <a:avLst/>
            <a:gdLst/>
            <a:ahLst/>
            <a:cxnLst/>
            <a:rect l="l" t="t" r="r" b="b"/>
            <a:pathLst>
              <a:path w="693420" h="212089">
                <a:moveTo>
                  <a:pt x="625716" y="0"/>
                </a:moveTo>
                <a:lnTo>
                  <a:pt x="622706" y="8597"/>
                </a:lnTo>
                <a:lnTo>
                  <a:pt x="634963" y="13915"/>
                </a:lnTo>
                <a:lnTo>
                  <a:pt x="645502" y="21277"/>
                </a:lnTo>
                <a:lnTo>
                  <a:pt x="666908" y="55406"/>
                </a:lnTo>
                <a:lnTo>
                  <a:pt x="673938" y="104813"/>
                </a:lnTo>
                <a:lnTo>
                  <a:pt x="673152" y="123489"/>
                </a:lnTo>
                <a:lnTo>
                  <a:pt x="661377" y="169214"/>
                </a:lnTo>
                <a:lnTo>
                  <a:pt x="635104" y="197805"/>
                </a:lnTo>
                <a:lnTo>
                  <a:pt x="623036" y="203149"/>
                </a:lnTo>
                <a:lnTo>
                  <a:pt x="625716" y="211747"/>
                </a:lnTo>
                <a:lnTo>
                  <a:pt x="666169" y="187704"/>
                </a:lnTo>
                <a:lnTo>
                  <a:pt x="688889" y="143335"/>
                </a:lnTo>
                <a:lnTo>
                  <a:pt x="693242" y="105930"/>
                </a:lnTo>
                <a:lnTo>
                  <a:pt x="692151" y="86519"/>
                </a:lnTo>
                <a:lnTo>
                  <a:pt x="675779" y="37109"/>
                </a:lnTo>
                <a:lnTo>
                  <a:pt x="641068" y="5541"/>
                </a:lnTo>
                <a:lnTo>
                  <a:pt x="625716" y="0"/>
                </a:lnTo>
                <a:close/>
              </a:path>
              <a:path w="693420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24" y="13915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3869" y="5457494"/>
            <a:ext cx="4568825" cy="7054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615"/>
              </a:spcBef>
              <a:buClr>
                <a:srgbClr val="1F407A"/>
              </a:buClr>
              <a:buFont typeface="Wingdings"/>
              <a:buChar char=""/>
              <a:tabLst>
                <a:tab pos="277495" algn="l"/>
                <a:tab pos="278130" algn="l"/>
                <a:tab pos="3689985" algn="l"/>
                <a:tab pos="4018915" algn="l"/>
              </a:tabLst>
            </a:pPr>
            <a:r>
              <a:rPr dirty="0" sz="1800" spc="-2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error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per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is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given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by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420">
                <a:latin typeface="Cambria Math"/>
                <a:cs typeface="Cambria Math"/>
              </a:rPr>
              <a:t>𝜖𝜖	</a:t>
            </a:r>
            <a:r>
              <a:rPr dirty="0" sz="1800">
                <a:latin typeface="Cambria Math"/>
                <a:cs typeface="Cambria Math"/>
              </a:rPr>
              <a:t>=	1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𝛼</a:t>
            </a:r>
            <a:endParaRPr sz="1800">
              <a:latin typeface="Cambria Math"/>
              <a:cs typeface="Cambria Math"/>
            </a:endParaRPr>
          </a:p>
          <a:p>
            <a:pPr marL="277495">
              <a:lnSpc>
                <a:spcPct val="100000"/>
              </a:lnSpc>
              <a:spcBef>
                <a:spcPts val="515"/>
              </a:spcBef>
            </a:pP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8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45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=</a:t>
            </a:r>
            <a:r>
              <a:rPr dirty="0" sz="1800" spc="-5">
                <a:latin typeface="Trebuchet MS"/>
                <a:cs typeface="Trebuchet MS"/>
              </a:rPr>
              <a:t>2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35">
                <a:latin typeface="Trebuchet MS"/>
                <a:cs typeface="Trebuchet MS"/>
              </a:rPr>
              <a:t>g</a:t>
            </a:r>
            <a:r>
              <a:rPr dirty="0" sz="1800" spc="10">
                <a:latin typeface="Trebuchet MS"/>
                <a:cs typeface="Trebuchet MS"/>
              </a:rPr>
              <a:t>l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9826" y="5691251"/>
            <a:ext cx="506095" cy="15240"/>
          </a:xfrm>
          <a:custGeom>
            <a:avLst/>
            <a:gdLst/>
            <a:ahLst/>
            <a:cxnLst/>
            <a:rect l="l" t="t" r="r" b="b"/>
            <a:pathLst>
              <a:path w="506095" h="15239">
                <a:moveTo>
                  <a:pt x="505968" y="0"/>
                </a:moveTo>
                <a:lnTo>
                  <a:pt x="0" y="0"/>
                </a:lnTo>
                <a:lnTo>
                  <a:pt x="0" y="15240"/>
                </a:lnTo>
                <a:lnTo>
                  <a:pt x="505968" y="15240"/>
                </a:lnTo>
                <a:lnTo>
                  <a:pt x="505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43696" y="5449951"/>
            <a:ext cx="49593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Cambria Math"/>
                <a:cs typeface="Cambria Math"/>
              </a:rPr>
              <a:t>(</a:t>
            </a:r>
            <a:r>
              <a:rPr dirty="0" sz="1300" spc="185">
                <a:latin typeface="Cambria Math"/>
                <a:cs typeface="Cambria Math"/>
              </a:rPr>
              <a:t>𝑑</a:t>
            </a:r>
            <a:r>
              <a:rPr dirty="0" sz="1300" spc="-20">
                <a:latin typeface="Cambria Math"/>
                <a:cs typeface="Cambria Math"/>
              </a:rPr>
              <a:t>−</a:t>
            </a:r>
            <a:r>
              <a:rPr dirty="0" sz="1300" spc="40">
                <a:latin typeface="Cambria Math"/>
                <a:cs typeface="Cambria Math"/>
              </a:rPr>
              <a:t>1</a:t>
            </a:r>
            <a:r>
              <a:rPr dirty="0" sz="1300" spc="5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3793" y="5698393"/>
            <a:ext cx="13271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5">
                <a:latin typeface="Cambria Math"/>
                <a:cs typeface="Cambria Math"/>
              </a:rPr>
              <a:t>𝑑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1293" y="5523103"/>
            <a:ext cx="3571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𝑑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160">
                <a:latin typeface="Trebuchet MS"/>
                <a:cs typeface="Trebuchet MS"/>
              </a:rPr>
              <a:t>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8246" y="2531624"/>
            <a:ext cx="307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mbria Math"/>
                <a:cs typeface="Cambria Math"/>
              </a:rPr>
              <a:t>|</a:t>
            </a:r>
            <a:r>
              <a:rPr dirty="0" sz="1800" spc="10">
                <a:latin typeface="Cambria Math"/>
                <a:cs typeface="Cambria Math"/>
              </a:rPr>
              <a:t>0</a:t>
            </a:r>
            <a:r>
              <a:rPr dirty="0" sz="1800">
                <a:latin typeface="Cambria Math"/>
                <a:cs typeface="Cambria Math"/>
              </a:rPr>
              <a:t>〉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04973" y="2493200"/>
            <a:ext cx="3474085" cy="394970"/>
            <a:chOff x="2204973" y="2493200"/>
            <a:chExt cx="3474085" cy="394970"/>
          </a:xfrm>
        </p:grpSpPr>
        <p:sp>
          <p:nvSpPr>
            <p:cNvPr id="15" name="object 15"/>
            <p:cNvSpPr/>
            <p:nvPr/>
          </p:nvSpPr>
          <p:spPr>
            <a:xfrm>
              <a:off x="2211323" y="2689860"/>
              <a:ext cx="1186815" cy="0"/>
            </a:xfrm>
            <a:custGeom>
              <a:avLst/>
              <a:gdLst/>
              <a:ahLst/>
              <a:cxnLst/>
              <a:rect l="l" t="t" r="r" b="b"/>
              <a:pathLst>
                <a:path w="1186814" h="0">
                  <a:moveTo>
                    <a:pt x="0" y="0"/>
                  </a:moveTo>
                  <a:lnTo>
                    <a:pt x="232409" y="0"/>
                  </a:lnTo>
                </a:path>
                <a:path w="1186814" h="0">
                  <a:moveTo>
                    <a:pt x="660653" y="0"/>
                  </a:moveTo>
                  <a:lnTo>
                    <a:pt x="118643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3733" y="2506218"/>
              <a:ext cx="428625" cy="368935"/>
            </a:xfrm>
            <a:custGeom>
              <a:avLst/>
              <a:gdLst/>
              <a:ahLst/>
              <a:cxnLst/>
              <a:rect l="l" t="t" r="r" b="b"/>
              <a:pathLst>
                <a:path w="428625" h="368935">
                  <a:moveTo>
                    <a:pt x="0" y="0"/>
                  </a:moveTo>
                  <a:lnTo>
                    <a:pt x="428244" y="0"/>
                  </a:lnTo>
                  <a:lnTo>
                    <a:pt x="428244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26001" y="2689860"/>
              <a:ext cx="1846580" cy="0"/>
            </a:xfrm>
            <a:custGeom>
              <a:avLst/>
              <a:gdLst/>
              <a:ahLst/>
              <a:cxnLst/>
              <a:rect l="l" t="t" r="r" b="b"/>
              <a:pathLst>
                <a:path w="1846579" h="0">
                  <a:moveTo>
                    <a:pt x="0" y="0"/>
                  </a:moveTo>
                  <a:lnTo>
                    <a:pt x="557784" y="0"/>
                  </a:lnTo>
                </a:path>
                <a:path w="1846579" h="0">
                  <a:moveTo>
                    <a:pt x="986027" y="0"/>
                  </a:moveTo>
                  <a:lnTo>
                    <a:pt x="1846326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6094476" y="2689860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 h="0">
                <a:moveTo>
                  <a:pt x="0" y="0"/>
                </a:moveTo>
                <a:lnTo>
                  <a:pt x="71551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7325106" y="2369820"/>
            <a:ext cx="1438275" cy="629920"/>
            <a:chOff x="7325106" y="2369820"/>
            <a:chExt cx="1438275" cy="629920"/>
          </a:xfrm>
        </p:grpSpPr>
        <p:sp>
          <p:nvSpPr>
            <p:cNvPr id="20" name="object 20"/>
            <p:cNvSpPr/>
            <p:nvPr/>
          </p:nvSpPr>
          <p:spPr>
            <a:xfrm>
              <a:off x="7325106" y="2689860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79" h="0">
                  <a:moveTo>
                    <a:pt x="0" y="0"/>
                  </a:moveTo>
                  <a:lnTo>
                    <a:pt x="48767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12786" y="2382774"/>
              <a:ext cx="937260" cy="603885"/>
            </a:xfrm>
            <a:custGeom>
              <a:avLst/>
              <a:gdLst/>
              <a:ahLst/>
              <a:cxnLst/>
              <a:rect l="l" t="t" r="r" b="b"/>
              <a:pathLst>
                <a:path w="937259" h="603885">
                  <a:moveTo>
                    <a:pt x="0" y="0"/>
                  </a:moveTo>
                  <a:lnTo>
                    <a:pt x="937259" y="0"/>
                  </a:lnTo>
                  <a:lnTo>
                    <a:pt x="937259" y="603503"/>
                  </a:lnTo>
                  <a:lnTo>
                    <a:pt x="0" y="6035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B9C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4360" y="2727972"/>
              <a:ext cx="144767" cy="1447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1604" y="2755392"/>
              <a:ext cx="50290" cy="502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261604" y="275539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25146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34936" y="1975"/>
                  </a:lnTo>
                  <a:lnTo>
                    <a:pt x="42929" y="7362"/>
                  </a:lnTo>
                  <a:lnTo>
                    <a:pt x="48316" y="15355"/>
                  </a:lnTo>
                  <a:lnTo>
                    <a:pt x="50292" y="25146"/>
                  </a:lnTo>
                  <a:lnTo>
                    <a:pt x="48316" y="34936"/>
                  </a:lnTo>
                  <a:lnTo>
                    <a:pt x="42929" y="42929"/>
                  </a:lnTo>
                  <a:lnTo>
                    <a:pt x="34936" y="48316"/>
                  </a:lnTo>
                  <a:lnTo>
                    <a:pt x="25146" y="50292"/>
                  </a:lnTo>
                  <a:lnTo>
                    <a:pt x="15355" y="48316"/>
                  </a:lnTo>
                  <a:lnTo>
                    <a:pt x="7362" y="42929"/>
                  </a:lnTo>
                  <a:lnTo>
                    <a:pt x="1975" y="34936"/>
                  </a:lnTo>
                  <a:lnTo>
                    <a:pt x="0" y="251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8" y="2459736"/>
              <a:ext cx="330707" cy="3322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11134" y="2646706"/>
              <a:ext cx="109220" cy="109855"/>
            </a:xfrm>
            <a:custGeom>
              <a:avLst/>
              <a:gdLst/>
              <a:ahLst/>
              <a:cxnLst/>
              <a:rect l="l" t="t" r="r" b="b"/>
              <a:pathLst>
                <a:path w="109220" h="109855">
                  <a:moveTo>
                    <a:pt x="0" y="109689"/>
                  </a:moveTo>
                  <a:lnTo>
                    <a:pt x="108712" y="0"/>
                  </a:lnTo>
                </a:path>
              </a:pathLst>
            </a:custGeom>
            <a:ln w="25908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383124" y="2600704"/>
              <a:ext cx="82550" cy="83185"/>
            </a:xfrm>
            <a:custGeom>
              <a:avLst/>
              <a:gdLst/>
              <a:ahLst/>
              <a:cxnLst/>
              <a:rect l="l" t="t" r="r" b="b"/>
              <a:pathLst>
                <a:path w="82550" h="83185">
                  <a:moveTo>
                    <a:pt x="82308" y="0"/>
                  </a:moveTo>
                  <a:lnTo>
                    <a:pt x="0" y="27851"/>
                  </a:lnTo>
                  <a:lnTo>
                    <a:pt x="55206" y="82562"/>
                  </a:lnTo>
                  <a:lnTo>
                    <a:pt x="82308" y="0"/>
                  </a:lnTo>
                  <a:close/>
                </a:path>
              </a:pathLst>
            </a:custGeom>
            <a:solidFill>
              <a:srgbClr val="435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12221" y="2502470"/>
              <a:ext cx="393065" cy="52069"/>
            </a:xfrm>
            <a:custGeom>
              <a:avLst/>
              <a:gdLst/>
              <a:ahLst/>
              <a:cxnLst/>
              <a:rect l="l" t="t" r="r" b="b"/>
              <a:pathLst>
                <a:path w="393065" h="52069">
                  <a:moveTo>
                    <a:pt x="0" y="51854"/>
                  </a:moveTo>
                  <a:lnTo>
                    <a:pt x="45226" y="30054"/>
                  </a:lnTo>
                  <a:lnTo>
                    <a:pt x="92742" y="14136"/>
                  </a:lnTo>
                  <a:lnTo>
                    <a:pt x="141958" y="4113"/>
                  </a:lnTo>
                  <a:lnTo>
                    <a:pt x="192287" y="0"/>
                  </a:lnTo>
                  <a:lnTo>
                    <a:pt x="243141" y="1808"/>
                  </a:lnTo>
                  <a:lnTo>
                    <a:pt x="293933" y="9552"/>
                  </a:lnTo>
                  <a:lnTo>
                    <a:pt x="344073" y="23245"/>
                  </a:lnTo>
                  <a:lnTo>
                    <a:pt x="392976" y="42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898015" y="2369596"/>
            <a:ext cx="7867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40080" algn="l"/>
              </a:tabLst>
            </a:pPr>
            <a:r>
              <a:rPr dirty="0" sz="2000" spc="-5">
                <a:latin typeface="Trebuchet MS"/>
                <a:cs typeface="Trebuchet MS"/>
              </a:rPr>
              <a:t>0</a:t>
            </a:r>
            <a:r>
              <a:rPr dirty="0" sz="2000" spc="-5">
                <a:latin typeface="Trebuchet MS"/>
                <a:cs typeface="Trebuchet MS"/>
              </a:rPr>
              <a:t>	</a:t>
            </a:r>
            <a:r>
              <a:rPr dirty="0" sz="2000" spc="-5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1521" y="2519423"/>
            <a:ext cx="18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0205" y="2627628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97758" y="2506217"/>
            <a:ext cx="428625" cy="368935"/>
          </a:xfrm>
          <a:custGeom>
            <a:avLst/>
            <a:gdLst/>
            <a:ahLst/>
            <a:cxnLst/>
            <a:rect l="l" t="t" r="r" b="b"/>
            <a:pathLst>
              <a:path w="428625" h="368935">
                <a:moveTo>
                  <a:pt x="0" y="0"/>
                </a:moveTo>
                <a:lnTo>
                  <a:pt x="428243" y="0"/>
                </a:lnTo>
                <a:lnTo>
                  <a:pt x="428243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95788" y="2519423"/>
            <a:ext cx="18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39044" y="2627627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83785" y="2506217"/>
            <a:ext cx="428625" cy="368935"/>
          </a:xfrm>
          <a:custGeom>
            <a:avLst/>
            <a:gdLst/>
            <a:ahLst/>
            <a:cxnLst/>
            <a:rect l="l" t="t" r="r" b="b"/>
            <a:pathLst>
              <a:path w="428625" h="368935">
                <a:moveTo>
                  <a:pt x="0" y="0"/>
                </a:moveTo>
                <a:lnTo>
                  <a:pt x="428243" y="0"/>
                </a:lnTo>
                <a:lnTo>
                  <a:pt x="428243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482698" y="2519423"/>
            <a:ext cx="18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5954" y="2627627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09993" y="2509266"/>
            <a:ext cx="515620" cy="36893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dirty="0" baseline="10802" sz="2700" spc="7">
                <a:latin typeface="Cambria Math"/>
                <a:cs typeface="Cambria Math"/>
              </a:rPr>
              <a:t>𝑈</a:t>
            </a:r>
            <a:r>
              <a:rPr dirty="0" sz="1300" spc="5">
                <a:latin typeface="Cambria Math"/>
                <a:cs typeface="Cambria Math"/>
              </a:rPr>
              <a:t>𝑛+1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73177" y="2488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9559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Arial"/>
                <a:cs typeface="Arial"/>
              </a:rPr>
              <a:t>3.3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-40"/>
              <a:t>Randomized</a:t>
            </a:r>
            <a:r>
              <a:rPr dirty="0" spc="-170"/>
              <a:t> </a:t>
            </a:r>
            <a:r>
              <a:rPr dirty="0" spc="-25"/>
              <a:t>benchmarking:</a:t>
            </a:r>
            <a:r>
              <a:rPr dirty="0" spc="-185"/>
              <a:t> </a:t>
            </a:r>
            <a:r>
              <a:rPr dirty="0"/>
              <a:t>Example</a:t>
            </a:r>
            <a:r>
              <a:rPr dirty="0" spc="-165"/>
              <a:t> </a:t>
            </a:r>
            <a:r>
              <a:rPr dirty="0" spc="35"/>
              <a:t>single</a:t>
            </a:r>
            <a:r>
              <a:rPr dirty="0" spc="-195"/>
              <a:t> </a:t>
            </a:r>
            <a:r>
              <a:rPr dirty="0" spc="-75"/>
              <a:t>qubit</a:t>
            </a:r>
            <a:r>
              <a:rPr dirty="0" spc="-195"/>
              <a:t> </a:t>
            </a:r>
            <a:r>
              <a:rPr dirty="0" spc="25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49" y="6473063"/>
            <a:ext cx="3400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solidFill>
                  <a:srgbClr val="1F407A"/>
                </a:solidFill>
                <a:latin typeface="Trebuchet MS"/>
                <a:cs typeface="Trebuchet MS"/>
              </a:rPr>
              <a:t>*Motzoi</a:t>
            </a:r>
            <a:r>
              <a:rPr dirty="0" sz="1600" spc="-7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et </a:t>
            </a:r>
            <a:r>
              <a:rPr dirty="0" sz="1600" spc="-85">
                <a:solidFill>
                  <a:srgbClr val="1F407A"/>
                </a:solidFill>
                <a:latin typeface="Trebuchet MS"/>
                <a:cs typeface="Trebuchet MS"/>
              </a:rPr>
              <a:t>al.,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105">
                <a:solidFill>
                  <a:srgbClr val="1F407A"/>
                </a:solidFill>
                <a:latin typeface="Trebuchet MS"/>
                <a:cs typeface="Trebuchet MS"/>
              </a:rPr>
              <a:t>PRL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103,</a:t>
            </a:r>
            <a:r>
              <a:rPr dirty="0" sz="1600" spc="-5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110501</a:t>
            </a:r>
            <a:r>
              <a:rPr dirty="0" sz="1600" spc="-3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(2009)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652" y="1669867"/>
            <a:ext cx="5406390" cy="390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5285" marR="518159" indent="-362585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376555" algn="l"/>
              </a:tabLst>
            </a:pPr>
            <a:r>
              <a:rPr dirty="0" sz="1800" spc="50">
                <a:latin typeface="Trebuchet MS"/>
                <a:cs typeface="Trebuchet MS"/>
              </a:rPr>
              <a:t>Pulse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duration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typically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between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15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50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ns.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g</a:t>
            </a:r>
            <a:r>
              <a:rPr dirty="0" sz="1800" spc="20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se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x</a:t>
            </a:r>
            <a:r>
              <a:rPr dirty="0" sz="1800" spc="-55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i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60">
                <a:latin typeface="Trebuchet MS"/>
                <a:cs typeface="Trebuchet MS"/>
              </a:rPr>
              <a:t>o</a:t>
            </a:r>
            <a:r>
              <a:rPr dirty="0" sz="1800" spc="-25">
                <a:latin typeface="Trebuchet MS"/>
                <a:cs typeface="Trebuchet MS"/>
              </a:rPr>
              <a:t>i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d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65">
                <a:latin typeface="Trebuchet MS"/>
                <a:cs typeface="Trebuchet MS"/>
              </a:rPr>
              <a:t>y  </a:t>
            </a:r>
            <a:r>
              <a:rPr dirty="0" sz="1800" spc="40">
                <a:latin typeface="Trebuchet MS"/>
                <a:cs typeface="Trebuchet MS"/>
              </a:rPr>
              <a:t>using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(DRAG*)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pulse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parametrization.</a:t>
            </a:r>
            <a:endParaRPr sz="1800">
              <a:latin typeface="Trebuchet MS"/>
              <a:cs typeface="Trebuchet MS"/>
            </a:endParaRPr>
          </a:p>
          <a:p>
            <a:pPr algn="just" marL="375285" marR="5080" indent="-363220">
              <a:lnSpc>
                <a:spcPct val="100000"/>
              </a:lnSpc>
              <a:spcBef>
                <a:spcPts val="490"/>
              </a:spcBef>
              <a:buClr>
                <a:srgbClr val="1F407A"/>
              </a:buClr>
              <a:buFont typeface="Wingdings"/>
              <a:buChar char=""/>
              <a:tabLst>
                <a:tab pos="375920" algn="l"/>
              </a:tabLst>
            </a:pPr>
            <a:r>
              <a:rPr dirty="0" sz="1800" spc="55">
                <a:latin typeface="Trebuchet MS"/>
                <a:cs typeface="Trebuchet MS"/>
              </a:rPr>
              <a:t>Use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Clifford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decomposition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terms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rotations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virtual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Z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gates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(see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McKay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et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al., </a:t>
            </a:r>
            <a:r>
              <a:rPr dirty="0" sz="1800" spc="90">
                <a:latin typeface="Trebuchet MS"/>
                <a:cs typeface="Trebuchet MS"/>
              </a:rPr>
              <a:t>PRA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(2017)).</a:t>
            </a:r>
            <a:endParaRPr sz="1800">
              <a:latin typeface="Trebuchet MS"/>
              <a:cs typeface="Trebuchet MS"/>
            </a:endParaRPr>
          </a:p>
          <a:p>
            <a:pPr algn="just" marL="375285" indent="-363220">
              <a:lnSpc>
                <a:spcPct val="100000"/>
              </a:lnSpc>
              <a:spcBef>
                <a:spcPts val="505"/>
              </a:spcBef>
              <a:buClr>
                <a:srgbClr val="1F407A"/>
              </a:buClr>
              <a:buFont typeface="Wingdings"/>
              <a:buChar char=""/>
              <a:tabLst>
                <a:tab pos="375920" algn="l"/>
              </a:tabLst>
            </a:pPr>
            <a:r>
              <a:rPr dirty="0" sz="1800" spc="110">
                <a:latin typeface="Trebuchet MS"/>
                <a:cs typeface="Trebuchet MS"/>
              </a:rPr>
              <a:t>P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g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100">
                <a:latin typeface="Trebuchet MS"/>
                <a:cs typeface="Trebuchet MS"/>
              </a:rPr>
              <a:t>y</a:t>
            </a:r>
            <a:r>
              <a:rPr dirty="0" sz="1800" spc="160">
                <a:latin typeface="Trebuchet MS"/>
                <a:cs typeface="Trebuchet MS"/>
              </a:rPr>
              <a:t>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50">
                <a:latin typeface="Trebuchet MS"/>
                <a:cs typeface="Trebuchet MS"/>
              </a:rPr>
              <a:t>tia</a:t>
            </a:r>
            <a:r>
              <a:rPr dirty="0" sz="1800" spc="-40">
                <a:latin typeface="Trebuchet MS"/>
                <a:cs typeface="Trebuchet MS"/>
              </a:rPr>
              <a:t>l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210">
                <a:latin typeface="Trebuchet MS"/>
                <a:cs typeface="Trebuchet MS"/>
              </a:rPr>
              <a:t>y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5285" marR="338455" indent="-362585">
              <a:lnSpc>
                <a:spcPct val="100000"/>
              </a:lnSpc>
              <a:spcBef>
                <a:spcPts val="505"/>
              </a:spcBef>
              <a:buClr>
                <a:srgbClr val="1F407A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dirty="0" sz="1800" spc="95">
                <a:latin typeface="Trebuchet MS"/>
                <a:cs typeface="Trebuchet MS"/>
              </a:rPr>
              <a:t>F</a:t>
            </a:r>
            <a:r>
              <a:rPr dirty="0" sz="1800" spc="-95">
                <a:latin typeface="Trebuchet MS"/>
                <a:cs typeface="Trebuchet MS"/>
              </a:rPr>
              <a:t>it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-45">
                <a:latin typeface="Trebuchet MS"/>
                <a:cs typeface="Trebuchet MS"/>
              </a:rPr>
              <a:t>izati</a:t>
            </a:r>
            <a:r>
              <a:rPr dirty="0" sz="1800" spc="-7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am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55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𝛼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≈</a:t>
            </a:r>
            <a:r>
              <a:rPr dirty="0" sz="1800" spc="-75">
                <a:latin typeface="Trebuchet MS"/>
                <a:cs typeface="Trebuchet MS"/>
              </a:rPr>
              <a:t>99</a:t>
            </a:r>
            <a:r>
              <a:rPr dirty="0" sz="1800" spc="-60">
                <a:latin typeface="Trebuchet MS"/>
                <a:cs typeface="Trebuchet MS"/>
              </a:rPr>
              <a:t>.</a:t>
            </a:r>
            <a:r>
              <a:rPr dirty="0" sz="1800" spc="185">
                <a:latin typeface="Trebuchet MS"/>
                <a:cs typeface="Trebuchet MS"/>
              </a:rPr>
              <a:t>6</a:t>
            </a:r>
            <a:r>
              <a:rPr dirty="0" sz="1800" spc="220">
                <a:latin typeface="Trebuchet MS"/>
                <a:cs typeface="Trebuchet MS"/>
              </a:rPr>
              <a:t>%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nd  </a:t>
            </a:r>
            <a:r>
              <a:rPr dirty="0" sz="1800" spc="25">
                <a:latin typeface="Trebuchet MS"/>
                <a:cs typeface="Trebuchet MS"/>
              </a:rPr>
              <a:t>g</a:t>
            </a:r>
            <a:r>
              <a:rPr dirty="0" sz="1800" spc="35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𝜖𝜖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≈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0</a:t>
            </a:r>
            <a:r>
              <a:rPr dirty="0" sz="1800" spc="-85">
                <a:latin typeface="Trebuchet MS"/>
                <a:cs typeface="Trebuchet MS"/>
              </a:rPr>
              <a:t>.</a:t>
            </a:r>
            <a:r>
              <a:rPr dirty="0" sz="1800" spc="-114">
                <a:latin typeface="Trebuchet MS"/>
                <a:cs typeface="Trebuchet MS"/>
              </a:rPr>
              <a:t>2</a:t>
            </a:r>
            <a:r>
              <a:rPr dirty="0" sz="1800" spc="415">
                <a:latin typeface="Trebuchet MS"/>
                <a:cs typeface="Trebuchet MS"/>
              </a:rPr>
              <a:t>%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h</a:t>
            </a:r>
            <a:r>
              <a:rPr dirty="0" sz="1800" spc="50">
                <a:latin typeface="Trebuchet MS"/>
                <a:cs typeface="Trebuchet MS"/>
              </a:rPr>
              <a:t>is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-70">
                <a:latin typeface="Trebuchet MS"/>
                <a:cs typeface="Trebuchet MS"/>
              </a:rPr>
              <a:t>x</a:t>
            </a:r>
            <a:r>
              <a:rPr dirty="0" sz="1800" spc="20">
                <a:latin typeface="Trebuchet MS"/>
                <a:cs typeface="Trebuchet MS"/>
              </a:rPr>
              <a:t>amp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5285" marR="245110" indent="-363220">
              <a:lnSpc>
                <a:spcPct val="100000"/>
              </a:lnSpc>
              <a:spcBef>
                <a:spcPts val="490"/>
              </a:spcBef>
              <a:buClr>
                <a:srgbClr val="1F407A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dirty="0" sz="1800" spc="5">
                <a:latin typeface="Trebuchet MS"/>
                <a:cs typeface="Trebuchet MS"/>
              </a:rPr>
              <a:t>Orange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dashed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line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indicates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limit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expected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i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5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5285" marR="217804" indent="-363220">
              <a:lnSpc>
                <a:spcPct val="100000"/>
              </a:lnSpc>
              <a:spcBef>
                <a:spcPts val="505"/>
              </a:spcBef>
              <a:buClr>
                <a:srgbClr val="1F407A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dirty="0" sz="1800" spc="-30">
                <a:latin typeface="Trebuchet MS"/>
                <a:cs typeface="Trebuchet MS"/>
              </a:rPr>
              <a:t>Deviation </a:t>
            </a:r>
            <a:r>
              <a:rPr dirty="0" sz="1800" spc="-10">
                <a:latin typeface="Trebuchet MS"/>
                <a:cs typeface="Trebuchet MS"/>
              </a:rPr>
              <a:t>from </a:t>
            </a:r>
            <a:r>
              <a:rPr dirty="0" sz="1800" spc="-20">
                <a:latin typeface="Trebuchet MS"/>
                <a:cs typeface="Trebuchet MS"/>
              </a:rPr>
              <a:t>coherence </a:t>
            </a:r>
            <a:r>
              <a:rPr dirty="0" sz="1800" spc="-35">
                <a:latin typeface="Trebuchet MS"/>
                <a:cs typeface="Trebuchet MS"/>
              </a:rPr>
              <a:t>limit </a:t>
            </a:r>
            <a:r>
              <a:rPr dirty="0" sz="1800">
                <a:latin typeface="Trebuchet MS"/>
                <a:cs typeface="Trebuchet MS"/>
              </a:rPr>
              <a:t>hints </a:t>
            </a:r>
            <a:r>
              <a:rPr dirty="0" sz="1800" spc="-60">
                <a:latin typeface="Trebuchet MS"/>
                <a:cs typeface="Trebuchet MS"/>
              </a:rPr>
              <a:t>at finite 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2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,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e.g</a:t>
            </a:r>
            <a:r>
              <a:rPr dirty="0" sz="1800" spc="-65">
                <a:latin typeface="Trebuchet MS"/>
                <a:cs typeface="Trebuchet MS"/>
              </a:rPr>
              <a:t>.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40">
                <a:latin typeface="Trebuchet MS"/>
                <a:cs typeface="Trebuchet MS"/>
              </a:rPr>
              <a:t>es</a:t>
            </a:r>
            <a:r>
              <a:rPr dirty="0" sz="1800" spc="55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g</a:t>
            </a:r>
            <a:r>
              <a:rPr dirty="0" sz="1800" spc="2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f</a:t>
            </a:r>
            <a:r>
              <a:rPr dirty="0" sz="1800" spc="90">
                <a:latin typeface="Trebuchet MS"/>
                <a:cs typeface="Trebuchet MS"/>
              </a:rPr>
              <a:t>-  </a:t>
            </a:r>
            <a:r>
              <a:rPr dirty="0" sz="1800" spc="-65">
                <a:latin typeface="Trebuchet MS"/>
                <a:cs typeface="Trebuchet MS"/>
              </a:rPr>
              <a:t>level.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637" y="1694688"/>
            <a:ext cx="5756275" cy="4492625"/>
            <a:chOff x="205637" y="1694688"/>
            <a:chExt cx="5756275" cy="4492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637" y="1694688"/>
              <a:ext cx="5756148" cy="44922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3592" y="1793747"/>
              <a:ext cx="2313940" cy="4015740"/>
            </a:xfrm>
            <a:custGeom>
              <a:avLst/>
              <a:gdLst/>
              <a:ahLst/>
              <a:cxnLst/>
              <a:rect l="l" t="t" r="r" b="b"/>
              <a:pathLst>
                <a:path w="2313940" h="4015740">
                  <a:moveTo>
                    <a:pt x="1078979" y="3811524"/>
                  </a:moveTo>
                  <a:lnTo>
                    <a:pt x="664464" y="3811524"/>
                  </a:lnTo>
                  <a:lnTo>
                    <a:pt x="664464" y="4015740"/>
                  </a:lnTo>
                  <a:lnTo>
                    <a:pt x="1078979" y="4015740"/>
                  </a:lnTo>
                  <a:lnTo>
                    <a:pt x="1078979" y="3811524"/>
                  </a:lnTo>
                  <a:close/>
                </a:path>
                <a:path w="2313940" h="4015740">
                  <a:moveTo>
                    <a:pt x="2313432" y="0"/>
                  </a:moveTo>
                  <a:lnTo>
                    <a:pt x="0" y="0"/>
                  </a:lnTo>
                  <a:lnTo>
                    <a:pt x="0" y="845832"/>
                  </a:lnTo>
                  <a:lnTo>
                    <a:pt x="2313432" y="845832"/>
                  </a:lnTo>
                  <a:lnTo>
                    <a:pt x="2313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7863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Arial"/>
                <a:cs typeface="Arial"/>
              </a:rPr>
              <a:t>3.4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-25"/>
              <a:t>Interleav</a:t>
            </a:r>
            <a:r>
              <a:rPr dirty="0" spc="-70"/>
              <a:t>ed</a:t>
            </a:r>
            <a:r>
              <a:rPr dirty="0" spc="-195"/>
              <a:t> </a:t>
            </a:r>
            <a:r>
              <a:rPr dirty="0" spc="-5"/>
              <a:t>Random</a:t>
            </a:r>
            <a:r>
              <a:rPr dirty="0" spc="-90"/>
              <a:t>ized</a:t>
            </a:r>
            <a:r>
              <a:rPr dirty="0" spc="-170"/>
              <a:t> </a:t>
            </a:r>
            <a:r>
              <a:rPr dirty="0" spc="-15"/>
              <a:t>benchmarking</a:t>
            </a:r>
            <a:r>
              <a:rPr dirty="0" spc="-180"/>
              <a:t> </a:t>
            </a:r>
            <a:r>
              <a:rPr dirty="0" spc="-90"/>
              <a:t>(</a:t>
            </a:r>
            <a:r>
              <a:rPr dirty="0" spc="65"/>
              <a:t>IRB)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49" y="6473063"/>
            <a:ext cx="3524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70">
                <a:solidFill>
                  <a:srgbClr val="1F407A"/>
                </a:solidFill>
                <a:latin typeface="Trebuchet MS"/>
                <a:cs typeface="Trebuchet MS"/>
              </a:rPr>
              <a:t>M</a:t>
            </a:r>
            <a:r>
              <a:rPr dirty="0" sz="1600" spc="30">
                <a:solidFill>
                  <a:srgbClr val="1F407A"/>
                </a:solidFill>
                <a:latin typeface="Trebuchet MS"/>
                <a:cs typeface="Trebuchet MS"/>
              </a:rPr>
              <a:t>a</a:t>
            </a:r>
            <a:r>
              <a:rPr dirty="0" sz="1600" spc="25">
                <a:solidFill>
                  <a:srgbClr val="1F407A"/>
                </a:solidFill>
                <a:latin typeface="Trebuchet MS"/>
                <a:cs typeface="Trebuchet MS"/>
              </a:rPr>
              <a:t>g</a:t>
            </a:r>
            <a:r>
              <a:rPr dirty="0" sz="1600" spc="-40">
                <a:solidFill>
                  <a:srgbClr val="1F407A"/>
                </a:solidFill>
                <a:latin typeface="Trebuchet MS"/>
                <a:cs typeface="Trebuchet MS"/>
              </a:rPr>
              <a:t>e</a:t>
            </a:r>
            <a:r>
              <a:rPr dirty="0" sz="1600" spc="55">
                <a:solidFill>
                  <a:srgbClr val="1F407A"/>
                </a:solidFill>
                <a:latin typeface="Trebuchet MS"/>
                <a:cs typeface="Trebuchet MS"/>
              </a:rPr>
              <a:t>san</a:t>
            </a:r>
            <a:r>
              <a:rPr dirty="0" sz="1600" spc="-7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1F407A"/>
                </a:solidFill>
                <a:latin typeface="Trebuchet MS"/>
                <a:cs typeface="Trebuchet MS"/>
              </a:rPr>
              <a:t>e</a:t>
            </a:r>
            <a:r>
              <a:rPr dirty="0" sz="1600" spc="-105">
                <a:solidFill>
                  <a:srgbClr val="1F407A"/>
                </a:solidFill>
                <a:latin typeface="Trebuchet MS"/>
                <a:cs typeface="Trebuchet MS"/>
              </a:rPr>
              <a:t>t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1F407A"/>
                </a:solidFill>
                <a:latin typeface="Trebuchet MS"/>
                <a:cs typeface="Trebuchet MS"/>
              </a:rPr>
              <a:t>a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l</a:t>
            </a:r>
            <a:r>
              <a:rPr dirty="0" sz="1600" spc="-90">
                <a:solidFill>
                  <a:srgbClr val="1F407A"/>
                </a:solidFill>
                <a:latin typeface="Trebuchet MS"/>
                <a:cs typeface="Trebuchet MS"/>
              </a:rPr>
              <a:t>.</a:t>
            </a:r>
            <a:r>
              <a:rPr dirty="0" sz="1600" spc="-170">
                <a:solidFill>
                  <a:srgbClr val="1F407A"/>
                </a:solidFill>
                <a:latin typeface="Trebuchet MS"/>
                <a:cs typeface="Trebuchet MS"/>
              </a:rPr>
              <a:t>,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1F407A"/>
                </a:solidFill>
                <a:latin typeface="Trebuchet MS"/>
                <a:cs typeface="Trebuchet MS"/>
              </a:rPr>
              <a:t>P</a:t>
            </a:r>
            <a:r>
              <a:rPr dirty="0" sz="1600" spc="110">
                <a:solidFill>
                  <a:srgbClr val="1F407A"/>
                </a:solidFill>
                <a:latin typeface="Trebuchet MS"/>
                <a:cs typeface="Trebuchet MS"/>
              </a:rPr>
              <a:t>R</a:t>
            </a:r>
            <a:r>
              <a:rPr dirty="0" sz="1600" spc="100">
                <a:solidFill>
                  <a:srgbClr val="1F407A"/>
                </a:solidFill>
                <a:latin typeface="Trebuchet MS"/>
                <a:cs typeface="Trebuchet MS"/>
              </a:rPr>
              <a:t>L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1F407A"/>
                </a:solidFill>
                <a:latin typeface="Trebuchet MS"/>
                <a:cs typeface="Trebuchet MS"/>
              </a:rPr>
              <a:t>109</a:t>
            </a:r>
            <a:r>
              <a:rPr dirty="0" sz="1600" spc="-35">
                <a:solidFill>
                  <a:srgbClr val="1F407A"/>
                </a:solidFill>
                <a:latin typeface="Trebuchet MS"/>
                <a:cs typeface="Trebuchet MS"/>
              </a:rPr>
              <a:t>,</a:t>
            </a:r>
            <a:r>
              <a:rPr dirty="0" sz="1600" spc="-4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08050</a:t>
            </a:r>
            <a:r>
              <a:rPr dirty="0" sz="1600" spc="-10">
                <a:solidFill>
                  <a:srgbClr val="1F407A"/>
                </a:solidFill>
                <a:latin typeface="Trebuchet MS"/>
                <a:cs typeface="Trebuchet MS"/>
              </a:rPr>
              <a:t>5</a:t>
            </a:r>
            <a:r>
              <a:rPr dirty="0" sz="1600" spc="-3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1F407A"/>
                </a:solidFill>
                <a:latin typeface="Trebuchet MS"/>
                <a:cs typeface="Trebuchet MS"/>
              </a:rPr>
              <a:t>(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2012</a:t>
            </a:r>
            <a:r>
              <a:rPr dirty="0" sz="1600" spc="-114">
                <a:solidFill>
                  <a:srgbClr val="1F407A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869" y="1388490"/>
            <a:ext cx="7426959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rebuchet MS"/>
                <a:cs typeface="Trebuchet MS"/>
              </a:rPr>
              <a:t>Question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how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characterize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fidelity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one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particular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Clifford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40">
                <a:latin typeface="Cambria Math"/>
                <a:cs typeface="Cambria Math"/>
              </a:rPr>
              <a:t>𝑉</a:t>
            </a:r>
            <a:r>
              <a:rPr dirty="0" sz="1800" spc="14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spcBef>
                <a:spcPts val="5"/>
              </a:spcBef>
              <a:buClr>
                <a:srgbClr val="1F407A"/>
              </a:buClr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spc="70">
                <a:latin typeface="Trebuchet MS"/>
                <a:cs typeface="Trebuchet MS"/>
              </a:rPr>
              <a:t>C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45">
                <a:latin typeface="Trebuchet MS"/>
                <a:cs typeface="Trebuchet MS"/>
              </a:rPr>
              <a:t>m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50">
                <a:latin typeface="Trebuchet MS"/>
                <a:cs typeface="Trebuchet MS"/>
              </a:rPr>
              <a:t>R</a:t>
            </a:r>
            <a:r>
              <a:rPr dirty="0" sz="1800" spc="155">
                <a:latin typeface="Trebuchet MS"/>
                <a:cs typeface="Trebuchet MS"/>
              </a:rPr>
              <a:t>B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se</a:t>
            </a:r>
            <a:r>
              <a:rPr dirty="0" sz="1800" spc="40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45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469" y="3013151"/>
            <a:ext cx="9708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 indent="-26543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302895" algn="l"/>
                <a:tab pos="303530" algn="l"/>
              </a:tabLst>
            </a:pPr>
            <a:r>
              <a:rPr dirty="0" sz="1800" spc="-30">
                <a:latin typeface="Trebuchet MS"/>
                <a:cs typeface="Trebuchet MS"/>
              </a:rPr>
              <a:t>…with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result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2</a:t>
            </a:r>
            <a:r>
              <a:rPr dirty="0" baseline="25462" sz="1800" spc="-7">
                <a:latin typeface="Trebuchet MS"/>
                <a:cs typeface="Trebuchet MS"/>
              </a:rPr>
              <a:t>nd</a:t>
            </a:r>
            <a:r>
              <a:rPr dirty="0" baseline="25462" sz="1800" spc="13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experiment,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which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𝑉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gets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interleaved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with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random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Clifford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469" y="4314570"/>
            <a:ext cx="9745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 indent="-26543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302895" algn="l"/>
                <a:tab pos="303530" algn="l"/>
              </a:tabLst>
            </a:pPr>
            <a:r>
              <a:rPr dirty="0" sz="1800" spc="-35">
                <a:latin typeface="Trebuchet MS"/>
                <a:cs typeface="Trebuchet MS"/>
              </a:rPr>
              <a:t>Difference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between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depolarization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parameters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20">
                <a:latin typeface="Cambria Math"/>
                <a:cs typeface="Cambria Math"/>
              </a:rPr>
              <a:t>𝛼</a:t>
            </a:r>
            <a:r>
              <a:rPr dirty="0" baseline="-14957" sz="1950" spc="30">
                <a:latin typeface="Cambria Math"/>
                <a:cs typeface="Cambria Math"/>
              </a:rPr>
              <a:t>𝑅𝐵</a:t>
            </a:r>
            <a:r>
              <a:rPr dirty="0" baseline="-14957" sz="1950" spc="397">
                <a:latin typeface="Cambria Math"/>
                <a:cs typeface="Cambria Math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20">
                <a:latin typeface="Cambria Math"/>
                <a:cs typeface="Cambria Math"/>
              </a:rPr>
              <a:t>𝛼</a:t>
            </a:r>
            <a:r>
              <a:rPr dirty="0" baseline="-14957" sz="1950" spc="30">
                <a:latin typeface="Cambria Math"/>
                <a:cs typeface="Cambria Math"/>
              </a:rPr>
              <a:t>𝐼𝑅𝐵</a:t>
            </a:r>
            <a:r>
              <a:rPr dirty="0" baseline="-14957" sz="1950" spc="382">
                <a:latin typeface="Cambria Math"/>
                <a:cs typeface="Cambria Math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results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estimate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for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7893" y="4751958"/>
            <a:ext cx="1352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75">
                <a:latin typeface="Cambria Math"/>
                <a:cs typeface="Cambria Math"/>
              </a:rPr>
              <a:t>𝑉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9043" y="4643754"/>
            <a:ext cx="1071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𝜖𝜖</a:t>
            </a:r>
            <a:r>
              <a:rPr dirty="0" sz="1800">
                <a:latin typeface="Cambria Math"/>
                <a:cs typeface="Cambria Math"/>
              </a:rPr>
              <a:t>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2746" y="4811903"/>
            <a:ext cx="329565" cy="15240"/>
          </a:xfrm>
          <a:custGeom>
            <a:avLst/>
            <a:gdLst/>
            <a:ahLst/>
            <a:cxnLst/>
            <a:rect l="l" t="t" r="r" b="b"/>
            <a:pathLst>
              <a:path w="329564" h="15239">
                <a:moveTo>
                  <a:pt x="329184" y="0"/>
                </a:moveTo>
                <a:lnTo>
                  <a:pt x="0" y="0"/>
                </a:lnTo>
                <a:lnTo>
                  <a:pt x="0" y="15239"/>
                </a:lnTo>
                <a:lnTo>
                  <a:pt x="329184" y="15239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8245" y="4570602"/>
            <a:ext cx="13271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5">
                <a:latin typeface="Cambria Math"/>
                <a:cs typeface="Cambria Math"/>
              </a:rPr>
              <a:t>𝑑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0117" y="4819045"/>
            <a:ext cx="3556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85">
                <a:latin typeface="Cambria Math"/>
                <a:cs typeface="Cambria Math"/>
              </a:rPr>
              <a:t>𝑑</a:t>
            </a:r>
            <a:r>
              <a:rPr dirty="0" sz="1300" spc="-20">
                <a:latin typeface="Cambria Math"/>
                <a:cs typeface="Cambria Math"/>
              </a:rPr>
              <a:t>+</a:t>
            </a: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5330" y="4811903"/>
            <a:ext cx="379730" cy="15240"/>
          </a:xfrm>
          <a:custGeom>
            <a:avLst/>
            <a:gdLst/>
            <a:ahLst/>
            <a:cxnLst/>
            <a:rect l="l" t="t" r="r" b="b"/>
            <a:pathLst>
              <a:path w="379729" h="15239">
                <a:moveTo>
                  <a:pt x="379475" y="0"/>
                </a:moveTo>
                <a:lnTo>
                  <a:pt x="0" y="0"/>
                </a:lnTo>
                <a:lnTo>
                  <a:pt x="0" y="15239"/>
                </a:lnTo>
                <a:lnTo>
                  <a:pt x="379475" y="15239"/>
                </a:lnTo>
                <a:lnTo>
                  <a:pt x="379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66181" y="4852542"/>
            <a:ext cx="3924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10683" sz="1950" spc="165">
                <a:latin typeface="Cambria Math"/>
                <a:cs typeface="Cambria Math"/>
              </a:rPr>
              <a:t>𝛼</a:t>
            </a:r>
            <a:r>
              <a:rPr dirty="0" sz="1050" spc="110">
                <a:latin typeface="Cambria Math"/>
                <a:cs typeface="Cambria Math"/>
              </a:rPr>
              <a:t>𝑅𝐵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1925" y="4643754"/>
            <a:ext cx="2195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(1 </a:t>
            </a:r>
            <a:r>
              <a:rPr dirty="0" sz="1800">
                <a:latin typeface="Cambria Math"/>
                <a:cs typeface="Cambria Math"/>
              </a:rPr>
              <a:t>− </a:t>
            </a:r>
            <a:r>
              <a:rPr dirty="0" baseline="44871" sz="1950" spc="135">
                <a:latin typeface="Cambria Math"/>
                <a:cs typeface="Cambria Math"/>
              </a:rPr>
              <a:t>𝛼</a:t>
            </a:r>
            <a:r>
              <a:rPr dirty="0" baseline="42328" sz="1575" spc="135">
                <a:latin typeface="Cambria Math"/>
                <a:cs typeface="Cambria Math"/>
              </a:rPr>
              <a:t>𝐼𝑅𝐵</a:t>
            </a:r>
            <a:r>
              <a:rPr dirty="0" sz="1800" spc="90">
                <a:latin typeface="Cambria Math"/>
                <a:cs typeface="Cambria Math"/>
              </a:rPr>
              <a:t>)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per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20">
                <a:latin typeface="Cambria Math"/>
                <a:cs typeface="Cambria Math"/>
              </a:rPr>
              <a:t>𝑉.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975" y="5392039"/>
            <a:ext cx="71888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spc="5">
                <a:latin typeface="Trebuchet MS"/>
                <a:cs typeface="Trebuchet MS"/>
              </a:rPr>
              <a:t>Randomized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Benchmarking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can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generalized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multi-qubit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gates.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11323" y="2493264"/>
            <a:ext cx="3461385" cy="394970"/>
            <a:chOff x="2211323" y="2493264"/>
            <a:chExt cx="3461385" cy="394970"/>
          </a:xfrm>
        </p:grpSpPr>
        <p:sp>
          <p:nvSpPr>
            <p:cNvPr id="17" name="object 17"/>
            <p:cNvSpPr/>
            <p:nvPr/>
          </p:nvSpPr>
          <p:spPr>
            <a:xfrm>
              <a:off x="2211323" y="2689860"/>
              <a:ext cx="1186815" cy="0"/>
            </a:xfrm>
            <a:custGeom>
              <a:avLst/>
              <a:gdLst/>
              <a:ahLst/>
              <a:cxnLst/>
              <a:rect l="l" t="t" r="r" b="b"/>
              <a:pathLst>
                <a:path w="1186814" h="0">
                  <a:moveTo>
                    <a:pt x="0" y="0"/>
                  </a:moveTo>
                  <a:lnTo>
                    <a:pt x="232409" y="0"/>
                  </a:lnTo>
                </a:path>
                <a:path w="1186814" h="0">
                  <a:moveTo>
                    <a:pt x="660653" y="0"/>
                  </a:moveTo>
                  <a:lnTo>
                    <a:pt x="118643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43733" y="2506218"/>
              <a:ext cx="428625" cy="368935"/>
            </a:xfrm>
            <a:custGeom>
              <a:avLst/>
              <a:gdLst/>
              <a:ahLst/>
              <a:cxnLst/>
              <a:rect l="l" t="t" r="r" b="b"/>
              <a:pathLst>
                <a:path w="428625" h="368935">
                  <a:moveTo>
                    <a:pt x="0" y="0"/>
                  </a:moveTo>
                  <a:lnTo>
                    <a:pt x="428244" y="0"/>
                  </a:lnTo>
                  <a:lnTo>
                    <a:pt x="428244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26001" y="2689860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4" h="0">
                  <a:moveTo>
                    <a:pt x="0" y="0"/>
                  </a:moveTo>
                  <a:lnTo>
                    <a:pt x="55778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97757" y="2506218"/>
              <a:ext cx="428625" cy="368935"/>
            </a:xfrm>
            <a:custGeom>
              <a:avLst/>
              <a:gdLst/>
              <a:ahLst/>
              <a:cxnLst/>
              <a:rect l="l" t="t" r="r" b="b"/>
              <a:pathLst>
                <a:path w="428625" h="368935">
                  <a:moveTo>
                    <a:pt x="0" y="0"/>
                  </a:moveTo>
                  <a:lnTo>
                    <a:pt x="428243" y="0"/>
                  </a:lnTo>
                  <a:lnTo>
                    <a:pt x="428243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12029" y="2689860"/>
              <a:ext cx="860425" cy="0"/>
            </a:xfrm>
            <a:custGeom>
              <a:avLst/>
              <a:gdLst/>
              <a:ahLst/>
              <a:cxnLst/>
              <a:rect l="l" t="t" r="r" b="b"/>
              <a:pathLst>
                <a:path w="860425" h="0">
                  <a:moveTo>
                    <a:pt x="0" y="0"/>
                  </a:moveTo>
                  <a:lnTo>
                    <a:pt x="86029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83785" y="2506218"/>
              <a:ext cx="428625" cy="368935"/>
            </a:xfrm>
            <a:custGeom>
              <a:avLst/>
              <a:gdLst/>
              <a:ahLst/>
              <a:cxnLst/>
              <a:rect l="l" t="t" r="r" b="b"/>
              <a:pathLst>
                <a:path w="428625" h="368935">
                  <a:moveTo>
                    <a:pt x="0" y="0"/>
                  </a:moveTo>
                  <a:lnTo>
                    <a:pt x="428243" y="0"/>
                  </a:lnTo>
                  <a:lnTo>
                    <a:pt x="428243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70197" y="2531567"/>
            <a:ext cx="312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83615" algn="l"/>
                <a:tab pos="1938020" algn="l"/>
                <a:tab pos="2924810" algn="l"/>
              </a:tabLst>
            </a:pPr>
            <a:r>
              <a:rPr dirty="0" sz="1800">
                <a:latin typeface="Cambria Math"/>
                <a:cs typeface="Cambria Math"/>
              </a:rPr>
              <a:t>|0〉	</a:t>
            </a:r>
            <a:r>
              <a:rPr dirty="0" baseline="3086" sz="2700" spc="-82">
                <a:latin typeface="Cambria Math"/>
                <a:cs typeface="Cambria Math"/>
              </a:rPr>
              <a:t>𝑈</a:t>
            </a:r>
            <a:r>
              <a:rPr dirty="0" baseline="-12820" sz="1950" spc="-82">
                <a:latin typeface="Cambria Math"/>
                <a:cs typeface="Cambria Math"/>
              </a:rPr>
              <a:t>1	</a:t>
            </a:r>
            <a:r>
              <a:rPr dirty="0" baseline="3086" sz="2700" spc="-60">
                <a:latin typeface="Cambria Math"/>
                <a:cs typeface="Cambria Math"/>
              </a:rPr>
              <a:t>𝑈</a:t>
            </a:r>
            <a:r>
              <a:rPr dirty="0" baseline="-12820" sz="1950" spc="-60">
                <a:latin typeface="Cambria Math"/>
                <a:cs typeface="Cambria Math"/>
              </a:rPr>
              <a:t>2	</a:t>
            </a:r>
            <a:r>
              <a:rPr dirty="0" baseline="3086" sz="2700">
                <a:latin typeface="Cambria Math"/>
                <a:cs typeface="Cambria Math"/>
              </a:rPr>
              <a:t>𝑈</a:t>
            </a:r>
            <a:endParaRPr baseline="3086" sz="27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4476" y="2689860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 h="0">
                <a:moveTo>
                  <a:pt x="0" y="0"/>
                </a:moveTo>
                <a:lnTo>
                  <a:pt x="71551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7325106" y="2388107"/>
            <a:ext cx="1407795" cy="628015"/>
            <a:chOff x="7325106" y="2388107"/>
            <a:chExt cx="1407795" cy="628015"/>
          </a:xfrm>
        </p:grpSpPr>
        <p:sp>
          <p:nvSpPr>
            <p:cNvPr id="26" name="object 26"/>
            <p:cNvSpPr/>
            <p:nvPr/>
          </p:nvSpPr>
          <p:spPr>
            <a:xfrm>
              <a:off x="7325106" y="2689859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 h="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82306" y="2401061"/>
              <a:ext cx="937260" cy="601980"/>
            </a:xfrm>
            <a:custGeom>
              <a:avLst/>
              <a:gdLst/>
              <a:ahLst/>
              <a:cxnLst/>
              <a:rect l="l" t="t" r="r" b="b"/>
              <a:pathLst>
                <a:path w="937259" h="601980">
                  <a:moveTo>
                    <a:pt x="0" y="0"/>
                  </a:moveTo>
                  <a:lnTo>
                    <a:pt x="937259" y="0"/>
                  </a:lnTo>
                  <a:lnTo>
                    <a:pt x="937259" y="601979"/>
                  </a:lnTo>
                  <a:lnTo>
                    <a:pt x="0" y="6019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B9C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80" y="2746247"/>
              <a:ext cx="143255" cy="1432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1124" y="2773679"/>
              <a:ext cx="48767" cy="487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31124" y="2773679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0" y="24384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33873" y="1916"/>
                  </a:lnTo>
                  <a:lnTo>
                    <a:pt x="41624" y="7143"/>
                  </a:lnTo>
                  <a:lnTo>
                    <a:pt x="46851" y="14894"/>
                  </a:lnTo>
                  <a:lnTo>
                    <a:pt x="48768" y="24384"/>
                  </a:lnTo>
                  <a:lnTo>
                    <a:pt x="46851" y="33873"/>
                  </a:lnTo>
                  <a:lnTo>
                    <a:pt x="41624" y="41624"/>
                  </a:lnTo>
                  <a:lnTo>
                    <a:pt x="33873" y="46851"/>
                  </a:lnTo>
                  <a:lnTo>
                    <a:pt x="24384" y="48768"/>
                  </a:lnTo>
                  <a:lnTo>
                    <a:pt x="14894" y="46851"/>
                  </a:lnTo>
                  <a:lnTo>
                    <a:pt x="7143" y="41624"/>
                  </a:lnTo>
                  <a:lnTo>
                    <a:pt x="1916" y="33873"/>
                  </a:lnTo>
                  <a:lnTo>
                    <a:pt x="0" y="243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4" y="2476499"/>
              <a:ext cx="330707" cy="3322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279130" y="2663470"/>
              <a:ext cx="109220" cy="109855"/>
            </a:xfrm>
            <a:custGeom>
              <a:avLst/>
              <a:gdLst/>
              <a:ahLst/>
              <a:cxnLst/>
              <a:rect l="l" t="t" r="r" b="b"/>
              <a:pathLst>
                <a:path w="109220" h="109855">
                  <a:moveTo>
                    <a:pt x="0" y="109689"/>
                  </a:moveTo>
                  <a:lnTo>
                    <a:pt x="108712" y="0"/>
                  </a:lnTo>
                </a:path>
              </a:pathLst>
            </a:custGeom>
            <a:ln w="25908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351120" y="2617469"/>
              <a:ext cx="82550" cy="83185"/>
            </a:xfrm>
            <a:custGeom>
              <a:avLst/>
              <a:gdLst/>
              <a:ahLst/>
              <a:cxnLst/>
              <a:rect l="l" t="t" r="r" b="b"/>
              <a:pathLst>
                <a:path w="82550" h="83185">
                  <a:moveTo>
                    <a:pt x="82308" y="0"/>
                  </a:moveTo>
                  <a:lnTo>
                    <a:pt x="0" y="27851"/>
                  </a:lnTo>
                  <a:lnTo>
                    <a:pt x="55206" y="82562"/>
                  </a:lnTo>
                  <a:lnTo>
                    <a:pt x="82308" y="0"/>
                  </a:lnTo>
                  <a:close/>
                </a:path>
              </a:pathLst>
            </a:custGeom>
            <a:solidFill>
              <a:srgbClr val="435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80991" y="2519980"/>
              <a:ext cx="393065" cy="52069"/>
            </a:xfrm>
            <a:custGeom>
              <a:avLst/>
              <a:gdLst/>
              <a:ahLst/>
              <a:cxnLst/>
              <a:rect l="l" t="t" r="r" b="b"/>
              <a:pathLst>
                <a:path w="393065" h="52069">
                  <a:moveTo>
                    <a:pt x="0" y="51854"/>
                  </a:moveTo>
                  <a:lnTo>
                    <a:pt x="45226" y="30054"/>
                  </a:lnTo>
                  <a:lnTo>
                    <a:pt x="92742" y="14136"/>
                  </a:lnTo>
                  <a:lnTo>
                    <a:pt x="141958" y="4113"/>
                  </a:lnTo>
                  <a:lnTo>
                    <a:pt x="192287" y="0"/>
                  </a:lnTo>
                  <a:lnTo>
                    <a:pt x="243141" y="1808"/>
                  </a:lnTo>
                  <a:lnTo>
                    <a:pt x="293933" y="9552"/>
                  </a:lnTo>
                  <a:lnTo>
                    <a:pt x="344073" y="23245"/>
                  </a:lnTo>
                  <a:lnTo>
                    <a:pt x="392976" y="42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66784" y="2387106"/>
            <a:ext cx="7867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40080" algn="l"/>
              </a:tabLst>
            </a:pPr>
            <a:r>
              <a:rPr dirty="0" sz="2000" spc="-5">
                <a:latin typeface="Trebuchet MS"/>
                <a:cs typeface="Trebuchet MS"/>
              </a:rPr>
              <a:t>0</a:t>
            </a:r>
            <a:r>
              <a:rPr dirty="0" sz="2000" spc="-5">
                <a:latin typeface="Trebuchet MS"/>
                <a:cs typeface="Trebuchet MS"/>
              </a:rPr>
              <a:t>	</a:t>
            </a:r>
            <a:r>
              <a:rPr dirty="0" sz="2000" spc="-5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954" y="2627627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9993" y="2509266"/>
            <a:ext cx="515620" cy="36893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dirty="0" baseline="10802" sz="2700" spc="7">
                <a:latin typeface="Cambria Math"/>
                <a:cs typeface="Cambria Math"/>
              </a:rPr>
              <a:t>𝑈</a:t>
            </a:r>
            <a:r>
              <a:rPr dirty="0" sz="1300" spc="5">
                <a:latin typeface="Cambria Math"/>
                <a:cs typeface="Cambria Math"/>
              </a:rPr>
              <a:t>𝑛+1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3177" y="2488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00655" y="3713988"/>
            <a:ext cx="807085" cy="396240"/>
            <a:chOff x="2200655" y="3713988"/>
            <a:chExt cx="807085" cy="396240"/>
          </a:xfrm>
        </p:grpSpPr>
        <p:sp>
          <p:nvSpPr>
            <p:cNvPr id="40" name="object 40"/>
            <p:cNvSpPr/>
            <p:nvPr/>
          </p:nvSpPr>
          <p:spPr>
            <a:xfrm>
              <a:off x="2200655" y="3912108"/>
              <a:ext cx="807085" cy="0"/>
            </a:xfrm>
            <a:custGeom>
              <a:avLst/>
              <a:gdLst/>
              <a:ahLst/>
              <a:cxnLst/>
              <a:rect l="l" t="t" r="r" b="b"/>
              <a:pathLst>
                <a:path w="807085" h="0">
                  <a:moveTo>
                    <a:pt x="0" y="0"/>
                  </a:moveTo>
                  <a:lnTo>
                    <a:pt x="232410" y="0"/>
                  </a:lnTo>
                </a:path>
                <a:path w="807085" h="0">
                  <a:moveTo>
                    <a:pt x="660654" y="0"/>
                  </a:moveTo>
                  <a:lnTo>
                    <a:pt x="806957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33065" y="3726942"/>
              <a:ext cx="428625" cy="370840"/>
            </a:xfrm>
            <a:custGeom>
              <a:avLst/>
              <a:gdLst/>
              <a:ahLst/>
              <a:cxnLst/>
              <a:rect l="l" t="t" r="r" b="b"/>
              <a:pathLst>
                <a:path w="428625" h="370839">
                  <a:moveTo>
                    <a:pt x="0" y="0"/>
                  </a:moveTo>
                  <a:lnTo>
                    <a:pt x="428244" y="0"/>
                  </a:lnTo>
                  <a:lnTo>
                    <a:pt x="428244" y="370331"/>
                  </a:lnTo>
                  <a:lnTo>
                    <a:pt x="0" y="37033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3268217" y="3713988"/>
            <a:ext cx="710565" cy="396240"/>
            <a:chOff x="3268217" y="3713988"/>
            <a:chExt cx="710565" cy="396240"/>
          </a:xfrm>
        </p:grpSpPr>
        <p:sp>
          <p:nvSpPr>
            <p:cNvPr id="43" name="object 43"/>
            <p:cNvSpPr/>
            <p:nvPr/>
          </p:nvSpPr>
          <p:spPr>
            <a:xfrm>
              <a:off x="3268217" y="3912108"/>
              <a:ext cx="710565" cy="0"/>
            </a:xfrm>
            <a:custGeom>
              <a:avLst/>
              <a:gdLst/>
              <a:ahLst/>
              <a:cxnLst/>
              <a:rect l="l" t="t" r="r" b="b"/>
              <a:pathLst>
                <a:path w="710564" h="0">
                  <a:moveTo>
                    <a:pt x="0" y="0"/>
                  </a:moveTo>
                  <a:lnTo>
                    <a:pt x="118872" y="0"/>
                  </a:lnTo>
                </a:path>
                <a:path w="710564" h="0">
                  <a:moveTo>
                    <a:pt x="547115" y="0"/>
                  </a:moveTo>
                  <a:lnTo>
                    <a:pt x="710184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387089" y="3726942"/>
              <a:ext cx="428625" cy="370840"/>
            </a:xfrm>
            <a:custGeom>
              <a:avLst/>
              <a:gdLst/>
              <a:ahLst/>
              <a:cxnLst/>
              <a:rect l="l" t="t" r="r" b="b"/>
              <a:pathLst>
                <a:path w="428625" h="370839">
                  <a:moveTo>
                    <a:pt x="0" y="0"/>
                  </a:moveTo>
                  <a:lnTo>
                    <a:pt x="428243" y="0"/>
                  </a:lnTo>
                  <a:lnTo>
                    <a:pt x="428243" y="370331"/>
                  </a:lnTo>
                  <a:lnTo>
                    <a:pt x="0" y="37033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4239005" y="3713988"/>
            <a:ext cx="1423035" cy="396240"/>
            <a:chOff x="4239005" y="3713988"/>
            <a:chExt cx="1423035" cy="396240"/>
          </a:xfrm>
        </p:grpSpPr>
        <p:sp>
          <p:nvSpPr>
            <p:cNvPr id="46" name="object 46"/>
            <p:cNvSpPr/>
            <p:nvPr/>
          </p:nvSpPr>
          <p:spPr>
            <a:xfrm>
              <a:off x="4239005" y="3912108"/>
              <a:ext cx="1423035" cy="0"/>
            </a:xfrm>
            <a:custGeom>
              <a:avLst/>
              <a:gdLst/>
              <a:ahLst/>
              <a:cxnLst/>
              <a:rect l="l" t="t" r="r" b="b"/>
              <a:pathLst>
                <a:path w="1423035" h="0">
                  <a:moveTo>
                    <a:pt x="0" y="0"/>
                  </a:moveTo>
                  <a:lnTo>
                    <a:pt x="135636" y="0"/>
                  </a:lnTo>
                </a:path>
                <a:path w="1423035" h="0">
                  <a:moveTo>
                    <a:pt x="563879" y="0"/>
                  </a:moveTo>
                  <a:lnTo>
                    <a:pt x="1422654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74641" y="3726942"/>
              <a:ext cx="428625" cy="370840"/>
            </a:xfrm>
            <a:custGeom>
              <a:avLst/>
              <a:gdLst/>
              <a:ahLst/>
              <a:cxnLst/>
              <a:rect l="l" t="t" r="r" b="b"/>
              <a:pathLst>
                <a:path w="428625" h="370839">
                  <a:moveTo>
                    <a:pt x="0" y="0"/>
                  </a:moveTo>
                  <a:lnTo>
                    <a:pt x="428243" y="0"/>
                  </a:lnTo>
                  <a:lnTo>
                    <a:pt x="428243" y="370331"/>
                  </a:lnTo>
                  <a:lnTo>
                    <a:pt x="0" y="37033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598484" y="3753628"/>
            <a:ext cx="1116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5515" algn="l"/>
              </a:tabLst>
            </a:pPr>
            <a:r>
              <a:rPr dirty="0" sz="1800" spc="-10">
                <a:latin typeface="Cambria Math"/>
                <a:cs typeface="Cambria Math"/>
              </a:rPr>
              <a:t>|</a:t>
            </a:r>
            <a:r>
              <a:rPr dirty="0" sz="1800" spc="10">
                <a:latin typeface="Cambria Math"/>
                <a:cs typeface="Cambria Math"/>
              </a:rPr>
              <a:t>0</a:t>
            </a:r>
            <a:r>
              <a:rPr dirty="0" sz="1800">
                <a:latin typeface="Cambria Math"/>
                <a:cs typeface="Cambria Math"/>
              </a:rPr>
              <a:t>〉	</a:t>
            </a:r>
            <a:r>
              <a:rPr dirty="0" baseline="3086" sz="2700">
                <a:latin typeface="Cambria Math"/>
                <a:cs typeface="Cambria Math"/>
              </a:rPr>
              <a:t>𝑈</a:t>
            </a:r>
            <a:endParaRPr baseline="3086" sz="27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85332" y="3912108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718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23126" y="391210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15961" y="3912108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670557" y="3849691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6139" y="3741485"/>
            <a:ext cx="18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29395" y="3849689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73050" y="3741485"/>
            <a:ext cx="18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16306" y="3849689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00850" y="3729228"/>
            <a:ext cx="515620" cy="3695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590"/>
              </a:spcBef>
            </a:pPr>
            <a:r>
              <a:rPr dirty="0" baseline="10802" sz="2700" spc="7">
                <a:latin typeface="Cambria Math"/>
                <a:cs typeface="Cambria Math"/>
              </a:rPr>
              <a:t>𝑈</a:t>
            </a:r>
            <a:r>
              <a:rPr dirty="0" sz="1300" spc="5">
                <a:latin typeface="Cambria Math"/>
                <a:cs typeface="Cambria Math"/>
              </a:rPr>
              <a:t>𝑛+1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63530" y="3710391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07614" y="3731514"/>
            <a:ext cx="260985" cy="368935"/>
          </a:xfrm>
          <a:prstGeom prst="rect">
            <a:avLst/>
          </a:prstGeom>
          <a:solidFill>
            <a:srgbClr val="FFFF00"/>
          </a:solidFill>
          <a:ln w="25907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1269B0"/>
                </a:solidFill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78402" y="3731514"/>
            <a:ext cx="260985" cy="368935"/>
          </a:xfrm>
          <a:prstGeom prst="rect">
            <a:avLst/>
          </a:prstGeom>
          <a:solidFill>
            <a:srgbClr val="FFFF00"/>
          </a:solidFill>
          <a:ln w="25907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1269B0"/>
                </a:solidFill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62521" y="3729228"/>
            <a:ext cx="260985" cy="369570"/>
          </a:xfrm>
          <a:prstGeom prst="rect">
            <a:avLst/>
          </a:prstGeom>
          <a:solidFill>
            <a:srgbClr val="FFFF00"/>
          </a:solidFill>
          <a:ln w="25907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375"/>
              </a:spcBef>
            </a:pPr>
            <a:r>
              <a:rPr dirty="0" sz="1800">
                <a:solidFill>
                  <a:srgbClr val="1269B0"/>
                </a:solidFill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769352" y="3570732"/>
            <a:ext cx="963294" cy="628015"/>
            <a:chOff x="7769352" y="3570732"/>
            <a:chExt cx="963294" cy="628015"/>
          </a:xfrm>
        </p:grpSpPr>
        <p:sp>
          <p:nvSpPr>
            <p:cNvPr id="63" name="object 63"/>
            <p:cNvSpPr/>
            <p:nvPr/>
          </p:nvSpPr>
          <p:spPr>
            <a:xfrm>
              <a:off x="7782306" y="3583686"/>
              <a:ext cx="937260" cy="601980"/>
            </a:xfrm>
            <a:custGeom>
              <a:avLst/>
              <a:gdLst/>
              <a:ahLst/>
              <a:cxnLst/>
              <a:rect l="l" t="t" r="r" b="b"/>
              <a:pathLst>
                <a:path w="937259" h="601979">
                  <a:moveTo>
                    <a:pt x="0" y="0"/>
                  </a:moveTo>
                  <a:lnTo>
                    <a:pt x="937259" y="0"/>
                  </a:lnTo>
                  <a:lnTo>
                    <a:pt x="937259" y="601980"/>
                  </a:lnTo>
                  <a:lnTo>
                    <a:pt x="0" y="6019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B9C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880" y="3928872"/>
              <a:ext cx="143255" cy="14477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1124" y="3956304"/>
              <a:ext cx="48767" cy="5029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231124" y="3956304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0" y="25146"/>
                  </a:moveTo>
                  <a:lnTo>
                    <a:pt x="1916" y="15355"/>
                  </a:lnTo>
                  <a:lnTo>
                    <a:pt x="7143" y="7362"/>
                  </a:lnTo>
                  <a:lnTo>
                    <a:pt x="14894" y="1975"/>
                  </a:lnTo>
                  <a:lnTo>
                    <a:pt x="24384" y="0"/>
                  </a:lnTo>
                  <a:lnTo>
                    <a:pt x="33873" y="1975"/>
                  </a:lnTo>
                  <a:lnTo>
                    <a:pt x="41624" y="7362"/>
                  </a:lnTo>
                  <a:lnTo>
                    <a:pt x="46851" y="15355"/>
                  </a:lnTo>
                  <a:lnTo>
                    <a:pt x="48768" y="25146"/>
                  </a:lnTo>
                  <a:lnTo>
                    <a:pt x="46851" y="34936"/>
                  </a:lnTo>
                  <a:lnTo>
                    <a:pt x="41624" y="42929"/>
                  </a:lnTo>
                  <a:lnTo>
                    <a:pt x="33873" y="48316"/>
                  </a:lnTo>
                  <a:lnTo>
                    <a:pt x="24384" y="50292"/>
                  </a:lnTo>
                  <a:lnTo>
                    <a:pt x="14894" y="48316"/>
                  </a:lnTo>
                  <a:lnTo>
                    <a:pt x="7143" y="42929"/>
                  </a:lnTo>
                  <a:lnTo>
                    <a:pt x="1916" y="34936"/>
                  </a:lnTo>
                  <a:lnTo>
                    <a:pt x="0" y="251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4" y="3660648"/>
              <a:ext cx="330707" cy="33223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279130" y="3847617"/>
              <a:ext cx="109220" cy="109855"/>
            </a:xfrm>
            <a:custGeom>
              <a:avLst/>
              <a:gdLst/>
              <a:ahLst/>
              <a:cxnLst/>
              <a:rect l="l" t="t" r="r" b="b"/>
              <a:pathLst>
                <a:path w="109220" h="109854">
                  <a:moveTo>
                    <a:pt x="0" y="109689"/>
                  </a:moveTo>
                  <a:lnTo>
                    <a:pt x="108712" y="0"/>
                  </a:lnTo>
                </a:path>
              </a:pathLst>
            </a:custGeom>
            <a:ln w="25908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51120" y="3801616"/>
              <a:ext cx="82550" cy="83185"/>
            </a:xfrm>
            <a:custGeom>
              <a:avLst/>
              <a:gdLst/>
              <a:ahLst/>
              <a:cxnLst/>
              <a:rect l="l" t="t" r="r" b="b"/>
              <a:pathLst>
                <a:path w="82550" h="83185">
                  <a:moveTo>
                    <a:pt x="82308" y="0"/>
                  </a:moveTo>
                  <a:lnTo>
                    <a:pt x="0" y="27851"/>
                  </a:lnTo>
                  <a:lnTo>
                    <a:pt x="55206" y="82562"/>
                  </a:lnTo>
                  <a:lnTo>
                    <a:pt x="82308" y="0"/>
                  </a:lnTo>
                  <a:close/>
                </a:path>
              </a:pathLst>
            </a:custGeom>
            <a:solidFill>
              <a:srgbClr val="435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80991" y="3703187"/>
              <a:ext cx="393065" cy="52069"/>
            </a:xfrm>
            <a:custGeom>
              <a:avLst/>
              <a:gdLst/>
              <a:ahLst/>
              <a:cxnLst/>
              <a:rect l="l" t="t" r="r" b="b"/>
              <a:pathLst>
                <a:path w="393065" h="52070">
                  <a:moveTo>
                    <a:pt x="0" y="51854"/>
                  </a:moveTo>
                  <a:lnTo>
                    <a:pt x="45226" y="30054"/>
                  </a:lnTo>
                  <a:lnTo>
                    <a:pt x="92742" y="14136"/>
                  </a:lnTo>
                  <a:lnTo>
                    <a:pt x="141958" y="4113"/>
                  </a:lnTo>
                  <a:lnTo>
                    <a:pt x="192287" y="0"/>
                  </a:lnTo>
                  <a:lnTo>
                    <a:pt x="243141" y="1808"/>
                  </a:lnTo>
                  <a:lnTo>
                    <a:pt x="293933" y="9552"/>
                  </a:lnTo>
                  <a:lnTo>
                    <a:pt x="344073" y="23245"/>
                  </a:lnTo>
                  <a:lnTo>
                    <a:pt x="392976" y="42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7866784" y="3570313"/>
            <a:ext cx="7867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40080" algn="l"/>
              </a:tabLst>
            </a:pPr>
            <a:r>
              <a:rPr dirty="0" sz="2000" spc="-5">
                <a:latin typeface="Trebuchet MS"/>
                <a:cs typeface="Trebuchet MS"/>
              </a:rPr>
              <a:t>0</a:t>
            </a:r>
            <a:r>
              <a:rPr dirty="0" sz="2000" spc="-5">
                <a:latin typeface="Trebuchet MS"/>
                <a:cs typeface="Trebuchet MS"/>
              </a:rPr>
              <a:t>	</a:t>
            </a:r>
            <a:r>
              <a:rPr dirty="0" sz="2000" spc="-5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2000" y="0"/>
                </a:moveTo>
                <a:lnTo>
                  <a:pt x="0" y="0"/>
                </a:lnTo>
                <a:lnTo>
                  <a:pt x="0" y="571500"/>
                </a:lnTo>
                <a:lnTo>
                  <a:pt x="12192000" y="571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91" y="71373"/>
            <a:ext cx="94056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5" b="0">
                <a:solidFill>
                  <a:srgbClr val="F1F1F1"/>
                </a:solidFill>
                <a:latin typeface="Calibri Light"/>
                <a:cs typeface="Calibri Light"/>
              </a:rPr>
              <a:t>1</a:t>
            </a:r>
            <a:r>
              <a:rPr dirty="0" baseline="24305" sz="2400" spc="-22" b="0">
                <a:solidFill>
                  <a:srgbClr val="F1F1F1"/>
                </a:solidFill>
                <a:latin typeface="Calibri Light"/>
                <a:cs typeface="Calibri Light"/>
              </a:rPr>
              <a:t>st</a:t>
            </a:r>
            <a:r>
              <a:rPr dirty="0" baseline="24305" sz="2400" spc="284" b="0">
                <a:solidFill>
                  <a:srgbClr val="F1F1F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F1F1F1"/>
                </a:solidFill>
                <a:latin typeface="Calibri Light"/>
                <a:cs typeface="Calibri Light"/>
              </a:rPr>
              <a:t>generation</a:t>
            </a:r>
            <a:r>
              <a:rPr dirty="0" sz="2400" spc="-20" b="0">
                <a:solidFill>
                  <a:srgbClr val="F1F1F1"/>
                </a:solidFill>
                <a:latin typeface="Calibri Light"/>
                <a:cs typeface="Calibri Light"/>
              </a:rPr>
              <a:t> </a:t>
            </a:r>
            <a:r>
              <a:rPr dirty="0" sz="2400" spc="-5" b="0">
                <a:solidFill>
                  <a:srgbClr val="F1F1F1"/>
                </a:solidFill>
                <a:latin typeface="Calibri Light"/>
                <a:cs typeface="Calibri Light"/>
              </a:rPr>
              <a:t>flip-chip</a:t>
            </a:r>
            <a:r>
              <a:rPr dirty="0" sz="2400" spc="-20" b="0">
                <a:solidFill>
                  <a:srgbClr val="F1F1F1"/>
                </a:solidFill>
                <a:latin typeface="Calibri Light"/>
                <a:cs typeface="Calibri Light"/>
              </a:rPr>
              <a:t> </a:t>
            </a:r>
            <a:r>
              <a:rPr dirty="0" sz="2400" spc="-15" b="0">
                <a:solidFill>
                  <a:srgbClr val="F1F1F1"/>
                </a:solidFill>
                <a:latin typeface="Calibri Light"/>
                <a:cs typeface="Calibri Light"/>
              </a:rPr>
              <a:t>processors</a:t>
            </a:r>
            <a:r>
              <a:rPr dirty="0" sz="2400" b="0">
                <a:solidFill>
                  <a:srgbClr val="F1F1F1"/>
                </a:solidFill>
                <a:latin typeface="Calibri Light"/>
                <a:cs typeface="Calibri Light"/>
              </a:rPr>
              <a:t> with</a:t>
            </a:r>
            <a:r>
              <a:rPr dirty="0" sz="2400" spc="-15" b="0">
                <a:solidFill>
                  <a:srgbClr val="F1F1F1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F1F1F1"/>
                </a:solidFill>
                <a:latin typeface="Calibri Light"/>
                <a:cs typeface="Calibri Light"/>
              </a:rPr>
              <a:t>a</a:t>
            </a:r>
            <a:r>
              <a:rPr dirty="0" sz="2400" spc="-20" b="0">
                <a:solidFill>
                  <a:srgbClr val="F1F1F1"/>
                </a:solidFill>
                <a:latin typeface="Calibri Light"/>
                <a:cs typeface="Calibri Light"/>
              </a:rPr>
              <a:t> </a:t>
            </a:r>
            <a:r>
              <a:rPr dirty="0" sz="2400" spc="-5" b="0">
                <a:solidFill>
                  <a:srgbClr val="F1F1F1"/>
                </a:solidFill>
                <a:latin typeface="Calibri Light"/>
                <a:cs typeface="Calibri Light"/>
              </a:rPr>
              <a:t>scalable</a:t>
            </a:r>
            <a:r>
              <a:rPr dirty="0" sz="2400" b="0">
                <a:solidFill>
                  <a:srgbClr val="F1F1F1"/>
                </a:solidFill>
                <a:latin typeface="Calibri Light"/>
                <a:cs typeface="Calibri Light"/>
              </a:rPr>
              <a:t> </a:t>
            </a:r>
            <a:r>
              <a:rPr dirty="0" sz="2400" spc="-20" b="0">
                <a:solidFill>
                  <a:srgbClr val="F1F1F1"/>
                </a:solidFill>
                <a:latin typeface="Calibri Light"/>
                <a:cs typeface="Calibri Light"/>
              </a:rPr>
              <a:t>layout </a:t>
            </a:r>
            <a:r>
              <a:rPr dirty="0" sz="2400" b="0">
                <a:solidFill>
                  <a:srgbClr val="F1F1F1"/>
                </a:solidFill>
                <a:latin typeface="Calibri Light"/>
                <a:cs typeface="Calibri Light"/>
              </a:rPr>
              <a:t>and </a:t>
            </a:r>
            <a:r>
              <a:rPr dirty="0" sz="2400" spc="-15" b="0">
                <a:solidFill>
                  <a:srgbClr val="F1F1F1"/>
                </a:solidFill>
                <a:latin typeface="Calibri Light"/>
                <a:cs typeface="Calibri Light"/>
              </a:rPr>
              <a:t>routing</a:t>
            </a:r>
            <a:r>
              <a:rPr dirty="0" sz="2400" spc="-20" b="0">
                <a:solidFill>
                  <a:srgbClr val="F1F1F1"/>
                </a:solidFill>
                <a:latin typeface="Calibri Light"/>
                <a:cs typeface="Calibri Light"/>
              </a:rPr>
              <a:t> strategy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5907" y="1434083"/>
            <a:ext cx="1109980" cy="1994535"/>
            <a:chOff x="3065907" y="1434083"/>
            <a:chExt cx="1109980" cy="1994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5907" y="3243833"/>
              <a:ext cx="1109471" cy="184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812" y="1434083"/>
              <a:ext cx="1107948" cy="182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66288" y="1973579"/>
              <a:ext cx="467995" cy="914400"/>
            </a:xfrm>
            <a:custGeom>
              <a:avLst/>
              <a:gdLst/>
              <a:ahLst/>
              <a:cxnLst/>
              <a:rect l="l" t="t" r="r" b="b"/>
              <a:pathLst>
                <a:path w="467995" h="914400">
                  <a:moveTo>
                    <a:pt x="467868" y="763524"/>
                  </a:moveTo>
                  <a:lnTo>
                    <a:pt x="0" y="763524"/>
                  </a:lnTo>
                  <a:lnTo>
                    <a:pt x="0" y="914400"/>
                  </a:lnTo>
                  <a:lnTo>
                    <a:pt x="467868" y="914400"/>
                  </a:lnTo>
                  <a:lnTo>
                    <a:pt x="467868" y="763524"/>
                  </a:lnTo>
                  <a:close/>
                </a:path>
                <a:path w="467995" h="914400">
                  <a:moveTo>
                    <a:pt x="467868" y="0"/>
                  </a:moveTo>
                  <a:lnTo>
                    <a:pt x="0" y="0"/>
                  </a:lnTo>
                  <a:lnTo>
                    <a:pt x="0" y="150876"/>
                  </a:lnTo>
                  <a:lnTo>
                    <a:pt x="467868" y="150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67812" y="2124455"/>
              <a:ext cx="291465" cy="612775"/>
            </a:xfrm>
            <a:custGeom>
              <a:avLst/>
              <a:gdLst/>
              <a:ahLst/>
              <a:cxnLst/>
              <a:rect l="l" t="t" r="r" b="b"/>
              <a:pathLst>
                <a:path w="291464" h="612775">
                  <a:moveTo>
                    <a:pt x="291084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291084" y="612648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81337" y="1616963"/>
            <a:ext cx="1094740" cy="356870"/>
          </a:xfrm>
          <a:prstGeom prst="rect">
            <a:avLst/>
          </a:prstGeom>
          <a:solidFill>
            <a:srgbClr val="FF0000">
              <a:alpha val="50195"/>
            </a:srgbClr>
          </a:solidFill>
        </p:spPr>
        <p:txBody>
          <a:bodyPr wrap="square" lIns="0" tIns="33655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265"/>
              </a:spcBef>
            </a:pPr>
            <a:r>
              <a:rPr dirty="0" sz="1400" spc="-5" b="1">
                <a:latin typeface="Calibri"/>
                <a:cs typeface="Calibri"/>
              </a:rPr>
              <a:t>Q-chip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337" y="2887979"/>
            <a:ext cx="1094740" cy="356235"/>
          </a:xfrm>
          <a:prstGeom prst="rect">
            <a:avLst/>
          </a:prstGeom>
          <a:solidFill>
            <a:srgbClr val="FFED90"/>
          </a:solidFill>
        </p:spPr>
        <p:txBody>
          <a:bodyPr wrap="square" lIns="0" tIns="52704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414"/>
              </a:spcBef>
            </a:pPr>
            <a:r>
              <a:rPr dirty="0" sz="1400" b="1">
                <a:latin typeface="Calibri"/>
                <a:cs typeface="Calibri"/>
              </a:rPr>
              <a:t>C-chip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713" y="1241129"/>
            <a:ext cx="2017867" cy="22667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667" y="4056512"/>
            <a:ext cx="3649475" cy="233319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67050" y="1279397"/>
            <a:ext cx="0" cy="2366010"/>
          </a:xfrm>
          <a:custGeom>
            <a:avLst/>
            <a:gdLst/>
            <a:ahLst/>
            <a:cxnLst/>
            <a:rect l="l" t="t" r="r" b="b"/>
            <a:pathLst>
              <a:path w="0" h="2366010">
                <a:moveTo>
                  <a:pt x="0" y="0"/>
                </a:moveTo>
                <a:lnTo>
                  <a:pt x="0" y="2365883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87753" y="702055"/>
            <a:ext cx="1440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Basic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7648" y="743203"/>
            <a:ext cx="3945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Routing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corridor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between </a:t>
            </a:r>
            <a:r>
              <a:rPr dirty="0" sz="1800" spc="-5" b="1">
                <a:latin typeface="Calibri"/>
                <a:cs typeface="Calibri"/>
              </a:rPr>
              <a:t>two qubit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rows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0463" y="4540377"/>
            <a:ext cx="3540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Automation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 design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simulation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94703" y="5024628"/>
            <a:ext cx="4927600" cy="573405"/>
            <a:chOff x="6394703" y="5024628"/>
            <a:chExt cx="4927600" cy="57340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4703" y="5029200"/>
              <a:ext cx="2923031" cy="5684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58755" y="5024628"/>
              <a:ext cx="1463040" cy="5730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350501" y="5254752"/>
              <a:ext cx="488315" cy="114300"/>
            </a:xfrm>
            <a:custGeom>
              <a:avLst/>
              <a:gdLst/>
              <a:ahLst/>
              <a:cxnLst/>
              <a:rect l="l" t="t" r="r" b="b"/>
              <a:pathLst>
                <a:path w="48831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88315" h="114300">
                  <a:moveTo>
                    <a:pt x="374015" y="0"/>
                  </a:moveTo>
                  <a:lnTo>
                    <a:pt x="374015" y="114300"/>
                  </a:lnTo>
                  <a:lnTo>
                    <a:pt x="450215" y="76200"/>
                  </a:lnTo>
                  <a:lnTo>
                    <a:pt x="393065" y="76200"/>
                  </a:lnTo>
                  <a:lnTo>
                    <a:pt x="393065" y="38100"/>
                  </a:lnTo>
                  <a:lnTo>
                    <a:pt x="450215" y="38100"/>
                  </a:lnTo>
                  <a:lnTo>
                    <a:pt x="374015" y="0"/>
                  </a:lnTo>
                  <a:close/>
                </a:path>
                <a:path w="48831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88315" h="114300">
                  <a:moveTo>
                    <a:pt x="374015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74015" y="76200"/>
                  </a:lnTo>
                  <a:lnTo>
                    <a:pt x="374015" y="38100"/>
                  </a:lnTo>
                  <a:close/>
                </a:path>
                <a:path w="488315" h="114300">
                  <a:moveTo>
                    <a:pt x="450215" y="38100"/>
                  </a:moveTo>
                  <a:lnTo>
                    <a:pt x="393065" y="38100"/>
                  </a:lnTo>
                  <a:lnTo>
                    <a:pt x="393065" y="76200"/>
                  </a:lnTo>
                  <a:lnTo>
                    <a:pt x="450215" y="76200"/>
                  </a:lnTo>
                  <a:lnTo>
                    <a:pt x="488315" y="57150"/>
                  </a:lnTo>
                  <a:lnTo>
                    <a:pt x="450215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868156" y="6063996"/>
            <a:ext cx="162052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dirty="0" sz="1800" spc="-10">
                <a:latin typeface="Calibri"/>
                <a:cs typeface="Calibri"/>
              </a:rPr>
              <a:t>Chalmers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51214" y="5676138"/>
            <a:ext cx="521970" cy="299085"/>
          </a:xfrm>
          <a:custGeom>
            <a:avLst/>
            <a:gdLst/>
            <a:ahLst/>
            <a:cxnLst/>
            <a:rect l="l" t="t" r="r" b="b"/>
            <a:pathLst>
              <a:path w="521970" h="299085">
                <a:moveTo>
                  <a:pt x="413250" y="258394"/>
                </a:moveTo>
                <a:lnTo>
                  <a:pt x="394334" y="291452"/>
                </a:lnTo>
                <a:lnTo>
                  <a:pt x="521842" y="298615"/>
                </a:lnTo>
                <a:lnTo>
                  <a:pt x="501379" y="267843"/>
                </a:lnTo>
                <a:lnTo>
                  <a:pt x="429767" y="267843"/>
                </a:lnTo>
                <a:lnTo>
                  <a:pt x="413250" y="258394"/>
                </a:lnTo>
                <a:close/>
              </a:path>
              <a:path w="521970" h="299085">
                <a:moveTo>
                  <a:pt x="432173" y="225323"/>
                </a:moveTo>
                <a:lnTo>
                  <a:pt x="413250" y="258394"/>
                </a:lnTo>
                <a:lnTo>
                  <a:pt x="429767" y="267843"/>
                </a:lnTo>
                <a:lnTo>
                  <a:pt x="448690" y="234772"/>
                </a:lnTo>
                <a:lnTo>
                  <a:pt x="432173" y="225323"/>
                </a:lnTo>
                <a:close/>
              </a:path>
              <a:path w="521970" h="299085">
                <a:moveTo>
                  <a:pt x="451103" y="192239"/>
                </a:moveTo>
                <a:lnTo>
                  <a:pt x="432173" y="225323"/>
                </a:lnTo>
                <a:lnTo>
                  <a:pt x="448690" y="234772"/>
                </a:lnTo>
                <a:lnTo>
                  <a:pt x="429767" y="267843"/>
                </a:lnTo>
                <a:lnTo>
                  <a:pt x="501379" y="267843"/>
                </a:lnTo>
                <a:lnTo>
                  <a:pt x="451103" y="192239"/>
                </a:lnTo>
                <a:close/>
              </a:path>
              <a:path w="521970" h="299085">
                <a:moveTo>
                  <a:pt x="108686" y="40274"/>
                </a:moveTo>
                <a:lnTo>
                  <a:pt x="89761" y="73344"/>
                </a:lnTo>
                <a:lnTo>
                  <a:pt x="413250" y="258394"/>
                </a:lnTo>
                <a:lnTo>
                  <a:pt x="432173" y="225323"/>
                </a:lnTo>
                <a:lnTo>
                  <a:pt x="108686" y="40274"/>
                </a:lnTo>
                <a:close/>
              </a:path>
              <a:path w="521970" h="299085">
                <a:moveTo>
                  <a:pt x="0" y="0"/>
                </a:moveTo>
                <a:lnTo>
                  <a:pt x="70865" y="106362"/>
                </a:lnTo>
                <a:lnTo>
                  <a:pt x="89761" y="73344"/>
                </a:lnTo>
                <a:lnTo>
                  <a:pt x="73151" y="63842"/>
                </a:lnTo>
                <a:lnTo>
                  <a:pt x="92075" y="30772"/>
                </a:lnTo>
                <a:lnTo>
                  <a:pt x="114124" y="30772"/>
                </a:lnTo>
                <a:lnTo>
                  <a:pt x="127634" y="7162"/>
                </a:lnTo>
                <a:lnTo>
                  <a:pt x="0" y="0"/>
                </a:lnTo>
                <a:close/>
              </a:path>
              <a:path w="521970" h="299085">
                <a:moveTo>
                  <a:pt x="92075" y="30772"/>
                </a:moveTo>
                <a:lnTo>
                  <a:pt x="73151" y="63842"/>
                </a:lnTo>
                <a:lnTo>
                  <a:pt x="89761" y="73344"/>
                </a:lnTo>
                <a:lnTo>
                  <a:pt x="108686" y="40274"/>
                </a:lnTo>
                <a:lnTo>
                  <a:pt x="92075" y="30772"/>
                </a:lnTo>
                <a:close/>
              </a:path>
              <a:path w="521970" h="299085">
                <a:moveTo>
                  <a:pt x="114124" y="30772"/>
                </a:moveTo>
                <a:lnTo>
                  <a:pt x="92075" y="30772"/>
                </a:lnTo>
                <a:lnTo>
                  <a:pt x="108686" y="40274"/>
                </a:lnTo>
                <a:lnTo>
                  <a:pt x="114124" y="3077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79685" y="5668517"/>
            <a:ext cx="476884" cy="306705"/>
          </a:xfrm>
          <a:custGeom>
            <a:avLst/>
            <a:gdLst/>
            <a:ahLst/>
            <a:cxnLst/>
            <a:rect l="l" t="t" r="r" b="b"/>
            <a:pathLst>
              <a:path w="476884" h="306704">
                <a:moveTo>
                  <a:pt x="65278" y="196456"/>
                </a:moveTo>
                <a:lnTo>
                  <a:pt x="0" y="306349"/>
                </a:lnTo>
                <a:lnTo>
                  <a:pt x="127000" y="292595"/>
                </a:lnTo>
                <a:lnTo>
                  <a:pt x="113041" y="270852"/>
                </a:lnTo>
                <a:lnTo>
                  <a:pt x="90424" y="270852"/>
                </a:lnTo>
                <a:lnTo>
                  <a:pt x="69850" y="238810"/>
                </a:lnTo>
                <a:lnTo>
                  <a:pt x="85859" y="228513"/>
                </a:lnTo>
                <a:lnTo>
                  <a:pt x="65278" y="196456"/>
                </a:lnTo>
                <a:close/>
              </a:path>
              <a:path w="476884" h="306704">
                <a:moveTo>
                  <a:pt x="85859" y="228513"/>
                </a:moveTo>
                <a:lnTo>
                  <a:pt x="69850" y="238810"/>
                </a:lnTo>
                <a:lnTo>
                  <a:pt x="90424" y="270852"/>
                </a:lnTo>
                <a:lnTo>
                  <a:pt x="106431" y="260557"/>
                </a:lnTo>
                <a:lnTo>
                  <a:pt x="85859" y="228513"/>
                </a:lnTo>
                <a:close/>
              </a:path>
              <a:path w="476884" h="306704">
                <a:moveTo>
                  <a:pt x="106431" y="260557"/>
                </a:moveTo>
                <a:lnTo>
                  <a:pt x="90424" y="270852"/>
                </a:lnTo>
                <a:lnTo>
                  <a:pt x="113041" y="270852"/>
                </a:lnTo>
                <a:lnTo>
                  <a:pt x="106431" y="260557"/>
                </a:lnTo>
                <a:close/>
              </a:path>
              <a:path w="476884" h="306704">
                <a:moveTo>
                  <a:pt x="369945" y="45792"/>
                </a:moveTo>
                <a:lnTo>
                  <a:pt x="85859" y="228513"/>
                </a:lnTo>
                <a:lnTo>
                  <a:pt x="106431" y="260557"/>
                </a:lnTo>
                <a:lnTo>
                  <a:pt x="390517" y="77835"/>
                </a:lnTo>
                <a:lnTo>
                  <a:pt x="369945" y="45792"/>
                </a:lnTo>
                <a:close/>
              </a:path>
              <a:path w="476884" h="306704">
                <a:moveTo>
                  <a:pt x="455291" y="35496"/>
                </a:moveTo>
                <a:lnTo>
                  <a:pt x="385953" y="35496"/>
                </a:lnTo>
                <a:lnTo>
                  <a:pt x="406527" y="67538"/>
                </a:lnTo>
                <a:lnTo>
                  <a:pt x="390517" y="77835"/>
                </a:lnTo>
                <a:lnTo>
                  <a:pt x="411099" y="109893"/>
                </a:lnTo>
                <a:lnTo>
                  <a:pt x="455291" y="35496"/>
                </a:lnTo>
                <a:close/>
              </a:path>
              <a:path w="476884" h="306704">
                <a:moveTo>
                  <a:pt x="385953" y="35496"/>
                </a:moveTo>
                <a:lnTo>
                  <a:pt x="369945" y="45792"/>
                </a:lnTo>
                <a:lnTo>
                  <a:pt x="390517" y="77835"/>
                </a:lnTo>
                <a:lnTo>
                  <a:pt x="406527" y="67538"/>
                </a:lnTo>
                <a:lnTo>
                  <a:pt x="385953" y="35496"/>
                </a:lnTo>
                <a:close/>
              </a:path>
              <a:path w="476884" h="306704">
                <a:moveTo>
                  <a:pt x="476377" y="0"/>
                </a:moveTo>
                <a:lnTo>
                  <a:pt x="349377" y="13754"/>
                </a:lnTo>
                <a:lnTo>
                  <a:pt x="369945" y="45792"/>
                </a:lnTo>
                <a:lnTo>
                  <a:pt x="385953" y="35496"/>
                </a:lnTo>
                <a:lnTo>
                  <a:pt x="455291" y="35496"/>
                </a:lnTo>
                <a:lnTo>
                  <a:pt x="47637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6068885" y="1094549"/>
            <a:ext cx="5644515" cy="3105150"/>
            <a:chOff x="6068885" y="1094549"/>
            <a:chExt cx="5644515" cy="310515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7523" y="1123187"/>
              <a:ext cx="5586983" cy="30480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83172" y="1108836"/>
              <a:ext cx="5615940" cy="3076575"/>
            </a:xfrm>
            <a:custGeom>
              <a:avLst/>
              <a:gdLst/>
              <a:ahLst/>
              <a:cxnLst/>
              <a:rect l="l" t="t" r="r" b="b"/>
              <a:pathLst>
                <a:path w="5615940" h="3076575">
                  <a:moveTo>
                    <a:pt x="0" y="3076575"/>
                  </a:moveTo>
                  <a:lnTo>
                    <a:pt x="5615559" y="3076575"/>
                  </a:lnTo>
                  <a:lnTo>
                    <a:pt x="5615559" y="0"/>
                  </a:lnTo>
                  <a:lnTo>
                    <a:pt x="0" y="0"/>
                  </a:lnTo>
                  <a:lnTo>
                    <a:pt x="0" y="3076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872856" y="2174239"/>
            <a:ext cx="628650" cy="23367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45"/>
              </a:lnSpc>
            </a:pPr>
            <a:r>
              <a:rPr dirty="0" sz="1500" spc="-2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eadout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97516" y="3401059"/>
            <a:ext cx="102870" cy="23367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745"/>
              </a:lnSpc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38033" y="3488563"/>
            <a:ext cx="90170" cy="233679"/>
          </a:xfrm>
          <a:custGeom>
            <a:avLst/>
            <a:gdLst/>
            <a:ahLst/>
            <a:cxnLst/>
            <a:rect l="l" t="t" r="r" b="b"/>
            <a:pathLst>
              <a:path w="90170" h="233679">
                <a:moveTo>
                  <a:pt x="89916" y="0"/>
                </a:moveTo>
                <a:lnTo>
                  <a:pt x="0" y="0"/>
                </a:lnTo>
                <a:lnTo>
                  <a:pt x="0" y="233172"/>
                </a:lnTo>
                <a:lnTo>
                  <a:pt x="89916" y="233172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38033" y="3469004"/>
            <a:ext cx="908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39434" y="1123188"/>
            <a:ext cx="5523865" cy="3053080"/>
            <a:chOff x="6139434" y="1123188"/>
            <a:chExt cx="5523865" cy="3053080"/>
          </a:xfrm>
        </p:grpSpPr>
        <p:sp>
          <p:nvSpPr>
            <p:cNvPr id="32" name="object 32"/>
            <p:cNvSpPr/>
            <p:nvPr/>
          </p:nvSpPr>
          <p:spPr>
            <a:xfrm>
              <a:off x="6170676" y="1123187"/>
              <a:ext cx="5492750" cy="3053080"/>
            </a:xfrm>
            <a:custGeom>
              <a:avLst/>
              <a:gdLst/>
              <a:ahLst/>
              <a:cxnLst/>
              <a:rect l="l" t="t" r="r" b="b"/>
              <a:pathLst>
                <a:path w="5492750" h="3053079">
                  <a:moveTo>
                    <a:pt x="214884" y="2220468"/>
                  </a:moveTo>
                  <a:lnTo>
                    <a:pt x="0" y="2220468"/>
                  </a:lnTo>
                  <a:lnTo>
                    <a:pt x="0" y="2299716"/>
                  </a:lnTo>
                  <a:lnTo>
                    <a:pt x="214884" y="2299716"/>
                  </a:lnTo>
                  <a:lnTo>
                    <a:pt x="214884" y="2220468"/>
                  </a:lnTo>
                  <a:close/>
                </a:path>
                <a:path w="5492750" h="3053079">
                  <a:moveTo>
                    <a:pt x="214884" y="2098548"/>
                  </a:moveTo>
                  <a:lnTo>
                    <a:pt x="0" y="2098548"/>
                  </a:lnTo>
                  <a:lnTo>
                    <a:pt x="0" y="2177796"/>
                  </a:lnTo>
                  <a:lnTo>
                    <a:pt x="214884" y="2177796"/>
                  </a:lnTo>
                  <a:lnTo>
                    <a:pt x="214884" y="2098548"/>
                  </a:lnTo>
                  <a:close/>
                </a:path>
                <a:path w="5492750" h="3053079">
                  <a:moveTo>
                    <a:pt x="214884" y="1857756"/>
                  </a:moveTo>
                  <a:lnTo>
                    <a:pt x="0" y="1857756"/>
                  </a:lnTo>
                  <a:lnTo>
                    <a:pt x="0" y="1937004"/>
                  </a:lnTo>
                  <a:lnTo>
                    <a:pt x="214884" y="1937004"/>
                  </a:lnTo>
                  <a:lnTo>
                    <a:pt x="214884" y="1857756"/>
                  </a:lnTo>
                  <a:close/>
                </a:path>
                <a:path w="5492750" h="3053079">
                  <a:moveTo>
                    <a:pt x="217932" y="1972056"/>
                  </a:moveTo>
                  <a:lnTo>
                    <a:pt x="3048" y="1972056"/>
                  </a:lnTo>
                  <a:lnTo>
                    <a:pt x="3048" y="2051304"/>
                  </a:lnTo>
                  <a:lnTo>
                    <a:pt x="217932" y="2051304"/>
                  </a:lnTo>
                  <a:lnTo>
                    <a:pt x="217932" y="1972056"/>
                  </a:lnTo>
                  <a:close/>
                </a:path>
                <a:path w="5492750" h="3053079">
                  <a:moveTo>
                    <a:pt x="217932" y="1728216"/>
                  </a:moveTo>
                  <a:lnTo>
                    <a:pt x="3048" y="1728216"/>
                  </a:lnTo>
                  <a:lnTo>
                    <a:pt x="3048" y="1807464"/>
                  </a:lnTo>
                  <a:lnTo>
                    <a:pt x="217932" y="1807464"/>
                  </a:lnTo>
                  <a:lnTo>
                    <a:pt x="217932" y="1728216"/>
                  </a:lnTo>
                  <a:close/>
                </a:path>
                <a:path w="5492750" h="3053079">
                  <a:moveTo>
                    <a:pt x="222504" y="2345436"/>
                  </a:moveTo>
                  <a:lnTo>
                    <a:pt x="9144" y="2345436"/>
                  </a:lnTo>
                  <a:lnTo>
                    <a:pt x="9144" y="2365375"/>
                  </a:lnTo>
                  <a:lnTo>
                    <a:pt x="9144" y="2424684"/>
                  </a:lnTo>
                  <a:lnTo>
                    <a:pt x="222504" y="2424684"/>
                  </a:lnTo>
                  <a:lnTo>
                    <a:pt x="222504" y="2365375"/>
                  </a:lnTo>
                  <a:lnTo>
                    <a:pt x="222504" y="2345436"/>
                  </a:lnTo>
                  <a:close/>
                </a:path>
                <a:path w="5492750" h="3053079">
                  <a:moveTo>
                    <a:pt x="222504" y="1234440"/>
                  </a:moveTo>
                  <a:lnTo>
                    <a:pt x="9144" y="1234440"/>
                  </a:lnTo>
                  <a:lnTo>
                    <a:pt x="9144" y="1355725"/>
                  </a:lnTo>
                  <a:lnTo>
                    <a:pt x="9144" y="1488948"/>
                  </a:lnTo>
                  <a:lnTo>
                    <a:pt x="222504" y="1488948"/>
                  </a:lnTo>
                  <a:lnTo>
                    <a:pt x="222504" y="1355725"/>
                  </a:lnTo>
                  <a:lnTo>
                    <a:pt x="222504" y="1234440"/>
                  </a:lnTo>
                  <a:close/>
                </a:path>
                <a:path w="5492750" h="3053079">
                  <a:moveTo>
                    <a:pt x="227076" y="1610868"/>
                  </a:moveTo>
                  <a:lnTo>
                    <a:pt x="13716" y="1610868"/>
                  </a:lnTo>
                  <a:lnTo>
                    <a:pt x="13716" y="1691640"/>
                  </a:lnTo>
                  <a:lnTo>
                    <a:pt x="227076" y="1691640"/>
                  </a:lnTo>
                  <a:lnTo>
                    <a:pt x="227076" y="1610868"/>
                  </a:lnTo>
                  <a:close/>
                </a:path>
                <a:path w="5492750" h="3053079">
                  <a:moveTo>
                    <a:pt x="227076" y="595884"/>
                  </a:moveTo>
                  <a:lnTo>
                    <a:pt x="13716" y="595884"/>
                  </a:lnTo>
                  <a:lnTo>
                    <a:pt x="13716" y="1191768"/>
                  </a:lnTo>
                  <a:lnTo>
                    <a:pt x="227076" y="1191768"/>
                  </a:lnTo>
                  <a:lnTo>
                    <a:pt x="227076" y="595884"/>
                  </a:lnTo>
                  <a:close/>
                </a:path>
                <a:path w="5492750" h="3053079">
                  <a:moveTo>
                    <a:pt x="585203" y="2221992"/>
                  </a:moveTo>
                  <a:lnTo>
                    <a:pt x="370319" y="2221992"/>
                  </a:lnTo>
                  <a:lnTo>
                    <a:pt x="370319" y="2301240"/>
                  </a:lnTo>
                  <a:lnTo>
                    <a:pt x="585203" y="2301240"/>
                  </a:lnTo>
                  <a:lnTo>
                    <a:pt x="585203" y="2221992"/>
                  </a:lnTo>
                  <a:close/>
                </a:path>
                <a:path w="5492750" h="3053079">
                  <a:moveTo>
                    <a:pt x="585203" y="2100072"/>
                  </a:moveTo>
                  <a:lnTo>
                    <a:pt x="370319" y="2100072"/>
                  </a:lnTo>
                  <a:lnTo>
                    <a:pt x="370319" y="2179320"/>
                  </a:lnTo>
                  <a:lnTo>
                    <a:pt x="585203" y="2179320"/>
                  </a:lnTo>
                  <a:lnTo>
                    <a:pt x="585203" y="2100072"/>
                  </a:lnTo>
                  <a:close/>
                </a:path>
                <a:path w="5492750" h="3053079">
                  <a:moveTo>
                    <a:pt x="585203" y="1859280"/>
                  </a:moveTo>
                  <a:lnTo>
                    <a:pt x="370319" y="1859280"/>
                  </a:lnTo>
                  <a:lnTo>
                    <a:pt x="370319" y="1938528"/>
                  </a:lnTo>
                  <a:lnTo>
                    <a:pt x="585203" y="1938528"/>
                  </a:lnTo>
                  <a:lnTo>
                    <a:pt x="585203" y="1859280"/>
                  </a:lnTo>
                  <a:close/>
                </a:path>
                <a:path w="5492750" h="3053079">
                  <a:moveTo>
                    <a:pt x="588251" y="1973580"/>
                  </a:moveTo>
                  <a:lnTo>
                    <a:pt x="373380" y="1973580"/>
                  </a:lnTo>
                  <a:lnTo>
                    <a:pt x="373380" y="2052828"/>
                  </a:lnTo>
                  <a:lnTo>
                    <a:pt x="588251" y="2052828"/>
                  </a:lnTo>
                  <a:lnTo>
                    <a:pt x="588251" y="1973580"/>
                  </a:lnTo>
                  <a:close/>
                </a:path>
                <a:path w="5492750" h="3053079">
                  <a:moveTo>
                    <a:pt x="588251" y="1729740"/>
                  </a:moveTo>
                  <a:lnTo>
                    <a:pt x="373380" y="1729740"/>
                  </a:lnTo>
                  <a:lnTo>
                    <a:pt x="373380" y="1808988"/>
                  </a:lnTo>
                  <a:lnTo>
                    <a:pt x="588251" y="1808988"/>
                  </a:lnTo>
                  <a:lnTo>
                    <a:pt x="588251" y="1729740"/>
                  </a:lnTo>
                  <a:close/>
                </a:path>
                <a:path w="5492750" h="3053079">
                  <a:moveTo>
                    <a:pt x="592836" y="2346960"/>
                  </a:moveTo>
                  <a:lnTo>
                    <a:pt x="379476" y="2346960"/>
                  </a:lnTo>
                  <a:lnTo>
                    <a:pt x="379476" y="2426220"/>
                  </a:lnTo>
                  <a:lnTo>
                    <a:pt x="592836" y="2426220"/>
                  </a:lnTo>
                  <a:lnTo>
                    <a:pt x="592836" y="2346960"/>
                  </a:lnTo>
                  <a:close/>
                </a:path>
                <a:path w="5492750" h="3053079">
                  <a:moveTo>
                    <a:pt x="592836" y="1235964"/>
                  </a:moveTo>
                  <a:lnTo>
                    <a:pt x="379476" y="1235964"/>
                  </a:lnTo>
                  <a:lnTo>
                    <a:pt x="379476" y="1490472"/>
                  </a:lnTo>
                  <a:lnTo>
                    <a:pt x="592836" y="1490472"/>
                  </a:lnTo>
                  <a:lnTo>
                    <a:pt x="592836" y="1235964"/>
                  </a:lnTo>
                  <a:close/>
                </a:path>
                <a:path w="5492750" h="3053079">
                  <a:moveTo>
                    <a:pt x="598932" y="1612392"/>
                  </a:moveTo>
                  <a:lnTo>
                    <a:pt x="384048" y="1612392"/>
                  </a:lnTo>
                  <a:lnTo>
                    <a:pt x="384048" y="1693164"/>
                  </a:lnTo>
                  <a:lnTo>
                    <a:pt x="598932" y="1693164"/>
                  </a:lnTo>
                  <a:lnTo>
                    <a:pt x="598932" y="1612392"/>
                  </a:lnTo>
                  <a:close/>
                </a:path>
                <a:path w="5492750" h="3053079">
                  <a:moveTo>
                    <a:pt x="598932" y="597408"/>
                  </a:moveTo>
                  <a:lnTo>
                    <a:pt x="384048" y="597408"/>
                  </a:lnTo>
                  <a:lnTo>
                    <a:pt x="384048" y="1193292"/>
                  </a:lnTo>
                  <a:lnTo>
                    <a:pt x="598932" y="1193292"/>
                  </a:lnTo>
                  <a:lnTo>
                    <a:pt x="598932" y="597408"/>
                  </a:lnTo>
                  <a:close/>
                </a:path>
                <a:path w="5492750" h="3053079">
                  <a:moveTo>
                    <a:pt x="1444752" y="2819400"/>
                  </a:moveTo>
                  <a:lnTo>
                    <a:pt x="615696" y="2819400"/>
                  </a:lnTo>
                  <a:lnTo>
                    <a:pt x="615696" y="3034284"/>
                  </a:lnTo>
                  <a:lnTo>
                    <a:pt x="1444752" y="3034284"/>
                  </a:lnTo>
                  <a:lnTo>
                    <a:pt x="1444752" y="2819400"/>
                  </a:lnTo>
                  <a:close/>
                </a:path>
                <a:path w="5492750" h="3053079">
                  <a:moveTo>
                    <a:pt x="1444752" y="0"/>
                  </a:moveTo>
                  <a:lnTo>
                    <a:pt x="615696" y="0"/>
                  </a:lnTo>
                  <a:lnTo>
                    <a:pt x="615696" y="214884"/>
                  </a:lnTo>
                  <a:lnTo>
                    <a:pt x="1444752" y="214884"/>
                  </a:lnTo>
                  <a:lnTo>
                    <a:pt x="1444752" y="0"/>
                  </a:lnTo>
                  <a:close/>
                </a:path>
                <a:path w="5492750" h="3053079">
                  <a:moveTo>
                    <a:pt x="1450848" y="2452116"/>
                  </a:moveTo>
                  <a:lnTo>
                    <a:pt x="621792" y="2452116"/>
                  </a:lnTo>
                  <a:lnTo>
                    <a:pt x="621792" y="2667000"/>
                  </a:lnTo>
                  <a:lnTo>
                    <a:pt x="1450848" y="2667000"/>
                  </a:lnTo>
                  <a:lnTo>
                    <a:pt x="1450848" y="2452116"/>
                  </a:lnTo>
                  <a:close/>
                </a:path>
                <a:path w="5492750" h="3053079">
                  <a:moveTo>
                    <a:pt x="1450848" y="367284"/>
                  </a:moveTo>
                  <a:lnTo>
                    <a:pt x="621792" y="367284"/>
                  </a:lnTo>
                  <a:lnTo>
                    <a:pt x="621792" y="582168"/>
                  </a:lnTo>
                  <a:lnTo>
                    <a:pt x="1450848" y="582168"/>
                  </a:lnTo>
                  <a:lnTo>
                    <a:pt x="1450848" y="367284"/>
                  </a:lnTo>
                  <a:close/>
                </a:path>
                <a:path w="5492750" h="3053079">
                  <a:moveTo>
                    <a:pt x="2435352" y="2461260"/>
                  </a:moveTo>
                  <a:lnTo>
                    <a:pt x="1606296" y="2461260"/>
                  </a:lnTo>
                  <a:lnTo>
                    <a:pt x="1606296" y="2586609"/>
                  </a:lnTo>
                  <a:lnTo>
                    <a:pt x="1606296" y="2676144"/>
                  </a:lnTo>
                  <a:lnTo>
                    <a:pt x="2435352" y="2676144"/>
                  </a:lnTo>
                  <a:lnTo>
                    <a:pt x="2435352" y="2586609"/>
                  </a:lnTo>
                  <a:lnTo>
                    <a:pt x="2435352" y="2461260"/>
                  </a:lnTo>
                  <a:close/>
                </a:path>
                <a:path w="5492750" h="3053079">
                  <a:moveTo>
                    <a:pt x="2439924" y="2837688"/>
                  </a:moveTo>
                  <a:lnTo>
                    <a:pt x="1610868" y="2837688"/>
                  </a:lnTo>
                  <a:lnTo>
                    <a:pt x="1610868" y="3052572"/>
                  </a:lnTo>
                  <a:lnTo>
                    <a:pt x="2439924" y="3052572"/>
                  </a:lnTo>
                  <a:lnTo>
                    <a:pt x="2439924" y="2837688"/>
                  </a:lnTo>
                  <a:close/>
                </a:path>
                <a:path w="5492750" h="3053079">
                  <a:moveTo>
                    <a:pt x="2439924" y="18288"/>
                  </a:moveTo>
                  <a:lnTo>
                    <a:pt x="1610868" y="18288"/>
                  </a:lnTo>
                  <a:lnTo>
                    <a:pt x="1610868" y="233172"/>
                  </a:lnTo>
                  <a:lnTo>
                    <a:pt x="2439924" y="233172"/>
                  </a:lnTo>
                  <a:lnTo>
                    <a:pt x="2439924" y="18288"/>
                  </a:lnTo>
                  <a:close/>
                </a:path>
                <a:path w="5492750" h="3053079">
                  <a:moveTo>
                    <a:pt x="2446020" y="385572"/>
                  </a:moveTo>
                  <a:lnTo>
                    <a:pt x="1616964" y="385572"/>
                  </a:lnTo>
                  <a:lnTo>
                    <a:pt x="1616964" y="598932"/>
                  </a:lnTo>
                  <a:lnTo>
                    <a:pt x="2446020" y="598932"/>
                  </a:lnTo>
                  <a:lnTo>
                    <a:pt x="2446020" y="385572"/>
                  </a:lnTo>
                  <a:close/>
                </a:path>
                <a:path w="5492750" h="3053079">
                  <a:moveTo>
                    <a:pt x="2667000" y="2225040"/>
                  </a:moveTo>
                  <a:lnTo>
                    <a:pt x="2452116" y="2225040"/>
                  </a:lnTo>
                  <a:lnTo>
                    <a:pt x="2452116" y="2304288"/>
                  </a:lnTo>
                  <a:lnTo>
                    <a:pt x="2667000" y="2304288"/>
                  </a:lnTo>
                  <a:lnTo>
                    <a:pt x="2667000" y="2225040"/>
                  </a:lnTo>
                  <a:close/>
                </a:path>
                <a:path w="5492750" h="3053079">
                  <a:moveTo>
                    <a:pt x="2667000" y="2103120"/>
                  </a:moveTo>
                  <a:lnTo>
                    <a:pt x="2452116" y="2103120"/>
                  </a:lnTo>
                  <a:lnTo>
                    <a:pt x="2452116" y="2183892"/>
                  </a:lnTo>
                  <a:lnTo>
                    <a:pt x="2667000" y="2183892"/>
                  </a:lnTo>
                  <a:lnTo>
                    <a:pt x="2667000" y="2103120"/>
                  </a:lnTo>
                  <a:close/>
                </a:path>
                <a:path w="5492750" h="3053079">
                  <a:moveTo>
                    <a:pt x="2667000" y="1862328"/>
                  </a:moveTo>
                  <a:lnTo>
                    <a:pt x="2452116" y="1862328"/>
                  </a:lnTo>
                  <a:lnTo>
                    <a:pt x="2452116" y="1941576"/>
                  </a:lnTo>
                  <a:lnTo>
                    <a:pt x="2667000" y="1941576"/>
                  </a:lnTo>
                  <a:lnTo>
                    <a:pt x="2667000" y="1862328"/>
                  </a:lnTo>
                  <a:close/>
                </a:path>
                <a:path w="5492750" h="3053079">
                  <a:moveTo>
                    <a:pt x="2668524" y="1978152"/>
                  </a:moveTo>
                  <a:lnTo>
                    <a:pt x="2455164" y="1978152"/>
                  </a:lnTo>
                  <a:lnTo>
                    <a:pt x="2455164" y="2057400"/>
                  </a:lnTo>
                  <a:lnTo>
                    <a:pt x="2668524" y="2057400"/>
                  </a:lnTo>
                  <a:lnTo>
                    <a:pt x="2668524" y="1978152"/>
                  </a:lnTo>
                  <a:close/>
                </a:path>
                <a:path w="5492750" h="3053079">
                  <a:moveTo>
                    <a:pt x="2668524" y="1732788"/>
                  </a:moveTo>
                  <a:lnTo>
                    <a:pt x="2455164" y="1732788"/>
                  </a:lnTo>
                  <a:lnTo>
                    <a:pt x="2455164" y="1813560"/>
                  </a:lnTo>
                  <a:lnTo>
                    <a:pt x="2668524" y="1813560"/>
                  </a:lnTo>
                  <a:lnTo>
                    <a:pt x="2668524" y="1732788"/>
                  </a:lnTo>
                  <a:close/>
                </a:path>
                <a:path w="5492750" h="3053079">
                  <a:moveTo>
                    <a:pt x="2674607" y="2350008"/>
                  </a:moveTo>
                  <a:lnTo>
                    <a:pt x="2459736" y="2350008"/>
                  </a:lnTo>
                  <a:lnTo>
                    <a:pt x="2459736" y="2353437"/>
                  </a:lnTo>
                  <a:lnTo>
                    <a:pt x="2459736" y="2429268"/>
                  </a:lnTo>
                  <a:lnTo>
                    <a:pt x="2674607" y="2429268"/>
                  </a:lnTo>
                  <a:lnTo>
                    <a:pt x="2674607" y="2353437"/>
                  </a:lnTo>
                  <a:lnTo>
                    <a:pt x="2674607" y="2350008"/>
                  </a:lnTo>
                  <a:close/>
                </a:path>
                <a:path w="5492750" h="3053079">
                  <a:moveTo>
                    <a:pt x="2679179" y="1601724"/>
                  </a:moveTo>
                  <a:lnTo>
                    <a:pt x="2464308" y="1601724"/>
                  </a:lnTo>
                  <a:lnTo>
                    <a:pt x="2464308" y="1623695"/>
                  </a:lnTo>
                  <a:lnTo>
                    <a:pt x="2464308" y="1680972"/>
                  </a:lnTo>
                  <a:lnTo>
                    <a:pt x="2679179" y="1680972"/>
                  </a:lnTo>
                  <a:lnTo>
                    <a:pt x="2679179" y="1623695"/>
                  </a:lnTo>
                  <a:lnTo>
                    <a:pt x="2679179" y="1601724"/>
                  </a:lnTo>
                  <a:close/>
                </a:path>
                <a:path w="5492750" h="3053079">
                  <a:moveTo>
                    <a:pt x="2679179" y="600456"/>
                  </a:moveTo>
                  <a:lnTo>
                    <a:pt x="2464308" y="600456"/>
                  </a:lnTo>
                  <a:lnTo>
                    <a:pt x="2464308" y="1196340"/>
                  </a:lnTo>
                  <a:lnTo>
                    <a:pt x="2679179" y="1196340"/>
                  </a:lnTo>
                  <a:lnTo>
                    <a:pt x="2679179" y="600456"/>
                  </a:lnTo>
                  <a:close/>
                </a:path>
                <a:path w="5492750" h="3053079">
                  <a:moveTo>
                    <a:pt x="3037332" y="2220468"/>
                  </a:moveTo>
                  <a:lnTo>
                    <a:pt x="2822448" y="2220468"/>
                  </a:lnTo>
                  <a:lnTo>
                    <a:pt x="2822448" y="2299716"/>
                  </a:lnTo>
                  <a:lnTo>
                    <a:pt x="3037332" y="2299716"/>
                  </a:lnTo>
                  <a:lnTo>
                    <a:pt x="3037332" y="2220468"/>
                  </a:lnTo>
                  <a:close/>
                </a:path>
                <a:path w="5492750" h="3053079">
                  <a:moveTo>
                    <a:pt x="3037332" y="2098548"/>
                  </a:moveTo>
                  <a:lnTo>
                    <a:pt x="2822448" y="2098548"/>
                  </a:lnTo>
                  <a:lnTo>
                    <a:pt x="2822448" y="2177796"/>
                  </a:lnTo>
                  <a:lnTo>
                    <a:pt x="3037332" y="2177796"/>
                  </a:lnTo>
                  <a:lnTo>
                    <a:pt x="3037332" y="2098548"/>
                  </a:lnTo>
                  <a:close/>
                </a:path>
                <a:path w="5492750" h="3053079">
                  <a:moveTo>
                    <a:pt x="3037332" y="1857756"/>
                  </a:moveTo>
                  <a:lnTo>
                    <a:pt x="2822448" y="1857756"/>
                  </a:lnTo>
                  <a:lnTo>
                    <a:pt x="2822448" y="1937004"/>
                  </a:lnTo>
                  <a:lnTo>
                    <a:pt x="3037332" y="1937004"/>
                  </a:lnTo>
                  <a:lnTo>
                    <a:pt x="3037332" y="1857756"/>
                  </a:lnTo>
                  <a:close/>
                </a:path>
                <a:path w="5492750" h="3053079">
                  <a:moveTo>
                    <a:pt x="3037332" y="632460"/>
                  </a:moveTo>
                  <a:lnTo>
                    <a:pt x="2822448" y="632460"/>
                  </a:lnTo>
                  <a:lnTo>
                    <a:pt x="2822448" y="1191768"/>
                  </a:lnTo>
                  <a:lnTo>
                    <a:pt x="3037332" y="1191768"/>
                  </a:lnTo>
                  <a:lnTo>
                    <a:pt x="3037332" y="632460"/>
                  </a:lnTo>
                  <a:close/>
                </a:path>
                <a:path w="5492750" h="3053079">
                  <a:moveTo>
                    <a:pt x="3038856" y="1972056"/>
                  </a:moveTo>
                  <a:lnTo>
                    <a:pt x="2825496" y="1972056"/>
                  </a:lnTo>
                  <a:lnTo>
                    <a:pt x="2825496" y="2051304"/>
                  </a:lnTo>
                  <a:lnTo>
                    <a:pt x="3038856" y="2051304"/>
                  </a:lnTo>
                  <a:lnTo>
                    <a:pt x="3038856" y="1972056"/>
                  </a:lnTo>
                  <a:close/>
                </a:path>
                <a:path w="5492750" h="3053079">
                  <a:moveTo>
                    <a:pt x="3038856" y="1728216"/>
                  </a:moveTo>
                  <a:lnTo>
                    <a:pt x="2825496" y="1728216"/>
                  </a:lnTo>
                  <a:lnTo>
                    <a:pt x="2825496" y="1807464"/>
                  </a:lnTo>
                  <a:lnTo>
                    <a:pt x="3038856" y="1807464"/>
                  </a:lnTo>
                  <a:lnTo>
                    <a:pt x="3038856" y="1728216"/>
                  </a:lnTo>
                  <a:close/>
                </a:path>
                <a:path w="5492750" h="3053079">
                  <a:moveTo>
                    <a:pt x="3044952" y="2345436"/>
                  </a:moveTo>
                  <a:lnTo>
                    <a:pt x="2830068" y="2345436"/>
                  </a:lnTo>
                  <a:lnTo>
                    <a:pt x="2830068" y="2424684"/>
                  </a:lnTo>
                  <a:lnTo>
                    <a:pt x="3044952" y="2424684"/>
                  </a:lnTo>
                  <a:lnTo>
                    <a:pt x="3044952" y="2345436"/>
                  </a:lnTo>
                  <a:close/>
                </a:path>
                <a:path w="5492750" h="3053079">
                  <a:moveTo>
                    <a:pt x="3044952" y="1234440"/>
                  </a:moveTo>
                  <a:lnTo>
                    <a:pt x="2830068" y="1234440"/>
                  </a:lnTo>
                  <a:lnTo>
                    <a:pt x="2830068" y="1488948"/>
                  </a:lnTo>
                  <a:lnTo>
                    <a:pt x="3044952" y="1488948"/>
                  </a:lnTo>
                  <a:lnTo>
                    <a:pt x="3044952" y="1234440"/>
                  </a:lnTo>
                  <a:close/>
                </a:path>
                <a:path w="5492750" h="3053079">
                  <a:moveTo>
                    <a:pt x="3049524" y="1610868"/>
                  </a:moveTo>
                  <a:lnTo>
                    <a:pt x="2834640" y="1610868"/>
                  </a:lnTo>
                  <a:lnTo>
                    <a:pt x="2834640" y="1691640"/>
                  </a:lnTo>
                  <a:lnTo>
                    <a:pt x="3049524" y="1691640"/>
                  </a:lnTo>
                  <a:lnTo>
                    <a:pt x="3049524" y="1610868"/>
                  </a:lnTo>
                  <a:close/>
                </a:path>
                <a:path w="5492750" h="3053079">
                  <a:moveTo>
                    <a:pt x="3887724" y="2814828"/>
                  </a:moveTo>
                  <a:lnTo>
                    <a:pt x="3058668" y="2814828"/>
                  </a:lnTo>
                  <a:lnTo>
                    <a:pt x="3058668" y="3029712"/>
                  </a:lnTo>
                  <a:lnTo>
                    <a:pt x="3887724" y="3029712"/>
                  </a:lnTo>
                  <a:lnTo>
                    <a:pt x="3887724" y="2814828"/>
                  </a:lnTo>
                  <a:close/>
                </a:path>
                <a:path w="5492750" h="3053079">
                  <a:moveTo>
                    <a:pt x="3893820" y="2447556"/>
                  </a:moveTo>
                  <a:lnTo>
                    <a:pt x="3064764" y="2447556"/>
                  </a:lnTo>
                  <a:lnTo>
                    <a:pt x="3064764" y="2662428"/>
                  </a:lnTo>
                  <a:lnTo>
                    <a:pt x="3893820" y="2662428"/>
                  </a:lnTo>
                  <a:lnTo>
                    <a:pt x="3893820" y="2447556"/>
                  </a:lnTo>
                  <a:close/>
                </a:path>
                <a:path w="5492750" h="3053079">
                  <a:moveTo>
                    <a:pt x="3893820" y="365760"/>
                  </a:moveTo>
                  <a:lnTo>
                    <a:pt x="3064764" y="365760"/>
                  </a:lnTo>
                  <a:lnTo>
                    <a:pt x="3064764" y="580644"/>
                  </a:lnTo>
                  <a:lnTo>
                    <a:pt x="3893820" y="580644"/>
                  </a:lnTo>
                  <a:lnTo>
                    <a:pt x="3893820" y="365760"/>
                  </a:lnTo>
                  <a:close/>
                </a:path>
                <a:path w="5492750" h="3053079">
                  <a:moveTo>
                    <a:pt x="3893820" y="0"/>
                  </a:moveTo>
                  <a:lnTo>
                    <a:pt x="3064764" y="0"/>
                  </a:lnTo>
                  <a:lnTo>
                    <a:pt x="3064764" y="214884"/>
                  </a:lnTo>
                  <a:lnTo>
                    <a:pt x="3893820" y="214884"/>
                  </a:lnTo>
                  <a:lnTo>
                    <a:pt x="3893820" y="0"/>
                  </a:lnTo>
                  <a:close/>
                </a:path>
                <a:path w="5492750" h="3053079">
                  <a:moveTo>
                    <a:pt x="4882896" y="2833116"/>
                  </a:moveTo>
                  <a:lnTo>
                    <a:pt x="4053840" y="2833116"/>
                  </a:lnTo>
                  <a:lnTo>
                    <a:pt x="4053840" y="3048000"/>
                  </a:lnTo>
                  <a:lnTo>
                    <a:pt x="4882896" y="3048000"/>
                  </a:lnTo>
                  <a:lnTo>
                    <a:pt x="4882896" y="2833116"/>
                  </a:lnTo>
                  <a:close/>
                </a:path>
                <a:path w="5492750" h="3053079">
                  <a:moveTo>
                    <a:pt x="4888979" y="2465844"/>
                  </a:moveTo>
                  <a:lnTo>
                    <a:pt x="4059936" y="2465844"/>
                  </a:lnTo>
                  <a:lnTo>
                    <a:pt x="4059936" y="2594356"/>
                  </a:lnTo>
                  <a:lnTo>
                    <a:pt x="4059936" y="2680716"/>
                  </a:lnTo>
                  <a:lnTo>
                    <a:pt x="4888979" y="2680716"/>
                  </a:lnTo>
                  <a:lnTo>
                    <a:pt x="4888979" y="2594356"/>
                  </a:lnTo>
                  <a:lnTo>
                    <a:pt x="4888979" y="2465844"/>
                  </a:lnTo>
                  <a:close/>
                </a:path>
                <a:path w="5492750" h="3053079">
                  <a:moveTo>
                    <a:pt x="4888979" y="381000"/>
                  </a:moveTo>
                  <a:lnTo>
                    <a:pt x="4059936" y="381000"/>
                  </a:lnTo>
                  <a:lnTo>
                    <a:pt x="4059936" y="595884"/>
                  </a:lnTo>
                  <a:lnTo>
                    <a:pt x="4888979" y="595884"/>
                  </a:lnTo>
                  <a:lnTo>
                    <a:pt x="4888979" y="381000"/>
                  </a:lnTo>
                  <a:close/>
                </a:path>
                <a:path w="5492750" h="3053079">
                  <a:moveTo>
                    <a:pt x="4888979" y="18288"/>
                  </a:moveTo>
                  <a:lnTo>
                    <a:pt x="4059936" y="18288"/>
                  </a:lnTo>
                  <a:lnTo>
                    <a:pt x="4059936" y="233172"/>
                  </a:lnTo>
                  <a:lnTo>
                    <a:pt x="4888979" y="233172"/>
                  </a:lnTo>
                  <a:lnTo>
                    <a:pt x="4888979" y="18288"/>
                  </a:lnTo>
                  <a:close/>
                </a:path>
                <a:path w="5492750" h="3053079">
                  <a:moveTo>
                    <a:pt x="5117579" y="1577340"/>
                  </a:moveTo>
                  <a:lnTo>
                    <a:pt x="4902708" y="1577340"/>
                  </a:lnTo>
                  <a:lnTo>
                    <a:pt x="4902708" y="1643634"/>
                  </a:lnTo>
                  <a:lnTo>
                    <a:pt x="4902708" y="2361184"/>
                  </a:lnTo>
                  <a:lnTo>
                    <a:pt x="4902708" y="2424684"/>
                  </a:lnTo>
                  <a:lnTo>
                    <a:pt x="5117579" y="2424684"/>
                  </a:lnTo>
                  <a:lnTo>
                    <a:pt x="5117579" y="2361184"/>
                  </a:lnTo>
                  <a:lnTo>
                    <a:pt x="5117579" y="1643634"/>
                  </a:lnTo>
                  <a:lnTo>
                    <a:pt x="5117579" y="1577340"/>
                  </a:lnTo>
                  <a:close/>
                </a:path>
                <a:path w="5492750" h="3053079">
                  <a:moveTo>
                    <a:pt x="5120627" y="1249680"/>
                  </a:moveTo>
                  <a:lnTo>
                    <a:pt x="4905756" y="1249680"/>
                  </a:lnTo>
                  <a:lnTo>
                    <a:pt x="4905756" y="1410462"/>
                  </a:lnTo>
                  <a:lnTo>
                    <a:pt x="4905756" y="1504188"/>
                  </a:lnTo>
                  <a:lnTo>
                    <a:pt x="5120627" y="1504188"/>
                  </a:lnTo>
                  <a:lnTo>
                    <a:pt x="5120627" y="1410462"/>
                  </a:lnTo>
                  <a:lnTo>
                    <a:pt x="5120627" y="1249680"/>
                  </a:lnTo>
                  <a:close/>
                </a:path>
                <a:path w="5492750" h="3053079">
                  <a:moveTo>
                    <a:pt x="5125199" y="611124"/>
                  </a:moveTo>
                  <a:lnTo>
                    <a:pt x="4910328" y="611124"/>
                  </a:lnTo>
                  <a:lnTo>
                    <a:pt x="4910328" y="1207008"/>
                  </a:lnTo>
                  <a:lnTo>
                    <a:pt x="5125199" y="1207008"/>
                  </a:lnTo>
                  <a:lnTo>
                    <a:pt x="5125199" y="611124"/>
                  </a:lnTo>
                  <a:close/>
                </a:path>
                <a:path w="5492750" h="3053079">
                  <a:moveTo>
                    <a:pt x="5484876" y="1566672"/>
                  </a:moveTo>
                  <a:lnTo>
                    <a:pt x="5271516" y="1566672"/>
                  </a:lnTo>
                  <a:lnTo>
                    <a:pt x="5271516" y="2415540"/>
                  </a:lnTo>
                  <a:lnTo>
                    <a:pt x="5484876" y="2415540"/>
                  </a:lnTo>
                  <a:lnTo>
                    <a:pt x="5484876" y="1566672"/>
                  </a:lnTo>
                  <a:close/>
                </a:path>
                <a:path w="5492750" h="3053079">
                  <a:moveTo>
                    <a:pt x="5487924" y="1240536"/>
                  </a:moveTo>
                  <a:lnTo>
                    <a:pt x="5274564" y="1240536"/>
                  </a:lnTo>
                  <a:lnTo>
                    <a:pt x="5274564" y="1495044"/>
                  </a:lnTo>
                  <a:lnTo>
                    <a:pt x="5487924" y="1495044"/>
                  </a:lnTo>
                  <a:lnTo>
                    <a:pt x="5487924" y="1240536"/>
                  </a:lnTo>
                  <a:close/>
                </a:path>
                <a:path w="5492750" h="3053079">
                  <a:moveTo>
                    <a:pt x="5492483" y="601980"/>
                  </a:moveTo>
                  <a:lnTo>
                    <a:pt x="5279136" y="601980"/>
                  </a:lnTo>
                  <a:lnTo>
                    <a:pt x="5279136" y="1197864"/>
                  </a:lnTo>
                  <a:lnTo>
                    <a:pt x="5492483" y="1197864"/>
                  </a:lnTo>
                  <a:lnTo>
                    <a:pt x="5492483" y="601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39434" y="3488563"/>
              <a:ext cx="192405" cy="233679"/>
            </a:xfrm>
            <a:custGeom>
              <a:avLst/>
              <a:gdLst/>
              <a:ahLst/>
              <a:cxnLst/>
              <a:rect l="l" t="t" r="r" b="b"/>
              <a:pathLst>
                <a:path w="192404" h="233679">
                  <a:moveTo>
                    <a:pt x="192024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192024" y="23317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140196" y="3469004"/>
            <a:ext cx="20510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XY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87821" y="2478913"/>
            <a:ext cx="102870" cy="23367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45"/>
              </a:lnSpc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551671" y="2362200"/>
            <a:ext cx="294005" cy="1348105"/>
            <a:chOff x="8551671" y="2362200"/>
            <a:chExt cx="294005" cy="1348105"/>
          </a:xfrm>
        </p:grpSpPr>
        <p:sp>
          <p:nvSpPr>
            <p:cNvPr id="37" name="object 37"/>
            <p:cNvSpPr/>
            <p:nvPr/>
          </p:nvSpPr>
          <p:spPr>
            <a:xfrm>
              <a:off x="8630412" y="2362199"/>
              <a:ext cx="215265" cy="256540"/>
            </a:xfrm>
            <a:custGeom>
              <a:avLst/>
              <a:gdLst/>
              <a:ahLst/>
              <a:cxnLst/>
              <a:rect l="l" t="t" r="r" b="b"/>
              <a:pathLst>
                <a:path w="215265" h="256539">
                  <a:moveTo>
                    <a:pt x="214871" y="0"/>
                  </a:moveTo>
                  <a:lnTo>
                    <a:pt x="0" y="0"/>
                  </a:lnTo>
                  <a:lnTo>
                    <a:pt x="0" y="151511"/>
                  </a:lnTo>
                  <a:lnTo>
                    <a:pt x="0" y="256032"/>
                  </a:lnTo>
                  <a:lnTo>
                    <a:pt x="214871" y="256032"/>
                  </a:lnTo>
                  <a:lnTo>
                    <a:pt x="214871" y="151511"/>
                  </a:lnTo>
                  <a:lnTo>
                    <a:pt x="2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1671" y="3476625"/>
              <a:ext cx="192405" cy="233679"/>
            </a:xfrm>
            <a:custGeom>
              <a:avLst/>
              <a:gdLst/>
              <a:ahLst/>
              <a:cxnLst/>
              <a:rect l="l" t="t" r="r" b="b"/>
              <a:pathLst>
                <a:path w="192404" h="233679">
                  <a:moveTo>
                    <a:pt x="192024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192024" y="23317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552942" y="3457194"/>
            <a:ext cx="20510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XY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15547" y="2533650"/>
            <a:ext cx="102870" cy="23367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745"/>
              </a:lnSpc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011154" y="3484371"/>
            <a:ext cx="192405" cy="233679"/>
          </a:xfrm>
          <a:custGeom>
            <a:avLst/>
            <a:gdLst/>
            <a:ahLst/>
            <a:cxnLst/>
            <a:rect l="l" t="t" r="r" b="b"/>
            <a:pathLst>
              <a:path w="192404" h="233679">
                <a:moveTo>
                  <a:pt x="192024" y="0"/>
                </a:moveTo>
                <a:lnTo>
                  <a:pt x="0" y="0"/>
                </a:lnTo>
                <a:lnTo>
                  <a:pt x="0" y="233171"/>
                </a:lnTo>
                <a:lnTo>
                  <a:pt x="192024" y="233171"/>
                </a:lnTo>
                <a:lnTo>
                  <a:pt x="19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012678" y="3464814"/>
            <a:ext cx="20510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XY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86038" y="2513710"/>
            <a:ext cx="90170" cy="233679"/>
          </a:xfrm>
          <a:custGeom>
            <a:avLst/>
            <a:gdLst/>
            <a:ahLst/>
            <a:cxnLst/>
            <a:rect l="l" t="t" r="r" b="b"/>
            <a:pathLst>
              <a:path w="90170" h="233680">
                <a:moveTo>
                  <a:pt x="89916" y="0"/>
                </a:moveTo>
                <a:lnTo>
                  <a:pt x="0" y="0"/>
                </a:lnTo>
                <a:lnTo>
                  <a:pt x="0" y="233172"/>
                </a:lnTo>
                <a:lnTo>
                  <a:pt x="89916" y="233172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687054" y="2494026"/>
            <a:ext cx="1022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39457"/>
            <a:ext cx="7793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Arial"/>
                <a:cs typeface="Arial"/>
              </a:rPr>
              <a:t>1.1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120" b="0">
                <a:latin typeface="Lucida Sans Unicode"/>
                <a:cs typeface="Lucida Sans Unicode"/>
              </a:rPr>
              <a:t>General</a:t>
            </a:r>
            <a:r>
              <a:rPr dirty="0" spc="-275" b="0">
                <a:latin typeface="Lucida Sans Unicode"/>
                <a:cs typeface="Lucida Sans Unicode"/>
              </a:rPr>
              <a:t> </a:t>
            </a:r>
            <a:r>
              <a:rPr dirty="0" spc="-200" b="0">
                <a:latin typeface="Lucida Sans Unicode"/>
                <a:cs typeface="Lucida Sans Unicode"/>
              </a:rPr>
              <a:t>p</a:t>
            </a:r>
            <a:r>
              <a:rPr dirty="0" spc="-140" b="0">
                <a:latin typeface="Lucida Sans Unicode"/>
                <a:cs typeface="Lucida Sans Unicode"/>
              </a:rPr>
              <a:t>roperties</a:t>
            </a:r>
            <a:r>
              <a:rPr dirty="0" spc="-240" b="0">
                <a:latin typeface="Lucida Sans Unicode"/>
                <a:cs typeface="Lucida Sans Unicode"/>
              </a:rPr>
              <a:t> </a:t>
            </a:r>
            <a:r>
              <a:rPr dirty="0" spc="-110" b="0">
                <a:latin typeface="Lucida Sans Unicode"/>
                <a:cs typeface="Lucida Sans Unicode"/>
              </a:rPr>
              <a:t>of</a:t>
            </a:r>
            <a:r>
              <a:rPr dirty="0" spc="-280" b="0">
                <a:latin typeface="Lucida Sans Unicode"/>
                <a:cs typeface="Lucida Sans Unicode"/>
              </a:rPr>
              <a:t> </a:t>
            </a:r>
            <a:r>
              <a:rPr dirty="0" spc="-200" b="0">
                <a:latin typeface="Lucida Sans Unicode"/>
                <a:cs typeface="Lucida Sans Unicode"/>
              </a:rPr>
              <a:t>q</a:t>
            </a:r>
            <a:r>
              <a:rPr dirty="0" spc="-95" b="0">
                <a:latin typeface="Lucida Sans Unicode"/>
                <a:cs typeface="Lucida Sans Unicode"/>
              </a:rPr>
              <a:t>uant</a:t>
            </a:r>
            <a:r>
              <a:rPr dirty="0" spc="-170" b="0">
                <a:latin typeface="Lucida Sans Unicode"/>
                <a:cs typeface="Lucida Sans Unicode"/>
              </a:rPr>
              <a:t>um</a:t>
            </a:r>
            <a:r>
              <a:rPr dirty="0" spc="-250" b="0">
                <a:latin typeface="Lucida Sans Unicode"/>
                <a:cs typeface="Lucida Sans Unicode"/>
              </a:rPr>
              <a:t> </a:t>
            </a:r>
            <a:r>
              <a:rPr dirty="0" spc="-150" b="0">
                <a:latin typeface="Lucida Sans Unicode"/>
                <a:cs typeface="Lucida Sans Unicode"/>
              </a:rPr>
              <a:t>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178" y="3751012"/>
            <a:ext cx="2162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D</a:t>
            </a:r>
            <a:r>
              <a:rPr dirty="0" sz="1800" spc="15">
                <a:latin typeface="Trebuchet MS"/>
                <a:cs typeface="Trebuchet MS"/>
              </a:rPr>
              <a:t>es</a:t>
            </a:r>
            <a:r>
              <a:rPr dirty="0" sz="1800" spc="15">
                <a:latin typeface="Trebuchet MS"/>
                <a:cs typeface="Trebuchet MS"/>
              </a:rPr>
              <a:t>i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4816" y="3689546"/>
            <a:ext cx="6824345" cy="14782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95"/>
              </a:spcBef>
              <a:buClr>
                <a:srgbClr val="0070C0"/>
              </a:buClr>
              <a:buFont typeface="Wingdings"/>
              <a:buChar char=""/>
              <a:tabLst>
                <a:tab pos="298450" algn="l"/>
                <a:tab pos="299720" algn="l"/>
              </a:tabLst>
            </a:pPr>
            <a:r>
              <a:rPr dirty="0" sz="1800" spc="100">
                <a:latin typeface="Trebuchet MS"/>
                <a:cs typeface="Trebuchet MS"/>
              </a:rPr>
              <a:t>P</a:t>
            </a:r>
            <a:r>
              <a:rPr dirty="0" sz="1800" spc="25">
                <a:latin typeface="Trebuchet MS"/>
                <a:cs typeface="Trebuchet MS"/>
              </a:rPr>
              <a:t>r</a:t>
            </a:r>
            <a:r>
              <a:rPr dirty="0" sz="1800" spc="-140">
                <a:latin typeface="Trebuchet MS"/>
                <a:cs typeface="Trebuchet MS"/>
              </a:rPr>
              <a:t>o</a:t>
            </a:r>
            <a:r>
              <a:rPr dirty="0" sz="1800" spc="-90">
                <a:latin typeface="Trebuchet MS"/>
                <a:cs typeface="Trebuchet MS"/>
              </a:rPr>
              <a:t>j</a:t>
            </a:r>
            <a:r>
              <a:rPr dirty="0" sz="1800" spc="-70">
                <a:latin typeface="Trebuchet MS"/>
                <a:cs typeface="Trebuchet MS"/>
              </a:rPr>
              <a:t>ec</a:t>
            </a:r>
            <a:r>
              <a:rPr dirty="0" sz="1800" spc="-45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on</a:t>
            </a:r>
            <a:r>
              <a:rPr dirty="0" sz="1800" spc="105">
                <a:latin typeface="Trebuchet MS"/>
                <a:cs typeface="Trebuchet MS"/>
              </a:rPr>
              <a:t>-</a:t>
            </a:r>
            <a:r>
              <a:rPr dirty="0" sz="1800" spc="-20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45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5">
                <a:latin typeface="Trebuchet MS"/>
                <a:cs typeface="Trebuchet MS"/>
              </a:rPr>
              <a:t>iti</a:t>
            </a:r>
            <a:r>
              <a:rPr dirty="0" sz="1800" spc="-10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-55">
                <a:latin typeface="Trebuchet MS"/>
                <a:cs typeface="Trebuchet MS"/>
              </a:rPr>
              <a:t>Q</a:t>
            </a:r>
            <a:r>
              <a:rPr dirty="0" sz="1800" spc="135">
                <a:latin typeface="Trebuchet MS"/>
                <a:cs typeface="Trebuchet MS"/>
              </a:rPr>
              <a:t>ND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695"/>
              </a:spcBef>
              <a:buClr>
                <a:srgbClr val="0070C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10">
                <a:latin typeface="Trebuchet MS"/>
                <a:cs typeface="Trebuchet MS"/>
              </a:rPr>
              <a:t>Coupling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meter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does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not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change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state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of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qubit</a:t>
            </a:r>
            <a:endParaRPr sz="1800">
              <a:latin typeface="Trebuchet MS"/>
              <a:cs typeface="Trebuchet MS"/>
            </a:endParaRPr>
          </a:p>
          <a:p>
            <a:pPr lvl="1" marL="756285" indent="-287020">
              <a:lnSpc>
                <a:spcPct val="100000"/>
              </a:lnSpc>
              <a:spcBef>
                <a:spcPts val="805"/>
              </a:spcBef>
              <a:buClr>
                <a:srgbClr val="0070C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30">
                <a:latin typeface="Trebuchet MS"/>
                <a:cs typeface="Trebuchet MS"/>
              </a:rPr>
              <a:t>Repeated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measurement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yields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same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outcome.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35">
                <a:latin typeface="Trebuchet MS"/>
                <a:cs typeface="Trebuchet MS"/>
              </a:rPr>
              <a:t>Goo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60">
                <a:latin typeface="Trebuchet MS"/>
                <a:cs typeface="Trebuchet MS"/>
              </a:rPr>
              <a:t>N</a:t>
            </a:r>
            <a:r>
              <a:rPr dirty="0" sz="1800" spc="-310">
                <a:latin typeface="Trebuchet MS"/>
                <a:cs typeface="Trebuchet MS"/>
              </a:rPr>
              <a:t>/</a:t>
            </a:r>
            <a:r>
              <a:rPr dirty="0" sz="1800" spc="20">
                <a:latin typeface="Trebuchet MS"/>
                <a:cs typeface="Trebuchet MS"/>
              </a:rPr>
              <a:t>O</a:t>
            </a:r>
            <a:r>
              <a:rPr dirty="0" sz="1800" spc="20">
                <a:latin typeface="Trebuchet MS"/>
                <a:cs typeface="Trebuchet MS"/>
              </a:rPr>
              <a:t>F</a:t>
            </a:r>
            <a:r>
              <a:rPr dirty="0" sz="1800" spc="95">
                <a:latin typeface="Trebuchet MS"/>
                <a:cs typeface="Trebuchet MS"/>
              </a:rPr>
              <a:t>F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2511" y="4178604"/>
            <a:ext cx="51435" cy="275590"/>
          </a:xfrm>
          <a:custGeom>
            <a:avLst/>
            <a:gdLst/>
            <a:ahLst/>
            <a:cxnLst/>
            <a:rect l="l" t="t" r="r" b="b"/>
            <a:pathLst>
              <a:path w="51434" h="275589">
                <a:moveTo>
                  <a:pt x="50901" y="0"/>
                </a:moveTo>
                <a:lnTo>
                  <a:pt x="0" y="0"/>
                </a:lnTo>
                <a:lnTo>
                  <a:pt x="0" y="8890"/>
                </a:lnTo>
                <a:lnTo>
                  <a:pt x="30137" y="8890"/>
                </a:lnTo>
                <a:lnTo>
                  <a:pt x="30137" y="266700"/>
                </a:lnTo>
                <a:lnTo>
                  <a:pt x="0" y="266700"/>
                </a:lnTo>
                <a:lnTo>
                  <a:pt x="0" y="275590"/>
                </a:lnTo>
                <a:lnTo>
                  <a:pt x="50901" y="275590"/>
                </a:lnTo>
                <a:lnTo>
                  <a:pt x="50901" y="266700"/>
                </a:lnTo>
                <a:lnTo>
                  <a:pt x="50901" y="8890"/>
                </a:lnTo>
                <a:lnTo>
                  <a:pt x="50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56445" y="4178604"/>
            <a:ext cx="51435" cy="275590"/>
          </a:xfrm>
          <a:custGeom>
            <a:avLst/>
            <a:gdLst/>
            <a:ahLst/>
            <a:cxnLst/>
            <a:rect l="l" t="t" r="r" b="b"/>
            <a:pathLst>
              <a:path w="51434" h="275589">
                <a:moveTo>
                  <a:pt x="50901" y="0"/>
                </a:moveTo>
                <a:lnTo>
                  <a:pt x="0" y="0"/>
                </a:lnTo>
                <a:lnTo>
                  <a:pt x="0" y="8890"/>
                </a:lnTo>
                <a:lnTo>
                  <a:pt x="0" y="266700"/>
                </a:lnTo>
                <a:lnTo>
                  <a:pt x="0" y="275590"/>
                </a:lnTo>
                <a:lnTo>
                  <a:pt x="50901" y="275590"/>
                </a:lnTo>
                <a:lnTo>
                  <a:pt x="50901" y="266700"/>
                </a:lnTo>
                <a:lnTo>
                  <a:pt x="20764" y="266700"/>
                </a:lnTo>
                <a:lnTo>
                  <a:pt x="20764" y="8890"/>
                </a:lnTo>
                <a:lnTo>
                  <a:pt x="50901" y="8890"/>
                </a:lnTo>
                <a:lnTo>
                  <a:pt x="50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73680" y="4187914"/>
            <a:ext cx="838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172">
                <a:latin typeface="Cambria Math"/>
                <a:cs typeface="Cambria Math"/>
              </a:rPr>
              <a:t>𝐻</a:t>
            </a:r>
            <a:r>
              <a:rPr dirty="0" sz="1300" spc="-620">
                <a:latin typeface="Cambria Math"/>
                <a:cs typeface="Cambria Math"/>
              </a:rPr>
              <a:t>𝑄</a:t>
            </a:r>
            <a:r>
              <a:rPr dirty="0" sz="1300" spc="-509">
                <a:latin typeface="Cambria Math"/>
                <a:cs typeface="Cambria Math"/>
              </a:rPr>
              <a:t>𝑄</a:t>
            </a:r>
            <a:r>
              <a:rPr dirty="0" baseline="10802" sz="2700">
                <a:latin typeface="Cambria Math"/>
                <a:cs typeface="Cambria Math"/>
              </a:rPr>
              <a:t>,</a:t>
            </a:r>
            <a:r>
              <a:rPr dirty="0" baseline="10802" sz="2700" spc="-142">
                <a:latin typeface="Cambria Math"/>
                <a:cs typeface="Cambria Math"/>
              </a:rPr>
              <a:t> </a:t>
            </a:r>
            <a:r>
              <a:rPr dirty="0" baseline="10802" sz="2700" spc="-165">
                <a:latin typeface="Cambria Math"/>
                <a:cs typeface="Cambria Math"/>
              </a:rPr>
              <a:t>𝐻</a:t>
            </a:r>
            <a:r>
              <a:rPr dirty="0" sz="1300" spc="-570">
                <a:latin typeface="Cambria Math"/>
                <a:cs typeface="Cambria Math"/>
              </a:rPr>
              <a:t>𝑖</a:t>
            </a:r>
            <a:r>
              <a:rPr dirty="0" sz="1300" spc="-565">
                <a:latin typeface="Cambria Math"/>
                <a:cs typeface="Cambria Math"/>
              </a:rPr>
              <a:t>𝑖</a:t>
            </a:r>
            <a:r>
              <a:rPr dirty="0" sz="1300" spc="175">
                <a:latin typeface="Cambria Math"/>
                <a:cs typeface="Cambria Math"/>
              </a:rPr>
              <a:t>𝑛𝑡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19578" y="4140671"/>
            <a:ext cx="433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5395" y="5287035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54" y="8890"/>
                </a:lnTo>
                <a:lnTo>
                  <a:pt x="31254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6741" y="5287035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29" y="204470"/>
                </a:lnTo>
                <a:lnTo>
                  <a:pt x="18529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22082" y="5141634"/>
            <a:ext cx="130175" cy="7270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0070C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0070C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5395" y="5637555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54" y="8890"/>
                </a:lnTo>
                <a:lnTo>
                  <a:pt x="31254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6741" y="5637555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29" y="204470"/>
                </a:lnTo>
                <a:lnTo>
                  <a:pt x="18529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63966" y="5189183"/>
            <a:ext cx="1270635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baseline="10802" sz="2700" spc="-172">
                <a:latin typeface="Cambria Math"/>
                <a:cs typeface="Cambria Math"/>
              </a:rPr>
              <a:t>𝐻</a:t>
            </a:r>
            <a:r>
              <a:rPr dirty="0" sz="1300" spc="-570">
                <a:latin typeface="Cambria Math"/>
                <a:cs typeface="Cambria Math"/>
              </a:rPr>
              <a:t>𝑖</a:t>
            </a:r>
            <a:r>
              <a:rPr dirty="0" sz="1300" spc="-565">
                <a:latin typeface="Cambria Math"/>
                <a:cs typeface="Cambria Math"/>
              </a:rPr>
              <a:t>𝑖</a:t>
            </a:r>
            <a:r>
              <a:rPr dirty="0" sz="1300" spc="175">
                <a:latin typeface="Cambria Math"/>
                <a:cs typeface="Cambria Math"/>
              </a:rPr>
              <a:t>𝑛</a:t>
            </a:r>
            <a:r>
              <a:rPr dirty="0" sz="1300" spc="185">
                <a:latin typeface="Cambria Math"/>
                <a:cs typeface="Cambria Math"/>
              </a:rPr>
              <a:t>𝑡</a:t>
            </a:r>
            <a:r>
              <a:rPr dirty="0" sz="1300">
                <a:latin typeface="Cambria Math"/>
                <a:cs typeface="Cambria Math"/>
              </a:rPr>
              <a:t> </a:t>
            </a:r>
            <a:r>
              <a:rPr dirty="0" sz="1300" spc="-75">
                <a:latin typeface="Cambria Math"/>
                <a:cs typeface="Cambria Math"/>
              </a:rPr>
              <a:t> </a:t>
            </a:r>
            <a:r>
              <a:rPr dirty="0" baseline="10802" sz="2700">
                <a:latin typeface="Cambria Math"/>
                <a:cs typeface="Cambria Math"/>
              </a:rPr>
              <a:t>,</a:t>
            </a:r>
            <a:r>
              <a:rPr dirty="0" baseline="10802" sz="2700" spc="-142">
                <a:latin typeface="Cambria Math"/>
                <a:cs typeface="Cambria Math"/>
              </a:rPr>
              <a:t> </a:t>
            </a:r>
            <a:r>
              <a:rPr dirty="0" baseline="10802" sz="2700" spc="-165">
                <a:latin typeface="Cambria Math"/>
                <a:cs typeface="Cambria Math"/>
              </a:rPr>
              <a:t>𝐻</a:t>
            </a:r>
            <a:r>
              <a:rPr dirty="0" sz="1300" spc="170">
                <a:latin typeface="Cambria Math"/>
                <a:cs typeface="Cambria Math"/>
              </a:rPr>
              <a:t>𝑚</a:t>
            </a:r>
            <a:r>
              <a:rPr dirty="0" sz="1300" spc="140">
                <a:latin typeface="Cambria Math"/>
                <a:cs typeface="Cambria Math"/>
              </a:rPr>
              <a:t>𝑒</a:t>
            </a:r>
            <a:r>
              <a:rPr dirty="0" sz="1300" spc="160">
                <a:latin typeface="Cambria Math"/>
                <a:cs typeface="Cambria Math"/>
              </a:rPr>
              <a:t>𝑡</a:t>
            </a:r>
            <a:r>
              <a:rPr dirty="0" sz="1300" spc="145">
                <a:latin typeface="Cambria Math"/>
                <a:cs typeface="Cambria Math"/>
              </a:rPr>
              <a:t>𝑒𝑟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baseline="10802" sz="2700" spc="-172">
                <a:latin typeface="Cambria Math"/>
                <a:cs typeface="Cambria Math"/>
              </a:rPr>
              <a:t>𝐻</a:t>
            </a:r>
            <a:r>
              <a:rPr dirty="0" sz="1300" spc="-570">
                <a:latin typeface="Cambria Math"/>
                <a:cs typeface="Cambria Math"/>
              </a:rPr>
              <a:t>𝑖</a:t>
            </a:r>
            <a:r>
              <a:rPr dirty="0" sz="1300" spc="-565">
                <a:latin typeface="Cambria Math"/>
                <a:cs typeface="Cambria Math"/>
              </a:rPr>
              <a:t>𝑖</a:t>
            </a:r>
            <a:r>
              <a:rPr dirty="0" sz="1300" spc="175">
                <a:latin typeface="Cambria Math"/>
                <a:cs typeface="Cambria Math"/>
              </a:rPr>
              <a:t>𝑛</a:t>
            </a:r>
            <a:r>
              <a:rPr dirty="0" sz="1300" spc="185">
                <a:latin typeface="Cambria Math"/>
                <a:cs typeface="Cambria Math"/>
              </a:rPr>
              <a:t>𝑡</a:t>
            </a:r>
            <a:r>
              <a:rPr dirty="0" sz="1300">
                <a:latin typeface="Cambria Math"/>
                <a:cs typeface="Cambria Math"/>
              </a:rPr>
              <a:t> </a:t>
            </a:r>
            <a:r>
              <a:rPr dirty="0" sz="1300" spc="-75">
                <a:latin typeface="Cambria Math"/>
                <a:cs typeface="Cambria Math"/>
              </a:rPr>
              <a:t> </a:t>
            </a:r>
            <a:r>
              <a:rPr dirty="0" baseline="10802" sz="2700">
                <a:latin typeface="Cambria Math"/>
                <a:cs typeface="Cambria Math"/>
              </a:rPr>
              <a:t>,</a:t>
            </a:r>
            <a:r>
              <a:rPr dirty="0" baseline="10802" sz="2700" spc="-142">
                <a:latin typeface="Cambria Math"/>
                <a:cs typeface="Cambria Math"/>
              </a:rPr>
              <a:t> </a:t>
            </a:r>
            <a:r>
              <a:rPr dirty="0" baseline="10802" sz="2700" spc="-165">
                <a:latin typeface="Cambria Math"/>
                <a:cs typeface="Cambria Math"/>
              </a:rPr>
              <a:t>𝐻</a:t>
            </a:r>
            <a:r>
              <a:rPr dirty="0" sz="1300" spc="170">
                <a:latin typeface="Cambria Math"/>
                <a:cs typeface="Cambria Math"/>
              </a:rPr>
              <a:t>𝑚</a:t>
            </a:r>
            <a:r>
              <a:rPr dirty="0" sz="1300" spc="140">
                <a:latin typeface="Cambria Math"/>
                <a:cs typeface="Cambria Math"/>
              </a:rPr>
              <a:t>𝑒</a:t>
            </a:r>
            <a:r>
              <a:rPr dirty="0" sz="1300" spc="160">
                <a:latin typeface="Cambria Math"/>
                <a:cs typeface="Cambria Math"/>
              </a:rPr>
              <a:t>𝑡</a:t>
            </a:r>
            <a:r>
              <a:rPr dirty="0" sz="1300" spc="145">
                <a:latin typeface="Cambria Math"/>
                <a:cs typeface="Cambria Math"/>
              </a:rPr>
              <a:t>𝑒𝑟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1154" y="5141939"/>
            <a:ext cx="1765935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during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“OFF”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during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“ON”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4882" y="5843055"/>
            <a:ext cx="6877684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0070C0"/>
              </a:buClr>
              <a:buFont typeface="Wingdings"/>
              <a:buChar char=""/>
              <a:tabLst>
                <a:tab pos="298450" algn="l"/>
                <a:tab pos="299720" algn="l"/>
              </a:tabLst>
            </a:pPr>
            <a:r>
              <a:rPr dirty="0" sz="1800" spc="75">
                <a:latin typeface="Trebuchet MS"/>
                <a:cs typeface="Trebuchet MS"/>
              </a:rPr>
              <a:t>No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spontaneous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decay/excitation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due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measurement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apparatus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Clr>
                <a:srgbClr val="0070C0"/>
              </a:buClr>
              <a:buFont typeface="Wingdings"/>
              <a:buChar char=""/>
              <a:tabLst>
                <a:tab pos="298450" algn="l"/>
                <a:tab pos="299720" algn="l"/>
              </a:tabLst>
            </a:pPr>
            <a:r>
              <a:rPr dirty="0" sz="1800" spc="15">
                <a:latin typeface="Trebuchet MS"/>
                <a:cs typeface="Trebuchet MS"/>
              </a:rPr>
              <a:t>Fast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high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fidelity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15047" y="2140842"/>
            <a:ext cx="10928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5080" indent="-170815">
              <a:lnSpc>
                <a:spcPct val="15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30">
                <a:latin typeface="Trebuchet MS"/>
                <a:cs typeface="Trebuchet MS"/>
              </a:rPr>
              <a:t>ed  </a:t>
            </a:r>
            <a:r>
              <a:rPr dirty="0" sz="1800" spc="70">
                <a:latin typeface="Trebuchet MS"/>
                <a:cs typeface="Trebuchet MS"/>
              </a:rPr>
              <a:t>C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45"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31948" y="1728216"/>
            <a:ext cx="1012190" cy="1012190"/>
            <a:chOff x="2631948" y="1728216"/>
            <a:chExt cx="1012190" cy="101219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1948" y="1728216"/>
              <a:ext cx="1011935" cy="10119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23794" y="2070354"/>
              <a:ext cx="429895" cy="3175"/>
            </a:xfrm>
            <a:custGeom>
              <a:avLst/>
              <a:gdLst/>
              <a:ahLst/>
              <a:cxnLst/>
              <a:rect l="l" t="t" r="r" b="b"/>
              <a:pathLst>
                <a:path w="429895" h="3175">
                  <a:moveTo>
                    <a:pt x="0" y="0"/>
                  </a:moveTo>
                  <a:lnTo>
                    <a:pt x="429361" y="270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23794" y="2367533"/>
              <a:ext cx="429895" cy="3175"/>
            </a:xfrm>
            <a:custGeom>
              <a:avLst/>
              <a:gdLst/>
              <a:ahLst/>
              <a:cxnLst/>
              <a:rect l="l" t="t" r="r" b="b"/>
              <a:pathLst>
                <a:path w="429895" h="3175">
                  <a:moveTo>
                    <a:pt x="0" y="0"/>
                  </a:moveTo>
                  <a:lnTo>
                    <a:pt x="429361" y="270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472933" y="1883664"/>
            <a:ext cx="1596390" cy="628015"/>
            <a:chOff x="7472933" y="1883664"/>
            <a:chExt cx="1596390" cy="628015"/>
          </a:xfrm>
        </p:grpSpPr>
        <p:sp>
          <p:nvSpPr>
            <p:cNvPr id="23" name="object 23"/>
            <p:cNvSpPr/>
            <p:nvPr/>
          </p:nvSpPr>
          <p:spPr>
            <a:xfrm>
              <a:off x="7472933" y="2187703"/>
              <a:ext cx="646430" cy="0"/>
            </a:xfrm>
            <a:custGeom>
              <a:avLst/>
              <a:gdLst/>
              <a:ahLst/>
              <a:cxnLst/>
              <a:rect l="l" t="t" r="r" b="b"/>
              <a:pathLst>
                <a:path w="646429" h="0">
                  <a:moveTo>
                    <a:pt x="0" y="0"/>
                  </a:moveTo>
                  <a:lnTo>
                    <a:pt x="646176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19109" y="1896618"/>
              <a:ext cx="937260" cy="601980"/>
            </a:xfrm>
            <a:custGeom>
              <a:avLst/>
              <a:gdLst/>
              <a:ahLst/>
              <a:cxnLst/>
              <a:rect l="l" t="t" r="r" b="b"/>
              <a:pathLst>
                <a:path w="937259" h="601980">
                  <a:moveTo>
                    <a:pt x="0" y="0"/>
                  </a:moveTo>
                  <a:lnTo>
                    <a:pt x="937259" y="0"/>
                  </a:lnTo>
                  <a:lnTo>
                    <a:pt x="937259" y="601979"/>
                  </a:lnTo>
                  <a:lnTo>
                    <a:pt x="0" y="6019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B9C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0683" y="2241804"/>
              <a:ext cx="144767" cy="1432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7928" y="2269236"/>
              <a:ext cx="50291" cy="487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567927" y="2269236"/>
              <a:ext cx="50800" cy="48895"/>
            </a:xfrm>
            <a:custGeom>
              <a:avLst/>
              <a:gdLst/>
              <a:ahLst/>
              <a:cxnLst/>
              <a:rect l="l" t="t" r="r" b="b"/>
              <a:pathLst>
                <a:path w="50800" h="48894">
                  <a:moveTo>
                    <a:pt x="0" y="24384"/>
                  </a:moveTo>
                  <a:lnTo>
                    <a:pt x="1975" y="14894"/>
                  </a:lnTo>
                  <a:lnTo>
                    <a:pt x="7362" y="7143"/>
                  </a:lnTo>
                  <a:lnTo>
                    <a:pt x="15355" y="1916"/>
                  </a:lnTo>
                  <a:lnTo>
                    <a:pt x="25146" y="0"/>
                  </a:lnTo>
                  <a:lnTo>
                    <a:pt x="34936" y="1916"/>
                  </a:lnTo>
                  <a:lnTo>
                    <a:pt x="42929" y="7143"/>
                  </a:lnTo>
                  <a:lnTo>
                    <a:pt x="48316" y="14894"/>
                  </a:lnTo>
                  <a:lnTo>
                    <a:pt x="50292" y="24384"/>
                  </a:lnTo>
                  <a:lnTo>
                    <a:pt x="48316" y="33873"/>
                  </a:lnTo>
                  <a:lnTo>
                    <a:pt x="42929" y="41624"/>
                  </a:lnTo>
                  <a:lnTo>
                    <a:pt x="34936" y="46851"/>
                  </a:lnTo>
                  <a:lnTo>
                    <a:pt x="25146" y="48768"/>
                  </a:lnTo>
                  <a:lnTo>
                    <a:pt x="15355" y="46851"/>
                  </a:lnTo>
                  <a:lnTo>
                    <a:pt x="7362" y="41624"/>
                  </a:lnTo>
                  <a:lnTo>
                    <a:pt x="1975" y="33873"/>
                  </a:lnTo>
                  <a:lnTo>
                    <a:pt x="0" y="243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1831" y="1973580"/>
              <a:ext cx="330707" cy="3322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617457" y="2160549"/>
              <a:ext cx="109220" cy="109855"/>
            </a:xfrm>
            <a:custGeom>
              <a:avLst/>
              <a:gdLst/>
              <a:ahLst/>
              <a:cxnLst/>
              <a:rect l="l" t="t" r="r" b="b"/>
              <a:pathLst>
                <a:path w="109220" h="109855">
                  <a:moveTo>
                    <a:pt x="0" y="109689"/>
                  </a:moveTo>
                  <a:lnTo>
                    <a:pt x="108712" y="0"/>
                  </a:lnTo>
                </a:path>
              </a:pathLst>
            </a:custGeom>
            <a:ln w="25908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89447" y="2114548"/>
              <a:ext cx="82550" cy="83185"/>
            </a:xfrm>
            <a:custGeom>
              <a:avLst/>
              <a:gdLst/>
              <a:ahLst/>
              <a:cxnLst/>
              <a:rect l="l" t="t" r="r" b="b"/>
              <a:pathLst>
                <a:path w="82550" h="83185">
                  <a:moveTo>
                    <a:pt x="82308" y="0"/>
                  </a:moveTo>
                  <a:lnTo>
                    <a:pt x="0" y="27851"/>
                  </a:lnTo>
                  <a:lnTo>
                    <a:pt x="55206" y="82562"/>
                  </a:lnTo>
                  <a:lnTo>
                    <a:pt x="82308" y="0"/>
                  </a:lnTo>
                  <a:close/>
                </a:path>
              </a:pathLst>
            </a:custGeom>
            <a:solidFill>
              <a:srgbClr val="435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18602" y="2015869"/>
              <a:ext cx="393065" cy="52069"/>
            </a:xfrm>
            <a:custGeom>
              <a:avLst/>
              <a:gdLst/>
              <a:ahLst/>
              <a:cxnLst/>
              <a:rect l="l" t="t" r="r" b="b"/>
              <a:pathLst>
                <a:path w="393065" h="52069">
                  <a:moveTo>
                    <a:pt x="0" y="51854"/>
                  </a:moveTo>
                  <a:lnTo>
                    <a:pt x="45226" y="30054"/>
                  </a:lnTo>
                  <a:lnTo>
                    <a:pt x="92742" y="14136"/>
                  </a:lnTo>
                  <a:lnTo>
                    <a:pt x="141958" y="4113"/>
                  </a:lnTo>
                  <a:lnTo>
                    <a:pt x="192287" y="0"/>
                  </a:lnTo>
                  <a:lnTo>
                    <a:pt x="243141" y="1808"/>
                  </a:lnTo>
                  <a:lnTo>
                    <a:pt x="293933" y="9552"/>
                  </a:lnTo>
                  <a:lnTo>
                    <a:pt x="344073" y="23245"/>
                  </a:lnTo>
                  <a:lnTo>
                    <a:pt x="392976" y="42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178996" y="1312898"/>
            <a:ext cx="837565" cy="90106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dirty="0" baseline="10802" sz="2700" spc="75">
                <a:latin typeface="Cambria Math"/>
                <a:cs typeface="Cambria Math"/>
              </a:rPr>
              <a:t>𝐻</a:t>
            </a:r>
            <a:r>
              <a:rPr dirty="0" sz="1300" spc="50">
                <a:latin typeface="Cambria Math"/>
                <a:cs typeface="Cambria Math"/>
              </a:rPr>
              <a:t>𝑚𝑒𝑡𝑒𝑟</a:t>
            </a:r>
            <a:endParaRPr sz="13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1230"/>
              </a:spcBef>
              <a:tabLst>
                <a:tab pos="665480" algn="l"/>
              </a:tabLst>
            </a:pPr>
            <a:r>
              <a:rPr dirty="0" sz="2000" spc="-5">
                <a:latin typeface="Trebuchet MS"/>
                <a:cs typeface="Trebuchet MS"/>
              </a:rPr>
              <a:t>0	1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46677" y="2148837"/>
            <a:ext cx="1853564" cy="76200"/>
            <a:chOff x="4646677" y="2148837"/>
            <a:chExt cx="1853564" cy="76200"/>
          </a:xfrm>
        </p:grpSpPr>
        <p:sp>
          <p:nvSpPr>
            <p:cNvPr id="34" name="object 34"/>
            <p:cNvSpPr/>
            <p:nvPr/>
          </p:nvSpPr>
          <p:spPr>
            <a:xfrm>
              <a:off x="4710175" y="2186939"/>
              <a:ext cx="1726564" cy="0"/>
            </a:xfrm>
            <a:custGeom>
              <a:avLst/>
              <a:gdLst/>
              <a:ahLst/>
              <a:cxnLst/>
              <a:rect l="l" t="t" r="r" b="b"/>
              <a:pathLst>
                <a:path w="1726564" h="0">
                  <a:moveTo>
                    <a:pt x="0" y="0"/>
                  </a:moveTo>
                  <a:lnTo>
                    <a:pt x="17263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46676" y="2148839"/>
              <a:ext cx="1853564" cy="76200"/>
            </a:xfrm>
            <a:custGeom>
              <a:avLst/>
              <a:gdLst/>
              <a:ahLst/>
              <a:cxnLst/>
              <a:rect l="l" t="t" r="r" b="b"/>
              <a:pathLst>
                <a:path w="185356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853564" h="76200">
                  <a:moveTo>
                    <a:pt x="1853399" y="38100"/>
                  </a:moveTo>
                  <a:lnTo>
                    <a:pt x="1777199" y="0"/>
                  </a:lnTo>
                  <a:lnTo>
                    <a:pt x="1777199" y="76200"/>
                  </a:lnTo>
                  <a:lnTo>
                    <a:pt x="185339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62852" y="2786600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rebuchet MS"/>
                <a:cs typeface="Trebuchet MS"/>
              </a:rPr>
              <a:t>Qu</a:t>
            </a:r>
            <a:r>
              <a:rPr dirty="0" sz="1800" spc="-15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75745" y="2599377"/>
            <a:ext cx="9048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rebuchet MS"/>
                <a:cs typeface="Trebuchet MS"/>
              </a:rPr>
              <a:t>“Meter”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800" spc="35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35">
                <a:latin typeface="Trebuchet MS"/>
                <a:cs typeface="Trebuchet MS"/>
              </a:rPr>
              <a:t>i</a:t>
            </a:r>
            <a:r>
              <a:rPr dirty="0" sz="1800" spc="-4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ia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65">
                <a:latin typeface="Trebuchet MS"/>
                <a:cs typeface="Trebuchet MS"/>
              </a:rPr>
              <a:t>y  </a:t>
            </a:r>
            <a:r>
              <a:rPr dirty="0" sz="1800" spc="15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1918" y="1294300"/>
            <a:ext cx="34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320">
                <a:latin typeface="Cambria Math"/>
                <a:cs typeface="Cambria Math"/>
              </a:rPr>
              <a:t>𝐻</a:t>
            </a:r>
            <a:r>
              <a:rPr dirty="0" baseline="-14957" sz="1950" spc="-480">
                <a:latin typeface="Cambria Math"/>
                <a:cs typeface="Cambria Math"/>
              </a:rPr>
              <a:t>𝑄𝑄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20079" y="1407602"/>
            <a:ext cx="469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97">
                <a:latin typeface="Cambria Math"/>
                <a:cs typeface="Cambria Math"/>
              </a:rPr>
              <a:t>𝐻</a:t>
            </a:r>
            <a:r>
              <a:rPr dirty="0" sz="1300" spc="-65">
                <a:latin typeface="Cambria Math"/>
                <a:cs typeface="Cambria Math"/>
              </a:rPr>
              <a:t>𝑖𝑖𝑛𝑡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17" y="637933"/>
            <a:ext cx="2433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Arial"/>
                <a:cs typeface="Arial"/>
              </a:rPr>
              <a:t>1.</a:t>
            </a:r>
            <a:r>
              <a:rPr dirty="0" spc="-5">
                <a:latin typeface="Arial"/>
                <a:cs typeface="Arial"/>
              </a:rPr>
              <a:t>2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10"/>
              <a:t>Ci</a:t>
            </a:r>
            <a:r>
              <a:rPr dirty="0" spc="-80"/>
              <a:t>r</a:t>
            </a:r>
            <a:r>
              <a:rPr dirty="0" spc="-85"/>
              <a:t>cuit</a:t>
            </a:r>
            <a:r>
              <a:rPr dirty="0" spc="-160"/>
              <a:t> </a:t>
            </a:r>
            <a:r>
              <a:rPr dirty="0" spc="-20"/>
              <a:t>QED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6622" y="1421891"/>
            <a:ext cx="2972435" cy="2152650"/>
            <a:chOff x="1426622" y="1421891"/>
            <a:chExt cx="2972435" cy="2152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622" y="1421891"/>
              <a:ext cx="2972119" cy="21520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4895" y="2473446"/>
              <a:ext cx="359228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800" y="2212847"/>
              <a:ext cx="687323" cy="6797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86633" y="2434589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791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6633" y="2628138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791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623" y="1997964"/>
            <a:ext cx="903731" cy="5318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611" y="2761488"/>
            <a:ext cx="899160" cy="4785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87578" y="1253812"/>
            <a:ext cx="1741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5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1600" spc="-5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600" spc="55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dirty="0" sz="1600" spc="2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dirty="0" sz="1600" spc="-105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6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dirty="0" sz="1600" spc="-5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600" spc="-3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1600" spc="-3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1600" spc="-25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dirty="0" sz="16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c</a:t>
            </a:r>
            <a:r>
              <a:rPr dirty="0" sz="1600" spc="-5">
                <a:latin typeface="Trebuchet MS"/>
                <a:cs typeface="Trebuchet MS"/>
              </a:rPr>
              <a:t>o</a:t>
            </a:r>
            <a:r>
              <a:rPr dirty="0" sz="1600" spc="5">
                <a:latin typeface="Trebuchet MS"/>
                <a:cs typeface="Trebuchet MS"/>
              </a:rPr>
              <a:t>n</a:t>
            </a:r>
            <a:r>
              <a:rPr dirty="0" sz="1600" spc="-95">
                <a:latin typeface="Trebuchet MS"/>
                <a:cs typeface="Trebuchet MS"/>
              </a:rPr>
              <a:t>f</a:t>
            </a:r>
            <a:r>
              <a:rPr dirty="0" sz="1600" spc="-50">
                <a:latin typeface="Trebuchet MS"/>
                <a:cs typeface="Trebuchet MS"/>
              </a:rPr>
              <a:t>i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-35">
                <a:latin typeface="Trebuchet MS"/>
                <a:cs typeface="Trebuchet MS"/>
              </a:rPr>
              <a:t>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005" y="1497651"/>
            <a:ext cx="3335020" cy="478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3720">
              <a:lnSpc>
                <a:spcPts val="1664"/>
              </a:lnSpc>
              <a:spcBef>
                <a:spcPts val="95"/>
              </a:spcBef>
            </a:pPr>
            <a:r>
              <a:rPr dirty="0" sz="1600" spc="-45">
                <a:latin typeface="Trebuchet MS"/>
                <a:cs typeface="Trebuchet MS"/>
              </a:rPr>
              <a:t>between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mirrors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905"/>
              </a:lnSpc>
            </a:pP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60">
                <a:latin typeface="Trebuchet MS"/>
                <a:cs typeface="Trebuchet MS"/>
              </a:rPr>
              <a:t>u</a:t>
            </a:r>
            <a:r>
              <a:rPr dirty="0" sz="1800" spc="-40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597" y="2370458"/>
            <a:ext cx="542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dirty="0" sz="1800" spc="-75">
                <a:solidFill>
                  <a:srgbClr val="0070C0"/>
                </a:solidFill>
                <a:latin typeface="Trebuchet MS"/>
                <a:cs typeface="Trebuchet MS"/>
              </a:rPr>
              <a:t>to</a:t>
            </a:r>
            <a:r>
              <a:rPr dirty="0" sz="1800" spc="85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938" y="3168501"/>
            <a:ext cx="706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Trebuchet MS"/>
                <a:cs typeface="Trebuchet MS"/>
              </a:rPr>
              <a:t>O</a:t>
            </a:r>
            <a:r>
              <a:rPr dirty="0" sz="1800" spc="-60">
                <a:latin typeface="Trebuchet MS"/>
                <a:cs typeface="Trebuchet MS"/>
              </a:rPr>
              <a:t>u</a:t>
            </a:r>
            <a:r>
              <a:rPr dirty="0" sz="1800" spc="-40">
                <a:latin typeface="Trebuchet MS"/>
                <a:cs typeface="Trebuchet MS"/>
              </a:rPr>
              <a:t>t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50">
                <a:latin typeface="Trebuchet MS"/>
                <a:cs typeface="Trebuchet MS"/>
              </a:rPr>
              <a:t>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848" y="2754977"/>
            <a:ext cx="1181100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100"/>
              </a:spcBef>
            </a:pPr>
            <a:r>
              <a:rPr dirty="0" sz="1600" spc="25">
                <a:solidFill>
                  <a:srgbClr val="00B050"/>
                </a:solidFill>
                <a:latin typeface="Trebuchet MS"/>
                <a:cs typeface="Trebuchet MS"/>
              </a:rPr>
              <a:t>L</a:t>
            </a:r>
            <a:r>
              <a:rPr dirty="0" sz="1600" spc="20">
                <a:solidFill>
                  <a:srgbClr val="00B050"/>
                </a:solidFill>
                <a:latin typeface="Trebuchet MS"/>
                <a:cs typeface="Trebuchet MS"/>
              </a:rPr>
              <a:t>i</a:t>
            </a:r>
            <a:r>
              <a:rPr dirty="0" sz="1600" spc="35">
                <a:solidFill>
                  <a:srgbClr val="00B050"/>
                </a:solidFill>
                <a:latin typeface="Trebuchet MS"/>
                <a:cs typeface="Trebuchet MS"/>
              </a:rPr>
              <a:t>g</a:t>
            </a:r>
            <a:r>
              <a:rPr dirty="0" sz="1600" spc="40">
                <a:solidFill>
                  <a:srgbClr val="00B050"/>
                </a:solidFill>
                <a:latin typeface="Trebuchet MS"/>
                <a:cs typeface="Trebuchet MS"/>
              </a:rPr>
              <a:t>h</a:t>
            </a:r>
            <a:r>
              <a:rPr dirty="0" sz="1600" spc="-110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r>
              <a:rPr dirty="0" sz="1600" spc="90">
                <a:solidFill>
                  <a:srgbClr val="00B050"/>
                </a:solidFill>
                <a:latin typeface="Trebuchet MS"/>
                <a:cs typeface="Trebuchet MS"/>
              </a:rPr>
              <a:t>-</a:t>
            </a:r>
            <a:r>
              <a:rPr dirty="0" sz="1600" spc="70">
                <a:solidFill>
                  <a:srgbClr val="00B050"/>
                </a:solidFill>
                <a:latin typeface="Trebuchet MS"/>
                <a:cs typeface="Trebuchet MS"/>
              </a:rPr>
              <a:t>m</a:t>
            </a:r>
            <a:r>
              <a:rPr dirty="0" sz="1600" spc="-5">
                <a:solidFill>
                  <a:srgbClr val="00B050"/>
                </a:solidFill>
                <a:latin typeface="Trebuchet MS"/>
                <a:cs typeface="Trebuchet MS"/>
              </a:rPr>
              <a:t>a</a:t>
            </a:r>
            <a:r>
              <a:rPr dirty="0" sz="1600" spc="-110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r>
              <a:rPr dirty="0" sz="1600" spc="-75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r>
              <a:rPr dirty="0" sz="1600" spc="-9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dirty="0" sz="1600" spc="40">
                <a:solidFill>
                  <a:srgbClr val="00B050"/>
                </a:solidFill>
                <a:latin typeface="Trebuchet MS"/>
                <a:cs typeface="Trebuchet MS"/>
              </a:rPr>
              <a:t>r  </a:t>
            </a:r>
            <a:r>
              <a:rPr dirty="0" sz="1600" spc="-10">
                <a:solidFill>
                  <a:srgbClr val="00B050"/>
                </a:solidFill>
                <a:latin typeface="Trebuchet MS"/>
                <a:cs typeface="Trebuchet MS"/>
              </a:rPr>
              <a:t>coupling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14971" y="1173480"/>
            <a:ext cx="4977765" cy="2649220"/>
            <a:chOff x="7014971" y="1173480"/>
            <a:chExt cx="4977765" cy="26492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9476" y="1737816"/>
              <a:ext cx="3552952" cy="20845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971" y="1467612"/>
              <a:ext cx="1932431" cy="760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0523" y="1173480"/>
              <a:ext cx="903731" cy="5318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4887" y="2156460"/>
              <a:ext cx="899159" cy="47853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611" y="3829240"/>
            <a:ext cx="4218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Trebuchet MS"/>
                <a:cs typeface="Trebuchet MS"/>
              </a:rPr>
              <a:t>System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Hamiltonian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(compare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chapter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2):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198" y="6554190"/>
            <a:ext cx="6231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407A"/>
                </a:solidFill>
                <a:latin typeface="Trebuchet MS"/>
                <a:cs typeface="Trebuchet MS"/>
              </a:rPr>
              <a:t>S.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1F407A"/>
                </a:solidFill>
                <a:latin typeface="Trebuchet MS"/>
                <a:cs typeface="Trebuchet MS"/>
              </a:rPr>
              <a:t>Haroche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1F407A"/>
                </a:solidFill>
                <a:latin typeface="Trebuchet MS"/>
                <a:cs typeface="Trebuchet MS"/>
              </a:rPr>
              <a:t>&amp;</a:t>
            </a:r>
            <a:r>
              <a:rPr dirty="0" sz="1600" spc="-6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J.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1F407A"/>
                </a:solidFill>
                <a:latin typeface="Trebuchet MS"/>
                <a:cs typeface="Trebuchet MS"/>
              </a:rPr>
              <a:t>Raimond,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1F407A"/>
                </a:solidFill>
                <a:latin typeface="Trebuchet MS"/>
                <a:cs typeface="Trebuchet MS"/>
              </a:rPr>
              <a:t>Exploring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1F407A"/>
                </a:solidFill>
                <a:latin typeface="Trebuchet MS"/>
                <a:cs typeface="Trebuchet MS"/>
              </a:rPr>
              <a:t>the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1F407A"/>
                </a:solidFill>
                <a:latin typeface="Trebuchet MS"/>
                <a:cs typeface="Trebuchet MS"/>
              </a:rPr>
              <a:t>Quantum,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1F407A"/>
                </a:solidFill>
                <a:latin typeface="Trebuchet MS"/>
                <a:cs typeface="Trebuchet MS"/>
              </a:rPr>
              <a:t>OUP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Oxford</a:t>
            </a:r>
            <a:r>
              <a:rPr dirty="0" sz="1600" spc="34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(2006)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92852" y="2473451"/>
            <a:ext cx="1056640" cy="323215"/>
            <a:chOff x="5292852" y="2473451"/>
            <a:chExt cx="1056640" cy="32321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2852" y="2473451"/>
              <a:ext cx="1056131" cy="3230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76233" y="2611601"/>
              <a:ext cx="688975" cy="6350"/>
            </a:xfrm>
            <a:custGeom>
              <a:avLst/>
              <a:gdLst/>
              <a:ahLst/>
              <a:cxnLst/>
              <a:rect l="l" t="t" r="r" b="b"/>
              <a:pathLst>
                <a:path w="688975" h="6350">
                  <a:moveTo>
                    <a:pt x="0" y="0"/>
                  </a:moveTo>
                  <a:lnTo>
                    <a:pt x="688365" y="6108"/>
                  </a:lnTo>
                </a:path>
              </a:pathLst>
            </a:custGeom>
            <a:ln w="25908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86463" y="2571677"/>
              <a:ext cx="78740" cy="90805"/>
            </a:xfrm>
            <a:custGeom>
              <a:avLst/>
              <a:gdLst/>
              <a:ahLst/>
              <a:cxnLst/>
              <a:rect l="l" t="t" r="r" b="b"/>
              <a:pathLst>
                <a:path w="78739" h="90805">
                  <a:moveTo>
                    <a:pt x="812" y="0"/>
                  </a:moveTo>
                  <a:lnTo>
                    <a:pt x="78130" y="46024"/>
                  </a:lnTo>
                  <a:lnTo>
                    <a:pt x="0" y="90678"/>
                  </a:lnTo>
                </a:path>
              </a:pathLst>
            </a:custGeom>
            <a:ln w="25908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76237" y="2566945"/>
              <a:ext cx="78740" cy="90805"/>
            </a:xfrm>
            <a:custGeom>
              <a:avLst/>
              <a:gdLst/>
              <a:ahLst/>
              <a:cxnLst/>
              <a:rect l="l" t="t" r="r" b="b"/>
              <a:pathLst>
                <a:path w="78739" h="90805">
                  <a:moveTo>
                    <a:pt x="77317" y="90677"/>
                  </a:moveTo>
                  <a:lnTo>
                    <a:pt x="0" y="44653"/>
                  </a:lnTo>
                  <a:lnTo>
                    <a:pt x="78117" y="0"/>
                  </a:lnTo>
                </a:path>
              </a:pathLst>
            </a:custGeom>
            <a:ln w="25907">
              <a:solidFill>
                <a:srgbClr val="435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600477" y="2705166"/>
            <a:ext cx="89661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FF0000"/>
                </a:solidFill>
                <a:latin typeface="Trebuchet MS"/>
                <a:cs typeface="Trebuchet MS"/>
              </a:rPr>
              <a:t>LC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1600" spc="55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1600" spc="45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dirty="0" sz="1600" spc="-5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1600" spc="5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600" spc="-5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600" spc="-12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600" spc="5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50643" y="2848672"/>
            <a:ext cx="7785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60">
                <a:solidFill>
                  <a:srgbClr val="002060"/>
                </a:solidFill>
                <a:latin typeface="Trebuchet MS"/>
                <a:cs typeface="Trebuchet MS"/>
              </a:rPr>
              <a:t>S</a:t>
            </a:r>
            <a:r>
              <a:rPr dirty="0" sz="1600" spc="55">
                <a:solidFill>
                  <a:srgbClr val="002060"/>
                </a:solidFill>
                <a:latin typeface="Trebuchet MS"/>
                <a:cs typeface="Trebuchet MS"/>
              </a:rPr>
              <a:t>C</a:t>
            </a:r>
            <a:r>
              <a:rPr dirty="0" sz="1600" spc="-7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02060"/>
                </a:solidFill>
                <a:latin typeface="Trebuchet MS"/>
                <a:cs typeface="Trebuchet MS"/>
              </a:rPr>
              <a:t>q</a:t>
            </a:r>
            <a:r>
              <a:rPr dirty="0" sz="1600">
                <a:solidFill>
                  <a:srgbClr val="002060"/>
                </a:solidFill>
                <a:latin typeface="Trebuchet MS"/>
                <a:cs typeface="Trebuchet MS"/>
              </a:rPr>
              <a:t>u</a:t>
            </a:r>
            <a:r>
              <a:rPr dirty="0" sz="1600" spc="-60">
                <a:solidFill>
                  <a:srgbClr val="002060"/>
                </a:solidFill>
                <a:latin typeface="Trebuchet MS"/>
                <a:cs typeface="Trebuchet MS"/>
              </a:rPr>
              <a:t>b</a:t>
            </a:r>
            <a:r>
              <a:rPr dirty="0" sz="1600" spc="-25">
                <a:solidFill>
                  <a:srgbClr val="002060"/>
                </a:solidFill>
                <a:latin typeface="Trebuchet MS"/>
                <a:cs typeface="Trebuchet MS"/>
              </a:rPr>
              <a:t>i</a:t>
            </a:r>
            <a:r>
              <a:rPr dirty="0" sz="1600" spc="-105">
                <a:solidFill>
                  <a:srgbClr val="002060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74701" y="2269505"/>
            <a:ext cx="692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rebuchet MS"/>
                <a:cs typeface="Trebuchet MS"/>
              </a:rPr>
              <a:t>Circuit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87250" y="2680985"/>
            <a:ext cx="1068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55">
                <a:latin typeface="Trebuchet MS"/>
                <a:cs typeface="Trebuchet MS"/>
              </a:rPr>
              <a:t>v</a:t>
            </a:r>
            <a:r>
              <a:rPr dirty="0" sz="1800" spc="-40">
                <a:latin typeface="Trebuchet MS"/>
                <a:cs typeface="Trebuchet MS"/>
              </a:rPr>
              <a:t>a</a:t>
            </a:r>
            <a:r>
              <a:rPr dirty="0" sz="1800" spc="-30">
                <a:latin typeface="Trebuchet MS"/>
                <a:cs typeface="Trebuchet MS"/>
              </a:rPr>
              <a:t>l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65040" y="5484876"/>
            <a:ext cx="5337175" cy="745490"/>
            <a:chOff x="765040" y="5484876"/>
            <a:chExt cx="5337175" cy="74549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040" y="5571712"/>
              <a:ext cx="5221230" cy="5776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57656" y="5489448"/>
              <a:ext cx="970915" cy="736600"/>
            </a:xfrm>
            <a:custGeom>
              <a:avLst/>
              <a:gdLst/>
              <a:ahLst/>
              <a:cxnLst/>
              <a:rect l="l" t="t" r="r" b="b"/>
              <a:pathLst>
                <a:path w="970914" h="736600">
                  <a:moveTo>
                    <a:pt x="0" y="0"/>
                  </a:moveTo>
                  <a:lnTo>
                    <a:pt x="970788" y="0"/>
                  </a:lnTo>
                  <a:lnTo>
                    <a:pt x="970788" y="736091"/>
                  </a:lnTo>
                  <a:lnTo>
                    <a:pt x="0" y="73609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572511" y="5489448"/>
              <a:ext cx="1021080" cy="728980"/>
            </a:xfrm>
            <a:custGeom>
              <a:avLst/>
              <a:gdLst/>
              <a:ahLst/>
              <a:cxnLst/>
              <a:rect l="l" t="t" r="r" b="b"/>
              <a:pathLst>
                <a:path w="1021079" h="728979">
                  <a:moveTo>
                    <a:pt x="0" y="0"/>
                  </a:moveTo>
                  <a:lnTo>
                    <a:pt x="1021080" y="0"/>
                  </a:lnTo>
                  <a:lnTo>
                    <a:pt x="1021080" y="728471"/>
                  </a:lnTo>
                  <a:lnTo>
                    <a:pt x="0" y="72847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40835" y="5489448"/>
              <a:ext cx="2456815" cy="728980"/>
            </a:xfrm>
            <a:custGeom>
              <a:avLst/>
              <a:gdLst/>
              <a:ahLst/>
              <a:cxnLst/>
              <a:rect l="l" t="t" r="r" b="b"/>
              <a:pathLst>
                <a:path w="2456815" h="728979">
                  <a:moveTo>
                    <a:pt x="0" y="0"/>
                  </a:moveTo>
                  <a:lnTo>
                    <a:pt x="2456688" y="0"/>
                  </a:lnTo>
                  <a:lnTo>
                    <a:pt x="2456688" y="728471"/>
                  </a:lnTo>
                  <a:lnTo>
                    <a:pt x="0" y="72847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54668" y="4992623"/>
            <a:ext cx="445007" cy="115671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59219" y="6244379"/>
            <a:ext cx="2396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9770" algn="l"/>
              </a:tabLst>
            </a:pPr>
            <a:r>
              <a:rPr dirty="0" sz="1400" spc="-17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-75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12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dirty="0" sz="1400" spc="-11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-6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-55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15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11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-8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-185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Lucida Sans Unicode"/>
                <a:cs typeface="Lucida Sans Unicode"/>
              </a:rPr>
              <a:t>f</a:t>
            </a:r>
            <a:r>
              <a:rPr dirty="0" sz="1400" spc="-70">
                <a:solidFill>
                  <a:srgbClr val="FF0000"/>
                </a:solidFill>
                <a:latin typeface="Lucida Sans Unicode"/>
                <a:cs typeface="Lucida Sans Unicode"/>
              </a:rPr>
              <a:t>ield</a:t>
            </a:r>
            <a:r>
              <a:rPr dirty="0" sz="1400">
                <a:solidFill>
                  <a:srgbClr val="FF0000"/>
                </a:solidFill>
                <a:latin typeface="Lucida Sans Unicode"/>
                <a:cs typeface="Lucida Sans Unicode"/>
              </a:rPr>
              <a:t>	</a:t>
            </a:r>
            <a:r>
              <a:rPr dirty="0" baseline="1984" sz="2100" spc="-127">
                <a:solidFill>
                  <a:srgbClr val="0033CC"/>
                </a:solidFill>
                <a:latin typeface="Lucida Sans Unicode"/>
                <a:cs typeface="Lucida Sans Unicode"/>
              </a:rPr>
              <a:t>q</a:t>
            </a:r>
            <a:r>
              <a:rPr dirty="0" baseline="1984" sz="2100" spc="-120">
                <a:solidFill>
                  <a:srgbClr val="0033CC"/>
                </a:solidFill>
                <a:latin typeface="Lucida Sans Unicode"/>
                <a:cs typeface="Lucida Sans Unicode"/>
              </a:rPr>
              <a:t>u</a:t>
            </a:r>
            <a:r>
              <a:rPr dirty="0" baseline="1984" sz="2100" spc="-157">
                <a:solidFill>
                  <a:srgbClr val="0033CC"/>
                </a:solidFill>
                <a:latin typeface="Lucida Sans Unicode"/>
                <a:cs typeface="Lucida Sans Unicode"/>
              </a:rPr>
              <a:t>b</a:t>
            </a:r>
            <a:r>
              <a:rPr dirty="0" baseline="1984" sz="2100" spc="-75">
                <a:solidFill>
                  <a:srgbClr val="0033CC"/>
                </a:solidFill>
                <a:latin typeface="Lucida Sans Unicode"/>
                <a:cs typeface="Lucida Sans Unicode"/>
              </a:rPr>
              <a:t>i</a:t>
            </a:r>
            <a:r>
              <a:rPr dirty="0" baseline="1984" sz="2100" spc="-15">
                <a:solidFill>
                  <a:srgbClr val="0033CC"/>
                </a:solidFill>
                <a:latin typeface="Lucida Sans Unicode"/>
                <a:cs typeface="Lucida Sans Unicode"/>
              </a:rPr>
              <a:t>t</a:t>
            </a:r>
            <a:endParaRPr baseline="1984" sz="21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8001" y="6202310"/>
            <a:ext cx="6946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5">
                <a:solidFill>
                  <a:srgbClr val="00B050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-110">
                <a:solidFill>
                  <a:srgbClr val="00B050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-60">
                <a:solidFill>
                  <a:srgbClr val="00B050"/>
                </a:solidFill>
                <a:latin typeface="Lucida Sans Unicode"/>
                <a:cs typeface="Lucida Sans Unicode"/>
              </a:rPr>
              <a:t>u</a:t>
            </a:r>
            <a:r>
              <a:rPr dirty="0" sz="1400" spc="-105">
                <a:solidFill>
                  <a:srgbClr val="00B050"/>
                </a:solidFill>
                <a:latin typeface="Lucida Sans Unicode"/>
                <a:cs typeface="Lucida Sans Unicode"/>
              </a:rPr>
              <a:t>p</a:t>
            </a:r>
            <a:r>
              <a:rPr dirty="0" sz="1400" spc="-50">
                <a:solidFill>
                  <a:srgbClr val="00B050"/>
                </a:solidFill>
                <a:latin typeface="Lucida Sans Unicode"/>
                <a:cs typeface="Lucida Sans Unicode"/>
              </a:rPr>
              <a:t>lin</a:t>
            </a:r>
            <a:r>
              <a:rPr dirty="0" sz="1400" spc="-95">
                <a:solidFill>
                  <a:srgbClr val="00B050"/>
                </a:solidFill>
                <a:latin typeface="Lucida Sans Unicode"/>
                <a:cs typeface="Lucida Sans Unicode"/>
              </a:rPr>
              <a:t>g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31134" y="5593313"/>
            <a:ext cx="17081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600" spc="35">
                <a:latin typeface="Trebuchet MS"/>
                <a:cs typeface="Trebuchet MS"/>
              </a:rPr>
              <a:t>J</a:t>
            </a:r>
            <a:r>
              <a:rPr dirty="0" sz="1600" spc="-55">
                <a:latin typeface="Trebuchet MS"/>
                <a:cs typeface="Trebuchet MS"/>
              </a:rPr>
              <a:t>a</a:t>
            </a:r>
            <a:r>
              <a:rPr dirty="0" sz="1600" spc="-50">
                <a:latin typeface="Trebuchet MS"/>
                <a:cs typeface="Trebuchet MS"/>
              </a:rPr>
              <a:t>y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-40">
                <a:latin typeface="Trebuchet MS"/>
                <a:cs typeface="Trebuchet MS"/>
              </a:rPr>
              <a:t>e</a:t>
            </a:r>
            <a:r>
              <a:rPr dirty="0" sz="1600" spc="140">
                <a:latin typeface="Trebuchet MS"/>
                <a:cs typeface="Trebuchet MS"/>
              </a:rPr>
              <a:t>s</a:t>
            </a:r>
            <a:r>
              <a:rPr dirty="0" sz="1600" spc="90">
                <a:latin typeface="Trebuchet MS"/>
                <a:cs typeface="Trebuchet MS"/>
              </a:rPr>
              <a:t>-</a:t>
            </a:r>
            <a:r>
              <a:rPr dirty="0" sz="1600" spc="50">
                <a:latin typeface="Trebuchet MS"/>
                <a:cs typeface="Trebuchet MS"/>
              </a:rPr>
              <a:t>Cum</a:t>
            </a:r>
            <a:r>
              <a:rPr dirty="0" sz="1600" spc="70">
                <a:latin typeface="Trebuchet MS"/>
                <a:cs typeface="Trebuchet MS"/>
              </a:rPr>
              <a:t>m</a:t>
            </a:r>
            <a:r>
              <a:rPr dirty="0" sz="1600" spc="-50">
                <a:latin typeface="Trebuchet MS"/>
                <a:cs typeface="Trebuchet MS"/>
              </a:rPr>
              <a:t>i</a:t>
            </a:r>
            <a:r>
              <a:rPr dirty="0" sz="1600" spc="40">
                <a:latin typeface="Trebuchet MS"/>
                <a:cs typeface="Trebuchet MS"/>
              </a:rPr>
              <a:t>n</a:t>
            </a:r>
            <a:r>
              <a:rPr dirty="0" sz="1600" spc="35">
                <a:latin typeface="Trebuchet MS"/>
                <a:cs typeface="Trebuchet MS"/>
              </a:rPr>
              <a:t>g</a:t>
            </a:r>
            <a:r>
              <a:rPr dirty="0" sz="1600" spc="114">
                <a:latin typeface="Trebuchet MS"/>
                <a:cs typeface="Trebuchet MS"/>
              </a:rPr>
              <a:t>s  </a:t>
            </a:r>
            <a:r>
              <a:rPr dirty="0" sz="1600" spc="-10">
                <a:latin typeface="Trebuchet MS"/>
                <a:cs typeface="Trebuchet MS"/>
              </a:rPr>
              <a:t>Hamiltonian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86202" y="4975678"/>
            <a:ext cx="2434590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Wingdings"/>
              <a:buChar char=""/>
              <a:tabLst>
                <a:tab pos="298450" algn="l"/>
                <a:tab pos="299720" algn="l"/>
              </a:tabLst>
            </a:pPr>
            <a:r>
              <a:rPr dirty="0" sz="1800" spc="-20">
                <a:latin typeface="Trebuchet MS"/>
                <a:cs typeface="Trebuchet MS"/>
              </a:rPr>
              <a:t>Rotating </a:t>
            </a:r>
            <a:r>
              <a:rPr dirty="0" sz="1800" spc="-45">
                <a:latin typeface="Trebuchet MS"/>
                <a:cs typeface="Trebuchet MS"/>
              </a:rPr>
              <a:t>wave 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ap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60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30">
                <a:latin typeface="Trebuchet MS"/>
                <a:cs typeface="Trebuchet MS"/>
              </a:rPr>
              <a:t>imati</a:t>
            </a:r>
            <a:r>
              <a:rPr dirty="0" sz="1800" spc="-4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12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W</a:t>
            </a:r>
            <a:r>
              <a:rPr dirty="0" sz="1800" spc="35">
                <a:latin typeface="Trebuchet MS"/>
                <a:cs typeface="Trebuchet MS"/>
              </a:rPr>
              <a:t>A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299085" marR="678815" indent="-28702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35">
                <a:latin typeface="Trebuchet MS"/>
                <a:cs typeface="Trebuchet MS"/>
              </a:rPr>
              <a:t>Two-level 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ap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60">
                <a:latin typeface="Trebuchet MS"/>
                <a:cs typeface="Trebuchet MS"/>
              </a:rPr>
              <a:t>o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30">
                <a:latin typeface="Trebuchet MS"/>
                <a:cs typeface="Trebuchet MS"/>
              </a:rPr>
              <a:t>imati</a:t>
            </a:r>
            <a:r>
              <a:rPr dirty="0" sz="1800" spc="-4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14663" y="3375458"/>
            <a:ext cx="1046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5">
                <a:latin typeface="Lucida Sans Unicode"/>
                <a:cs typeface="Lucida Sans Unicode"/>
              </a:rPr>
              <a:t>q</a:t>
            </a:r>
            <a:r>
              <a:rPr dirty="0" sz="1600" spc="-110">
                <a:latin typeface="Lucida Sans Unicode"/>
                <a:cs typeface="Lucida Sans Unicode"/>
              </a:rPr>
              <a:t>u</a:t>
            </a:r>
            <a:r>
              <a:rPr dirty="0" sz="1600" spc="-120">
                <a:latin typeface="Lucida Sans Unicode"/>
                <a:cs typeface="Lucida Sans Unicode"/>
              </a:rPr>
              <a:t>b</a:t>
            </a:r>
            <a:r>
              <a:rPr dirty="0" sz="1600" spc="-50">
                <a:latin typeface="Lucida Sans Unicode"/>
                <a:cs typeface="Lucida Sans Unicode"/>
              </a:rPr>
              <a:t>i</a:t>
            </a:r>
            <a:r>
              <a:rPr dirty="0" sz="1600" spc="-10">
                <a:latin typeface="Lucida Sans Unicode"/>
                <a:cs typeface="Lucida Sans Unicode"/>
              </a:rPr>
              <a:t>t</a:t>
            </a:r>
            <a:r>
              <a:rPr dirty="0" sz="1600" spc="-140">
                <a:latin typeface="Lucida Sans Unicode"/>
                <a:cs typeface="Lucida Sans Unicode"/>
              </a:rPr>
              <a:t> </a:t>
            </a:r>
            <a:r>
              <a:rPr dirty="0" sz="1600" spc="-125">
                <a:latin typeface="Lucida Sans Unicode"/>
                <a:cs typeface="Lucida Sans Unicode"/>
              </a:rPr>
              <a:t>d</a:t>
            </a:r>
            <a:r>
              <a:rPr dirty="0" sz="1600" spc="-80">
                <a:latin typeface="Lucida Sans Unicode"/>
                <a:cs typeface="Lucida Sans Unicode"/>
              </a:rPr>
              <a:t>e</a:t>
            </a:r>
            <a:r>
              <a:rPr dirty="0" sz="1600" spc="-130">
                <a:latin typeface="Lucida Sans Unicode"/>
                <a:cs typeface="Lucida Sans Unicode"/>
              </a:rPr>
              <a:t>c</a:t>
            </a:r>
            <a:r>
              <a:rPr dirty="0" sz="1600" spc="-85">
                <a:latin typeface="Lucida Sans Unicode"/>
                <a:cs typeface="Lucida Sans Unicode"/>
              </a:rPr>
              <a:t>a</a:t>
            </a:r>
            <a:r>
              <a:rPr dirty="0" sz="1600" spc="-70">
                <a:latin typeface="Lucida Sans Unicode"/>
                <a:cs typeface="Lucida Sans Unicode"/>
              </a:rPr>
              <a:t>y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68122" y="971733"/>
            <a:ext cx="6642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25">
                <a:latin typeface="Lucida Sans Unicode"/>
                <a:cs typeface="Lucida Sans Unicode"/>
              </a:rPr>
              <a:t>p</a:t>
            </a:r>
            <a:r>
              <a:rPr dirty="0" sz="1600" spc="-85">
                <a:latin typeface="Lucida Sans Unicode"/>
                <a:cs typeface="Lucida Sans Unicode"/>
              </a:rPr>
              <a:t>ho</a:t>
            </a:r>
            <a:r>
              <a:rPr dirty="0" sz="1600" spc="-55">
                <a:latin typeface="Lucida Sans Unicode"/>
                <a:cs typeface="Lucida Sans Unicode"/>
              </a:rPr>
              <a:t>t</a:t>
            </a:r>
            <a:r>
              <a:rPr dirty="0" sz="1600" spc="-85">
                <a:latin typeface="Lucida Sans Unicode"/>
                <a:cs typeface="Lucida Sans Unicode"/>
              </a:rPr>
              <a:t>on  </a:t>
            </a:r>
            <a:r>
              <a:rPr dirty="0" sz="1600" spc="-105">
                <a:latin typeface="Lucida Sans Unicode"/>
                <a:cs typeface="Lucida Sans Unicode"/>
              </a:rPr>
              <a:t>decay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047988" y="1234732"/>
            <a:ext cx="1873885" cy="2931795"/>
            <a:chOff x="9047988" y="1234732"/>
            <a:chExt cx="1873885" cy="2931795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7988" y="1303020"/>
              <a:ext cx="178307" cy="1523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8920" y="3674363"/>
              <a:ext cx="178307" cy="2148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568161" y="3681492"/>
              <a:ext cx="344170" cy="421640"/>
            </a:xfrm>
            <a:custGeom>
              <a:avLst/>
              <a:gdLst/>
              <a:ahLst/>
              <a:cxnLst/>
              <a:rect l="l" t="t" r="r" b="b"/>
              <a:pathLst>
                <a:path w="344170" h="421639">
                  <a:moveTo>
                    <a:pt x="271348" y="0"/>
                  </a:moveTo>
                  <a:lnTo>
                    <a:pt x="297396" y="52650"/>
                  </a:lnTo>
                  <a:lnTo>
                    <a:pt x="320301" y="102218"/>
                  </a:lnTo>
                  <a:lnTo>
                    <a:pt x="336917" y="145619"/>
                  </a:lnTo>
                  <a:lnTo>
                    <a:pt x="344097" y="179769"/>
                  </a:lnTo>
                  <a:lnTo>
                    <a:pt x="338696" y="201587"/>
                  </a:lnTo>
                  <a:lnTo>
                    <a:pt x="312433" y="202725"/>
                  </a:lnTo>
                  <a:lnTo>
                    <a:pt x="267415" y="185233"/>
                  </a:lnTo>
                  <a:lnTo>
                    <a:pt x="216051" y="161637"/>
                  </a:lnTo>
                  <a:lnTo>
                    <a:pt x="170752" y="144468"/>
                  </a:lnTo>
                  <a:lnTo>
                    <a:pt x="143929" y="146253"/>
                  </a:lnTo>
                  <a:lnTo>
                    <a:pt x="143422" y="174396"/>
                  </a:lnTo>
                  <a:lnTo>
                    <a:pt x="160958" y="220544"/>
                  </a:lnTo>
                  <a:lnTo>
                    <a:pt x="184774" y="273593"/>
                  </a:lnTo>
                  <a:lnTo>
                    <a:pt x="203106" y="322436"/>
                  </a:lnTo>
                  <a:lnTo>
                    <a:pt x="204190" y="355968"/>
                  </a:lnTo>
                  <a:lnTo>
                    <a:pt x="173623" y="370424"/>
                  </a:lnTo>
                  <a:lnTo>
                    <a:pt x="122423" y="367803"/>
                  </a:lnTo>
                  <a:lnTo>
                    <a:pt x="68396" y="362274"/>
                  </a:lnTo>
                  <a:lnTo>
                    <a:pt x="29349" y="368007"/>
                  </a:lnTo>
                  <a:lnTo>
                    <a:pt x="17455" y="377998"/>
                  </a:lnTo>
                  <a:lnTo>
                    <a:pt x="8950" y="390436"/>
                  </a:lnTo>
                  <a:lnTo>
                    <a:pt x="3307" y="404941"/>
                  </a:lnTo>
                  <a:lnTo>
                    <a:pt x="0" y="42113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530215" y="4089460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134" y="76682"/>
                  </a:lnTo>
                  <a:lnTo>
                    <a:pt x="76200" y="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294658" y="1234732"/>
              <a:ext cx="113030" cy="13970"/>
            </a:xfrm>
            <a:custGeom>
              <a:avLst/>
              <a:gdLst/>
              <a:ahLst/>
              <a:cxnLst/>
              <a:rect l="l" t="t" r="r" b="b"/>
              <a:pathLst>
                <a:path w="113029" h="13969">
                  <a:moveTo>
                    <a:pt x="11277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12775" y="1371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003" y="4498848"/>
            <a:ext cx="8510014" cy="57911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0281955" y="1219068"/>
            <a:ext cx="137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B05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440959" y="1234728"/>
            <a:ext cx="711835" cy="13970"/>
          </a:xfrm>
          <a:custGeom>
            <a:avLst/>
            <a:gdLst/>
            <a:ahLst/>
            <a:cxnLst/>
            <a:rect l="l" t="t" r="r" b="b"/>
            <a:pathLst>
              <a:path w="711834" h="13969">
                <a:moveTo>
                  <a:pt x="711708" y="0"/>
                </a:moveTo>
                <a:lnTo>
                  <a:pt x="0" y="0"/>
                </a:lnTo>
                <a:lnTo>
                  <a:pt x="0" y="13716"/>
                </a:lnTo>
                <a:lnTo>
                  <a:pt x="711708" y="13716"/>
                </a:lnTo>
                <a:lnTo>
                  <a:pt x="71170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866411" y="929421"/>
            <a:ext cx="106616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7990">
              <a:lnSpc>
                <a:spcPts val="1565"/>
              </a:lnSpc>
              <a:spcBef>
                <a:spcPts val="95"/>
              </a:spcBef>
              <a:tabLst>
                <a:tab pos="831850" algn="l"/>
              </a:tabLst>
            </a:pPr>
            <a:r>
              <a:rPr dirty="0" sz="1600" spc="-5">
                <a:solidFill>
                  <a:srgbClr val="00B050"/>
                </a:solidFill>
                <a:latin typeface="Cambria Math"/>
                <a:cs typeface="Cambria Math"/>
              </a:rPr>
              <a:t>1	</a:t>
            </a:r>
            <a:r>
              <a:rPr dirty="0" sz="1600" spc="-25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r>
              <a:rPr dirty="0" baseline="-14492" sz="1725" spc="-37">
                <a:solidFill>
                  <a:srgbClr val="00B050"/>
                </a:solidFill>
                <a:latin typeface="Cambria Math"/>
                <a:cs typeface="Cambria Math"/>
              </a:rPr>
              <a:t>𝑐</a:t>
            </a:r>
            <a:endParaRPr baseline="-14492" sz="1725">
              <a:latin typeface="Cambria Math"/>
              <a:cs typeface="Cambria Math"/>
            </a:endParaRPr>
          </a:p>
          <a:p>
            <a:pPr marL="38100">
              <a:lnSpc>
                <a:spcPts val="1565"/>
              </a:lnSpc>
            </a:pPr>
            <a:r>
              <a:rPr dirty="0" sz="1600" spc="-5">
                <a:solidFill>
                  <a:srgbClr val="00B050"/>
                </a:solidFill>
                <a:latin typeface="Cambria Math"/>
                <a:cs typeface="Cambria Math"/>
              </a:rPr>
              <a:t>𝑔</a:t>
            </a:r>
            <a:r>
              <a:rPr dirty="0" sz="1600" spc="75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00B050"/>
                </a:solidFill>
                <a:latin typeface="Cambria Math"/>
                <a:cs typeface="Cambria Math"/>
              </a:rPr>
              <a:t>≈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444421" y="1287871"/>
            <a:ext cx="708660" cy="252095"/>
          </a:xfrm>
          <a:custGeom>
            <a:avLst/>
            <a:gdLst/>
            <a:ahLst/>
            <a:cxnLst/>
            <a:rect l="l" t="t" r="r" b="b"/>
            <a:pathLst>
              <a:path w="708659" h="252094">
                <a:moveTo>
                  <a:pt x="154495" y="0"/>
                </a:moveTo>
                <a:lnTo>
                  <a:pt x="126784" y="0"/>
                </a:lnTo>
                <a:lnTo>
                  <a:pt x="66713" y="225158"/>
                </a:lnTo>
                <a:lnTo>
                  <a:pt x="32461" y="148755"/>
                </a:lnTo>
                <a:lnTo>
                  <a:pt x="0" y="163601"/>
                </a:lnTo>
                <a:lnTo>
                  <a:pt x="3073" y="171018"/>
                </a:lnTo>
                <a:lnTo>
                  <a:pt x="19799" y="163601"/>
                </a:lnTo>
                <a:lnTo>
                  <a:pt x="60769" y="251688"/>
                </a:lnTo>
                <a:lnTo>
                  <a:pt x="70370" y="251688"/>
                </a:lnTo>
                <a:lnTo>
                  <a:pt x="134696" y="13157"/>
                </a:lnTo>
                <a:lnTo>
                  <a:pt x="147408" y="13157"/>
                </a:lnTo>
                <a:lnTo>
                  <a:pt x="147408" y="13919"/>
                </a:lnTo>
                <a:lnTo>
                  <a:pt x="708240" y="13919"/>
                </a:lnTo>
                <a:lnTo>
                  <a:pt x="708240" y="203"/>
                </a:lnTo>
                <a:lnTo>
                  <a:pt x="154495" y="203"/>
                </a:lnTo>
                <a:lnTo>
                  <a:pt x="15449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553735" y="1286036"/>
            <a:ext cx="623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0416" sz="2400" spc="22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r>
              <a:rPr dirty="0" sz="1150" spc="15">
                <a:solidFill>
                  <a:srgbClr val="00B050"/>
                </a:solidFill>
                <a:latin typeface="Cambria Math"/>
                <a:cs typeface="Cambria Math"/>
              </a:rPr>
              <a:t>𝑟𝑒𝑠</a:t>
            </a:r>
            <a:r>
              <a:rPr dirty="0" baseline="10416" sz="2400" spc="22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r>
              <a:rPr dirty="0" sz="1150" spc="15">
                <a:solidFill>
                  <a:srgbClr val="00B050"/>
                </a:solidFill>
                <a:latin typeface="Cambria Math"/>
                <a:cs typeface="Cambria Math"/>
              </a:rPr>
              <a:t>𝑞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233852" y="1146139"/>
            <a:ext cx="702310" cy="252095"/>
          </a:xfrm>
          <a:custGeom>
            <a:avLst/>
            <a:gdLst/>
            <a:ahLst/>
            <a:cxnLst/>
            <a:rect l="l" t="t" r="r" b="b"/>
            <a:pathLst>
              <a:path w="702309" h="252094">
                <a:moveTo>
                  <a:pt x="154495" y="0"/>
                </a:moveTo>
                <a:lnTo>
                  <a:pt x="126784" y="0"/>
                </a:lnTo>
                <a:lnTo>
                  <a:pt x="66713" y="225158"/>
                </a:lnTo>
                <a:lnTo>
                  <a:pt x="32461" y="148755"/>
                </a:lnTo>
                <a:lnTo>
                  <a:pt x="0" y="163601"/>
                </a:lnTo>
                <a:lnTo>
                  <a:pt x="3073" y="171018"/>
                </a:lnTo>
                <a:lnTo>
                  <a:pt x="19799" y="163601"/>
                </a:lnTo>
                <a:lnTo>
                  <a:pt x="60769" y="251688"/>
                </a:lnTo>
                <a:lnTo>
                  <a:pt x="70370" y="251688"/>
                </a:lnTo>
                <a:lnTo>
                  <a:pt x="134696" y="13157"/>
                </a:lnTo>
                <a:lnTo>
                  <a:pt x="147408" y="13157"/>
                </a:lnTo>
                <a:lnTo>
                  <a:pt x="147408" y="13919"/>
                </a:lnTo>
                <a:lnTo>
                  <a:pt x="702144" y="13919"/>
                </a:lnTo>
                <a:lnTo>
                  <a:pt x="702144" y="203"/>
                </a:lnTo>
                <a:lnTo>
                  <a:pt x="154495" y="203"/>
                </a:lnTo>
                <a:lnTo>
                  <a:pt x="15449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1343167" y="1124492"/>
            <a:ext cx="619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0416" sz="2400" spc="-202">
                <a:solidFill>
                  <a:srgbClr val="00B050"/>
                </a:solidFill>
                <a:latin typeface="Cambria Math"/>
                <a:cs typeface="Cambria Math"/>
              </a:rPr>
              <a:t>𝜔</a:t>
            </a:r>
            <a:r>
              <a:rPr dirty="0" sz="1150" spc="-525">
                <a:solidFill>
                  <a:srgbClr val="00B050"/>
                </a:solidFill>
                <a:latin typeface="Cambria Math"/>
                <a:cs typeface="Cambria Math"/>
              </a:rPr>
              <a:t>𝑔</a:t>
            </a:r>
            <a:r>
              <a:rPr dirty="0" sz="1150" spc="-530">
                <a:solidFill>
                  <a:srgbClr val="00B050"/>
                </a:solidFill>
                <a:latin typeface="Cambria Math"/>
                <a:cs typeface="Cambria Math"/>
              </a:rPr>
              <a:t>𝑔</a:t>
            </a:r>
            <a:r>
              <a:rPr dirty="0" sz="1150" spc="120">
                <a:solidFill>
                  <a:srgbClr val="00B050"/>
                </a:solidFill>
                <a:latin typeface="Cambria Math"/>
                <a:cs typeface="Cambria Math"/>
              </a:rPr>
              <a:t>𝑒</a:t>
            </a:r>
            <a:r>
              <a:rPr dirty="0" sz="1150" spc="-13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dirty="0" baseline="10416" sz="2400" spc="-89">
                <a:solidFill>
                  <a:srgbClr val="00B050"/>
                </a:solidFill>
                <a:latin typeface="Cambria Math"/>
                <a:cs typeface="Cambria Math"/>
              </a:rPr>
              <a:t>𝜔</a:t>
            </a:r>
            <a:r>
              <a:rPr dirty="0" sz="1150" spc="145">
                <a:solidFill>
                  <a:srgbClr val="00B050"/>
                </a:solidFill>
                <a:latin typeface="Cambria Math"/>
                <a:cs typeface="Cambria Math"/>
              </a:rPr>
              <a:t>𝑟</a:t>
            </a:r>
            <a:endParaRPr sz="11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5920" y="6457637"/>
            <a:ext cx="5206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|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320" y="6461884"/>
            <a:ext cx="17684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Trebuchet MS"/>
                <a:cs typeface="Trebuchet MS"/>
              </a:rPr>
              <a:t>Ch</a:t>
            </a:r>
            <a:r>
              <a:rPr dirty="0" sz="800" spc="10">
                <a:latin typeface="Trebuchet MS"/>
                <a:cs typeface="Trebuchet MS"/>
              </a:rPr>
              <a:t>r</a:t>
            </a:r>
            <a:r>
              <a:rPr dirty="0" sz="800" spc="-30">
                <a:latin typeface="Trebuchet MS"/>
                <a:cs typeface="Trebuchet MS"/>
              </a:rPr>
              <a:t>i</a:t>
            </a:r>
            <a:r>
              <a:rPr dirty="0" sz="800" spc="70">
                <a:latin typeface="Trebuchet MS"/>
                <a:cs typeface="Trebuchet MS"/>
              </a:rPr>
              <a:t>s</a:t>
            </a:r>
            <a:r>
              <a:rPr dirty="0" sz="800" spc="-60">
                <a:latin typeface="Trebuchet MS"/>
                <a:cs typeface="Trebuchet MS"/>
              </a:rPr>
              <a:t>t</a:t>
            </a:r>
            <a:r>
              <a:rPr dirty="0" sz="800">
                <a:latin typeface="Trebuchet MS"/>
                <a:cs typeface="Trebuchet MS"/>
              </a:rPr>
              <a:t>o</a:t>
            </a:r>
            <a:r>
              <a:rPr dirty="0" sz="800" spc="-5">
                <a:latin typeface="Trebuchet MS"/>
                <a:cs typeface="Trebuchet MS"/>
              </a:rPr>
              <a:t>p</a:t>
            </a:r>
            <a:r>
              <a:rPr dirty="0" sz="800">
                <a:latin typeface="Trebuchet MS"/>
                <a:cs typeface="Trebuchet MS"/>
              </a:rPr>
              <a:t>h</a:t>
            </a:r>
            <a:r>
              <a:rPr dirty="0" sz="800" spc="5">
                <a:latin typeface="Trebuchet MS"/>
                <a:cs typeface="Trebuchet MS"/>
              </a:rPr>
              <a:t>e</a:t>
            </a:r>
            <a:r>
              <a:rPr dirty="0" sz="800" spc="25">
                <a:latin typeface="Trebuchet MS"/>
                <a:cs typeface="Trebuchet MS"/>
              </a:rPr>
              <a:t>r</a:t>
            </a:r>
            <a:r>
              <a:rPr dirty="0" sz="800" spc="-80">
                <a:latin typeface="Trebuchet MS"/>
                <a:cs typeface="Trebuchet MS"/>
              </a:rPr>
              <a:t> </a:t>
            </a:r>
            <a:r>
              <a:rPr dirty="0" sz="800" spc="45">
                <a:latin typeface="Trebuchet MS"/>
                <a:cs typeface="Trebuchet MS"/>
              </a:rPr>
              <a:t>E</a:t>
            </a:r>
            <a:r>
              <a:rPr dirty="0" sz="800" spc="-30">
                <a:latin typeface="Trebuchet MS"/>
                <a:cs typeface="Trebuchet MS"/>
              </a:rPr>
              <a:t>i</a:t>
            </a:r>
            <a:r>
              <a:rPr dirty="0" sz="800" spc="-5">
                <a:latin typeface="Trebuchet MS"/>
                <a:cs typeface="Trebuchet MS"/>
              </a:rPr>
              <a:t>c</a:t>
            </a:r>
            <a:r>
              <a:rPr dirty="0" sz="800" spc="5">
                <a:latin typeface="Trebuchet MS"/>
                <a:cs typeface="Trebuchet MS"/>
              </a:rPr>
              <a:t>hl</a:t>
            </a:r>
            <a:r>
              <a:rPr dirty="0" sz="800" spc="-10">
                <a:latin typeface="Trebuchet MS"/>
                <a:cs typeface="Trebuchet MS"/>
              </a:rPr>
              <a:t>e</a:t>
            </a:r>
            <a:r>
              <a:rPr dirty="0" sz="800" spc="20">
                <a:latin typeface="Trebuchet MS"/>
                <a:cs typeface="Trebuchet MS"/>
              </a:rPr>
              <a:t>r</a:t>
            </a:r>
            <a:r>
              <a:rPr dirty="0" sz="800" spc="-85">
                <a:latin typeface="Trebuchet MS"/>
                <a:cs typeface="Trebuchet MS"/>
              </a:rPr>
              <a:t>,</a:t>
            </a:r>
            <a:r>
              <a:rPr dirty="0" sz="800" spc="-70">
                <a:latin typeface="Trebuchet MS"/>
                <a:cs typeface="Trebuchet MS"/>
              </a:rPr>
              <a:t> </a:t>
            </a:r>
            <a:r>
              <a:rPr dirty="0" sz="800" spc="60">
                <a:latin typeface="Trebuchet MS"/>
                <a:cs typeface="Trebuchet MS"/>
              </a:rPr>
              <a:t>HS</a:t>
            </a:r>
            <a:r>
              <a:rPr dirty="0" sz="800" spc="-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2019</a:t>
            </a:r>
            <a:r>
              <a:rPr dirty="0" sz="800" spc="-85">
                <a:latin typeface="Trebuchet MS"/>
                <a:cs typeface="Trebuchet MS"/>
              </a:rPr>
              <a:t>,</a:t>
            </a:r>
            <a:r>
              <a:rPr dirty="0" sz="800" spc="-70">
                <a:latin typeface="Trebuchet MS"/>
                <a:cs typeface="Trebuchet MS"/>
              </a:rPr>
              <a:t> </a:t>
            </a:r>
            <a:r>
              <a:rPr dirty="0" sz="800" spc="-30">
                <a:latin typeface="Trebuchet MS"/>
                <a:cs typeface="Trebuchet MS"/>
              </a:rPr>
              <a:t>Q</a:t>
            </a:r>
            <a:r>
              <a:rPr dirty="0" sz="800" spc="80">
                <a:latin typeface="Trebuchet MS"/>
                <a:cs typeface="Trebuchet MS"/>
              </a:rPr>
              <a:t>SS</a:t>
            </a:r>
            <a:r>
              <a:rPr dirty="0" sz="800" spc="30">
                <a:latin typeface="Trebuchet MS"/>
                <a:cs typeface="Trebuchet MS"/>
              </a:rPr>
              <a:t>C</a:t>
            </a:r>
            <a:r>
              <a:rPr dirty="0" sz="800">
                <a:latin typeface="Trebuchet MS"/>
                <a:cs typeface="Trebuchet MS"/>
              </a:rPr>
              <a:t>   </a:t>
            </a:r>
            <a:r>
              <a:rPr dirty="0" sz="800" spc="-85">
                <a:latin typeface="Trebuchet MS"/>
                <a:cs typeface="Trebuchet MS"/>
              </a:rPr>
              <a:t> </a:t>
            </a:r>
            <a:r>
              <a:rPr dirty="0" baseline="3472" sz="1200">
                <a:latin typeface="Arial MT"/>
                <a:cs typeface="Arial MT"/>
              </a:rPr>
              <a:t>|</a:t>
            </a:r>
            <a:endParaRPr baseline="3472"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3896867"/>
            <a:ext cx="3316223" cy="129235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60830" y="1658111"/>
            <a:ext cx="6044565" cy="742315"/>
            <a:chOff x="560830" y="1658111"/>
            <a:chExt cx="6044565" cy="7423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0" y="1712913"/>
              <a:ext cx="5905501" cy="5761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5231" y="1796795"/>
              <a:ext cx="970915" cy="452755"/>
            </a:xfrm>
            <a:custGeom>
              <a:avLst/>
              <a:gdLst/>
              <a:ahLst/>
              <a:cxnLst/>
              <a:rect l="l" t="t" r="r" b="b"/>
              <a:pathLst>
                <a:path w="970914" h="452755">
                  <a:moveTo>
                    <a:pt x="0" y="0"/>
                  </a:moveTo>
                  <a:lnTo>
                    <a:pt x="970788" y="0"/>
                  </a:lnTo>
                  <a:lnTo>
                    <a:pt x="970788" y="452627"/>
                  </a:lnTo>
                  <a:lnTo>
                    <a:pt x="0" y="4526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95243" y="1667255"/>
              <a:ext cx="1021080" cy="728980"/>
            </a:xfrm>
            <a:custGeom>
              <a:avLst/>
              <a:gdLst/>
              <a:ahLst/>
              <a:cxnLst/>
              <a:rect l="l" t="t" r="r" b="b"/>
              <a:pathLst>
                <a:path w="1021079" h="728980">
                  <a:moveTo>
                    <a:pt x="0" y="0"/>
                  </a:moveTo>
                  <a:lnTo>
                    <a:pt x="1021080" y="0"/>
                  </a:lnTo>
                  <a:lnTo>
                    <a:pt x="1021080" y="728472"/>
                  </a:lnTo>
                  <a:lnTo>
                    <a:pt x="0" y="7284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76928" y="1662683"/>
              <a:ext cx="2223770" cy="727075"/>
            </a:xfrm>
            <a:custGeom>
              <a:avLst/>
              <a:gdLst/>
              <a:ahLst/>
              <a:cxnLst/>
              <a:rect l="l" t="t" r="r" b="b"/>
              <a:pathLst>
                <a:path w="2223770" h="727075">
                  <a:moveTo>
                    <a:pt x="0" y="0"/>
                  </a:moveTo>
                  <a:lnTo>
                    <a:pt x="2223516" y="0"/>
                  </a:lnTo>
                  <a:lnTo>
                    <a:pt x="2223516" y="726948"/>
                  </a:lnTo>
                  <a:lnTo>
                    <a:pt x="0" y="72694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850" y="610006"/>
            <a:ext cx="78111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Arial"/>
                <a:cs typeface="Arial"/>
              </a:rPr>
              <a:t>1.</a:t>
            </a:r>
            <a:r>
              <a:rPr dirty="0" spc="-5">
                <a:latin typeface="Arial"/>
                <a:cs typeface="Arial"/>
              </a:rPr>
              <a:t>3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150" b="0">
                <a:latin typeface="Lucida Sans Unicode"/>
                <a:cs typeface="Lucida Sans Unicode"/>
              </a:rPr>
              <a:t>Circuit</a:t>
            </a:r>
            <a:r>
              <a:rPr dirty="0" spc="-210" b="0">
                <a:latin typeface="Lucida Sans Unicode"/>
                <a:cs typeface="Lucida Sans Unicode"/>
              </a:rPr>
              <a:t> </a:t>
            </a:r>
            <a:r>
              <a:rPr dirty="0" spc="-175" b="0">
                <a:latin typeface="Lucida Sans Unicode"/>
                <a:cs typeface="Lucida Sans Unicode"/>
              </a:rPr>
              <a:t>QED:</a:t>
            </a:r>
            <a:r>
              <a:rPr dirty="0" spc="-395" b="0">
                <a:latin typeface="Lucida Sans Unicode"/>
                <a:cs typeface="Lucida Sans Unicode"/>
              </a:rPr>
              <a:t> </a:t>
            </a:r>
            <a:r>
              <a:rPr dirty="0" spc="-140" b="0">
                <a:latin typeface="Lucida Sans Unicode"/>
                <a:cs typeface="Lucida Sans Unicode"/>
              </a:rPr>
              <a:t>Resonant</a:t>
            </a:r>
            <a:r>
              <a:rPr dirty="0" spc="-235" b="0">
                <a:latin typeface="Lucida Sans Unicode"/>
                <a:cs typeface="Lucida Sans Unicode"/>
              </a:rPr>
              <a:t> </a:t>
            </a:r>
            <a:r>
              <a:rPr dirty="0" spc="-180" b="0">
                <a:latin typeface="Lucida Sans Unicode"/>
                <a:cs typeface="Lucida Sans Unicode"/>
              </a:rPr>
              <a:t>case</a:t>
            </a:r>
            <a:r>
              <a:rPr dirty="0" spc="-275" b="0">
                <a:latin typeface="Lucida Sans Unicode"/>
                <a:cs typeface="Lucida Sans Unicode"/>
              </a:rPr>
              <a:t> </a:t>
            </a:r>
            <a:r>
              <a:rPr dirty="0" spc="-145" b="0">
                <a:latin typeface="Lucida Sans Unicode"/>
                <a:cs typeface="Lucida Sans Unicode"/>
              </a:rPr>
              <a:t>and</a:t>
            </a:r>
            <a:r>
              <a:rPr dirty="0" spc="-275" b="0">
                <a:latin typeface="Lucida Sans Unicode"/>
                <a:cs typeface="Lucida Sans Unicode"/>
              </a:rPr>
              <a:t> </a:t>
            </a:r>
            <a:r>
              <a:rPr dirty="0" spc="-150" b="0">
                <a:latin typeface="Lucida Sans Unicode"/>
                <a:cs typeface="Lucida Sans Unicode"/>
              </a:rPr>
              <a:t>dispersive</a:t>
            </a:r>
            <a:r>
              <a:rPr dirty="0" spc="-260" b="0">
                <a:latin typeface="Lucida Sans Unicode"/>
                <a:cs typeface="Lucida Sans Unicode"/>
              </a:rPr>
              <a:t> </a:t>
            </a:r>
            <a:r>
              <a:rPr dirty="0" spc="-80" b="0">
                <a:latin typeface="Lucida Sans Unicode"/>
                <a:cs typeface="Lucida Sans Unicode"/>
              </a:rPr>
              <a:t>limit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9188" y="2970473"/>
            <a:ext cx="2185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latin typeface="Trebuchet MS"/>
                <a:cs typeface="Trebuchet MS"/>
              </a:rPr>
              <a:t>Strong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coupling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regime: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8065" y="2337660"/>
            <a:ext cx="11772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Trebuchet MS"/>
                <a:cs typeface="Trebuchet MS"/>
              </a:rPr>
              <a:t>qu</a:t>
            </a:r>
            <a:r>
              <a:rPr dirty="0" sz="1400" spc="5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1400" spc="-15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1400" spc="-15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1024" y="2522494"/>
            <a:ext cx="4248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00B050"/>
                </a:solidFill>
                <a:latin typeface="Trebuchet MS"/>
                <a:cs typeface="Trebuchet MS"/>
              </a:rPr>
              <a:t>qub</a:t>
            </a:r>
            <a:r>
              <a:rPr dirty="0" sz="1400" spc="-20">
                <a:solidFill>
                  <a:srgbClr val="00B050"/>
                </a:solidFill>
                <a:latin typeface="Trebuchet MS"/>
                <a:cs typeface="Trebuchet MS"/>
              </a:rPr>
              <a:t>i</a:t>
            </a:r>
            <a:r>
              <a:rPr dirty="0" sz="1400" spc="-90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3426" y="2422983"/>
            <a:ext cx="6959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66FF"/>
                </a:solidFill>
                <a:latin typeface="Trebuchet MS"/>
                <a:cs typeface="Trebuchet MS"/>
              </a:rPr>
              <a:t>coupling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4744" y="3006852"/>
            <a:ext cx="1080515" cy="2407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93930" y="1152357"/>
            <a:ext cx="3280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rebuchet MS"/>
                <a:cs typeface="Trebuchet MS"/>
              </a:rPr>
              <a:t>Jaynes-Cummings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Hamiltonian: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190" y="3992416"/>
            <a:ext cx="2969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latin typeface="Lucida Sans Unicode"/>
                <a:cs typeface="Lucida Sans Unicode"/>
              </a:rPr>
              <a:t>W</a:t>
            </a:r>
            <a:r>
              <a:rPr dirty="0" sz="1800" spc="-80">
                <a:latin typeface="Lucida Sans Unicode"/>
                <a:cs typeface="Lucida Sans Unicode"/>
              </a:rPr>
              <a:t>h</a:t>
            </a:r>
            <a:r>
              <a:rPr dirty="0" sz="1800" spc="-100">
                <a:latin typeface="Lucida Sans Unicode"/>
                <a:cs typeface="Lucida Sans Unicode"/>
              </a:rPr>
              <a:t>a</a:t>
            </a:r>
            <a:r>
              <a:rPr dirty="0" sz="1800" spc="-10">
                <a:latin typeface="Lucida Sans Unicode"/>
                <a:cs typeface="Lucida Sans Unicode"/>
              </a:rPr>
              <a:t>t</a:t>
            </a:r>
            <a:r>
              <a:rPr dirty="0" sz="1800" spc="-160">
                <a:latin typeface="Lucida Sans Unicode"/>
                <a:cs typeface="Lucida Sans Unicode"/>
              </a:rPr>
              <a:t> </a:t>
            </a:r>
            <a:r>
              <a:rPr dirty="0" sz="1800" spc="-75">
                <a:latin typeface="Lucida Sans Unicode"/>
                <a:cs typeface="Lucida Sans Unicode"/>
              </a:rPr>
              <a:t>ha</a:t>
            </a:r>
            <a:r>
              <a:rPr dirty="0" sz="1800" spc="-130">
                <a:latin typeface="Lucida Sans Unicode"/>
                <a:cs typeface="Lucida Sans Unicode"/>
              </a:rPr>
              <a:t>pp</a:t>
            </a:r>
            <a:r>
              <a:rPr dirty="0" sz="1800" spc="-95">
                <a:latin typeface="Lucida Sans Unicode"/>
                <a:cs typeface="Lucida Sans Unicode"/>
              </a:rPr>
              <a:t>e</a:t>
            </a:r>
            <a:r>
              <a:rPr dirty="0" sz="1800" spc="-125">
                <a:latin typeface="Lucida Sans Unicode"/>
                <a:cs typeface="Lucida Sans Unicode"/>
              </a:rPr>
              <a:t>ns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800" spc="-70">
                <a:latin typeface="Lucida Sans Unicode"/>
                <a:cs typeface="Lucida Sans Unicode"/>
              </a:rPr>
              <a:t>in</a:t>
            </a:r>
            <a:r>
              <a:rPr dirty="0" sz="1800" spc="-165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t</a:t>
            </a:r>
            <a:r>
              <a:rPr dirty="0" sz="1800" spc="-90">
                <a:latin typeface="Lucida Sans Unicode"/>
                <a:cs typeface="Lucida Sans Unicode"/>
              </a:rPr>
              <a:t>h</a:t>
            </a:r>
            <a:r>
              <a:rPr dirty="0" sz="1800" spc="-90">
                <a:latin typeface="Lucida Sans Unicode"/>
                <a:cs typeface="Lucida Sans Unicode"/>
              </a:rPr>
              <a:t>e</a:t>
            </a:r>
            <a:r>
              <a:rPr dirty="0" sz="1800" spc="-190">
                <a:latin typeface="Lucida Sans Unicode"/>
                <a:cs typeface="Lucida Sans Unicode"/>
              </a:rPr>
              <a:t> </a:t>
            </a:r>
            <a:r>
              <a:rPr dirty="0" sz="1800" spc="-70">
                <a:latin typeface="Lucida Sans Unicode"/>
                <a:cs typeface="Lucida Sans Unicode"/>
              </a:rPr>
              <a:t>lim</a:t>
            </a:r>
            <a:r>
              <a:rPr dirty="0" sz="1800" spc="-30">
                <a:latin typeface="Lucida Sans Unicode"/>
                <a:cs typeface="Lucida Sans Unicode"/>
              </a:rPr>
              <a:t>it</a:t>
            </a:r>
            <a:r>
              <a:rPr dirty="0" sz="1800" spc="-170">
                <a:latin typeface="Lucida Sans Unicode"/>
                <a:cs typeface="Lucida Sans Unicode"/>
              </a:rPr>
              <a:t> </a:t>
            </a:r>
            <a:r>
              <a:rPr dirty="0" sz="1800" spc="-125">
                <a:latin typeface="Lucida Sans Unicode"/>
                <a:cs typeface="Lucida Sans Unicode"/>
              </a:rPr>
              <a:t>o</a:t>
            </a:r>
            <a:r>
              <a:rPr dirty="0" sz="1800" spc="-35">
                <a:latin typeface="Lucida Sans Unicode"/>
                <a:cs typeface="Lucida Sans Unicode"/>
              </a:rPr>
              <a:t>f</a:t>
            </a:r>
            <a:r>
              <a:rPr dirty="0" sz="1800" spc="-195">
                <a:latin typeface="Lucida Sans Unicode"/>
                <a:cs typeface="Lucida Sans Unicode"/>
              </a:rPr>
              <a:t> </a:t>
            </a:r>
            <a:r>
              <a:rPr dirty="0" sz="1800" spc="-40">
                <a:latin typeface="Lucida Sans Unicode"/>
                <a:cs typeface="Lucida Sans Unicode"/>
              </a:rPr>
              <a:t>l</a:t>
            </a:r>
            <a:r>
              <a:rPr dirty="0" sz="1800" spc="-80">
                <a:latin typeface="Lucida Sans Unicode"/>
                <a:cs typeface="Lucida Sans Unicode"/>
              </a:rPr>
              <a:t>a</a:t>
            </a:r>
            <a:r>
              <a:rPr dirty="0" sz="1800" spc="-120">
                <a:latin typeface="Lucida Sans Unicode"/>
                <a:cs typeface="Lucida Sans Unicode"/>
              </a:rPr>
              <a:t>r</a:t>
            </a:r>
            <a:r>
              <a:rPr dirty="0" sz="1800" spc="-130">
                <a:latin typeface="Lucida Sans Unicode"/>
                <a:cs typeface="Lucida Sans Unicode"/>
              </a:rPr>
              <a:t>g</a:t>
            </a:r>
            <a:r>
              <a:rPr dirty="0" sz="1800" spc="-90">
                <a:latin typeface="Lucida Sans Unicode"/>
                <a:cs typeface="Lucida Sans Unicode"/>
              </a:rPr>
              <a:t>e</a:t>
            </a:r>
            <a:r>
              <a:rPr dirty="0" sz="1800" spc="-200">
                <a:latin typeface="Lucida Sans Unicode"/>
                <a:cs typeface="Lucida Sans Unicode"/>
              </a:rPr>
              <a:t> </a:t>
            </a:r>
            <a:r>
              <a:rPr dirty="0" sz="1800" spc="-130">
                <a:latin typeface="Lucida Sans Unicode"/>
                <a:cs typeface="Lucida Sans Unicode"/>
              </a:rPr>
              <a:t>d</a:t>
            </a:r>
            <a:r>
              <a:rPr dirty="0" sz="1800" spc="-95">
                <a:latin typeface="Lucida Sans Unicode"/>
                <a:cs typeface="Lucida Sans Unicode"/>
              </a:rPr>
              <a:t>e</a:t>
            </a:r>
            <a:r>
              <a:rPr dirty="0" sz="1800" spc="-10">
                <a:latin typeface="Lucida Sans Unicode"/>
                <a:cs typeface="Lucida Sans Unicode"/>
              </a:rPr>
              <a:t>t</a:t>
            </a:r>
            <a:r>
              <a:rPr dirty="0" sz="1800" spc="-90">
                <a:latin typeface="Lucida Sans Unicode"/>
                <a:cs typeface="Lucida Sans Unicode"/>
              </a:rPr>
              <a:t>un</a:t>
            </a:r>
            <a:r>
              <a:rPr dirty="0" sz="1800" spc="-45">
                <a:latin typeface="Lucida Sans Unicode"/>
                <a:cs typeface="Lucida Sans Unicode"/>
              </a:rPr>
              <a:t>i</a:t>
            </a:r>
            <a:r>
              <a:rPr dirty="0" sz="1800" spc="-100">
                <a:latin typeface="Lucida Sans Unicode"/>
                <a:cs typeface="Lucida Sans Unicode"/>
              </a:rPr>
              <a:t>n</a:t>
            </a:r>
            <a:r>
              <a:rPr dirty="0" sz="1800" spc="-130">
                <a:latin typeface="Lucida Sans Unicode"/>
                <a:cs typeface="Lucida Sans Unicode"/>
              </a:rPr>
              <a:t>g</a:t>
            </a:r>
            <a:r>
              <a:rPr dirty="0" sz="1800">
                <a:latin typeface="Lucida Sans Unicode"/>
                <a:cs typeface="Lucida Sans Unicode"/>
              </a:rPr>
              <a:t>?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30496" y="4323588"/>
            <a:ext cx="1466215" cy="550545"/>
            <a:chOff x="4730496" y="4323588"/>
            <a:chExt cx="1466215" cy="55054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0206" y="4440790"/>
              <a:ext cx="954135" cy="3628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35068" y="4328160"/>
              <a:ext cx="1457325" cy="541020"/>
            </a:xfrm>
            <a:custGeom>
              <a:avLst/>
              <a:gdLst/>
              <a:ahLst/>
              <a:cxnLst/>
              <a:rect l="l" t="t" r="r" b="b"/>
              <a:pathLst>
                <a:path w="1457325" h="541020">
                  <a:moveTo>
                    <a:pt x="0" y="0"/>
                  </a:moveTo>
                  <a:lnTo>
                    <a:pt x="1456943" y="0"/>
                  </a:lnTo>
                  <a:lnTo>
                    <a:pt x="1456943" y="541019"/>
                  </a:lnTo>
                  <a:lnTo>
                    <a:pt x="0" y="5410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704754" y="4937874"/>
            <a:ext cx="1559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5">
                <a:solidFill>
                  <a:srgbClr val="0066FF"/>
                </a:solidFill>
                <a:latin typeface="Trebuchet MS"/>
                <a:cs typeface="Trebuchet MS"/>
              </a:rPr>
              <a:t>D</a:t>
            </a:r>
            <a:r>
              <a:rPr dirty="0" sz="1400" spc="-60">
                <a:solidFill>
                  <a:srgbClr val="0066FF"/>
                </a:solidFill>
                <a:latin typeface="Trebuchet MS"/>
                <a:cs typeface="Trebuchet MS"/>
              </a:rPr>
              <a:t>i</a:t>
            </a:r>
            <a:r>
              <a:rPr dirty="0" sz="1400" spc="55">
                <a:solidFill>
                  <a:srgbClr val="0066FF"/>
                </a:solidFill>
                <a:latin typeface="Trebuchet MS"/>
                <a:cs typeface="Trebuchet MS"/>
              </a:rPr>
              <a:t>sp</a:t>
            </a:r>
            <a:r>
              <a:rPr dirty="0" sz="1400" spc="15">
                <a:solidFill>
                  <a:srgbClr val="0066FF"/>
                </a:solidFill>
                <a:latin typeface="Trebuchet MS"/>
                <a:cs typeface="Trebuchet MS"/>
              </a:rPr>
              <a:t>e</a:t>
            </a:r>
            <a:r>
              <a:rPr dirty="0" sz="1400" spc="-5">
                <a:solidFill>
                  <a:srgbClr val="0066FF"/>
                </a:solidFill>
                <a:latin typeface="Trebuchet MS"/>
                <a:cs typeface="Trebuchet MS"/>
              </a:rPr>
              <a:t>r</a:t>
            </a:r>
            <a:r>
              <a:rPr dirty="0" sz="1400" spc="45">
                <a:solidFill>
                  <a:srgbClr val="0066FF"/>
                </a:solidFill>
                <a:latin typeface="Trebuchet MS"/>
                <a:cs typeface="Trebuchet MS"/>
              </a:rPr>
              <a:t>s</a:t>
            </a:r>
            <a:r>
              <a:rPr dirty="0" sz="1400" spc="20">
                <a:solidFill>
                  <a:srgbClr val="0066FF"/>
                </a:solidFill>
                <a:latin typeface="Trebuchet MS"/>
                <a:cs typeface="Trebuchet MS"/>
              </a:rPr>
              <a:t>i</a:t>
            </a:r>
            <a:r>
              <a:rPr dirty="0" sz="1400" spc="-80">
                <a:solidFill>
                  <a:srgbClr val="0066FF"/>
                </a:solidFill>
                <a:latin typeface="Trebuchet MS"/>
                <a:cs typeface="Trebuchet MS"/>
              </a:rPr>
              <a:t>v</a:t>
            </a:r>
            <a:r>
              <a:rPr dirty="0" sz="1400" spc="-20">
                <a:solidFill>
                  <a:srgbClr val="0066FF"/>
                </a:solidFill>
                <a:latin typeface="Trebuchet MS"/>
                <a:cs typeface="Trebuchet MS"/>
              </a:rPr>
              <a:t>e</a:t>
            </a:r>
            <a:r>
              <a:rPr dirty="0" sz="1400" spc="-100">
                <a:solidFill>
                  <a:srgbClr val="0066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66FF"/>
                </a:solidFill>
                <a:latin typeface="Trebuchet MS"/>
                <a:cs typeface="Trebuchet MS"/>
              </a:rPr>
              <a:t>c</a:t>
            </a:r>
            <a:r>
              <a:rPr dirty="0" sz="1400" spc="5">
                <a:solidFill>
                  <a:srgbClr val="0066FF"/>
                </a:solidFill>
                <a:latin typeface="Trebuchet MS"/>
                <a:cs typeface="Trebuchet MS"/>
              </a:rPr>
              <a:t>ou</a:t>
            </a:r>
            <a:r>
              <a:rPr dirty="0" sz="1400" spc="-15">
                <a:solidFill>
                  <a:srgbClr val="0066FF"/>
                </a:solidFill>
                <a:latin typeface="Trebuchet MS"/>
                <a:cs typeface="Trebuchet MS"/>
              </a:rPr>
              <a:t>p</a:t>
            </a:r>
            <a:r>
              <a:rPr dirty="0" sz="1400" spc="-10">
                <a:solidFill>
                  <a:srgbClr val="0066FF"/>
                </a:solidFill>
                <a:latin typeface="Trebuchet MS"/>
                <a:cs typeface="Trebuchet MS"/>
              </a:rPr>
              <a:t>l</a:t>
            </a:r>
            <a:r>
              <a:rPr dirty="0" sz="1400" spc="-60">
                <a:solidFill>
                  <a:srgbClr val="0066FF"/>
                </a:solidFill>
                <a:latin typeface="Trebuchet MS"/>
                <a:cs typeface="Trebuchet MS"/>
              </a:rPr>
              <a:t>i</a:t>
            </a:r>
            <a:r>
              <a:rPr dirty="0" sz="1400" spc="20">
                <a:solidFill>
                  <a:srgbClr val="0066FF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0066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60706" y="3194050"/>
            <a:ext cx="76200" cy="1078230"/>
            <a:chOff x="5460706" y="3194050"/>
            <a:chExt cx="76200" cy="1078230"/>
          </a:xfrm>
        </p:grpSpPr>
        <p:sp>
          <p:nvSpPr>
            <p:cNvPr id="23" name="object 23"/>
            <p:cNvSpPr/>
            <p:nvPr/>
          </p:nvSpPr>
          <p:spPr>
            <a:xfrm>
              <a:off x="5497067" y="3200400"/>
              <a:ext cx="1905" cy="1008380"/>
            </a:xfrm>
            <a:custGeom>
              <a:avLst/>
              <a:gdLst/>
              <a:ahLst/>
              <a:cxnLst/>
              <a:rect l="l" t="t" r="r" b="b"/>
              <a:pathLst>
                <a:path w="1904" h="1008379">
                  <a:moveTo>
                    <a:pt x="0" y="0"/>
                  </a:moveTo>
                  <a:lnTo>
                    <a:pt x="1752" y="100788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460706" y="4195517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76200" y="0"/>
                  </a:moveTo>
                  <a:lnTo>
                    <a:pt x="0" y="127"/>
                  </a:lnTo>
                  <a:lnTo>
                    <a:pt x="38227" y="76263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975688" y="6466173"/>
            <a:ext cx="89661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605" algn="l"/>
              </a:tabLst>
            </a:pPr>
            <a:r>
              <a:rPr dirty="0" sz="800" spc="-30">
                <a:latin typeface="Trebuchet MS"/>
                <a:cs typeface="Trebuchet MS"/>
              </a:rPr>
              <a:t>01</a:t>
            </a:r>
            <a:r>
              <a:rPr dirty="0" sz="800" spc="-25">
                <a:latin typeface="Trebuchet MS"/>
                <a:cs typeface="Trebuchet MS"/>
              </a:rPr>
              <a:t>.</a:t>
            </a:r>
            <a:r>
              <a:rPr dirty="0" sz="800" spc="-30">
                <a:latin typeface="Trebuchet MS"/>
                <a:cs typeface="Trebuchet MS"/>
              </a:rPr>
              <a:t>11</a:t>
            </a:r>
            <a:r>
              <a:rPr dirty="0" sz="800" spc="-25">
                <a:latin typeface="Trebuchet MS"/>
                <a:cs typeface="Trebuchet MS"/>
              </a:rPr>
              <a:t>.</a:t>
            </a:r>
            <a:r>
              <a:rPr dirty="0" sz="800" spc="-15">
                <a:latin typeface="Trebuchet MS"/>
                <a:cs typeface="Trebuchet MS"/>
              </a:rPr>
              <a:t>2</a:t>
            </a: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 spc="-15">
                <a:latin typeface="Trebuchet MS"/>
                <a:cs typeface="Trebuchet MS"/>
              </a:rPr>
              <a:t>1</a:t>
            </a:r>
            <a:r>
              <a:rPr dirty="0" sz="800">
                <a:latin typeface="Trebuchet MS"/>
                <a:cs typeface="Trebuchet MS"/>
              </a:rPr>
              <a:t>9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>
                <a:latin typeface="Trebuchet MS"/>
                <a:cs typeface="Trebuchet MS"/>
              </a:rPr>
              <a:t>72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10628" y="3433571"/>
            <a:ext cx="4299585" cy="2901950"/>
            <a:chOff x="7310628" y="3433571"/>
            <a:chExt cx="4299585" cy="290195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0628" y="3441191"/>
              <a:ext cx="2991611" cy="28864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4883" y="3485387"/>
              <a:ext cx="2429254" cy="24155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8072" y="3433571"/>
              <a:ext cx="2651759" cy="29016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4028" y="3584447"/>
              <a:ext cx="2409443" cy="2290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6295" y="5455763"/>
            <a:ext cx="7268209" cy="1377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3740" marR="121221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713740" algn="l"/>
                <a:tab pos="714375" algn="l"/>
              </a:tabLst>
            </a:pPr>
            <a:r>
              <a:rPr dirty="0" sz="1600" spc="-10">
                <a:latin typeface="Trebuchet MS"/>
                <a:cs typeface="Trebuchet MS"/>
              </a:rPr>
              <a:t>Limit</a:t>
            </a:r>
            <a:r>
              <a:rPr dirty="0" sz="1600" spc="-10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of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large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detuning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is</a:t>
            </a:r>
            <a:r>
              <a:rPr dirty="0" sz="1600" spc="-9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referred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to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70">
                <a:latin typeface="Trebuchet MS"/>
                <a:cs typeface="Trebuchet MS"/>
              </a:rPr>
              <a:t>as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the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dispersive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limit.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60">
                <a:latin typeface="Trebuchet MS"/>
                <a:cs typeface="Trebuchet MS"/>
              </a:rPr>
              <a:t>No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resonant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exchange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of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excitations.</a:t>
            </a:r>
            <a:endParaRPr sz="1600">
              <a:latin typeface="Trebuchet MS"/>
              <a:cs typeface="Trebuchet MS"/>
            </a:endParaRPr>
          </a:p>
          <a:p>
            <a:pPr marL="713740" marR="1421765" indent="-287020">
              <a:lnSpc>
                <a:spcPct val="100000"/>
              </a:lnSpc>
              <a:buFont typeface="Arial MT"/>
              <a:buChar char="•"/>
              <a:tabLst>
                <a:tab pos="713740" algn="l"/>
                <a:tab pos="714375" algn="l"/>
              </a:tabLst>
            </a:pP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the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dispersive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regime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coupling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Hamiltonian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commutes </a:t>
            </a:r>
            <a:r>
              <a:rPr dirty="0" sz="1600" spc="-46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w</a:t>
            </a:r>
            <a:r>
              <a:rPr dirty="0" sz="1600" spc="-50">
                <a:latin typeface="Trebuchet MS"/>
                <a:cs typeface="Trebuchet MS"/>
              </a:rPr>
              <a:t>i</a:t>
            </a:r>
            <a:r>
              <a:rPr dirty="0" sz="1600" spc="-110">
                <a:latin typeface="Trebuchet MS"/>
                <a:cs typeface="Trebuchet MS"/>
              </a:rPr>
              <a:t>t</a:t>
            </a:r>
            <a:r>
              <a:rPr dirty="0" sz="1600" spc="20">
                <a:latin typeface="Trebuchet MS"/>
                <a:cs typeface="Trebuchet MS"/>
              </a:rPr>
              <a:t>h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q</a:t>
            </a:r>
            <a:r>
              <a:rPr dirty="0" sz="1600">
                <a:latin typeface="Trebuchet MS"/>
                <a:cs typeface="Trebuchet MS"/>
              </a:rPr>
              <a:t>u</a:t>
            </a:r>
            <a:r>
              <a:rPr dirty="0" sz="1600" spc="-10">
                <a:latin typeface="Trebuchet MS"/>
                <a:cs typeface="Trebuchet MS"/>
              </a:rPr>
              <a:t>b</a:t>
            </a:r>
            <a:r>
              <a:rPr dirty="0" sz="1600" spc="-50">
                <a:latin typeface="Trebuchet MS"/>
                <a:cs typeface="Trebuchet MS"/>
              </a:rPr>
              <a:t>i</a:t>
            </a:r>
            <a:r>
              <a:rPr dirty="0" sz="1600" spc="-105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H</a:t>
            </a:r>
            <a:r>
              <a:rPr dirty="0" sz="1600" spc="-5">
                <a:latin typeface="Trebuchet MS"/>
                <a:cs typeface="Trebuchet MS"/>
              </a:rPr>
              <a:t>a</a:t>
            </a:r>
            <a:r>
              <a:rPr dirty="0" sz="1600" spc="70">
                <a:latin typeface="Trebuchet MS"/>
                <a:cs typeface="Trebuchet MS"/>
              </a:rPr>
              <a:t>m</a:t>
            </a:r>
            <a:r>
              <a:rPr dirty="0" sz="1600" spc="-50">
                <a:latin typeface="Trebuchet MS"/>
                <a:cs typeface="Trebuchet MS"/>
              </a:rPr>
              <a:t>i</a:t>
            </a:r>
            <a:r>
              <a:rPr dirty="0" sz="1600" spc="-10">
                <a:latin typeface="Trebuchet MS"/>
                <a:cs typeface="Trebuchet MS"/>
              </a:rPr>
              <a:t>l</a:t>
            </a:r>
            <a:r>
              <a:rPr dirty="0" sz="1600" spc="-120">
                <a:latin typeface="Trebuchet MS"/>
                <a:cs typeface="Trebuchet MS"/>
              </a:rPr>
              <a:t>t</a:t>
            </a:r>
            <a:r>
              <a:rPr dirty="0" sz="1600" spc="-25">
                <a:latin typeface="Trebuchet MS"/>
                <a:cs typeface="Trebuchet MS"/>
              </a:rPr>
              <a:t>o</a:t>
            </a:r>
            <a:r>
              <a:rPr dirty="0" sz="1600" spc="-25">
                <a:latin typeface="Trebuchet MS"/>
                <a:cs typeface="Trebuchet MS"/>
              </a:rPr>
              <a:t>n</a:t>
            </a:r>
            <a:r>
              <a:rPr dirty="0" sz="1600" spc="-10">
                <a:latin typeface="Trebuchet MS"/>
                <a:cs typeface="Trebuchet MS"/>
              </a:rPr>
              <a:t>i</a:t>
            </a:r>
            <a:r>
              <a:rPr dirty="0" sz="1600" spc="-5">
                <a:latin typeface="Trebuchet MS"/>
                <a:cs typeface="Trebuchet MS"/>
              </a:rPr>
              <a:t>a</a:t>
            </a:r>
            <a:r>
              <a:rPr dirty="0" sz="1600" spc="-70">
                <a:latin typeface="Trebuchet MS"/>
                <a:cs typeface="Trebuchet MS"/>
              </a:rPr>
              <a:t>n.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135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.</a:t>
            </a:r>
            <a:r>
              <a:rPr dirty="0" sz="1600" spc="-30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65">
                <a:solidFill>
                  <a:srgbClr val="0033CC"/>
                </a:solidFill>
                <a:latin typeface="Lucida Sans Unicode"/>
                <a:cs typeface="Lucida Sans Unicode"/>
              </a:rPr>
              <a:t>W</a:t>
            </a:r>
            <a:r>
              <a:rPr dirty="0" sz="1600" spc="-65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ll</a:t>
            </a:r>
            <a:r>
              <a:rPr dirty="0" sz="1600" spc="-105">
                <a:solidFill>
                  <a:srgbClr val="0033CC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-90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80">
                <a:solidFill>
                  <a:srgbClr val="0033CC"/>
                </a:solidFill>
                <a:latin typeface="Lucida Sans Unicode"/>
                <a:cs typeface="Lucida Sans Unicode"/>
              </a:rPr>
              <a:t>f</a:t>
            </a:r>
            <a:r>
              <a:rPr dirty="0" sz="1600" spc="-40">
                <a:solidFill>
                  <a:srgbClr val="0033CC"/>
                </a:solidFill>
                <a:latin typeface="Lucida Sans Unicode"/>
                <a:cs typeface="Lucida Sans Unicode"/>
              </a:rPr>
              <a:t>f</a:t>
            </a:r>
            <a:r>
              <a:rPr dirty="0" sz="1600" spc="-16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0033CC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-105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13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85" i="1">
                <a:solidFill>
                  <a:srgbClr val="0033CC"/>
                </a:solidFill>
                <a:latin typeface="Trebuchet MS"/>
                <a:cs typeface="Trebuchet MS"/>
              </a:rPr>
              <a:t>al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,</a:t>
            </a:r>
            <a:r>
              <a:rPr dirty="0" sz="1600" spc="-229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25" i="1">
                <a:solidFill>
                  <a:srgbClr val="0033CC"/>
                </a:solidFill>
                <a:latin typeface="Trebuchet MS"/>
                <a:cs typeface="Trebuchet MS"/>
              </a:rPr>
              <a:t>N</a:t>
            </a:r>
            <a:r>
              <a:rPr dirty="0" sz="1650" spc="-5" i="1">
                <a:solidFill>
                  <a:srgbClr val="0033CC"/>
                </a:solidFill>
                <a:latin typeface="Trebuchet MS"/>
                <a:cs typeface="Trebuchet MS"/>
              </a:rPr>
              <a:t>a</a:t>
            </a:r>
            <a:r>
              <a:rPr dirty="0" sz="1650" spc="-110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70" i="1">
                <a:solidFill>
                  <a:srgbClr val="0033CC"/>
                </a:solidFill>
                <a:latin typeface="Trebuchet MS"/>
                <a:cs typeface="Trebuchet MS"/>
              </a:rPr>
              <a:t>u</a:t>
            </a:r>
            <a:r>
              <a:rPr dirty="0" sz="1650" spc="-75" i="1">
                <a:solidFill>
                  <a:srgbClr val="0033CC"/>
                </a:solidFill>
                <a:latin typeface="Trebuchet MS"/>
                <a:cs typeface="Trebuchet MS"/>
              </a:rPr>
              <a:t>r</a:t>
            </a:r>
            <a:r>
              <a:rPr dirty="0" sz="1650" spc="-85" i="1">
                <a:solidFill>
                  <a:srgbClr val="0033CC"/>
                </a:solidFill>
                <a:latin typeface="Trebuchet MS"/>
                <a:cs typeface="Trebuchet MS"/>
              </a:rPr>
              <a:t>e</a:t>
            </a:r>
            <a:r>
              <a:rPr dirty="0" sz="1650" spc="-15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0033CC"/>
                </a:solidFill>
                <a:latin typeface="Lucida Sans Unicode"/>
                <a:cs typeface="Lucida Sans Unicode"/>
              </a:rPr>
              <a:t>4</a:t>
            </a:r>
            <a:r>
              <a:rPr dirty="0" sz="1600" spc="-335">
                <a:solidFill>
                  <a:srgbClr val="0033CC"/>
                </a:solidFill>
                <a:latin typeface="Lucida Sans Unicode"/>
                <a:cs typeface="Lucida Sans Unicode"/>
              </a:rPr>
              <a:t>31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,</a:t>
            </a:r>
            <a:r>
              <a:rPr dirty="0" sz="1600" spc="-229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75">
                <a:solidFill>
                  <a:srgbClr val="0033CC"/>
                </a:solidFill>
                <a:latin typeface="Lucida Sans Unicode"/>
                <a:cs typeface="Lucida Sans Unicode"/>
              </a:rPr>
              <a:t>1</a:t>
            </a:r>
            <a:r>
              <a:rPr dirty="0" sz="1600" spc="-80">
                <a:solidFill>
                  <a:srgbClr val="0033CC"/>
                </a:solidFill>
                <a:latin typeface="Lucida Sans Unicode"/>
                <a:cs typeface="Lucida Sans Unicode"/>
              </a:rPr>
              <a:t>6</a:t>
            </a:r>
            <a:r>
              <a:rPr dirty="0" sz="1600" spc="-245">
                <a:solidFill>
                  <a:srgbClr val="0033CC"/>
                </a:solidFill>
                <a:latin typeface="Lucida Sans Unicode"/>
                <a:cs typeface="Lucida Sans Unicode"/>
              </a:rPr>
              <a:t>2</a:t>
            </a:r>
            <a:r>
              <a:rPr dirty="0" sz="1600" spc="-15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5">
                <a:solidFill>
                  <a:srgbClr val="0033CC"/>
                </a:solidFill>
                <a:latin typeface="Lucida Sans Unicode"/>
                <a:cs typeface="Lucida Sans Unicode"/>
              </a:rPr>
              <a:t>(</a:t>
            </a:r>
            <a:r>
              <a:rPr dirty="0" sz="1600" spc="-250">
                <a:solidFill>
                  <a:srgbClr val="0033CC"/>
                </a:solidFill>
                <a:latin typeface="Lucida Sans Unicode"/>
                <a:cs typeface="Lucida Sans Unicode"/>
              </a:rPr>
              <a:t>2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9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105">
                <a:solidFill>
                  <a:srgbClr val="0033CC"/>
                </a:solidFill>
                <a:latin typeface="Lucida Sans Unicode"/>
                <a:cs typeface="Lucida Sans Unicode"/>
              </a:rPr>
              <a:t>4</a:t>
            </a:r>
            <a:r>
              <a:rPr dirty="0" sz="1600" spc="-110">
                <a:solidFill>
                  <a:srgbClr val="0033CC"/>
                </a:solidFill>
                <a:latin typeface="Lucida Sans Unicode"/>
                <a:cs typeface="Lucida Sans Unicode"/>
              </a:rPr>
              <a:t>),</a:t>
            </a:r>
            <a:r>
              <a:rPr dirty="0" sz="1600" spc="-195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0033CC"/>
                </a:solidFill>
                <a:latin typeface="Lucida Sans Unicode"/>
                <a:cs typeface="Lucida Sans Unicode"/>
              </a:rPr>
              <a:t>J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.</a:t>
            </a:r>
            <a:r>
              <a:rPr dirty="0" sz="1600" spc="-204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45">
                <a:solidFill>
                  <a:srgbClr val="0033CC"/>
                </a:solidFill>
                <a:latin typeface="Lucida Sans Unicode"/>
                <a:cs typeface="Lucida Sans Unicode"/>
              </a:rPr>
              <a:t>F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i</a:t>
            </a:r>
            <a:r>
              <a:rPr dirty="0" sz="1600" spc="-125">
                <a:solidFill>
                  <a:srgbClr val="0033CC"/>
                </a:solidFill>
                <a:latin typeface="Lucida Sans Unicode"/>
                <a:cs typeface="Lucida Sans Unicode"/>
              </a:rPr>
              <a:t>nk</a:t>
            </a:r>
            <a:r>
              <a:rPr dirty="0" sz="1600" spc="-15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0033CC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10">
                <a:solidFill>
                  <a:srgbClr val="0033CC"/>
                </a:solidFill>
                <a:latin typeface="Lucida Sans Unicode"/>
                <a:cs typeface="Lucida Sans Unicode"/>
              </a:rPr>
              <a:t>t</a:t>
            </a:r>
            <a:r>
              <a:rPr dirty="0" sz="1600" spc="-15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al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.,</a:t>
            </a:r>
            <a:r>
              <a:rPr dirty="0" sz="1600" spc="-229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N</a:t>
            </a:r>
            <a:r>
              <a:rPr dirty="0" sz="1600" spc="-70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15">
                <a:solidFill>
                  <a:srgbClr val="0033CC"/>
                </a:solidFill>
                <a:latin typeface="Lucida Sans Unicode"/>
                <a:cs typeface="Lucida Sans Unicode"/>
              </a:rPr>
              <a:t>t</a:t>
            </a:r>
            <a:r>
              <a:rPr dirty="0" sz="1600" spc="-100">
                <a:solidFill>
                  <a:srgbClr val="0033CC"/>
                </a:solidFill>
                <a:latin typeface="Lucida Sans Unicode"/>
                <a:cs typeface="Lucida Sans Unicode"/>
              </a:rPr>
              <a:t>u</a:t>
            </a:r>
            <a:r>
              <a:rPr dirty="0" sz="1600" spc="-95">
                <a:solidFill>
                  <a:srgbClr val="0033CC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-90">
                <a:solidFill>
                  <a:srgbClr val="0033CC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16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0033CC"/>
                </a:solidFill>
                <a:latin typeface="Lucida Sans Unicode"/>
                <a:cs typeface="Lucida Sans Unicode"/>
              </a:rPr>
              <a:t>(</a:t>
            </a:r>
            <a:r>
              <a:rPr dirty="0" sz="1600" spc="-155">
                <a:solidFill>
                  <a:srgbClr val="0033CC"/>
                </a:solidFill>
                <a:latin typeface="Lucida Sans Unicode"/>
                <a:cs typeface="Lucida Sans Unicode"/>
              </a:rPr>
              <a:t>L</a:t>
            </a:r>
            <a:r>
              <a:rPr dirty="0" sz="1600" spc="-125">
                <a:solidFill>
                  <a:srgbClr val="0033CC"/>
                </a:solidFill>
                <a:latin typeface="Lucida Sans Unicode"/>
                <a:cs typeface="Lucida Sans Unicode"/>
              </a:rPr>
              <a:t>o</a:t>
            </a:r>
            <a:r>
              <a:rPr dirty="0" sz="1600" spc="-105">
                <a:solidFill>
                  <a:srgbClr val="0033CC"/>
                </a:solidFill>
                <a:latin typeface="Lucida Sans Unicode"/>
                <a:cs typeface="Lucida Sans Unicode"/>
              </a:rPr>
              <a:t>ndo</a:t>
            </a:r>
            <a:r>
              <a:rPr dirty="0" sz="1600" spc="-55">
                <a:solidFill>
                  <a:srgbClr val="0033CC"/>
                </a:solidFill>
                <a:latin typeface="Lucida Sans Unicode"/>
                <a:cs typeface="Lucida Sans Unicode"/>
              </a:rPr>
              <a:t>n)</a:t>
            </a:r>
            <a:r>
              <a:rPr dirty="0" sz="1600" spc="-16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65">
                <a:solidFill>
                  <a:srgbClr val="0033CC"/>
                </a:solidFill>
                <a:latin typeface="Lucida Sans Unicode"/>
                <a:cs typeface="Lucida Sans Unicode"/>
              </a:rPr>
              <a:t>4</a:t>
            </a:r>
            <a:r>
              <a:rPr dirty="0" cap="small" sz="1600" spc="-260">
                <a:solidFill>
                  <a:srgbClr val="0033CC"/>
                </a:solidFill>
                <a:latin typeface="Lucida Sans Unicode"/>
                <a:cs typeface="Lucida Sans Unicode"/>
              </a:rPr>
              <a:t>5</a:t>
            </a:r>
            <a:r>
              <a:rPr dirty="0" sz="1600" spc="-105">
                <a:solidFill>
                  <a:srgbClr val="0033CC"/>
                </a:solidFill>
                <a:latin typeface="Lucida Sans Unicode"/>
                <a:cs typeface="Lucida Sans Unicode"/>
              </a:rPr>
              <a:t>4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,</a:t>
            </a:r>
            <a:r>
              <a:rPr dirty="0" sz="1600" spc="-215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70">
                <a:solidFill>
                  <a:srgbClr val="0033CC"/>
                </a:solidFill>
                <a:latin typeface="Lucida Sans Unicode"/>
                <a:cs typeface="Lucida Sans Unicode"/>
              </a:rPr>
              <a:t>3</a:t>
            </a:r>
            <a:r>
              <a:rPr dirty="0" sz="1600" spc="-475">
                <a:solidFill>
                  <a:srgbClr val="0033CC"/>
                </a:solidFill>
                <a:latin typeface="Lucida Sans Unicode"/>
                <a:cs typeface="Lucida Sans Unicode"/>
              </a:rPr>
              <a:t>1</a:t>
            </a:r>
            <a:r>
              <a:rPr dirty="0" cap="small" sz="1600" spc="-265">
                <a:solidFill>
                  <a:srgbClr val="0033CC"/>
                </a:solidFill>
                <a:latin typeface="Lucida Sans Unicode"/>
                <a:cs typeface="Lucida Sans Unicode"/>
              </a:rPr>
              <a:t>5</a:t>
            </a:r>
            <a:r>
              <a:rPr dirty="0" sz="1600" spc="-165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0033CC"/>
                </a:solidFill>
                <a:latin typeface="Lucida Sans Unicode"/>
                <a:cs typeface="Lucida Sans Unicode"/>
              </a:rPr>
              <a:t>(</a:t>
            </a:r>
            <a:r>
              <a:rPr dirty="0" sz="1600" spc="-195">
                <a:solidFill>
                  <a:srgbClr val="0033CC"/>
                </a:solidFill>
                <a:latin typeface="Lucida Sans Unicode"/>
                <a:cs typeface="Lucida Sans Unicode"/>
              </a:rPr>
              <a:t>2</a:t>
            </a:r>
            <a:r>
              <a:rPr dirty="0" sz="1600" spc="-30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140">
                <a:solidFill>
                  <a:srgbClr val="0033CC"/>
                </a:solidFill>
                <a:latin typeface="Lucida Sans Unicode"/>
                <a:cs typeface="Lucida Sans Unicode"/>
              </a:rPr>
              <a:t>8</a:t>
            </a:r>
            <a:r>
              <a:rPr dirty="0" sz="1600" spc="-40">
                <a:solidFill>
                  <a:srgbClr val="0033CC"/>
                </a:solidFill>
                <a:latin typeface="Lucida Sans Unicode"/>
                <a:cs typeface="Lucida Sans Unicode"/>
              </a:rPr>
              <a:t>)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71281" y="1559052"/>
            <a:ext cx="2724150" cy="1571625"/>
            <a:chOff x="7971281" y="1559052"/>
            <a:chExt cx="2724150" cy="1571625"/>
          </a:xfrm>
        </p:grpSpPr>
        <p:sp>
          <p:nvSpPr>
            <p:cNvPr id="33" name="object 33"/>
            <p:cNvSpPr/>
            <p:nvPr/>
          </p:nvSpPr>
          <p:spPr>
            <a:xfrm>
              <a:off x="9076181" y="2412491"/>
              <a:ext cx="1270" cy="578485"/>
            </a:xfrm>
            <a:custGeom>
              <a:avLst/>
              <a:gdLst/>
              <a:ahLst/>
              <a:cxnLst/>
              <a:rect l="l" t="t" r="r" b="b"/>
              <a:pathLst>
                <a:path w="1270" h="578485">
                  <a:moveTo>
                    <a:pt x="0" y="578358"/>
                  </a:moveTo>
                  <a:lnTo>
                    <a:pt x="1270" y="0"/>
                  </a:lnTo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012656" y="2295904"/>
              <a:ext cx="129539" cy="130175"/>
            </a:xfrm>
            <a:custGeom>
              <a:avLst/>
              <a:gdLst/>
              <a:ahLst/>
              <a:cxnLst/>
              <a:rect l="l" t="t" r="r" b="b"/>
              <a:pathLst>
                <a:path w="129540" h="130175">
                  <a:moveTo>
                    <a:pt x="65049" y="0"/>
                  </a:moveTo>
                  <a:lnTo>
                    <a:pt x="0" y="129400"/>
                  </a:lnTo>
                  <a:lnTo>
                    <a:pt x="129540" y="129679"/>
                  </a:lnTo>
                  <a:lnTo>
                    <a:pt x="650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89769" y="1914143"/>
              <a:ext cx="1905" cy="1095375"/>
            </a:xfrm>
            <a:custGeom>
              <a:avLst/>
              <a:gdLst/>
              <a:ahLst/>
              <a:cxnLst/>
              <a:rect l="l" t="t" r="r" b="b"/>
              <a:pathLst>
                <a:path w="1904" h="1095375">
                  <a:moveTo>
                    <a:pt x="0" y="1094993"/>
                  </a:moveTo>
                  <a:lnTo>
                    <a:pt x="1371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26366" y="1797560"/>
              <a:ext cx="129539" cy="130175"/>
            </a:xfrm>
            <a:custGeom>
              <a:avLst/>
              <a:gdLst/>
              <a:ahLst/>
              <a:cxnLst/>
              <a:rect l="l" t="t" r="r" b="b"/>
              <a:pathLst>
                <a:path w="129540" h="130175">
                  <a:moveTo>
                    <a:pt x="64922" y="0"/>
                  </a:moveTo>
                  <a:lnTo>
                    <a:pt x="0" y="129463"/>
                  </a:lnTo>
                  <a:lnTo>
                    <a:pt x="129540" y="129616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14637" y="3016758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679" y="0"/>
                  </a:lnTo>
                </a:path>
              </a:pathLst>
            </a:custGeom>
            <a:ln w="381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971281" y="2024633"/>
              <a:ext cx="725170" cy="0"/>
            </a:xfrm>
            <a:custGeom>
              <a:avLst/>
              <a:gdLst/>
              <a:ahLst/>
              <a:cxnLst/>
              <a:rect l="l" t="t" r="r" b="b"/>
              <a:pathLst>
                <a:path w="725170" h="0">
                  <a:moveTo>
                    <a:pt x="0" y="0"/>
                  </a:moveTo>
                  <a:lnTo>
                    <a:pt x="725030" y="0"/>
                  </a:lnTo>
                </a:path>
              </a:pathLst>
            </a:custGeom>
            <a:ln w="38100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689847" y="1775459"/>
              <a:ext cx="224790" cy="248285"/>
            </a:xfrm>
            <a:custGeom>
              <a:avLst/>
              <a:gdLst/>
              <a:ahLst/>
              <a:cxnLst/>
              <a:rect l="l" t="t" r="r" b="b"/>
              <a:pathLst>
                <a:path w="224790" h="248285">
                  <a:moveTo>
                    <a:pt x="0" y="247878"/>
                  </a:moveTo>
                  <a:lnTo>
                    <a:pt x="224459" y="0"/>
                  </a:lnTo>
                </a:path>
              </a:pathLst>
            </a:custGeom>
            <a:ln w="1219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695943" y="2023872"/>
              <a:ext cx="233679" cy="271780"/>
            </a:xfrm>
            <a:custGeom>
              <a:avLst/>
              <a:gdLst/>
              <a:ahLst/>
              <a:cxnLst/>
              <a:rect l="l" t="t" r="r" b="b"/>
              <a:pathLst>
                <a:path w="233679" h="271780">
                  <a:moveTo>
                    <a:pt x="0" y="0"/>
                  </a:moveTo>
                  <a:lnTo>
                    <a:pt x="233514" y="271157"/>
                  </a:lnTo>
                </a:path>
              </a:pathLst>
            </a:custGeom>
            <a:ln w="1219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963149" y="2024633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 h="0">
                  <a:moveTo>
                    <a:pt x="0" y="0"/>
                  </a:moveTo>
                  <a:lnTo>
                    <a:pt x="731748" y="0"/>
                  </a:lnTo>
                </a:path>
              </a:pathLst>
            </a:custGeom>
            <a:ln w="38100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742936" y="1783079"/>
              <a:ext cx="213995" cy="248285"/>
            </a:xfrm>
            <a:custGeom>
              <a:avLst/>
              <a:gdLst/>
              <a:ahLst/>
              <a:cxnLst/>
              <a:rect l="l" t="t" r="r" b="b"/>
              <a:pathLst>
                <a:path w="213995" h="248285">
                  <a:moveTo>
                    <a:pt x="213461" y="247878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736838" y="2031491"/>
              <a:ext cx="213995" cy="263525"/>
            </a:xfrm>
            <a:custGeom>
              <a:avLst/>
              <a:gdLst/>
              <a:ahLst/>
              <a:cxnLst/>
              <a:rect l="l" t="t" r="r" b="b"/>
              <a:pathLst>
                <a:path w="213995" h="263525">
                  <a:moveTo>
                    <a:pt x="213525" y="0"/>
                  </a:moveTo>
                  <a:lnTo>
                    <a:pt x="0" y="263474"/>
                  </a:lnTo>
                </a:path>
              </a:pathLst>
            </a:custGeom>
            <a:ln w="1219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928353" y="1783841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 h="0">
                  <a:moveTo>
                    <a:pt x="0" y="0"/>
                  </a:moveTo>
                  <a:lnTo>
                    <a:pt x="790689" y="0"/>
                  </a:lnTo>
                </a:path>
              </a:pathLst>
            </a:custGeom>
            <a:ln w="381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923781" y="2295905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 h="0">
                  <a:moveTo>
                    <a:pt x="0" y="0"/>
                  </a:moveTo>
                  <a:lnTo>
                    <a:pt x="790689" y="0"/>
                  </a:lnTo>
                </a:path>
              </a:pathLst>
            </a:custGeom>
            <a:ln w="381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19131" y="2912364"/>
              <a:ext cx="303274" cy="2179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68384" y="1559052"/>
              <a:ext cx="352043" cy="21640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95815" y="2061972"/>
              <a:ext cx="352043" cy="21793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971787" y="1860295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w="0" h="325119">
                  <a:moveTo>
                    <a:pt x="0" y="0"/>
                  </a:moveTo>
                  <a:lnTo>
                    <a:pt x="0" y="32456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933688" y="1796808"/>
              <a:ext cx="76200" cy="452120"/>
            </a:xfrm>
            <a:custGeom>
              <a:avLst/>
              <a:gdLst/>
              <a:ahLst/>
              <a:cxnLst/>
              <a:rect l="l" t="t" r="r" b="b"/>
              <a:pathLst>
                <a:path w="76200" h="452119">
                  <a:moveTo>
                    <a:pt x="76200" y="375348"/>
                  </a:moveTo>
                  <a:lnTo>
                    <a:pt x="0" y="375348"/>
                  </a:lnTo>
                  <a:lnTo>
                    <a:pt x="38100" y="451548"/>
                  </a:lnTo>
                  <a:lnTo>
                    <a:pt x="76200" y="375348"/>
                  </a:lnTo>
                  <a:close/>
                </a:path>
                <a:path w="76200" h="45211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216140" y="1111013"/>
            <a:ext cx="4521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latin typeface="Trebuchet MS"/>
                <a:cs typeface="Trebuchet MS"/>
              </a:rPr>
              <a:t>Energy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level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diagram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for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resonant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case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5">
                <a:latin typeface="Cambria Math"/>
                <a:cs typeface="Cambria Math"/>
              </a:rPr>
              <a:t>𝜔</a:t>
            </a:r>
            <a:r>
              <a:rPr dirty="0" baseline="-14492" sz="1725" spc="7">
                <a:latin typeface="Cambria Math"/>
                <a:cs typeface="Cambria Math"/>
              </a:rPr>
              <a:t>𝑟</a:t>
            </a:r>
            <a:r>
              <a:rPr dirty="0" baseline="-14492" sz="1725" spc="52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=</a:t>
            </a:r>
            <a:r>
              <a:rPr dirty="0" sz="1600" spc="90">
                <a:latin typeface="Cambria Math"/>
                <a:cs typeface="Cambria Math"/>
              </a:rPr>
              <a:t> </a:t>
            </a:r>
            <a:r>
              <a:rPr dirty="0" sz="1600" spc="-145">
                <a:latin typeface="Cambria Math"/>
                <a:cs typeface="Cambria Math"/>
              </a:rPr>
              <a:t>𝜔</a:t>
            </a:r>
            <a:r>
              <a:rPr dirty="0" baseline="-14492" sz="1725" spc="-217">
                <a:latin typeface="Cambria Math"/>
                <a:cs typeface="Cambria Math"/>
              </a:rPr>
              <a:t>𝑔𝑔𝑒</a:t>
            </a:r>
            <a:r>
              <a:rPr dirty="0" sz="1600" spc="-145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748771" y="1906523"/>
            <a:ext cx="289559" cy="217931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54468" y="1897379"/>
            <a:ext cx="309371" cy="217931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8992167" y="1828923"/>
            <a:ext cx="1892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mbria Math"/>
                <a:cs typeface="Cambria Math"/>
              </a:rPr>
              <a:t>2𝑔</a:t>
            </a:r>
            <a:endParaRPr sz="1100">
              <a:latin typeface="Cambria Math"/>
              <a:cs typeface="Cambria Math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9516" y="4698491"/>
            <a:ext cx="2642615" cy="330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39457"/>
            <a:ext cx="72224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165">
                <a:latin typeface="Arial"/>
                <a:cs typeface="Arial"/>
              </a:rPr>
              <a:t> </a:t>
            </a:r>
            <a:r>
              <a:rPr dirty="0" spc="-125" b="0">
                <a:latin typeface="Lucida Sans Unicode"/>
                <a:cs typeface="Lucida Sans Unicode"/>
              </a:rPr>
              <a:t>Principl</a:t>
            </a:r>
            <a:r>
              <a:rPr dirty="0" spc="-125" b="0">
                <a:latin typeface="Lucida Sans Unicode"/>
                <a:cs typeface="Lucida Sans Unicode"/>
              </a:rPr>
              <a:t>e</a:t>
            </a:r>
            <a:r>
              <a:rPr dirty="0" spc="-250" b="0">
                <a:latin typeface="Lucida Sans Unicode"/>
                <a:cs typeface="Lucida Sans Unicode"/>
              </a:rPr>
              <a:t> </a:t>
            </a:r>
            <a:r>
              <a:rPr dirty="0" spc="-110" b="0">
                <a:latin typeface="Lucida Sans Unicode"/>
                <a:cs typeface="Lucida Sans Unicode"/>
              </a:rPr>
              <a:t>of</a:t>
            </a:r>
            <a:r>
              <a:rPr dirty="0" spc="-270" b="0">
                <a:latin typeface="Lucida Sans Unicode"/>
                <a:cs typeface="Lucida Sans Unicode"/>
              </a:rPr>
              <a:t> </a:t>
            </a:r>
            <a:r>
              <a:rPr dirty="0" spc="-155" b="0">
                <a:latin typeface="Lucida Sans Unicode"/>
                <a:cs typeface="Lucida Sans Unicode"/>
              </a:rPr>
              <a:t>Dispersive</a:t>
            </a:r>
            <a:r>
              <a:rPr dirty="0" spc="-275" b="0">
                <a:latin typeface="Lucida Sans Unicode"/>
                <a:cs typeface="Lucida Sans Unicode"/>
              </a:rPr>
              <a:t> </a:t>
            </a:r>
            <a:r>
              <a:rPr dirty="0" spc="-125" b="0">
                <a:latin typeface="Lucida Sans Unicode"/>
                <a:cs typeface="Lucida Sans Unicode"/>
              </a:rPr>
              <a:t>Qubit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-120" b="0">
                <a:latin typeface="Lucida Sans Unicode"/>
                <a:cs typeface="Lucida Sans Unicode"/>
              </a:rPr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7303" y="5791281"/>
            <a:ext cx="4350385" cy="525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12065">
              <a:lnSpc>
                <a:spcPts val="1950"/>
              </a:lnSpc>
              <a:spcBef>
                <a:spcPts val="130"/>
              </a:spcBef>
            </a:pPr>
            <a:r>
              <a:rPr dirty="0" sz="1600" spc="-135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.</a:t>
            </a:r>
            <a:r>
              <a:rPr dirty="0" sz="1600" spc="-30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65">
                <a:solidFill>
                  <a:srgbClr val="0033CC"/>
                </a:solidFill>
                <a:latin typeface="Lucida Sans Unicode"/>
                <a:cs typeface="Lucida Sans Unicode"/>
              </a:rPr>
              <a:t>W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al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l</a:t>
            </a:r>
            <a:r>
              <a:rPr dirty="0" sz="1600" spc="-130">
                <a:solidFill>
                  <a:srgbClr val="0033CC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-55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80">
                <a:solidFill>
                  <a:srgbClr val="0033CC"/>
                </a:solidFill>
                <a:latin typeface="Lucida Sans Unicode"/>
                <a:cs typeface="Lucida Sans Unicode"/>
              </a:rPr>
              <a:t>f</a:t>
            </a:r>
            <a:r>
              <a:rPr dirty="0" sz="1600" spc="-40">
                <a:solidFill>
                  <a:srgbClr val="0033CC"/>
                </a:solidFill>
                <a:latin typeface="Lucida Sans Unicode"/>
                <a:cs typeface="Lucida Sans Unicode"/>
              </a:rPr>
              <a:t>f</a:t>
            </a:r>
            <a:r>
              <a:rPr dirty="0" sz="1600" spc="-16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95" i="1">
                <a:solidFill>
                  <a:srgbClr val="0033CC"/>
                </a:solidFill>
                <a:latin typeface="Trebuchet MS"/>
                <a:cs typeface="Trebuchet MS"/>
              </a:rPr>
              <a:t>et</a:t>
            </a:r>
            <a:r>
              <a:rPr dirty="0" sz="1650" spc="-13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45" i="1">
                <a:solidFill>
                  <a:srgbClr val="0033CC"/>
                </a:solidFill>
                <a:latin typeface="Trebuchet MS"/>
                <a:cs typeface="Trebuchet MS"/>
              </a:rPr>
              <a:t>a</a:t>
            </a:r>
            <a:r>
              <a:rPr dirty="0" sz="1650" spc="-200" i="1">
                <a:solidFill>
                  <a:srgbClr val="0033CC"/>
                </a:solidFill>
                <a:latin typeface="Trebuchet MS"/>
                <a:cs typeface="Trebuchet MS"/>
              </a:rPr>
              <a:t>l.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,</a:t>
            </a:r>
            <a:r>
              <a:rPr dirty="0" sz="1650" spc="-22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75" i="1">
                <a:solidFill>
                  <a:srgbClr val="0033CC"/>
                </a:solidFill>
                <a:latin typeface="Trebuchet MS"/>
                <a:cs typeface="Trebuchet MS"/>
              </a:rPr>
              <a:t>P</a:t>
            </a:r>
            <a:r>
              <a:rPr dirty="0" sz="1650" spc="-55" i="1">
                <a:solidFill>
                  <a:srgbClr val="0033CC"/>
                </a:solidFill>
                <a:latin typeface="Trebuchet MS"/>
                <a:cs typeface="Trebuchet MS"/>
              </a:rPr>
              <a:t>h</a:t>
            </a:r>
            <a:r>
              <a:rPr dirty="0" sz="1650" spc="-35" i="1">
                <a:solidFill>
                  <a:srgbClr val="0033CC"/>
                </a:solidFill>
                <a:latin typeface="Trebuchet MS"/>
                <a:cs typeface="Trebuchet MS"/>
              </a:rPr>
              <a:t>y</a:t>
            </a:r>
            <a:r>
              <a:rPr dirty="0" sz="1650" spc="15" i="1">
                <a:solidFill>
                  <a:srgbClr val="0033CC"/>
                </a:solidFill>
                <a:latin typeface="Trebuchet MS"/>
                <a:cs typeface="Trebuchet MS"/>
              </a:rPr>
              <a:t>s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50" spc="-22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150" i="1">
                <a:solidFill>
                  <a:srgbClr val="0033CC"/>
                </a:solidFill>
                <a:latin typeface="Trebuchet MS"/>
                <a:cs typeface="Trebuchet MS"/>
              </a:rPr>
              <a:t>R</a:t>
            </a:r>
            <a:r>
              <a:rPr dirty="0" sz="1650" spc="-100" i="1">
                <a:solidFill>
                  <a:srgbClr val="0033CC"/>
                </a:solidFill>
                <a:latin typeface="Trebuchet MS"/>
                <a:cs typeface="Trebuchet MS"/>
              </a:rPr>
              <a:t>e</a:t>
            </a:r>
            <a:r>
              <a:rPr dirty="0" sz="1650" spc="-165" i="1">
                <a:solidFill>
                  <a:srgbClr val="0033CC"/>
                </a:solidFill>
                <a:latin typeface="Trebuchet MS"/>
                <a:cs typeface="Trebuchet MS"/>
              </a:rPr>
              <a:t>v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50" spc="-204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180" i="1">
                <a:solidFill>
                  <a:srgbClr val="0033CC"/>
                </a:solidFill>
                <a:latin typeface="Trebuchet MS"/>
                <a:cs typeface="Trebuchet MS"/>
              </a:rPr>
              <a:t>L</a:t>
            </a:r>
            <a:r>
              <a:rPr dirty="0" sz="1650" spc="-85" i="1">
                <a:solidFill>
                  <a:srgbClr val="0033CC"/>
                </a:solidFill>
                <a:latin typeface="Trebuchet MS"/>
                <a:cs typeface="Trebuchet MS"/>
              </a:rPr>
              <a:t>e</a:t>
            </a:r>
            <a:r>
              <a:rPr dirty="0" sz="1650" spc="-110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60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50" spc="-22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0033CC"/>
                </a:solidFill>
                <a:latin typeface="Lucida Sans Unicode"/>
                <a:cs typeface="Lucida Sans Unicode"/>
              </a:rPr>
              <a:t>9</a:t>
            </a:r>
            <a:r>
              <a:rPr dirty="0" cap="small" sz="1600" spc="-225">
                <a:solidFill>
                  <a:srgbClr val="0033CC"/>
                </a:solidFill>
                <a:latin typeface="Lucida Sans Unicode"/>
                <a:cs typeface="Lucida Sans Unicode"/>
              </a:rPr>
              <a:t>5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,</a:t>
            </a:r>
            <a:r>
              <a:rPr dirty="0" sz="1600" spc="-215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50">
                <a:solidFill>
                  <a:srgbClr val="0033CC"/>
                </a:solidFill>
                <a:latin typeface="Lucida Sans Unicode"/>
                <a:cs typeface="Lucida Sans Unicode"/>
              </a:rPr>
              <a:t>6</a:t>
            </a:r>
            <a:r>
              <a:rPr dirty="0" sz="1600" spc="-30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cap="small" sz="1600" spc="-260">
                <a:solidFill>
                  <a:srgbClr val="0033CC"/>
                </a:solidFill>
                <a:latin typeface="Lucida Sans Unicode"/>
                <a:cs typeface="Lucida Sans Unicode"/>
              </a:rPr>
              <a:t>5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480">
                <a:solidFill>
                  <a:srgbClr val="0033CC"/>
                </a:solidFill>
                <a:latin typeface="Lucida Sans Unicode"/>
                <a:cs typeface="Lucida Sans Unicode"/>
              </a:rPr>
              <a:t>1</a:t>
            </a:r>
            <a:r>
              <a:rPr dirty="0" sz="1600" spc="-145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0033CC"/>
                </a:solidFill>
                <a:latin typeface="Lucida Sans Unicode"/>
                <a:cs typeface="Lucida Sans Unicode"/>
              </a:rPr>
              <a:t>(</a:t>
            </a:r>
            <a:r>
              <a:rPr dirty="0" sz="1600" spc="-195">
                <a:solidFill>
                  <a:srgbClr val="0033CC"/>
                </a:solidFill>
                <a:latin typeface="Lucida Sans Unicode"/>
                <a:cs typeface="Lucida Sans Unicode"/>
              </a:rPr>
              <a:t>2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30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cap="small" sz="1600" spc="-260">
                <a:solidFill>
                  <a:srgbClr val="0033CC"/>
                </a:solidFill>
                <a:latin typeface="Lucida Sans Unicode"/>
                <a:cs typeface="Lucida Sans Unicode"/>
              </a:rPr>
              <a:t>5</a:t>
            </a:r>
            <a:r>
              <a:rPr dirty="0" sz="1600" spc="-110">
                <a:solidFill>
                  <a:srgbClr val="0033CC"/>
                </a:solidFill>
                <a:latin typeface="Lucida Sans Unicode"/>
                <a:cs typeface="Lucida Sans Unicode"/>
              </a:rPr>
              <a:t>).</a:t>
            </a:r>
            <a:endParaRPr sz="1600">
              <a:latin typeface="Lucida Sans Unicode"/>
              <a:cs typeface="Lucida Sans Unicode"/>
            </a:endParaRPr>
          </a:p>
          <a:p>
            <a:pPr algn="r" marR="5080">
              <a:lnSpc>
                <a:spcPts val="1950"/>
              </a:lnSpc>
            </a:pPr>
            <a:r>
              <a:rPr dirty="0" sz="1600" spc="-150">
                <a:solidFill>
                  <a:srgbClr val="0033CC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.</a:t>
            </a:r>
            <a:r>
              <a:rPr dirty="0" sz="1600" spc="-265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14">
                <a:solidFill>
                  <a:srgbClr val="0033CC"/>
                </a:solidFill>
                <a:latin typeface="Lucida Sans Unicode"/>
                <a:cs typeface="Lucida Sans Unicode"/>
              </a:rPr>
              <a:t>V</a:t>
            </a:r>
            <a:r>
              <a:rPr dirty="0" sz="1600" spc="-60">
                <a:solidFill>
                  <a:srgbClr val="0033CC"/>
                </a:solidFill>
                <a:latin typeface="Lucida Sans Unicode"/>
                <a:cs typeface="Lucida Sans Unicode"/>
              </a:rPr>
              <a:t>i</a:t>
            </a:r>
            <a:r>
              <a:rPr dirty="0" sz="1600" spc="-70">
                <a:solidFill>
                  <a:srgbClr val="0033CC"/>
                </a:solidFill>
                <a:latin typeface="Lucida Sans Unicode"/>
                <a:cs typeface="Lucida Sans Unicode"/>
              </a:rPr>
              <a:t>j</a:t>
            </a:r>
            <a:r>
              <a:rPr dirty="0" sz="1600" spc="-85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100">
                <a:solidFill>
                  <a:srgbClr val="0033CC"/>
                </a:solidFill>
                <a:latin typeface="Lucida Sans Unicode"/>
                <a:cs typeface="Lucida Sans Unicode"/>
              </a:rPr>
              <a:t>y</a:t>
            </a:r>
            <a:r>
              <a:rPr dirty="0" sz="1600" spc="-17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85" i="1">
                <a:solidFill>
                  <a:srgbClr val="0033CC"/>
                </a:solidFill>
                <a:latin typeface="Trebuchet MS"/>
                <a:cs typeface="Trebuchet MS"/>
              </a:rPr>
              <a:t>e</a:t>
            </a:r>
            <a:r>
              <a:rPr dirty="0" sz="1650" spc="-105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13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45" i="1">
                <a:solidFill>
                  <a:srgbClr val="0033CC"/>
                </a:solidFill>
                <a:latin typeface="Trebuchet MS"/>
                <a:cs typeface="Trebuchet MS"/>
              </a:rPr>
              <a:t>a</a:t>
            </a:r>
            <a:r>
              <a:rPr dirty="0" sz="1650" spc="-125" i="1">
                <a:solidFill>
                  <a:srgbClr val="0033CC"/>
                </a:solidFill>
                <a:latin typeface="Trebuchet MS"/>
                <a:cs typeface="Trebuchet MS"/>
              </a:rPr>
              <a:t>l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.,</a:t>
            </a:r>
            <a:r>
              <a:rPr dirty="0" sz="1650" spc="-22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75" i="1">
                <a:solidFill>
                  <a:srgbClr val="0033CC"/>
                </a:solidFill>
                <a:latin typeface="Trebuchet MS"/>
                <a:cs typeface="Trebuchet MS"/>
              </a:rPr>
              <a:t>P</a:t>
            </a:r>
            <a:r>
              <a:rPr dirty="0" sz="1650" spc="-15" i="1">
                <a:solidFill>
                  <a:srgbClr val="0033CC"/>
                </a:solidFill>
                <a:latin typeface="Trebuchet MS"/>
                <a:cs typeface="Trebuchet MS"/>
              </a:rPr>
              <a:t>h</a:t>
            </a:r>
            <a:r>
              <a:rPr dirty="0" sz="1650" spc="-75" i="1">
                <a:solidFill>
                  <a:srgbClr val="0033CC"/>
                </a:solidFill>
                <a:latin typeface="Trebuchet MS"/>
                <a:cs typeface="Trebuchet MS"/>
              </a:rPr>
              <a:t>y</a:t>
            </a:r>
            <a:r>
              <a:rPr dirty="0" sz="1650" spc="15" i="1">
                <a:solidFill>
                  <a:srgbClr val="0033CC"/>
                </a:solidFill>
                <a:latin typeface="Trebuchet MS"/>
                <a:cs typeface="Trebuchet MS"/>
              </a:rPr>
              <a:t>s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50" spc="-204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150" i="1">
                <a:solidFill>
                  <a:srgbClr val="0033CC"/>
                </a:solidFill>
                <a:latin typeface="Trebuchet MS"/>
                <a:cs typeface="Trebuchet MS"/>
              </a:rPr>
              <a:t>R</a:t>
            </a:r>
            <a:r>
              <a:rPr dirty="0" sz="1650" spc="-100" i="1">
                <a:solidFill>
                  <a:srgbClr val="0033CC"/>
                </a:solidFill>
                <a:latin typeface="Trebuchet MS"/>
                <a:cs typeface="Trebuchet MS"/>
              </a:rPr>
              <a:t>e</a:t>
            </a:r>
            <a:r>
              <a:rPr dirty="0" sz="1650" spc="-165" i="1">
                <a:solidFill>
                  <a:srgbClr val="0033CC"/>
                </a:solidFill>
                <a:latin typeface="Trebuchet MS"/>
                <a:cs typeface="Trebuchet MS"/>
              </a:rPr>
              <a:t>v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50" spc="-22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50" spc="-180" i="1">
                <a:solidFill>
                  <a:srgbClr val="0033CC"/>
                </a:solidFill>
                <a:latin typeface="Trebuchet MS"/>
                <a:cs typeface="Trebuchet MS"/>
              </a:rPr>
              <a:t>L</a:t>
            </a:r>
            <a:r>
              <a:rPr dirty="0" sz="1650" spc="-85" i="1">
                <a:solidFill>
                  <a:srgbClr val="0033CC"/>
                </a:solidFill>
                <a:latin typeface="Trebuchet MS"/>
                <a:cs typeface="Trebuchet MS"/>
              </a:rPr>
              <a:t>e</a:t>
            </a:r>
            <a:r>
              <a:rPr dirty="0" sz="1650" spc="-110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60" i="1">
                <a:solidFill>
                  <a:srgbClr val="0033CC"/>
                </a:solidFill>
                <a:latin typeface="Trebuchet MS"/>
                <a:cs typeface="Trebuchet MS"/>
              </a:rPr>
              <a:t>t</a:t>
            </a:r>
            <a:r>
              <a:rPr dirty="0" sz="1650" spc="-275" i="1">
                <a:solidFill>
                  <a:srgbClr val="0033CC"/>
                </a:solidFill>
                <a:latin typeface="Trebuchet MS"/>
                <a:cs typeface="Trebuchet MS"/>
              </a:rPr>
              <a:t>.</a:t>
            </a:r>
            <a:r>
              <a:rPr dirty="0" sz="1650" spc="-150" i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600" spc="-215">
                <a:solidFill>
                  <a:srgbClr val="0033CC"/>
                </a:solidFill>
                <a:latin typeface="Lucida Sans Unicode"/>
                <a:cs typeface="Lucida Sans Unicode"/>
              </a:rPr>
              <a:t>1</a:t>
            </a:r>
            <a:r>
              <a:rPr dirty="0" sz="1600" spc="-210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45">
                <a:solidFill>
                  <a:srgbClr val="0033CC"/>
                </a:solidFill>
                <a:latin typeface="Lucida Sans Unicode"/>
                <a:cs typeface="Lucida Sans Unicode"/>
              </a:rPr>
              <a:t>6</a:t>
            </a:r>
            <a:r>
              <a:rPr dirty="0" sz="1600" spc="-175">
                <a:solidFill>
                  <a:srgbClr val="0033CC"/>
                </a:solidFill>
                <a:latin typeface="Lucida Sans Unicode"/>
                <a:cs typeface="Lucida Sans Unicode"/>
              </a:rPr>
              <a:t>,</a:t>
            </a:r>
            <a:r>
              <a:rPr dirty="0" sz="1600" spc="-24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75">
                <a:solidFill>
                  <a:srgbClr val="0033CC"/>
                </a:solidFill>
                <a:latin typeface="Lucida Sans Unicode"/>
                <a:cs typeface="Lucida Sans Unicode"/>
              </a:rPr>
              <a:t>11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cap="small" sz="1600" spc="-260">
                <a:solidFill>
                  <a:srgbClr val="0033CC"/>
                </a:solidFill>
                <a:latin typeface="Lucida Sans Unicode"/>
                <a:cs typeface="Lucida Sans Unicode"/>
              </a:rPr>
              <a:t>5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245">
                <a:solidFill>
                  <a:srgbClr val="0033CC"/>
                </a:solidFill>
                <a:latin typeface="Lucida Sans Unicode"/>
                <a:cs typeface="Lucida Sans Unicode"/>
              </a:rPr>
              <a:t>2</a:t>
            </a:r>
            <a:r>
              <a:rPr dirty="0" sz="1600" spc="-150">
                <a:solidFill>
                  <a:srgbClr val="0033C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0033CC"/>
                </a:solidFill>
                <a:latin typeface="Lucida Sans Unicode"/>
                <a:cs typeface="Lucida Sans Unicode"/>
              </a:rPr>
              <a:t>(</a:t>
            </a:r>
            <a:r>
              <a:rPr dirty="0" sz="1600" spc="-195">
                <a:solidFill>
                  <a:srgbClr val="0033CC"/>
                </a:solidFill>
                <a:latin typeface="Lucida Sans Unicode"/>
                <a:cs typeface="Lucida Sans Unicode"/>
              </a:rPr>
              <a:t>2</a:t>
            </a:r>
            <a:r>
              <a:rPr dirty="0" sz="1600" spc="-35">
                <a:solidFill>
                  <a:srgbClr val="0033CC"/>
                </a:solidFill>
                <a:latin typeface="Lucida Sans Unicode"/>
                <a:cs typeface="Lucida Sans Unicode"/>
              </a:rPr>
              <a:t>0</a:t>
            </a:r>
            <a:r>
              <a:rPr dirty="0" sz="1600" spc="-475">
                <a:solidFill>
                  <a:srgbClr val="0033CC"/>
                </a:solidFill>
                <a:latin typeface="Lucida Sans Unicode"/>
                <a:cs typeface="Lucida Sans Unicode"/>
              </a:rPr>
              <a:t>11</a:t>
            </a:r>
            <a:r>
              <a:rPr dirty="0" sz="1600" spc="-110">
                <a:solidFill>
                  <a:srgbClr val="0033CC"/>
                </a:solidFill>
                <a:latin typeface="Lucida Sans Unicode"/>
                <a:cs typeface="Lucida Sans Unicode"/>
              </a:rPr>
              <a:t>).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8709" y="4268720"/>
            <a:ext cx="3020060" cy="2589530"/>
            <a:chOff x="2028709" y="4268720"/>
            <a:chExt cx="3020060" cy="2589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709" y="4353829"/>
              <a:ext cx="3019507" cy="2247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2988" y="6505955"/>
              <a:ext cx="608075" cy="3520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20458" y="5684519"/>
              <a:ext cx="1032510" cy="426720"/>
            </a:xfrm>
            <a:custGeom>
              <a:avLst/>
              <a:gdLst/>
              <a:ahLst/>
              <a:cxnLst/>
              <a:rect l="l" t="t" r="r" b="b"/>
              <a:pathLst>
                <a:path w="1032510" h="426720">
                  <a:moveTo>
                    <a:pt x="1031925" y="0"/>
                  </a:moveTo>
                  <a:lnTo>
                    <a:pt x="0" y="426173"/>
                  </a:lnTo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20458" y="6040516"/>
              <a:ext cx="87630" cy="82550"/>
            </a:xfrm>
            <a:custGeom>
              <a:avLst/>
              <a:gdLst/>
              <a:ahLst/>
              <a:cxnLst/>
              <a:rect l="l" t="t" r="r" b="b"/>
              <a:pathLst>
                <a:path w="87629" h="82550">
                  <a:moveTo>
                    <a:pt x="53454" y="0"/>
                  </a:moveTo>
                  <a:lnTo>
                    <a:pt x="0" y="70167"/>
                  </a:lnTo>
                  <a:lnTo>
                    <a:pt x="87388" y="82168"/>
                  </a:lnTo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46196" y="4306823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 h="0">
                  <a:moveTo>
                    <a:pt x="0" y="0"/>
                  </a:moveTo>
                  <a:lnTo>
                    <a:pt x="4324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82696" y="4268723"/>
              <a:ext cx="560070" cy="76200"/>
            </a:xfrm>
            <a:custGeom>
              <a:avLst/>
              <a:gdLst/>
              <a:ahLst/>
              <a:cxnLst/>
              <a:rect l="l" t="t" r="r" b="b"/>
              <a:pathLst>
                <a:path w="56007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560070" h="76200">
                  <a:moveTo>
                    <a:pt x="559498" y="38100"/>
                  </a:moveTo>
                  <a:lnTo>
                    <a:pt x="483298" y="0"/>
                  </a:lnTo>
                  <a:lnTo>
                    <a:pt x="483298" y="76200"/>
                  </a:lnTo>
                  <a:lnTo>
                    <a:pt x="55949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405" y="3564696"/>
            <a:ext cx="2973250" cy="3533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3414" y="2990900"/>
            <a:ext cx="1819958" cy="27604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357" y="2949330"/>
            <a:ext cx="2874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Lucida Sans Unicode"/>
                <a:cs typeface="Lucida Sans Unicode"/>
              </a:rPr>
              <a:t>I</a:t>
            </a:r>
            <a:r>
              <a:rPr dirty="0" sz="1800" spc="-85">
                <a:latin typeface="Lucida Sans Unicode"/>
                <a:cs typeface="Lucida Sans Unicode"/>
              </a:rPr>
              <a:t>n</a:t>
            </a:r>
            <a:r>
              <a:rPr dirty="0" sz="1800" spc="-155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t</a:t>
            </a:r>
            <a:r>
              <a:rPr dirty="0" sz="1800" spc="-90">
                <a:latin typeface="Lucida Sans Unicode"/>
                <a:cs typeface="Lucida Sans Unicode"/>
              </a:rPr>
              <a:t>h</a:t>
            </a:r>
            <a:r>
              <a:rPr dirty="0" sz="1800" spc="-90">
                <a:latin typeface="Lucida Sans Unicode"/>
                <a:cs typeface="Lucida Sans Unicode"/>
              </a:rPr>
              <a:t>e</a:t>
            </a:r>
            <a:r>
              <a:rPr dirty="0" sz="1800" spc="-190">
                <a:latin typeface="Lucida Sans Unicode"/>
                <a:cs typeface="Lucida Sans Unicode"/>
              </a:rPr>
              <a:t> </a:t>
            </a:r>
            <a:r>
              <a:rPr dirty="0" sz="1800" spc="-70">
                <a:latin typeface="Lucida Sans Unicode"/>
                <a:cs typeface="Lucida Sans Unicode"/>
              </a:rPr>
              <a:t>lim</a:t>
            </a:r>
            <a:r>
              <a:rPr dirty="0" sz="1800" spc="-30">
                <a:latin typeface="Lucida Sans Unicode"/>
                <a:cs typeface="Lucida Sans Unicode"/>
              </a:rPr>
              <a:t>it</a:t>
            </a:r>
            <a:r>
              <a:rPr dirty="0" sz="1800" spc="-170">
                <a:latin typeface="Lucida Sans Unicode"/>
                <a:cs typeface="Lucida Sans Unicode"/>
              </a:rPr>
              <a:t> </a:t>
            </a:r>
            <a:r>
              <a:rPr dirty="0" sz="1800" spc="-125">
                <a:latin typeface="Lucida Sans Unicode"/>
                <a:cs typeface="Lucida Sans Unicode"/>
              </a:rPr>
              <a:t>o</a:t>
            </a:r>
            <a:r>
              <a:rPr dirty="0" sz="1800" spc="-35">
                <a:latin typeface="Lucida Sans Unicode"/>
                <a:cs typeface="Lucida Sans Unicode"/>
              </a:rPr>
              <a:t>f</a:t>
            </a:r>
            <a:r>
              <a:rPr dirty="0" sz="1800" spc="-195">
                <a:latin typeface="Lucida Sans Unicode"/>
                <a:cs typeface="Lucida Sans Unicode"/>
              </a:rPr>
              <a:t> </a:t>
            </a:r>
            <a:r>
              <a:rPr dirty="0" sz="1800" spc="-40">
                <a:latin typeface="Lucida Sans Unicode"/>
                <a:cs typeface="Lucida Sans Unicode"/>
              </a:rPr>
              <a:t>l</a:t>
            </a:r>
            <a:r>
              <a:rPr dirty="0" sz="1800" spc="-80">
                <a:latin typeface="Lucida Sans Unicode"/>
                <a:cs typeface="Lucida Sans Unicode"/>
              </a:rPr>
              <a:t>a</a:t>
            </a:r>
            <a:r>
              <a:rPr dirty="0" sz="1800" spc="-114">
                <a:latin typeface="Lucida Sans Unicode"/>
                <a:cs typeface="Lucida Sans Unicode"/>
              </a:rPr>
              <a:t>r</a:t>
            </a:r>
            <a:r>
              <a:rPr dirty="0" sz="1800" spc="-130">
                <a:latin typeface="Lucida Sans Unicode"/>
                <a:cs typeface="Lucida Sans Unicode"/>
              </a:rPr>
              <a:t>g</a:t>
            </a:r>
            <a:r>
              <a:rPr dirty="0" sz="1800" spc="-90">
                <a:latin typeface="Lucida Sans Unicode"/>
                <a:cs typeface="Lucida Sans Unicode"/>
              </a:rPr>
              <a:t>e</a:t>
            </a:r>
            <a:r>
              <a:rPr dirty="0" sz="1800" spc="-200">
                <a:latin typeface="Lucida Sans Unicode"/>
                <a:cs typeface="Lucida Sans Unicode"/>
              </a:rPr>
              <a:t> </a:t>
            </a:r>
            <a:r>
              <a:rPr dirty="0" sz="1800" spc="-130">
                <a:latin typeface="Lucida Sans Unicode"/>
                <a:cs typeface="Lucida Sans Unicode"/>
              </a:rPr>
              <a:t>d</a:t>
            </a:r>
            <a:r>
              <a:rPr dirty="0" sz="1800" spc="-95">
                <a:latin typeface="Lucida Sans Unicode"/>
                <a:cs typeface="Lucida Sans Unicode"/>
              </a:rPr>
              <a:t>e</a:t>
            </a:r>
            <a:r>
              <a:rPr dirty="0" sz="1800" spc="-10">
                <a:latin typeface="Lucida Sans Unicode"/>
                <a:cs typeface="Lucida Sans Unicode"/>
              </a:rPr>
              <a:t>t</a:t>
            </a:r>
            <a:r>
              <a:rPr dirty="0" sz="1800" spc="-80">
                <a:latin typeface="Lucida Sans Unicode"/>
                <a:cs typeface="Lucida Sans Unicode"/>
              </a:rPr>
              <a:t>uni</a:t>
            </a:r>
            <a:r>
              <a:rPr dirty="0" sz="1800" spc="-110">
                <a:latin typeface="Lucida Sans Unicode"/>
                <a:cs typeface="Lucida Sans Unicode"/>
              </a:rPr>
              <a:t>ng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0612" y="2949330"/>
            <a:ext cx="84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Lucida Sans Unicode"/>
                <a:cs typeface="Lucida Sans Unicode"/>
              </a:rPr>
              <a:t>: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386" y="3989688"/>
            <a:ext cx="5195570" cy="189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43915">
              <a:lnSpc>
                <a:spcPts val="1939"/>
              </a:lnSpc>
              <a:spcBef>
                <a:spcPts val="100"/>
              </a:spcBef>
            </a:pPr>
            <a:r>
              <a:rPr dirty="0" sz="1800" spc="-355">
                <a:latin typeface="Cambria Math"/>
                <a:cs typeface="Cambria Math"/>
              </a:rPr>
              <a:t>2𝜒𝜒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39"/>
              </a:lnSpc>
            </a:pPr>
            <a:r>
              <a:rPr dirty="0" sz="1800" spc="-140">
                <a:latin typeface="Lucida Sans Unicode"/>
                <a:cs typeface="Lucida Sans Unicode"/>
              </a:rPr>
              <a:t>A</a:t>
            </a:r>
            <a:r>
              <a:rPr dirty="0" sz="1800" spc="-100">
                <a:latin typeface="Lucida Sans Unicode"/>
                <a:cs typeface="Lucida Sans Unicode"/>
              </a:rPr>
              <a:t>m</a:t>
            </a:r>
            <a:r>
              <a:rPr dirty="0" sz="1800" spc="-95">
                <a:latin typeface="Lucida Sans Unicode"/>
                <a:cs typeface="Lucida Sans Unicode"/>
              </a:rPr>
              <a:t>pl</a:t>
            </a:r>
            <a:r>
              <a:rPr dirty="0" sz="1800" spc="-55">
                <a:latin typeface="Lucida Sans Unicode"/>
                <a:cs typeface="Lucida Sans Unicode"/>
              </a:rPr>
              <a:t>i</a:t>
            </a:r>
            <a:r>
              <a:rPr dirty="0" sz="1800" spc="-35">
                <a:latin typeface="Lucida Sans Unicode"/>
                <a:cs typeface="Lucida Sans Unicode"/>
              </a:rPr>
              <a:t>t</a:t>
            </a:r>
            <a:r>
              <a:rPr dirty="0" sz="1800" spc="-60">
                <a:latin typeface="Lucida Sans Unicode"/>
                <a:cs typeface="Lucida Sans Unicode"/>
              </a:rPr>
              <a:t>u</a:t>
            </a:r>
            <a:r>
              <a:rPr dirty="0" sz="1800" spc="-130">
                <a:latin typeface="Lucida Sans Unicode"/>
                <a:cs typeface="Lucida Sans Unicode"/>
              </a:rPr>
              <a:t>d</a:t>
            </a:r>
            <a:r>
              <a:rPr dirty="0" sz="1800" spc="-90">
                <a:latin typeface="Lucida Sans Unicode"/>
                <a:cs typeface="Lucida Sans Unicode"/>
              </a:rPr>
              <a:t>e</a:t>
            </a:r>
            <a:r>
              <a:rPr dirty="0" sz="1800" spc="-200">
                <a:latin typeface="Lucida Sans Unicode"/>
                <a:cs typeface="Lucida Sans Unicode"/>
              </a:rPr>
              <a:t> </a:t>
            </a:r>
            <a:r>
              <a:rPr dirty="0" sz="1800" spc="-80"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Lucida Sans Unicode"/>
                <a:cs typeface="Lucida Sans Unicode"/>
              </a:rPr>
              <a:t>t</a:t>
            </a:r>
            <a:r>
              <a:rPr dirty="0" sz="1800" spc="-95">
                <a:latin typeface="Lucida Sans Unicode"/>
                <a:cs typeface="Lucida Sans Unicode"/>
              </a:rPr>
              <a:t>r</a:t>
            </a:r>
            <a:r>
              <a:rPr dirty="0" sz="1800" spc="-65">
                <a:latin typeface="Lucida Sans Unicode"/>
                <a:cs typeface="Lucida Sans Unicode"/>
              </a:rPr>
              <a:t>a</a:t>
            </a:r>
            <a:r>
              <a:rPr dirty="0" sz="1800" spc="-90">
                <a:latin typeface="Lucida Sans Unicode"/>
                <a:cs typeface="Lucida Sans Unicode"/>
              </a:rPr>
              <a:t>n</a:t>
            </a:r>
            <a:r>
              <a:rPr dirty="0" sz="1800" spc="-130">
                <a:latin typeface="Lucida Sans Unicode"/>
                <a:cs typeface="Lucida Sans Unicode"/>
              </a:rPr>
              <a:t>sm</a:t>
            </a:r>
            <a:r>
              <a:rPr dirty="0" sz="1800" spc="-55">
                <a:latin typeface="Lucida Sans Unicode"/>
                <a:cs typeface="Lucida Sans Unicode"/>
              </a:rPr>
              <a:t>i</a:t>
            </a:r>
            <a:r>
              <a:rPr dirty="0" sz="1800" spc="-30">
                <a:latin typeface="Lucida Sans Unicode"/>
                <a:cs typeface="Lucida Sans Unicode"/>
              </a:rPr>
              <a:t>tt</a:t>
            </a:r>
            <a:r>
              <a:rPr dirty="0" sz="1800" spc="-50">
                <a:latin typeface="Lucida Sans Unicode"/>
                <a:cs typeface="Lucida Sans Unicode"/>
              </a:rPr>
              <a:t>e</a:t>
            </a:r>
            <a:r>
              <a:rPr dirty="0" sz="1800" spc="-135">
                <a:latin typeface="Lucida Sans Unicode"/>
                <a:cs typeface="Lucida Sans Unicode"/>
              </a:rPr>
              <a:t>d</a:t>
            </a:r>
            <a:r>
              <a:rPr dirty="0" sz="1800" spc="-220">
                <a:latin typeface="Lucida Sans Unicode"/>
                <a:cs typeface="Lucida Sans Unicode"/>
              </a:rPr>
              <a:t> </a:t>
            </a:r>
            <a:r>
              <a:rPr dirty="0" sz="1800" spc="-105">
                <a:latin typeface="Lucida Sans Unicode"/>
                <a:cs typeface="Lucida Sans Unicode"/>
              </a:rPr>
              <a:t>si</a:t>
            </a:r>
            <a:r>
              <a:rPr dirty="0" sz="1800" spc="-130">
                <a:latin typeface="Lucida Sans Unicode"/>
                <a:cs typeface="Lucida Sans Unicode"/>
              </a:rPr>
              <a:t>g</a:t>
            </a:r>
            <a:r>
              <a:rPr dirty="0" sz="1800" spc="-90">
                <a:latin typeface="Lucida Sans Unicode"/>
                <a:cs typeface="Lucida Sans Unicode"/>
              </a:rPr>
              <a:t>n</a:t>
            </a:r>
            <a:r>
              <a:rPr dirty="0" sz="1800" spc="-65">
                <a:latin typeface="Lucida Sans Unicode"/>
                <a:cs typeface="Lucida Sans Unicode"/>
              </a:rPr>
              <a:t>a</a:t>
            </a:r>
            <a:r>
              <a:rPr dirty="0" sz="1800" spc="-55">
                <a:latin typeface="Lucida Sans Unicode"/>
                <a:cs typeface="Lucida Sans Unicode"/>
              </a:rPr>
              <a:t>l</a:t>
            </a:r>
            <a:r>
              <a:rPr dirty="0" sz="1800" spc="-110">
                <a:latin typeface="Lucida Sans Unicode"/>
                <a:cs typeface="Lucida Sans Unicode"/>
              </a:rPr>
              <a:t>: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4195445" marR="5080">
              <a:lnSpc>
                <a:spcPct val="100000"/>
              </a:lnSpc>
              <a:spcBef>
                <a:spcPts val="5"/>
              </a:spcBef>
            </a:pPr>
            <a:r>
              <a:rPr dirty="0" sz="1800" spc="-90">
                <a:latin typeface="Lucida Sans Unicode"/>
                <a:cs typeface="Lucida Sans Unicode"/>
              </a:rPr>
              <a:t>readout </a:t>
            </a:r>
            <a:r>
              <a:rPr dirty="0" sz="1800" spc="-85">
                <a:latin typeface="Lucida Sans Unicode"/>
                <a:cs typeface="Lucida Sans Unicode"/>
              </a:rPr>
              <a:t> </a:t>
            </a:r>
            <a:r>
              <a:rPr dirty="0" sz="1800" spc="-45">
                <a:latin typeface="Lucida Sans Unicode"/>
                <a:cs typeface="Lucida Sans Unicode"/>
              </a:rPr>
              <a:t>f</a:t>
            </a:r>
            <a:r>
              <a:rPr dirty="0" sz="1800" spc="-130">
                <a:latin typeface="Lucida Sans Unicode"/>
                <a:cs typeface="Lucida Sans Unicode"/>
              </a:rPr>
              <a:t>r</a:t>
            </a:r>
            <a:r>
              <a:rPr dirty="0" sz="1800" spc="-95">
                <a:latin typeface="Lucida Sans Unicode"/>
                <a:cs typeface="Lucida Sans Unicode"/>
              </a:rPr>
              <a:t>e</a:t>
            </a:r>
            <a:r>
              <a:rPr dirty="0" sz="1800" spc="-130">
                <a:latin typeface="Lucida Sans Unicode"/>
                <a:cs typeface="Lucida Sans Unicode"/>
              </a:rPr>
              <a:t>q</a:t>
            </a:r>
            <a:r>
              <a:rPr dirty="0" sz="1800" spc="-95">
                <a:latin typeface="Lucida Sans Unicode"/>
                <a:cs typeface="Lucida Sans Unicode"/>
              </a:rPr>
              <a:t>ue</a:t>
            </a:r>
            <a:r>
              <a:rPr dirty="0" sz="1800" spc="-105">
                <a:latin typeface="Lucida Sans Unicode"/>
                <a:cs typeface="Lucida Sans Unicode"/>
              </a:rPr>
              <a:t>ncy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84328" y="3183938"/>
            <a:ext cx="2383207" cy="22692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880" y="1665732"/>
            <a:ext cx="629151" cy="3222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27060" y="1223266"/>
            <a:ext cx="601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Lucida Sans Unicode"/>
                <a:cs typeface="Lucida Sans Unicode"/>
              </a:rPr>
              <a:t>p</a:t>
            </a:r>
            <a:r>
              <a:rPr dirty="0" sz="1800" spc="-120">
                <a:latin typeface="Lucida Sans Unicode"/>
                <a:cs typeface="Lucida Sans Unicode"/>
              </a:rPr>
              <a:t>r</a:t>
            </a:r>
            <a:r>
              <a:rPr dirty="0" sz="1800" spc="-114">
                <a:latin typeface="Lucida Sans Unicode"/>
                <a:cs typeface="Lucida Sans Unicode"/>
              </a:rPr>
              <a:t>obe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2668" y="2046226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Lucida Sans Unicode"/>
                <a:cs typeface="Lucida Sans Unicode"/>
              </a:rPr>
              <a:t>f</a:t>
            </a:r>
            <a:r>
              <a:rPr dirty="0" sz="1800" spc="-50">
                <a:latin typeface="Lucida Sans Unicode"/>
                <a:cs typeface="Lucida Sans Unicode"/>
              </a:rPr>
              <a:t>i</a:t>
            </a:r>
            <a:r>
              <a:rPr dirty="0" sz="1800" spc="-100">
                <a:latin typeface="Lucida Sans Unicode"/>
                <a:cs typeface="Lucida Sans Unicode"/>
              </a:rPr>
              <a:t>e</a:t>
            </a:r>
            <a:r>
              <a:rPr dirty="0" sz="1800" spc="-95">
                <a:latin typeface="Lucida Sans Unicode"/>
                <a:cs typeface="Lucida Sans Unicode"/>
              </a:rPr>
              <a:t>ld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16612" y="1453641"/>
            <a:ext cx="2009139" cy="677545"/>
            <a:chOff x="5816612" y="1453641"/>
            <a:chExt cx="2009139" cy="67754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6612" y="1472184"/>
              <a:ext cx="1089278" cy="6588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7623" y="1523999"/>
              <a:ext cx="49530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979157" y="1605533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5">
                  <a:moveTo>
                    <a:pt x="0" y="0"/>
                  </a:moveTo>
                  <a:lnTo>
                    <a:pt x="331685" y="33168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3531" y="1530095"/>
              <a:ext cx="443483" cy="4434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79157" y="1605532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5">
                  <a:moveTo>
                    <a:pt x="0" y="331685"/>
                  </a:moveTo>
                  <a:lnTo>
                    <a:pt x="33168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44511" y="1460017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76174"/>
                  </a:moveTo>
                  <a:lnTo>
                    <a:pt x="0" y="76174"/>
                  </a:lnTo>
                </a:path>
                <a:path w="0" h="76200">
                  <a:moveTo>
                    <a:pt x="0" y="7617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46035" y="1461515"/>
              <a:ext cx="673100" cy="7620"/>
            </a:xfrm>
            <a:custGeom>
              <a:avLst/>
              <a:gdLst/>
              <a:ahLst/>
              <a:cxnLst/>
              <a:rect l="l" t="t" r="r" b="b"/>
              <a:pathLst>
                <a:path w="673100" h="7619">
                  <a:moveTo>
                    <a:pt x="0" y="0"/>
                  </a:moveTo>
                  <a:lnTo>
                    <a:pt x="672744" y="716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56703" y="200405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7617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89875" y="1767839"/>
              <a:ext cx="428625" cy="0"/>
            </a:xfrm>
            <a:custGeom>
              <a:avLst/>
              <a:gdLst/>
              <a:ahLst/>
              <a:cxnLst/>
              <a:rect l="l" t="t" r="r" b="b"/>
              <a:pathLst>
                <a:path w="428625" h="0">
                  <a:moveTo>
                    <a:pt x="0" y="0"/>
                  </a:moveTo>
                  <a:lnTo>
                    <a:pt x="42824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643800" y="1188471"/>
            <a:ext cx="90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95565" y="1735510"/>
            <a:ext cx="173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Q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66204" y="2075688"/>
            <a:ext cx="346075" cy="344805"/>
            <a:chOff x="6966204" y="2075688"/>
            <a:chExt cx="346075" cy="344805"/>
          </a:xfrm>
        </p:grpSpPr>
        <p:sp>
          <p:nvSpPr>
            <p:cNvPr id="33" name="object 33"/>
            <p:cNvSpPr/>
            <p:nvPr/>
          </p:nvSpPr>
          <p:spPr>
            <a:xfrm>
              <a:off x="6979158" y="2088642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69">
                  <a:moveTo>
                    <a:pt x="0" y="159258"/>
                  </a:moveTo>
                  <a:lnTo>
                    <a:pt x="8157" y="108918"/>
                  </a:lnTo>
                  <a:lnTo>
                    <a:pt x="30873" y="65200"/>
                  </a:lnTo>
                  <a:lnTo>
                    <a:pt x="65513" y="30726"/>
                  </a:lnTo>
                  <a:lnTo>
                    <a:pt x="109440" y="8118"/>
                  </a:lnTo>
                  <a:lnTo>
                    <a:pt x="160020" y="0"/>
                  </a:lnTo>
                  <a:lnTo>
                    <a:pt x="210599" y="8118"/>
                  </a:lnTo>
                  <a:lnTo>
                    <a:pt x="254526" y="30726"/>
                  </a:lnTo>
                  <a:lnTo>
                    <a:pt x="289166" y="65200"/>
                  </a:lnTo>
                  <a:lnTo>
                    <a:pt x="311882" y="108918"/>
                  </a:lnTo>
                  <a:lnTo>
                    <a:pt x="320040" y="159258"/>
                  </a:lnTo>
                  <a:lnTo>
                    <a:pt x="311882" y="209597"/>
                  </a:lnTo>
                  <a:lnTo>
                    <a:pt x="289166" y="253315"/>
                  </a:lnTo>
                  <a:lnTo>
                    <a:pt x="254526" y="287789"/>
                  </a:lnTo>
                  <a:lnTo>
                    <a:pt x="210599" y="310397"/>
                  </a:lnTo>
                  <a:lnTo>
                    <a:pt x="160020" y="318516"/>
                  </a:lnTo>
                  <a:lnTo>
                    <a:pt x="109440" y="310397"/>
                  </a:lnTo>
                  <a:lnTo>
                    <a:pt x="65513" y="287789"/>
                  </a:lnTo>
                  <a:lnTo>
                    <a:pt x="30873" y="253315"/>
                  </a:lnTo>
                  <a:lnTo>
                    <a:pt x="8157" y="209597"/>
                  </a:lnTo>
                  <a:lnTo>
                    <a:pt x="0" y="15925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9356" y="2166324"/>
              <a:ext cx="208787" cy="15380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818881" y="1338833"/>
            <a:ext cx="894715" cy="5994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47320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1160"/>
              </a:spcBef>
            </a:pPr>
            <a:r>
              <a:rPr dirty="0" sz="1800" spc="70">
                <a:latin typeface="Trebuchet MS"/>
                <a:cs typeface="Trebuchet MS"/>
              </a:rPr>
              <a:t>ADC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6561" y="1476098"/>
            <a:ext cx="440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B050"/>
                </a:solidFill>
                <a:latin typeface="Cambria Math"/>
                <a:cs typeface="Cambria Math"/>
              </a:rPr>
              <a:t>𝐴</a:t>
            </a:r>
            <a:r>
              <a:rPr dirty="0" sz="2400" spc="-6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96329" y="1447142"/>
            <a:ext cx="27368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785">
                <a:latin typeface="Cambria Math"/>
                <a:cs typeface="Cambria Math"/>
              </a:rPr>
              <a:t>𝑖</a:t>
            </a:r>
            <a:r>
              <a:rPr dirty="0" sz="1750" spc="-790">
                <a:latin typeface="Cambria Math"/>
                <a:cs typeface="Cambria Math"/>
              </a:rPr>
              <a:t>𝑖</a:t>
            </a:r>
            <a:r>
              <a:rPr dirty="0" sz="1750" spc="-775">
                <a:solidFill>
                  <a:srgbClr val="7030A0"/>
                </a:solidFill>
                <a:latin typeface="Cambria Math"/>
                <a:cs typeface="Cambria Math"/>
              </a:rPr>
              <a:t>𝜙𝜙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46849" y="1476098"/>
            <a:ext cx="1205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C80000"/>
                </a:solidFill>
                <a:latin typeface="Cambria Math"/>
                <a:cs typeface="Cambria Math"/>
              </a:rPr>
              <a:t>𝐼</a:t>
            </a:r>
            <a:r>
              <a:rPr dirty="0" sz="2400" spc="85">
                <a:solidFill>
                  <a:srgbClr val="C8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200">
                <a:latin typeface="Cambria Math"/>
                <a:cs typeface="Cambria Math"/>
              </a:rPr>
              <a:t>𝑖𝑖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1200">
                <a:solidFill>
                  <a:srgbClr val="956013"/>
                </a:solidFill>
                <a:latin typeface="Cambria Math"/>
                <a:cs typeface="Cambria Math"/>
              </a:rPr>
              <a:t>𝑄𝑄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742935" y="1911094"/>
            <a:ext cx="76200" cy="396240"/>
            <a:chOff x="9742935" y="1911094"/>
            <a:chExt cx="76200" cy="396240"/>
          </a:xfrm>
        </p:grpSpPr>
        <p:sp>
          <p:nvSpPr>
            <p:cNvPr id="40" name="object 40"/>
            <p:cNvSpPr/>
            <p:nvPr/>
          </p:nvSpPr>
          <p:spPr>
            <a:xfrm>
              <a:off x="9781031" y="197459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w="0" h="332739">
                  <a:moveTo>
                    <a:pt x="0" y="33265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742935" y="191109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039455" y="2293186"/>
            <a:ext cx="618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solidFill>
                  <a:srgbClr val="00B050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55">
                <a:solidFill>
                  <a:srgbClr val="00B050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-114">
                <a:solidFill>
                  <a:srgbClr val="00B050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-110">
                <a:solidFill>
                  <a:srgbClr val="00B050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65">
                <a:solidFill>
                  <a:srgbClr val="00B050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55">
                <a:solidFill>
                  <a:srgbClr val="00B050"/>
                </a:solidFill>
                <a:latin typeface="Lucida Sans Unicode"/>
                <a:cs typeface="Lucida Sans Unicode"/>
              </a:rPr>
              <a:t>l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39455" y="2567506"/>
            <a:ext cx="1053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00B050"/>
                </a:solidFill>
                <a:latin typeface="Lucida Sans Unicode"/>
                <a:cs typeface="Lucida Sans Unicode"/>
              </a:rPr>
              <a:t>amplitude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24365" y="2201747"/>
            <a:ext cx="609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7030A0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-75">
                <a:solidFill>
                  <a:srgbClr val="7030A0"/>
                </a:solidFill>
                <a:latin typeface="Lucida Sans Unicode"/>
                <a:cs typeface="Lucida Sans Unicode"/>
              </a:rPr>
              <a:t>ha</a:t>
            </a:r>
            <a:r>
              <a:rPr dirty="0" sz="1800" spc="-155">
                <a:solidFill>
                  <a:srgbClr val="7030A0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90">
                <a:solidFill>
                  <a:srgbClr val="7030A0"/>
                </a:solidFill>
                <a:latin typeface="Lucida Sans Unicode"/>
                <a:cs typeface="Lucida Sans Unicode"/>
              </a:rPr>
              <a:t>e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257923" y="1758695"/>
            <a:ext cx="76200" cy="434340"/>
            <a:chOff x="10257923" y="1758695"/>
            <a:chExt cx="76200" cy="434340"/>
          </a:xfrm>
        </p:grpSpPr>
        <p:sp>
          <p:nvSpPr>
            <p:cNvPr id="46" name="object 46"/>
            <p:cNvSpPr/>
            <p:nvPr/>
          </p:nvSpPr>
          <p:spPr>
            <a:xfrm>
              <a:off x="10295791" y="1822185"/>
              <a:ext cx="6985" cy="364490"/>
            </a:xfrm>
            <a:custGeom>
              <a:avLst/>
              <a:gdLst/>
              <a:ahLst/>
              <a:cxnLst/>
              <a:rect l="l" t="t" r="r" b="b"/>
              <a:pathLst>
                <a:path w="6984" h="364489">
                  <a:moveTo>
                    <a:pt x="6692" y="36446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257923" y="1758695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69">
                  <a:moveTo>
                    <a:pt x="36703" y="0"/>
                  </a:moveTo>
                  <a:lnTo>
                    <a:pt x="0" y="76885"/>
                  </a:lnTo>
                  <a:lnTo>
                    <a:pt x="76187" y="75488"/>
                  </a:lnTo>
                  <a:lnTo>
                    <a:pt x="36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0524511" y="2739886"/>
            <a:ext cx="13106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A8322D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459">
                <a:solidFill>
                  <a:srgbClr val="A8322D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-110">
                <a:solidFill>
                  <a:srgbClr val="A8322D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-110">
                <a:solidFill>
                  <a:srgbClr val="A8322D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-65">
                <a:solidFill>
                  <a:srgbClr val="A8322D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125">
                <a:solidFill>
                  <a:srgbClr val="A8322D"/>
                </a:solidFill>
                <a:latin typeface="Lucida Sans Unicode"/>
                <a:cs typeface="Lucida Sans Unicode"/>
              </a:rPr>
              <a:t>se</a:t>
            </a:r>
            <a:r>
              <a:rPr dirty="0" sz="1800" spc="-170">
                <a:solidFill>
                  <a:srgbClr val="A8322D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a</a:t>
            </a:r>
            <a:r>
              <a:rPr dirty="0" sz="1800" spc="-85">
                <a:latin typeface="Lucida Sans Unicode"/>
                <a:cs typeface="Lucida Sans Unicode"/>
              </a:rPr>
              <a:t>nd  </a:t>
            </a:r>
            <a:r>
              <a:rPr dirty="0" sz="1800" spc="-95">
                <a:solidFill>
                  <a:srgbClr val="956013"/>
                </a:solidFill>
                <a:latin typeface="Lucida Sans Unicode"/>
                <a:cs typeface="Lucida Sans Unicode"/>
              </a:rPr>
              <a:t>quadrature </a:t>
            </a:r>
            <a:r>
              <a:rPr dirty="0" sz="1800" spc="-90">
                <a:solidFill>
                  <a:srgbClr val="956013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10">
                <a:latin typeface="Lucida Sans Unicode"/>
                <a:cs typeface="Lucida Sans Unicode"/>
              </a:rPr>
              <a:t>components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079273" y="2106167"/>
            <a:ext cx="76200" cy="434340"/>
            <a:chOff x="11079273" y="2106167"/>
            <a:chExt cx="76200" cy="434340"/>
          </a:xfrm>
        </p:grpSpPr>
        <p:sp>
          <p:nvSpPr>
            <p:cNvPr id="50" name="object 50"/>
            <p:cNvSpPr/>
            <p:nvPr/>
          </p:nvSpPr>
          <p:spPr>
            <a:xfrm>
              <a:off x="11108436" y="2169647"/>
              <a:ext cx="9525" cy="364490"/>
            </a:xfrm>
            <a:custGeom>
              <a:avLst/>
              <a:gdLst/>
              <a:ahLst/>
              <a:cxnLst/>
              <a:rect l="l" t="t" r="r" b="b"/>
              <a:pathLst>
                <a:path w="9525" h="364489">
                  <a:moveTo>
                    <a:pt x="0" y="364477"/>
                  </a:moveTo>
                  <a:lnTo>
                    <a:pt x="924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1079273" y="2106167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69">
                  <a:moveTo>
                    <a:pt x="40017" y="0"/>
                  </a:moveTo>
                  <a:lnTo>
                    <a:pt x="0" y="75209"/>
                  </a:lnTo>
                  <a:lnTo>
                    <a:pt x="76174" y="77139"/>
                  </a:lnTo>
                  <a:lnTo>
                    <a:pt x="40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1766316" y="1178052"/>
            <a:ext cx="2303145" cy="1668145"/>
            <a:chOff x="1766316" y="1178052"/>
            <a:chExt cx="2303145" cy="1668145"/>
          </a:xfrm>
        </p:grpSpPr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6316" y="1178052"/>
              <a:ext cx="2303144" cy="166805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345182" y="2036827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 h="0">
                  <a:moveTo>
                    <a:pt x="31033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249917" y="1979688"/>
              <a:ext cx="501015" cy="114300"/>
            </a:xfrm>
            <a:custGeom>
              <a:avLst/>
              <a:gdLst/>
              <a:ahLst/>
              <a:cxnLst/>
              <a:rect l="l" t="t" r="r" b="b"/>
              <a:pathLst>
                <a:path w="50101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501014" h="114300">
                  <a:moveTo>
                    <a:pt x="500837" y="57150"/>
                  </a:moveTo>
                  <a:lnTo>
                    <a:pt x="386537" y="0"/>
                  </a:lnTo>
                  <a:lnTo>
                    <a:pt x="386537" y="114300"/>
                  </a:lnTo>
                  <a:lnTo>
                    <a:pt x="500837" y="5715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9380" y="1786128"/>
              <a:ext cx="551687" cy="54711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20162" y="1962150"/>
              <a:ext cx="231140" cy="0"/>
            </a:xfrm>
            <a:custGeom>
              <a:avLst/>
              <a:gdLst/>
              <a:ahLst/>
              <a:cxnLst/>
              <a:rect l="l" t="t" r="r" b="b"/>
              <a:pathLst>
                <a:path w="231139" h="0">
                  <a:moveTo>
                    <a:pt x="0" y="0"/>
                  </a:moveTo>
                  <a:lnTo>
                    <a:pt x="2308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820162" y="2113026"/>
              <a:ext cx="231140" cy="0"/>
            </a:xfrm>
            <a:custGeom>
              <a:avLst/>
              <a:gdLst/>
              <a:ahLst/>
              <a:cxnLst/>
              <a:rect l="l" t="t" r="r" b="b"/>
              <a:pathLst>
                <a:path w="231139" h="0">
                  <a:moveTo>
                    <a:pt x="0" y="0"/>
                  </a:moveTo>
                  <a:lnTo>
                    <a:pt x="2308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25111" y="1769364"/>
            <a:ext cx="691895" cy="40690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4164281" y="1374385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Lucida Sans Unicode"/>
                <a:cs typeface="Lucida Sans Unicode"/>
              </a:rPr>
              <a:t>o</a:t>
            </a:r>
            <a:r>
              <a:rPr dirty="0" sz="1800" spc="-110">
                <a:latin typeface="Lucida Sans Unicode"/>
                <a:cs typeface="Lucida Sans Unicode"/>
              </a:rPr>
              <a:t>u</a:t>
            </a:r>
            <a:r>
              <a:rPr dirty="0" sz="1800" spc="-70">
                <a:latin typeface="Lucida Sans Unicode"/>
                <a:cs typeface="Lucida Sans Unicode"/>
              </a:rPr>
              <a:t>tp</a:t>
            </a:r>
            <a:r>
              <a:rPr dirty="0" sz="1800" spc="-90">
                <a:latin typeface="Lucida Sans Unicode"/>
                <a:cs typeface="Lucida Sans Unicode"/>
              </a:rPr>
              <a:t>u</a:t>
            </a:r>
            <a:r>
              <a:rPr dirty="0" sz="1800" spc="-10">
                <a:latin typeface="Lucida Sans Unicode"/>
                <a:cs typeface="Lucida Sans Unicode"/>
              </a:rPr>
              <a:t>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86125" y="2197344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Lucida Sans Unicode"/>
                <a:cs typeface="Lucida Sans Unicode"/>
              </a:rPr>
              <a:t>f</a:t>
            </a:r>
            <a:r>
              <a:rPr dirty="0" sz="1800" spc="-50">
                <a:latin typeface="Lucida Sans Unicode"/>
                <a:cs typeface="Lucida Sans Unicode"/>
              </a:rPr>
              <a:t>i</a:t>
            </a:r>
            <a:r>
              <a:rPr dirty="0" sz="1800" spc="-100">
                <a:latin typeface="Lucida Sans Unicode"/>
                <a:cs typeface="Lucida Sans Unicode"/>
              </a:rPr>
              <a:t>e</a:t>
            </a:r>
            <a:r>
              <a:rPr dirty="0" sz="1800" spc="-95">
                <a:latin typeface="Lucida Sans Unicode"/>
                <a:cs typeface="Lucida Sans Unicode"/>
              </a:rPr>
              <a:t>ld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47840" y="2572065"/>
            <a:ext cx="173125" cy="165261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4283222" y="3590921"/>
            <a:ext cx="1297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40">
                <a:latin typeface="Arial MT"/>
                <a:cs typeface="Arial MT"/>
              </a:rPr>
              <a:t>w</a:t>
            </a:r>
            <a:r>
              <a:rPr dirty="0" sz="1800" spc="-1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𝜒𝜒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−𝛼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12663" y="3759072"/>
            <a:ext cx="599440" cy="15240"/>
          </a:xfrm>
          <a:custGeom>
            <a:avLst/>
            <a:gdLst/>
            <a:ahLst/>
            <a:cxnLst/>
            <a:rect l="l" t="t" r="r" b="b"/>
            <a:pathLst>
              <a:path w="599439" h="15239">
                <a:moveTo>
                  <a:pt x="598931" y="0"/>
                </a:moveTo>
                <a:lnTo>
                  <a:pt x="0" y="0"/>
                </a:lnTo>
                <a:lnTo>
                  <a:pt x="0" y="15239"/>
                </a:lnTo>
                <a:lnTo>
                  <a:pt x="598931" y="15239"/>
                </a:lnTo>
                <a:lnTo>
                  <a:pt x="598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774202" y="3456809"/>
            <a:ext cx="27241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1367" sz="1950" spc="-322">
                <a:latin typeface="Cambria Math"/>
                <a:cs typeface="Cambria Math"/>
              </a:rPr>
              <a:t>𝑔𝑔</a:t>
            </a:r>
            <a:r>
              <a:rPr dirty="0" sz="1050" spc="-215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99958" y="3766180"/>
            <a:ext cx="6242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0">
                <a:latin typeface="Cambria Math"/>
                <a:cs typeface="Cambria Math"/>
              </a:rPr>
              <a:t>Δ(Δ−𝛼𝛼)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909" y="1762482"/>
            <a:ext cx="4633151" cy="2852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>
                <a:latin typeface="Arial"/>
                <a:cs typeface="Arial"/>
              </a:rPr>
              <a:t>1.</a:t>
            </a:r>
            <a:r>
              <a:rPr dirty="0" spc="-5">
                <a:latin typeface="Arial"/>
                <a:cs typeface="Arial"/>
              </a:rPr>
              <a:t>5</a:t>
            </a:r>
            <a:r>
              <a:rPr dirty="0" spc="-315">
                <a:latin typeface="Arial"/>
                <a:cs typeface="Arial"/>
              </a:rPr>
              <a:t> </a:t>
            </a:r>
            <a:r>
              <a:rPr dirty="0" spc="25"/>
              <a:t>R</a:t>
            </a:r>
            <a:r>
              <a:rPr dirty="0" spc="-65"/>
              <a:t>eadout</a:t>
            </a:r>
            <a:r>
              <a:rPr dirty="0" spc="-185"/>
              <a:t> </a:t>
            </a:r>
            <a:r>
              <a:rPr dirty="0" spc="25"/>
              <a:t>R</a:t>
            </a:r>
            <a:r>
              <a:rPr dirty="0" spc="-15"/>
              <a:t>esonator</a:t>
            </a:r>
            <a:r>
              <a:rPr dirty="0" spc="-185"/>
              <a:t> </a:t>
            </a:r>
            <a:r>
              <a:rPr dirty="0" spc="25"/>
              <a:t>R</a:t>
            </a:r>
            <a:r>
              <a:rPr dirty="0" spc="5"/>
              <a:t>esponse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110" y="1102569"/>
            <a:ext cx="10346690" cy="185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210439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Trebuchet MS"/>
                <a:cs typeface="Trebuchet MS"/>
              </a:rPr>
              <a:t>Transmission </a:t>
            </a:r>
            <a:r>
              <a:rPr dirty="0" sz="1800" spc="-25">
                <a:latin typeface="Trebuchet MS"/>
                <a:cs typeface="Trebuchet MS"/>
              </a:rPr>
              <a:t>amplitude </a:t>
            </a:r>
            <a:r>
              <a:rPr dirty="0" sz="1800" spc="15">
                <a:latin typeface="Trebuchet MS"/>
                <a:cs typeface="Trebuchet MS"/>
              </a:rPr>
              <a:t>or </a:t>
            </a:r>
            <a:r>
              <a:rPr dirty="0" sz="1800" spc="-25">
                <a:latin typeface="Trebuchet MS"/>
                <a:cs typeface="Trebuchet MS"/>
              </a:rPr>
              <a:t>readout </a:t>
            </a:r>
            <a:r>
              <a:rPr dirty="0" sz="1800" spc="5">
                <a:latin typeface="Trebuchet MS"/>
                <a:cs typeface="Trebuchet MS"/>
              </a:rPr>
              <a:t>resonator </a:t>
            </a:r>
            <a:r>
              <a:rPr dirty="0" sz="1800" spc="-45">
                <a:latin typeface="Trebuchet MS"/>
                <a:cs typeface="Trebuchet MS"/>
              </a:rPr>
              <a:t>extracted </a:t>
            </a:r>
            <a:r>
              <a:rPr dirty="0" sz="1800">
                <a:latin typeface="Trebuchet MS"/>
                <a:cs typeface="Trebuchet MS"/>
              </a:rPr>
              <a:t>through </a:t>
            </a:r>
            <a:r>
              <a:rPr dirty="0" sz="1800" spc="15">
                <a:latin typeface="Trebuchet MS"/>
                <a:cs typeface="Trebuchet MS"/>
              </a:rPr>
              <a:t>Purcell </a:t>
            </a:r>
            <a:r>
              <a:rPr dirty="0" sz="1800" spc="-50">
                <a:latin typeface="Trebuchet MS"/>
                <a:cs typeface="Trebuchet MS"/>
              </a:rPr>
              <a:t>filter </a:t>
            </a:r>
            <a:r>
              <a:rPr dirty="0" sz="1800" spc="-25">
                <a:latin typeface="Trebuchet MS"/>
                <a:cs typeface="Trebuchet MS"/>
              </a:rPr>
              <a:t>for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45">
                <a:latin typeface="Trebuchet MS"/>
                <a:cs typeface="Trebuchet MS"/>
              </a:rPr>
              <a:t>bi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pa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5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D2DFF"/>
                </a:solidFill>
                <a:latin typeface="Trebuchet MS"/>
                <a:cs typeface="Trebuchet MS"/>
              </a:rPr>
              <a:t>g</a:t>
            </a:r>
            <a:r>
              <a:rPr dirty="0" sz="1800" spc="50">
                <a:solidFill>
                  <a:srgbClr val="2D2D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2D2D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2D2DFF"/>
                </a:solidFill>
                <a:latin typeface="Trebuchet MS"/>
                <a:cs typeface="Trebuchet MS"/>
              </a:rPr>
              <a:t>u</a:t>
            </a:r>
            <a:r>
              <a:rPr dirty="0" sz="1800" spc="20">
                <a:solidFill>
                  <a:srgbClr val="2D2DFF"/>
                </a:solidFill>
                <a:latin typeface="Trebuchet MS"/>
                <a:cs typeface="Trebuchet MS"/>
              </a:rPr>
              <a:t>n</a:t>
            </a:r>
            <a:r>
              <a:rPr dirty="0" sz="1800" spc="-25">
                <a:solidFill>
                  <a:srgbClr val="2D2DFF"/>
                </a:solidFill>
                <a:latin typeface="Trebuchet MS"/>
                <a:cs typeface="Trebuchet MS"/>
              </a:rPr>
              <a:t>d</a:t>
            </a:r>
            <a:r>
              <a:rPr dirty="0" sz="1800" spc="-75">
                <a:solidFill>
                  <a:srgbClr val="2D2DFF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D2DFF"/>
                </a:solidFill>
                <a:latin typeface="Trebuchet MS"/>
                <a:cs typeface="Trebuchet MS"/>
              </a:rPr>
              <a:t>(</a:t>
            </a:r>
            <a:r>
              <a:rPr dirty="0" sz="1800" spc="-40">
                <a:solidFill>
                  <a:srgbClr val="2D2DFF"/>
                </a:solidFill>
                <a:latin typeface="Trebuchet MS"/>
                <a:cs typeface="Trebuchet MS"/>
              </a:rPr>
              <a:t>g</a:t>
            </a:r>
            <a:r>
              <a:rPr dirty="0" sz="1800" spc="-25">
                <a:solidFill>
                  <a:srgbClr val="2D2DFF"/>
                </a:solidFill>
                <a:latin typeface="Trebuchet MS"/>
                <a:cs typeface="Trebuchet MS"/>
              </a:rPr>
              <a:t>)</a:t>
            </a:r>
            <a:r>
              <a:rPr dirty="0" sz="1800" spc="-105">
                <a:solidFill>
                  <a:srgbClr val="2D2D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0101"/>
                </a:solidFill>
                <a:latin typeface="Trebuchet MS"/>
                <a:cs typeface="Trebuchet MS"/>
              </a:rPr>
              <a:t>e</a:t>
            </a:r>
            <a:r>
              <a:rPr dirty="0" sz="1800" spc="-35">
                <a:solidFill>
                  <a:srgbClr val="FF0101"/>
                </a:solidFill>
                <a:latin typeface="Trebuchet MS"/>
                <a:cs typeface="Trebuchet MS"/>
              </a:rPr>
              <a:t>x</a:t>
            </a:r>
            <a:r>
              <a:rPr dirty="0" sz="1800" spc="-20">
                <a:solidFill>
                  <a:srgbClr val="FF0101"/>
                </a:solidFill>
                <a:latin typeface="Trebuchet MS"/>
                <a:cs typeface="Trebuchet MS"/>
              </a:rPr>
              <a:t>c</a:t>
            </a:r>
            <a:r>
              <a:rPr dirty="0" sz="1800" spc="-60">
                <a:solidFill>
                  <a:srgbClr val="FF0101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FF0101"/>
                </a:solidFill>
                <a:latin typeface="Trebuchet MS"/>
                <a:cs typeface="Trebuchet MS"/>
              </a:rPr>
              <a:t>t</a:t>
            </a:r>
            <a:r>
              <a:rPr dirty="0" sz="1800" spc="-40">
                <a:solidFill>
                  <a:srgbClr val="FF0101"/>
                </a:solidFill>
                <a:latin typeface="Trebuchet MS"/>
                <a:cs typeface="Trebuchet MS"/>
              </a:rPr>
              <a:t>e</a:t>
            </a:r>
            <a:r>
              <a:rPr dirty="0" sz="1800" spc="-25">
                <a:solidFill>
                  <a:srgbClr val="FF0101"/>
                </a:solidFill>
                <a:latin typeface="Trebuchet MS"/>
                <a:cs typeface="Trebuchet MS"/>
              </a:rPr>
              <a:t>d</a:t>
            </a:r>
            <a:r>
              <a:rPr dirty="0" sz="1800" spc="-85">
                <a:solidFill>
                  <a:srgbClr val="FF0101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FF0101"/>
                </a:solidFill>
                <a:latin typeface="Trebuchet MS"/>
                <a:cs typeface="Trebuchet MS"/>
              </a:rPr>
              <a:t>(</a:t>
            </a:r>
            <a:r>
              <a:rPr dirty="0" sz="1800" spc="-40">
                <a:solidFill>
                  <a:srgbClr val="FF0101"/>
                </a:solidFill>
                <a:latin typeface="Trebuchet MS"/>
                <a:cs typeface="Trebuchet MS"/>
              </a:rPr>
              <a:t>e</a:t>
            </a:r>
            <a:r>
              <a:rPr dirty="0" sz="1800" spc="-125">
                <a:solidFill>
                  <a:srgbClr val="FF0101"/>
                </a:solidFill>
                <a:latin typeface="Trebuchet MS"/>
                <a:cs typeface="Trebuchet MS"/>
              </a:rPr>
              <a:t>)</a:t>
            </a:r>
            <a:r>
              <a:rPr dirty="0" sz="1800" spc="-105">
                <a:solidFill>
                  <a:srgbClr val="FF0101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latin typeface="Trebuchet MS"/>
                <a:cs typeface="Trebuchet MS"/>
              </a:rPr>
              <a:t>s</a:t>
            </a:r>
            <a:r>
              <a:rPr dirty="0" sz="1800" spc="-80">
                <a:latin typeface="Trebuchet MS"/>
                <a:cs typeface="Trebuchet MS"/>
              </a:rPr>
              <a:t>tat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6687820" marR="43180" indent="-363220">
              <a:lnSpc>
                <a:spcPct val="123300"/>
              </a:lnSpc>
              <a:spcBef>
                <a:spcPts val="65"/>
              </a:spcBef>
            </a:pPr>
            <a:r>
              <a:rPr dirty="0" sz="1800" spc="110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am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55">
                <a:latin typeface="Trebuchet MS"/>
                <a:cs typeface="Trebuchet MS"/>
              </a:rPr>
              <a:t>r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it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60">
                <a:latin typeface="Trebuchet MS"/>
                <a:cs typeface="Trebuchet MS"/>
              </a:rPr>
              <a:t>u</a:t>
            </a:r>
            <a:r>
              <a:rPr dirty="0" sz="1800" spc="-40">
                <a:latin typeface="Trebuchet MS"/>
                <a:cs typeface="Trebuchet MS"/>
              </a:rPr>
              <a:t>t</a:t>
            </a:r>
            <a:r>
              <a:rPr dirty="0" sz="1800" spc="10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r>
              <a:rPr dirty="0" sz="1800" spc="-114">
                <a:latin typeface="Trebuchet MS"/>
                <a:cs typeface="Trebuchet MS"/>
              </a:rPr>
              <a:t>:  </a:t>
            </a:r>
            <a:r>
              <a:rPr dirty="0" sz="1800" spc="-15">
                <a:latin typeface="Trebuchet MS"/>
                <a:cs typeface="Trebuchet MS"/>
              </a:rPr>
              <a:t>Readou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r</a:t>
            </a:r>
            <a:r>
              <a:rPr dirty="0" sz="1800" spc="30">
                <a:latin typeface="Trebuchet MS"/>
                <a:cs typeface="Trebuchet MS"/>
              </a:rPr>
              <a:t>eso</a:t>
            </a:r>
            <a:r>
              <a:rPr dirty="0" sz="1800" spc="-20">
                <a:latin typeface="Trebuchet MS"/>
                <a:cs typeface="Trebuchet MS"/>
              </a:rPr>
              <a:t>nato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</a:t>
            </a:r>
            <a:r>
              <a:rPr dirty="0" baseline="-20833" sz="1800" spc="52">
                <a:latin typeface="Trebuchet MS"/>
                <a:cs typeface="Trebuchet MS"/>
              </a:rPr>
              <a:t>r</a:t>
            </a:r>
            <a:r>
              <a:rPr dirty="0" sz="1800" spc="-310">
                <a:latin typeface="Trebuchet MS"/>
                <a:cs typeface="Trebuchet MS"/>
              </a:rPr>
              <a:t>/</a:t>
            </a:r>
            <a:r>
              <a:rPr dirty="0" sz="1800" spc="-10">
                <a:latin typeface="Trebuchet MS"/>
                <a:cs typeface="Trebuchet MS"/>
              </a:rPr>
              <a:t>2</a:t>
            </a:r>
            <a:r>
              <a:rPr dirty="0" sz="1800">
                <a:latin typeface="Symbol"/>
                <a:cs typeface="Symbol"/>
              </a:rPr>
              <a:t>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=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37.</a:t>
            </a:r>
            <a:r>
              <a:rPr dirty="0" sz="1800" spc="-5">
                <a:latin typeface="Trebuchet MS"/>
                <a:cs typeface="Trebuchet MS"/>
              </a:rPr>
              <a:t>5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MH</a:t>
            </a:r>
            <a:r>
              <a:rPr dirty="0" sz="1800" spc="-30"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  <a:p>
            <a:pPr marL="6687820" marR="464820">
              <a:lnSpc>
                <a:spcPts val="2060"/>
              </a:lnSpc>
              <a:spcBef>
                <a:spcPts val="660"/>
              </a:spcBef>
            </a:pPr>
            <a:r>
              <a:rPr dirty="0" sz="1800" spc="180">
                <a:latin typeface="Trebuchet MS"/>
                <a:cs typeface="Trebuchet MS"/>
              </a:rPr>
              <a:t>S</a:t>
            </a:r>
            <a:r>
              <a:rPr dirty="0" sz="1800" spc="-75">
                <a:latin typeface="Trebuchet MS"/>
                <a:cs typeface="Trebuchet MS"/>
              </a:rPr>
              <a:t>tat</a:t>
            </a:r>
            <a:r>
              <a:rPr dirty="0" sz="1800" spc="-80">
                <a:latin typeface="Trebuchet MS"/>
                <a:cs typeface="Trebuchet MS"/>
              </a:rPr>
              <a:t>e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epe</a:t>
            </a:r>
            <a:r>
              <a:rPr dirty="0" sz="1800" spc="15">
                <a:latin typeface="Trebuchet MS"/>
                <a:cs typeface="Trebuchet MS"/>
              </a:rPr>
              <a:t>n</a:t>
            </a:r>
            <a:r>
              <a:rPr dirty="0" sz="1800" spc="-35">
                <a:latin typeface="Trebuchet MS"/>
                <a:cs typeface="Trebuchet MS"/>
              </a:rPr>
              <a:t>d</a:t>
            </a:r>
            <a:r>
              <a:rPr dirty="0" sz="1800" spc="-55">
                <a:latin typeface="Trebuchet MS"/>
                <a:cs typeface="Trebuchet MS"/>
              </a:rPr>
              <a:t>en</a:t>
            </a:r>
            <a:r>
              <a:rPr dirty="0" sz="1800" spc="-35">
                <a:latin typeface="Trebuchet MS"/>
                <a:cs typeface="Trebuchet MS"/>
              </a:rPr>
              <a:t>t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esonato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shi</a:t>
            </a:r>
            <a:r>
              <a:rPr dirty="0" sz="1800" spc="-110">
                <a:latin typeface="Trebuchet MS"/>
                <a:cs typeface="Trebuchet MS"/>
              </a:rPr>
              <a:t>ft  </a:t>
            </a:r>
            <a:r>
              <a:rPr dirty="0" sz="1800" spc="-65">
                <a:latin typeface="Trebuchet MS"/>
                <a:cs typeface="Trebuchet MS"/>
              </a:rPr>
              <a:t>2</a:t>
            </a:r>
            <a:r>
              <a:rPr dirty="0" sz="1800" spc="-65">
                <a:latin typeface="Symbol"/>
                <a:cs typeface="Symbol"/>
              </a:rPr>
              <a:t></a:t>
            </a:r>
            <a:r>
              <a:rPr dirty="0" sz="1800" spc="-65">
                <a:latin typeface="Trebuchet MS"/>
                <a:cs typeface="Trebuchet MS"/>
              </a:rPr>
              <a:t>/2</a:t>
            </a:r>
            <a:r>
              <a:rPr dirty="0" sz="1800" spc="-65">
                <a:latin typeface="Symbol"/>
                <a:cs typeface="Symbol"/>
              </a:rPr>
              <a:t>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"/>
                <a:cs typeface="Cambria"/>
              </a:rPr>
              <a:t>⋍ </a:t>
            </a:r>
            <a:r>
              <a:rPr dirty="0" sz="1800" spc="25">
                <a:latin typeface="Trebuchet MS"/>
                <a:cs typeface="Trebuchet MS"/>
              </a:rPr>
              <a:t>-16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MHz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6776" y="1673351"/>
            <a:ext cx="2945765" cy="2324100"/>
            <a:chOff x="1636776" y="1673351"/>
            <a:chExt cx="2945765" cy="2324100"/>
          </a:xfrm>
        </p:grpSpPr>
        <p:sp>
          <p:nvSpPr>
            <p:cNvPr id="6" name="object 6"/>
            <p:cNvSpPr/>
            <p:nvPr/>
          </p:nvSpPr>
          <p:spPr>
            <a:xfrm>
              <a:off x="4146804" y="3949445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355358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66794" y="3901439"/>
              <a:ext cx="515620" cy="96520"/>
            </a:xfrm>
            <a:custGeom>
              <a:avLst/>
              <a:gdLst/>
              <a:ahLst/>
              <a:cxnLst/>
              <a:rect l="l" t="t" r="r" b="b"/>
              <a:pathLst>
                <a:path w="515620" h="96520">
                  <a:moveTo>
                    <a:pt x="96012" y="0"/>
                  </a:moveTo>
                  <a:lnTo>
                    <a:pt x="0" y="48006"/>
                  </a:lnTo>
                  <a:lnTo>
                    <a:pt x="96012" y="96012"/>
                  </a:lnTo>
                  <a:lnTo>
                    <a:pt x="96012" y="0"/>
                  </a:lnTo>
                  <a:close/>
                </a:path>
                <a:path w="515620" h="96520">
                  <a:moveTo>
                    <a:pt x="515378" y="48006"/>
                  </a:moveTo>
                  <a:lnTo>
                    <a:pt x="419366" y="0"/>
                  </a:lnTo>
                  <a:lnTo>
                    <a:pt x="419366" y="96012"/>
                  </a:lnTo>
                  <a:lnTo>
                    <a:pt x="515378" y="48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6776" y="1673351"/>
              <a:ext cx="454659" cy="352425"/>
            </a:xfrm>
            <a:custGeom>
              <a:avLst/>
              <a:gdLst/>
              <a:ahLst/>
              <a:cxnLst/>
              <a:rect l="l" t="t" r="r" b="b"/>
              <a:pathLst>
                <a:path w="454660" h="352425">
                  <a:moveTo>
                    <a:pt x="454151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454151" y="352044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7254" y="4803404"/>
            <a:ext cx="6040120" cy="18453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967230">
              <a:lnSpc>
                <a:spcPct val="100000"/>
              </a:lnSpc>
              <a:spcBef>
                <a:spcPts val="530"/>
              </a:spcBef>
            </a:pP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dirty="0" sz="1800" spc="5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dirty="0" sz="1800" spc="2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dirty="0" sz="1800" spc="-25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dirty="0" sz="1800" spc="-310">
                <a:latin typeface="Trebuchet MS"/>
                <a:cs typeface="Trebuchet MS"/>
              </a:rPr>
              <a:t>/</a:t>
            </a:r>
            <a:r>
              <a:rPr dirty="0" sz="1800" spc="-50">
                <a:solidFill>
                  <a:srgbClr val="FF0202"/>
                </a:solidFill>
                <a:latin typeface="Trebuchet MS"/>
                <a:cs typeface="Trebuchet MS"/>
              </a:rPr>
              <a:t>e</a:t>
            </a:r>
            <a:r>
              <a:rPr dirty="0" sz="1800" spc="-35">
                <a:solidFill>
                  <a:srgbClr val="FF0202"/>
                </a:solidFill>
                <a:latin typeface="Trebuchet MS"/>
                <a:cs typeface="Trebuchet MS"/>
              </a:rPr>
              <a:t>x</a:t>
            </a:r>
            <a:r>
              <a:rPr dirty="0" sz="1800" spc="-55">
                <a:solidFill>
                  <a:srgbClr val="FF0202"/>
                </a:solidFill>
                <a:latin typeface="Trebuchet MS"/>
                <a:cs typeface="Trebuchet MS"/>
              </a:rPr>
              <a:t>c</a:t>
            </a:r>
            <a:r>
              <a:rPr dirty="0" sz="1800" spc="-30">
                <a:solidFill>
                  <a:srgbClr val="FF0202"/>
                </a:solidFill>
                <a:latin typeface="Trebuchet MS"/>
                <a:cs typeface="Trebuchet MS"/>
              </a:rPr>
              <a:t>i</a:t>
            </a:r>
            <a:r>
              <a:rPr dirty="0" sz="1800" spc="-120">
                <a:solidFill>
                  <a:srgbClr val="FF0202"/>
                </a:solidFill>
                <a:latin typeface="Trebuchet MS"/>
                <a:cs typeface="Trebuchet MS"/>
              </a:rPr>
              <a:t>t</a:t>
            </a:r>
            <a:r>
              <a:rPr dirty="0" sz="1800" spc="-35">
                <a:solidFill>
                  <a:srgbClr val="FF0202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FF0202"/>
                </a:solidFill>
                <a:latin typeface="Trebuchet MS"/>
                <a:cs typeface="Trebuchet MS"/>
              </a:rPr>
              <a:t>d</a:t>
            </a:r>
            <a:r>
              <a:rPr dirty="0" sz="1800" spc="-85">
                <a:solidFill>
                  <a:srgbClr val="FF0202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latin typeface="Trebuchet MS"/>
                <a:cs typeface="Trebuchet MS"/>
              </a:rPr>
              <a:t>s</a:t>
            </a:r>
            <a:r>
              <a:rPr dirty="0" sz="1800" spc="-65">
                <a:latin typeface="Trebuchet MS"/>
                <a:cs typeface="Trebuchet MS"/>
              </a:rPr>
              <a:t>tat</a:t>
            </a:r>
            <a:r>
              <a:rPr dirty="0" sz="1800" spc="-90">
                <a:latin typeface="Trebuchet MS"/>
                <a:cs typeface="Trebuchet MS"/>
              </a:rPr>
              <a:t>e</a:t>
            </a:r>
            <a:r>
              <a:rPr dirty="0" sz="1800" spc="-13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2310130" marR="5080">
              <a:lnSpc>
                <a:spcPct val="120000"/>
              </a:lnSpc>
            </a:pPr>
            <a:r>
              <a:rPr dirty="0" sz="1800" spc="105">
                <a:latin typeface="Trebuchet MS"/>
                <a:cs typeface="Trebuchet MS"/>
              </a:rPr>
              <a:t>D</a:t>
            </a:r>
            <a:r>
              <a:rPr dirty="0" sz="1800" spc="-40">
                <a:latin typeface="Trebuchet MS"/>
                <a:cs typeface="Trebuchet MS"/>
              </a:rPr>
              <a:t>ata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90">
                <a:latin typeface="Trebuchet MS"/>
                <a:cs typeface="Trebuchet MS"/>
              </a:rPr>
              <a:t>a</a:t>
            </a:r>
            <a:r>
              <a:rPr dirty="0" sz="1800" spc="65">
                <a:latin typeface="Trebuchet MS"/>
                <a:cs typeface="Trebuchet MS"/>
              </a:rPr>
              <a:t>s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95">
                <a:latin typeface="Trebuchet MS"/>
                <a:cs typeface="Trebuchet MS"/>
              </a:rPr>
              <a:t>e</a:t>
            </a:r>
            <a:r>
              <a:rPr dirty="0" sz="1800" spc="55">
                <a:latin typeface="Trebuchet MS"/>
                <a:cs typeface="Trebuchet MS"/>
              </a:rPr>
              <a:t>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155">
                <a:latin typeface="Trebuchet MS"/>
                <a:cs typeface="Trebuchet MS"/>
              </a:rPr>
              <a:t>s</a:t>
            </a:r>
            <a:r>
              <a:rPr dirty="0" sz="1800" spc="-65">
                <a:latin typeface="Trebuchet MS"/>
                <a:cs typeface="Trebuchet MS"/>
              </a:rPr>
              <a:t>tate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(</a:t>
            </a:r>
            <a:r>
              <a:rPr dirty="0" sz="1800" spc="185">
                <a:solidFill>
                  <a:srgbClr val="0000FF"/>
                </a:solidFill>
                <a:latin typeface="Trebuchet MS"/>
                <a:cs typeface="Trebuchet MS"/>
              </a:rPr>
              <a:t>*</a:t>
            </a:r>
            <a:r>
              <a:rPr dirty="0" sz="1800" spc="-185">
                <a:latin typeface="Trebuchet MS"/>
                <a:cs typeface="Trebuchet MS"/>
              </a:rPr>
              <a:t>,</a:t>
            </a:r>
            <a:r>
              <a:rPr dirty="0" sz="1800" spc="185">
                <a:solidFill>
                  <a:srgbClr val="FF0202"/>
                </a:solidFill>
                <a:latin typeface="Trebuchet MS"/>
                <a:cs typeface="Trebuchet MS"/>
              </a:rPr>
              <a:t>*</a:t>
            </a:r>
            <a:r>
              <a:rPr dirty="0" sz="1800" spc="-110">
                <a:latin typeface="Trebuchet MS"/>
                <a:cs typeface="Trebuchet MS"/>
              </a:rPr>
              <a:t>)  </a:t>
            </a:r>
            <a:r>
              <a:rPr dirty="0" sz="1800" spc="95">
                <a:latin typeface="Trebuchet MS"/>
                <a:cs typeface="Trebuchet MS"/>
              </a:rPr>
              <a:t>F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25">
                <a:latin typeface="Trebuchet MS"/>
                <a:cs typeface="Trebuchet MS"/>
              </a:rPr>
              <a:t>eso</a:t>
            </a:r>
            <a:r>
              <a:rPr dirty="0" sz="1800" spc="3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25">
                <a:latin typeface="Trebuchet MS"/>
                <a:cs typeface="Trebuchet MS"/>
              </a:rPr>
              <a:t>es</a:t>
            </a:r>
            <a:r>
              <a:rPr dirty="0" sz="1800" spc="4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45">
                <a:latin typeface="Trebuchet MS"/>
                <a:cs typeface="Trebuchet MS"/>
              </a:rPr>
              <a:t>s</a:t>
            </a:r>
            <a:r>
              <a:rPr dirty="0" sz="1800" spc="75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m</a:t>
            </a:r>
            <a:r>
              <a:rPr dirty="0" sz="1800" spc="-30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(</a:t>
            </a:r>
            <a:r>
              <a:rPr dirty="0" sz="1800" spc="105">
                <a:latin typeface="Trebuchet MS"/>
                <a:cs typeface="Trebuchet MS"/>
              </a:rPr>
              <a:t>-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1600" spc="-30">
                <a:solidFill>
                  <a:srgbClr val="1F407A"/>
                </a:solidFill>
                <a:latin typeface="Trebuchet MS"/>
                <a:cs typeface="Trebuchet MS"/>
              </a:rPr>
              <a:t>Walter</a:t>
            </a:r>
            <a:r>
              <a:rPr dirty="0" sz="1600" spc="-75">
                <a:solidFill>
                  <a:srgbClr val="1F407A"/>
                </a:solidFill>
                <a:latin typeface="Trebuchet MS"/>
                <a:cs typeface="Trebuchet MS"/>
              </a:rPr>
              <a:t> et</a:t>
            </a:r>
            <a:r>
              <a:rPr dirty="0" sz="1600" spc="-8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1F407A"/>
                </a:solidFill>
                <a:latin typeface="Trebuchet MS"/>
                <a:cs typeface="Trebuchet MS"/>
              </a:rPr>
              <a:t>al.,</a:t>
            </a:r>
            <a:r>
              <a:rPr dirty="0" sz="1600" spc="-60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50" spc="-20" i="1">
                <a:solidFill>
                  <a:srgbClr val="1F407A"/>
                </a:solidFill>
                <a:latin typeface="Trebuchet MS"/>
                <a:cs typeface="Trebuchet MS"/>
              </a:rPr>
              <a:t>Phys.</a:t>
            </a:r>
            <a:r>
              <a:rPr dirty="0" sz="1650" spc="-90" i="1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50" spc="-100" i="1">
                <a:solidFill>
                  <a:srgbClr val="1F407A"/>
                </a:solidFill>
                <a:latin typeface="Trebuchet MS"/>
                <a:cs typeface="Trebuchet MS"/>
              </a:rPr>
              <a:t>Rev.</a:t>
            </a:r>
            <a:r>
              <a:rPr dirty="0" sz="1650" spc="-60" i="1">
                <a:solidFill>
                  <a:srgbClr val="1F407A"/>
                </a:solidFill>
                <a:latin typeface="Trebuchet MS"/>
                <a:cs typeface="Trebuchet MS"/>
              </a:rPr>
              <a:t> Applied </a:t>
            </a:r>
            <a:r>
              <a:rPr dirty="0" sz="1600" spc="-120" b="1">
                <a:solidFill>
                  <a:srgbClr val="1F407A"/>
                </a:solidFill>
                <a:latin typeface="Trebuchet MS"/>
                <a:cs typeface="Trebuchet MS"/>
              </a:rPr>
              <a:t>7</a:t>
            </a:r>
            <a:r>
              <a:rPr dirty="0" sz="1600" spc="-120">
                <a:solidFill>
                  <a:srgbClr val="1F407A"/>
                </a:solidFill>
                <a:latin typeface="Trebuchet MS"/>
                <a:cs typeface="Trebuchet MS"/>
              </a:rPr>
              <a:t>,</a:t>
            </a:r>
            <a:r>
              <a:rPr dirty="0" sz="1600" spc="-8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1F407A"/>
                </a:solidFill>
                <a:latin typeface="Trebuchet MS"/>
                <a:cs typeface="Trebuchet MS"/>
              </a:rPr>
              <a:t>054020</a:t>
            </a:r>
            <a:r>
              <a:rPr dirty="0" sz="1600" spc="-35">
                <a:solidFill>
                  <a:srgbClr val="1F407A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1F407A"/>
                </a:solidFill>
                <a:latin typeface="Trebuchet MS"/>
                <a:cs typeface="Trebuchet MS"/>
              </a:rPr>
              <a:t>(2017)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0923" y="3952034"/>
            <a:ext cx="2383207" cy="2269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3904" y="2750756"/>
            <a:ext cx="3270885" cy="3493135"/>
            <a:chOff x="3553904" y="2750756"/>
            <a:chExt cx="3270885" cy="3493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0063" y="2775204"/>
              <a:ext cx="3255158" cy="34665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66921" y="2763774"/>
              <a:ext cx="3244850" cy="3467100"/>
            </a:xfrm>
            <a:custGeom>
              <a:avLst/>
              <a:gdLst/>
              <a:ahLst/>
              <a:cxnLst/>
              <a:rect l="l" t="t" r="r" b="b"/>
              <a:pathLst>
                <a:path w="3244850" h="3467100">
                  <a:moveTo>
                    <a:pt x="0" y="0"/>
                  </a:moveTo>
                  <a:lnTo>
                    <a:pt x="3244596" y="0"/>
                  </a:lnTo>
                  <a:lnTo>
                    <a:pt x="3244596" y="3467100"/>
                  </a:lnTo>
                  <a:lnTo>
                    <a:pt x="0" y="3467100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75403" y="35890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58839" y="5946649"/>
              <a:ext cx="677545" cy="0"/>
            </a:xfrm>
            <a:custGeom>
              <a:avLst/>
              <a:gdLst/>
              <a:ahLst/>
              <a:cxnLst/>
              <a:rect l="l" t="t" r="r" b="b"/>
              <a:pathLst>
                <a:path w="677545" h="0">
                  <a:moveTo>
                    <a:pt x="0" y="0"/>
                  </a:moveTo>
                  <a:lnTo>
                    <a:pt x="67711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9548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2.</a:t>
            </a:r>
            <a:r>
              <a:rPr dirty="0" spc="-5">
                <a:latin typeface="Arial"/>
                <a:cs typeface="Arial"/>
              </a:rPr>
              <a:t>1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-55"/>
              <a:t>Cont</a:t>
            </a:r>
            <a:r>
              <a:rPr dirty="0" spc="-10"/>
              <a:t>r</a:t>
            </a:r>
            <a:r>
              <a:rPr dirty="0" spc="15"/>
              <a:t>o</a:t>
            </a:r>
            <a:r>
              <a:rPr dirty="0" spc="5"/>
              <a:t>l</a:t>
            </a:r>
            <a:r>
              <a:rPr dirty="0" spc="-185"/>
              <a:t> </a:t>
            </a:r>
            <a:r>
              <a:rPr dirty="0" spc="5"/>
              <a:t>a</a:t>
            </a:r>
            <a:r>
              <a:rPr dirty="0" spc="-50"/>
              <a:t>n</a:t>
            </a:r>
            <a:r>
              <a:rPr dirty="0" spc="-55"/>
              <a:t>d</a:t>
            </a:r>
            <a:r>
              <a:rPr dirty="0" spc="-185"/>
              <a:t> </a:t>
            </a:r>
            <a:r>
              <a:rPr dirty="0" spc="25"/>
              <a:t>C</a:t>
            </a:r>
            <a:r>
              <a:rPr dirty="0" spc="-45"/>
              <a:t>haracterizati</a:t>
            </a:r>
            <a:r>
              <a:rPr dirty="0" spc="-55"/>
              <a:t>o</a:t>
            </a:r>
            <a:r>
              <a:rPr dirty="0" spc="-60"/>
              <a:t>n</a:t>
            </a:r>
            <a:r>
              <a:rPr dirty="0" spc="-145"/>
              <a:t> </a:t>
            </a:r>
            <a:r>
              <a:rPr dirty="0" spc="-85"/>
              <a:t>o</a:t>
            </a:r>
            <a:r>
              <a:rPr dirty="0" spc="-60"/>
              <a:t>f</a:t>
            </a:r>
            <a:r>
              <a:rPr dirty="0" spc="-180"/>
              <a:t> </a:t>
            </a:r>
            <a:r>
              <a:rPr dirty="0" spc="195"/>
              <a:t>s</a:t>
            </a:r>
            <a:r>
              <a:rPr dirty="0" spc="-60"/>
              <a:t>upe</a:t>
            </a:r>
            <a:r>
              <a:rPr dirty="0" spc="-10"/>
              <a:t>r</a:t>
            </a:r>
            <a:r>
              <a:rPr dirty="0" spc="-50"/>
              <a:t>conductin</a:t>
            </a:r>
            <a:r>
              <a:rPr dirty="0" spc="-50"/>
              <a:t>g</a:t>
            </a:r>
            <a:r>
              <a:rPr dirty="0" spc="-200"/>
              <a:t> </a:t>
            </a:r>
            <a:r>
              <a:rPr dirty="0" spc="-25"/>
              <a:t>qubits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9247" y="2775204"/>
            <a:ext cx="3166745" cy="3463290"/>
            <a:chOff x="79247" y="2775204"/>
            <a:chExt cx="3166745" cy="34632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7" y="2775204"/>
              <a:ext cx="3166680" cy="3463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04722" y="3033522"/>
              <a:ext cx="789940" cy="607060"/>
            </a:xfrm>
            <a:custGeom>
              <a:avLst/>
              <a:gdLst/>
              <a:ahLst/>
              <a:cxnLst/>
              <a:rect l="l" t="t" r="r" b="b"/>
              <a:pathLst>
                <a:path w="789939" h="607060">
                  <a:moveTo>
                    <a:pt x="0" y="0"/>
                  </a:moveTo>
                  <a:lnTo>
                    <a:pt x="789431" y="0"/>
                  </a:lnTo>
                  <a:lnTo>
                    <a:pt x="789431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59572" y="5567779"/>
            <a:ext cx="591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0000"/>
                </a:solidFill>
                <a:latin typeface="Trebuchet MS"/>
                <a:cs typeface="Trebuchet MS"/>
              </a:rPr>
              <a:t>15um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0829" y="1435148"/>
            <a:ext cx="1035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 spc="-105">
                <a:latin typeface="Trebuchet MS"/>
                <a:cs typeface="Trebuchet MS"/>
              </a:rPr>
              <a:t>Y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38631" y="2456688"/>
            <a:ext cx="76200" cy="260350"/>
            <a:chOff x="2738631" y="2456688"/>
            <a:chExt cx="76200" cy="260350"/>
          </a:xfrm>
        </p:grpSpPr>
        <p:sp>
          <p:nvSpPr>
            <p:cNvPr id="14" name="object 14"/>
            <p:cNvSpPr/>
            <p:nvPr/>
          </p:nvSpPr>
          <p:spPr>
            <a:xfrm>
              <a:off x="2776728" y="2456688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w="0" h="196850">
                  <a:moveTo>
                    <a:pt x="0" y="0"/>
                  </a:moveTo>
                  <a:lnTo>
                    <a:pt x="0" y="1966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38631" y="26406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1279" y="1854707"/>
            <a:ext cx="312419" cy="49072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89580" y="1788460"/>
            <a:ext cx="1076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rebuchet MS"/>
                <a:cs typeface="Trebuchet MS"/>
              </a:rPr>
              <a:t>Frequency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-80">
                <a:latin typeface="Trebuchet MS"/>
                <a:cs typeface="Trebuchet MS"/>
              </a:rPr>
              <a:t>Z</a:t>
            </a:r>
            <a:r>
              <a:rPr dirty="0" sz="1800" spc="-50">
                <a:latin typeface="Trebuchet MS"/>
                <a:cs typeface="Trebuchet MS"/>
              </a:rPr>
              <a:t>)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94478" y="2377184"/>
            <a:ext cx="698500" cy="923925"/>
            <a:chOff x="5094478" y="2377184"/>
            <a:chExt cx="698500" cy="923925"/>
          </a:xfrm>
        </p:grpSpPr>
        <p:sp>
          <p:nvSpPr>
            <p:cNvPr id="19" name="object 19"/>
            <p:cNvSpPr/>
            <p:nvPr/>
          </p:nvSpPr>
          <p:spPr>
            <a:xfrm>
              <a:off x="5100828" y="2383534"/>
              <a:ext cx="634365" cy="903605"/>
            </a:xfrm>
            <a:custGeom>
              <a:avLst/>
              <a:gdLst/>
              <a:ahLst/>
              <a:cxnLst/>
              <a:rect l="l" t="t" r="r" b="b"/>
              <a:pathLst>
                <a:path w="634364" h="903604">
                  <a:moveTo>
                    <a:pt x="0" y="0"/>
                  </a:moveTo>
                  <a:lnTo>
                    <a:pt x="1055" y="61537"/>
                  </a:lnTo>
                  <a:lnTo>
                    <a:pt x="4158" y="122820"/>
                  </a:lnTo>
                  <a:lnTo>
                    <a:pt x="9209" y="183594"/>
                  </a:lnTo>
                  <a:lnTo>
                    <a:pt x="16112" y="243605"/>
                  </a:lnTo>
                  <a:lnTo>
                    <a:pt x="24769" y="302598"/>
                  </a:lnTo>
                  <a:lnTo>
                    <a:pt x="35083" y="360319"/>
                  </a:lnTo>
                  <a:lnTo>
                    <a:pt x="46956" y="416513"/>
                  </a:lnTo>
                  <a:lnTo>
                    <a:pt x="60291" y="470925"/>
                  </a:lnTo>
                  <a:lnTo>
                    <a:pt x="74990" y="523302"/>
                  </a:lnTo>
                  <a:lnTo>
                    <a:pt x="90957" y="573389"/>
                  </a:lnTo>
                  <a:lnTo>
                    <a:pt x="108092" y="620931"/>
                  </a:lnTo>
                  <a:lnTo>
                    <a:pt x="126300" y="665674"/>
                  </a:lnTo>
                  <a:lnTo>
                    <a:pt x="145482" y="707364"/>
                  </a:lnTo>
                  <a:lnTo>
                    <a:pt x="165542" y="745745"/>
                  </a:lnTo>
                  <a:lnTo>
                    <a:pt x="186381" y="780564"/>
                  </a:lnTo>
                  <a:lnTo>
                    <a:pt x="230007" y="838497"/>
                  </a:lnTo>
                  <a:lnTo>
                    <a:pt x="275584" y="879126"/>
                  </a:lnTo>
                  <a:lnTo>
                    <a:pt x="322329" y="900416"/>
                  </a:lnTo>
                  <a:lnTo>
                    <a:pt x="345897" y="903173"/>
                  </a:lnTo>
                  <a:lnTo>
                    <a:pt x="401460" y="902290"/>
                  </a:lnTo>
                  <a:lnTo>
                    <a:pt x="455734" y="899774"/>
                  </a:lnTo>
                  <a:lnTo>
                    <a:pt x="507430" y="895821"/>
                  </a:lnTo>
                  <a:lnTo>
                    <a:pt x="555257" y="890629"/>
                  </a:lnTo>
                  <a:lnTo>
                    <a:pt x="597926" y="884395"/>
                  </a:lnTo>
                  <a:lnTo>
                    <a:pt x="634149" y="877316"/>
                  </a:lnTo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07469" y="3231647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0" y="0"/>
                  </a:moveTo>
                  <a:lnTo>
                    <a:pt x="32245" y="69037"/>
                  </a:lnTo>
                  <a:lnTo>
                    <a:pt x="85166" y="2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512395" y="2944474"/>
            <a:ext cx="124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92D050"/>
                </a:solidFill>
                <a:latin typeface="Trebuchet MS"/>
                <a:cs typeface="Trebuchet MS"/>
              </a:rPr>
              <a:t>C</a:t>
            </a:r>
            <a:r>
              <a:rPr dirty="0" sz="1800" spc="35">
                <a:solidFill>
                  <a:srgbClr val="92D050"/>
                </a:solidFill>
                <a:latin typeface="Trebuchet MS"/>
                <a:cs typeface="Trebuchet MS"/>
              </a:rPr>
              <a:t>ur</a:t>
            </a:r>
            <a:r>
              <a:rPr dirty="0" sz="1800" spc="5">
                <a:solidFill>
                  <a:srgbClr val="92D050"/>
                </a:solidFill>
                <a:latin typeface="Trebuchet MS"/>
                <a:cs typeface="Trebuchet MS"/>
              </a:rPr>
              <a:t>r</a:t>
            </a:r>
            <a:r>
              <a:rPr dirty="0" sz="1800" spc="-40">
                <a:solidFill>
                  <a:srgbClr val="92D050"/>
                </a:solidFill>
                <a:latin typeface="Trebuchet MS"/>
                <a:cs typeface="Trebuchet MS"/>
              </a:rPr>
              <a:t>e</a:t>
            </a:r>
            <a:r>
              <a:rPr dirty="0" sz="1800" spc="-60">
                <a:solidFill>
                  <a:srgbClr val="92D050"/>
                </a:solidFill>
                <a:latin typeface="Trebuchet MS"/>
                <a:cs typeface="Trebuchet MS"/>
              </a:rPr>
              <a:t>n</a:t>
            </a:r>
            <a:r>
              <a:rPr dirty="0" sz="1800" spc="-40">
                <a:solidFill>
                  <a:srgbClr val="92D050"/>
                </a:solidFill>
                <a:latin typeface="Trebuchet MS"/>
                <a:cs typeface="Trebuchet MS"/>
              </a:rPr>
              <a:t>t</a:t>
            </a:r>
            <a:r>
              <a:rPr dirty="0" sz="1800" spc="-135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92D050"/>
                </a:solidFill>
                <a:latin typeface="Cambria Math"/>
                <a:cs typeface="Cambria Math"/>
              </a:rPr>
              <a:t>𝐼</a:t>
            </a:r>
            <a:r>
              <a:rPr dirty="0" sz="1800" spc="-5">
                <a:solidFill>
                  <a:srgbClr val="92D050"/>
                </a:solidFill>
                <a:latin typeface="Cambria Math"/>
                <a:cs typeface="Cambria Math"/>
              </a:rPr>
              <a:t>(</a:t>
            </a:r>
            <a:r>
              <a:rPr dirty="0" sz="1800" spc="45">
                <a:solidFill>
                  <a:srgbClr val="92D050"/>
                </a:solidFill>
                <a:latin typeface="Cambria Math"/>
                <a:cs typeface="Cambria Math"/>
              </a:rPr>
              <a:t>𝑡</a:t>
            </a:r>
            <a:r>
              <a:rPr dirty="0" sz="1800">
                <a:solidFill>
                  <a:srgbClr val="92D05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6323" y="3720800"/>
            <a:ext cx="472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2D050"/>
                </a:solidFill>
                <a:latin typeface="Cambria Math"/>
                <a:cs typeface="Cambria Math"/>
              </a:rPr>
              <a:t>Φ</a:t>
            </a:r>
            <a:r>
              <a:rPr dirty="0" sz="1800" spc="-5">
                <a:solidFill>
                  <a:srgbClr val="92D050"/>
                </a:solidFill>
                <a:latin typeface="Cambria Math"/>
                <a:cs typeface="Cambria Math"/>
              </a:rPr>
              <a:t>(</a:t>
            </a:r>
            <a:r>
              <a:rPr dirty="0" sz="1800">
                <a:solidFill>
                  <a:srgbClr val="92D050"/>
                </a:solidFill>
                <a:latin typeface="Cambria Math"/>
                <a:cs typeface="Cambria Math"/>
              </a:rPr>
              <a:t>t)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3090" y="4453234"/>
            <a:ext cx="1226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6F6F6E"/>
                </a:solidFill>
                <a:latin typeface="Trebuchet MS"/>
                <a:cs typeface="Trebuchet MS"/>
              </a:rPr>
              <a:t>Q</a:t>
            </a:r>
            <a:r>
              <a:rPr dirty="0" sz="1800" spc="20">
                <a:solidFill>
                  <a:srgbClr val="6F6F6E"/>
                </a:solidFill>
                <a:latin typeface="Trebuchet MS"/>
                <a:cs typeface="Trebuchet MS"/>
              </a:rPr>
              <a:t>u</a:t>
            </a:r>
            <a:r>
              <a:rPr dirty="0" sz="1800" spc="-25">
                <a:solidFill>
                  <a:srgbClr val="6F6F6E"/>
                </a:solidFill>
                <a:latin typeface="Trebuchet MS"/>
                <a:cs typeface="Trebuchet MS"/>
              </a:rPr>
              <a:t>b</a:t>
            </a:r>
            <a:r>
              <a:rPr dirty="0" sz="1800" spc="-90">
                <a:solidFill>
                  <a:srgbClr val="6F6F6E"/>
                </a:solidFill>
                <a:latin typeface="Trebuchet MS"/>
                <a:cs typeface="Trebuchet MS"/>
              </a:rPr>
              <a:t>it</a:t>
            </a:r>
            <a:r>
              <a:rPr dirty="0" sz="1800" spc="-110">
                <a:solidFill>
                  <a:srgbClr val="6F6F6E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6F6F6E"/>
                </a:solidFill>
                <a:latin typeface="Trebuchet MS"/>
                <a:cs typeface="Trebuchet MS"/>
              </a:rPr>
              <a:t>i</a:t>
            </a:r>
            <a:r>
              <a:rPr dirty="0" sz="1800" spc="55">
                <a:solidFill>
                  <a:srgbClr val="6F6F6E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6F6F6E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6F6F6E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6F6F6E"/>
                </a:solidFill>
                <a:latin typeface="Trebuchet MS"/>
                <a:cs typeface="Trebuchet MS"/>
              </a:rPr>
              <a:t>n</a:t>
            </a:r>
            <a:r>
              <a:rPr dirty="0" sz="1800" spc="-25">
                <a:solidFill>
                  <a:srgbClr val="6F6F6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6004" y="1319357"/>
            <a:ext cx="158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On-chip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9819" y="1726943"/>
            <a:ext cx="226898" cy="21174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30760" y="1656079"/>
            <a:ext cx="4954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 marR="43180" indent="-36322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400685" algn="l"/>
                <a:tab pos="401320" algn="l"/>
                <a:tab pos="2703195" algn="l"/>
              </a:tabLst>
            </a:pPr>
            <a:r>
              <a:rPr dirty="0" sz="1800" spc="80">
                <a:latin typeface="Trebuchet MS"/>
                <a:cs typeface="Trebuchet MS"/>
              </a:rPr>
              <a:t>M</a:t>
            </a:r>
            <a:r>
              <a:rPr dirty="0" sz="1800" spc="35">
                <a:latin typeface="Trebuchet MS"/>
                <a:cs typeface="Trebuchet MS"/>
              </a:rPr>
              <a:t>i</a:t>
            </a:r>
            <a:r>
              <a:rPr dirty="0" sz="1800" spc="15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r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60">
                <a:latin typeface="Cambria Math"/>
                <a:cs typeface="Cambria Math"/>
              </a:rPr>
              <a:t>𝑏</a:t>
            </a:r>
            <a:r>
              <a:rPr dirty="0" baseline="-14957" sz="1950" spc="-855">
                <a:latin typeface="Cambria Math"/>
                <a:cs typeface="Cambria Math"/>
              </a:rPr>
              <a:t>𝑖</a:t>
            </a:r>
            <a:r>
              <a:rPr dirty="0" baseline="-14957" sz="1950" spc="-847">
                <a:latin typeface="Cambria Math"/>
                <a:cs typeface="Cambria Math"/>
              </a:rPr>
              <a:t>𝑖</a:t>
            </a:r>
            <a:r>
              <a:rPr dirty="0" baseline="-14957" sz="1950" spc="284">
                <a:latin typeface="Cambria Math"/>
                <a:cs typeface="Cambria Math"/>
              </a:rPr>
              <a:t>𝑛</a:t>
            </a:r>
            <a:r>
              <a:rPr dirty="0" baseline="-14957" sz="1950">
                <a:latin typeface="Cambria Math"/>
                <a:cs typeface="Cambria Math"/>
              </a:rPr>
              <a:t>  </a:t>
            </a:r>
            <a:r>
              <a:rPr dirty="0" baseline="-14957" sz="1950" spc="-3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	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</a:t>
            </a:r>
            <a:r>
              <a:rPr dirty="0" sz="1800" spc="15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50">
                <a:latin typeface="Trebuchet MS"/>
                <a:cs typeface="Trebuchet MS"/>
              </a:rPr>
              <a:t>ith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85">
                <a:latin typeface="Trebuchet MS"/>
                <a:cs typeface="Trebuchet MS"/>
              </a:rPr>
              <a:t>it  </a:t>
            </a:r>
            <a:r>
              <a:rPr dirty="0" sz="1800" spc="-30">
                <a:latin typeface="Trebuchet MS"/>
                <a:cs typeface="Trebuchet MS"/>
              </a:rPr>
              <a:t>frequency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rotates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Bloch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vector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about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26095" y="2174239"/>
            <a:ext cx="1479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5">
                <a:latin typeface="Cambria Math"/>
                <a:cs typeface="Cambria Math"/>
              </a:rPr>
              <a:t>+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3205" y="2325116"/>
            <a:ext cx="13874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09955" algn="l"/>
                <a:tab pos="1205865" algn="l"/>
              </a:tabLst>
            </a:pPr>
            <a:r>
              <a:rPr dirty="0" baseline="4273" sz="1950" spc="-855">
                <a:latin typeface="Cambria Math"/>
                <a:cs typeface="Cambria Math"/>
              </a:rPr>
              <a:t>𝑖</a:t>
            </a:r>
            <a:r>
              <a:rPr dirty="0" baseline="4273" sz="1950" spc="-847">
                <a:latin typeface="Cambria Math"/>
                <a:cs typeface="Cambria Math"/>
              </a:rPr>
              <a:t>𝑖</a:t>
            </a:r>
            <a:r>
              <a:rPr dirty="0" baseline="4273" sz="1950" spc="284">
                <a:latin typeface="Cambria Math"/>
                <a:cs typeface="Cambria Math"/>
              </a:rPr>
              <a:t>𝑛</a:t>
            </a:r>
            <a:r>
              <a:rPr dirty="0" baseline="4273" sz="1950">
                <a:latin typeface="Cambria Math"/>
                <a:cs typeface="Cambria Math"/>
              </a:rPr>
              <a:t>	</a:t>
            </a:r>
            <a:r>
              <a:rPr dirty="0" sz="1300" spc="-570">
                <a:latin typeface="Cambria Math"/>
                <a:cs typeface="Cambria Math"/>
              </a:rPr>
              <a:t>𝑖</a:t>
            </a:r>
            <a:r>
              <a:rPr dirty="0" sz="1300" spc="-565">
                <a:latin typeface="Cambria Math"/>
                <a:cs typeface="Cambria Math"/>
              </a:rPr>
              <a:t>𝑖</a:t>
            </a:r>
            <a:r>
              <a:rPr dirty="0" sz="1300" spc="190">
                <a:latin typeface="Cambria Math"/>
                <a:cs typeface="Cambria Math"/>
              </a:rPr>
              <a:t>𝑛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4273" sz="1950" spc="-855">
                <a:latin typeface="Cambria Math"/>
                <a:cs typeface="Cambria Math"/>
              </a:rPr>
              <a:t>𝑖</a:t>
            </a:r>
            <a:r>
              <a:rPr dirty="0" baseline="4273" sz="1950" spc="-847">
                <a:latin typeface="Cambria Math"/>
                <a:cs typeface="Cambria Math"/>
              </a:rPr>
              <a:t>𝑖</a:t>
            </a:r>
            <a:r>
              <a:rPr dirty="0" baseline="4273" sz="1950" spc="284">
                <a:latin typeface="Cambria Math"/>
                <a:cs typeface="Cambria Math"/>
              </a:rPr>
              <a:t>𝑛</a:t>
            </a:r>
            <a:endParaRPr baseline="4273" sz="19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9025" y="2206320"/>
            <a:ext cx="33547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8840" algn="l"/>
                <a:tab pos="2983865" algn="l"/>
                <a:tab pos="3279775" algn="l"/>
              </a:tabLst>
            </a:pP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45">
                <a:latin typeface="Trebuchet MS"/>
                <a:cs typeface="Trebuchet MS"/>
              </a:rPr>
              <a:t>x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2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.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D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-35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r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𝑃	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ℏ</a:t>
            </a:r>
            <a:r>
              <a:rPr dirty="0" sz="1800" spc="35">
                <a:latin typeface="Cambria Math"/>
                <a:cs typeface="Cambria Math"/>
              </a:rPr>
              <a:t>𝜔</a:t>
            </a:r>
            <a:r>
              <a:rPr dirty="0" sz="1800">
                <a:latin typeface="Cambria Math"/>
                <a:cs typeface="Cambria Math"/>
              </a:rPr>
              <a:t>𝑏	𝑏	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56160" y="2550667"/>
            <a:ext cx="51657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dirty="0" sz="1800" spc="-15">
                <a:latin typeface="Trebuchet MS"/>
                <a:cs typeface="Trebuchet MS"/>
              </a:rPr>
              <a:t>Arbitrary </a:t>
            </a:r>
            <a:r>
              <a:rPr dirty="0" sz="1800" spc="-25">
                <a:latin typeface="Trebuchet MS"/>
                <a:cs typeface="Trebuchet MS"/>
              </a:rPr>
              <a:t>waveform </a:t>
            </a:r>
            <a:r>
              <a:rPr dirty="0" sz="1800" spc="10">
                <a:latin typeface="Trebuchet MS"/>
                <a:cs typeface="Trebuchet MS"/>
              </a:rPr>
              <a:t>generators </a:t>
            </a:r>
            <a:r>
              <a:rPr dirty="0" sz="1800" spc="-60">
                <a:latin typeface="Trebuchet MS"/>
                <a:cs typeface="Trebuchet MS"/>
              </a:rPr>
              <a:t>(AWG) </a:t>
            </a:r>
            <a:r>
              <a:rPr dirty="0" sz="1800" spc="25">
                <a:latin typeface="Trebuchet MS"/>
                <a:cs typeface="Trebuchet MS"/>
              </a:rPr>
              <a:t>used </a:t>
            </a:r>
            <a:r>
              <a:rPr dirty="0" sz="1800" spc="-70">
                <a:latin typeface="Trebuchet MS"/>
                <a:cs typeface="Trebuchet MS"/>
              </a:rPr>
              <a:t>to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generate </a:t>
            </a:r>
            <a:r>
              <a:rPr dirty="0" sz="1800" spc="10">
                <a:latin typeface="Trebuchet MS"/>
                <a:cs typeface="Trebuchet MS"/>
              </a:rPr>
              <a:t>pulses, </a:t>
            </a:r>
            <a:r>
              <a:rPr dirty="0" sz="1800" spc="-20">
                <a:latin typeface="Trebuchet MS"/>
                <a:cs typeface="Trebuchet MS"/>
              </a:rPr>
              <a:t>up-converted </a:t>
            </a:r>
            <a:r>
              <a:rPr dirty="0" sz="1800" spc="-70">
                <a:latin typeface="Trebuchet MS"/>
                <a:cs typeface="Trebuchet MS"/>
              </a:rPr>
              <a:t>to </a:t>
            </a:r>
            <a:r>
              <a:rPr dirty="0" sz="1800" spc="-45">
                <a:latin typeface="Trebuchet MS"/>
                <a:cs typeface="Trebuchet MS"/>
              </a:rPr>
              <a:t>the </a:t>
            </a:r>
            <a:r>
              <a:rPr dirty="0" sz="1800" spc="85">
                <a:latin typeface="Trebuchet MS"/>
                <a:cs typeface="Trebuchet MS"/>
              </a:rPr>
              <a:t>MW 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frequency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band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by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mixing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with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local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oscillator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field.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63469" y="3725671"/>
            <a:ext cx="708025" cy="2540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165">
              <a:lnSpc>
                <a:spcPts val="1035"/>
              </a:lnSpc>
              <a:spcBef>
                <a:spcPts val="120"/>
              </a:spcBef>
            </a:pPr>
            <a:r>
              <a:rPr dirty="0" u="heavy" baseline="-13227" sz="1575" spc="-39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300" spc="-120">
                <a:latin typeface="Cambria Math"/>
                <a:cs typeface="Cambria Math"/>
              </a:rPr>
              <a:t>𝐶</a:t>
            </a:r>
            <a:r>
              <a:rPr dirty="0" baseline="26455" sz="1575" spc="-179">
                <a:latin typeface="Cambria Math"/>
                <a:cs typeface="Cambria Math"/>
              </a:rPr>
              <a:t>2</a:t>
            </a:r>
            <a:r>
              <a:rPr dirty="0" sz="1300" spc="-120">
                <a:latin typeface="Cambria Math"/>
                <a:cs typeface="Cambria Math"/>
              </a:rPr>
              <a:t>𝑍𝑍</a:t>
            </a:r>
            <a:r>
              <a:rPr dirty="0" sz="1300" spc="229">
                <a:latin typeface="Cambria Math"/>
                <a:cs typeface="Cambria Math"/>
              </a:rPr>
              <a:t> </a:t>
            </a:r>
            <a:r>
              <a:rPr dirty="0" sz="1300" spc="100">
                <a:latin typeface="Cambria Math"/>
                <a:cs typeface="Cambria Math"/>
              </a:rPr>
              <a:t>𝜔</a:t>
            </a:r>
            <a:r>
              <a:rPr dirty="0" baseline="26455" sz="1575" spc="150">
                <a:latin typeface="Cambria Math"/>
                <a:cs typeface="Cambria Math"/>
              </a:rPr>
              <a:t>2</a:t>
            </a:r>
            <a:endParaRPr baseline="26455" sz="1575">
              <a:latin typeface="Cambria Math"/>
              <a:cs typeface="Cambria Math"/>
            </a:endParaRPr>
          </a:p>
          <a:p>
            <a:pPr marL="144780">
              <a:lnSpc>
                <a:spcPts val="735"/>
              </a:lnSpc>
              <a:tabLst>
                <a:tab pos="349250" algn="l"/>
                <a:tab pos="661670" algn="l"/>
              </a:tabLst>
            </a:pPr>
            <a:r>
              <a:rPr dirty="0" u="heavy" sz="1050" spc="9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𝑐	</a:t>
            </a:r>
            <a:r>
              <a:rPr dirty="0" u="heavy" sz="1050" spc="6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0	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81908" y="3974083"/>
            <a:ext cx="2686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00" spc="75">
                <a:latin typeface="Cambria Math"/>
                <a:cs typeface="Cambria Math"/>
              </a:rPr>
              <a:t>𝐶</a:t>
            </a:r>
            <a:r>
              <a:rPr dirty="0" baseline="-13227" sz="1575" spc="112">
                <a:latin typeface="Cambria Math"/>
                <a:cs typeface="Cambria Math"/>
              </a:rPr>
              <a:t>Σ</a:t>
            </a:r>
            <a:endParaRPr baseline="-13227" sz="1575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56160" y="3798823"/>
            <a:ext cx="5189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100"/>
              </a:spcBef>
              <a:buClr>
                <a:srgbClr val="1F407A"/>
              </a:buClr>
              <a:buFont typeface="Wingdings"/>
              <a:buChar char=""/>
              <a:tabLst>
                <a:tab pos="375285" algn="l"/>
                <a:tab pos="375920" algn="l"/>
                <a:tab pos="4324985" algn="l"/>
              </a:tabLst>
            </a:pPr>
            <a:r>
              <a:rPr dirty="0" sz="1800" spc="10">
                <a:latin typeface="Trebuchet MS"/>
                <a:cs typeface="Trebuchet MS"/>
              </a:rPr>
              <a:t>Coupling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rate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charge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line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75">
                <a:latin typeface="Cambria Math"/>
                <a:cs typeface="Cambria Math"/>
              </a:rPr>
              <a:t>𝛾𝛾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	</a:t>
            </a:r>
            <a:r>
              <a:rPr dirty="0" sz="1800" spc="35">
                <a:latin typeface="Trebuchet MS"/>
                <a:cs typeface="Trebuchet MS"/>
              </a:rPr>
              <a:t>imposes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8449" y="4854191"/>
            <a:ext cx="245186" cy="21174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92989" y="5128511"/>
            <a:ext cx="245186" cy="21174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918060" y="4109567"/>
            <a:ext cx="4983480" cy="24091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590"/>
              </a:spcBef>
            </a:pP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e</a:t>
            </a:r>
            <a:r>
              <a:rPr dirty="0" sz="1800" spc="-85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-35">
                <a:latin typeface="Trebuchet MS"/>
                <a:cs typeface="Trebuchet MS"/>
              </a:rPr>
              <a:t>r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40">
                <a:latin typeface="Trebuchet MS"/>
                <a:cs typeface="Trebuchet MS"/>
              </a:rPr>
              <a:t>ee</a:t>
            </a:r>
            <a:r>
              <a:rPr dirty="0" sz="1800" spc="-30">
                <a:latin typeface="Trebuchet MS"/>
                <a:cs typeface="Trebuchet MS"/>
              </a:rPr>
              <a:t>d</a:t>
            </a:r>
            <a:r>
              <a:rPr dirty="0" sz="1800" spc="160">
                <a:latin typeface="Trebuchet MS"/>
                <a:cs typeface="Trebuchet MS"/>
              </a:rPr>
              <a:t>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𝛾𝛾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≪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10">
                <a:latin typeface="Cambria Math"/>
                <a:cs typeface="Cambria Math"/>
              </a:rPr>
              <a:t>1</a:t>
            </a:r>
            <a:r>
              <a:rPr dirty="0" sz="1800" spc="5">
                <a:latin typeface="Cambria Math"/>
                <a:cs typeface="Cambria Math"/>
              </a:rPr>
              <a:t>/</a:t>
            </a:r>
            <a:r>
              <a:rPr dirty="0" sz="1800" spc="-235">
                <a:latin typeface="Cambria Math"/>
                <a:cs typeface="Cambria Math"/>
              </a:rPr>
              <a:t>𝑇</a:t>
            </a:r>
            <a:r>
              <a:rPr dirty="0" baseline="-14957" sz="1950" spc="172">
                <a:latin typeface="Cambria Math"/>
                <a:cs typeface="Cambria Math"/>
              </a:rPr>
              <a:t>1</a:t>
            </a:r>
            <a:r>
              <a:rPr dirty="0" sz="1800" spc="-17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13384" marR="55880" indent="-363220">
              <a:lnSpc>
                <a:spcPct val="100000"/>
              </a:lnSpc>
              <a:spcBef>
                <a:spcPts val="495"/>
              </a:spcBef>
              <a:buClr>
                <a:srgbClr val="1F407A"/>
              </a:buClr>
              <a:buFont typeface="Wingdings"/>
              <a:buChar char=""/>
              <a:tabLst>
                <a:tab pos="413384" algn="l"/>
                <a:tab pos="414020" algn="l"/>
                <a:tab pos="1661160" algn="l"/>
              </a:tabLst>
            </a:pPr>
            <a:r>
              <a:rPr dirty="0" sz="1800" spc="-175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un</a:t>
            </a:r>
            <a:r>
              <a:rPr dirty="0" sz="1800" spc="-15">
                <a:latin typeface="Trebuchet MS"/>
                <a:cs typeface="Trebuchet MS"/>
              </a:rPr>
              <a:t>ab</a:t>
            </a:r>
            <a:r>
              <a:rPr dirty="0" sz="1800" spc="-35">
                <a:latin typeface="Trebuchet MS"/>
                <a:cs typeface="Trebuchet MS"/>
              </a:rPr>
              <a:t>i</a:t>
            </a:r>
            <a:r>
              <a:rPr dirty="0" sz="1800" spc="-40">
                <a:latin typeface="Trebuchet MS"/>
                <a:cs typeface="Trebuchet MS"/>
              </a:rPr>
              <a:t>l</a:t>
            </a:r>
            <a:r>
              <a:rPr dirty="0" sz="1800" spc="-90">
                <a:latin typeface="Trebuchet MS"/>
                <a:cs typeface="Trebuchet MS"/>
              </a:rPr>
              <a:t>ity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5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v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d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85">
                <a:latin typeface="Trebuchet MS"/>
                <a:cs typeface="Trebuchet MS"/>
              </a:rPr>
              <a:t>y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se</a:t>
            </a:r>
            <a:r>
              <a:rPr dirty="0" sz="1800" spc="55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 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5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Cambria Math"/>
                <a:cs typeface="Cambria Math"/>
              </a:rPr>
              <a:t>𝐼 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𝑡	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se</a:t>
            </a:r>
            <a:r>
              <a:rPr dirty="0" sz="1800" spc="4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0">
                <a:latin typeface="Trebuchet MS"/>
                <a:cs typeface="Trebuchet MS"/>
              </a:rPr>
              <a:t>e  </a:t>
            </a:r>
            <a:r>
              <a:rPr dirty="0" sz="1800" spc="-5">
                <a:latin typeface="Trebuchet MS"/>
                <a:cs typeface="Trebuchet MS"/>
              </a:rPr>
              <a:t>generating </a:t>
            </a:r>
            <a:r>
              <a:rPr dirty="0" sz="1800">
                <a:latin typeface="Trebuchet MS"/>
                <a:cs typeface="Trebuchet MS"/>
              </a:rPr>
              <a:t>a </a:t>
            </a:r>
            <a:r>
              <a:rPr dirty="0" sz="1800" spc="-10">
                <a:latin typeface="Trebuchet MS"/>
                <a:cs typeface="Trebuchet MS"/>
              </a:rPr>
              <a:t>magnetic </a:t>
            </a:r>
            <a:r>
              <a:rPr dirty="0" sz="1800" spc="-35">
                <a:latin typeface="Trebuchet MS"/>
                <a:cs typeface="Trebuchet MS"/>
              </a:rPr>
              <a:t>flux </a:t>
            </a:r>
            <a:r>
              <a:rPr dirty="0" sz="1800">
                <a:latin typeface="Cambria Math"/>
                <a:cs typeface="Cambria Math"/>
              </a:rPr>
              <a:t>Φ 𝑡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 </a:t>
            </a:r>
            <a:r>
              <a:rPr dirty="0" sz="1800" spc="-45">
                <a:latin typeface="Trebuchet MS"/>
                <a:cs typeface="Trebuchet MS"/>
              </a:rPr>
              <a:t>the </a:t>
            </a:r>
            <a:r>
              <a:rPr dirty="0" sz="1800" spc="55">
                <a:latin typeface="Trebuchet MS"/>
                <a:cs typeface="Trebuchet MS"/>
              </a:rPr>
              <a:t>SQUID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loop.</a:t>
            </a:r>
            <a:endParaRPr sz="1800">
              <a:latin typeface="Trebuchet MS"/>
              <a:cs typeface="Trebuchet MS"/>
            </a:endParaRPr>
          </a:p>
          <a:p>
            <a:pPr marL="413384" marR="125730" indent="-363220">
              <a:lnSpc>
                <a:spcPct val="100000"/>
              </a:lnSpc>
              <a:spcBef>
                <a:spcPts val="505"/>
              </a:spcBef>
              <a:buClr>
                <a:srgbClr val="1F407A"/>
              </a:buClr>
              <a:buFont typeface="Wingdings"/>
              <a:buChar char=""/>
              <a:tabLst>
                <a:tab pos="413384" algn="l"/>
                <a:tab pos="414020" algn="l"/>
              </a:tabLst>
            </a:pPr>
            <a:r>
              <a:rPr dirty="0" sz="1800" spc="30">
                <a:latin typeface="Trebuchet MS"/>
                <a:cs typeface="Trebuchet MS"/>
              </a:rPr>
              <a:t>Use</a:t>
            </a:r>
            <a:r>
              <a:rPr dirty="0" sz="1800" spc="45">
                <a:latin typeface="Trebuchet MS"/>
                <a:cs typeface="Trebuchet MS"/>
              </a:rPr>
              <a:t>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85">
                <a:latin typeface="Trebuchet MS"/>
                <a:cs typeface="Trebuchet MS"/>
              </a:rPr>
              <a:t>o</a:t>
            </a:r>
            <a:r>
              <a:rPr dirty="0" sz="1800" spc="-55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h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s</a:t>
            </a:r>
            <a:r>
              <a:rPr dirty="0" sz="1800" spc="-13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(</a:t>
            </a:r>
            <a:r>
              <a:rPr dirty="0" sz="1800" spc="105">
                <a:latin typeface="Trebuchet MS"/>
                <a:cs typeface="Trebuchet MS"/>
              </a:rPr>
              <a:t>D</a:t>
            </a:r>
            <a:r>
              <a:rPr dirty="0" sz="1800" spc="70">
                <a:latin typeface="Trebuchet MS"/>
                <a:cs typeface="Trebuchet MS"/>
              </a:rPr>
              <a:t>C</a:t>
            </a:r>
            <a:r>
              <a:rPr dirty="0" sz="1800" spc="-125">
                <a:latin typeface="Trebuchet MS"/>
                <a:cs typeface="Trebuchet MS"/>
              </a:rPr>
              <a:t>)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</a:t>
            </a:r>
            <a:r>
              <a:rPr dirty="0" sz="1800" spc="-50">
                <a:latin typeface="Trebuchet MS"/>
                <a:cs typeface="Trebuchet MS"/>
              </a:rPr>
              <a:t>f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h</a:t>
            </a:r>
            <a:r>
              <a:rPr dirty="0" sz="1800" spc="-30">
                <a:latin typeface="Trebuchet MS"/>
                <a:cs typeface="Trebuchet MS"/>
              </a:rPr>
              <a:t>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25">
                <a:latin typeface="Trebuchet MS"/>
                <a:cs typeface="Trebuchet MS"/>
              </a:rPr>
              <a:t>b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100">
                <a:latin typeface="Trebuchet MS"/>
                <a:cs typeface="Trebuchet MS"/>
              </a:rPr>
              <a:t>t  </a:t>
            </a:r>
            <a:r>
              <a:rPr dirty="0" sz="1800" spc="-110">
                <a:latin typeface="Trebuchet MS"/>
                <a:cs typeface="Trebuchet MS"/>
              </a:rPr>
              <a:t>f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-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q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c</a:t>
            </a:r>
            <a:r>
              <a:rPr dirty="0" sz="1800" spc="-50">
                <a:latin typeface="Trebuchet MS"/>
                <a:cs typeface="Trebuchet MS"/>
              </a:rPr>
              <a:t>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f</a:t>
            </a:r>
            <a:r>
              <a:rPr dirty="0" sz="1800" spc="1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r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25">
                <a:latin typeface="Trebuchet MS"/>
                <a:cs typeface="Trebuchet MS"/>
              </a:rPr>
              <a:t>pp</a:t>
            </a:r>
            <a:r>
              <a:rPr dirty="0" sz="1800" spc="-55">
                <a:latin typeface="Trebuchet MS"/>
                <a:cs typeface="Trebuchet MS"/>
              </a:rPr>
              <a:t>l</a:t>
            </a:r>
            <a:r>
              <a:rPr dirty="0" sz="1800" spc="-90">
                <a:latin typeface="Trebuchet MS"/>
                <a:cs typeface="Trebuchet MS"/>
              </a:rPr>
              <a:t>y</a:t>
            </a: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g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95">
                <a:latin typeface="Trebuchet MS"/>
                <a:cs typeface="Trebuchet MS"/>
              </a:rPr>
              <a:t>se</a:t>
            </a:r>
            <a:r>
              <a:rPr dirty="0" sz="1800" spc="85">
                <a:latin typeface="Trebuchet MS"/>
                <a:cs typeface="Trebuchet MS"/>
              </a:rPr>
              <a:t>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on  </a:t>
            </a:r>
            <a:r>
              <a:rPr dirty="0" sz="1800" spc="5">
                <a:latin typeface="Trebuchet MS"/>
                <a:cs typeface="Trebuchet MS"/>
              </a:rPr>
              <a:t>nanosecond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timescales.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50945" y="1896402"/>
            <a:ext cx="13779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370">
                <a:latin typeface="Cambria Math"/>
                <a:cs typeface="Cambria Math"/>
              </a:rPr>
              <a:t>𝑖𝑖</a:t>
            </a:r>
            <a:r>
              <a:rPr dirty="0" sz="850" spc="140"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3077" y="1824774"/>
            <a:ext cx="142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latin typeface="Trebuchet MS"/>
                <a:cs typeface="Trebuchet MS"/>
              </a:rPr>
              <a:t>D</a:t>
            </a:r>
            <a:r>
              <a:rPr dirty="0" sz="1200" spc="30">
                <a:latin typeface="Trebuchet MS"/>
                <a:cs typeface="Trebuchet MS"/>
              </a:rPr>
              <a:t>r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-45">
                <a:latin typeface="Trebuchet MS"/>
                <a:cs typeface="Trebuchet MS"/>
              </a:rPr>
              <a:t>v</a:t>
            </a:r>
            <a:r>
              <a:rPr dirty="0" sz="1200" spc="-40">
                <a:latin typeface="Trebuchet MS"/>
                <a:cs typeface="Trebuchet MS"/>
              </a:rPr>
              <a:t>e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Cambria Math"/>
                <a:cs typeface="Cambria Math"/>
              </a:rPr>
              <a:t>𝑏  </a:t>
            </a:r>
            <a:r>
              <a:rPr dirty="0" sz="1200" spc="120">
                <a:latin typeface="Cambria Math"/>
                <a:cs typeface="Cambria Math"/>
              </a:rPr>
              <a:t> </a:t>
            </a:r>
            <a:r>
              <a:rPr dirty="0" sz="1200" spc="-85">
                <a:latin typeface="Trebuchet MS"/>
                <a:cs typeface="Trebuchet MS"/>
              </a:rPr>
              <a:t>(</a:t>
            </a:r>
            <a:r>
              <a:rPr dirty="0" sz="1200" spc="-90">
                <a:latin typeface="Trebuchet MS"/>
                <a:cs typeface="Trebuchet MS"/>
              </a:rPr>
              <a:t>t</a:t>
            </a:r>
            <a:r>
              <a:rPr dirty="0" sz="1200" spc="-80">
                <a:latin typeface="Trebuchet MS"/>
                <a:cs typeface="Trebuchet MS"/>
              </a:rPr>
              <a:t>)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80">
                <a:latin typeface="Trebuchet MS"/>
                <a:cs typeface="Trebuchet MS"/>
              </a:rPr>
              <a:t>t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30">
                <a:latin typeface="Trebuchet MS"/>
                <a:cs typeface="Trebuchet MS"/>
              </a:rPr>
              <a:t>rr</a:t>
            </a:r>
            <a:r>
              <a:rPr dirty="0" sz="1200" spc="-25">
                <a:latin typeface="Trebuchet MS"/>
                <a:cs typeface="Trebuchet MS"/>
              </a:rPr>
              <a:t>i</a:t>
            </a:r>
            <a:r>
              <a:rPr dirty="0" sz="1200" spc="-40">
                <a:latin typeface="Trebuchet MS"/>
                <a:cs typeface="Trebuchet MS"/>
              </a:rPr>
              <a:t>e</a:t>
            </a:r>
            <a:r>
              <a:rPr dirty="0" sz="1200" spc="35"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7677" y="2004605"/>
            <a:ext cx="1012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latin typeface="Trebuchet MS"/>
                <a:cs typeface="Trebuchet MS"/>
              </a:rPr>
              <a:t>f</a:t>
            </a:r>
            <a:r>
              <a:rPr dirty="0" sz="1200" spc="-5">
                <a:latin typeface="Trebuchet MS"/>
                <a:cs typeface="Trebuchet MS"/>
              </a:rPr>
              <a:t>r</a:t>
            </a:r>
            <a:r>
              <a:rPr dirty="0" sz="1200" spc="-20">
                <a:latin typeface="Trebuchet MS"/>
                <a:cs typeface="Trebuchet MS"/>
              </a:rPr>
              <a:t>e</a:t>
            </a:r>
            <a:r>
              <a:rPr dirty="0" sz="1200" spc="-15">
                <a:latin typeface="Trebuchet MS"/>
                <a:cs typeface="Trebuchet MS"/>
              </a:rPr>
              <a:t>q</a:t>
            </a:r>
            <a:r>
              <a:rPr dirty="0" sz="1200" spc="10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e</a:t>
            </a:r>
            <a:r>
              <a:rPr dirty="0" sz="1200" spc="-5">
                <a:latin typeface="Trebuchet MS"/>
                <a:cs typeface="Trebuchet MS"/>
              </a:rPr>
              <a:t>n</a:t>
            </a:r>
            <a:r>
              <a:rPr dirty="0" sz="1200" spc="-35">
                <a:latin typeface="Trebuchet MS"/>
                <a:cs typeface="Trebuchet MS"/>
              </a:rPr>
              <a:t>cy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95">
                <a:latin typeface="Cambria Math"/>
                <a:cs typeface="Cambria Math"/>
              </a:rPr>
              <a:t>𝜔</a:t>
            </a:r>
            <a:r>
              <a:rPr dirty="0" baseline="-16339" sz="1275" spc="-367">
                <a:latin typeface="Cambria Math"/>
                <a:cs typeface="Cambria Math"/>
              </a:rPr>
              <a:t>𝑔𝑔𝑒</a:t>
            </a:r>
            <a:endParaRPr baseline="-16339" sz="1275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35251" y="3672836"/>
            <a:ext cx="674370" cy="419100"/>
            <a:chOff x="1635251" y="3672836"/>
            <a:chExt cx="674370" cy="419100"/>
          </a:xfrm>
        </p:grpSpPr>
        <p:sp>
          <p:nvSpPr>
            <p:cNvPr id="41" name="object 41"/>
            <p:cNvSpPr/>
            <p:nvPr/>
          </p:nvSpPr>
          <p:spPr>
            <a:xfrm>
              <a:off x="1689179" y="3706361"/>
              <a:ext cx="566420" cy="352425"/>
            </a:xfrm>
            <a:custGeom>
              <a:avLst/>
              <a:gdLst/>
              <a:ahLst/>
              <a:cxnLst/>
              <a:rect l="l" t="t" r="r" b="b"/>
              <a:pathLst>
                <a:path w="566419" h="352425">
                  <a:moveTo>
                    <a:pt x="0" y="351955"/>
                  </a:moveTo>
                  <a:lnTo>
                    <a:pt x="566153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635252" y="3672839"/>
              <a:ext cx="674370" cy="419100"/>
            </a:xfrm>
            <a:custGeom>
              <a:avLst/>
              <a:gdLst/>
              <a:ahLst/>
              <a:cxnLst/>
              <a:rect l="l" t="t" r="r" b="b"/>
              <a:pathLst>
                <a:path w="674369" h="419100">
                  <a:moveTo>
                    <a:pt x="84823" y="411137"/>
                  </a:moveTo>
                  <a:lnTo>
                    <a:pt x="44602" y="346417"/>
                  </a:lnTo>
                  <a:lnTo>
                    <a:pt x="0" y="418998"/>
                  </a:lnTo>
                  <a:lnTo>
                    <a:pt x="84823" y="411137"/>
                  </a:lnTo>
                  <a:close/>
                </a:path>
                <a:path w="674369" h="419100">
                  <a:moveTo>
                    <a:pt x="674001" y="0"/>
                  </a:moveTo>
                  <a:lnTo>
                    <a:pt x="589178" y="7886"/>
                  </a:lnTo>
                  <a:lnTo>
                    <a:pt x="629412" y="72593"/>
                  </a:lnTo>
                  <a:lnTo>
                    <a:pt x="6740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39571" y="3745219"/>
            <a:ext cx="1134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FFFF00"/>
                </a:solidFill>
                <a:latin typeface="Trebuchet MS"/>
                <a:cs typeface="Trebuchet MS"/>
              </a:rPr>
              <a:t>Ca</a:t>
            </a:r>
            <a:r>
              <a:rPr dirty="0" sz="1400" spc="15">
                <a:solidFill>
                  <a:srgbClr val="FFFF00"/>
                </a:solidFill>
                <a:latin typeface="Trebuchet MS"/>
                <a:cs typeface="Trebuchet MS"/>
              </a:rPr>
              <a:t>p</a:t>
            </a:r>
            <a:r>
              <a:rPr dirty="0" sz="140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00"/>
                </a:solidFill>
                <a:latin typeface="Trebuchet MS"/>
                <a:cs typeface="Trebuchet MS"/>
              </a:rPr>
              <a:t>c</a:t>
            </a:r>
            <a:r>
              <a:rPr dirty="0" sz="1400" spc="-6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dirty="0" sz="1400" spc="-105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dirty="0" sz="1400" spc="15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dirty="0" sz="1400" spc="10">
                <a:solidFill>
                  <a:srgbClr val="FFFF00"/>
                </a:solidFill>
                <a:latin typeface="Trebuchet MS"/>
                <a:cs typeface="Trebuchet MS"/>
              </a:rPr>
              <a:t>n</a:t>
            </a:r>
            <a:r>
              <a:rPr dirty="0" sz="1400" spc="-40">
                <a:solidFill>
                  <a:srgbClr val="FFFF00"/>
                </a:solidFill>
                <a:latin typeface="Trebuchet MS"/>
                <a:cs typeface="Trebuchet MS"/>
              </a:rPr>
              <a:t>c</a:t>
            </a:r>
            <a:r>
              <a:rPr dirty="0" sz="1400" spc="-2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dirty="0" sz="1400" spc="-114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00"/>
                </a:solidFill>
                <a:latin typeface="Cambria Math"/>
                <a:cs typeface="Cambria Math"/>
              </a:rPr>
              <a:t>𝐶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8375" y="3830563"/>
            <a:ext cx="908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114">
                <a:solidFill>
                  <a:srgbClr val="FFFF00"/>
                </a:solidFill>
                <a:latin typeface="Cambria Math"/>
                <a:cs typeface="Cambria Math"/>
              </a:rPr>
              <a:t>𝑐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9571" y="3958579"/>
            <a:ext cx="107188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00"/>
                </a:solidFill>
                <a:latin typeface="Trebuchet MS"/>
                <a:cs typeface="Trebuchet MS"/>
              </a:rPr>
              <a:t>mediates </a:t>
            </a:r>
            <a:r>
              <a:rPr dirty="0" sz="140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00"/>
                </a:solidFill>
                <a:latin typeface="Trebuchet MS"/>
                <a:cs typeface="Trebuchet MS"/>
              </a:rPr>
              <a:t>c</a:t>
            </a:r>
            <a:r>
              <a:rPr dirty="0" sz="1400" spc="-15">
                <a:solidFill>
                  <a:srgbClr val="FFFF00"/>
                </a:solidFill>
                <a:latin typeface="Trebuchet MS"/>
                <a:cs typeface="Trebuchet MS"/>
              </a:rPr>
              <a:t>o</a:t>
            </a:r>
            <a:r>
              <a:rPr dirty="0" sz="1400">
                <a:solidFill>
                  <a:srgbClr val="FFFF00"/>
                </a:solidFill>
                <a:latin typeface="Trebuchet MS"/>
                <a:cs typeface="Trebuchet MS"/>
              </a:rPr>
              <a:t>up</a:t>
            </a:r>
            <a:r>
              <a:rPr dirty="0" sz="1400" spc="-5">
                <a:solidFill>
                  <a:srgbClr val="FFFF00"/>
                </a:solidFill>
                <a:latin typeface="Trebuchet MS"/>
                <a:cs typeface="Trebuchet MS"/>
              </a:rPr>
              <a:t>l</a:t>
            </a:r>
            <a:r>
              <a:rPr dirty="0" sz="1400" spc="-6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dirty="0" sz="1400" spc="40">
                <a:solidFill>
                  <a:srgbClr val="FFFF00"/>
                </a:solidFill>
                <a:latin typeface="Trebuchet MS"/>
                <a:cs typeface="Trebuchet MS"/>
              </a:rPr>
              <a:t>ng</a:t>
            </a:r>
            <a:r>
              <a:rPr dirty="0" sz="1400" spc="-85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00"/>
                </a:solidFill>
                <a:latin typeface="Trebuchet MS"/>
                <a:cs typeface="Trebuchet MS"/>
              </a:rPr>
              <a:t>w</a:t>
            </a:r>
            <a:r>
              <a:rPr dirty="0" sz="1400" spc="-3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dirty="0" sz="1400" spc="-90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dirty="0" sz="1400" spc="20">
                <a:solidFill>
                  <a:srgbClr val="FFFF00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9571" y="4385449"/>
            <a:ext cx="4819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dirty="0" sz="1400" spc="3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r>
              <a:rPr dirty="0" sz="1400" spc="-105">
                <a:solidFill>
                  <a:srgbClr val="FFFF00"/>
                </a:solidFill>
                <a:latin typeface="Trebuchet MS"/>
                <a:cs typeface="Trebuchet MS"/>
              </a:rPr>
              <a:t>t</a:t>
            </a:r>
            <a:r>
              <a:rPr dirty="0" sz="1400" spc="-2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dirty="0" sz="1400" spc="-9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400" spc="-700">
                <a:solidFill>
                  <a:srgbClr val="FFFF00"/>
                </a:solidFill>
                <a:latin typeface="Cambria Math"/>
                <a:cs typeface="Cambria Math"/>
              </a:rPr>
              <a:t>𝛾𝛾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05701" y="2761532"/>
            <a:ext cx="5118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Trebuchet MS"/>
                <a:cs typeface="Trebuchet MS"/>
              </a:rPr>
              <a:t>Charge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20">
                <a:latin typeface="Trebuchet MS"/>
                <a:cs typeface="Trebuchet MS"/>
              </a:rPr>
              <a:t>line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03284" y="2858306"/>
            <a:ext cx="316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latin typeface="Trebuchet MS"/>
                <a:cs typeface="Trebuchet MS"/>
              </a:rPr>
              <a:t>F</a:t>
            </a:r>
            <a:r>
              <a:rPr dirty="0" sz="1200">
                <a:latin typeface="Trebuchet MS"/>
                <a:cs typeface="Trebuchet MS"/>
              </a:rPr>
              <a:t>lu</a:t>
            </a:r>
            <a:r>
              <a:rPr dirty="0" sz="1200" spc="-25">
                <a:latin typeface="Trebuchet MS"/>
                <a:cs typeface="Trebuchet MS"/>
              </a:rPr>
              <a:t>x  </a:t>
            </a:r>
            <a:r>
              <a:rPr dirty="0" sz="1200" spc="-10">
                <a:latin typeface="Trebuchet MS"/>
                <a:cs typeface="Trebuchet MS"/>
              </a:rPr>
              <a:t>l</a:t>
            </a:r>
            <a:r>
              <a:rPr dirty="0" sz="1200" spc="-20">
                <a:latin typeface="Trebuchet MS"/>
                <a:cs typeface="Trebuchet MS"/>
              </a:rPr>
              <a:t>ine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82" y="654392"/>
            <a:ext cx="9548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2.</a:t>
            </a:r>
            <a:r>
              <a:rPr dirty="0" spc="-5">
                <a:latin typeface="Arial"/>
                <a:cs typeface="Arial"/>
              </a:rPr>
              <a:t>1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-55"/>
              <a:t>Cont</a:t>
            </a:r>
            <a:r>
              <a:rPr dirty="0" spc="-10"/>
              <a:t>r</a:t>
            </a:r>
            <a:r>
              <a:rPr dirty="0" spc="15"/>
              <a:t>o</a:t>
            </a:r>
            <a:r>
              <a:rPr dirty="0" spc="5"/>
              <a:t>l</a:t>
            </a:r>
            <a:r>
              <a:rPr dirty="0" spc="-185"/>
              <a:t> </a:t>
            </a:r>
            <a:r>
              <a:rPr dirty="0" spc="5"/>
              <a:t>a</a:t>
            </a:r>
            <a:r>
              <a:rPr dirty="0" spc="-50"/>
              <a:t>n</a:t>
            </a:r>
            <a:r>
              <a:rPr dirty="0" spc="-55"/>
              <a:t>d</a:t>
            </a:r>
            <a:r>
              <a:rPr dirty="0" spc="-185"/>
              <a:t> </a:t>
            </a:r>
            <a:r>
              <a:rPr dirty="0" spc="25"/>
              <a:t>C</a:t>
            </a:r>
            <a:r>
              <a:rPr dirty="0" spc="-45"/>
              <a:t>haracterizati</a:t>
            </a:r>
            <a:r>
              <a:rPr dirty="0" spc="-55"/>
              <a:t>o</a:t>
            </a:r>
            <a:r>
              <a:rPr dirty="0" spc="-60"/>
              <a:t>n</a:t>
            </a:r>
            <a:r>
              <a:rPr dirty="0" spc="-145"/>
              <a:t> </a:t>
            </a:r>
            <a:r>
              <a:rPr dirty="0" spc="-85"/>
              <a:t>o</a:t>
            </a:r>
            <a:r>
              <a:rPr dirty="0" spc="-60"/>
              <a:t>f</a:t>
            </a:r>
            <a:r>
              <a:rPr dirty="0" spc="-180"/>
              <a:t> </a:t>
            </a:r>
            <a:r>
              <a:rPr dirty="0" spc="195"/>
              <a:t>s</a:t>
            </a:r>
            <a:r>
              <a:rPr dirty="0" spc="-60"/>
              <a:t>upe</a:t>
            </a:r>
            <a:r>
              <a:rPr dirty="0" spc="-10"/>
              <a:t>r</a:t>
            </a:r>
            <a:r>
              <a:rPr dirty="0" spc="-50"/>
              <a:t>conductin</a:t>
            </a:r>
            <a:r>
              <a:rPr dirty="0" spc="-50"/>
              <a:t>g</a:t>
            </a:r>
            <a:r>
              <a:rPr dirty="0" spc="-200"/>
              <a:t> </a:t>
            </a:r>
            <a:r>
              <a:rPr dirty="0" spc="-25"/>
              <a:t>qubits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444" y="1328927"/>
            <a:ext cx="2742336" cy="47371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24355"/>
            <a:ext cx="5756275" cy="2327275"/>
            <a:chOff x="0" y="1324355"/>
            <a:chExt cx="5756275" cy="2327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344" y="1324355"/>
              <a:ext cx="3003803" cy="2225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24356"/>
              <a:ext cx="2639567" cy="22250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24355"/>
              <a:ext cx="452628" cy="2235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" y="1324355"/>
              <a:ext cx="2712719" cy="232714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7364" y="1315211"/>
            <a:ext cx="3564635" cy="4762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1864" y="3877055"/>
            <a:ext cx="3018141" cy="21626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Sandoko Kosen</dc:creator>
  <dcterms:created xsi:type="dcterms:W3CDTF">2023-04-12T08:23:32Z</dcterms:created>
  <dcterms:modified xsi:type="dcterms:W3CDTF">2023-04-12T08:23:32Z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2023-04-12T00:00:00Z</vt:filetime>
  </property>
  <property fmtid="{D5CDD505-2E9C-101B-9397-08002B2CF9AE}" pid="3" name="Creator">
    <vt:lpwstr>Adobe Acrobat Pro (32-bit) 22.3.20282</vt:lpwstr>
  </property>
  <property fmtid="{D5CDD505-2E9C-101B-9397-08002B2CF9AE}" pid="4" name="LastSaved">
    <vt:filetime>2023-04-12T00:00:00Z</vt:filetime>
  </property>
</Properties>
</file>