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0"/>
  </p:notesMasterIdLst>
  <p:sldIdLst>
    <p:sldId id="256" r:id="rId2"/>
    <p:sldId id="280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27" r:id="rId12"/>
    <p:sldId id="324" r:id="rId13"/>
    <p:sldId id="325" r:id="rId14"/>
    <p:sldId id="328" r:id="rId15"/>
    <p:sldId id="326" r:id="rId16"/>
    <p:sldId id="329" r:id="rId17"/>
    <p:sldId id="330" r:id="rId18"/>
    <p:sldId id="257" r:id="rId19"/>
    <p:sldId id="258" r:id="rId20"/>
    <p:sldId id="259" r:id="rId21"/>
    <p:sldId id="331" r:id="rId22"/>
    <p:sldId id="332" r:id="rId23"/>
    <p:sldId id="334" r:id="rId24"/>
    <p:sldId id="335" r:id="rId25"/>
    <p:sldId id="336" r:id="rId26"/>
    <p:sldId id="337" r:id="rId27"/>
    <p:sldId id="338" r:id="rId28"/>
    <p:sldId id="260" r:id="rId29"/>
    <p:sldId id="339" r:id="rId30"/>
    <p:sldId id="363" r:id="rId31"/>
    <p:sldId id="364" r:id="rId32"/>
    <p:sldId id="365" r:id="rId33"/>
    <p:sldId id="340" r:id="rId34"/>
    <p:sldId id="366" r:id="rId35"/>
    <p:sldId id="377" r:id="rId36"/>
    <p:sldId id="368" r:id="rId37"/>
    <p:sldId id="369" r:id="rId38"/>
    <p:sldId id="370" r:id="rId39"/>
    <p:sldId id="371" r:id="rId40"/>
    <p:sldId id="262" r:id="rId41"/>
    <p:sldId id="263" r:id="rId42"/>
    <p:sldId id="264" r:id="rId43"/>
    <p:sldId id="265" r:id="rId44"/>
    <p:sldId id="389" r:id="rId45"/>
    <p:sldId id="267" r:id="rId46"/>
    <p:sldId id="268" r:id="rId47"/>
    <p:sldId id="269" r:id="rId48"/>
    <p:sldId id="346" r:id="rId49"/>
    <p:sldId id="347" r:id="rId50"/>
    <p:sldId id="270" r:id="rId51"/>
    <p:sldId id="271" r:id="rId52"/>
    <p:sldId id="349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272" r:id="rId61"/>
    <p:sldId id="273" r:id="rId62"/>
    <p:sldId id="390" r:id="rId63"/>
    <p:sldId id="274" r:id="rId64"/>
    <p:sldId id="275" r:id="rId65"/>
    <p:sldId id="276" r:id="rId66"/>
    <p:sldId id="277" r:id="rId67"/>
    <p:sldId id="278" r:id="rId68"/>
    <p:sldId id="279" r:id="rId69"/>
  </p:sldIdLst>
  <p:sldSz cx="9144000" cy="5143500" type="screen16x9"/>
  <p:notesSz cx="6858000" cy="9144000"/>
  <p:embeddedFontLst>
    <p:embeddedFont>
      <p:font typeface="方正粗倩简体" panose="03000509000000000000" pitchFamily="65" charset="-122"/>
      <p:regular r:id="rId71"/>
    </p:embeddedFont>
    <p:embeddedFont>
      <p:font typeface="方正艺黑简体" panose="03000509000000000000" pitchFamily="65" charset="-122"/>
      <p:regular r:id="rId72"/>
    </p:embeddedFont>
    <p:embeddedFont>
      <p:font typeface="Cambria Math" panose="02040503050406030204" pitchFamily="18" charset="0"/>
      <p:regular r:id="rId73"/>
    </p:embeddedFont>
    <p:embeddedFont>
      <p:font typeface="Consolas" panose="020B0609020204030204" pitchFamily="49" charset="0"/>
      <p:regular r:id="rId74"/>
      <p:bold r:id="rId75"/>
      <p:italic r:id="rId76"/>
      <p:boldItalic r:id="rId77"/>
    </p:embeddedFont>
    <p:embeddedFont>
      <p:font typeface="Lato" panose="020F0502020204030203" pitchFamily="34" charset="0"/>
      <p:regular r:id="rId78"/>
      <p:bold r:id="rId79"/>
      <p:italic r:id="rId80"/>
      <p:boldItalic r:id="rId81"/>
    </p:embeddedFont>
    <p:embeddedFont>
      <p:font typeface="Raleway" pitchFamily="2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7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9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4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18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98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06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2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10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81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95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4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94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6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5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53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64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88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617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64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965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4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7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100"/>
            </a:lvl1pPr>
          </a:lstStyle>
          <a:p>
            <a:pPr lvl="0"/>
            <a:r>
              <a:rPr lang="zh-CN" altLang="en-US" dirty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垂死病中惊坐起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768097" y="4776114"/>
            <a:ext cx="7290197" cy="205740"/>
          </a:xfrm>
        </p:spPr>
        <p:txBody>
          <a:bodyPr/>
          <a:lstStyle>
            <a:lvl1pPr algn="l">
              <a:defRPr sz="1500"/>
            </a:lvl1pPr>
          </a:lstStyle>
          <a:p>
            <a:r>
              <a:rPr lang="en-US"/>
              <a:t>p.s.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ks-loving.blog.luogu.org/junior-dynamic-programming-dong-tai-gui-hua-chu-bu-ge-zhong-zi-xu-li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165075" y="13018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动态规划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		入门讲解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37074" y="1595775"/>
                <a:ext cx="8194637" cy="3002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那么，如果我们取了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11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，则：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cost</m:t>
                    </m:r>
                    <m:r>
                      <a:rPr lang="en-US" altLang="zh-CN" sz="2400"/>
                      <m:t>=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4</m:t>
                        </m:r>
                      </m:e>
                    </m:d>
                    <m:r>
                      <a:rPr lang="en-US" altLang="zh-CN" sz="2400"/>
                      <m:t>+1=4+1=5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解释：我们用了一枚面值为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11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的硬币，所以加一；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接下来面对的是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w=4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的情况。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(4)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我告诉你等于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4.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相应地，如果我们选择取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5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，则：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cost</m:t>
                    </m:r>
                    <m:r>
                      <a:rPr lang="en-US" altLang="zh-CN" sz="2400"/>
                      <m:t>=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10</m:t>
                        </m:r>
                      </m:e>
                    </m:d>
                    <m:r>
                      <a:rPr lang="en-US" altLang="zh-CN" sz="2400"/>
                      <m:t>+1</m:t>
                    </m:r>
                    <m:r>
                      <a:rPr lang="en-US" altLang="zh-CN" sz="2400"/>
                      <m:t>=2+1=3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74" y="1595775"/>
                <a:ext cx="8194637" cy="3002400"/>
              </a:xfrm>
              <a:blipFill>
                <a:blip r:embed="rId3"/>
                <a:stretch>
                  <a:fillRect l="-967" b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7074" y="520009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6525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71450" y="1595775"/>
                <a:ext cx="8160262" cy="3002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那么，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w=15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时，我们选哪枚硬币呢？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cost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最低的那一个！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11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：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cost</m:t>
                    </m:r>
                    <m:r>
                      <a:rPr lang="en-US" altLang="zh-CN" sz="2400"/>
                      <m:t>=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4</m:t>
                        </m:r>
                      </m:e>
                    </m:d>
                    <m:r>
                      <a:rPr lang="en-US" altLang="zh-CN" sz="2400"/>
                      <m:t>+1=4+1=5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5: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cost</m:t>
                    </m:r>
                    <m:r>
                      <a:rPr lang="en-US" altLang="zh-CN" sz="2400"/>
                      <m:t>=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10</m:t>
                        </m:r>
                      </m:e>
                    </m:d>
                    <m:r>
                      <a:rPr lang="en-US" altLang="zh-CN" sz="2400"/>
                      <m:t>+1=</m:t>
                    </m:r>
                    <m:r>
                      <a:rPr lang="en-US" altLang="zh-CN" sz="2400"/>
                      <m:t>2</m:t>
                    </m:r>
                    <m:r>
                      <a:rPr lang="en-US" altLang="zh-CN" sz="2400"/>
                      <m:t>+1=</m:t>
                    </m:r>
                    <m:r>
                      <a:rPr lang="en-US" altLang="zh-CN" sz="2400"/>
                      <m:t>3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1: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cost</m:t>
                    </m:r>
                    <m:r>
                      <a:rPr lang="en-US" altLang="zh-CN" sz="2400"/>
                      <m:t>=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1</m:t>
                        </m:r>
                        <m:r>
                          <a:rPr lang="en-US" altLang="zh-CN" sz="2400"/>
                          <m:t>4</m:t>
                        </m:r>
                      </m:e>
                    </m:d>
                    <m:r>
                      <a:rPr lang="en-US" altLang="zh-CN" sz="2400"/>
                      <m:t>+1=</m:t>
                    </m:r>
                    <m:r>
                      <a:rPr lang="en-US" altLang="zh-CN" sz="2400"/>
                      <m:t>4+1</m:t>
                    </m:r>
                    <m:r>
                      <a:rPr lang="en-US" altLang="zh-CN" sz="2400"/>
                      <m:t>=5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选择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5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15</m:t>
                        </m:r>
                      </m:e>
                    </m:d>
                    <m:r>
                      <a:rPr lang="en-US" altLang="zh-CN" sz="2400"/>
                      <m:t>=3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,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即为答案！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50" y="1595775"/>
                <a:ext cx="8160262" cy="3002400"/>
              </a:xfrm>
              <a:blipFill>
                <a:blip r:embed="rId3"/>
                <a:stretch>
                  <a:fillRect l="-972" b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50" y="465947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40008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70022" y="1595775"/>
                <a:ext cx="7961690" cy="30024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我们注意到了一个很棒的性质：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只与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𝑛</m:t>
                        </m:r>
                        <m:r>
                          <a:rPr lang="en-US" altLang="zh-CN" sz="2400"/>
                          <m:t>−1</m:t>
                        </m:r>
                      </m:e>
                    </m:d>
                    <m:r>
                      <a:rPr lang="en-US" altLang="zh-CN" sz="2400"/>
                      <m:t>,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𝑛</m:t>
                        </m:r>
                        <m:r>
                          <a:rPr lang="en-US" altLang="zh-CN" sz="2400"/>
                          <m:t>−5</m:t>
                        </m:r>
                      </m:e>
                    </m:d>
                    <m:r>
                      <a:rPr lang="en-US" altLang="zh-CN" sz="2400"/>
                      <m:t>,</m:t>
                    </m:r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−11)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相关。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更确切地说：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/>
                        <m:t>𝑓</m:t>
                      </m:r>
                      <m:d>
                        <m:dPr>
                          <m:ctrlPr>
                            <a:rPr lang="en-US" altLang="zh-CN" sz="2400"/>
                          </m:ctrlPr>
                        </m:dPr>
                        <m:e>
                          <m:r>
                            <a:rPr lang="en-US" altLang="zh-CN" sz="2400"/>
                            <m:t>𝑛</m:t>
                          </m:r>
                        </m:e>
                      </m:d>
                      <m:r>
                        <a:rPr lang="en-US" altLang="zh-CN" sz="2400"/>
                        <m:t>=</m:t>
                      </m:r>
                      <m:r>
                        <m:rPr>
                          <m:sty m:val="p"/>
                        </m:rPr>
                        <a:rPr lang="en-US" altLang="zh-CN" sz="2400"/>
                        <m:t>min</m:t>
                      </m:r>
                      <m:r>
                        <a:rPr lang="en-US" altLang="zh-CN" sz="2400" i="1" smtClean="0"/>
                        <m:t> </m:t>
                      </m:r>
                      <m:r>
                        <a:rPr lang="en-US" altLang="zh-CN" sz="2400"/>
                        <m:t>{</m:t>
                      </m:r>
                      <m:r>
                        <a:rPr lang="en-US" altLang="zh-CN" sz="2400"/>
                        <m:t>𝑓</m:t>
                      </m:r>
                      <m:d>
                        <m:dPr>
                          <m:ctrlPr>
                            <a:rPr lang="en-US" altLang="zh-CN" sz="2400"/>
                          </m:ctrlPr>
                        </m:dPr>
                        <m:e>
                          <m:r>
                            <a:rPr lang="en-US" altLang="zh-CN" sz="2400"/>
                            <m:t>𝑛</m:t>
                          </m:r>
                          <m:r>
                            <a:rPr lang="en-US" altLang="zh-CN" sz="2400"/>
                            <m:t>−1</m:t>
                          </m:r>
                        </m:e>
                      </m:d>
                      <m:r>
                        <a:rPr lang="en-US" altLang="zh-CN" sz="2400"/>
                        <m:t>,</m:t>
                      </m:r>
                      <m:r>
                        <a:rPr lang="en-US" altLang="zh-CN" sz="2400"/>
                        <m:t>𝑓</m:t>
                      </m:r>
                      <m:d>
                        <m:dPr>
                          <m:ctrlPr>
                            <a:rPr lang="en-US" altLang="zh-CN" sz="2400"/>
                          </m:ctrlPr>
                        </m:dPr>
                        <m:e>
                          <m:r>
                            <a:rPr lang="en-US" altLang="zh-CN" sz="2400"/>
                            <m:t>𝑛</m:t>
                          </m:r>
                          <m:r>
                            <a:rPr lang="en-US" altLang="zh-CN" sz="2400"/>
                            <m:t>−5</m:t>
                          </m:r>
                        </m:e>
                      </m:d>
                      <m:r>
                        <a:rPr lang="en-US" altLang="zh-CN" sz="2400"/>
                        <m:t>,</m:t>
                      </m:r>
                      <m:r>
                        <a:rPr lang="en-US" altLang="zh-CN" sz="2400"/>
                        <m:t>𝑓</m:t>
                      </m:r>
                      <m:d>
                        <m:dPr>
                          <m:ctrlPr>
                            <a:rPr lang="en-US" altLang="zh-CN" sz="2400"/>
                          </m:ctrlPr>
                        </m:dPr>
                        <m:e>
                          <m:r>
                            <a:rPr lang="en-US" altLang="zh-CN" sz="2400"/>
                            <m:t>𝑛</m:t>
                          </m:r>
                          <m:r>
                            <a:rPr lang="en-US" altLang="zh-CN" sz="2400"/>
                            <m:t>−11</m:t>
                          </m:r>
                        </m:e>
                      </m:d>
                      <m:r>
                        <a:rPr lang="en-US" altLang="zh-CN" sz="2400"/>
                        <m:t>}+1</m:t>
                      </m:r>
                    </m:oMath>
                  </m:oMathPara>
                </a14:m>
                <a:endParaRPr lang="zh-CN" altLang="en-US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022" y="1595775"/>
                <a:ext cx="7961690" cy="3002400"/>
              </a:xfrm>
              <a:blipFill>
                <a:blip r:embed="rId3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8957" y="54532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40847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代码</a:t>
            </a:r>
          </a:p>
        </p:txBody>
      </p:sp>
      <p:pic>
        <p:nvPicPr>
          <p:cNvPr id="5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174" y="1714500"/>
            <a:ext cx="7163756" cy="30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73768" y="1595775"/>
                <a:ext cx="8057943" cy="30024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这个做法的原理是：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只与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𝑛</m:t>
                        </m:r>
                        <m:r>
                          <a:rPr lang="en-US" altLang="zh-CN" sz="2400"/>
                          <m:t>−1</m:t>
                        </m:r>
                      </m:e>
                    </m:d>
                    <m:r>
                      <a:rPr lang="en-US" altLang="zh-CN" sz="2400"/>
                      <m:t>,</m:t>
                    </m:r>
                    <m:r>
                      <a:rPr lang="en-US" altLang="zh-CN" sz="2400"/>
                      <m:t>𝑓</m:t>
                    </m:r>
                    <m:d>
                      <m:dPr>
                        <m:ctrlPr>
                          <a:rPr lang="en-US" altLang="zh-CN" sz="2400"/>
                        </m:ctrlPr>
                      </m:dPr>
                      <m:e>
                        <m:r>
                          <a:rPr lang="en-US" altLang="zh-CN" sz="2400"/>
                          <m:t>𝑛</m:t>
                        </m:r>
                        <m:r>
                          <a:rPr lang="en-US" altLang="zh-CN" sz="2400"/>
                          <m:t>−5</m:t>
                        </m:r>
                      </m:e>
                    </m:d>
                    <m:r>
                      <a:rPr lang="en-US" altLang="zh-CN" sz="2400"/>
                      <m:t>,</m:t>
                    </m:r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−11)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相关。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 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我们只关心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𝑤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的值，不关心是怎么取到</a:t>
                </a:r>
                <a14:m>
                  <m:oMath xmlns:m="http://schemas.openxmlformats.org/officeDocument/2006/math">
                    <m:r>
                      <a:rPr lang="en-US" altLang="zh-CN" sz="2400"/>
                      <m:t>𝑤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endParaRPr lang="zh-CN" altLang="en-US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8" y="1595775"/>
                <a:ext cx="8057943" cy="300240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7080" y="617201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6491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73768" y="1595775"/>
            <a:ext cx="8057943" cy="30024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这个做法和贪心的区别是：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这个算法对给定的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w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，会算出取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、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5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、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11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的代价，从而确定最终答案。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而贪心直接选择可选的最大硬币，一条路走到黑。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6449" y="45219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499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95013" y="1410146"/>
                <a:ext cx="8834617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这个算法的时间复杂度显然是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𝑂</m:t>
                    </m:r>
                    <m:d>
                      <m:dPr>
                        <m:ctrlPr>
                          <a:rPr lang="en-US" altLang="zh-CN" sz="20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为什么比暴力要快呢？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我们的暴力枚举了“使用的硬币”，然而这属于冗余信息。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我们要的是答案，根本不关心这个答案是怎么凑出来的。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要求出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(15)</m:t>
                    </m:r>
                  </m:oMath>
                </a14:m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，只需要知道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0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14</m:t>
                        </m:r>
                      </m:e>
                    </m:d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,</m:t>
                    </m:r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0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10</m:t>
                        </m:r>
                      </m:e>
                    </m:d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,</m:t>
                    </m:r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0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(4)</m:t>
                    </m:r>
                  </m:oMath>
                </a14:m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的值。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其他信息不需要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。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013" y="1410146"/>
                <a:ext cx="8834617" cy="3002400"/>
              </a:xfrm>
              <a:blipFill>
                <a:blip r:embed="rId3"/>
                <a:stretch>
                  <a:fillRect l="-690" b="-9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5013" y="479697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836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0644" y="1595775"/>
                <a:ext cx="8051067" cy="3002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可见，我们的做法比暴力快，是因为我们舍弃了冗余信息。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我们只记录了对解决问题有帮助的信息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——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我们能这样干，取决于问题的性质：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，只需要知道几个更小的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𝑐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我们将求解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𝑐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称作求解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的“子问题”。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644" y="1595775"/>
                <a:ext cx="8051067" cy="3002400"/>
              </a:xfrm>
              <a:blipFill>
                <a:blip r:embed="rId3"/>
                <a:stretch>
                  <a:fillRect l="-985" b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2708" y="54532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9390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418897" y="130975"/>
            <a:ext cx="79779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什么是dynamic programming?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08274" y="898975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altLang="zh-C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D</a:t>
            </a:r>
            <a:r>
              <a:rPr lang="en-US" altLang="zh-C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</a:t>
            </a:r>
            <a:r>
              <a:rPr lang="e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不是一种算法，而是一种思想。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b="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Top Down Method 递归的将问题分解为更小的问题。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b="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Bottom Up Method 由初始状态递推得到目标状态。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altLang="zh-C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D</a:t>
            </a:r>
            <a:r>
              <a:rPr lang="en-US" altLang="zh-C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</a:t>
            </a:r>
            <a:r>
              <a:rPr lang="e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的本质是状态和状态转移。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	</a:t>
            </a:r>
            <a:r>
              <a:rPr lang="en" sz="1200" b="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做dp题的时候就是定义状态，写出转移方程。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altLang="zh-C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D</a:t>
            </a:r>
            <a:r>
              <a:rPr lang="en-US" altLang="zh-C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 </a:t>
            </a:r>
            <a:r>
              <a:rPr lang="en" sz="2000" b="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的条件是最优子结构和无后效性。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	不满足这两个条件的，思想又和dp相似的，叫搜索。</a:t>
            </a:r>
          </a:p>
        </p:txBody>
      </p:sp>
      <p:pic>
        <p:nvPicPr>
          <p:cNvPr id="80" name="Shape 80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5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29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051850" y="1084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chemeClr val="lt2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Raleway"/>
                <a:sym typeface="Raleway"/>
              </a:rPr>
              <a:t>状态的定义？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2927875" y="1692230"/>
            <a:ext cx="3432900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Raleway"/>
                <a:sym typeface="Raleway"/>
              </a:rPr>
              <a:t>状态是保存的信息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Raleway"/>
                <a:sym typeface="Raleway"/>
              </a:rPr>
              <a:t>状态要有利于答案的求解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Raleway"/>
                <a:sym typeface="Raleway"/>
              </a:rPr>
              <a:t>状态要容易转移</a:t>
            </a:r>
            <a:br>
              <a:rPr lang="en" sz="1600" dirty="0">
                <a:latin typeface="Raleway"/>
                <a:ea typeface="Raleway"/>
                <a:cs typeface="Raleway"/>
                <a:sym typeface="Raleway"/>
              </a:rPr>
            </a:br>
            <a:endParaRPr lang="en" sz="1600" dirty="0">
              <a:latin typeface="Raleway"/>
              <a:ea typeface="Raleway"/>
              <a:cs typeface="Raleway"/>
              <a:sym typeface="Raleway"/>
            </a:endParaRPr>
          </a:p>
          <a:p>
            <a:pPr lvl="0" indent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Raleway"/>
                <a:sym typeface="Raleway"/>
              </a:rPr>
              <a:t>一个简单的例子，</a:t>
            </a:r>
          </a:p>
          <a:p>
            <a:pPr lvl="0" indent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Raleway"/>
                <a:sym typeface="Raleway"/>
              </a:rPr>
              <a:t>dp[n] = dp[n-1] + dp[n-2]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9E3BEF-AC7D-28E4-ED6D-6595247D3609}"/>
              </a:ext>
            </a:extLst>
          </p:cNvPr>
          <p:cNvSpPr txBox="1"/>
          <p:nvPr/>
        </p:nvSpPr>
        <p:spPr>
          <a:xfrm>
            <a:off x="708144" y="371261"/>
            <a:ext cx="8037095" cy="3483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55600">
              <a:lnSpc>
                <a:spcPct val="200000"/>
              </a:lnSpc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zh-CN" altLang="en-US" sz="28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Raleway"/>
              </a:rPr>
              <a:t>这篇课件用于</a:t>
            </a:r>
            <a:r>
              <a:rPr lang="en-US" altLang="zh-CN" sz="28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Raleway"/>
              </a:rPr>
              <a:t>DP</a:t>
            </a:r>
            <a:r>
              <a:rPr lang="zh-CN" altLang="en-US" sz="28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Raleway"/>
              </a:rPr>
              <a:t>入门</a:t>
            </a:r>
            <a:endParaRPr lang="en-US" altLang="zh-CN" sz="2800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Raleway"/>
            </a:endParaRPr>
          </a:p>
          <a:p>
            <a:endParaRPr lang="en-US" altLang="zh-CN" sz="1800" dirty="0"/>
          </a:p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zh-CN" altLang="en-US" sz="20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前置技能：小学数学知识</a:t>
            </a:r>
            <a:endParaRPr lang="en-US" altLang="zh-CN" sz="2000" b="1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sym typeface="Lato"/>
            </a:endParaRPr>
          </a:p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zh-CN" altLang="en-US" sz="20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约定几个英文缩写：</a:t>
            </a:r>
            <a:endParaRPr lang="en-US" altLang="zh-CN" sz="2000" b="1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sym typeface="Lato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</a:pP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e.g. 	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例如</a:t>
            </a: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		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动物都是生物，</a:t>
            </a: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e.g. 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猫是生物。</a:t>
            </a:r>
            <a:endParaRPr lang="en-US" altLang="zh-CN" sz="16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sym typeface="Lato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</a:pP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etc.	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等等</a:t>
            </a: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		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动物中有猫，狗，</a:t>
            </a: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etc.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  <a:buClr>
                <a:schemeClr val="dk2"/>
              </a:buClr>
              <a:buSzPct val="100000"/>
            </a:pP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P.S. 	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备注</a:t>
            </a: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		P.S. 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这篇课件是</a:t>
            </a:r>
            <a:r>
              <a:rPr lang="en-US" altLang="zh-CN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xxx</a:t>
            </a:r>
            <a:r>
              <a:rPr lang="zh-CN" altLang="en-US" sz="16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做的。</a:t>
            </a:r>
            <a:endParaRPr lang="en-US" altLang="zh-CN" sz="16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0905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051850" y="1084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000" b="1" dirty="0">
                <a:solidFill>
                  <a:schemeClr val="lt2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Raleway"/>
              </a:rPr>
              <a:t>两个条件？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2837300" y="1632354"/>
            <a:ext cx="3432900" cy="33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Raleway"/>
              </a:rPr>
              <a:t>无后效性</a:t>
            </a:r>
          </a:p>
          <a:p>
            <a:pPr marL="298450" indent="-171450"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状态间的转移与如何到达某状态无关</a:t>
            </a:r>
          </a:p>
          <a:p>
            <a:pPr marL="298450" indent="-171450"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状态定义完整而唯一</a:t>
            </a:r>
          </a:p>
          <a:p>
            <a:pPr marL="457200" indent="-3302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Raleway"/>
              </a:rPr>
              <a:t>最优子结构</a:t>
            </a:r>
          </a:p>
          <a:p>
            <a:pPr marL="298450" indent="-171450"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当前状态可以从之前的某个或某些状态直接得到</a:t>
            </a:r>
          </a:p>
          <a:p>
            <a:pPr marL="298450" indent="-171450">
              <a:spcAft>
                <a:spcPts val="10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状态转移包含了所有的可能</a:t>
            </a:r>
            <a:br>
              <a:rPr lang="en" sz="1600" dirty="0">
                <a:latin typeface="Raleway"/>
                <a:ea typeface="Raleway"/>
                <a:cs typeface="Raleway"/>
                <a:sym typeface="Raleway"/>
              </a:rPr>
            </a:br>
            <a:endParaRPr lang="en" sz="16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47507" y="1595775"/>
                <a:ext cx="8484205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𝑛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确定，“我们如何凑出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𝑛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”就再也用不着了。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要求出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(15)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，只需要知道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14</m:t>
                        </m:r>
                      </m:e>
                    </m:d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,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10</m:t>
                        </m:r>
                      </m:e>
                    </m:d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,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(4)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的值，而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14</m:t>
                        </m:r>
                      </m:e>
                    </m:d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,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10</m:t>
                        </m:r>
                      </m:e>
                    </m:d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,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(4)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是如何算出来的，对之后的问题没有影响。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“未来与过去无关”，这就是无后效性。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4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（其严格定义：如果给定某一阶段的状态，则在这一阶段以后过程的发展不受这阶段以前各段状态的影响。）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507" y="1595775"/>
                <a:ext cx="8484205" cy="3002400"/>
              </a:xfrm>
              <a:blipFill>
                <a:blip r:embed="rId3"/>
                <a:stretch>
                  <a:fillRect l="-935" b="-16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824" y="390320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无后效性</a:t>
            </a:r>
          </a:p>
        </p:txBody>
      </p:sp>
    </p:spTree>
    <p:extLst>
      <p:ext uri="{BB962C8B-B14F-4D97-AF65-F5344CB8AC3E}">
        <p14:creationId xmlns:p14="http://schemas.microsoft.com/office/powerpoint/2010/main" val="12850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71881" y="928882"/>
                <a:ext cx="8484204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回顾我们对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𝑛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的定义：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我们记“凑出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𝑛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𝑛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6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𝑛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的定义就已经蕴含了“最优”。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利用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w=14,10,4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的最优解，我们即可算出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w=15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的最优解。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60000"/>
                  </a:lnSpc>
                  <a:spcAft>
                    <a:spcPts val="0"/>
                  </a:spcAft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大问题的最优解可以由小问题的最优解推出，这个性质叫做“最优子结构性质”。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881" y="928882"/>
                <a:ext cx="8484204" cy="3002400"/>
              </a:xfrm>
              <a:blipFill>
                <a:blip r:embed="rId3"/>
                <a:stretch>
                  <a:fillRect l="-934" b="-1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8951" y="41094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最优子结构</a:t>
            </a:r>
          </a:p>
        </p:txBody>
      </p:sp>
    </p:spTree>
    <p:extLst>
      <p:ext uri="{BB962C8B-B14F-4D97-AF65-F5344CB8AC3E}">
        <p14:creationId xmlns:p14="http://schemas.microsoft.com/office/powerpoint/2010/main" val="9863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1886" y="1595775"/>
            <a:ext cx="8339825" cy="3002400"/>
          </a:xfrm>
        </p:spPr>
        <p:txBody>
          <a:bodyPr/>
          <a:lstStyle/>
          <a:p>
            <a:pPr>
              <a:lnSpc>
                <a:spcPct val="160000"/>
              </a:lnSpc>
              <a:spcAft>
                <a:spcPts val="0"/>
              </a:spcAft>
            </a:pP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什么情况下我们能使用</a:t>
            </a:r>
            <a:r>
              <a:rPr lang="en-US" altLang="zh-CN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呢？</a:t>
            </a:r>
            <a:endParaRPr lang="en-US" altLang="zh-CN" sz="22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0000"/>
              </a:lnSpc>
              <a:spcAft>
                <a:spcPts val="0"/>
              </a:spcAft>
            </a:pPr>
            <a:endParaRPr lang="en-US" altLang="zh-CN" sz="22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0000"/>
              </a:lnSpc>
              <a:spcAft>
                <a:spcPts val="0"/>
              </a:spcAft>
            </a:pP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我们能将大问题拆成几个小问题，且满足</a:t>
            </a:r>
            <a:endParaRPr lang="en-US" altLang="zh-CN" sz="22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 marL="457200" indent="-3302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zh-CN" altLang="en-US" sz="20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无后效性</a:t>
            </a:r>
            <a:endParaRPr lang="en-US" altLang="zh-CN" sz="2000" b="1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marL="457200" indent="-3302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zh-CN" altLang="en-US" sz="20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最优子结构性质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4572" y="42469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的条件</a:t>
            </a:r>
          </a:p>
        </p:txBody>
      </p:sp>
    </p:spTree>
    <p:extLst>
      <p:ext uri="{BB962C8B-B14F-4D97-AF65-F5344CB8AC3E}">
        <p14:creationId xmlns:p14="http://schemas.microsoft.com/office/powerpoint/2010/main" val="3716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3321" y="1209231"/>
            <a:ext cx="8220670" cy="3002400"/>
          </a:xfrm>
        </p:spPr>
        <p:txBody>
          <a:bodyPr/>
          <a:lstStyle/>
          <a:p>
            <a:pPr>
              <a:lnSpc>
                <a:spcPct val="160000"/>
              </a:lnSpc>
              <a:spcAft>
                <a:spcPts val="0"/>
              </a:spcAft>
            </a:pP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给定一个城市的地图，所有的道路都是单行道，而且不会构成环（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有向无环图，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DAG</a:t>
            </a: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）。每条道路都有过路费，问您从</a:t>
            </a:r>
            <a:r>
              <a:rPr lang="en-US" altLang="zh-CN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S</a:t>
            </a: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点到</a:t>
            </a:r>
            <a:r>
              <a:rPr lang="en-US" altLang="zh-CN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T</a:t>
            </a:r>
            <a:r>
              <a:rPr lang="zh-CN" altLang="en-US" sz="22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点花费的最少费用。</a:t>
            </a:r>
            <a:endParaRPr lang="en-US" altLang="zh-CN" sz="22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5822" y="377583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DAG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最短路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572000" y="2804170"/>
            <a:ext cx="3728103" cy="1679038"/>
            <a:chOff x="2862841" y="3638057"/>
            <a:chExt cx="4970804" cy="2238718"/>
          </a:xfrm>
        </p:grpSpPr>
        <p:sp>
          <p:nvSpPr>
            <p:cNvPr id="4" name="椭圆 3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S</a:t>
              </a:r>
              <a:endParaRPr lang="zh-CN" altLang="en-US" sz="21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A</a:t>
              </a:r>
              <a:endParaRPr lang="zh-CN" altLang="en-US" sz="21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B</a:t>
              </a:r>
              <a:endParaRPr lang="zh-CN" altLang="en-US" sz="21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C</a:t>
              </a:r>
              <a:endParaRPr lang="zh-CN" altLang="en-US" sz="21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D</a:t>
              </a:r>
              <a:endParaRPr lang="zh-CN" altLang="en-US" sz="21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T</a:t>
              </a:r>
              <a:endParaRPr lang="zh-CN" altLang="en-US" sz="2100" dirty="0"/>
            </a:p>
          </p:txBody>
        </p:sp>
        <p:cxnSp>
          <p:nvCxnSpPr>
            <p:cNvPr id="11" name="直接箭头连接符 10"/>
            <p:cNvCxnSpPr>
              <a:stCxn id="4" idx="7"/>
              <a:endCxn id="5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cxnSp>
          <p:nvCxnSpPr>
            <p:cNvPr id="14" name="直接箭头连接符 13"/>
            <p:cNvCxnSpPr>
              <a:stCxn id="4" idx="5"/>
              <a:endCxn id="6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6"/>
              <a:endCxn id="7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5"/>
              <a:endCxn id="8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4"/>
              <a:endCxn id="8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8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6"/>
              <a:endCxn id="9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" idx="6"/>
              <a:endCxn id="9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3452804" y="5207301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11454" y="4382648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05494" y="3638057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30</a:t>
              </a:r>
              <a:endParaRPr lang="zh-CN" altLang="en-US" sz="105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06421" y="4480926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5</a:t>
              </a:r>
              <a:endParaRPr lang="zh-CN" altLang="en-US" sz="105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74065" y="5538220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31390" y="5245692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694861" y="3984338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2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53474" y="948090"/>
                <a:ext cx="8559831" cy="300240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能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DP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吗？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记从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S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到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P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的最少费用为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𝑃</m:t>
                    </m:r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想要到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T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要么经过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C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，要么经过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D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d>
                      <m:dPr>
                        <m:ctrl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𝑇</m:t>
                        </m:r>
                      </m:e>
                    </m:d>
                    <m:r>
                      <a:rPr lang="en-US" altLang="zh-CN" sz="22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=</m:t>
                    </m:r>
                    <m:func>
                      <m:funcPr>
                        <m:ctrl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min</m:t>
                        </m:r>
                      </m:fName>
                      <m:e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{</m:t>
                        </m:r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>
                                <a:latin typeface="方正艺黑简体" panose="03000509000000000000" pitchFamily="65" charset="-122"/>
                                <a:ea typeface="方正艺黑简体" panose="03000509000000000000" pitchFamily="65" charset="-122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方正艺黑简体" panose="03000509000000000000" pitchFamily="65" charset="-122"/>
                                <a:ea typeface="方正艺黑简体" panose="03000509000000000000" pitchFamily="65" charset="-122"/>
                                <a:cs typeface="Arial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+20,</m:t>
                        </m:r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>
                                <a:latin typeface="方正艺黑简体" panose="03000509000000000000" pitchFamily="65" charset="-122"/>
                                <a:ea typeface="方正艺黑简体" panose="03000509000000000000" pitchFamily="65" charset="-122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方正艺黑简体" panose="03000509000000000000" pitchFamily="65" charset="-122"/>
                                <a:ea typeface="方正艺黑简体" panose="03000509000000000000" pitchFamily="65" charset="-122"/>
                                <a:cs typeface="Arial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200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cs typeface="Arial"/>
                          </a:rPr>
                          <m:t>+10}</m:t>
                        </m:r>
                      </m:e>
                    </m:func>
                  </m:oMath>
                </a14:m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好像看起来可以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DP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？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474" y="948090"/>
                <a:ext cx="8559831" cy="3002400"/>
              </a:xfrm>
              <a:blipFill>
                <a:blip r:embed="rId3"/>
                <a:stretch>
                  <a:fillRect l="-926" b="-18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7700" y="312691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endParaRPr lang="zh-CN" altLang="en-US" sz="3600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938425" y="1864341"/>
            <a:ext cx="3728103" cy="1679038"/>
            <a:chOff x="2862841" y="3638057"/>
            <a:chExt cx="4970804" cy="2238718"/>
          </a:xfrm>
        </p:grpSpPr>
        <p:sp>
          <p:nvSpPr>
            <p:cNvPr id="28" name="椭圆 27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S</a:t>
              </a:r>
              <a:endParaRPr lang="zh-CN" altLang="en-US" sz="21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A</a:t>
              </a:r>
              <a:endParaRPr lang="zh-CN" altLang="en-US" sz="21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B</a:t>
              </a:r>
              <a:endParaRPr lang="zh-CN" altLang="en-US" sz="21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C</a:t>
              </a:r>
              <a:endParaRPr lang="zh-CN" altLang="en-US" sz="21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D</a:t>
              </a:r>
              <a:endParaRPr lang="zh-CN" altLang="en-US" sz="21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T</a:t>
              </a:r>
              <a:endParaRPr lang="zh-CN" altLang="en-US" sz="2100" dirty="0"/>
            </a:p>
          </p:txBody>
        </p:sp>
        <p:cxnSp>
          <p:nvCxnSpPr>
            <p:cNvPr id="34" name="直接箭头连接符 33"/>
            <p:cNvCxnSpPr>
              <a:stCxn id="28" idx="7"/>
              <a:endCxn id="29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3578044" y="4113020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cxnSp>
          <p:nvCxnSpPr>
            <p:cNvPr id="36" name="直接箭头连接符 35"/>
            <p:cNvCxnSpPr>
              <a:stCxn id="28" idx="5"/>
              <a:endCxn id="30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6"/>
              <a:endCxn id="31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5"/>
              <a:endCxn id="32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4"/>
              <a:endCxn id="32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32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1" idx="6"/>
              <a:endCxn id="33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2" idx="6"/>
              <a:endCxn id="33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452804" y="5207301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11454" y="4382648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05494" y="3638057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30</a:t>
              </a:r>
              <a:endParaRPr lang="zh-CN" altLang="en-US" sz="105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06421" y="4480926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5</a:t>
              </a:r>
              <a:endParaRPr lang="zh-CN" altLang="en-US" sz="105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74065" y="5538220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31390" y="5245692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694861" y="3984338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1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83027" y="1266814"/>
                <a:ext cx="7654044" cy="313549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来看看两个性质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 marL="342900" indent="-342900">
                  <a:lnSpc>
                    <a:spcPct val="13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无后效性：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 lvl="1">
                  <a:lnSpc>
                    <a:spcPct val="135000"/>
                  </a:lnSpc>
                </a:pPr>
                <a:r>
                  <a:rPr lang="zh-CN" altLang="en-US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对于点</a:t>
                </a:r>
                <a:r>
                  <a:rPr lang="en-US" altLang="zh-CN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P</a:t>
                </a:r>
                <a:r>
                  <a:rPr lang="zh-CN" altLang="en-US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</a:t>
                </a:r>
                <a:r>
                  <a:rPr lang="zh-CN" altLang="en-US" sz="1300" dirty="0">
                    <a:solidFill>
                      <a:srgbClr val="FF0000"/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CN" sz="1300">
                        <a:solidFill>
                          <a:srgbClr val="FF0000"/>
                        </a:solidFill>
                      </a:rPr>
                      <m:t>𝑓</m:t>
                    </m:r>
                    <m:r>
                      <a:rPr lang="en-US" altLang="zh-CN" sz="130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en-US" altLang="zh-CN" sz="1300">
                        <a:solidFill>
                          <a:srgbClr val="FF0000"/>
                        </a:solidFill>
                      </a:rPr>
                      <m:t>𝑃</m:t>
                    </m:r>
                    <m:r>
                      <a:rPr lang="en-US" altLang="zh-CN" sz="130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zh-CN" altLang="en-US" sz="1300" dirty="0">
                    <a:solidFill>
                      <a:srgbClr val="FF0000"/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确定，</a:t>
                </a:r>
                <a:endParaRPr lang="en-US" altLang="zh-CN" sz="1300" dirty="0">
                  <a:solidFill>
                    <a:srgbClr val="FF0000"/>
                  </a:solidFill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 lvl="1">
                  <a:lnSpc>
                    <a:spcPct val="135000"/>
                  </a:lnSpc>
                </a:pPr>
                <a:r>
                  <a:rPr lang="zh-CN" altLang="en-US" sz="1300" dirty="0">
                    <a:solidFill>
                      <a:srgbClr val="FF0000"/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以后就不关心怎么去的。</a:t>
                </a:r>
                <a:endParaRPr lang="en-US" altLang="zh-CN" sz="1300" dirty="0">
                  <a:solidFill>
                    <a:srgbClr val="FF0000"/>
                  </a:solidFill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 marL="342900" indent="-342900">
                  <a:lnSpc>
                    <a:spcPct val="13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最优子结构：</a:t>
                </a:r>
                <a:endParaRPr lang="en-US" altLang="zh-CN" sz="20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 lvl="2">
                  <a:lnSpc>
                    <a:spcPct val="135000"/>
                  </a:lnSpc>
                </a:pPr>
                <a:r>
                  <a:rPr lang="zh-CN" altLang="en-US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300"/>
                      <m:t>𝑃</m:t>
                    </m:r>
                  </m:oMath>
                </a14:m>
                <a:r>
                  <a:rPr lang="zh-CN" altLang="en-US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，我们当然只关心到</a:t>
                </a:r>
                <a14:m>
                  <m:oMath xmlns:m="http://schemas.openxmlformats.org/officeDocument/2006/math">
                    <m:r>
                      <a:rPr lang="en-US" altLang="zh-CN" sz="1300"/>
                      <m:t>𝑃</m:t>
                    </m:r>
                  </m:oMath>
                </a14:m>
                <a:r>
                  <a:rPr lang="zh-CN" altLang="en-US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的最小费用，即</a:t>
                </a:r>
                <a14:m>
                  <m:oMath xmlns:m="http://schemas.openxmlformats.org/officeDocument/2006/math">
                    <m:r>
                      <a:rPr lang="en-US" altLang="zh-CN" sz="1300"/>
                      <m:t>𝑓</m:t>
                    </m:r>
                    <m:r>
                      <a:rPr lang="en-US" altLang="zh-CN" sz="1300"/>
                      <m:t>(</m:t>
                    </m:r>
                    <m:r>
                      <a:rPr lang="en-US" altLang="zh-CN" sz="1300"/>
                      <m:t>𝑃</m:t>
                    </m:r>
                    <m:r>
                      <a:rPr lang="en-US" altLang="zh-CN" sz="1300"/>
                      <m:t>)</m:t>
                    </m:r>
                  </m:oMath>
                </a14:m>
                <a:r>
                  <a:rPr lang="zh-CN" altLang="en-US" sz="13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，并以此来解决之后的问题。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027" y="1266814"/>
                <a:ext cx="7654044" cy="3135498"/>
              </a:xfrm>
              <a:blipFill>
                <a:blip r:embed="rId3"/>
                <a:stretch>
                  <a:fillRect l="-876" b="-2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3027" y="38524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endParaRPr lang="zh-CN" altLang="en-US" sz="3600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30611" y="708371"/>
            <a:ext cx="3728103" cy="1679038"/>
            <a:chOff x="2862841" y="3638057"/>
            <a:chExt cx="4970804" cy="2238718"/>
          </a:xfrm>
        </p:grpSpPr>
        <p:sp>
          <p:nvSpPr>
            <p:cNvPr id="5" name="椭圆 4"/>
            <p:cNvSpPr/>
            <p:nvPr/>
          </p:nvSpPr>
          <p:spPr>
            <a:xfrm>
              <a:off x="2862841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S</a:t>
              </a:r>
              <a:endParaRPr lang="zh-CN" altLang="en-US" sz="21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11653" y="368181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A</a:t>
              </a:r>
              <a:endParaRPr lang="zh-CN" altLang="en-US" sz="21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211653" y="5245693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B</a:t>
              </a:r>
              <a:endParaRPr lang="zh-CN" altLang="en-US" sz="21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8471" y="368181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C</a:t>
              </a:r>
              <a:endParaRPr lang="zh-CN" altLang="en-US" sz="21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8471" y="5245692"/>
              <a:ext cx="623843" cy="6238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D</a:t>
              </a:r>
              <a:endParaRPr lang="zh-CN" altLang="en-US" sz="21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9802" y="4519871"/>
              <a:ext cx="623843" cy="6238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00" dirty="0"/>
                <a:t>T</a:t>
              </a:r>
              <a:endParaRPr lang="zh-CN" altLang="en-US" sz="2100" dirty="0"/>
            </a:p>
          </p:txBody>
        </p:sp>
        <p:cxnSp>
          <p:nvCxnSpPr>
            <p:cNvPr id="11" name="直接箭头连接符 10"/>
            <p:cNvCxnSpPr>
              <a:stCxn id="5" idx="7"/>
              <a:endCxn id="6" idx="3"/>
            </p:cNvCxnSpPr>
            <p:nvPr/>
          </p:nvCxnSpPr>
          <p:spPr>
            <a:xfrm flipV="1">
              <a:off x="3395324" y="4214296"/>
              <a:ext cx="907689" cy="396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578044" y="4113020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cxnSp>
          <p:nvCxnSpPr>
            <p:cNvPr id="13" name="直接箭头连接符 12"/>
            <p:cNvCxnSpPr>
              <a:stCxn id="5" idx="5"/>
              <a:endCxn id="7" idx="2"/>
            </p:cNvCxnSpPr>
            <p:nvPr/>
          </p:nvCxnSpPr>
          <p:spPr>
            <a:xfrm>
              <a:off x="3395324" y="5052354"/>
              <a:ext cx="816329" cy="50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8" idx="2"/>
            </p:cNvCxnSpPr>
            <p:nvPr/>
          </p:nvCxnSpPr>
          <p:spPr>
            <a:xfrm flipV="1">
              <a:off x="4835496" y="3993734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/>
          </p:nvCxnSpPr>
          <p:spPr>
            <a:xfrm>
              <a:off x="4744136" y="4214296"/>
              <a:ext cx="1095695" cy="112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4"/>
              <a:endCxn id="9" idx="0"/>
            </p:cNvCxnSpPr>
            <p:nvPr/>
          </p:nvCxnSpPr>
          <p:spPr>
            <a:xfrm>
              <a:off x="6060393" y="4305655"/>
              <a:ext cx="0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2"/>
            </p:cNvCxnSpPr>
            <p:nvPr/>
          </p:nvCxnSpPr>
          <p:spPr>
            <a:xfrm>
              <a:off x="4835496" y="5557613"/>
              <a:ext cx="912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6"/>
              <a:endCxn id="10" idx="1"/>
            </p:cNvCxnSpPr>
            <p:nvPr/>
          </p:nvCxnSpPr>
          <p:spPr>
            <a:xfrm>
              <a:off x="6372314" y="3993734"/>
              <a:ext cx="928848" cy="61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6"/>
              <a:endCxn id="10" idx="3"/>
            </p:cNvCxnSpPr>
            <p:nvPr/>
          </p:nvCxnSpPr>
          <p:spPr>
            <a:xfrm flipV="1">
              <a:off x="6372314" y="5052354"/>
              <a:ext cx="928848" cy="50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452804" y="5207301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11454" y="4382648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05494" y="3638057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30</a:t>
              </a:r>
              <a:endParaRPr lang="zh-CN" altLang="en-US" sz="105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06421" y="4480926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5</a:t>
              </a:r>
              <a:endParaRPr lang="zh-CN" altLang="en-US" sz="105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74065" y="5538220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31390" y="5245692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4861" y="3984338"/>
              <a:ext cx="7249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20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5623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63195" y="1368894"/>
                <a:ext cx="6321599" cy="30024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两个性质都满足，可以</a:t>
                </a:r>
                <a:r>
                  <a:rPr lang="en-US" altLang="zh-CN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DP</a:t>
                </a: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！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/>
                        <m:t>𝑓</m:t>
                      </m:r>
                      <m:d>
                        <m:dPr>
                          <m:ctrlPr>
                            <a:rPr lang="en-US" altLang="zh-CN" sz="2200"/>
                          </m:ctrlPr>
                        </m:dPr>
                        <m:e>
                          <m:r>
                            <a:rPr lang="en-US" altLang="zh-CN" sz="2200"/>
                            <m:t>𝑃</m:t>
                          </m:r>
                        </m:e>
                      </m:d>
                      <m:r>
                        <a:rPr lang="en-US" altLang="zh-CN" sz="2200"/>
                        <m:t>=</m:t>
                      </m:r>
                      <m:r>
                        <m:rPr>
                          <m:sty m:val="p"/>
                        </m:rPr>
                        <a:rPr lang="en-US" altLang="zh-CN" sz="2200"/>
                        <m:t>min</m:t>
                      </m:r>
                      <m:r>
                        <a:rPr lang="en-US" altLang="zh-CN" sz="2200"/>
                        <m:t>{</m:t>
                      </m:r>
                      <m:r>
                        <a:rPr lang="en-US" altLang="zh-CN" sz="2200"/>
                        <m:t>𝑓</m:t>
                      </m:r>
                      <m:d>
                        <m:dPr>
                          <m:ctrlPr>
                            <a:rPr lang="en-US" altLang="zh-CN" sz="2200"/>
                          </m:ctrlPr>
                        </m:dPr>
                        <m:e>
                          <m:r>
                            <a:rPr lang="en-US" altLang="zh-CN" sz="2200"/>
                            <m:t>𝑅</m:t>
                          </m:r>
                        </m:e>
                      </m:d>
                      <m:r>
                        <a:rPr lang="en-US" altLang="zh-CN" sz="2200"/>
                        <m:t>+</m:t>
                      </m:r>
                      <m:sSub>
                        <m:sSubPr>
                          <m:ctrlPr>
                            <a:rPr lang="en-US" altLang="zh-CN" sz="2200"/>
                          </m:ctrlPr>
                        </m:sSubPr>
                        <m:e>
                          <m:r>
                            <a:rPr lang="en-US" altLang="zh-CN" sz="2200"/>
                            <m:t>𝑤</m:t>
                          </m:r>
                        </m:e>
                        <m:sub>
                          <m:r>
                            <a:rPr lang="en-US" altLang="zh-CN" sz="2200"/>
                            <m:t>𝑅</m:t>
                          </m:r>
                          <m:r>
                            <a:rPr lang="en-US" altLang="zh-CN" sz="2200"/>
                            <m:t>→</m:t>
                          </m:r>
                          <m:r>
                            <a:rPr lang="en-US" altLang="zh-CN" sz="2200"/>
                            <m:t>𝑃</m:t>
                          </m:r>
                        </m:sub>
                      </m:sSub>
                      <m:r>
                        <a:rPr lang="en-US" altLang="zh-CN" sz="2200"/>
                        <m:t>}</m:t>
                      </m:r>
                    </m:oMath>
                  </m:oMathPara>
                </a14:m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200"/>
                      <m:t>𝑅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为有路通到</a:t>
                </a:r>
                <a14:m>
                  <m:oMath xmlns:m="http://schemas.openxmlformats.org/officeDocument/2006/math">
                    <m:r>
                      <a:rPr lang="en-US" altLang="zh-CN" sz="2200"/>
                      <m:t>𝑃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的所有的点，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/>
                        </m:ctrlPr>
                      </m:sSubPr>
                      <m:e>
                        <m:r>
                          <a:rPr lang="en-US" altLang="zh-CN" sz="2200"/>
                          <m:t>𝑤</m:t>
                        </m:r>
                      </m:e>
                      <m:sub>
                        <m:r>
                          <a:rPr lang="en-US" altLang="zh-CN" sz="2200"/>
                          <m:t>𝑅</m:t>
                        </m:r>
                        <m:r>
                          <a:rPr lang="en-US" altLang="zh-CN" sz="2200"/>
                          <m:t>→</m:t>
                        </m:r>
                        <m:r>
                          <a:rPr lang="en-US" altLang="zh-CN" sz="2200"/>
                          <m:t>𝑃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dirty="0"/>
                      <m:t>𝑅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200" dirty="0"/>
                      <m:t>𝑃</m:t>
                    </m:r>
                  </m:oMath>
                </a14:m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的过路费。</a:t>
                </a:r>
                <a:endParaRPr lang="en-US" altLang="zh-CN" sz="22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2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代码怎么写先不管，理解这个算法的意思就行。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195" y="1368894"/>
                <a:ext cx="6321599" cy="3002400"/>
              </a:xfr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6454" y="314693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endParaRPr lang="zh-CN" altLang="en-US" sz="3600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5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3051850" y="1084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000" b="1" dirty="0">
                <a:solidFill>
                  <a:schemeClr val="lt2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Raleway"/>
              </a:rPr>
              <a:t>复杂度？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2767525" y="1681875"/>
            <a:ext cx="3799800" cy="297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302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Raleway"/>
              </a:rPr>
              <a:t>时间复杂度：状态数*状态转移数</a:t>
            </a:r>
          </a:p>
          <a:p>
            <a:pPr marL="457200" indent="-330200"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b="1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Raleway"/>
              </a:rPr>
              <a:t>空间复杂度：状态数？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3766" y="1512541"/>
            <a:ext cx="7494386" cy="3219479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为什么会快？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无论是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还是暴力，我们的算法都是在可能解空间内，寻找最优解。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来看硬币问题。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暴力做法是枚举所有的可能解，这是最大的可能解空间。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5000"/>
              </a:lnSpc>
            </a:pP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是枚举有希望成为答案的解。这个空间比暴力的小得多。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3766" y="562200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为什么会快</a:t>
            </a:r>
          </a:p>
        </p:txBody>
      </p:sp>
    </p:spTree>
    <p:extLst>
      <p:ext uri="{BB962C8B-B14F-4D97-AF65-F5344CB8AC3E}">
        <p14:creationId xmlns:p14="http://schemas.microsoft.com/office/powerpoint/2010/main" val="7167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25642" y="1595775"/>
                <a:ext cx="8106069" cy="3002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  <a:sym typeface="Arial"/>
                  </a:rPr>
                  <a:t>你有无限多的硬币，硬币的面值为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  <a:sym typeface="Arial"/>
                  </a:rPr>
                  <a:t>1,5,10,20,50,100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  <a:sym typeface="Arial"/>
                  </a:rPr>
                  <a:t>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  <a:sym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  <a:sym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  <a:sym typeface="Arial"/>
                  </a:rPr>
                  <a:t>给定一个数额</a:t>
                </a:r>
                <a14:m>
                  <m:oMath xmlns:m="http://schemas.openxmlformats.org/officeDocument/2006/math">
                    <m:r>
                      <a:rPr lang="en-US" altLang="zh-CN" sz="2400">
                        <a:sym typeface="Arial"/>
                      </a:rPr>
                      <m:t>𝑤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  <a:sym typeface="Arial"/>
                  </a:rPr>
                  <a:t>，问您最少用多少枚硬币可以凑出</a:t>
                </a:r>
                <a14:m>
                  <m:oMath xmlns:m="http://schemas.openxmlformats.org/officeDocument/2006/math">
                    <m:r>
                      <a:rPr lang="en-US" altLang="zh-CN" sz="2400">
                        <a:sym typeface="Arial"/>
                      </a:rPr>
                      <m:t>𝑤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  <a:sym typeface="Arial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  <a:sym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endParaRPr lang="zh-CN" altLang="en-US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42" y="1595775"/>
                <a:ext cx="8106069" cy="3002400"/>
              </a:xfrm>
              <a:blipFill>
                <a:blip r:embed="rId3"/>
                <a:stretch>
                  <a:fillRect l="-1204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571" y="22762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引入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-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硬币问题</a:t>
            </a:r>
          </a:p>
        </p:txBody>
      </p:sp>
    </p:spTree>
    <p:extLst>
      <p:ext uri="{BB962C8B-B14F-4D97-AF65-F5344CB8AC3E}">
        <p14:creationId xmlns:p14="http://schemas.microsoft.com/office/powerpoint/2010/main" val="32315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9389" y="1595775"/>
            <a:ext cx="8202323" cy="3002400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也就是说：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自带剪枝。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45000"/>
              </a:lnSpc>
            </a:pP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舍弃了一大堆不可能成为最优解的答案。譬如硬币问题：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45000"/>
              </a:lnSpc>
            </a:pP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15 = 5+5+5 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被考虑了。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45000"/>
              </a:lnSpc>
            </a:pP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15 = 5+5+1+1+1+1+1 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从来没有考虑过，因为这不可能成为最优解。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45000"/>
              </a:lnSpc>
            </a:pPr>
            <a:endParaRPr lang="zh-CN" altLang="en-US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5826" y="54532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为什么会快</a:t>
            </a:r>
          </a:p>
        </p:txBody>
      </p:sp>
    </p:spTree>
    <p:extLst>
      <p:ext uri="{BB962C8B-B14F-4D97-AF65-F5344CB8AC3E}">
        <p14:creationId xmlns:p14="http://schemas.microsoft.com/office/powerpoint/2010/main" val="33449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8132" y="1595775"/>
            <a:ext cx="8463579" cy="3002400"/>
          </a:xfrm>
        </p:spPr>
        <p:txBody>
          <a:bodyPr>
            <a:normAutofit lnSpcReduction="10000"/>
          </a:bodyPr>
          <a:lstStyle/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从而我们可以得到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的核心思想：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尽量</a:t>
            </a:r>
            <a:r>
              <a:rPr lang="zh-CN" altLang="en-US" sz="1900" dirty="0">
                <a:solidFill>
                  <a:srgbClr val="FF0000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缩小可能解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空间。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在暴力算法中，可能解空间往往是指数级的大小；如果我们采用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，那么有可能把解空间的大小降到多项式级。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一般来说，解空间越小，寻找解就越快。这样就完成了优化。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5820" y="54532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的核心</a:t>
            </a:r>
          </a:p>
        </p:txBody>
      </p:sp>
    </p:spTree>
    <p:extLst>
      <p:ext uri="{BB962C8B-B14F-4D97-AF65-F5344CB8AC3E}">
        <p14:creationId xmlns:p14="http://schemas.microsoft.com/office/powerpoint/2010/main" val="14677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4905" y="1575150"/>
            <a:ext cx="7934189" cy="3002400"/>
          </a:xfrm>
        </p:spPr>
        <p:txBody>
          <a:bodyPr>
            <a:normAutofit/>
          </a:bodyPr>
          <a:lstStyle/>
          <a:p>
            <a:pPr>
              <a:lnSpc>
                <a:spcPct val="165000"/>
              </a:lnSpc>
            </a:pPr>
            <a:r>
              <a:rPr lang="zh-CN" altLang="en-US" sz="1900" dirty="0">
                <a:solidFill>
                  <a:srgbClr val="FF0000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大事化小，小事化了。</a:t>
            </a:r>
            <a:endParaRPr lang="en-US" altLang="zh-CN" sz="1900" dirty="0">
              <a:solidFill>
                <a:srgbClr val="FF0000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将一个大问题转化成几个小问题；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求解小问题；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6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推出大问题的解。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450" y="513134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的操作过程</a:t>
            </a:r>
          </a:p>
        </p:txBody>
      </p:sp>
    </p:spTree>
    <p:extLst>
      <p:ext uri="{BB962C8B-B14F-4D97-AF65-F5344CB8AC3E}">
        <p14:creationId xmlns:p14="http://schemas.microsoft.com/office/powerpoint/2010/main" val="26407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98762" y="1355144"/>
                <a:ext cx="8566706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65000"/>
                  </a:lnSpc>
                </a:pP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首先，把我们面对的局面表示为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𝑥</m:t>
                    </m:r>
                  </m:oMath>
                </a14:m>
                <a:r>
                  <a:rPr lang="en-US" altLang="zh-CN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这一步称为设计状态。</a:t>
                </a:r>
                <a:endParaRPr lang="en-US" altLang="zh-CN" sz="19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65000"/>
                  </a:lnSpc>
                </a:pP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对于状态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𝑥</m:t>
                    </m:r>
                  </m:oMath>
                </a14:m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，记我们要求出的答案</a:t>
                </a:r>
                <a:r>
                  <a:rPr lang="en-US" altLang="zh-CN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(e.g. </a:t>
                </a: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最小费用</a:t>
                </a:r>
                <a:r>
                  <a:rPr lang="en-US" altLang="zh-CN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)</a:t>
                </a: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𝑥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en-US" altLang="zh-CN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65000"/>
                  </a:lnSpc>
                </a:pP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我们的目标是求出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𝑇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en-US" altLang="zh-CN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65000"/>
                  </a:lnSpc>
                </a:pPr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1900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1900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1900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𝑥</m:t>
                    </m:r>
                    <m:r>
                      <a:rPr lang="en-US" altLang="zh-CN" sz="1900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与哪些局面有关（记为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𝑝</m:t>
                    </m:r>
                  </m:oMath>
                </a14:m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），写出一个式子（称为状态转移方程），通过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𝑝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zh-CN" altLang="en-US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来推出</a:t>
                </a:r>
                <a14:m>
                  <m:oMath xmlns:m="http://schemas.openxmlformats.org/officeDocument/2006/math"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𝑓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(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𝑥</m:t>
                    </m:r>
                    <m:r>
                      <a:rPr lang="en-US" altLang="zh-CN" sz="1900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cs typeface="Arial"/>
                      </a:rPr>
                      <m:t>)</m:t>
                    </m:r>
                  </m:oMath>
                </a14:m>
                <a:r>
                  <a:rPr lang="en-US" altLang="zh-CN" sz="19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  <a:p>
                <a:pPr>
                  <a:lnSpc>
                    <a:spcPct val="165000"/>
                  </a:lnSpc>
                </a:pPr>
                <a:endParaRPr lang="en-US" altLang="zh-CN" sz="19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762" y="1355144"/>
                <a:ext cx="8566706" cy="3002400"/>
              </a:xfrm>
              <a:blipFill>
                <a:blip r:embed="rId3"/>
                <a:stretch>
                  <a:fillRect l="-640" r="-142" b="-5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8762" y="46825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设计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8675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7700" y="1546917"/>
            <a:ext cx="8174012" cy="3051258"/>
          </a:xfrm>
        </p:spPr>
        <p:txBody>
          <a:bodyPr>
            <a:normAutofit/>
          </a:bodyPr>
          <a:lstStyle/>
          <a:p>
            <a:pPr>
              <a:lnSpc>
                <a:spcPct val="17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设计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算法，往往可以遵循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三连：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7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我是谁？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		——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设计状态，表示局面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7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我从哪里来？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7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我要到哪里去？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		——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设计转移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75000"/>
              </a:lnSpc>
            </a:pPr>
            <a:endParaRPr lang="zh-CN" altLang="en-US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7700" y="39719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三连</a:t>
            </a:r>
          </a:p>
        </p:txBody>
      </p:sp>
    </p:spTree>
    <p:extLst>
      <p:ext uri="{BB962C8B-B14F-4D97-AF65-F5344CB8AC3E}">
        <p14:creationId xmlns:p14="http://schemas.microsoft.com/office/powerpoint/2010/main" val="3938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203" y="1595775"/>
            <a:ext cx="8036509" cy="3002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9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未来将会学习到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的各种优化。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95000"/>
              </a:lnSpc>
            </a:pP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e.g. 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数据结构优化、斜率优化。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9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一般而言，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的难点，在初学时是如何设计状态；在学习深入一些之后，变成了如何设计转移；在省选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/NOI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级别，又变成了如何设计状态。</a:t>
            </a:r>
            <a:endParaRPr lang="en-US" altLang="zh-CN" sz="19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95000"/>
              </a:lnSpc>
            </a:pP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学习</a:t>
            </a:r>
            <a:r>
              <a:rPr lang="en-US" altLang="zh-CN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DP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主要靠</a:t>
            </a:r>
            <a:r>
              <a:rPr lang="zh-CN" altLang="en-US" sz="1900" dirty="0">
                <a:solidFill>
                  <a:schemeClr val="accent6">
                    <a:lumMod val="75000"/>
                  </a:schemeClr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做题练习</a:t>
            </a:r>
            <a:r>
              <a:rPr lang="zh-CN" altLang="en-US" sz="1900" dirty="0">
                <a:solidFill>
                  <a:srgbClr val="FF0000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（菜就多练）</a:t>
            </a:r>
            <a:r>
              <a:rPr lang="zh-CN" altLang="en-US" sz="19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。有一些设计状态的思想，需要在具体题目中总结。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5203" y="465947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sz="3600" dirty="0" err="1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DP_ex</a:t>
            </a:r>
            <a:endParaRPr lang="zh-CN" altLang="en-US" sz="3600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8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4437" y="1444521"/>
            <a:ext cx="6321599" cy="3002400"/>
          </a:xfrm>
        </p:spPr>
        <p:txBody>
          <a:bodyPr>
            <a:normAutofit/>
          </a:bodyPr>
          <a:lstStyle/>
          <a:p>
            <a:pPr>
              <a:lnSpc>
                <a:spcPct val="185000"/>
              </a:lnSpc>
            </a:pPr>
            <a:r>
              <a:rPr lang="zh-CN" altLang="en-US" sz="16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我们来看一段求斐波那契数列的代码：</a:t>
            </a:r>
            <a:endParaRPr lang="en-US" altLang="zh-CN" sz="16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85000"/>
              </a:lnSpc>
            </a:pPr>
            <a:endParaRPr lang="en-US" altLang="zh-CN" sz="16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85000"/>
              </a:lnSpc>
            </a:pPr>
            <a:endParaRPr lang="en-US" altLang="zh-CN" sz="16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85000"/>
              </a:lnSpc>
            </a:pPr>
            <a:endParaRPr lang="zh-CN" altLang="en-US" sz="16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3324" y="54532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记忆化搜索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7" y="2518708"/>
            <a:ext cx="3486452" cy="15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2701" y="1540773"/>
            <a:ext cx="6321599" cy="30024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在刚刚的例子中，</a:t>
            </a:r>
            <a:r>
              <a:rPr lang="en-US" altLang="zh-CN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fib</a:t>
            </a:r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函数有很多不必要的调用。</a:t>
            </a:r>
            <a:endParaRPr lang="en-US" altLang="zh-CN" sz="20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例如，如果已经知道</a:t>
            </a:r>
            <a:r>
              <a:rPr lang="en-US" altLang="zh-CN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f(5)</a:t>
            </a:r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是</a:t>
            </a:r>
            <a:r>
              <a:rPr lang="en-US" altLang="zh-CN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5</a:t>
            </a:r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，那么以后查询</a:t>
            </a:r>
            <a:r>
              <a:rPr lang="en-US" altLang="zh-CN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f(5)</a:t>
            </a:r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的时候返回</a:t>
            </a:r>
            <a:r>
              <a:rPr lang="en-US" altLang="zh-CN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5</a:t>
            </a:r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即可，无需进一步递归。</a:t>
            </a:r>
            <a:endParaRPr lang="en-US" altLang="zh-CN" sz="20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我们用一个记忆数组</a:t>
            </a:r>
            <a:r>
              <a:rPr lang="en-US" altLang="zh-CN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bin</a:t>
            </a:r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来解决问题。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2701" y="43844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记忆化搜索</a:t>
            </a:r>
          </a:p>
        </p:txBody>
      </p:sp>
    </p:spTree>
    <p:extLst>
      <p:ext uri="{BB962C8B-B14F-4D97-AF65-F5344CB8AC3E}">
        <p14:creationId xmlns:p14="http://schemas.microsoft.com/office/powerpoint/2010/main" val="9366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8187" y="1506397"/>
            <a:ext cx="6321599" cy="3002400"/>
          </a:xfrm>
        </p:spPr>
        <p:txBody>
          <a:bodyPr/>
          <a:lstStyle/>
          <a:p>
            <a:r>
              <a:rPr lang="zh-CN" altLang="en-US" sz="20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做了记忆化之后，每个斐波那契数只被计算一次。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3323" y="375495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记忆化搜索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33" y="2655640"/>
            <a:ext cx="4126588" cy="17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058" y="1565150"/>
            <a:ext cx="6321599" cy="3002400"/>
          </a:xfrm>
        </p:spPr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洛谷</a:t>
            </a:r>
            <a:r>
              <a:rPr lang="en-US" altLang="zh-CN" b="1" i="0" dirty="0">
                <a:solidFill>
                  <a:schemeClr val="accent6">
                    <a:lumMod val="75000"/>
                  </a:schemeClr>
                </a:solidFill>
                <a:effectLst/>
                <a:latin typeface="方正艺黑简体" panose="03000509000000000000" pitchFamily="65" charset="-122"/>
                <a:ea typeface="方正艺黑简体" panose="03000509000000000000" pitchFamily="65" charset="-122"/>
              </a:rPr>
              <a:t>P1464 Function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0057" y="575950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19597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382" y="1595775"/>
            <a:ext cx="8477329" cy="3002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容易看出，这些硬币的面值和人民币一致。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依据生活经验，我们可以采用这种策略：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先尽量用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100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的，然后尽量用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50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……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以此类推。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e.g. 666 = 6*100+1*50+1*10+1*5+1*1,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共用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10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枚硬币。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zh-CN" altLang="en-US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0818" y="328443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硬币问题</a:t>
            </a:r>
          </a:p>
        </p:txBody>
      </p:sp>
    </p:spTree>
    <p:extLst>
      <p:ext uri="{BB962C8B-B14F-4D97-AF65-F5344CB8AC3E}">
        <p14:creationId xmlns:p14="http://schemas.microsoft.com/office/powerpoint/2010/main" val="36162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数字三角形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116" name="Shape 116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Shape 150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Shape 151"/>
          <p:cNvSpPr txBox="1"/>
          <p:nvPr/>
        </p:nvSpPr>
        <p:spPr>
          <a:xfrm>
            <a:off x="4453175" y="1192150"/>
            <a:ext cx="4411800" cy="31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2"/>
              </a:buClr>
              <a:buSzPct val="100000"/>
              <a:buChar char="•"/>
            </a:pPr>
            <a:r>
              <a:rPr lang="en" sz="32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从上往下走，每次可以向左下或右下走一个，直到最下行，问经过数字的和最大是多少？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数字三角形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158" name="Shape 158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73" name="Shape 173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Shape 176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Shape 182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Shape 184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Shape 186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Shape 187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Shape 192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3" name="Shape 193"/>
          <p:cNvSpPr txBox="1"/>
          <p:nvPr/>
        </p:nvSpPr>
        <p:spPr>
          <a:xfrm>
            <a:off x="4659800" y="1662525"/>
            <a:ext cx="4411800" cy="31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贪心？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在第二行就迷失了方向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数字三角形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200" name="Shape 200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Shape 218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Shape 224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Shape 226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Shape 227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Shape 228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Shape 229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Shape 234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5" name="Shape 235"/>
          <p:cNvSpPr txBox="1"/>
          <p:nvPr/>
        </p:nvSpPr>
        <p:spPr>
          <a:xfrm>
            <a:off x="4608125" y="1192150"/>
            <a:ext cx="4411800" cy="31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定义状态dp[i][j]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表示当走到第i行，第j个节点，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能够得到的最大的和。</a:t>
            </a:r>
          </a:p>
          <a:p>
            <a:pPr lvl="0">
              <a:spcBef>
                <a:spcPts val="0"/>
              </a:spcBef>
              <a:buNone/>
            </a:pPr>
            <a:endParaRPr sz="32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lvl="0">
              <a:spcBef>
                <a:spcPts val="0"/>
              </a:spcBef>
              <a:buNone/>
            </a:pPr>
            <a:endParaRPr sz="32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r>
              <a:rPr lang="en-US" altLang="zh-CN" sz="24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a</a:t>
            </a:r>
            <a:r>
              <a:rPr lang="en" sz="24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ns = max{dp[5][k]}, k = 1...5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数字三角形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583050" y="1192162"/>
            <a:ext cx="3743325" cy="2759187"/>
            <a:chOff x="2771775" y="1268412"/>
            <a:chExt cx="3743325" cy="2759187"/>
          </a:xfrm>
        </p:grpSpPr>
        <p:sp>
          <p:nvSpPr>
            <p:cNvPr id="242" name="Shape 242"/>
            <p:cNvSpPr/>
            <p:nvPr/>
          </p:nvSpPr>
          <p:spPr>
            <a:xfrm>
              <a:off x="4451350" y="1268412"/>
              <a:ext cx="4224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4033837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4875212" y="1819275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3613150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52937" y="2451100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92725" y="2451100"/>
              <a:ext cx="4206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3190875" y="3081336"/>
              <a:ext cx="4224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33837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4875212" y="3003550"/>
              <a:ext cx="419100" cy="3936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5645150" y="3030536"/>
              <a:ext cx="422400" cy="3921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2771775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3613150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37075" y="3632200"/>
              <a:ext cx="4206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5378450" y="3632200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6096000" y="3595687"/>
              <a:ext cx="419100" cy="395400"/>
            </a:xfrm>
            <a:prstGeom prst="ellipse">
              <a:avLst/>
            </a:prstGeom>
            <a:solidFill>
              <a:srgbClr val="FF7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387925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938573" y="22161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 flipH="1">
              <a:off x="3489312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Shape 260"/>
            <p:cNvCxnSpPr/>
            <p:nvPr/>
          </p:nvCxnSpPr>
          <p:spPr>
            <a:xfrm flipH="1">
              <a:off x="3130537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Shape 261"/>
            <p:cNvCxnSpPr/>
            <p:nvPr/>
          </p:nvCxnSpPr>
          <p:spPr>
            <a:xfrm>
              <a:off x="4837112" y="161448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51958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5556250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6005512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4387850" y="2130425"/>
              <a:ext cx="270000" cy="344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Shape 266"/>
            <p:cNvCxnSpPr/>
            <p:nvPr/>
          </p:nvCxnSpPr>
          <p:spPr>
            <a:xfrm flipH="1">
              <a:off x="4748287" y="22161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3938587" y="2820986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 flipH="1">
              <a:off x="4387925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 flipH="1">
              <a:off x="3938573" y="3422650"/>
              <a:ext cx="1794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Shape 270"/>
            <p:cNvCxnSpPr/>
            <p:nvPr/>
          </p:nvCxnSpPr>
          <p:spPr>
            <a:xfrm flipH="1">
              <a:off x="5195962" y="2820986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Shape 271"/>
            <p:cNvCxnSpPr/>
            <p:nvPr/>
          </p:nvCxnSpPr>
          <p:spPr>
            <a:xfrm flipH="1">
              <a:off x="4837187" y="3422650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4837112" y="2733675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5286375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4387850" y="3338512"/>
              <a:ext cx="270000" cy="342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3489325" y="3422650"/>
              <a:ext cx="2715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Shape 276"/>
            <p:cNvCxnSpPr/>
            <p:nvPr/>
          </p:nvCxnSpPr>
          <p:spPr>
            <a:xfrm flipH="1">
              <a:off x="5615062" y="3386137"/>
              <a:ext cx="180900" cy="25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7" name="Shape 277"/>
          <p:cNvSpPr txBox="1"/>
          <p:nvPr/>
        </p:nvSpPr>
        <p:spPr>
          <a:xfrm>
            <a:off x="3958075" y="1538237"/>
            <a:ext cx="5382162" cy="31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状态转移: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en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</a:rPr>
              <a:t>dp[i][j] = max(dp[i-1][j-1], dp[i-1][j]) + val[i][j]</a:t>
            </a:r>
          </a:p>
          <a:p>
            <a:pPr>
              <a:lnSpc>
                <a:spcPct val="150000"/>
              </a:lnSpc>
            </a:pPr>
            <a:endParaRPr lang="en" dirty="0">
              <a:solidFill>
                <a:schemeClr val="dk2"/>
              </a:solidFill>
              <a:latin typeface="Consolas" panose="020B0609020204030204" pitchFamily="49" charset="0"/>
              <a:ea typeface="方正艺黑简体" panose="03000509000000000000" pitchFamily="65" charset="-122"/>
              <a:cs typeface="La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587500" y="706725"/>
            <a:ext cx="3006600" cy="102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dp[i][j]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表示当走到第i行，第j个节点，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能够得到的最大的和。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DF218B09-A735-FE42-399E-CFA1B39CBD8B}"/>
              </a:ext>
            </a:extLst>
          </p:cNvPr>
          <p:cNvSpPr txBox="1">
            <a:spLocks/>
          </p:cNvSpPr>
          <p:nvPr/>
        </p:nvSpPr>
        <p:spPr>
          <a:xfrm>
            <a:off x="430057" y="575950"/>
            <a:ext cx="7655164" cy="6353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不经意间，你已经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AC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了一道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IOI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题目</a:t>
            </a: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B18FB907-2EB9-C8BC-8A55-5B2B46DD90E2}"/>
              </a:ext>
            </a:extLst>
          </p:cNvPr>
          <p:cNvSpPr txBox="1">
            <a:spLocks/>
          </p:cNvSpPr>
          <p:nvPr/>
        </p:nvSpPr>
        <p:spPr>
          <a:xfrm>
            <a:off x="430058" y="1565150"/>
            <a:ext cx="6321599" cy="300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IOI1994 Day1T1	</a:t>
            </a:r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数字三角形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Number Triangles</a:t>
            </a:r>
          </a:p>
        </p:txBody>
      </p:sp>
    </p:spTree>
    <p:extLst>
      <p:ext uri="{BB962C8B-B14F-4D97-AF65-F5344CB8AC3E}">
        <p14:creationId xmlns:p14="http://schemas.microsoft.com/office/powerpoint/2010/main" val="2957685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数字三角形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48581" y="543186"/>
            <a:ext cx="4670100" cy="9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chemeClr val="dk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自顶而下(记忆化搜索)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28" name="Shape 328" descr="Screen Shot 2017-05-25 at 15.27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2" y="1390412"/>
            <a:ext cx="74580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4290117" y="341025"/>
            <a:ext cx="4853983" cy="9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dp[i][j] = max(dp[i-1][j-1], dp[i-1][j]) + val[i][j]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数字三角形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14884" y="619793"/>
            <a:ext cx="4670100" cy="9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200" dirty="0">
                <a:solidFill>
                  <a:schemeClr val="dk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自底而上(递推)</a:t>
            </a:r>
            <a:endParaRPr sz="3200" dirty="0">
              <a:solidFill>
                <a:schemeClr val="dk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sz="3200" dirty="0">
              <a:solidFill>
                <a:schemeClr val="dk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36" name="Shape 336" descr="Screen Shot 2017-05-25 at 15.27.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2022500"/>
            <a:ext cx="67151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3471971" y="785300"/>
            <a:ext cx="4834880" cy="117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dp[i][j] = max(dp[i-1][j-1], dp[i-1][j]) + val[i][j]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 idx="4294967295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最长上升子序列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（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LIS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）</a:t>
            </a:r>
            <a:endParaRPr lang="en" sz="3600" dirty="0">
              <a:solidFill>
                <a:schemeClr val="dk1"/>
              </a:solidFill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032275" y="1717475"/>
            <a:ext cx="6932100" cy="22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给定一个长度为n(1 &lt;= n &lt;= 1000)的整数序列a[i]，求它的一个子序列(子序列即在原序列任意位置删除0或多个元素后的序列)，满足如下条件：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      1、该序列单调递增；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      2、在所有满足条件1的序列中长度是最长的；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61111"/>
            </a:pPr>
            <a:r>
              <a:rPr lang="en-US" altLang="zh-CN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e.g. </a:t>
            </a:r>
            <a:r>
              <a:rPr lang="en-US" altLang="zh-CN" sz="2800" b="1" dirty="0">
                <a:solidFill>
                  <a:srgbClr val="FF0000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1</a:t>
            </a:r>
            <a:r>
              <a:rPr lang="en-US" altLang="zh-CN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,5,</a:t>
            </a:r>
            <a:r>
              <a:rPr lang="en-US" altLang="zh-CN" sz="2800" b="1" dirty="0">
                <a:solidFill>
                  <a:srgbClr val="FF0000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3,4,6</a:t>
            </a:r>
            <a:r>
              <a:rPr lang="en-US" altLang="zh-CN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,9,</a:t>
            </a:r>
            <a:r>
              <a:rPr lang="en-US" altLang="zh-CN" sz="2800" b="1" dirty="0">
                <a:solidFill>
                  <a:srgbClr val="FF0000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7,8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ct val="61111"/>
            </a:pPr>
            <a:r>
              <a:rPr lang="en-US" altLang="zh-CN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LIS</a:t>
            </a:r>
            <a:r>
              <a:rPr lang="zh-CN" altLang="en-US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为</a:t>
            </a:r>
            <a:r>
              <a:rPr lang="en-US" altLang="zh-CN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1,3,4,6,7,8</a:t>
            </a:r>
            <a:r>
              <a:rPr lang="zh-CN" altLang="en-US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，长度为</a:t>
            </a:r>
            <a:r>
              <a:rPr lang="en-US" altLang="zh-CN" sz="2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6</a:t>
            </a:r>
            <a:endParaRPr lang="en-US" altLang="zh-CN" sz="4800" dirty="0"/>
          </a:p>
          <a:p>
            <a:pPr lvl="0">
              <a:spcBef>
                <a:spcPts val="0"/>
              </a:spcBef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36804" y="1212610"/>
                <a:ext cx="8070392" cy="324633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如何设计状态？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我们记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𝑓</m:t>
                    </m:r>
                    <m:d>
                      <m:d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结尾的</a:t>
                </a:r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LIS</a:t>
                </a: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长度，那么答案就是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max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{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𝑓</m:t>
                    </m:r>
                    <m:d>
                      <m:d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e>
                    </m:d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}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𝑥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从哪里推过来？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考虑比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𝑥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小的每一个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𝑝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：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FF0000"/>
                        </a:solidFill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&gt;</m:t>
                    </m:r>
                    <m:sSub>
                      <m:sSubPr>
                        <m:ctrlP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𝑓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𝑓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𝑝</m:t>
                        </m:r>
                      </m:e>
                    </m:d>
                    <m:r>
                      <a:rPr lang="en-US" altLang="zh-CN" sz="2000" b="1">
                        <a:solidFill>
                          <a:srgbClr val="FF0000"/>
                        </a:solidFill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+1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解释：我们把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的后面，肯定能构造一个以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结尾的上升子序列，长度比以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结尾的</a:t>
                </a:r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LIS</a:t>
                </a: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大</a:t>
                </a:r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1.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804" y="1212610"/>
                <a:ext cx="8070392" cy="3246335"/>
              </a:xfrm>
              <a:blipFill>
                <a:blip r:embed="rId3"/>
                <a:stretch>
                  <a:fillRect l="-75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7077" y="321568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20156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53192" y="1506398"/>
                <a:ext cx="6321599" cy="3002400"/>
              </a:xfrm>
            </p:spPr>
            <p:txBody>
              <a:bodyPr/>
              <a:lstStyle/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那么，我们可以写出状态转移方程</a:t>
                </a:r>
                <a:r>
                  <a:rPr lang="zh-CN" altLang="en-US" sz="2000" b="1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了：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/>
                        <m:t>𝑓</m:t>
                      </m:r>
                      <m:d>
                        <m:dPr>
                          <m:ctrlPr>
                            <a:rPr lang="en-US" altLang="zh-CN" sz="2000" b="1"/>
                          </m:ctrlPr>
                        </m:dPr>
                        <m:e>
                          <m:r>
                            <a:rPr lang="en-US" altLang="zh-CN" sz="2000" b="1"/>
                            <m:t>𝑥</m:t>
                          </m:r>
                        </m:e>
                      </m:d>
                      <m:r>
                        <a:rPr lang="en-US" altLang="zh-CN" sz="2000" b="1"/>
                        <m:t>=</m:t>
                      </m:r>
                      <m:func>
                        <m:funcPr>
                          <m:ctrlPr>
                            <a:rPr lang="en-US" altLang="zh-CN" sz="2000" b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1"/>
                                <m:t>max</m:t>
                              </m:r>
                            </m:e>
                            <m:lim>
                              <m:r>
                                <a:rPr lang="en-US" altLang="zh-CN" sz="2000" b="1"/>
                                <m:t>𝑝</m:t>
                              </m:r>
                              <m:r>
                                <a:rPr lang="en-US" altLang="zh-CN" sz="2000" b="1"/>
                                <m:t>&lt;</m:t>
                              </m:r>
                              <m:r>
                                <a:rPr lang="en-US" altLang="zh-CN" sz="2000" b="1"/>
                                <m:t>𝑥</m:t>
                              </m:r>
                              <m:r>
                                <a:rPr lang="en-US" altLang="zh-CN" sz="2000" b="1"/>
                                <m:t> ,   </m:t>
                              </m:r>
                              <m:sSub>
                                <m:sSubPr>
                                  <m:ctrlPr>
                                    <a:rPr lang="en-US" altLang="zh-CN" sz="2000" b="1"/>
                                  </m:ctrlPr>
                                </m:sSubPr>
                                <m:e>
                                  <m:r>
                                    <a:rPr lang="en-US" altLang="zh-CN" sz="2000" b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/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2000" b="1"/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000" b="1"/>
                                  </m:ctrlPr>
                                </m:sSubPr>
                                <m:e>
                                  <m:r>
                                    <a:rPr lang="en-US" altLang="zh-CN" sz="2000" b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/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000" b="1"/>
                            <m:t>{</m:t>
                          </m:r>
                          <m:r>
                            <a:rPr lang="en-US" altLang="zh-CN" sz="2000" b="1"/>
                            <m:t>𝑓</m:t>
                          </m:r>
                          <m:r>
                            <a:rPr lang="en-US" altLang="zh-CN" sz="2000" b="1"/>
                            <m:t>(</m:t>
                          </m:r>
                          <m:r>
                            <a:rPr lang="en-US" altLang="zh-CN" sz="2000" b="1"/>
                            <m:t>𝑝</m:t>
                          </m:r>
                          <m:r>
                            <a:rPr lang="en-US" altLang="zh-CN" sz="2000" b="1"/>
                            <m:t>)}</m:t>
                          </m:r>
                        </m:e>
                      </m:func>
                      <m:r>
                        <a:rPr lang="en-US" altLang="zh-CN" sz="2000" b="1"/>
                        <m:t>+1</m:t>
                      </m:r>
                    </m:oMath>
                  </m:oMathPara>
                </a14:m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  <a:buSzPct val="61111"/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两层</a:t>
                </a:r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for</a:t>
                </a: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循环，复杂度</a:t>
                </a:r>
                <a14:m>
                  <m:oMath xmlns:m="http://schemas.openxmlformats.org/officeDocument/2006/math">
                    <m:r>
                      <a:rPr lang="en-US" altLang="zh-CN" sz="2000" b="1"/>
                      <m:t>𝑂</m:t>
                    </m:r>
                    <m:r>
                      <a:rPr lang="en-US" altLang="zh-CN" sz="2000" b="1"/>
                      <m:t>(</m:t>
                    </m:r>
                    <m:sSup>
                      <m:sSupPr>
                        <m:ctrlPr>
                          <a:rPr lang="en-US" altLang="zh-CN" sz="2000" b="1"/>
                        </m:ctrlPr>
                      </m:sSupPr>
                      <m:e>
                        <m:r>
                          <a:rPr lang="en-US" altLang="zh-CN" sz="2000" b="1"/>
                          <m:t>𝑛</m:t>
                        </m:r>
                      </m:e>
                      <m:sup>
                        <m:r>
                          <a:rPr lang="en-US" altLang="zh-CN" sz="2000" b="1"/>
                          <m:t>2</m:t>
                        </m:r>
                      </m:sup>
                    </m:sSup>
                    <m:r>
                      <a:rPr lang="en-US" altLang="zh-CN" sz="2000" b="1"/>
                      <m:t>)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  <a:endParaRPr lang="zh-CN" altLang="en-US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192" y="1506398"/>
                <a:ext cx="6321599" cy="3002400"/>
              </a:xfrm>
              <a:blipFill>
                <a:blip r:embed="rId3"/>
                <a:stretch>
                  <a:fillRect l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3191" y="376569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最长上升子序列</a:t>
            </a:r>
          </a:p>
        </p:txBody>
      </p:sp>
    </p:spTree>
    <p:extLst>
      <p:ext uri="{BB962C8B-B14F-4D97-AF65-F5344CB8AC3E}">
        <p14:creationId xmlns:p14="http://schemas.microsoft.com/office/powerpoint/2010/main" val="10987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8130" y="1595775"/>
            <a:ext cx="8573582" cy="3002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这就是贪心了。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我们每次使用一个硬币，总能最大程度地解决问题（把剩下要凑的数额变小）。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贪心是一种只考虑眼前情况的策略。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尽管这一套硬币面值可以采用贪心策略，但是迟早要栽跟头的。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5191" y="431571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4286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最长上升子序列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701269" y="516125"/>
            <a:ext cx="7183006" cy="144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给定一个长度为n(1 &lt;= n &lt;= 1000)的整数序列a[i]，求它的一个子序列(子序列即在原序列任意位置删除0或多个元素后的序列)，满足如下条件：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      1、该序列单调递增；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      2、在所有满足条件1的序列中长度是最长的；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058950" y="2064525"/>
            <a:ext cx="7074600" cy="26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状态定义：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dp[i] 表示以第i个数结尾的上升子序列最长的长度。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状态转移：</a:t>
            </a:r>
          </a:p>
          <a:p>
            <a:pPr>
              <a:lnSpc>
                <a:spcPct val="150000"/>
              </a:lnSpc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</a:rPr>
              <a:t>dp[i] = max{dp[j]} + 1</a:t>
            </a:r>
          </a:p>
          <a:p>
            <a:pPr>
              <a:lnSpc>
                <a:spcPct val="150000"/>
              </a:lnSpc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</a:rPr>
              <a:t>其中 j = 1….i-1, 且 a[i] &gt; a[j]</a:t>
            </a:r>
            <a:endParaRPr sz="1800" dirty="0">
              <a:solidFill>
                <a:schemeClr val="dk2"/>
              </a:solidFill>
              <a:latin typeface="Consolas" panose="020B0609020204030204" pitchFamily="49" charset="0"/>
              <a:ea typeface="方正艺黑简体" panose="03000509000000000000" pitchFamily="65" charset="-122"/>
              <a:cs typeface="Lato"/>
            </a:endParaRPr>
          </a:p>
          <a:p>
            <a:pPr>
              <a:lnSpc>
                <a:spcPct val="150000"/>
              </a:lnSpc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</a:rPr>
              <a:t>ans = max{dp[i]}, i = 1...n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092325" y="2447175"/>
            <a:ext cx="2500800" cy="174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时间复杂度：O(n</a:t>
            </a:r>
            <a:r>
              <a:rPr lang="en" baseline="300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2</a:t>
            </a:r>
            <a:r>
              <a:rPr lang="en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空间复杂度：O(n)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最长上升子序列</a:t>
            </a:r>
          </a:p>
        </p:txBody>
      </p:sp>
      <p:pic>
        <p:nvPicPr>
          <p:cNvPr id="357" name="Shape 357" descr="Screen Shot 2017-05-25 at 16.01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25" y="1556775"/>
            <a:ext cx="59340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1958850" y="605100"/>
            <a:ext cx="4778700" cy="6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200" dirty="0">
                <a:solidFill>
                  <a:schemeClr val="dk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演示代码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08146" y="1533899"/>
                <a:ext cx="7824186" cy="3002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zh-CN" altLang="en-US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此问题可以优化到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𝑂</m:t>
                    </m:r>
                    <m:r>
                      <a:rPr lang="en-US" altLang="zh-CN" sz="14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(</m:t>
                    </m:r>
                    <m:r>
                      <a:rPr lang="en-US" altLang="zh-CN" sz="14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𝑛</m:t>
                    </m:r>
                    <m:func>
                      <m:funcPr>
                        <m:ctrlPr>
                          <a:rPr lang="en-US" altLang="zh-CN" sz="14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log</m:t>
                        </m:r>
                      </m:fName>
                      <m:e>
                        <m:r>
                          <a:rPr lang="en-US" altLang="zh-CN" sz="14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  <a:sym typeface="Arial"/>
                          </a:rPr>
                          <m:t>𝑛</m:t>
                        </m:r>
                      </m:e>
                    </m:func>
                    <m:r>
                      <a:rPr lang="en-US" altLang="zh-CN" sz="14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  <a:sym typeface="Arial"/>
                      </a:rPr>
                      <m:t>)</m:t>
                    </m:r>
                  </m:oMath>
                </a14:m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zh-CN" altLang="en-US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阅读材料：</a:t>
                </a:r>
                <a:endParaRPr lang="en-US" altLang="zh-CN" sz="14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《</a:t>
                </a:r>
                <a:r>
                  <a:rPr lang="zh-CN" altLang="en-US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动态规划初步</a:t>
                </a:r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·</a:t>
                </a:r>
                <a:r>
                  <a:rPr lang="zh-CN" altLang="en-US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各种子序列问题</a:t>
                </a:r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》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zh-CN" altLang="en-US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此文对初学者很有帮助。作者是</a:t>
                </a:r>
                <a:r>
                  <a:rPr lang="en-US" altLang="zh-CN" sz="1400" b="1" dirty="0" err="1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Flower_pks</a:t>
                </a:r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endParaRPr lang="en-US" altLang="zh-CN" sz="14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https://pks-loving.blog.luogu.org/junior-dynamic-programming-dong-tai-gui-hua-chu-bu-ge-zhong-zi-xu-lie</a:t>
                </a:r>
                <a:r>
                  <a:rPr lang="en-US" altLang="zh-CN" sz="14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  <a:sym typeface="Arial"/>
                  </a:rPr>
                  <a:t> </a:t>
                </a:r>
                <a:endParaRPr lang="zh-CN" altLang="en-US" sz="1400" b="1" dirty="0">
                  <a:latin typeface="方正艺黑简体" panose="03000509000000000000" pitchFamily="65" charset="-122"/>
                  <a:ea typeface="方正艺黑简体" panose="03000509000000000000" pitchFamily="65" charset="-122"/>
                  <a:sym typeface="Arial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146" y="1533899"/>
                <a:ext cx="7824186" cy="3002400"/>
              </a:xfrm>
              <a:blipFill>
                <a:blip r:embed="rId4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7077" y="369694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9498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513272"/>
                <a:ext cx="6321599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楼梯有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阶，上楼可以一步上</a:t>
                </a:r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1</a:t>
                </a: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阶，也可以一步上</a:t>
                </a:r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2</a:t>
                </a: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阶。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编一个程序，计算共有多少种不同的走法。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≤5000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0"/>
                  </a:spcAft>
                </a:pPr>
                <a:endParaRPr lang="zh-CN" altLang="en-US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513272"/>
                <a:ext cx="6321599" cy="3002400"/>
              </a:xfrm>
              <a:blipFill>
                <a:blip r:embed="rId3"/>
                <a:stretch>
                  <a:fillRect l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8097" y="452197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数楼梯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220120" y="4309932"/>
            <a:ext cx="7290197" cy="205740"/>
          </a:xfrm>
        </p:spPr>
        <p:txBody>
          <a:bodyPr/>
          <a:lstStyle/>
          <a:p>
            <a:pPr>
              <a:lnSpc>
                <a:spcPct val="135000"/>
              </a:lnSpc>
              <a:buClr>
                <a:schemeClr val="dk2"/>
              </a:buClr>
              <a:buSzPct val="100000"/>
            </a:pPr>
            <a:r>
              <a:rPr lang="en-US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p.s. </a:t>
            </a:r>
            <a:r>
              <a:rPr lang="zh-CN" altLang="en-US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来源：洛谷</a:t>
            </a:r>
            <a:r>
              <a:rPr lang="en-US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P1255</a:t>
            </a:r>
          </a:p>
        </p:txBody>
      </p:sp>
    </p:spTree>
    <p:extLst>
      <p:ext uri="{BB962C8B-B14F-4D97-AF65-F5344CB8AC3E}">
        <p14:creationId xmlns:p14="http://schemas.microsoft.com/office/powerpoint/2010/main" val="32235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5206" y="1582025"/>
            <a:ext cx="6321599" cy="3002400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  <a:spcAft>
                <a:spcPts val="0"/>
              </a:spcAft>
            </a:pP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想题先想暴力。</a:t>
            </a: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45000"/>
              </a:lnSpc>
              <a:spcAft>
                <a:spcPts val="0"/>
              </a:spcAft>
            </a:pP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45000"/>
              </a:lnSpc>
              <a:spcAft>
                <a:spcPts val="0"/>
              </a:spcAft>
            </a:pP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暴力怎么做呢？</a:t>
            </a: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45000"/>
              </a:lnSpc>
              <a:spcAft>
                <a:spcPts val="0"/>
              </a:spcAft>
            </a:pP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枚举每一步是上</a:t>
            </a:r>
            <a:r>
              <a:rPr lang="en-US" altLang="zh-CN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1</a:t>
            </a: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阶还是上</a:t>
            </a:r>
            <a:r>
              <a:rPr lang="en-US" altLang="zh-CN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2</a:t>
            </a: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阶，递归下去即可。（</a:t>
            </a:r>
            <a:r>
              <a:rPr lang="en-US" altLang="zh-CN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DFS</a:t>
            </a: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）</a:t>
            </a: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45000"/>
              </a:lnSpc>
              <a:spcAft>
                <a:spcPts val="0"/>
              </a:spcAft>
            </a:pP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45000"/>
              </a:lnSpc>
              <a:spcAft>
                <a:spcPts val="0"/>
              </a:spcAft>
            </a:pP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哪些信息是冗余的？</a:t>
            </a: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05206" y="452197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5750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911321" y="1300142"/>
                <a:ext cx="7290778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记“走上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阶的方案数”为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答案就是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</a:p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我们是从哪里走上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阶的呢？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−1,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−2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这两种情况。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因此有：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=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  <m:t>𝑥</m:t>
                        </m:r>
                        <m:r>
                          <a:rPr lang="en-US" altLang="zh-CN" sz="20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  <m:t>−1</m:t>
                        </m:r>
                      </m:e>
                    </m:d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+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−2)</m:t>
                    </m:r>
                  </m:oMath>
                </a14:m>
                <a:r>
                  <a:rPr lang="en-US" altLang="zh-CN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</a:p>
              <a:p>
                <a:pPr>
                  <a:lnSpc>
                    <a:spcPct val="16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𝑂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  <m:r>
                      <a:rPr lang="en-US" altLang="zh-CN" sz="20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 秒杀。</a:t>
                </a:r>
                <a:endParaRPr lang="en-US" altLang="zh-CN" sz="20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321" y="1300142"/>
                <a:ext cx="7290778" cy="3002400"/>
              </a:xfrm>
              <a:blipFill>
                <a:blip r:embed="rId2"/>
                <a:stretch>
                  <a:fillRect l="-836" b="-23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11321" y="523258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54534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446" y="1565150"/>
            <a:ext cx="7682664" cy="3002400"/>
          </a:xfrm>
        </p:spPr>
        <p:txBody>
          <a:bodyPr/>
          <a:lstStyle/>
          <a:p>
            <a:pPr>
              <a:lnSpc>
                <a:spcPct val="165000"/>
              </a:lnSpc>
              <a:spcAft>
                <a:spcPts val="0"/>
              </a:spcAft>
            </a:pP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这个例子和以往的</a:t>
            </a:r>
            <a:r>
              <a:rPr lang="en-US" altLang="zh-CN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不同，以前一般都是要作出最优决策。</a:t>
            </a: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65000"/>
              </a:lnSpc>
              <a:spcAft>
                <a:spcPts val="0"/>
              </a:spcAft>
            </a:pP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65000"/>
              </a:lnSpc>
              <a:spcAft>
                <a:spcPts val="0"/>
              </a:spcAft>
            </a:pP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但是由于其代码实现和</a:t>
            </a:r>
            <a:r>
              <a:rPr lang="en-US" altLang="zh-CN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</a:t>
            </a:r>
            <a:r>
              <a:rPr lang="zh-CN" altLang="en-US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相似，也有状态转移方程，所以我们仍然把这个做法算作</a:t>
            </a:r>
            <a:r>
              <a:rPr lang="en-US" altLang="zh-CN" sz="2000" b="1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DP.</a:t>
            </a:r>
          </a:p>
          <a:p>
            <a:pPr>
              <a:lnSpc>
                <a:spcPct val="165000"/>
              </a:lnSpc>
              <a:spcAft>
                <a:spcPts val="0"/>
              </a:spcAft>
            </a:pP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>
              <a:lnSpc>
                <a:spcPct val="165000"/>
              </a:lnSpc>
              <a:spcAft>
                <a:spcPts val="0"/>
              </a:spcAft>
            </a:pPr>
            <a:endParaRPr lang="en-US" altLang="zh-CN" sz="2000" b="1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3336" y="575950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数楼梯</a:t>
            </a:r>
          </a:p>
        </p:txBody>
      </p:sp>
    </p:spTree>
    <p:extLst>
      <p:ext uri="{BB962C8B-B14F-4D97-AF65-F5344CB8AC3E}">
        <p14:creationId xmlns:p14="http://schemas.microsoft.com/office/powerpoint/2010/main" val="39076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71260" y="1001798"/>
                <a:ext cx="8188571" cy="3002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8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棋盘上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𝐴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点有一个过河卒，需要走到目标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𝐵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点。</a:t>
                </a:r>
                <a:endParaRPr lang="en-US" altLang="zh-CN" sz="16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8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卒行走的规则：可以向下、或者向右。</a:t>
                </a:r>
                <a:endParaRPr lang="en-US" altLang="zh-CN" sz="16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18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同时在棋盘上 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𝐶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 点有一个对方的马，该马所在的点和所有跳跃一步可达的点称为对方马的控制点。因此称之为“马拦过河卒”。</a:t>
                </a:r>
              </a:p>
              <a:p>
                <a:pPr>
                  <a:lnSpc>
                    <a:spcPct val="18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棋盘用坐标表示，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𝐴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点是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(0,0</m:t>
                    </m:r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,B</a:t>
                </a: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点是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, </m:t>
                    </m:r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𝑚</m:t>
                    </m:r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，保证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,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𝑚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≤20</m:t>
                    </m:r>
                  </m:oMath>
                </a14:m>
                <a:r>
                  <a:rPr lang="en-US" altLang="zh-CN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</a:p>
              <a:p>
                <a:pPr>
                  <a:lnSpc>
                    <a:spcPct val="18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马的位置坐标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𝑝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,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𝑞</m:t>
                    </m:r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是给定的。</a:t>
                </a:r>
              </a:p>
              <a:p>
                <a:pPr>
                  <a:lnSpc>
                    <a:spcPct val="18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现在要求你计算出卒从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𝐴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点能够到达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𝐵</m:t>
                    </m:r>
                  </m:oMath>
                </a14:m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点的</a:t>
                </a:r>
                <a:r>
                  <a:rPr lang="zh-CN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路径的条数</a:t>
                </a: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，假设马的位置是固定不动的，并不是卒走一步马走一步。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260" y="1001798"/>
                <a:ext cx="8188571" cy="3002400"/>
              </a:xfrm>
              <a:blipFill>
                <a:blip r:embed="rId3"/>
                <a:stretch>
                  <a:fillRect l="-447" r="-372" b="-2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1838" y="314692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过河卒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82617" y="4487356"/>
            <a:ext cx="7290197" cy="205740"/>
          </a:xfrm>
        </p:spPr>
        <p:txBody>
          <a:bodyPr/>
          <a:lstStyle/>
          <a:p>
            <a:pPr>
              <a:lnSpc>
                <a:spcPct val="165000"/>
              </a:lnSpc>
              <a:buClr>
                <a:schemeClr val="dk2"/>
              </a:buClr>
              <a:buSzPct val="100000"/>
            </a:pPr>
            <a:r>
              <a:rPr lang="en-US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p.s. </a:t>
            </a:r>
            <a:r>
              <a:rPr lang="zh-CN" altLang="en-US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来源：洛谷</a:t>
            </a:r>
            <a:r>
              <a:rPr lang="en-US" sz="20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P1002</a:t>
            </a:r>
          </a:p>
        </p:txBody>
      </p:sp>
    </p:spTree>
    <p:extLst>
      <p:ext uri="{BB962C8B-B14F-4D97-AF65-F5344CB8AC3E}">
        <p14:creationId xmlns:p14="http://schemas.microsoft.com/office/powerpoint/2010/main" val="27262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1430835"/>
                <a:ext cx="6321599" cy="30024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:r>
                  <a:rPr lang="zh-CN" altLang="en-US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我们记走到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,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𝑦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的路径数为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𝑥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,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𝑦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  <a:r>
                  <a:rPr lang="zh-CN" altLang="en-US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答案即为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(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𝑛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,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𝑚</m:t>
                    </m:r>
                    <m:r>
                      <a:rPr lang="en-US" altLang="zh-CN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  <a:endParaRPr lang="zh-CN" altLang="en-US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:endParaRPr lang="en-US" altLang="zh-CN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:r>
                  <a:rPr lang="zh-CN" altLang="en-US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不考虑那只马，如何设计状态转移方程？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430835"/>
                <a:ext cx="6321599" cy="3002400"/>
              </a:xfr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9576" y="417821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过河卒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68096" y="2895825"/>
            <a:ext cx="4941163" cy="451708"/>
            <a:chOff x="1024128" y="3861097"/>
            <a:chExt cx="6588217" cy="6022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845" y="3861097"/>
              <a:ext cx="571500" cy="5715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24128" y="3909377"/>
              <a:ext cx="6350456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100" dirty="0">
                  <a:solidFill>
                    <a:srgbClr val="FF0000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卒只能向下或者向右！不能走回头路！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8328" y="1391366"/>
                <a:ext cx="8147304" cy="301752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现在考虑那只马，怎么办呢？</a:t>
                </a:r>
                <a:endParaRPr lang="en-US" altLang="zh-CN" sz="16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特判！钦定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方正艺黑简体" panose="03000509000000000000" pitchFamily="65" charset="-122"/>
                            <a:ea typeface="方正艺黑简体" panose="03000509000000000000" pitchFamily="65" charset="-122"/>
                          </a:rPr>
                          <m:t>𝑚𝑎𝑟𝑘</m:t>
                        </m:r>
                      </m:e>
                    </m:d>
                    <m:r>
                      <a:rPr lang="en-US" altLang="zh-CN" sz="1600" b="1">
                        <a:latin typeface="方正艺黑简体" panose="03000509000000000000" pitchFamily="65" charset="-122"/>
                        <a:ea typeface="方正艺黑简体" panose="03000509000000000000" pitchFamily="65" charset="-122"/>
                      </a:rPr>
                      <m:t>=0</m:t>
                    </m:r>
                  </m:oMath>
                </a14:m>
                <a:r>
                  <a:rPr lang="en-US" altLang="zh-CN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.</a:t>
                </a: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其中</a:t>
                </a:r>
                <a:r>
                  <a:rPr lang="en-US" altLang="zh-CN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mark</a:t>
                </a: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为被马控制的点和马本身的点。</a:t>
                </a:r>
                <a:endParaRPr lang="en-US" altLang="zh-CN" sz="16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:r>
                  <a:rPr lang="zh-CN" altLang="en-US" sz="1600" b="1" dirty="0">
                    <a:latin typeface="方正艺黑简体" panose="03000509000000000000" pitchFamily="65" charset="-122"/>
                    <a:ea typeface="方正艺黑简体" panose="03000509000000000000" pitchFamily="65" charset="-122"/>
                  </a:rPr>
                  <a:t>最终的方程是：</a:t>
                </a:r>
                <a:endParaRPr lang="en-US" altLang="zh-CN" sz="16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  <a:p>
                <a:pPr>
                  <a:lnSpc>
                    <a:spcPct val="20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>
                          <a:latin typeface="方正艺黑简体" panose="03000509000000000000" pitchFamily="65" charset="-122"/>
                          <a:ea typeface="方正艺黑简体" panose="03000509000000000000" pitchFamily="65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1">
                              <a:latin typeface="方正艺黑简体" panose="03000509000000000000" pitchFamily="65" charset="-122"/>
                              <a:ea typeface="方正艺黑简体" panose="03000509000000000000" pitchFamily="65" charset="-122"/>
                            </a:rPr>
                          </m:ctrlPr>
                        </m:dPr>
                        <m:e>
                          <m:r>
                            <a:rPr lang="en-US" altLang="zh-CN" sz="1600" b="1">
                              <a:latin typeface="方正艺黑简体" panose="03000509000000000000" pitchFamily="65" charset="-122"/>
                              <a:ea typeface="方正艺黑简体" panose="03000509000000000000" pitchFamily="65" charset="-122"/>
                            </a:rPr>
                            <m:t>𝑥</m:t>
                          </m:r>
                          <m:r>
                            <a:rPr lang="en-US" altLang="zh-CN" sz="1600" b="1">
                              <a:latin typeface="方正艺黑简体" panose="03000509000000000000" pitchFamily="65" charset="-122"/>
                              <a:ea typeface="方正艺黑简体" panose="03000509000000000000" pitchFamily="65" charset="-122"/>
                            </a:rPr>
                            <m:t>,</m:t>
                          </m:r>
                          <m:r>
                            <a:rPr lang="en-US" altLang="zh-CN" sz="1600" b="1">
                              <a:latin typeface="方正艺黑简体" panose="03000509000000000000" pitchFamily="65" charset="-122"/>
                              <a:ea typeface="方正艺黑简体" panose="03000509000000000000" pitchFamily="65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600" b="1">
                          <a:latin typeface="方正艺黑简体" panose="03000509000000000000" pitchFamily="65" charset="-122"/>
                          <a:ea typeface="方正艺黑简体" panose="03000509000000000000" pitchFamily="65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1">
                              <a:latin typeface="方正艺黑简体" panose="03000509000000000000" pitchFamily="65" charset="-122"/>
                              <a:ea typeface="方正艺黑简体" panose="03000509000000000000" pitchFamily="65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0                                                   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𝑥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,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不能走</m:t>
                              </m:r>
                            </m:e>
                            <m:e>
                              <m:r>
                                <a:rPr lang="en-US" altLang="zh-CN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𝑥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−1,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+</m:t>
                              </m:r>
                              <m:r>
                                <a:rPr lang="en-US" altLang="zh-CN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𝑥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,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𝑦</m:t>
                                  </m:r>
                                  <m:r>
                                    <a:rPr lang="en-US" altLang="zh-CN" sz="1600" b="1">
                                      <a:latin typeface="方正艺黑简体" panose="03000509000000000000" pitchFamily="65" charset="-122"/>
                                      <a:ea typeface="方正艺黑简体" panose="03000509000000000000" pitchFamily="65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            </m:t>
                              </m:r>
                              <m:r>
                                <a:rPr lang="zh-CN" altLang="en-US" sz="1600" b="1">
                                  <a:latin typeface="方正艺黑简体" panose="03000509000000000000" pitchFamily="65" charset="-122"/>
                                  <a:ea typeface="方正艺黑简体" panose="03000509000000000000" pitchFamily="65" charset="-122"/>
                                </a:rPr>
                                <m:t>其余情况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b="1" dirty="0">
                  <a:latin typeface="方正艺黑简体" panose="03000509000000000000" pitchFamily="65" charset="-122"/>
                  <a:ea typeface="方正艺黑简体" panose="03000509000000000000" pitchFamily="65" charset="-122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328" y="1391366"/>
                <a:ext cx="8147304" cy="3017520"/>
              </a:xfrm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328" y="411480"/>
            <a:ext cx="6321599" cy="635399"/>
          </a:xfrm>
        </p:spPr>
        <p:txBody>
          <a:bodyPr/>
          <a:lstStyle/>
          <a:p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过河卒</a:t>
            </a:r>
          </a:p>
        </p:txBody>
      </p:sp>
    </p:spTree>
    <p:extLst>
      <p:ext uri="{BB962C8B-B14F-4D97-AF65-F5344CB8AC3E}">
        <p14:creationId xmlns:p14="http://schemas.microsoft.com/office/powerpoint/2010/main" val="34242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382" y="1595775"/>
            <a:ext cx="8477329" cy="3002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我们考虑一组新的硬币面值：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1,5,11.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于是有了一个反例：如果我们要凑出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15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，贪心策略是：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15 = 11+4*1,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共用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5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枚硬币。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而最佳策略是：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15 = 3*5,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共用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3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枚硬币。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1444" y="376569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贪心</a:t>
            </a:r>
          </a:p>
        </p:txBody>
      </p:sp>
    </p:spTree>
    <p:extLst>
      <p:ext uri="{BB962C8B-B14F-4D97-AF65-F5344CB8AC3E}">
        <p14:creationId xmlns:p14="http://schemas.microsoft.com/office/powerpoint/2010/main" val="28269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 idx="4294967295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区间dp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32275" y="1717475"/>
            <a:ext cx="6932100" cy="22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给定一个长度为n（n &lt;= 1000）的字符串A，求插入最少多少个字符使得它变成一个回文串。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区间dp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34700" y="1495000"/>
            <a:ext cx="7074600" cy="26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状态定义：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dp[i][j] 表示A[i...j]成为回文串需要插入的字符数。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注意i &gt; j时表示空串，是回文串，是有意义的。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状态转移：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A[i] == A[j]时，dp[i][j] = dp[i+1][j-1]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A[i] != A[j]时，我们既可以在A[i]后插入一个A[j]，也可以在A[j]前插入一个A[i]，因此有 dp[i][j] = min(dp[i+1][j], dp[i][j-1]) + 1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Consolas" panose="020B0609020204030204" pitchFamily="49" charset="0"/>
              <a:ea typeface="方正艺黑简体" panose="03000509000000000000" pitchFamily="65" charset="-12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ans = dp[1][len]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53762" y="480525"/>
            <a:ext cx="7537288" cy="11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给定一个长度为n（n &lt;= 1000）的字符串A，求插入最少多少个字符使得它变成一个回文串。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DF218B09-A735-FE42-399E-CFA1B39CBD8B}"/>
              </a:ext>
            </a:extLst>
          </p:cNvPr>
          <p:cNvSpPr txBox="1">
            <a:spLocks/>
          </p:cNvSpPr>
          <p:nvPr/>
        </p:nvSpPr>
        <p:spPr>
          <a:xfrm>
            <a:off x="430057" y="575950"/>
            <a:ext cx="7655164" cy="6353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不经意间，你又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AC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了一道</a:t>
            </a:r>
            <a:r>
              <a:rPr lang="en-US" altLang="zh-C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IOI</a:t>
            </a: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题目</a:t>
            </a: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B18FB907-2EB9-C8BC-8A55-5B2B46DD90E2}"/>
              </a:ext>
            </a:extLst>
          </p:cNvPr>
          <p:cNvSpPr txBox="1">
            <a:spLocks/>
          </p:cNvSpPr>
          <p:nvPr/>
        </p:nvSpPr>
        <p:spPr>
          <a:xfrm>
            <a:off x="430058" y="1565150"/>
            <a:ext cx="6321599" cy="300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IOI2000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回文字串</a:t>
            </a:r>
          </a:p>
        </p:txBody>
      </p:sp>
    </p:spTree>
    <p:extLst>
      <p:ext uri="{BB962C8B-B14F-4D97-AF65-F5344CB8AC3E}">
        <p14:creationId xmlns:p14="http://schemas.microsoft.com/office/powerpoint/2010/main" val="15239234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区间dp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958850" y="605100"/>
            <a:ext cx="4778700" cy="6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200" dirty="0">
                <a:solidFill>
                  <a:schemeClr val="dk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演示代码</a:t>
            </a:r>
          </a:p>
        </p:txBody>
      </p:sp>
      <p:pic>
        <p:nvPicPr>
          <p:cNvPr id="378" name="Shape 378" descr="Screen Shot 2017-05-25 at 16.40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1404500"/>
            <a:ext cx="72771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 idx="4294967295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状压dp（</a:t>
            </a: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sym typeface="Lato"/>
              </a:rPr>
              <a:t>TSP</a:t>
            </a: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）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2275" y="1717475"/>
            <a:ext cx="6932100" cy="185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对于一个节点数&lt;=15的图，要求找到一条路径能够遍历每一个节点一次后返回出发点(</a:t>
            </a:r>
            <a:r>
              <a:rPr lang="en" sz="1350" b="1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Roboto"/>
                <a:sym typeface="Roboto"/>
              </a:rPr>
              <a:t>Hamiltonian path</a:t>
            </a:r>
            <a:r>
              <a:rPr lang="en" sz="1800" b="1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)，并且路径距离最短。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状压dp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034700" y="1495000"/>
            <a:ext cx="7074600" cy="26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直接枚举所有可能的顺序，O(n!)无法承受。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状态定义：// 注意这题从0开始计数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memo[i][j] i</a:t>
            </a: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的每一位表示已经经过的点，</a:t>
            </a: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j</a:t>
            </a: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表示当前所在的点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由于状态转移没有明显的顺序，用记忆化搜索比较好。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search(i, j):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	for k in not visited node: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ea typeface="方正艺黑简体" panose="03000509000000000000" pitchFamily="65" charset="-122"/>
              </a:rPr>
              <a:t>		search(i|(1&lt;&lt;k), k)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由于是个环，任意起点都可以。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方正艺黑简体" panose="03000509000000000000" pitchFamily="65" charset="-122"/>
                <a:ea typeface="方正艺黑简体" panose="03000509000000000000" pitchFamily="65" charset="-122"/>
              </a:rPr>
              <a:t>ans = min{memo[(1&lt;&lt;n)-1][0]}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58950" y="480525"/>
            <a:ext cx="6932100" cy="110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对于一个节点数n&lt;=15的完全图，</a:t>
            </a: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要求找到一条路径能够遍历每一个节点后返回出发点，并且路径距离最短。d[a][b]表示a到b的距离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状压dp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958850" y="605100"/>
            <a:ext cx="4778700" cy="6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200" dirty="0">
                <a:solidFill>
                  <a:schemeClr val="dk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演示代码</a:t>
            </a:r>
          </a:p>
        </p:txBody>
      </p:sp>
      <p:pic>
        <p:nvPicPr>
          <p:cNvPr id="398" name="Shape 398" descr="Screen Shot 2017-05-25 at 18.07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62" y="1377825"/>
            <a:ext cx="6515885" cy="35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 idx="4294967295"/>
          </p:nvPr>
        </p:nvSpPr>
        <p:spPr>
          <a:xfrm>
            <a:off x="583050" y="143875"/>
            <a:ext cx="79779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背包系列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05950" y="1806450"/>
            <a:ext cx="6932100" cy="29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01背包:</a:t>
            </a:r>
            <a:r>
              <a:rPr lang="en" sz="1200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有N种物品（每种物品1件）和一个容量为V的背包。放入第 i 种物品耗费的空间是c[i]，得到的价值是w[i]。求解将哪些物品装入背包可使价值总和最大。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完全背包:</a:t>
            </a:r>
            <a:r>
              <a:rPr lang="en" sz="12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有N种物品（每种物品无限件）和一个容量为V的背包。放入第 i 种物品耗费的空间是c[i]，得到的价值是w[i]。求解将哪些物品装入背包可使价值总和最大。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多重背包:</a:t>
            </a:r>
            <a:r>
              <a:rPr lang="en" sz="1200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有N种物品（每种物品m[i]件）和一个容量为V的背包。放入第i种物品耗费的空间是c[i]，得到的价值是w[i]。求解将哪些物品装入背包可使价值总和最大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 b="1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2"/>
                </a:solidFill>
                <a:highlight>
                  <a:srgbClr val="FFFFFF"/>
                </a:highlight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背包九讲有非常完备的讲解。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 idx="4294967295"/>
          </p:nvPr>
        </p:nvSpPr>
        <p:spPr>
          <a:xfrm>
            <a:off x="200750" y="71550"/>
            <a:ext cx="6225900" cy="3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Font typeface="Raleway"/>
              <a:buChar char="➔"/>
            </a:pPr>
            <a:r>
              <a:rPr lang="en" sz="1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</a:rPr>
              <a:t>背包系列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81883" y="1039125"/>
            <a:ext cx="8772740" cy="33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状态定义：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dp[i][j]: 表示前i个物品消耗j的容量得到的最大价值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状态转移：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01背包: 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  <a:sym typeface="Lato"/>
              </a:rPr>
              <a:t>dp[i][j] = max(dp[i-1][j] + dp[i-1][j-c[i]]+w[i])</a:t>
            </a:r>
          </a:p>
          <a:p>
            <a:pPr>
              <a:lnSpc>
                <a:spcPct val="150000"/>
              </a:lnSpc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完全背包: 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  <a:sym typeface="Lato"/>
              </a:rPr>
              <a:t>dp[i][j] = max(dp[i-1][j],  dp[i][j-c[i]]+w[i]) // 注意顺序。</a:t>
            </a:r>
          </a:p>
          <a:p>
            <a:pPr>
              <a:lnSpc>
                <a:spcPct val="150000"/>
              </a:lnSpc>
            </a:pPr>
            <a:r>
              <a:rPr lang="en" sz="1800" dirty="0">
                <a:solidFill>
                  <a:schemeClr val="dk2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  <a:cs typeface="Lato"/>
                <a:sym typeface="Lato"/>
              </a:rPr>
              <a:t>多重背包: </a:t>
            </a: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  <a:sym typeface="Lato"/>
              </a:rPr>
              <a:t>dp[i][j] = max{dp[i-1][j-k*c[i]] + k*w[i]} </a:t>
            </a:r>
          </a:p>
          <a:p>
            <a:pPr marL="457200">
              <a:lnSpc>
                <a:spcPct val="150000"/>
              </a:lnSpc>
            </a:pPr>
            <a:r>
              <a:rPr lang="en" sz="1800" dirty="0">
                <a:solidFill>
                  <a:schemeClr val="dk2"/>
                </a:solidFill>
                <a:latin typeface="Consolas" panose="020B0609020204030204" pitchFamily="49" charset="0"/>
                <a:ea typeface="方正艺黑简体" panose="03000509000000000000" pitchFamily="65" charset="-122"/>
                <a:cs typeface="Lato"/>
                <a:sym typeface="Lato"/>
              </a:rPr>
              <a:t>其中k = 0...min{m[i], ⌊j/c[i]⌋}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chemeClr val="dk2"/>
              </a:solidFill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1800" dirty="0">
              <a:latin typeface="方正艺黑简体" panose="03000509000000000000" pitchFamily="65" charset="-122"/>
              <a:ea typeface="方正艺黑简体" panose="03000509000000000000" pitchFamily="65" charset="-122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1266" y="1595775"/>
            <a:ext cx="8140445" cy="30024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贪心策略自此陷入困境：鼠目寸光。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在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w=15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时，贪心策略选择了面值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11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的硬币（因为这样可以尽可能降低要凑的数额）。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在选择了面值为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11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的硬币之后，我们只好面对</a:t>
            </a:r>
            <a:r>
              <a:rPr lang="en-US" altLang="zh-CN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w=4</a:t>
            </a: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的处境。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1266" y="410946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怎么办</a:t>
            </a:r>
          </a:p>
        </p:txBody>
      </p:sp>
    </p:spTree>
    <p:extLst>
      <p:ext uri="{BB962C8B-B14F-4D97-AF65-F5344CB8AC3E}">
        <p14:creationId xmlns:p14="http://schemas.microsoft.com/office/powerpoint/2010/main" val="14399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3324" y="1595775"/>
            <a:ext cx="8208387" cy="3002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那该怎么避免贪心的“鼠目寸光”呢？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强行枚举使用的硬币？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复杂度太高。</a:t>
            </a: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en-US" altLang="zh-CN" sz="2400" dirty="0">
              <a:latin typeface="方正艺黑简体" panose="03000509000000000000" pitchFamily="65" charset="-122"/>
              <a:ea typeface="方正艺黑简体" panose="03000509000000000000" pitchFamily="65" charset="-122"/>
              <a:cs typeface="Arial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sz="2400" dirty="0">
                <a:latin typeface="方正艺黑简体" panose="03000509000000000000" pitchFamily="65" charset="-122"/>
                <a:ea typeface="方正艺黑简体" panose="03000509000000000000" pitchFamily="65" charset="-122"/>
                <a:cs typeface="Arial"/>
              </a:rPr>
              <a:t>观察一波性质？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3324" y="417821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怎么办</a:t>
            </a:r>
          </a:p>
        </p:txBody>
      </p:sp>
    </p:spTree>
    <p:extLst>
      <p:ext uri="{BB962C8B-B14F-4D97-AF65-F5344CB8AC3E}">
        <p14:creationId xmlns:p14="http://schemas.microsoft.com/office/powerpoint/2010/main" val="11325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15020" y="1595775"/>
                <a:ext cx="8016691" cy="3002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我们重新分析刚刚的情况：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w=15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时，我们取了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11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，接下来面对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w=4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的情况。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w=15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时，如果我们取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5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，接下来就面对</a:t>
                </a:r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w=10</a:t>
                </a: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的情况。</a:t>
                </a: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:endParaRPr lang="en-US" altLang="zh-CN" sz="2400" dirty="0">
                  <a:latin typeface="方正艺黑简体" panose="03000509000000000000" pitchFamily="65" charset="-122"/>
                  <a:ea typeface="方正艺黑简体" panose="03000509000000000000" pitchFamily="65" charset="-122"/>
                  <a:cs typeface="Arial"/>
                </a:endParaRPr>
              </a:p>
              <a:p>
                <a:pPr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我们记“凑出</a:t>
                </a:r>
                <a14:m>
                  <m:oMath xmlns:m="http://schemas.openxmlformats.org/officeDocument/2006/math">
                    <m:r>
                      <a:rPr lang="en-US" altLang="zh-CN" sz="2400"/>
                      <m:t>𝑛</m:t>
                    </m:r>
                  </m:oMath>
                </a14:m>
                <a:r>
                  <a:rPr lang="zh-CN" altLang="en-US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需要用到的最少硬币数量”为</a:t>
                </a:r>
                <a14:m>
                  <m:oMath xmlns:m="http://schemas.openxmlformats.org/officeDocument/2006/math">
                    <m:r>
                      <a:rPr lang="en-US" altLang="zh-CN" sz="2400"/>
                      <m:t>𝑓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𝑛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en-US" altLang="zh-CN" sz="2400" dirty="0">
                    <a:latin typeface="方正艺黑简体" panose="03000509000000000000" pitchFamily="65" charset="-122"/>
                    <a:ea typeface="方正艺黑简体" panose="03000509000000000000" pitchFamily="65" charset="-122"/>
                    <a:cs typeface="Arial"/>
                  </a:rPr>
                  <a:t>.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020" y="1595775"/>
                <a:ext cx="8016691" cy="3002400"/>
              </a:xfrm>
              <a:blipFill>
                <a:blip r:embed="rId3"/>
                <a:stretch>
                  <a:fillRect l="-1141" b="-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0828" y="280317"/>
            <a:ext cx="6321599" cy="635399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zh-CN" altLang="en-US" sz="3600" dirty="0">
                <a:solidFill>
                  <a:schemeClr val="dk1"/>
                </a:solidFill>
                <a:latin typeface="方正艺黑简体" panose="03000509000000000000" pitchFamily="65" charset="-122"/>
                <a:ea typeface="方正艺黑简体" panose="03000509000000000000" pitchFamily="65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6795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3499</Words>
  <Application>Microsoft Office PowerPoint</Application>
  <PresentationFormat>全屏显示(16:9)</PresentationFormat>
  <Paragraphs>516</Paragraphs>
  <Slides>68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方正艺黑简体</vt:lpstr>
      <vt:lpstr>Raleway</vt:lpstr>
      <vt:lpstr>Cambria Math</vt:lpstr>
      <vt:lpstr>Lato</vt:lpstr>
      <vt:lpstr>Arial</vt:lpstr>
      <vt:lpstr>Consolas</vt:lpstr>
      <vt:lpstr>方正粗倩简体</vt:lpstr>
      <vt:lpstr>swiss-2</vt:lpstr>
      <vt:lpstr>动态规划   入门讲解</vt:lpstr>
      <vt:lpstr>PowerPoint 演示文稿</vt:lpstr>
      <vt:lpstr>引入-硬币问题</vt:lpstr>
      <vt:lpstr>硬币问题</vt:lpstr>
      <vt:lpstr>贪心</vt:lpstr>
      <vt:lpstr>贪心</vt:lpstr>
      <vt:lpstr>怎么办</vt:lpstr>
      <vt:lpstr>怎么办</vt:lpstr>
      <vt:lpstr>性质</vt:lpstr>
      <vt:lpstr>性质</vt:lpstr>
      <vt:lpstr>性质</vt:lpstr>
      <vt:lpstr>性质</vt:lpstr>
      <vt:lpstr>代码</vt:lpstr>
      <vt:lpstr>原理</vt:lpstr>
      <vt:lpstr>原理</vt:lpstr>
      <vt:lpstr>原理</vt:lpstr>
      <vt:lpstr>原理</vt:lpstr>
      <vt:lpstr>什么是dynamic programming?</vt:lpstr>
      <vt:lpstr>PowerPoint 演示文稿</vt:lpstr>
      <vt:lpstr>PowerPoint 演示文稿</vt:lpstr>
      <vt:lpstr>无后效性</vt:lpstr>
      <vt:lpstr>最优子结构</vt:lpstr>
      <vt:lpstr>DP的条件</vt:lpstr>
      <vt:lpstr>DAG最短路</vt:lpstr>
      <vt:lpstr>DP</vt:lpstr>
      <vt:lpstr>DP</vt:lpstr>
      <vt:lpstr>DP</vt:lpstr>
      <vt:lpstr>PowerPoint 演示文稿</vt:lpstr>
      <vt:lpstr>DP为什么会快</vt:lpstr>
      <vt:lpstr>DP为什么会快</vt:lpstr>
      <vt:lpstr>DP的核心</vt:lpstr>
      <vt:lpstr>DP的操作过程</vt:lpstr>
      <vt:lpstr>设计DP算法</vt:lpstr>
      <vt:lpstr>DP三连</vt:lpstr>
      <vt:lpstr>DP_ex</vt:lpstr>
      <vt:lpstr>记忆化搜索</vt:lpstr>
      <vt:lpstr>记忆化搜索</vt:lpstr>
      <vt:lpstr>记忆化搜索</vt:lpstr>
      <vt:lpstr>例题</vt:lpstr>
      <vt:lpstr>数字三角形</vt:lpstr>
      <vt:lpstr>数字三角形</vt:lpstr>
      <vt:lpstr>数字三角形</vt:lpstr>
      <vt:lpstr>数字三角形</vt:lpstr>
      <vt:lpstr>PowerPoint 演示文稿</vt:lpstr>
      <vt:lpstr>数字三角形</vt:lpstr>
      <vt:lpstr>数字三角形</vt:lpstr>
      <vt:lpstr>最长上升子序列（LIS）</vt:lpstr>
      <vt:lpstr>最长上升子序列</vt:lpstr>
      <vt:lpstr>最长上升子序列</vt:lpstr>
      <vt:lpstr>最长上升子序列</vt:lpstr>
      <vt:lpstr>最长上升子序列</vt:lpstr>
      <vt:lpstr>优化</vt:lpstr>
      <vt:lpstr>数楼梯</vt:lpstr>
      <vt:lpstr>数楼梯</vt:lpstr>
      <vt:lpstr>数楼梯</vt:lpstr>
      <vt:lpstr>数楼梯</vt:lpstr>
      <vt:lpstr>过河卒</vt:lpstr>
      <vt:lpstr>过河卒</vt:lpstr>
      <vt:lpstr>过河卒</vt:lpstr>
      <vt:lpstr>区间dp</vt:lpstr>
      <vt:lpstr>区间dp</vt:lpstr>
      <vt:lpstr>PowerPoint 演示文稿</vt:lpstr>
      <vt:lpstr>区间dp</vt:lpstr>
      <vt:lpstr>状压dp（TSP）</vt:lpstr>
      <vt:lpstr>状压dp</vt:lpstr>
      <vt:lpstr>状压dp</vt:lpstr>
      <vt:lpstr>背包系列</vt:lpstr>
      <vt:lpstr>背包系列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muyangren907管理员</cp:lastModifiedBy>
  <cp:revision>12</cp:revision>
  <dcterms:modified xsi:type="dcterms:W3CDTF">2024-09-11T09:32:05Z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2024-09-11T07:33:26Z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944db5be-b268-4c8e-90fc-f48409106075</vt:lpwstr>
  </property>
  <property fmtid="{D5CDD505-2E9C-101B-9397-08002B2CF9AE}" pid="7" name="MSIP_Label_defa4170-0d19-0005-0004-bc88714345d2_ActionId">
    <vt:lpwstr>379bcb7f-d45a-4658-8019-7d08b3d70815</vt:lpwstr>
  </property>
  <property fmtid="{D5CDD505-2E9C-101B-9397-08002B2CF9AE}" pid="8" name="MSIP_Label_defa4170-0d19-0005-0004-bc88714345d2_ContentBits">
    <vt:lpwstr>0</vt:lpwstr>
  </property>
</Properties>
</file>