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77" r:id="rId4"/>
    <p:sldId id="262" r:id="rId5"/>
    <p:sldId id="278" r:id="rId6"/>
    <p:sldId id="279" r:id="rId7"/>
    <p:sldId id="280" r:id="rId8"/>
    <p:sldId id="263" r:id="rId9"/>
    <p:sldId id="281" r:id="rId10"/>
    <p:sldId id="299" r:id="rId11"/>
    <p:sldId id="264" r:id="rId12"/>
    <p:sldId id="282" r:id="rId13"/>
    <p:sldId id="266" r:id="rId14"/>
    <p:sldId id="283" r:id="rId15"/>
    <p:sldId id="284" r:id="rId16"/>
    <p:sldId id="285" r:id="rId17"/>
    <p:sldId id="286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Jian" initials="L" lastIdx="1" clrIdx="0">
    <p:extLst>
      <p:ext uri="{19B8F6BF-5375-455C-9EA6-DF929625EA0E}">
        <p15:presenceInfo xmlns:p15="http://schemas.microsoft.com/office/powerpoint/2012/main" userId="33ef5face4feaf2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1620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E4AB4-3E04-4862-8601-D748A86737C3}" type="datetimeFigureOut">
              <a:rPr lang="zh-CN" altLang="en-US" smtClean="0"/>
              <a:t>2024/8/21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72323-8BAF-4D46-9ECD-85B16A0590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3417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E4AB4-3E04-4862-8601-D748A86737C3}" type="datetimeFigureOut">
              <a:rPr lang="zh-CN" altLang="en-US" smtClean="0"/>
              <a:t>2024/8/21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72323-8BAF-4D46-9ECD-85B16A0590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8446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E4AB4-3E04-4862-8601-D748A86737C3}" type="datetimeFigureOut">
              <a:rPr lang="zh-CN" altLang="en-US" smtClean="0"/>
              <a:t>2024/8/21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72323-8BAF-4D46-9ECD-85B16A0590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1477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E4AB4-3E04-4862-8601-D748A86737C3}" type="datetimeFigureOut">
              <a:rPr lang="zh-CN" altLang="en-US" smtClean="0"/>
              <a:t>2024/8/21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72323-8BAF-4D46-9ECD-85B16A0590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4848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E4AB4-3E04-4862-8601-D748A86737C3}" type="datetimeFigureOut">
              <a:rPr lang="zh-CN" altLang="en-US" smtClean="0"/>
              <a:t>2024/8/21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72323-8BAF-4D46-9ECD-85B16A0590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1064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E4AB4-3E04-4862-8601-D748A86737C3}" type="datetimeFigureOut">
              <a:rPr lang="zh-CN" altLang="en-US" smtClean="0"/>
              <a:t>2024/8/21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72323-8BAF-4D46-9ECD-85B16A0590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5532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E4AB4-3E04-4862-8601-D748A86737C3}" type="datetimeFigureOut">
              <a:rPr lang="zh-CN" altLang="en-US" smtClean="0"/>
              <a:t>2024/8/21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72323-8BAF-4D46-9ECD-85B16A0590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0864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E4AB4-3E04-4862-8601-D748A86737C3}" type="datetimeFigureOut">
              <a:rPr lang="zh-CN" altLang="en-US" smtClean="0"/>
              <a:t>2024/8/21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72323-8BAF-4D46-9ECD-85B16A0590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1314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E4AB4-3E04-4862-8601-D748A86737C3}" type="datetimeFigureOut">
              <a:rPr lang="zh-CN" altLang="en-US" smtClean="0"/>
              <a:t>2024/8/21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72323-8BAF-4D46-9ECD-85B16A0590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5457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E4AB4-3E04-4862-8601-D748A86737C3}" type="datetimeFigureOut">
              <a:rPr lang="zh-CN" altLang="en-US" smtClean="0"/>
              <a:t>2024/8/21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72323-8BAF-4D46-9ECD-85B16A0590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2835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E4AB4-3E04-4862-8601-D748A86737C3}" type="datetimeFigureOut">
              <a:rPr lang="zh-CN" altLang="en-US" smtClean="0"/>
              <a:t>2024/8/21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72323-8BAF-4D46-9ECD-85B16A0590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7208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6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E4AB4-3E04-4862-8601-D748A86737C3}" type="datetimeFigureOut">
              <a:rPr lang="zh-CN" altLang="en-US" smtClean="0"/>
              <a:t>2024/8/21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72323-8BAF-4D46-9ECD-85B16A0590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419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高级数据结构选讲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954251"/>
            <a:ext cx="9144000" cy="1655762"/>
          </a:xfrm>
        </p:spPr>
        <p:txBody>
          <a:bodyPr>
            <a:normAutofit/>
          </a:bodyPr>
          <a:lstStyle/>
          <a:p>
            <a:r>
              <a:rPr lang="zh-CN" altLang="en-US" dirty="0"/>
              <a:t>杭州第二中学 李建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49494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五、线段树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276" y="1690688"/>
            <a:ext cx="7802064" cy="438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1744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六、字母树（</a:t>
            </a:r>
            <a:r>
              <a:rPr lang="en-US" altLang="zh-CN" dirty="0" err="1"/>
              <a:t>Trie</a:t>
            </a:r>
            <a:r>
              <a:rPr lang="zh-CN" altLang="en-US" dirty="0"/>
              <a:t>树）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通过树结构来节省公共前缀的开销。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5141" y="2717258"/>
            <a:ext cx="5341670" cy="3208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1085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六、字母树（</a:t>
            </a:r>
            <a:r>
              <a:rPr lang="en-US" altLang="zh-CN" dirty="0" err="1"/>
              <a:t>Trie</a:t>
            </a:r>
            <a:r>
              <a:rPr lang="zh-CN" altLang="en-US" dirty="0"/>
              <a:t>树）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应用：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字符串排序：在字母树上先序遍历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公共前缀计算：公共祖先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字符串检索：在字母树上跑一遍即可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93521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七、</a:t>
            </a:r>
            <a:r>
              <a:rPr lang="en-US" altLang="zh-CN" dirty="0" err="1"/>
              <a:t>Treap</a:t>
            </a:r>
            <a:r>
              <a:rPr lang="en-US" altLang="zh-CN" dirty="0"/>
              <a:t>[</a:t>
            </a:r>
            <a:r>
              <a:rPr lang="zh-CN" altLang="zh-CN" dirty="0"/>
              <a:t>传统旋转式</a:t>
            </a:r>
            <a:r>
              <a:rPr lang="en-US" altLang="zh-CN" dirty="0"/>
              <a:t>]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/>
              <a:t>Treap</a:t>
            </a:r>
            <a:r>
              <a:rPr lang="en-US" altLang="zh-CN" dirty="0"/>
              <a:t>=Tree</a:t>
            </a:r>
            <a:r>
              <a:rPr lang="zh-CN" altLang="en-US" dirty="0"/>
              <a:t>（二叉搜索树）</a:t>
            </a:r>
            <a:r>
              <a:rPr lang="en-US" altLang="zh-CN" dirty="0"/>
              <a:t>+Heap</a:t>
            </a:r>
            <a:r>
              <a:rPr lang="zh-CN" altLang="en-US" dirty="0"/>
              <a:t>（期望平衡）</a:t>
            </a:r>
          </a:p>
        </p:txBody>
      </p:sp>
      <p:pic>
        <p:nvPicPr>
          <p:cNvPr id="1026" name="Picture 2" descr="image:Treap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0762" y="2675334"/>
            <a:ext cx="4442301" cy="2651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99137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七、</a:t>
            </a:r>
            <a:r>
              <a:rPr lang="en-US" altLang="zh-CN" dirty="0" err="1"/>
              <a:t>Treap</a:t>
            </a:r>
            <a:r>
              <a:rPr lang="en-US" altLang="zh-CN" dirty="0"/>
              <a:t>[</a:t>
            </a:r>
            <a:r>
              <a:rPr lang="zh-CN" altLang="zh-CN" dirty="0"/>
              <a:t>传统旋转式</a:t>
            </a:r>
            <a:r>
              <a:rPr lang="en-US" altLang="zh-CN" dirty="0"/>
              <a:t>]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8528" y="2756901"/>
            <a:ext cx="7148136" cy="360703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838199" y="1825625"/>
            <a:ext cx="90426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我们按照满足二叉搜索树的性质进行插入，因此我们需要一种不改变二叉搜索树性质的情况下对</a:t>
            </a:r>
            <a:r>
              <a:rPr lang="en-US" altLang="zh-CN" dirty="0" err="1"/>
              <a:t>Treap</a:t>
            </a:r>
            <a:r>
              <a:rPr lang="zh-CN" altLang="en-US" dirty="0"/>
              <a:t>进行调整，使其满足的堆的性质，以达到期望平衡。</a:t>
            </a:r>
          </a:p>
        </p:txBody>
      </p:sp>
    </p:spTree>
    <p:extLst>
      <p:ext uri="{BB962C8B-B14F-4D97-AF65-F5344CB8AC3E}">
        <p14:creationId xmlns:p14="http://schemas.microsoft.com/office/powerpoint/2010/main" val="39093402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七、</a:t>
            </a:r>
            <a:r>
              <a:rPr lang="en-US" altLang="zh-CN" dirty="0" err="1"/>
              <a:t>Treap</a:t>
            </a:r>
            <a:r>
              <a:rPr lang="en-US" altLang="zh-CN" dirty="0"/>
              <a:t>[</a:t>
            </a:r>
            <a:r>
              <a:rPr lang="zh-CN" altLang="zh-CN" dirty="0"/>
              <a:t>传统旋转式</a:t>
            </a:r>
            <a:r>
              <a:rPr lang="en-US" altLang="zh-CN" dirty="0"/>
              <a:t>]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8528" y="2756901"/>
            <a:ext cx="7148136" cy="360703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838199" y="1825625"/>
            <a:ext cx="90426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我们按照满足二叉搜索树的性质进行插入，因此我们需要一种不改变二叉搜索树性质的情况下对</a:t>
            </a:r>
            <a:r>
              <a:rPr lang="en-US" altLang="zh-CN" dirty="0" err="1"/>
              <a:t>Treap</a:t>
            </a:r>
            <a:r>
              <a:rPr lang="zh-CN" altLang="en-US" dirty="0"/>
              <a:t>进行调整，使其满足的堆的性质，以达到期望平衡。</a:t>
            </a:r>
          </a:p>
        </p:txBody>
      </p:sp>
    </p:spTree>
    <p:extLst>
      <p:ext uri="{BB962C8B-B14F-4D97-AF65-F5344CB8AC3E}">
        <p14:creationId xmlns:p14="http://schemas.microsoft.com/office/powerpoint/2010/main" val="34594337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七、</a:t>
            </a:r>
            <a:r>
              <a:rPr lang="en-US" altLang="zh-CN" dirty="0" err="1"/>
              <a:t>Treap</a:t>
            </a:r>
            <a:r>
              <a:rPr lang="en-US" altLang="zh-CN" dirty="0"/>
              <a:t>[</a:t>
            </a:r>
            <a:r>
              <a:rPr lang="zh-CN" altLang="zh-CN" dirty="0"/>
              <a:t>传统旋转式</a:t>
            </a:r>
            <a:r>
              <a:rPr lang="en-US" altLang="zh-CN" dirty="0"/>
              <a:t>]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插入：</a:t>
            </a:r>
          </a:p>
        </p:txBody>
      </p:sp>
      <p:pic>
        <p:nvPicPr>
          <p:cNvPr id="2050" name="Picture 2" descr="Image:Treap0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5486" y="1402678"/>
            <a:ext cx="5356171" cy="5322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11114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七、</a:t>
            </a:r>
            <a:r>
              <a:rPr lang="en-US" altLang="zh-CN" dirty="0" err="1"/>
              <a:t>Treap</a:t>
            </a:r>
            <a:r>
              <a:rPr lang="en-US" altLang="zh-CN" dirty="0"/>
              <a:t>[</a:t>
            </a:r>
            <a:r>
              <a:rPr lang="zh-CN" altLang="zh-CN" dirty="0"/>
              <a:t>传统旋转式</a:t>
            </a:r>
            <a:r>
              <a:rPr lang="en-US" altLang="zh-CN" dirty="0"/>
              <a:t>]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删除：将要删除元素的堆关键字改为最大值，一路旋到底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查找：满足二叉搜索树性质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分离：需要分开的位置添加一个堆关键字为</a:t>
            </a:r>
            <a:r>
              <a:rPr lang="en-US" altLang="zh-CN" dirty="0"/>
              <a:t>0</a:t>
            </a:r>
            <a:r>
              <a:rPr lang="zh-CN" altLang="en-US" dirty="0"/>
              <a:t>的虚点，一路旋到顶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合并（两棵树之间满足绝对大小关系）：分离的逆操作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时间复杂度分析：通过随机的对关键字，达到期望平衡，故上述操作的复杂度均为</a:t>
            </a:r>
            <a:r>
              <a:rPr lang="en-US" altLang="zh-CN" dirty="0"/>
              <a:t>O(</a:t>
            </a:r>
            <a:r>
              <a:rPr lang="en-US" altLang="zh-CN" dirty="0" err="1"/>
              <a:t>logn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419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zh-CN" altLang="en-US" dirty="0"/>
              <a:t>用途：在线求最值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存储：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插入：</a:t>
            </a:r>
            <a:r>
              <a:rPr lang="en-US" altLang="zh-CN" dirty="0"/>
              <a:t>O(</a:t>
            </a:r>
            <a:r>
              <a:rPr lang="en-US" altLang="zh-CN" dirty="0" err="1"/>
              <a:t>logn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zh-CN" altLang="en-US"/>
              <a:t>删除（仅能删除最值）：</a:t>
            </a:r>
            <a:r>
              <a:rPr lang="en-US" altLang="zh-CN" dirty="0"/>
              <a:t>O(</a:t>
            </a:r>
            <a:r>
              <a:rPr lang="en-US" altLang="zh-CN" dirty="0" err="1"/>
              <a:t>logn</a:t>
            </a:r>
            <a:r>
              <a:rPr lang="en-US" altLang="zh-CN" dirty="0"/>
              <a:t>) </a:t>
            </a:r>
          </a:p>
          <a:p>
            <a:pPr marL="0" indent="0">
              <a:buNone/>
            </a:pPr>
            <a:r>
              <a:rPr lang="zh-CN" altLang="en-US" dirty="0"/>
              <a:t>询问：</a:t>
            </a:r>
            <a:r>
              <a:rPr lang="en-US" altLang="zh-CN" dirty="0"/>
              <a:t>O(1)</a:t>
            </a:r>
          </a:p>
        </p:txBody>
      </p:sp>
      <p:grpSp>
        <p:nvGrpSpPr>
          <p:cNvPr id="4" name="Group 33"/>
          <p:cNvGrpSpPr>
            <a:grpSpLocks/>
          </p:cNvGrpSpPr>
          <p:nvPr/>
        </p:nvGrpSpPr>
        <p:grpSpPr bwMode="auto">
          <a:xfrm>
            <a:off x="1666875" y="2400299"/>
            <a:ext cx="6266802" cy="2244725"/>
            <a:chOff x="576" y="2256"/>
            <a:chExt cx="4416" cy="1776"/>
          </a:xfrm>
        </p:grpSpPr>
        <p:sp>
          <p:nvSpPr>
            <p:cNvPr id="5" name="Oval 6"/>
            <p:cNvSpPr>
              <a:spLocks noChangeArrowheads="1"/>
            </p:cNvSpPr>
            <p:nvPr/>
          </p:nvSpPr>
          <p:spPr bwMode="auto">
            <a:xfrm>
              <a:off x="2880" y="2256"/>
              <a:ext cx="384" cy="384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altLang="zh-CN" sz="2400" dirty="0"/>
                <a:t>1</a:t>
              </a:r>
            </a:p>
          </p:txBody>
        </p:sp>
        <p:sp>
          <p:nvSpPr>
            <p:cNvPr id="6" name="Oval 7"/>
            <p:cNvSpPr>
              <a:spLocks noChangeArrowheads="1"/>
            </p:cNvSpPr>
            <p:nvPr/>
          </p:nvSpPr>
          <p:spPr bwMode="auto">
            <a:xfrm>
              <a:off x="1584" y="2640"/>
              <a:ext cx="384" cy="384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altLang="zh-CN" sz="2400"/>
                <a:t>2</a:t>
              </a:r>
            </a:p>
          </p:txBody>
        </p:sp>
        <p:sp>
          <p:nvSpPr>
            <p:cNvPr id="7" name="Oval 8"/>
            <p:cNvSpPr>
              <a:spLocks noChangeArrowheads="1"/>
            </p:cNvSpPr>
            <p:nvPr/>
          </p:nvSpPr>
          <p:spPr bwMode="auto">
            <a:xfrm>
              <a:off x="3984" y="2640"/>
              <a:ext cx="384" cy="384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altLang="zh-CN" sz="2400"/>
                <a:t>3</a:t>
              </a:r>
            </a:p>
          </p:txBody>
        </p:sp>
        <p:sp>
          <p:nvSpPr>
            <p:cNvPr id="8" name="Oval 9"/>
            <p:cNvSpPr>
              <a:spLocks noChangeArrowheads="1"/>
            </p:cNvSpPr>
            <p:nvPr/>
          </p:nvSpPr>
          <p:spPr bwMode="auto">
            <a:xfrm>
              <a:off x="960" y="3072"/>
              <a:ext cx="384" cy="384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altLang="zh-CN" sz="2400"/>
                <a:t>4</a:t>
              </a:r>
            </a:p>
          </p:txBody>
        </p:sp>
        <p:sp>
          <p:nvSpPr>
            <p:cNvPr id="9" name="Oval 10"/>
            <p:cNvSpPr>
              <a:spLocks noChangeArrowheads="1"/>
            </p:cNvSpPr>
            <p:nvPr/>
          </p:nvSpPr>
          <p:spPr bwMode="auto">
            <a:xfrm>
              <a:off x="2256" y="3072"/>
              <a:ext cx="384" cy="384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altLang="zh-CN" sz="2400"/>
                <a:t>5</a:t>
              </a:r>
            </a:p>
          </p:txBody>
        </p:sp>
        <p:sp>
          <p:nvSpPr>
            <p:cNvPr id="10" name="Oval 11"/>
            <p:cNvSpPr>
              <a:spLocks noChangeArrowheads="1"/>
            </p:cNvSpPr>
            <p:nvPr/>
          </p:nvSpPr>
          <p:spPr bwMode="auto">
            <a:xfrm>
              <a:off x="3408" y="3072"/>
              <a:ext cx="384" cy="384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altLang="zh-CN" sz="2400"/>
                <a:t>6</a:t>
              </a:r>
            </a:p>
          </p:txBody>
        </p:sp>
        <p:sp>
          <p:nvSpPr>
            <p:cNvPr id="11" name="Oval 12"/>
            <p:cNvSpPr>
              <a:spLocks noChangeArrowheads="1"/>
            </p:cNvSpPr>
            <p:nvPr/>
          </p:nvSpPr>
          <p:spPr bwMode="auto">
            <a:xfrm>
              <a:off x="4608" y="3072"/>
              <a:ext cx="384" cy="384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altLang="zh-CN" sz="2400"/>
                <a:t>7</a:t>
              </a:r>
            </a:p>
          </p:txBody>
        </p:sp>
        <p:sp>
          <p:nvSpPr>
            <p:cNvPr id="12" name="Oval 13"/>
            <p:cNvSpPr>
              <a:spLocks noChangeArrowheads="1"/>
            </p:cNvSpPr>
            <p:nvPr/>
          </p:nvSpPr>
          <p:spPr bwMode="auto">
            <a:xfrm>
              <a:off x="576" y="3648"/>
              <a:ext cx="384" cy="384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altLang="zh-CN" sz="2400"/>
                <a:t>8</a:t>
              </a:r>
            </a:p>
          </p:txBody>
        </p:sp>
        <p:sp>
          <p:nvSpPr>
            <p:cNvPr id="13" name="Oval 14"/>
            <p:cNvSpPr>
              <a:spLocks noChangeArrowheads="1"/>
            </p:cNvSpPr>
            <p:nvPr/>
          </p:nvSpPr>
          <p:spPr bwMode="auto">
            <a:xfrm>
              <a:off x="1296" y="3648"/>
              <a:ext cx="384" cy="384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altLang="zh-CN" sz="2400"/>
                <a:t>9</a:t>
              </a:r>
            </a:p>
          </p:txBody>
        </p:sp>
        <p:sp>
          <p:nvSpPr>
            <p:cNvPr id="14" name="Oval 15"/>
            <p:cNvSpPr>
              <a:spLocks noChangeArrowheads="1"/>
            </p:cNvSpPr>
            <p:nvPr/>
          </p:nvSpPr>
          <p:spPr bwMode="auto">
            <a:xfrm>
              <a:off x="1824" y="3648"/>
              <a:ext cx="384" cy="384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altLang="zh-CN" sz="2400"/>
                <a:t>10</a:t>
              </a:r>
            </a:p>
          </p:txBody>
        </p:sp>
        <p:sp>
          <p:nvSpPr>
            <p:cNvPr id="15" name="Oval 16"/>
            <p:cNvSpPr>
              <a:spLocks noChangeArrowheads="1"/>
            </p:cNvSpPr>
            <p:nvPr/>
          </p:nvSpPr>
          <p:spPr bwMode="auto">
            <a:xfrm>
              <a:off x="2544" y="3648"/>
              <a:ext cx="384" cy="384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altLang="zh-CN" sz="2400"/>
                <a:t>11</a:t>
              </a:r>
            </a:p>
          </p:txBody>
        </p:sp>
        <p:sp>
          <p:nvSpPr>
            <p:cNvPr id="16" name="Oval 17"/>
            <p:cNvSpPr>
              <a:spLocks noChangeArrowheads="1"/>
            </p:cNvSpPr>
            <p:nvPr/>
          </p:nvSpPr>
          <p:spPr bwMode="auto">
            <a:xfrm>
              <a:off x="3024" y="3648"/>
              <a:ext cx="384" cy="384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altLang="zh-CN" sz="2400"/>
                <a:t>12</a:t>
              </a:r>
            </a:p>
          </p:txBody>
        </p:sp>
        <p:sp>
          <p:nvSpPr>
            <p:cNvPr id="17" name="Oval 18"/>
            <p:cNvSpPr>
              <a:spLocks noChangeArrowheads="1"/>
            </p:cNvSpPr>
            <p:nvPr/>
          </p:nvSpPr>
          <p:spPr bwMode="auto">
            <a:xfrm>
              <a:off x="3744" y="3648"/>
              <a:ext cx="384" cy="384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altLang="zh-CN" sz="2400"/>
                <a:t>13</a:t>
              </a:r>
            </a:p>
          </p:txBody>
        </p:sp>
        <p:sp>
          <p:nvSpPr>
            <p:cNvPr id="18" name="Oval 19"/>
            <p:cNvSpPr>
              <a:spLocks noChangeArrowheads="1"/>
            </p:cNvSpPr>
            <p:nvPr/>
          </p:nvSpPr>
          <p:spPr bwMode="auto">
            <a:xfrm>
              <a:off x="4224" y="3648"/>
              <a:ext cx="384" cy="384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altLang="zh-CN" sz="2400"/>
                <a:t>14</a:t>
              </a:r>
            </a:p>
          </p:txBody>
        </p:sp>
        <p:sp>
          <p:nvSpPr>
            <p:cNvPr id="19" name="Line 20"/>
            <p:cNvSpPr>
              <a:spLocks noChangeShapeType="1"/>
            </p:cNvSpPr>
            <p:nvPr/>
          </p:nvSpPr>
          <p:spPr bwMode="auto">
            <a:xfrm flipV="1">
              <a:off x="816" y="3408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21"/>
            <p:cNvSpPr>
              <a:spLocks noChangeShapeType="1"/>
            </p:cNvSpPr>
            <p:nvPr/>
          </p:nvSpPr>
          <p:spPr bwMode="auto">
            <a:xfrm flipV="1">
              <a:off x="2112" y="3408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22"/>
            <p:cNvSpPr>
              <a:spLocks noChangeShapeType="1"/>
            </p:cNvSpPr>
            <p:nvPr/>
          </p:nvSpPr>
          <p:spPr bwMode="auto">
            <a:xfrm flipV="1">
              <a:off x="3264" y="3408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Line 23"/>
            <p:cNvSpPr>
              <a:spLocks noChangeShapeType="1"/>
            </p:cNvSpPr>
            <p:nvPr/>
          </p:nvSpPr>
          <p:spPr bwMode="auto">
            <a:xfrm flipV="1">
              <a:off x="4464" y="3408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Line 24"/>
            <p:cNvSpPr>
              <a:spLocks noChangeShapeType="1"/>
            </p:cNvSpPr>
            <p:nvPr/>
          </p:nvSpPr>
          <p:spPr bwMode="auto">
            <a:xfrm flipH="1" flipV="1">
              <a:off x="1296" y="3408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Line 25"/>
            <p:cNvSpPr>
              <a:spLocks noChangeShapeType="1"/>
            </p:cNvSpPr>
            <p:nvPr/>
          </p:nvSpPr>
          <p:spPr bwMode="auto">
            <a:xfrm flipH="1" flipV="1">
              <a:off x="2544" y="3408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Line 26"/>
            <p:cNvSpPr>
              <a:spLocks noChangeShapeType="1"/>
            </p:cNvSpPr>
            <p:nvPr/>
          </p:nvSpPr>
          <p:spPr bwMode="auto">
            <a:xfrm flipH="1" flipV="1">
              <a:off x="3744" y="3408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Line 27"/>
            <p:cNvSpPr>
              <a:spLocks noChangeShapeType="1"/>
            </p:cNvSpPr>
            <p:nvPr/>
          </p:nvSpPr>
          <p:spPr bwMode="auto">
            <a:xfrm flipH="1" flipV="1">
              <a:off x="1968" y="2880"/>
              <a:ext cx="38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28"/>
            <p:cNvSpPr>
              <a:spLocks noChangeShapeType="1"/>
            </p:cNvSpPr>
            <p:nvPr/>
          </p:nvSpPr>
          <p:spPr bwMode="auto">
            <a:xfrm flipV="1">
              <a:off x="1200" y="2880"/>
              <a:ext cx="38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Line 29"/>
            <p:cNvSpPr>
              <a:spLocks noChangeShapeType="1"/>
            </p:cNvSpPr>
            <p:nvPr/>
          </p:nvSpPr>
          <p:spPr bwMode="auto">
            <a:xfrm flipV="1">
              <a:off x="3696" y="2928"/>
              <a:ext cx="3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Line 30"/>
            <p:cNvSpPr>
              <a:spLocks noChangeShapeType="1"/>
            </p:cNvSpPr>
            <p:nvPr/>
          </p:nvSpPr>
          <p:spPr bwMode="auto">
            <a:xfrm flipH="1" flipV="1">
              <a:off x="4320" y="2928"/>
              <a:ext cx="38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Line 31"/>
            <p:cNvSpPr>
              <a:spLocks noChangeShapeType="1"/>
            </p:cNvSpPr>
            <p:nvPr/>
          </p:nvSpPr>
          <p:spPr bwMode="auto">
            <a:xfrm flipV="1">
              <a:off x="1920" y="2496"/>
              <a:ext cx="96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Line 32"/>
            <p:cNvSpPr>
              <a:spLocks noChangeShapeType="1"/>
            </p:cNvSpPr>
            <p:nvPr/>
          </p:nvSpPr>
          <p:spPr bwMode="auto">
            <a:xfrm flipH="1" flipV="1">
              <a:off x="3264" y="2496"/>
              <a:ext cx="76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20705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向下调整（以小根堆为例）：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grpSp>
        <p:nvGrpSpPr>
          <p:cNvPr id="32" name="Group 34"/>
          <p:cNvGrpSpPr>
            <a:grpSpLocks/>
          </p:cNvGrpSpPr>
          <p:nvPr/>
        </p:nvGrpSpPr>
        <p:grpSpPr bwMode="auto">
          <a:xfrm>
            <a:off x="381000" y="2405063"/>
            <a:ext cx="4024313" cy="1608137"/>
            <a:chOff x="240" y="2427"/>
            <a:chExt cx="2535" cy="1013"/>
          </a:xfrm>
        </p:grpSpPr>
        <p:sp>
          <p:nvSpPr>
            <p:cNvPr id="33" name="Oval 10"/>
            <p:cNvSpPr>
              <a:spLocks noChangeAspect="1" noChangeArrowheads="1"/>
            </p:cNvSpPr>
            <p:nvPr/>
          </p:nvSpPr>
          <p:spPr bwMode="auto">
            <a:xfrm>
              <a:off x="1563" y="2427"/>
              <a:ext cx="220" cy="219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altLang="zh-CN" dirty="0"/>
                <a:t>13</a:t>
              </a:r>
            </a:p>
          </p:txBody>
        </p:sp>
        <p:sp>
          <p:nvSpPr>
            <p:cNvPr id="34" name="Oval 11"/>
            <p:cNvSpPr>
              <a:spLocks noChangeAspect="1" noChangeArrowheads="1"/>
            </p:cNvSpPr>
            <p:nvPr/>
          </p:nvSpPr>
          <p:spPr bwMode="auto">
            <a:xfrm>
              <a:off x="819" y="2646"/>
              <a:ext cx="220" cy="219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altLang="zh-CN"/>
                <a:t>2</a:t>
              </a:r>
            </a:p>
          </p:txBody>
        </p:sp>
        <p:sp>
          <p:nvSpPr>
            <p:cNvPr id="35" name="Oval 12"/>
            <p:cNvSpPr>
              <a:spLocks noChangeAspect="1" noChangeArrowheads="1"/>
            </p:cNvSpPr>
            <p:nvPr/>
          </p:nvSpPr>
          <p:spPr bwMode="auto">
            <a:xfrm>
              <a:off x="2196" y="2646"/>
              <a:ext cx="221" cy="21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altLang="zh-CN"/>
                <a:t>3</a:t>
              </a:r>
            </a:p>
          </p:txBody>
        </p:sp>
        <p:sp>
          <p:nvSpPr>
            <p:cNvPr id="36" name="Oval 13"/>
            <p:cNvSpPr>
              <a:spLocks noChangeAspect="1" noChangeArrowheads="1"/>
            </p:cNvSpPr>
            <p:nvPr/>
          </p:nvSpPr>
          <p:spPr bwMode="auto">
            <a:xfrm>
              <a:off x="460" y="2892"/>
              <a:ext cx="221" cy="21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altLang="zh-CN"/>
                <a:t>4</a:t>
              </a:r>
            </a:p>
          </p:txBody>
        </p:sp>
        <p:sp>
          <p:nvSpPr>
            <p:cNvPr id="37" name="Oval 14"/>
            <p:cNvSpPr>
              <a:spLocks noChangeAspect="1" noChangeArrowheads="1"/>
            </p:cNvSpPr>
            <p:nvPr/>
          </p:nvSpPr>
          <p:spPr bwMode="auto">
            <a:xfrm>
              <a:off x="1204" y="2892"/>
              <a:ext cx="221" cy="21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altLang="zh-CN"/>
                <a:t>5</a:t>
              </a:r>
            </a:p>
          </p:txBody>
        </p:sp>
        <p:sp>
          <p:nvSpPr>
            <p:cNvPr id="38" name="Oval 15"/>
            <p:cNvSpPr>
              <a:spLocks noChangeAspect="1" noChangeArrowheads="1"/>
            </p:cNvSpPr>
            <p:nvPr/>
          </p:nvSpPr>
          <p:spPr bwMode="auto">
            <a:xfrm>
              <a:off x="1866" y="2892"/>
              <a:ext cx="220" cy="21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altLang="zh-CN"/>
                <a:t>6</a:t>
              </a:r>
            </a:p>
          </p:txBody>
        </p:sp>
        <p:sp>
          <p:nvSpPr>
            <p:cNvPr id="39" name="Oval 16"/>
            <p:cNvSpPr>
              <a:spLocks noChangeAspect="1" noChangeArrowheads="1"/>
            </p:cNvSpPr>
            <p:nvPr/>
          </p:nvSpPr>
          <p:spPr bwMode="auto">
            <a:xfrm>
              <a:off x="2555" y="2892"/>
              <a:ext cx="220" cy="21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altLang="zh-CN"/>
                <a:t>7</a:t>
              </a:r>
            </a:p>
          </p:txBody>
        </p:sp>
        <p:sp>
          <p:nvSpPr>
            <p:cNvPr id="40" name="Oval 17"/>
            <p:cNvSpPr>
              <a:spLocks noChangeAspect="1" noChangeArrowheads="1"/>
            </p:cNvSpPr>
            <p:nvPr/>
          </p:nvSpPr>
          <p:spPr bwMode="auto">
            <a:xfrm>
              <a:off x="240" y="3221"/>
              <a:ext cx="220" cy="21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altLang="zh-CN"/>
                <a:t>8</a:t>
              </a:r>
            </a:p>
          </p:txBody>
        </p:sp>
        <p:sp>
          <p:nvSpPr>
            <p:cNvPr id="41" name="Oval 18"/>
            <p:cNvSpPr>
              <a:spLocks noChangeAspect="1" noChangeArrowheads="1"/>
            </p:cNvSpPr>
            <p:nvPr/>
          </p:nvSpPr>
          <p:spPr bwMode="auto">
            <a:xfrm>
              <a:off x="653" y="3221"/>
              <a:ext cx="221" cy="21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altLang="zh-CN"/>
                <a:t>9</a:t>
              </a:r>
            </a:p>
          </p:txBody>
        </p:sp>
        <p:sp>
          <p:nvSpPr>
            <p:cNvPr id="42" name="Oval 19"/>
            <p:cNvSpPr>
              <a:spLocks noChangeAspect="1" noChangeArrowheads="1"/>
            </p:cNvSpPr>
            <p:nvPr/>
          </p:nvSpPr>
          <p:spPr bwMode="auto">
            <a:xfrm>
              <a:off x="956" y="3221"/>
              <a:ext cx="221" cy="21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altLang="zh-CN"/>
                <a:t>10</a:t>
              </a:r>
            </a:p>
          </p:txBody>
        </p:sp>
        <p:sp>
          <p:nvSpPr>
            <p:cNvPr id="43" name="Oval 20"/>
            <p:cNvSpPr>
              <a:spLocks noChangeAspect="1" noChangeArrowheads="1"/>
            </p:cNvSpPr>
            <p:nvPr/>
          </p:nvSpPr>
          <p:spPr bwMode="auto">
            <a:xfrm>
              <a:off x="1370" y="3221"/>
              <a:ext cx="220" cy="21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altLang="zh-CN"/>
                <a:t>11</a:t>
              </a:r>
            </a:p>
          </p:txBody>
        </p:sp>
        <p:sp>
          <p:nvSpPr>
            <p:cNvPr id="44" name="Oval 21"/>
            <p:cNvSpPr>
              <a:spLocks noChangeAspect="1" noChangeArrowheads="1"/>
            </p:cNvSpPr>
            <p:nvPr/>
          </p:nvSpPr>
          <p:spPr bwMode="auto">
            <a:xfrm>
              <a:off x="1645" y="3221"/>
              <a:ext cx="221" cy="21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altLang="zh-CN"/>
                <a:t>12</a:t>
              </a:r>
            </a:p>
          </p:txBody>
        </p:sp>
        <p:sp>
          <p:nvSpPr>
            <p:cNvPr id="45" name="Line 22"/>
            <p:cNvSpPr>
              <a:spLocks noChangeAspect="1" noChangeShapeType="1"/>
            </p:cNvSpPr>
            <p:nvPr/>
          </p:nvSpPr>
          <p:spPr bwMode="auto">
            <a:xfrm flipV="1">
              <a:off x="378" y="3084"/>
              <a:ext cx="110" cy="1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Line 23"/>
            <p:cNvSpPr>
              <a:spLocks noChangeAspect="1" noChangeShapeType="1"/>
            </p:cNvSpPr>
            <p:nvPr/>
          </p:nvSpPr>
          <p:spPr bwMode="auto">
            <a:xfrm flipV="1">
              <a:off x="1122" y="3084"/>
              <a:ext cx="110" cy="1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Line 24"/>
            <p:cNvSpPr>
              <a:spLocks noChangeAspect="1" noChangeShapeType="1"/>
            </p:cNvSpPr>
            <p:nvPr/>
          </p:nvSpPr>
          <p:spPr bwMode="auto">
            <a:xfrm flipV="1">
              <a:off x="1783" y="3084"/>
              <a:ext cx="110" cy="1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Line 25"/>
            <p:cNvSpPr>
              <a:spLocks noChangeAspect="1" noChangeShapeType="1"/>
            </p:cNvSpPr>
            <p:nvPr/>
          </p:nvSpPr>
          <p:spPr bwMode="auto">
            <a:xfrm flipH="1" flipV="1">
              <a:off x="653" y="3084"/>
              <a:ext cx="83" cy="1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Line 26"/>
            <p:cNvSpPr>
              <a:spLocks noChangeAspect="1" noChangeShapeType="1"/>
            </p:cNvSpPr>
            <p:nvPr/>
          </p:nvSpPr>
          <p:spPr bwMode="auto">
            <a:xfrm flipH="1" flipV="1">
              <a:off x="1370" y="3084"/>
              <a:ext cx="82" cy="1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Line 27"/>
            <p:cNvSpPr>
              <a:spLocks noChangeAspect="1" noChangeShapeType="1"/>
            </p:cNvSpPr>
            <p:nvPr/>
          </p:nvSpPr>
          <p:spPr bwMode="auto">
            <a:xfrm flipH="1" flipV="1">
              <a:off x="1039" y="2783"/>
              <a:ext cx="221" cy="1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Line 28"/>
            <p:cNvSpPr>
              <a:spLocks noChangeAspect="1" noChangeShapeType="1"/>
            </p:cNvSpPr>
            <p:nvPr/>
          </p:nvSpPr>
          <p:spPr bwMode="auto">
            <a:xfrm flipV="1">
              <a:off x="598" y="2783"/>
              <a:ext cx="221" cy="1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Line 29"/>
            <p:cNvSpPr>
              <a:spLocks noChangeAspect="1" noChangeShapeType="1"/>
            </p:cNvSpPr>
            <p:nvPr/>
          </p:nvSpPr>
          <p:spPr bwMode="auto">
            <a:xfrm flipV="1">
              <a:off x="2031" y="2810"/>
              <a:ext cx="193" cy="1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Line 30"/>
            <p:cNvSpPr>
              <a:spLocks noChangeAspect="1" noChangeShapeType="1"/>
            </p:cNvSpPr>
            <p:nvPr/>
          </p:nvSpPr>
          <p:spPr bwMode="auto">
            <a:xfrm flipH="1" flipV="1">
              <a:off x="2389" y="2810"/>
              <a:ext cx="221" cy="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Line 31"/>
            <p:cNvSpPr>
              <a:spLocks noChangeAspect="1" noChangeShapeType="1"/>
            </p:cNvSpPr>
            <p:nvPr/>
          </p:nvSpPr>
          <p:spPr bwMode="auto">
            <a:xfrm flipV="1">
              <a:off x="1012" y="2564"/>
              <a:ext cx="551" cy="1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Line 32"/>
            <p:cNvSpPr>
              <a:spLocks noChangeAspect="1" noChangeShapeType="1"/>
            </p:cNvSpPr>
            <p:nvPr/>
          </p:nvSpPr>
          <p:spPr bwMode="auto">
            <a:xfrm flipH="1" flipV="1">
              <a:off x="1783" y="2564"/>
              <a:ext cx="441" cy="1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6" name="Group 35"/>
          <p:cNvGrpSpPr>
            <a:grpSpLocks/>
          </p:cNvGrpSpPr>
          <p:nvPr/>
        </p:nvGrpSpPr>
        <p:grpSpPr bwMode="auto">
          <a:xfrm>
            <a:off x="5382418" y="4001294"/>
            <a:ext cx="4024313" cy="1608137"/>
            <a:chOff x="240" y="2427"/>
            <a:chExt cx="2535" cy="1013"/>
          </a:xfrm>
        </p:grpSpPr>
        <p:sp>
          <p:nvSpPr>
            <p:cNvPr id="57" name="Oval 36"/>
            <p:cNvSpPr>
              <a:spLocks noChangeAspect="1" noChangeArrowheads="1"/>
            </p:cNvSpPr>
            <p:nvPr/>
          </p:nvSpPr>
          <p:spPr bwMode="auto">
            <a:xfrm>
              <a:off x="1563" y="2427"/>
              <a:ext cx="220" cy="21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altLang="zh-CN" dirty="0"/>
                <a:t>2</a:t>
              </a:r>
            </a:p>
          </p:txBody>
        </p:sp>
        <p:sp>
          <p:nvSpPr>
            <p:cNvPr id="58" name="Oval 37"/>
            <p:cNvSpPr>
              <a:spLocks noChangeAspect="1" noChangeArrowheads="1"/>
            </p:cNvSpPr>
            <p:nvPr/>
          </p:nvSpPr>
          <p:spPr bwMode="auto">
            <a:xfrm>
              <a:off x="819" y="2646"/>
              <a:ext cx="220" cy="219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altLang="zh-CN"/>
                <a:t>13</a:t>
              </a:r>
            </a:p>
          </p:txBody>
        </p:sp>
        <p:sp>
          <p:nvSpPr>
            <p:cNvPr id="59" name="Oval 38"/>
            <p:cNvSpPr>
              <a:spLocks noChangeAspect="1" noChangeArrowheads="1"/>
            </p:cNvSpPr>
            <p:nvPr/>
          </p:nvSpPr>
          <p:spPr bwMode="auto">
            <a:xfrm>
              <a:off x="2196" y="2646"/>
              <a:ext cx="221" cy="21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altLang="zh-CN"/>
                <a:t>3</a:t>
              </a:r>
            </a:p>
          </p:txBody>
        </p:sp>
        <p:sp>
          <p:nvSpPr>
            <p:cNvPr id="60" name="Oval 39"/>
            <p:cNvSpPr>
              <a:spLocks noChangeAspect="1" noChangeArrowheads="1"/>
            </p:cNvSpPr>
            <p:nvPr/>
          </p:nvSpPr>
          <p:spPr bwMode="auto">
            <a:xfrm>
              <a:off x="460" y="2892"/>
              <a:ext cx="221" cy="219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altLang="zh-CN"/>
                <a:t>4</a:t>
              </a:r>
            </a:p>
          </p:txBody>
        </p:sp>
        <p:sp>
          <p:nvSpPr>
            <p:cNvPr id="61" name="Oval 40"/>
            <p:cNvSpPr>
              <a:spLocks noChangeAspect="1" noChangeArrowheads="1"/>
            </p:cNvSpPr>
            <p:nvPr/>
          </p:nvSpPr>
          <p:spPr bwMode="auto">
            <a:xfrm>
              <a:off x="1204" y="2892"/>
              <a:ext cx="221" cy="21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altLang="zh-CN" dirty="0"/>
                <a:t>5</a:t>
              </a:r>
            </a:p>
          </p:txBody>
        </p:sp>
        <p:sp>
          <p:nvSpPr>
            <p:cNvPr id="62" name="Oval 41"/>
            <p:cNvSpPr>
              <a:spLocks noChangeAspect="1" noChangeArrowheads="1"/>
            </p:cNvSpPr>
            <p:nvPr/>
          </p:nvSpPr>
          <p:spPr bwMode="auto">
            <a:xfrm>
              <a:off x="1866" y="2892"/>
              <a:ext cx="220" cy="21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altLang="zh-CN"/>
                <a:t>6</a:t>
              </a:r>
            </a:p>
          </p:txBody>
        </p:sp>
        <p:sp>
          <p:nvSpPr>
            <p:cNvPr id="63" name="Oval 42"/>
            <p:cNvSpPr>
              <a:spLocks noChangeAspect="1" noChangeArrowheads="1"/>
            </p:cNvSpPr>
            <p:nvPr/>
          </p:nvSpPr>
          <p:spPr bwMode="auto">
            <a:xfrm>
              <a:off x="2555" y="2892"/>
              <a:ext cx="220" cy="21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altLang="zh-CN"/>
                <a:t>7</a:t>
              </a:r>
            </a:p>
          </p:txBody>
        </p:sp>
        <p:sp>
          <p:nvSpPr>
            <p:cNvPr id="64" name="Oval 43"/>
            <p:cNvSpPr>
              <a:spLocks noChangeAspect="1" noChangeArrowheads="1"/>
            </p:cNvSpPr>
            <p:nvPr/>
          </p:nvSpPr>
          <p:spPr bwMode="auto">
            <a:xfrm>
              <a:off x="240" y="3221"/>
              <a:ext cx="220" cy="21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altLang="zh-CN"/>
                <a:t>8</a:t>
              </a:r>
            </a:p>
          </p:txBody>
        </p:sp>
        <p:sp>
          <p:nvSpPr>
            <p:cNvPr id="65" name="Oval 44"/>
            <p:cNvSpPr>
              <a:spLocks noChangeAspect="1" noChangeArrowheads="1"/>
            </p:cNvSpPr>
            <p:nvPr/>
          </p:nvSpPr>
          <p:spPr bwMode="auto">
            <a:xfrm>
              <a:off x="653" y="3221"/>
              <a:ext cx="221" cy="21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altLang="zh-CN"/>
                <a:t>9</a:t>
              </a:r>
            </a:p>
          </p:txBody>
        </p:sp>
        <p:sp>
          <p:nvSpPr>
            <p:cNvPr id="66" name="Oval 45"/>
            <p:cNvSpPr>
              <a:spLocks noChangeAspect="1" noChangeArrowheads="1"/>
            </p:cNvSpPr>
            <p:nvPr/>
          </p:nvSpPr>
          <p:spPr bwMode="auto">
            <a:xfrm>
              <a:off x="956" y="3221"/>
              <a:ext cx="221" cy="21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altLang="zh-CN"/>
                <a:t>10</a:t>
              </a:r>
            </a:p>
          </p:txBody>
        </p:sp>
        <p:sp>
          <p:nvSpPr>
            <p:cNvPr id="67" name="Oval 46"/>
            <p:cNvSpPr>
              <a:spLocks noChangeAspect="1" noChangeArrowheads="1"/>
            </p:cNvSpPr>
            <p:nvPr/>
          </p:nvSpPr>
          <p:spPr bwMode="auto">
            <a:xfrm>
              <a:off x="1370" y="3221"/>
              <a:ext cx="220" cy="21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altLang="zh-CN"/>
                <a:t>11</a:t>
              </a:r>
            </a:p>
          </p:txBody>
        </p:sp>
        <p:sp>
          <p:nvSpPr>
            <p:cNvPr id="68" name="Oval 47"/>
            <p:cNvSpPr>
              <a:spLocks noChangeAspect="1" noChangeArrowheads="1"/>
            </p:cNvSpPr>
            <p:nvPr/>
          </p:nvSpPr>
          <p:spPr bwMode="auto">
            <a:xfrm>
              <a:off x="1645" y="3221"/>
              <a:ext cx="221" cy="21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altLang="zh-CN"/>
                <a:t>12</a:t>
              </a:r>
            </a:p>
          </p:txBody>
        </p:sp>
        <p:sp>
          <p:nvSpPr>
            <p:cNvPr id="69" name="Line 48"/>
            <p:cNvSpPr>
              <a:spLocks noChangeAspect="1" noChangeShapeType="1"/>
            </p:cNvSpPr>
            <p:nvPr/>
          </p:nvSpPr>
          <p:spPr bwMode="auto">
            <a:xfrm flipV="1">
              <a:off x="378" y="3084"/>
              <a:ext cx="110" cy="1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Line 49"/>
            <p:cNvSpPr>
              <a:spLocks noChangeAspect="1" noChangeShapeType="1"/>
            </p:cNvSpPr>
            <p:nvPr/>
          </p:nvSpPr>
          <p:spPr bwMode="auto">
            <a:xfrm flipV="1">
              <a:off x="1122" y="3084"/>
              <a:ext cx="110" cy="1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Line 50"/>
            <p:cNvSpPr>
              <a:spLocks noChangeAspect="1" noChangeShapeType="1"/>
            </p:cNvSpPr>
            <p:nvPr/>
          </p:nvSpPr>
          <p:spPr bwMode="auto">
            <a:xfrm flipV="1">
              <a:off x="1783" y="3084"/>
              <a:ext cx="110" cy="1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Line 51"/>
            <p:cNvSpPr>
              <a:spLocks noChangeAspect="1" noChangeShapeType="1"/>
            </p:cNvSpPr>
            <p:nvPr/>
          </p:nvSpPr>
          <p:spPr bwMode="auto">
            <a:xfrm flipH="1" flipV="1">
              <a:off x="653" y="3084"/>
              <a:ext cx="83" cy="1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Line 52"/>
            <p:cNvSpPr>
              <a:spLocks noChangeAspect="1" noChangeShapeType="1"/>
            </p:cNvSpPr>
            <p:nvPr/>
          </p:nvSpPr>
          <p:spPr bwMode="auto">
            <a:xfrm flipH="1" flipV="1">
              <a:off x="1370" y="3084"/>
              <a:ext cx="82" cy="1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Line 53"/>
            <p:cNvSpPr>
              <a:spLocks noChangeAspect="1" noChangeShapeType="1"/>
            </p:cNvSpPr>
            <p:nvPr/>
          </p:nvSpPr>
          <p:spPr bwMode="auto">
            <a:xfrm flipH="1" flipV="1">
              <a:off x="1039" y="2783"/>
              <a:ext cx="221" cy="1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Line 54"/>
            <p:cNvSpPr>
              <a:spLocks noChangeAspect="1" noChangeShapeType="1"/>
            </p:cNvSpPr>
            <p:nvPr/>
          </p:nvSpPr>
          <p:spPr bwMode="auto">
            <a:xfrm flipV="1">
              <a:off x="598" y="2783"/>
              <a:ext cx="221" cy="1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Line 55"/>
            <p:cNvSpPr>
              <a:spLocks noChangeAspect="1" noChangeShapeType="1"/>
            </p:cNvSpPr>
            <p:nvPr/>
          </p:nvSpPr>
          <p:spPr bwMode="auto">
            <a:xfrm flipV="1">
              <a:off x="2031" y="2810"/>
              <a:ext cx="193" cy="1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Line 56"/>
            <p:cNvSpPr>
              <a:spLocks noChangeAspect="1" noChangeShapeType="1"/>
            </p:cNvSpPr>
            <p:nvPr/>
          </p:nvSpPr>
          <p:spPr bwMode="auto">
            <a:xfrm flipH="1" flipV="1">
              <a:off x="2389" y="2810"/>
              <a:ext cx="221" cy="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Line 57"/>
            <p:cNvSpPr>
              <a:spLocks noChangeAspect="1" noChangeShapeType="1"/>
            </p:cNvSpPr>
            <p:nvPr/>
          </p:nvSpPr>
          <p:spPr bwMode="auto">
            <a:xfrm flipV="1">
              <a:off x="1012" y="2564"/>
              <a:ext cx="551" cy="1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Line 58"/>
            <p:cNvSpPr>
              <a:spLocks noChangeAspect="1" noChangeShapeType="1"/>
            </p:cNvSpPr>
            <p:nvPr/>
          </p:nvSpPr>
          <p:spPr bwMode="auto">
            <a:xfrm flipH="1" flipV="1">
              <a:off x="1783" y="2564"/>
              <a:ext cx="441" cy="1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cxnSp>
        <p:nvCxnSpPr>
          <p:cNvPr id="81" name="曲线连接符 80"/>
          <p:cNvCxnSpPr/>
          <p:nvPr/>
        </p:nvCxnSpPr>
        <p:spPr>
          <a:xfrm>
            <a:off x="3530601" y="3800475"/>
            <a:ext cx="1851817" cy="1243806"/>
          </a:xfrm>
          <a:prstGeom prst="curvedConnector3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0887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二、并查集</a:t>
            </a:r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27041" y="2127217"/>
            <a:ext cx="2952381" cy="311511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638800" y="1844040"/>
            <a:ext cx="5715000" cy="4183063"/>
          </a:xfrm>
          <a:prstGeom prst="rect">
            <a:avLst/>
          </a:prstGeo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6789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二、并查集</a:t>
            </a:r>
            <a:r>
              <a:rPr lang="en-US" altLang="zh-CN" dirty="0"/>
              <a:t>-</a:t>
            </a:r>
            <a:r>
              <a:rPr lang="zh-CN" altLang="en-US" dirty="0"/>
              <a:t>路径压缩（避免链状退化）</a:t>
            </a:r>
          </a:p>
        </p:txBody>
      </p:sp>
      <p:pic>
        <p:nvPicPr>
          <p:cNvPr id="6" name="Picture 4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8200" y="1887416"/>
            <a:ext cx="2944813" cy="2185988"/>
          </a:xfrm>
          <a:prstGeom prst="rect">
            <a:avLst/>
          </a:prstGeo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09306" y="1887416"/>
            <a:ext cx="2973388" cy="2222500"/>
          </a:xfrm>
          <a:prstGeom prst="rect">
            <a:avLst/>
          </a:prstGeo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987" y="1881066"/>
            <a:ext cx="2843212" cy="2192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8829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三、分块思想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包含</a:t>
            </a:r>
            <a:r>
              <a:rPr lang="en-US" altLang="zh-CN" dirty="0"/>
              <a:t>n</a:t>
            </a:r>
            <a:r>
              <a:rPr lang="zh-CN" altLang="en-US" dirty="0"/>
              <a:t>个元素的整数数组</a:t>
            </a:r>
            <a:r>
              <a:rPr lang="en-US" altLang="zh-CN" dirty="0"/>
              <a:t>A</a:t>
            </a:r>
            <a:r>
              <a:rPr lang="zh-CN" altLang="en-US" dirty="0"/>
              <a:t>，每次可以</a:t>
            </a:r>
          </a:p>
          <a:p>
            <a:pPr marL="0" indent="0">
              <a:buNone/>
            </a:pPr>
            <a:r>
              <a:rPr lang="en-US" altLang="zh-CN" dirty="0"/>
              <a:t>	C(</a:t>
            </a:r>
            <a:r>
              <a:rPr lang="en-US" altLang="zh-CN" dirty="0" err="1"/>
              <a:t>i</a:t>
            </a:r>
            <a:r>
              <a:rPr lang="en-US" altLang="zh-CN" dirty="0"/>
              <a:t>, j): </a:t>
            </a:r>
            <a:r>
              <a:rPr lang="zh-CN" altLang="en-US" dirty="0"/>
              <a:t>修改一个元素</a:t>
            </a:r>
            <a:r>
              <a:rPr lang="en-US" altLang="zh-CN" dirty="0"/>
              <a:t>A[</a:t>
            </a:r>
            <a:r>
              <a:rPr lang="en-US" altLang="zh-CN" dirty="0" err="1"/>
              <a:t>i</a:t>
            </a:r>
            <a:r>
              <a:rPr lang="en-US" altLang="zh-CN" dirty="0"/>
              <a:t>] = j</a:t>
            </a:r>
          </a:p>
          <a:p>
            <a:pPr marL="0" indent="0">
              <a:buNone/>
            </a:pPr>
            <a:r>
              <a:rPr lang="en-US" altLang="zh-CN" dirty="0"/>
              <a:t>	Q(</a:t>
            </a:r>
            <a:r>
              <a:rPr lang="en-US" altLang="zh-CN" dirty="0" err="1"/>
              <a:t>i</a:t>
            </a:r>
            <a:r>
              <a:rPr lang="en-US" altLang="zh-CN" dirty="0"/>
              <a:t>, j): </a:t>
            </a:r>
            <a:r>
              <a:rPr lang="zh-CN" altLang="en-US" dirty="0"/>
              <a:t>询问</a:t>
            </a:r>
            <a:r>
              <a:rPr lang="en-US" altLang="zh-CN" dirty="0"/>
              <a:t>A[</a:t>
            </a:r>
            <a:r>
              <a:rPr lang="en-US" altLang="zh-CN" dirty="0" err="1"/>
              <a:t>i</a:t>
            </a:r>
            <a:r>
              <a:rPr lang="en-US" altLang="zh-CN" dirty="0"/>
              <a:t>]+A[i+1]+…+A[j]</a:t>
            </a:r>
            <a:r>
              <a:rPr lang="zh-CN" altLang="en-US" dirty="0"/>
              <a:t>的值</a:t>
            </a:r>
          </a:p>
          <a:p>
            <a:pPr marL="0" indent="0">
              <a:buNone/>
            </a:pPr>
            <a:r>
              <a:rPr lang="zh-CN" altLang="en-US" dirty="0"/>
              <a:t>如何设计算法，使得修改和询问操作的时间复杂度尽量低？</a:t>
            </a:r>
          </a:p>
          <a:p>
            <a:pPr marL="0" indent="0">
              <a:buNone/>
            </a:pPr>
            <a:r>
              <a:rPr lang="zh-CN" altLang="en-US" dirty="0"/>
              <a:t>显然存在修改</a:t>
            </a:r>
            <a:r>
              <a:rPr lang="en-US" altLang="zh-CN" dirty="0"/>
              <a:t>O(1)</a:t>
            </a:r>
            <a:r>
              <a:rPr lang="zh-CN" altLang="en-US" dirty="0"/>
              <a:t>，查询</a:t>
            </a:r>
            <a:r>
              <a:rPr lang="en-US" altLang="zh-CN" dirty="0"/>
              <a:t>O(n)</a:t>
            </a:r>
            <a:r>
              <a:rPr lang="zh-CN" altLang="en-US" dirty="0"/>
              <a:t>的算法。</a:t>
            </a:r>
          </a:p>
        </p:txBody>
      </p:sp>
      <p:sp>
        <p:nvSpPr>
          <p:cNvPr id="4" name="二十四角星 3"/>
          <p:cNvSpPr/>
          <p:nvPr/>
        </p:nvSpPr>
        <p:spPr>
          <a:xfrm>
            <a:off x="3282214" y="4543124"/>
            <a:ext cx="7344076" cy="1559293"/>
          </a:xfrm>
          <a:prstGeom prst="star2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从算法瓶颈处开始思考，否则仅仅是常数优化，无法降低时间复杂度</a:t>
            </a:r>
          </a:p>
        </p:txBody>
      </p:sp>
    </p:spTree>
    <p:extLst>
      <p:ext uri="{BB962C8B-B14F-4D97-AF65-F5344CB8AC3E}">
        <p14:creationId xmlns:p14="http://schemas.microsoft.com/office/powerpoint/2010/main" val="3356710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三、分块思想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每次重新计算，一些未被修改区间也经常被重复求和，于是我们可以将</a:t>
            </a:r>
            <a:r>
              <a:rPr lang="en-US" altLang="zh-CN" dirty="0"/>
              <a:t>A[1..n]</a:t>
            </a:r>
            <a:r>
              <a:rPr lang="zh-CN" altLang="en-US" dirty="0"/>
              <a:t>均分成</a:t>
            </a:r>
            <a:r>
              <a:rPr lang="en-US" altLang="zh-CN" dirty="0" err="1"/>
              <a:t>sqrt</a:t>
            </a:r>
            <a:r>
              <a:rPr lang="en-US" altLang="zh-CN" dirty="0"/>
              <a:t>(n)</a:t>
            </a:r>
            <a:r>
              <a:rPr lang="zh-CN" altLang="en-US" dirty="0"/>
              <a:t>块，每块内部的元素为</a:t>
            </a:r>
            <a:r>
              <a:rPr lang="en-US" altLang="zh-CN" dirty="0" err="1"/>
              <a:t>sqrt</a:t>
            </a:r>
            <a:r>
              <a:rPr lang="en-US" altLang="zh-CN" dirty="0"/>
              <a:t>(n)</a:t>
            </a:r>
            <a:r>
              <a:rPr lang="zh-CN" altLang="en-US" dirty="0"/>
              <a:t>个。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修改操作时只需要修改</a:t>
            </a:r>
            <a:r>
              <a:rPr lang="en-US" altLang="zh-CN" dirty="0"/>
              <a:t>A[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及</a:t>
            </a:r>
            <a:r>
              <a:rPr lang="en-US" altLang="zh-CN" dirty="0"/>
              <a:t>A[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所在的块。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询问操作时是需要枚举</a:t>
            </a:r>
            <a:r>
              <a:rPr lang="en-US" altLang="zh-CN" dirty="0" err="1"/>
              <a:t>i</a:t>
            </a:r>
            <a:r>
              <a:rPr lang="zh-CN" altLang="en-US" dirty="0"/>
              <a:t>和</a:t>
            </a:r>
            <a:r>
              <a:rPr lang="en-US" altLang="zh-CN" dirty="0"/>
              <a:t>j</a:t>
            </a:r>
            <a:r>
              <a:rPr lang="zh-CN" altLang="en-US" dirty="0"/>
              <a:t>所在的块内部，及其之间的块。时间复杂度在</a:t>
            </a:r>
            <a:r>
              <a:rPr lang="en-US" altLang="zh-CN" dirty="0"/>
              <a:t>O(</a:t>
            </a:r>
            <a:r>
              <a:rPr lang="en-US" altLang="zh-CN" dirty="0" err="1"/>
              <a:t>sqrt</a:t>
            </a:r>
            <a:r>
              <a:rPr lang="en-US" altLang="zh-CN" dirty="0"/>
              <a:t>(n))</a:t>
            </a:r>
            <a:r>
              <a:rPr lang="zh-CN" altLang="en-US" dirty="0"/>
              <a:t>级别。</a:t>
            </a:r>
          </a:p>
        </p:txBody>
      </p:sp>
    </p:spTree>
    <p:extLst>
      <p:ext uri="{BB962C8B-B14F-4D97-AF65-F5344CB8AC3E}">
        <p14:creationId xmlns:p14="http://schemas.microsoft.com/office/powerpoint/2010/main" val="2322192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四、树状数组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67471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在分块思想的基础上，我们进一步思考是否有比</a:t>
            </a:r>
            <a:r>
              <a:rPr lang="en-US" altLang="zh-CN" dirty="0" err="1"/>
              <a:t>sqrt</a:t>
            </a:r>
            <a:r>
              <a:rPr lang="en-US" altLang="zh-CN" dirty="0"/>
              <a:t>(n)</a:t>
            </a:r>
            <a:r>
              <a:rPr lang="zh-CN" altLang="en-US" dirty="0"/>
              <a:t>更优秀的分组方法。</a:t>
            </a:r>
            <a:endParaRPr lang="zh-CN" altLang="en-US" b="1" dirty="0"/>
          </a:p>
        </p:txBody>
      </p:sp>
      <p:sp>
        <p:nvSpPr>
          <p:cNvPr id="4" name="爆炸形 1 3"/>
          <p:cNvSpPr/>
          <p:nvPr/>
        </p:nvSpPr>
        <p:spPr>
          <a:xfrm>
            <a:off x="7553195" y="726510"/>
            <a:ext cx="3800605" cy="1227550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logn</a:t>
            </a:r>
            <a:r>
              <a:rPr lang="zh-CN" altLang="en-US" dirty="0"/>
              <a:t>？？？</a:t>
            </a: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838200" y="2828033"/>
            <a:ext cx="10515600" cy="3880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/>
              <a:t>基于</a:t>
            </a:r>
            <a:r>
              <a:rPr lang="en-US" altLang="zh-CN" dirty="0"/>
              <a:t>2</a:t>
            </a:r>
            <a:r>
              <a:rPr lang="zh-CN" altLang="en-US" dirty="0"/>
              <a:t>进制的分组方式！</a:t>
            </a:r>
            <a:r>
              <a:rPr lang="en-US" altLang="zh-CN" dirty="0"/>
              <a:t>2</a:t>
            </a:r>
            <a:r>
              <a:rPr lang="zh-CN" altLang="en-US" dirty="0"/>
              <a:t>进制变</a:t>
            </a:r>
            <a:r>
              <a:rPr lang="en-US" altLang="zh-CN" dirty="0"/>
              <a:t>10</a:t>
            </a:r>
            <a:r>
              <a:rPr lang="zh-CN" altLang="en-US" dirty="0"/>
              <a:t>进制是怎么做的？！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C[</a:t>
            </a:r>
            <a:r>
              <a:rPr lang="en-US" altLang="zh-CN" dirty="0" err="1"/>
              <a:t>i</a:t>
            </a:r>
            <a:r>
              <a:rPr lang="en-US" altLang="zh-CN" dirty="0"/>
              <a:t>] = A[i-2</a:t>
            </a:r>
            <a:r>
              <a:rPr lang="en-US" altLang="zh-CN" baseline="30000" dirty="0"/>
              <a:t>k</a:t>
            </a:r>
            <a:r>
              <a:rPr lang="en-US" altLang="zh-CN" dirty="0"/>
              <a:t>+1]+…+A[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</a:p>
          <a:p>
            <a:pPr marL="0" indent="0">
              <a:buNone/>
            </a:pPr>
            <a:r>
              <a:rPr lang="en-US" altLang="zh-CN" dirty="0"/>
              <a:t>k</a:t>
            </a:r>
            <a:r>
              <a:rPr lang="zh-CN" altLang="en-US" dirty="0"/>
              <a:t>为</a:t>
            </a:r>
            <a:r>
              <a:rPr lang="en-US" altLang="zh-CN" dirty="0" err="1"/>
              <a:t>i</a:t>
            </a:r>
            <a:r>
              <a:rPr lang="zh-CN" altLang="en-US" dirty="0"/>
              <a:t>在二进制下末尾</a:t>
            </a:r>
            <a:r>
              <a:rPr lang="en-US" altLang="zh-CN" dirty="0"/>
              <a:t>0</a:t>
            </a:r>
            <a:r>
              <a:rPr lang="zh-CN" altLang="en-US" dirty="0"/>
              <a:t>的个数，令</a:t>
            </a:r>
            <a:r>
              <a:rPr lang="en-US" altLang="zh-CN" dirty="0"/>
              <a:t>LOWBIT(</a:t>
            </a:r>
            <a:r>
              <a:rPr lang="en-US" altLang="zh-CN" dirty="0" err="1"/>
              <a:t>i</a:t>
            </a:r>
            <a:r>
              <a:rPr lang="en-US" altLang="zh-CN" dirty="0"/>
              <a:t>)=2</a:t>
            </a:r>
            <a:r>
              <a:rPr lang="en-US" altLang="zh-CN" baseline="30000" dirty="0"/>
              <a:t>k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通俗版本：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C[52-&gt;110100] = A[110100] + A[110011] + A[110010] + A[110001]</a:t>
            </a:r>
            <a:endParaRPr lang="zh-CN" altLang="en-US" dirty="0"/>
          </a:p>
        </p:txBody>
      </p:sp>
      <p:sp>
        <p:nvSpPr>
          <p:cNvPr id="5" name="右大括号 4"/>
          <p:cNvSpPr/>
          <p:nvPr/>
        </p:nvSpPr>
        <p:spPr>
          <a:xfrm rot="5400000">
            <a:off x="7530947" y="2647870"/>
            <a:ext cx="315485" cy="5914723"/>
          </a:xfrm>
          <a:prstGeom prst="rightBrace">
            <a:avLst>
              <a:gd name="adj1" fmla="val 8333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579778" y="5866559"/>
            <a:ext cx="4217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altLang="zh-CN" dirty="0"/>
              <a:t>4 = LOWBIT(52) = 52 and (52 </a:t>
            </a:r>
            <a:r>
              <a:rPr lang="en-US" altLang="zh-CN" dirty="0" err="1"/>
              <a:t>xor</a:t>
            </a:r>
            <a:r>
              <a:rPr lang="en-US" altLang="zh-CN" dirty="0"/>
              <a:t> (52-1))</a:t>
            </a:r>
          </a:p>
        </p:txBody>
      </p:sp>
    </p:spTree>
    <p:extLst>
      <p:ext uri="{BB962C8B-B14F-4D97-AF65-F5344CB8AC3E}">
        <p14:creationId xmlns:p14="http://schemas.microsoft.com/office/powerpoint/2010/main" val="1044186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四、树状数组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Sum[52-&gt; 110100]</a:t>
            </a:r>
          </a:p>
          <a:p>
            <a:pPr marL="0" indent="0">
              <a:buNone/>
            </a:pPr>
            <a:r>
              <a:rPr lang="en-US" altLang="zh-CN" dirty="0"/>
              <a:t>	 = C[110100] </a:t>
            </a:r>
          </a:p>
          <a:p>
            <a:pPr marL="0" indent="0">
              <a:buNone/>
            </a:pPr>
            <a:r>
              <a:rPr lang="en-US" altLang="zh-CN" dirty="0"/>
              <a:t>		+C[110000]</a:t>
            </a:r>
          </a:p>
          <a:p>
            <a:pPr marL="0" indent="0">
              <a:buNone/>
            </a:pPr>
            <a:r>
              <a:rPr lang="en-US" altLang="zh-CN" dirty="0"/>
              <a:t>		+C[100000]</a:t>
            </a:r>
          </a:p>
          <a:p>
            <a:pPr marL="0" indent="0">
              <a:buNone/>
            </a:pPr>
            <a:r>
              <a:rPr lang="zh-CN" altLang="en-US" dirty="0"/>
              <a:t>修改操作：我们只需要思考</a:t>
            </a:r>
            <a:r>
              <a:rPr lang="en-US" altLang="zh-CN" dirty="0"/>
              <a:t>A[110100]</a:t>
            </a:r>
            <a:r>
              <a:rPr lang="zh-CN" altLang="en-US" dirty="0"/>
              <a:t>的修改会带来哪些</a:t>
            </a:r>
            <a:r>
              <a:rPr lang="en-US" altLang="zh-CN" dirty="0"/>
              <a:t>C[]</a:t>
            </a:r>
            <a:r>
              <a:rPr lang="zh-CN" altLang="en-US" dirty="0"/>
              <a:t>的改变，参考询问的过程我们能够轻易的发现</a:t>
            </a:r>
            <a:r>
              <a:rPr lang="en-US" altLang="zh-CN" dirty="0"/>
              <a:t>O(</a:t>
            </a:r>
            <a:r>
              <a:rPr lang="en-US" altLang="zh-CN" dirty="0" err="1"/>
              <a:t>logn</a:t>
            </a:r>
            <a:r>
              <a:rPr lang="en-US" altLang="zh-CN" dirty="0"/>
              <a:t>)</a:t>
            </a:r>
            <a:r>
              <a:rPr lang="zh-CN" altLang="en-US" dirty="0"/>
              <a:t>级别的解决方案。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至此，我们获得了基于二进制且查询和修改都是</a:t>
            </a:r>
            <a:r>
              <a:rPr lang="en-US" altLang="zh-CN" dirty="0"/>
              <a:t>O(</a:t>
            </a:r>
            <a:r>
              <a:rPr lang="en-US" altLang="zh-CN" dirty="0" err="1"/>
              <a:t>logn</a:t>
            </a:r>
            <a:r>
              <a:rPr lang="en-US" altLang="zh-CN" dirty="0"/>
              <a:t>)</a:t>
            </a:r>
            <a:r>
              <a:rPr lang="zh-CN" altLang="en-US" dirty="0"/>
              <a:t>的算法</a:t>
            </a:r>
            <a:endParaRPr lang="en-US" altLang="zh-CN" dirty="0"/>
          </a:p>
        </p:txBody>
      </p:sp>
      <p:sp>
        <p:nvSpPr>
          <p:cNvPr id="4" name="线形标注 1 3"/>
          <p:cNvSpPr/>
          <p:nvPr/>
        </p:nvSpPr>
        <p:spPr>
          <a:xfrm>
            <a:off x="4542817" y="2156525"/>
            <a:ext cx="5291847" cy="505679"/>
          </a:xfrm>
          <a:prstGeom prst="borderCallout1">
            <a:avLst>
              <a:gd name="adj1" fmla="val 49053"/>
              <a:gd name="adj2" fmla="val -218"/>
              <a:gd name="adj3" fmla="val 85227"/>
              <a:gd name="adj4" fmla="val -125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651827" y="2224698"/>
            <a:ext cx="5073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A[110100] + A[110011] + A[110010] + A[110001]</a:t>
            </a:r>
            <a:endParaRPr lang="zh-CN" altLang="en-US" dirty="0"/>
          </a:p>
        </p:txBody>
      </p:sp>
      <p:sp>
        <p:nvSpPr>
          <p:cNvPr id="8" name="线形标注 1 7"/>
          <p:cNvSpPr/>
          <p:nvPr/>
        </p:nvSpPr>
        <p:spPr>
          <a:xfrm>
            <a:off x="5249694" y="3126049"/>
            <a:ext cx="4049949" cy="505679"/>
          </a:xfrm>
          <a:prstGeom prst="borderCallout1">
            <a:avLst>
              <a:gd name="adj1" fmla="val 49053"/>
              <a:gd name="adj2" fmla="val -218"/>
              <a:gd name="adj3" fmla="val -5186"/>
              <a:gd name="adj4" fmla="val -1620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358704" y="3194222"/>
            <a:ext cx="3831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110000 = 110100 – LOWBIT(110100)</a:t>
            </a:r>
            <a:endParaRPr lang="zh-CN" altLang="en-US" dirty="0"/>
          </a:p>
        </p:txBody>
      </p:sp>
      <p:sp>
        <p:nvSpPr>
          <p:cNvPr id="5" name="云形标注 4"/>
          <p:cNvSpPr/>
          <p:nvPr/>
        </p:nvSpPr>
        <p:spPr>
          <a:xfrm>
            <a:off x="7613423" y="371156"/>
            <a:ext cx="3770722" cy="1084083"/>
          </a:xfrm>
          <a:prstGeom prst="cloudCallout">
            <a:avLst>
              <a:gd name="adj1" fmla="val -12083"/>
              <a:gd name="adj2" fmla="val 711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完美！</a:t>
            </a:r>
          </a:p>
        </p:txBody>
      </p:sp>
    </p:spTree>
    <p:extLst>
      <p:ext uri="{BB962C8B-B14F-4D97-AF65-F5344CB8AC3E}">
        <p14:creationId xmlns:p14="http://schemas.microsoft.com/office/powerpoint/2010/main" val="610046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843</TotalTime>
  <Words>852</Words>
  <Application>Microsoft Office PowerPoint</Application>
  <PresentationFormat>宽屏</PresentationFormat>
  <Paragraphs>110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1" baseType="lpstr">
      <vt:lpstr>等线</vt:lpstr>
      <vt:lpstr>等线 Light</vt:lpstr>
      <vt:lpstr>Arial</vt:lpstr>
      <vt:lpstr>Office 主题​​</vt:lpstr>
      <vt:lpstr>高级数据结构选讲</vt:lpstr>
      <vt:lpstr>一、堆</vt:lpstr>
      <vt:lpstr>一、堆</vt:lpstr>
      <vt:lpstr>二、并查集</vt:lpstr>
      <vt:lpstr>二、并查集-路径压缩（避免链状退化）</vt:lpstr>
      <vt:lpstr>三、分块思想</vt:lpstr>
      <vt:lpstr>三、分块思想</vt:lpstr>
      <vt:lpstr>四、树状数组</vt:lpstr>
      <vt:lpstr>四、树状数组</vt:lpstr>
      <vt:lpstr>五、线段树</vt:lpstr>
      <vt:lpstr>六、字母树（Trie树）</vt:lpstr>
      <vt:lpstr>六、字母树（Trie树）</vt:lpstr>
      <vt:lpstr>七、Treap[传统旋转式]</vt:lpstr>
      <vt:lpstr>七、Treap[传统旋转式]</vt:lpstr>
      <vt:lpstr>七、Treap[传统旋转式]</vt:lpstr>
      <vt:lpstr>七、Treap[传统旋转式]</vt:lpstr>
      <vt:lpstr>七、Treap[传统旋转式]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高级数据结构选讲</dc:title>
  <dc:creator>LiJian</dc:creator>
  <cp:lastModifiedBy>建 李</cp:lastModifiedBy>
  <cp:revision>105</cp:revision>
  <dcterms:created xsi:type="dcterms:W3CDTF">2016-01-11T06:44:38Z</dcterms:created>
  <dcterms:modified xsi:type="dcterms:W3CDTF">2024-08-21T10:16:58Z</dcterms:modified>
</cp:coreProperties>
</file>