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257" r:id="rId2"/>
    <p:sldId id="288" r:id="rId3"/>
    <p:sldId id="287" r:id="rId4"/>
    <p:sldId id="289" r:id="rId5"/>
    <p:sldId id="279" r:id="rId6"/>
    <p:sldId id="262" r:id="rId7"/>
    <p:sldId id="291" r:id="rId8"/>
    <p:sldId id="266" r:id="rId9"/>
    <p:sldId id="292" r:id="rId10"/>
    <p:sldId id="293" r:id="rId11"/>
    <p:sldId id="294" r:id="rId12"/>
    <p:sldId id="295" r:id="rId13"/>
    <p:sldId id="297" r:id="rId14"/>
    <p:sldId id="296" r:id="rId15"/>
    <p:sldId id="331" r:id="rId16"/>
    <p:sldId id="355" r:id="rId17"/>
    <p:sldId id="366" r:id="rId18"/>
    <p:sldId id="367" r:id="rId19"/>
    <p:sldId id="368" r:id="rId20"/>
    <p:sldId id="369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57" r:id="rId31"/>
    <p:sldId id="358" r:id="rId32"/>
    <p:sldId id="360" r:id="rId33"/>
    <p:sldId id="354" r:id="rId34"/>
    <p:sldId id="359" r:id="rId35"/>
    <p:sldId id="330" r:id="rId36"/>
    <p:sldId id="332" r:id="rId37"/>
    <p:sldId id="329" r:id="rId38"/>
    <p:sldId id="268" r:id="rId39"/>
    <p:sldId id="333" r:id="rId40"/>
    <p:sldId id="334" r:id="rId41"/>
    <p:sldId id="337" r:id="rId42"/>
    <p:sldId id="338" r:id="rId43"/>
    <p:sldId id="339" r:id="rId44"/>
    <p:sldId id="342" r:id="rId45"/>
    <p:sldId id="343" r:id="rId46"/>
    <p:sldId id="335" r:id="rId47"/>
    <p:sldId id="336" r:id="rId48"/>
    <p:sldId id="345" r:id="rId49"/>
    <p:sldId id="346" r:id="rId50"/>
    <p:sldId id="347" r:id="rId51"/>
    <p:sldId id="349" r:id="rId52"/>
    <p:sldId id="350" r:id="rId53"/>
    <p:sldId id="351" r:id="rId54"/>
    <p:sldId id="352" r:id="rId55"/>
    <p:sldId id="353" r:id="rId56"/>
    <p:sldId id="365" r:id="rId57"/>
    <p:sldId id="298" r:id="rId58"/>
    <p:sldId id="299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17" r:id="rId67"/>
    <p:sldId id="318" r:id="rId68"/>
    <p:sldId id="309" r:id="rId69"/>
    <p:sldId id="310" r:id="rId70"/>
    <p:sldId id="311" r:id="rId71"/>
    <p:sldId id="313" r:id="rId72"/>
    <p:sldId id="312" r:id="rId73"/>
    <p:sldId id="314" r:id="rId74"/>
    <p:sldId id="315" r:id="rId75"/>
    <p:sldId id="316" r:id="rId76"/>
    <p:sldId id="320" r:id="rId77"/>
    <p:sldId id="321" r:id="rId78"/>
    <p:sldId id="323" r:id="rId79"/>
    <p:sldId id="324" r:id="rId80"/>
    <p:sldId id="319" r:id="rId81"/>
    <p:sldId id="322" r:id="rId82"/>
    <p:sldId id="325" r:id="rId83"/>
    <p:sldId id="326" r:id="rId84"/>
    <p:sldId id="327" r:id="rId85"/>
    <p:sldId id="328" r:id="rId86"/>
    <p:sldId id="361" r:id="rId87"/>
    <p:sldId id="362" r:id="rId88"/>
    <p:sldId id="363" r:id="rId89"/>
    <p:sldId id="364" r:id="rId9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CC93FA9-DC09-8041-A586-F97D440A264D}">
          <p14:sldIdLst>
            <p14:sldId id="257"/>
            <p14:sldId id="288"/>
            <p14:sldId id="287"/>
          </p14:sldIdLst>
        </p14:section>
        <p14:section name="图的概念" id="{57AA30EC-AB56-8247-B4C5-C983F1D494CD}">
          <p14:sldIdLst>
            <p14:sldId id="289"/>
            <p14:sldId id="279"/>
            <p14:sldId id="262"/>
            <p14:sldId id="291"/>
          </p14:sldIdLst>
        </p14:section>
        <p14:section name="图的存储" id="{1F33C781-4C9B-654A-ACC1-9A91E7F0F540}">
          <p14:sldIdLst>
            <p14:sldId id="266"/>
            <p14:sldId id="292"/>
            <p14:sldId id="293"/>
            <p14:sldId id="294"/>
            <p14:sldId id="295"/>
            <p14:sldId id="297"/>
            <p14:sldId id="296"/>
          </p14:sldIdLst>
        </p14:section>
        <p14:section name="最短路" id="{A8D27A68-C4C5-3942-959C-5B621E89F851}">
          <p14:sldIdLst>
            <p14:sldId id="331"/>
            <p14:sldId id="355"/>
            <p14:sldId id="366"/>
            <p14:sldId id="367"/>
            <p14:sldId id="368"/>
            <p14:sldId id="369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57"/>
            <p14:sldId id="358"/>
            <p14:sldId id="360"/>
            <p14:sldId id="354"/>
            <p14:sldId id="359"/>
            <p14:sldId id="330"/>
            <p14:sldId id="332"/>
          </p14:sldIdLst>
        </p14:section>
        <p14:section name="最小生成树" id="{3B8A49F3-E31C-194D-9FE3-9DEFC73D2595}">
          <p14:sldIdLst>
            <p14:sldId id="329"/>
            <p14:sldId id="268"/>
            <p14:sldId id="333"/>
            <p14:sldId id="334"/>
            <p14:sldId id="337"/>
            <p14:sldId id="338"/>
            <p14:sldId id="339"/>
            <p14:sldId id="342"/>
            <p14:sldId id="343"/>
            <p14:sldId id="335"/>
            <p14:sldId id="336"/>
            <p14:sldId id="345"/>
            <p14:sldId id="346"/>
            <p14:sldId id="347"/>
            <p14:sldId id="349"/>
            <p14:sldId id="350"/>
            <p14:sldId id="351"/>
            <p14:sldId id="352"/>
            <p14:sldId id="353"/>
            <p14:sldId id="365"/>
          </p14:sldIdLst>
        </p14:section>
        <p14:section name="图的遍历" id="{23AC694F-001B-8D49-8C2F-B7AD8C0173AB}">
          <p14:sldIdLst>
            <p14:sldId id="298"/>
            <p14:sldId id="299"/>
            <p14:sldId id="302"/>
            <p14:sldId id="303"/>
            <p14:sldId id="304"/>
            <p14:sldId id="305"/>
            <p14:sldId id="306"/>
            <p14:sldId id="307"/>
            <p14:sldId id="308"/>
            <p14:sldId id="317"/>
            <p14:sldId id="318"/>
          </p14:sldIdLst>
        </p14:section>
        <p14:section name="强联通分量" id="{DED55070-E16F-F845-8EDA-C284965B6D53}">
          <p14:sldIdLst>
            <p14:sldId id="309"/>
            <p14:sldId id="310"/>
            <p14:sldId id="311"/>
            <p14:sldId id="313"/>
            <p14:sldId id="312"/>
            <p14:sldId id="314"/>
            <p14:sldId id="315"/>
            <p14:sldId id="316"/>
            <p14:sldId id="320"/>
            <p14:sldId id="321"/>
            <p14:sldId id="323"/>
            <p14:sldId id="324"/>
            <p14:sldId id="319"/>
            <p14:sldId id="322"/>
            <p14:sldId id="325"/>
            <p14:sldId id="326"/>
            <p14:sldId id="327"/>
            <p14:sldId id="328"/>
          </p14:sldIdLst>
        </p14:section>
        <p14:section name="差分约束系统" id="{0950EDDF-E528-0746-B3C7-3B69F1BEFF42}">
          <p14:sldIdLst>
            <p14:sldId id="361"/>
            <p14:sldId id="362"/>
            <p14:sldId id="363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9" autoAdjust="0"/>
    <p:restoredTop sz="94595"/>
  </p:normalViewPr>
  <p:slideViewPr>
    <p:cSldViewPr snapToGrid="0">
      <p:cViewPr varScale="1">
        <p:scale>
          <a:sx n="80" d="100"/>
          <a:sy n="80" d="100"/>
        </p:scale>
        <p:origin x="6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0.58823" units="1/cm"/>
          <inkml:channelProperty channel="Y" name="resolution" value="50" units="1/cm"/>
          <inkml:channelProperty channel="T" name="resolution" value="1" units="1/dev"/>
        </inkml:channelProperties>
      </inkml:inkSource>
      <inkml:timestamp xml:id="ts0" timeString="2024-09-01T08:11:41.7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2646 9150 0,'0'22'32,"0"22"-1,0-22-15,0 0-1,22-22 1,22 0 15,-22 22 0,0-22-15,-22 0 0,22 45 15,22-45-16,-22 0 1,0 0 15,-22 0 1,22 0-17,22 0 1,1 0 15,-45 0-15,66 0-1,-22-45 1,44 23 0,0-66-1,-22 44 16,-22-22-15,-22 44 0,1-66 15,-23 44 0,0-23-15,0 23 15,0 22-15,0-44-1,-23 44 17,1-44-1,-44 44-16,66 0 1,-44-44 15,-22 44-15,66 22 0,-22-22-1,0 0 32,-22 22-31,22 0-1,22-44 1,-44 44 15,0 0-15,22 0-1,0 0 1,-45 0 31,45 0 0,0 0-16,-66 0-15,88 44-1,-44-44 1,0 0 15,22 22-15,0-22 15,-44 22-15,44-22 15,22 22-15,-22 22-1,-1-22 1,-21 0-1,44-22 1,-22 22 0,22 44-1,-22-22 17,0 22-17,-22 23 1,44-45 15,0-44-15,0 88 31,0-66-1,0-22-30,0 22 0,44 22-1,0 0 17,-44-22-1,22-22 47,22 0-47,-21 44-15,-1-44 31,-22 0-16,22 0 31,22 0-46,-22 0 0</inkml:trace>
  <inkml:trace contextRef="#ctx0" brushRef="#br0" timeOffset="2831">6174 9657 0,'0'-44'62,"0"0"-31,-22-22-15,22 44 15,0 0 16,22 0 16,0 22-32,22 0 0,-22 0-15,22-44-1,22 44 1,-44 0 15,44 0 1,-22 0-1,-44 0 16,66 44-32,-66-22 1,23 0 15,-23-22-15,22 22-1,-22 22 1,0 0 0,22 44 15,-22-66-15,0 0 15,0 23-16,0-1 1,0-44 0,-22 110 15,22-88 0,-22-22-15,-1 44-1,-43-44 173,44 0-172,-66-44-1,0-22 16,66 22-15,22 44 0,-44-22-1,0 0 1,22-45 15,22 67-15,-22-22 31,22 22-32,0-22 32,0 0-16,0-22-15,0 22 31,22 22-31,-22-22 15</inkml:trace>
  <inkml:trace contextRef="#ctx0" brushRef="#br0" timeOffset="5165.99">7585 9768 0,'-22'22'31,"22"0"-15,0-22 30,0 22-14,22-22-17,-22 44 1,0-22 0,22-22-1,0 0 1,22 22 15,-22-22 16,0 0-31,44 0-1,-22 0 16,-22-22-15,-22 0-16,44 22 16,0-66-1,-44 44 1,67-177 15,-67 177-15,0-66-1,0 0 17,-44 66-17,21-67 1,-65 45 0,66 22-1,-66-22 32,66 44-31,22 0 15,-44 0-15,-44 0 30,66 66-14,-44-44-17,66 0 1,0 23 15,0 21-15,0 0-1,0-22 1,0 44 15,-23-22-15,23-22 15,0-22-15,0 23 15,0-23 0,23-22-15,-23 22 0,22-22 15,22 0 0,0 22 0,-44 44-15,22-66 265</inkml:trace>
  <inkml:trace contextRef="#ctx0" brushRef="#br0" timeOffset="9527.52">14287 3925 0,'45'-44'93,"43"22"-77,44-1 0,0 23-1,67-22 1,87 22-1,-131 0 1,-67 0 0,22 0-1,331 45 17,-397-45-17,133 66 1,-133-22-1,44 22 1,-22-22 15,-22 44-15,22 44 0,-44-21-1,111 131 16,-23-43-15,-22-89 0,-88-88-1,22 66 1,0 0 0,22-44-1,-44 45 1,22 87 15,-22-44-15,0-43-1,0-67 1,0 0 0</inkml:trace>
  <inkml:trace contextRef="#ctx0" brushRef="#br0" timeOffset="11030.55">9282 9900 0,'45'0'93,"21"0"-77,44 0 0,-44 0-1,22 0 1,-44 0 0,-22 0 15</inkml:trace>
  <inkml:trace contextRef="#ctx0" brushRef="#br0" timeOffset="17438.54">11333 9922 0,'-22'0'110,"-22"0"-95,22 0 1,-22 0 0,0 0-1,22 0 1,-1 0 0,-43 0-1,44 0 79,22 0-63,-22 0-15,0-22-1,-22 0 1,22-44 15,22 66 47</inkml:trace>
  <inkml:trace contextRef="#ctx0" brushRef="#br0" timeOffset="19871.04">11024 9393 0,'0'0'94,"22"0"-79,22-22 1,1 22-1,21 0 1,-22 0 0,-22 0-1,44 0 17,-22 22-17,0-22 1,-22 44-1,-22-22 1,22 0 0,-22-22-1,0 0 1,22 110 0,-22-88-1,0 66 16,0 1-15,0-67 0,0 44-1,0-22 17,-22-44 108,0 0-124,-66 22-1,44-22 17,-22 0-17,-22 0 1,66 0 15,-1 0 0,1 0 1,-44 0-17,66 0 1,-44 0 15,-22 0 0,66 0 1,-22 0-17,22-22 17,-22-66-1,22 66 0,0-89-15,0 23-1,0 66 1,22-22 15,-22 0-15,0 22-1,0 22 64,0-22-48,22 0 0,-22-22 0,0 44-15,0-22 0,22 22 265</inkml:trace>
  <inkml:trace contextRef="#ctx0" brushRef="#br0" timeOffset="21643.04">10826 9591 0,'-22'0'141,"-22"-22"-126,-67-44 1,-87 22 0,0-44-1,154 88 1,-133-44-1,67-23 1,0 45 0,66 0-1,-67-22 1,45 22 0,-44 0-1,0 0 16,-1-44-15,-21 44 0,44-44-1,-133 22 1,111 22 0,-110-45-1,-89-21 16,265 88-15,-44-22 0,66 22-1,-177-44 17,199 44-17,-110-44 1,0 22-1,-155-88 17,199 110-17,44 0 1,-44 0 15,44-22-15,0 0 15,0 22-15,-22 0-16,22-44 15,22 44 1,-45 0 0,1-23-1,0 23 16</inkml:trace>
  <inkml:trace contextRef="#ctx0" brushRef="#br0" timeOffset="23153.54">7034 8268 0,'-23'0'125,"-43"0"-110,-22 0 1,66 0 0,-176 0 15,176 0-16,22 0 204,22 0-203,-22 22-1,66 22 1,-44-22 0,44 0-1,-44 1 1,0 65 15,66-66 16,-66-22-16,-22 66-15</inkml:trace>
  <inkml:trace contextRef="#ctx0" brushRef="#br0" timeOffset="28156.04">14442 4410 0,'0'0'78,"22"0"-62,176 286 15,1-43-15,-89-111-1,44 111 1,-65-155 0,-89 22-1,110 22 1,-22 67 15,-66-133-15,-22 0-1,66 22 1,-66 1 0,44-67-1,-44 0 1,0 22 625</inkml:trace>
  <inkml:trace contextRef="#ctx0" brushRef="#br0" timeOffset="33610.54">9282 8555 0,'89'0'93,"-23"22"-77,-22 0 15,22-22-15,-44 0-1,0 0 32,0 0 0,44 0-31,-44 0-1,-22-22 1,89-88 15,-67 88-15,-22-45 0,0 45-1,0-66 16,0 66-15,0-66 0,0 66-1,0 0 17,-22-22-17,0 22 16,-23 22-15,23-22 0,0 0-1,-66-22 17,88 44-17,-44 0 16,0 0 1,22 0-1,0 0-15,-66 0 15,88 44-16,-44-22 1,-23 0 0,67-22 15,-22 0-15,0 0-1,22 22 16,-44-22 1,44 44-17,0 0 32,0-44-16,-22 88-15,22-66 0,0 0-1,0 44 1,0-44 15,0 1-15,0 21 15,0-22-15,0 0 15,22-22 0,22 22 16,-22-22-16,-22 44 1,22-44-1,-22 22 31,22-22-15</inkml:trace>
  <inkml:trace contextRef="#ctx0" brushRef="#br0" timeOffset="35930.54">10892 8511 0,'22'44'32,"0"-22"-17,66 0 1,23 44-1,-23-44 1,-66-22 31,0 0-31,22 0 46,-22-22-31,0-22-15,-22 22 0,66-22-1,-66 0 1,44 0-1,-44-22 1,0 43 15,22-65-15,-22 66 0,0 22 15,0-22-16,-22-44 1,22 44 0,-22 22-1,0-44 17,-22 44-17,22-44 16,22 44-15,-22 0 15,-44 0-15,0-22 15,0 0 0,66 22-15,-45 0 31,1 0-16,22 0-15,22 0-1,-22 22 1,-44 0 15,44 44-15,22-44 0,-22-22-1,22 22 16,-22 44-15,22-44 0,-44 66-1,44-66 17,0 1-17,0 21 1,0-22-1,44 0 1,-22-22 15,-22 22 63</inkml:trace>
  <inkml:trace contextRef="#ctx0" brushRef="#br0" timeOffset="37298.05">10870 8268 0,'0'0'78,"-44"-22"-63,22 22 1,-66-66 15,-45 44-15,-65-66-1,-89 22 17,111-1-17,44 67 1,43-22 0,45 0-1,-66-22 16,0 22-15,-89 0 15,111 22-15,-66-66 0,88 44-1,-45 22 1,23 0-1,44-22 1,-44 0 0,-177-66 15,199 66-15,-22-22-1,44 22 1,-88-23 15,-45-21-15,67 66-1,22-22 17,22-44-17,0 44 1,-23 22-1,45-22 1,-22 22 0,44-22-1,-22-22 1,-22 22 0,-44 0-1,65-44 1,-21 66-1,66 0 1,-22-22 62,0 22-47</inkml:trace>
  <inkml:trace contextRef="#ctx0" brushRef="#br0" timeOffset="38493.04">7056 6835 0,'0'0'16,"-22"0"62,-1 0-63,-21 0 1,22 0 15,0 0-15,-44 0 78,44 0-63,22 22-16,0 66 173,0-88-172,66 111-1,-44-45 1,0-22-1,-22 22 1,22-44 0,-22 0-1,44-22 1</inkml:trace>
  <inkml:trace contextRef="#ctx0" brushRef="#br0" timeOffset="45284.54">14177 4322 0,'0'44'125,"-66"22"-110,-132 198 17,132-109-17,-45-45 1,23 0 0,0 0-1,66-88 1,-66 67-1,88-67 1,-22 66 15,-45-66-15,45 66 15,-22-66-15,-22 44 15,66-44 16,-88 89-16,88-111 563</inkml:trace>
  <inkml:trace contextRef="#ctx0" brushRef="#br0" timeOffset="47596.54">9216 7276 0,'22'0'78,"0"0"-62,-22 22-1,67-22 1,-23 44 15,-44-22-15,22 0-1,44-22 1,-22 0 15,0 0-15,0 0 0,22 0 15,-22 0-16,45-44 1,-45-22 0,44-22 15,0 22-15,-66-45 15,0 45-16,-22 22 1,0 0 0,0 22-1,0 22 1,-22-44 15,-66 0-15,66 22-1,-22 22 1,0-22 0,22 22-1,22 0 1,-44 0 15,-1 0-15,23 0-1,-22 0 17,-22 0-17,66 0 17,-22 22-17,0-22 1,-44 22-1,44 22 1,0-22 0,-22 0-1,22-22 1,22 22 0,-44 22-1,-1 0 1,23-22-1,22 22 1,-22 1 15,0-45-15,22 66 0,-44-66-1,44 22 1,0 0 15,0-22 16</inkml:trace>
  <inkml:trace contextRef="#ctx0" brushRef="#br0" timeOffset="49409.54">10980 7254 0,'0'22'63,"22"-22"-16,0 0-32,44 0 1,45 22 15,-89-22-15,22 0 0,22 0-1,-44 0 1,-22 0-1,22 0 1,22-22 15,0-66 1,-44 66-17,22-22 1,22-22 15,-44-45-15,0 67-1,0-22 1,-44-44 15,22 88-15,-22-44-1,0 44 17,22 22-17,0 0 17,-44 0-17,44 0 1,-88 0 15,87 0-15,-43 0 15,22 66-15,-22-44-1,44 0 1,22 0 15,0 44-15,-22-44-1,22 44 1,0 0 0,0 1-1,0-45 1,0 44-1,0-22 17,22-44-17,-22 0 1,66 22 15,-44-22 16</inkml:trace>
  <inkml:trace contextRef="#ctx0" brushRef="#br0" timeOffset="50106.54">11796 6747 0,'22'66'63,"66"-44"-48,-22 66 1,1 23 0,87-23-1,-132-66 1,0 0 0,88 0 30,-110-22-14,66 44-17</inkml:trace>
  <inkml:trace contextRef="#ctx0" brushRef="#br0" timeOffset="50920.04">12127 6835 0,'0'22'219,"-155"132"-203,-109 89 15,242-221-16</inkml:trace>
  <inkml:trace contextRef="#ctx0" brushRef="#br1" timeOffset="86002.57">2778 10253 0,'0'66'125,"44"-66"-109,-22 22 0,0-22 15,0 0 0,22 0-15,-21 22-1,-1-22 1,0 0 0,22 0 15,-22 0-15,-22-22-1,0 0 1,22-88-1,-22 43 1,0-21 0,0 66-1,0-22 17,0 0-1,0 22-16,0 0 1,0-66 15,0 66-15,0 0 0,0-23-1,0 45 1,-22-22-1,0 22 64,-22 0-48,22 0-16,0 0 1,-111 0 15,45 0-15,66 0 0,-88 22-1,44 45 1,-45-23 15,89 0-15,0-22 15,22 0 47,0-22-62,22 0-1,0 22 1,0 22 15,67 0-15,-67 22-1,88 0 1,-44 1 15,-44-45-15,-22-22 0,22 0-1,22 22 16,-22 22-15,0-44 0,44 22-1,-43-22 110</inkml:trace>
  <inkml:trace contextRef="#ctx0" brushRef="#br1" timeOffset="87606.57">3043 10098 0,'22'0'93,"0"0"-77,44 111 15,66-1 0,1 22-15,-45-110 0,265 199 15,-265-155-15,0 0-1,44 22 1,0 0 15,89 45-15,-23-23-1,-43 0 1,21 0 15,-88 1-15,-44-45-1,23-22 1,-23-44 15,-44 22-15,88 22 0,0 0 15,-44-44 0,66 22-15,1-22-1,-45 0 1,0 44 0,0-44-1,-44 22 63,-22-22-62,66 0 15,-44 0-15,0 22 46,0-22-46,-22 0 15,67 0-15,-45 22-1,44 66 17</inkml:trace>
  <inkml:trace contextRef="#ctx0" brushRef="#br1" timeOffset="88839.07">6284 11906 0,'0'0'15,"22"22"63,22 22-31,0 0-31,44 23 15,-66-45-15,-22 0 15,-44-22 141,0 22-157,0-22 1,-44 44 0,0-22-1,66-22 1,22 0 31,-44 0-16,-23 0-15,-21 0-1,-44 0 1,110 0 0</inkml:trace>
  <inkml:trace contextRef="#ctx0" brushRef="#br1" timeOffset="93408.56">7563 12347 0,'22'0'109,"0"0"-93,66 22-1,-66 22 1,44-44 0,-44 0-1,0 0 1,-22 0 31,22 0-32,22-44 1,-22 22 15,0-22 32,-22 0-48,0 22 1,0-66 15,-22 66-15,22-66 15,-66 43-15,66 23-1,0-22 1,-22 44 15,22-22 0,0 0-15,-44 0 15,0 22-15,22 0 46,22 0-46,-44 0 0,-22 0-1,-44 22 17,110 0-17,-89-22 16,67 22-15,22-22 0,-22 0-1,0 44 17,22-22-1,-44 0 0,22-22 0,22 23-15,0 21 0,-22-22-1,22 22 16,-22-44-15,22 88 0,0-66 15,0 22-15,0-22-1,0 0 1,0-22 62,22 0 0,0 0-15,-22 0-48,22 0 1,22 0 15,-22 0-15,0 0 15,-22 0-15,22 0-1,22 0 1,-22 0 15,1 0 32,-23 0-1</inkml:trace>
  <inkml:trace contextRef="#ctx0" brushRef="#br1" timeOffset="97397.06">9238 12435 0,'22'0'125,"0"0"-110,89 0 17,-67-22-17,0 22 17,22-44-17,-44 44 1,0-22-1,-22 22 1</inkml:trace>
  <inkml:trace contextRef="#ctx0" brushRef="#br1" timeOffset="99182.57">11465 11884 0,'0'0'63,"-22"0"-32,0 0-16,-44 0 1,44-22 0,-66 22-1,-22 0 1,87 0 0,-65 0-1,-132 22 16,220-22-15,-44 22 0,0 0 77,44 22-61,0 0-17,0-21 1,0 43 0,44-44-1,-44-22 1,22 66-1,0-22 1,0-44 0,44 66-1,-44-66 1,-22 22 0,0 0-1,22-22 16,44 0-15,-44 0-16,-22 0 31,22 0-15,67 0 0,-89 0-1,88 0 1,-44 0 15,22 0-15,-22-22-1,0-44 1,0 44 0,44-110 15,-65 43-16,-1-21 1,-22 66 0,44 44 15,-88 0 94,22 0-109,22 0 15,-23 0 16,1 0-32,22 22 63</inkml:trace>
  <inkml:trace contextRef="#ctx0" brushRef="#br1" timeOffset="100564.56">10892 11928 0,'0'-22'78,"0"22"-47,-66-22-15,0-44-1,-199 22 17,1-44-17,43 44 1,-132-67 0,-88-43 15,243 132-16,-111-88 1,1 110 15,175-22-15,-198 0 0,177-44-1,-463-45 16,396 111-15,23-22 0,154 22 15,-66-22-15,87 22-1,-21 0 48,44-44-48,-22 44 17</inkml:trace>
  <inkml:trace contextRef="#ctx0" brushRef="#br1" timeOffset="101712.06">6835 10804 0,'-22'0'94,"-66"0"-63,-22 0-15,-23 0 0,45 0-1,88 0 16,0 22 157,88 66-172,-66-88-1,44 22 1,-21 66-1,-45-88 17,22 0-17,-22 22 329</inkml:trace>
  <inkml:trace contextRef="#ctx0" brushRef="#br1" timeOffset="107688.07">11421 10804 0,'-44'-22'94,"22"22"-78,22-22-1,-44 22 17,0 0-17,44-44 16,-22 44-15,22 0 15,-44 0-15,0-22 0,22 22-1,-23 0 16,1 0-15,44 22 0,-22-22-1,22 44 1,-22-22 15,0 0 0,-44 88-15,44 0 0,22-88-1,0 22 17,0 1-17,0-23 1,22 44-1,0-44 17,-22-22-17,66 22 1,-44-22 15,0 0-15,67 0-1,-89 0 1,110 0 15,-22 0-15,22 0 0,-88 0-1,0-22 1,-22 22-1,89-44 17,-89 0-17,0 22-15,0 22 16,22-23 0,-22 1-1,0-22 1,0 22 15,0-22-15,-22-22-1,22 22 1,-45-22 15,1 66-15,22 0 15</inkml:trace>
  <inkml:trace contextRef="#ctx0" brushRef="#br1" timeOffset="109150.06">11002 10716 0,'-22'-22'63,"-22"22"-47,-88-89 15,-67 45-16,-21-44 1,-221-66 0,88-1-1,243 133 1,-221-132 0,-88-22-1,199 65 16,-1 1-15,89 0 0,22 22-1,-133-67 17,111 45-17,-22 22 1,21-22-1,-21-111 17,88 177-17,-44-22 1,65-44 0,-65-1-1,66 89 1,-66-176-1,44 88 1,-22-45 0,-1 89-1,-21-88 1,88 88 0,22 44-1</inkml:trace>
  <inkml:trace contextRef="#ctx0" brushRef="#br1" timeOffset="109706.06">6372 7585 0,'0'22'93,"0"-22"-61,22 66-17,-22-22 1,0 22-1,0-66 1,0 44 0,0 22-1,22-22 17,-22-21-17,0 21 16,44-44 79,-22-67-95</inkml:trace>
  <inkml:trace contextRef="#ctx0" brushRef="#br1" timeOffset="110342.07">6504 7673 0,'0'0'125,"66"-44"-110,-21 44 1,65 0-1,-44 0 17</inkml:trace>
  <inkml:trace contextRef="#ctx0" brushRef="#br2" timeOffset="126511.59">2734 11796 0,'22'0'109,"66"66"-93,0-44-1,23 0 17,-67-22-17,44 0 1,-44 0-1,44 0 17,-66 0-17,44 0 17,-21 0-17,-1 0 1,0-44-1,132-176 17,-132 131-17,-44-21 1,66-66 0,-44 66-1,-22-67 16,0 89-15,-22 22 0,-22 22-1,22 22 32,-88 22-31,-22-66 15,-45 66-15,111 0-1,0 0 17,-44 0-17,66 0 1,-22 0-1,44 0 1,-67 22 0,67 22-1,-66 0 1,44-22 15,-132 132-15,87-110-1,45 44 1,-22 1 0,44-45 15,22 22-15,0-22 15,0-22-16,0 22-15,22-44 16,66 44 0,23 22-1,-23-21 1,0-45 0,-88 22-1,44 22 1,-22-44-1,66 22 17,-22-22-17,-43 0 1,-1 0 0,0 0 15,66 0 0,-22-22-15,-44 22-16</inkml:trace>
  <inkml:trace contextRef="#ctx0" brushRef="#br2" timeOffset="128472.09">3814 11531 0,'0'22'94,"45"1"-79,65 65 1,110 110 15,-21-88-15,21 23 0,111 21 15,-133 0-16,67 1 1,-133-45 0,67 0 15,-67 0-15,22-43-1,-88-23 16,23-22-15,43 66 15,-44-66-15,-22 22 0,-44-22-1,0 0 1,44-22 15,-43 0 63,-1 22 62,-22 22-109,0-44-31,0 22 15,22 0 0,22-22 0</inkml:trace>
  <inkml:trace contextRef="#ctx0" brushRef="#br2" timeOffset="129395.09">6813 13119 0,'0'0'16,"22"22"78,0 22-79,-22-22 1,44 0 0,0 66 15,-44-66-16,22 0 64,-44 23-48,22-45-16,-110 44 1,-22-44 0,44 22-1,-45-22 1,45 0 0,44 0 15,-22 0-16</inkml:trace>
  <inkml:trace contextRef="#ctx0" brushRef="#br2" timeOffset="173500.66">7893 13251 0,'-44'0'16,"44"-22"93,-22 22-78,22 0 0,-88-22-15,66 22 0,-22-66 15,-22 44-15,44 22 30,0 0 1,-22 0-31,22 0 0,-1 22 15,1-22-16,-22 66 17,22 44-17,22-88 1,0 0 0,-22 23-1,22 87 16,0-110-15,0 66 31,0-66-31,0-22 15,22 22 16,0 22 0,22-44-16,-22 0-16,1 0 1,-1 0 15,22 0 1,-22 0-17,66-66 32,-44 22-16,22-22-15,-66 44 0,44-88-1,-44 43 1,66-65 15,-66 110-15</inkml:trace>
  <inkml:trace contextRef="#ctx0" brushRef="#br2" timeOffset="176827.15">11267 13295 0,'-22'0'125,"22"0"-79,-22 0-30,0 0 0,-22 0-1,22 0 17,-23 0 30,1 0-31,22 0 1,22 22-17,0-22 16,-22 44-15,0-44 0,-22 89-1,22 21 1,0-88 0,-44 88-1,44 0 16,22-21 1,0-67-17,0 44 1,66-44 0,-22 0 15,22 22-16,-22-44 1,44 0 0,-65 0-1,43 0 1,0 0 0,88-44 15,-110 22-16,22 0 1,-21 0 0,-45-66 15,0 66 0,0-67-15,0 23-1,-45 44 1,1 0 0,0-44-1,-44 22 1,44-44 0,0 88-1,22-44 1,-22-23-1,-22 45 1,66 0 15,-23 22 172</inkml:trace>
  <inkml:trace contextRef="#ctx0" brushRef="#br2" timeOffset="178375.15">11090 13361 0,'0'-22'109,"-66"22"-78,-44-22-15,22 0 0,-133-44-1,89-22 1,-397-44 15,286-1-15,-65 45-1,43-22 1,-242-111 0,132 89 15,-88-66-15,199 110-1,-23-67 16,133 67-15,21-22 0,23 0-1,22 21 17,22 67-17,22-22 1,0-22 15,-23 66-15,45-22-1,0 0 1,22 44 125,0 0-126,22 0 1,-22 66 15,22-88 16,-22 22-16,0 22 0,0 1-15,44-23 0</inkml:trace>
  <inkml:trace contextRef="#ctx0" brushRef="#br2" timeOffset="179309.65">6526 11355 0,'67'-22'109,"-23"22"-93,44 0 0,-66 0-1,132 0 17,-88 0-17,23 0 16,-23 0-15,-44 0 328</inkml:trace>
  <inkml:trace contextRef="#ctx0" brushRef="#br2" timeOffset="183923.15">11135 11465 0,'0'22'47,"-23"22"-31,1-44-1,22 22 1,-44 1 15,22-1 0,0 88 16,44-22-15,-22-88-17,22 0 1,22 0-1,1 22 1,65 22 15,0-44 1,-22 0-17,-44 0 1,45 0-1,-1-44 1,22 22 0,88-221 15,-176 155-15,-22 66-1,0-44 1,0 44-1,-66-66 17,44 88-17,22-22 1,-88 22 0,22 0 15,0 0-16,-44 0 1,-1 22 0,89-22-1,-66 0 1,66 44 0,-44-44-1,44 22 32</inkml:trace>
  <inkml:trace contextRef="#ctx0" brushRef="#br2" timeOffset="185189.65">11377 11487 0,'-22'0'78,"0"0"-63,-88-44 1,-89-22 0,-484-199 15,462 155-15,-176-88-1,45-1 1,153 133 15,-65-110-15,43 66 15,-21-89-15,175 177-1,-374-287 16,221 155-15,88 66 0,44 0-1,-133 22 1,111-1 15,110 67-15,-88-22-1,-23 0 1,45-44 15,22 66-15,0-22 0,-22 0 15,0-44-16,66 66 220,0 110-220,0-44 1,0 0 15,22-66 1</inkml:trace>
  <inkml:trace contextRef="#ctx0" brushRef="#br2" timeOffset="185984.65">6725 9040 0,'0'0'94,"22"0"-79,22 0 1,0 0 15,22 0-15,-44 0 0,0 0-1,-22-22 1,66 22-1,-43-22 1,-1 22 0</inkml:trace>
  <inkml:trace contextRef="#ctx0" brushRef="#br2" timeOffset="191042.65">11576 8841 0,'0'-22'16,"0"22"15,-23 0-15,1-22-1,-44 0 17,66 22-17,-88-44 1,-22 44 15,88 0-15,-66 0-1,66 0 1,-89 44 15,89-44-15,-44 22 0,44 0-1,-22 0 1,0 23-1,44-23 1,-22 66 15,22-44 1,0-22-17,22 88 1,66-44-1,-22-22 1,-22 1 0,22-23-1,-21-22 1,43 22 0,0-22 15,22 0-16,45-89 1,-45 45 0,-44 22-1,44-44 1,-44-22 0,0 66-1,-66 0 1,0 0-1,0-22 17,0 22-17,-22 0 17,-22 0-17,22 22 1,22-45-1,-44 23 17,0 22-1</inkml:trace>
  <inkml:trace contextRef="#ctx0" brushRef="#br2" timeOffset="191643.15">12237 8731 0,'22'0'16,"-44"0"-16,132 66 31,0 45-16,89 87 1,43 67 15,-153-177-15,43 22 0,-110-110 93</inkml:trace>
  <inkml:trace contextRef="#ctx0" brushRef="#br2" timeOffset="192157.15">13141 8930 0,'-22'0'63,"-22"22"-32,-155 66-16,1 88 1,-155 67 15,243-155-15,44-44 0,44-22 109</inkml:trace>
  <inkml:trace contextRef="#ctx0" brushRef="#br2" timeOffset="193452.15">11355 7585 0,'0'0'63,"22"0"-32,66 110-15,-22-66-1,67 44 1,-45-22 0,-44-44-1,-22 0 1,22-22-1</inkml:trace>
  <inkml:trace contextRef="#ctx0" brushRef="#br2" timeOffset="194030.15">11906 7629 0,'0'0'94,"-88"66"-63,-22-22-15,44 22 0,-45-22-1,67 0 1,22-22 15</inkml:trace>
  <inkml:trace contextRef="#ctx0" brushRef="#br2" timeOffset="206591.21">13560 10363 0,'0'110'62,"0"-22"-46,0 155 15,0-45-15,0-154-1,0 111 1,0-133-1,22 0 17</inkml:trace>
  <inkml:trace contextRef="#ctx0" brushRef="#br2" timeOffset="207571.65">13648 10253 0,'22'0'47,"-22"0"-31,22 0 15,22 0-16,-22 0 1,22 0 0,45 22 15,-89 22-15,22-22-1,44 22 16,-66 0 1,0-22-1,-66 0-15,0 88 15,-1-110 0,23 66-15</inkml:trace>
  <inkml:trace contextRef="#ctx0" brushRef="#br2" timeOffset="208634.65">14332 10473 0,'22'0'141,"44"0"-126,-44 0 1,0 0-1,66 0 17</inkml:trace>
  <inkml:trace contextRef="#ctx0" brushRef="#br2" timeOffset="209180.65">14243 10649 0,'44'0'63,"-21"0"-48,87 0 1,44-66 15,-110 66-15,0 0-1</inkml:trace>
  <inkml:trace contextRef="#ctx0" brushRef="#br2" timeOffset="210416.65">15434 9547 0,'0'22'47,"0"22"-32,-22 44 1,0 133 0,22-89-1,-44-22 1,44 89-1,0-89 1,0 89 0,-22 153-1,22-286 1,0-44 93,66-132-93,-22-66 0,66-1-1,1-43 1,-89 154-1,22 22 1,-22 0 0,0 44 93,-22 66-62,0 22-31,0-44-1,0 66 1,0-88-1,0 67 17,22-89 15,-22 22-1,44 22-14,-22 0-17,0-22 1,-22 22 0,0-22-1,66-22 63,-22 0-62,-44-66 0,66 44-16</inkml:trace>
  <inkml:trace contextRef="#ctx0" brushRef="#br2" timeOffset="212049.65">26569 10694 0,'0'0'31,"0"0"0,22 22-15,66 22 0,-22-22-1,44 0 1,111 0 0,-177-22-1,154 0 1,155 0-1,-133-22 1,221 0 0,-330 0-1,197-44 1,-87-23 15,-111 67 0,-22-22-15,-44 0 0,-44 22-1,22 22 1,67-110 15,-23 66 0,-22-44-15,-22-89 15,22 67-15,-44 88 0,-44-22-1,22 44 1,22-44-1,-44 22 1,-111 0 0,-21 22-1,-265 0 17,154 22-1,-154 198 0,353-154-15,66-44-1,-132 111 1,88-111 0,-44 66-1,-1 0 1,111-66-1,-110 88 1,88-44 0,22-21-1,-22 21 17,22-44-17,0 0 16</inkml:trace>
  <inkml:trace contextRef="#ctx0" brushRef="#br2" timeOffset="212951.65">27693 10209 0,'0'-45'15,"-22"23"1,0 0 0,-44 0-1,-44-22 1,-23 22 15,-308 0-15,-330-44-1,175 44 1,-1895 0 15,1785 22-15,-1763 0-1,1080 132 17,132 177-17,1014-265 1,133 22 15,22-66-15,66 0 62,22 0-62,-22 0-1,-199 22 1</inkml:trace>
  <inkml:trace contextRef="#ctx0" brushRef="#br2" timeOffset="213674.15">16625 10142 0,'-66'0'47,"-45"0"-32,89 22 1,-88 67 0,22-67-1,66 22 1,22-22 62,22 0-62,-22-22-1,66 0 1,66 66 15,-110-66-15,44 22-1,45 0 17,-1 0-17,22 44 1,-44-44 0,1 0 15,-67-22 94</inkml:trace>
  <inkml:trace contextRef="#ctx0" brushRef="#br2" timeOffset="-197547.08">19734 6372 0,'0'22'62,"66"-22"-46,154 66 15,-88-44-15,1-22 0,87 0 15,-132 0 0,23 0-15,-89 0-1,0 0 1,66-66 0,0 44-1,-44-66 1,44-22-1,-21 44 1,-45 21 0,-22-87-1,0 132 1,0-110 0,-22 0 15,-45 21-16,-21 45 1,44-22 0,44 44-1,-88 0 1,66 22 0,-88 0 15,88 0-16,-67 0 1,1 0 0,-176 88 15,153-66-15,-87 111-1,0-23 1,65 0-1,67-44 1,0 67 0,0-111-1,66 44 17,-22-22-17,22 22 1,0 0-1,22-22 1,0 0 0,66-44 15,0 66-15,177-21 15,-111-45-16,-88 22 1,133 44 0,-67-66 15,-44 0-15,22 0-1,1 0 1,-111 0-1,22 0 1,22 0 0,-22 0-1,0 0 1,44 0 15,-44 0-15,-22-22 15,22 22-15,-22 0-1,22-44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58DDF-51FF-44A5-ACEA-952B200D1765}" type="datetimeFigureOut">
              <a:rPr lang="zh-CN" altLang="en-US" smtClean="0"/>
              <a:pPr/>
              <a:t>2024/9/7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145CB-CDD8-4349-AA9A-7698F75CD4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58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00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187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88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40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791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48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00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822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049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910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9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5490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6752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85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963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005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37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687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687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687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6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687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687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687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687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687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687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687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687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687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6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687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687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687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687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687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57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58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59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60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61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62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63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64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65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66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67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68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69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70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72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73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74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75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76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77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78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79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80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81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82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83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84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85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/>
              <a:pPr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145CB-CDD8-4349-AA9A-7698F75CD45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56359-24A7-43D9-AB6F-3FE09294E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973111-DA21-413E-BE34-4FF7D94A1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FC6CD-2954-4A0D-85FB-FFDD2191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FA25-94D2-46EF-9E34-62F32A0CFF50}" type="datetimeFigureOut">
              <a:rPr lang="zh-CN" altLang="en-US" smtClean="0"/>
              <a:pPr/>
              <a:t>2024/9/7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FDF8C-EED2-409B-90DE-C2B7F5F2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9A8C0-1D28-4333-8D1C-9BA77860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4693-5031-4026-8709-F853F29B37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9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43024-8EF8-445C-B2B9-D2C1D3F9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146476-5EC3-40D9-9E22-CA17EFCC3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BC532-7B8B-4FF4-95D3-2D59C1AB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FA25-94D2-46EF-9E34-62F32A0CFF50}" type="datetimeFigureOut">
              <a:rPr lang="zh-CN" altLang="en-US" smtClean="0"/>
              <a:pPr/>
              <a:t>2024/9/7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BF57D-8EDD-49D8-871A-8C257ECD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4AA9A-6F2C-4ED9-9220-4834E259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4693-5031-4026-8709-F853F29B37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79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9D7F1F-B8B4-4F0A-884E-E1A8F3D64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EFE391-9B24-4EAD-A385-53A39FD24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BFDCC-6BE6-4DC0-8130-179F4BC8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FA25-94D2-46EF-9E34-62F32A0CFF50}" type="datetimeFigureOut">
              <a:rPr lang="zh-CN" altLang="en-US" smtClean="0"/>
              <a:pPr/>
              <a:t>2024/9/7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8D3EF7-834C-4282-8266-9E4445A2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8478A-B484-4747-852E-2BBC91DC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4693-5031-4026-8709-F853F29B37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53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C86FA-22F8-4DBF-ADA4-D9F7AB5D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F558C1-AE91-4D59-B6D1-668D097E2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1E1D7-5A0D-4B9C-9C8B-4654682D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FA25-94D2-46EF-9E34-62F32A0CFF50}" type="datetimeFigureOut">
              <a:rPr lang="zh-CN" altLang="en-US" smtClean="0"/>
              <a:pPr/>
              <a:t>2024/9/7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4E55A-F22D-44C0-9C9F-5AA16D50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B5CB30-EF68-438A-8B3D-9A51E4FF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4693-5031-4026-8709-F853F29B37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6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1C690-2358-4F23-AD5C-02F06A55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2DBAAB-6EA1-47ED-ABA6-23E5CA828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C033F-5DC1-4B4E-BA9F-32A8CC8D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FA25-94D2-46EF-9E34-62F32A0CFF50}" type="datetimeFigureOut">
              <a:rPr lang="zh-CN" altLang="en-US" smtClean="0"/>
              <a:pPr/>
              <a:t>2024/9/7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3C006-4C24-489F-AEE6-0054595B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488D8-A90B-4A82-9F20-EDC93A60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4693-5031-4026-8709-F853F29B37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65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22F39-E609-414F-8CC2-0484E91E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1B8C7-4EA7-47F7-ABAC-73DD2F060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B5158B-D10D-4A2D-81E1-BD81FB37A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AF25DB-793C-4494-B56B-3A8726D0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FA25-94D2-46EF-9E34-62F32A0CFF50}" type="datetimeFigureOut">
              <a:rPr lang="zh-CN" altLang="en-US" smtClean="0"/>
              <a:pPr/>
              <a:t>2024/9/7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E8170B-AD81-4EC5-A116-2D2AD0DA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4F4CC3-6D18-4B58-A819-1200530D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4693-5031-4026-8709-F853F29B37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21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33A3A-23E5-4C6B-BF53-0589A1EC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C492C6-FB3B-43BE-8E8B-B0C40FD31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F2CE21-160E-4FD9-93C6-F27791C99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D0C2F5-8017-488C-948D-2A1E8F143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02403D-8E13-498D-A18F-36376F726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4968D1-85D0-4B2E-A9F0-255D169B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FA25-94D2-46EF-9E34-62F32A0CFF50}" type="datetimeFigureOut">
              <a:rPr lang="zh-CN" altLang="en-US" smtClean="0"/>
              <a:pPr/>
              <a:t>2024/9/7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D88DA2-EBA2-43FD-B025-7E40CDFF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47EAC9-381D-49EE-B142-084028AE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4693-5031-4026-8709-F853F29B37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50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FF65D-C6EB-4D21-9CA0-EFBE2863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39847A-464B-4DC9-8267-4B33129A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FA25-94D2-46EF-9E34-62F32A0CFF50}" type="datetimeFigureOut">
              <a:rPr lang="zh-CN" altLang="en-US" smtClean="0"/>
              <a:pPr/>
              <a:t>2024/9/7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E855AA-5806-457C-AD21-925BC9CB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6E50FE-F1EE-475A-84DD-544718C2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4693-5031-4026-8709-F853F29B37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74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69E623-6965-4681-B75D-A269594F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FA25-94D2-46EF-9E34-62F32A0CFF50}" type="datetimeFigureOut">
              <a:rPr lang="zh-CN" altLang="en-US" smtClean="0"/>
              <a:pPr/>
              <a:t>2024/9/7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999CA0-C036-4BF3-A6AC-DCE0B888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A7C800-48C4-4EBA-975C-4A70C37E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4693-5031-4026-8709-F853F29B37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47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73608-8BB3-48C4-9132-D962ED99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7CFC02-4424-422F-B746-7D2CE3F68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39D959-84A9-44A1-A238-138888ECE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0B800C-82B4-40E9-818C-E68CCB49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FA25-94D2-46EF-9E34-62F32A0CFF50}" type="datetimeFigureOut">
              <a:rPr lang="zh-CN" altLang="en-US" smtClean="0"/>
              <a:pPr/>
              <a:t>2024/9/7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D8833C-2880-4DF8-8FF2-2136DF32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B273D-3A13-4097-AFCB-07ABA6E9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4693-5031-4026-8709-F853F29B37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61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07695-7968-4B1E-9F12-2B560720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EC28DE-4ADF-4031-AB13-C6D2E8AE3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E9CE29-5127-4348-9B58-683A0849D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DF044D-E487-477C-9354-A1F44AD8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FA25-94D2-46EF-9E34-62F32A0CFF50}" type="datetimeFigureOut">
              <a:rPr lang="zh-CN" altLang="en-US" smtClean="0"/>
              <a:pPr/>
              <a:t>2024/9/7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214324-0A1C-4A8C-90E5-FA877B31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CA78F0-E00D-4EE7-94E1-80692B8C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4693-5031-4026-8709-F853F29B37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3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68B499-6F31-475C-B44D-E645631CE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C36AF0-30FA-4409-9EA0-0964F867A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B62DF-3F38-419A-973E-DCD702871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FFA25-94D2-46EF-9E34-62F32A0CFF50}" type="datetimeFigureOut">
              <a:rPr lang="zh-CN" altLang="en-US" smtClean="0"/>
              <a:pPr/>
              <a:t>2024/9/7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39BF5-7B8B-480C-89CA-193308C9D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C121E-D970-4D9D-AEB9-FD10874BB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94693-5031-4026-8709-F853F29B37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1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A0%86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vjudge.net/article/5733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7A7F5C8-2645-4B19-B7F2-D63CF39D835D}"/>
              </a:ext>
            </a:extLst>
          </p:cNvPr>
          <p:cNvSpPr/>
          <p:nvPr/>
        </p:nvSpPr>
        <p:spPr>
          <a:xfrm>
            <a:off x="0" y="1952241"/>
            <a:ext cx="12192000" cy="17053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DF3E41-FB8F-4701-BBC2-134ACD17E6D2}"/>
              </a:ext>
            </a:extLst>
          </p:cNvPr>
          <p:cNvSpPr txBox="1"/>
          <p:nvPr/>
        </p:nvSpPr>
        <p:spPr>
          <a:xfrm>
            <a:off x="672548" y="2536213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图的算法及应用</a:t>
            </a:r>
            <a:r>
              <a:rPr lang="en-US" altLang="zh-CN" sz="36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36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3053415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58851" y="163758"/>
            <a:ext cx="119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邻接矩阵存储</a:t>
            </a:r>
          </a:p>
        </p:txBody>
      </p:sp>
      <p:sp>
        <p:nvSpPr>
          <p:cNvPr id="5" name="矩形 4"/>
          <p:cNvSpPr/>
          <p:nvPr/>
        </p:nvSpPr>
        <p:spPr>
          <a:xfrm>
            <a:off x="1045028" y="1418582"/>
            <a:ext cx="10087429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zh-CN" altLang="en-US" sz="3600" kern="0" dirty="0">
                <a:solidFill>
                  <a:srgbClr val="000000"/>
                </a:solidFill>
                <a:latin typeface="Arial"/>
                <a:ea typeface="宋体"/>
              </a:rPr>
              <a:t>邻接矩阵适合用在：</a:t>
            </a:r>
          </a:p>
          <a:p>
            <a:pPr marL="669925" lvl="1" indent="-3254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itchFamily="2" charset="2"/>
              <a:buChar char="q"/>
            </a:pPr>
            <a:r>
              <a:rPr lang="zh-CN" altLang="en-US" sz="3200" kern="0" dirty="0">
                <a:solidFill>
                  <a:srgbClr val="000000"/>
                </a:solidFill>
                <a:latin typeface="Arial"/>
                <a:ea typeface="宋体"/>
              </a:rPr>
              <a:t>数据规模不大</a:t>
            </a:r>
            <a:r>
              <a:rPr lang="en-US" altLang="zh-CN" sz="3200" kern="0" dirty="0">
                <a:solidFill>
                  <a:srgbClr val="000000"/>
                </a:solidFill>
                <a:latin typeface="Arial"/>
                <a:ea typeface="宋体"/>
              </a:rPr>
              <a:t>V &lt;= 1000</a:t>
            </a:r>
            <a:r>
              <a:rPr lang="zh-CN" altLang="en-US" sz="3200" kern="0" dirty="0">
                <a:solidFill>
                  <a:srgbClr val="000000"/>
                </a:solidFill>
                <a:latin typeface="Arial"/>
                <a:ea typeface="宋体"/>
              </a:rPr>
              <a:t>，</a:t>
            </a:r>
            <a:r>
              <a:rPr lang="en-US" altLang="zh-CN" sz="3200" kern="0" dirty="0">
                <a:solidFill>
                  <a:srgbClr val="000000"/>
                </a:solidFill>
                <a:latin typeface="Arial"/>
                <a:ea typeface="宋体"/>
              </a:rPr>
              <a:t>E</a:t>
            </a:r>
            <a:r>
              <a:rPr lang="zh-CN" altLang="en-US" sz="3200" kern="0" dirty="0">
                <a:solidFill>
                  <a:srgbClr val="000000"/>
                </a:solidFill>
                <a:latin typeface="Arial"/>
                <a:ea typeface="宋体"/>
              </a:rPr>
              <a:t>越大越好</a:t>
            </a:r>
          </a:p>
          <a:p>
            <a:pPr marL="669925" lvl="1" indent="-3254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itchFamily="2" charset="2"/>
              <a:buChar char="q"/>
            </a:pPr>
            <a:r>
              <a:rPr lang="zh-CN" altLang="en-US" sz="3200" kern="0" dirty="0">
                <a:solidFill>
                  <a:srgbClr val="000000"/>
                </a:solidFill>
                <a:latin typeface="Arial"/>
                <a:ea typeface="宋体"/>
              </a:rPr>
              <a:t>稠密图最好用邻接矩阵</a:t>
            </a:r>
          </a:p>
          <a:p>
            <a:pPr marL="669925" lvl="1" indent="-3254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itchFamily="2" charset="2"/>
              <a:buChar char="q"/>
            </a:pPr>
            <a:r>
              <a:rPr lang="zh-CN" altLang="en-US" sz="3200" kern="0" dirty="0">
                <a:solidFill>
                  <a:srgbClr val="000000"/>
                </a:solidFill>
                <a:latin typeface="Arial"/>
                <a:ea typeface="宋体"/>
              </a:rPr>
              <a:t>图中不能有多重边出现</a:t>
            </a:r>
          </a:p>
        </p:txBody>
      </p:sp>
    </p:spTree>
    <p:extLst>
      <p:ext uri="{BB962C8B-B14F-4D97-AF65-F5344CB8AC3E}">
        <p14:creationId xmlns:p14="http://schemas.microsoft.com/office/powerpoint/2010/main" val="566336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58851" y="163758"/>
            <a:ext cx="119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邻接表存储</a:t>
            </a:r>
          </a:p>
        </p:txBody>
      </p:sp>
      <p:sp>
        <p:nvSpPr>
          <p:cNvPr id="3" name="矩形 2"/>
          <p:cNvSpPr/>
          <p:nvPr/>
        </p:nvSpPr>
        <p:spPr>
          <a:xfrm>
            <a:off x="711199" y="1283712"/>
            <a:ext cx="10522858" cy="559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638" lvl="0" indent="-274638" fontAlgn="base">
              <a:lnSpc>
                <a:spcPct val="120000"/>
              </a:lnSpc>
              <a:spcBef>
                <a:spcPts val="1438"/>
              </a:spcBef>
              <a:spcAft>
                <a:spcPct val="0"/>
              </a:spcAft>
              <a:buSzPct val="80000"/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每个结点的邻居形成一个链表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2237424"/>
            <a:ext cx="2879725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919750" y="2496395"/>
            <a:ext cx="6096000" cy="22344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669925" lvl="1" indent="-3254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itchFamily="2" charset="2"/>
              <a:buChar char="q"/>
            </a:pPr>
            <a:r>
              <a:rPr lang="zh-CN" altLang="en-US" sz="2400" b="1" kern="0" dirty="0">
                <a:solidFill>
                  <a:srgbClr val="000000"/>
                </a:solidFill>
                <a:latin typeface="Arial"/>
                <a:ea typeface="宋体"/>
              </a:rPr>
              <a:t>空间复杂度： </a:t>
            </a:r>
            <a:r>
              <a:rPr lang="en-US" altLang="zh-CN" sz="2400" kern="0" dirty="0">
                <a:solidFill>
                  <a:srgbClr val="000000"/>
                </a:solidFill>
                <a:latin typeface="Arial"/>
                <a:ea typeface="宋体"/>
              </a:rPr>
              <a:t>O(E)</a:t>
            </a:r>
          </a:p>
          <a:p>
            <a:pPr marL="669925" lvl="1" indent="-3254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itchFamily="2" charset="2"/>
              <a:buChar char="q"/>
            </a:pPr>
            <a:r>
              <a:rPr lang="zh-CN" altLang="en-US" sz="2400" kern="0" dirty="0">
                <a:solidFill>
                  <a:srgbClr val="000000"/>
                </a:solidFill>
                <a:latin typeface="Arial"/>
                <a:ea typeface="宋体"/>
              </a:rPr>
              <a:t>对稀疏图可以减少存储空间</a:t>
            </a:r>
          </a:p>
          <a:p>
            <a:pPr marL="669925" lvl="1" indent="-3254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itchFamily="2" charset="2"/>
              <a:buChar char="q"/>
            </a:pPr>
            <a:r>
              <a:rPr lang="zh-CN" altLang="en-US" sz="2400" kern="0" dirty="0">
                <a:solidFill>
                  <a:srgbClr val="000000"/>
                </a:solidFill>
                <a:latin typeface="Arial"/>
                <a:ea typeface="宋体"/>
              </a:rPr>
              <a:t>可以直接访问到一个点的相邻结点</a:t>
            </a:r>
          </a:p>
          <a:p>
            <a:pPr marL="669925" lvl="1" indent="-3254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itchFamily="2" charset="2"/>
              <a:buChar char="q"/>
            </a:pPr>
            <a:r>
              <a:rPr lang="zh-CN" altLang="en-US" sz="2400" kern="0" dirty="0">
                <a:solidFill>
                  <a:srgbClr val="000000"/>
                </a:solidFill>
                <a:latin typeface="Arial"/>
                <a:ea typeface="宋体"/>
              </a:rPr>
              <a:t>查找/删除边不是常数时间</a:t>
            </a:r>
            <a:endParaRPr lang="en-US" altLang="zh-CN" sz="2400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669925" lvl="1" indent="-3254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itchFamily="2" charset="2"/>
              <a:buChar char="q"/>
            </a:pPr>
            <a:r>
              <a:rPr lang="zh-CN" altLang="en-US" sz="2400" kern="0" dirty="0">
                <a:solidFill>
                  <a:srgbClr val="000000"/>
                </a:solidFill>
                <a:latin typeface="Arial"/>
                <a:ea typeface="宋体"/>
              </a:rPr>
              <a:t>图的信息一般都不做修改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472" y="1934666"/>
            <a:ext cx="3109913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1327465" y="4830843"/>
            <a:ext cx="1012825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438"/>
              </a:spcBef>
              <a:buSzPct val="80000"/>
              <a:buFont typeface="Wingdings" pitchFamily="2" charset="2"/>
              <a:buChar char="§"/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图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3790513" y="6108869"/>
            <a:ext cx="37115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438"/>
              </a:spcBef>
              <a:buSzPct val="80000"/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图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的邻接表表示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2666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58851" y="163758"/>
            <a:ext cx="119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邻接矩阵存储</a:t>
            </a:r>
          </a:p>
        </p:txBody>
      </p:sp>
      <p:sp>
        <p:nvSpPr>
          <p:cNvPr id="5" name="矩形 4"/>
          <p:cNvSpPr/>
          <p:nvPr/>
        </p:nvSpPr>
        <p:spPr>
          <a:xfrm>
            <a:off x="1045028" y="1839488"/>
            <a:ext cx="10087429" cy="1680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zh-CN" altLang="en-US" sz="3600" kern="0" dirty="0">
                <a:solidFill>
                  <a:srgbClr val="000000"/>
                </a:solidFill>
                <a:latin typeface="Arial"/>
                <a:ea typeface="宋体"/>
              </a:rPr>
              <a:t>邻接表适合用在：</a:t>
            </a:r>
          </a:p>
          <a:p>
            <a:pPr marL="669925" lvl="1" indent="-3254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itchFamily="2" charset="2"/>
              <a:buChar char="q"/>
            </a:pPr>
            <a:r>
              <a:rPr lang="zh-CN" altLang="en-US" sz="3000" kern="0" dirty="0">
                <a:solidFill>
                  <a:srgbClr val="000000"/>
                </a:solidFill>
                <a:latin typeface="Arial"/>
                <a:ea typeface="宋体"/>
              </a:rPr>
              <a:t>顶点数很多</a:t>
            </a:r>
            <a:r>
              <a:rPr lang="en-US" altLang="zh-CN" sz="3000" kern="0" dirty="0">
                <a:solidFill>
                  <a:srgbClr val="000000"/>
                </a:solidFill>
                <a:latin typeface="Arial"/>
                <a:ea typeface="宋体"/>
              </a:rPr>
              <a:t>V&gt;1000</a:t>
            </a:r>
            <a:r>
              <a:rPr lang="zh-CN" altLang="en-US" sz="3000" kern="0" dirty="0">
                <a:solidFill>
                  <a:srgbClr val="000000"/>
                </a:solidFill>
                <a:latin typeface="Arial"/>
                <a:ea typeface="宋体"/>
              </a:rPr>
              <a:t>，边数却不多。</a:t>
            </a:r>
          </a:p>
          <a:p>
            <a:pPr marL="669925" lvl="1" indent="-3254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itchFamily="2" charset="2"/>
              <a:buChar char="q"/>
            </a:pPr>
            <a:r>
              <a:rPr lang="zh-CN" altLang="en-US" sz="2600" kern="0" dirty="0">
                <a:solidFill>
                  <a:srgbClr val="000000"/>
                </a:solidFill>
                <a:latin typeface="Arial"/>
                <a:ea typeface="宋体"/>
              </a:rPr>
              <a:t>采用邻接表存储后，很多算法的复杂度也都是跟边数有关。</a:t>
            </a:r>
          </a:p>
        </p:txBody>
      </p:sp>
    </p:spTree>
    <p:extLst>
      <p:ext uri="{BB962C8B-B14F-4D97-AF65-F5344CB8AC3E}">
        <p14:creationId xmlns:p14="http://schemas.microsoft.com/office/powerpoint/2010/main" val="4163407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58851" y="163758"/>
            <a:ext cx="119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链式前向星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51" y="1152525"/>
            <a:ext cx="593407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02399" y="1397675"/>
            <a:ext cx="503645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代码：</a:t>
            </a:r>
            <a:endParaRPr lang="en-US" altLang="zh-CN" dirty="0"/>
          </a:p>
          <a:p>
            <a:r>
              <a:rPr lang="en-US" altLang="zh-CN" b="1" dirty="0" err="1"/>
              <a:t>struct</a:t>
            </a:r>
            <a:r>
              <a:rPr lang="en-US" altLang="zh-CN" b="1" dirty="0"/>
              <a:t> Edge{</a:t>
            </a:r>
          </a:p>
          <a:p>
            <a:r>
              <a:rPr lang="en-US" altLang="zh-CN" b="1" dirty="0"/>
              <a:t>   </a:t>
            </a:r>
            <a:r>
              <a:rPr lang="en-US" altLang="zh-CN" b="1" dirty="0" err="1"/>
              <a:t>int</a:t>
            </a:r>
            <a:r>
              <a:rPr lang="en-US" altLang="zh-CN" b="1" dirty="0"/>
              <a:t> next;    //</a:t>
            </a:r>
            <a:r>
              <a:rPr lang="zh-CN" altLang="en-US" b="1" dirty="0"/>
              <a:t>下一条边的编号</a:t>
            </a:r>
            <a:endParaRPr lang="en-US" altLang="zh-CN" b="1" dirty="0"/>
          </a:p>
          <a:p>
            <a:r>
              <a:rPr lang="en-US" altLang="zh-CN" b="1" dirty="0"/>
              <a:t>   </a:t>
            </a:r>
            <a:r>
              <a:rPr lang="en-US" altLang="zh-CN" b="1" dirty="0" err="1"/>
              <a:t>int</a:t>
            </a:r>
            <a:r>
              <a:rPr lang="en-US" altLang="zh-CN" b="1" dirty="0"/>
              <a:t> to;      //</a:t>
            </a:r>
            <a:r>
              <a:rPr lang="zh-CN" altLang="en-US" b="1" dirty="0"/>
              <a:t>这条边到达的点</a:t>
            </a:r>
            <a:r>
              <a:rPr lang="en-US" altLang="zh-CN" b="1" dirty="0"/>
              <a:t>  </a:t>
            </a:r>
          </a:p>
          <a:p>
            <a:r>
              <a:rPr lang="en-US" altLang="zh-CN" b="1" dirty="0"/>
              <a:t>   </a:t>
            </a:r>
            <a:r>
              <a:rPr lang="en-US" altLang="zh-CN" b="1" dirty="0" err="1"/>
              <a:t>int</a:t>
            </a:r>
            <a:r>
              <a:rPr lang="en-US" altLang="zh-CN" b="1" dirty="0"/>
              <a:t> dis;     //</a:t>
            </a:r>
            <a:r>
              <a:rPr lang="zh-CN" altLang="en-US" b="1" dirty="0"/>
              <a:t>这条边的长度</a:t>
            </a:r>
            <a:endParaRPr lang="en-US" altLang="zh-CN" b="1" dirty="0"/>
          </a:p>
          <a:p>
            <a:r>
              <a:rPr lang="en-US" altLang="zh-CN" b="1" dirty="0"/>
              <a:t>}edge[</a:t>
            </a:r>
            <a:r>
              <a:rPr lang="en-US" altLang="zh-CN" b="1" dirty="0" err="1"/>
              <a:t>maxm</a:t>
            </a:r>
            <a:r>
              <a:rPr lang="en-US" altLang="zh-CN" b="1" dirty="0"/>
              <a:t>];</a:t>
            </a:r>
          </a:p>
          <a:p>
            <a:endParaRPr lang="en-US" altLang="zh-CN" b="1" dirty="0"/>
          </a:p>
          <a:p>
            <a:r>
              <a:rPr lang="en-US" altLang="zh-CN" b="1" dirty="0"/>
              <a:t>void </a:t>
            </a:r>
            <a:r>
              <a:rPr lang="en-US" altLang="zh-CN" b="1" dirty="0" err="1"/>
              <a:t>add_edge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from,int</a:t>
            </a:r>
            <a:r>
              <a:rPr lang="en-US" altLang="zh-CN" b="1" dirty="0"/>
              <a:t> </a:t>
            </a:r>
            <a:r>
              <a:rPr lang="en-US" altLang="zh-CN" b="1" dirty="0" err="1"/>
              <a:t>to,int</a:t>
            </a:r>
            <a:r>
              <a:rPr lang="en-US" altLang="zh-CN" b="1" dirty="0"/>
              <a:t> dis) {</a:t>
            </a:r>
          </a:p>
          <a:p>
            <a:r>
              <a:rPr lang="en-US" altLang="zh-CN" b="1" dirty="0"/>
              <a:t>    edge[++</a:t>
            </a:r>
            <a:r>
              <a:rPr lang="en-US" altLang="zh-CN" b="1" dirty="0" err="1"/>
              <a:t>num_edge</a:t>
            </a:r>
            <a:r>
              <a:rPr lang="en-US" altLang="zh-CN" b="1" dirty="0"/>
              <a:t>].next=head[from];</a:t>
            </a:r>
          </a:p>
          <a:p>
            <a:r>
              <a:rPr lang="en-US" altLang="zh-CN" b="1" dirty="0"/>
              <a:t>    edge[</a:t>
            </a:r>
            <a:r>
              <a:rPr lang="en-US" altLang="zh-CN" b="1" dirty="0" err="1"/>
              <a:t>num_edge</a:t>
            </a:r>
            <a:r>
              <a:rPr lang="en-US" altLang="zh-CN" b="1" dirty="0"/>
              <a:t>].to=to;</a:t>
            </a:r>
          </a:p>
          <a:p>
            <a:r>
              <a:rPr lang="en-US" altLang="zh-CN" b="1" dirty="0"/>
              <a:t>    edge[</a:t>
            </a:r>
            <a:r>
              <a:rPr lang="en-US" altLang="zh-CN" b="1" dirty="0" err="1"/>
              <a:t>num_edge</a:t>
            </a:r>
            <a:r>
              <a:rPr lang="en-US" altLang="zh-CN" b="1" dirty="0"/>
              <a:t>].dis=dis;</a:t>
            </a:r>
          </a:p>
          <a:p>
            <a:r>
              <a:rPr lang="en-US" altLang="zh-CN" b="1" dirty="0"/>
              <a:t>    head[from]=</a:t>
            </a:r>
            <a:r>
              <a:rPr lang="en-US" altLang="zh-CN" b="1" dirty="0" err="1"/>
              <a:t>num_edge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}</a:t>
            </a:r>
          </a:p>
          <a:p>
            <a:r>
              <a:rPr lang="en-US" altLang="zh-CN" b="1" dirty="0"/>
              <a:t>……</a:t>
            </a:r>
          </a:p>
          <a:p>
            <a:r>
              <a:rPr lang="en-US" altLang="zh-CN" b="1" dirty="0"/>
              <a:t>for(</a:t>
            </a:r>
            <a:r>
              <a:rPr lang="en-US" altLang="zh-CN" b="1" dirty="0" err="1"/>
              <a:t>int</a:t>
            </a:r>
            <a:r>
              <a:rPr lang="en-US" altLang="zh-CN" b="1" dirty="0"/>
              <a:t> i=1;i&lt;=</a:t>
            </a:r>
            <a:r>
              <a:rPr lang="en-US" altLang="zh-CN" b="1" dirty="0" err="1"/>
              <a:t>m;i</a:t>
            </a:r>
            <a:r>
              <a:rPr lang="en-US" altLang="zh-CN" b="1" dirty="0"/>
              <a:t>++){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cin</a:t>
            </a:r>
            <a:r>
              <a:rPr lang="en-US" altLang="zh-CN" b="1" dirty="0"/>
              <a:t>&gt;&gt;u&gt;&gt;v&gt;&gt;d;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add_edge</a:t>
            </a:r>
            <a:r>
              <a:rPr lang="en-US" altLang="zh-CN" b="1" dirty="0"/>
              <a:t>(</a:t>
            </a:r>
            <a:r>
              <a:rPr lang="en-US" altLang="zh-CN" b="1" dirty="0" err="1"/>
              <a:t>u,v,d</a:t>
            </a:r>
            <a:r>
              <a:rPr lang="en-US" altLang="zh-CN" b="1" dirty="0"/>
              <a:t>)</a:t>
            </a:r>
          </a:p>
          <a:p>
            <a:r>
              <a:rPr lang="en-US" altLang="zh-CN" b="1" dirty="0"/>
              <a:t>}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C9716BC-A608-FD60-3C17-F39669AB533E}"/>
                  </a:ext>
                </a:extLst>
              </p14:cNvPr>
              <p14:cNvContentPartPr/>
              <p14:nvPr/>
            </p14:nvContentPartPr>
            <p14:xfrm>
              <a:off x="833400" y="1373040"/>
              <a:ext cx="9787320" cy="36914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C9716BC-A608-FD60-3C17-F39669AB53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4040" y="1363680"/>
                <a:ext cx="9806040" cy="371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5984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58851" y="163758"/>
            <a:ext cx="119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边集数组存储</a:t>
            </a:r>
          </a:p>
        </p:txBody>
      </p:sp>
      <p:sp>
        <p:nvSpPr>
          <p:cNvPr id="6" name="矩形 5"/>
          <p:cNvSpPr/>
          <p:nvPr/>
        </p:nvSpPr>
        <p:spPr>
          <a:xfrm>
            <a:off x="711199" y="1283712"/>
            <a:ext cx="1052285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638" lvl="0" indent="-274638" fontAlgn="base">
              <a:lnSpc>
                <a:spcPct val="120000"/>
              </a:lnSpc>
              <a:spcBef>
                <a:spcPts val="1438"/>
              </a:spcBef>
              <a:spcAft>
                <a:spcPct val="0"/>
              </a:spcAft>
              <a:buSzPct val="80000"/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利用一维数组存储图中所有边的一种图的表示方法。</a:t>
            </a:r>
          </a:p>
        </p:txBody>
      </p:sp>
      <p:pic>
        <p:nvPicPr>
          <p:cNvPr id="6147" name="Picture 3" descr="C:\Users\lenovo\AppData\Roaming\Tencent\Users\280363419\QQ\WinTemp\RichOle\J]~Y]%96E$QMQL1U@LW`_F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2" y="2191657"/>
            <a:ext cx="11827231" cy="38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39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063D1CA-686B-4575-9099-6563A2B3FAD9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191387" y="203514"/>
            <a:ext cx="1200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图的最短路问题</a:t>
            </a:r>
          </a:p>
        </p:txBody>
      </p:sp>
      <p:sp>
        <p:nvSpPr>
          <p:cNvPr id="5" name="文本占位符 74754"/>
          <p:cNvSpPr txBox="1">
            <a:spLocks noChangeArrowheads="1"/>
          </p:cNvSpPr>
          <p:nvPr/>
        </p:nvSpPr>
        <p:spPr>
          <a:xfrm>
            <a:off x="457200" y="1445342"/>
            <a:ext cx="11208774" cy="4422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问题描述：给加权图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SSSP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：求给定起点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到其他所有点的最短路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Single Source Shortest Path)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APSP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：求每两对点的最短路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算法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altLang="zh-CN" sz="2400" dirty="0" err="1"/>
              <a:t>Dijkstra</a:t>
            </a:r>
            <a:r>
              <a:rPr lang="zh-CN" altLang="en-US" sz="2400" dirty="0"/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单源最短路，不含负权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altLang="zh-CN" sz="2400" dirty="0"/>
              <a:t>bellman-ford</a:t>
            </a:r>
            <a:r>
              <a:rPr lang="zh-CN" altLang="en-US" sz="2400" dirty="0"/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单源最短路，可含负权，但不能有负权回路：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SPFA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Bellman-ford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的队列优化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floyd-warshall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：每两对点的最短路，可含负权</a:t>
            </a:r>
          </a:p>
        </p:txBody>
      </p:sp>
    </p:spTree>
    <p:extLst>
      <p:ext uri="{BB962C8B-B14F-4D97-AF65-F5344CB8AC3E}">
        <p14:creationId xmlns:p14="http://schemas.microsoft.com/office/powerpoint/2010/main" val="3235679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063D1CA-686B-4575-9099-6563A2B3FAD9}"/>
              </a:ext>
            </a:extLst>
          </p:cNvPr>
          <p:cNvSpPr/>
          <p:nvPr/>
        </p:nvSpPr>
        <p:spPr>
          <a:xfrm>
            <a:off x="0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191387" y="203514"/>
            <a:ext cx="1200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单源最短路问题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(Single Source Shortest Path)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7534" y="1184807"/>
            <a:ext cx="113759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Dijkstra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算法：</a:t>
            </a:r>
            <a:r>
              <a:rPr lang="zh-CN" altLang="en-US" sz="2400" dirty="0"/>
              <a:t>每次找到离源点（如</a:t>
            </a:r>
            <a:r>
              <a:rPr lang="en-US" altLang="zh-CN" sz="2400" dirty="0"/>
              <a:t>1</a:t>
            </a:r>
            <a:r>
              <a:rPr lang="zh-CN" altLang="en-US" sz="2400" dirty="0"/>
              <a:t>号结点）最近的一个顶点，然后以该顶点为中心进行扩展，最终得到源点到其余所有点的最短路径。</a:t>
            </a:r>
            <a:endParaRPr lang="en-US" altLang="zh-CN" sz="2400" dirty="0"/>
          </a:p>
          <a:p>
            <a:br>
              <a:rPr lang="zh-CN" altLang="en-US" sz="2400" dirty="0"/>
            </a:br>
            <a:r>
              <a:rPr lang="zh-CN" altLang="en-US" sz="2400" dirty="0"/>
              <a:t>基本步骤：</a:t>
            </a:r>
            <a:endParaRPr lang="en-US" altLang="zh-CN" sz="2400" dirty="0"/>
          </a:p>
          <a:p>
            <a:r>
              <a:rPr lang="en-US" altLang="zh-CN" sz="2400" b="1" dirty="0"/>
              <a:t>       1</a:t>
            </a:r>
            <a:r>
              <a:rPr lang="zh-CN" altLang="en-US" sz="2400" b="1" dirty="0"/>
              <a:t>，</a:t>
            </a:r>
            <a:r>
              <a:rPr lang="zh-CN" altLang="en-US" sz="2400" dirty="0"/>
              <a:t>设置标记数组</a:t>
            </a:r>
            <a:r>
              <a:rPr lang="en-US" altLang="zh-CN" sz="2400" dirty="0"/>
              <a:t>vis[]</a:t>
            </a:r>
            <a:r>
              <a:rPr lang="zh-CN" altLang="en-US" sz="2400" dirty="0"/>
              <a:t>：将所有的顶点分为两部分</a:t>
            </a:r>
            <a:r>
              <a:rPr lang="en-US" altLang="zh-CN" sz="2400" dirty="0"/>
              <a:t>,</a:t>
            </a:r>
            <a:r>
              <a:rPr lang="zh-CN" altLang="en-US" sz="2400" dirty="0"/>
              <a:t>已知最短路径的顶点集合</a:t>
            </a:r>
            <a:r>
              <a:rPr lang="en-US" altLang="zh-CN" sz="2400" dirty="0"/>
              <a:t>P</a:t>
            </a:r>
            <a:r>
              <a:rPr lang="zh-CN" altLang="en-US" sz="2400" dirty="0"/>
              <a:t>和未知最短路径的顶点集合</a:t>
            </a:r>
            <a:r>
              <a:rPr lang="en-US" altLang="zh-CN" sz="2400" dirty="0"/>
              <a:t>Q</a:t>
            </a:r>
            <a:r>
              <a:rPr lang="zh-CN" altLang="en-US" sz="2400" dirty="0"/>
              <a:t>，很显然最开始集合</a:t>
            </a:r>
            <a:r>
              <a:rPr lang="en-US" altLang="zh-CN" sz="2400" dirty="0"/>
              <a:t>P</a:t>
            </a:r>
            <a:r>
              <a:rPr lang="zh-CN" altLang="en-US" sz="2400" dirty="0"/>
              <a:t>只有源点一个顶点。</a:t>
            </a:r>
            <a:r>
              <a:rPr lang="en-US" altLang="zh-CN" sz="2400" dirty="0"/>
              <a:t>vis[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为</a:t>
            </a:r>
            <a:r>
              <a:rPr lang="en-US" altLang="zh-CN" sz="2400" dirty="0"/>
              <a:t>1</a:t>
            </a:r>
            <a:r>
              <a:rPr lang="zh-CN" altLang="en-US" sz="2400" dirty="0"/>
              <a:t>表示在集合</a:t>
            </a:r>
            <a:r>
              <a:rPr lang="en-US" altLang="zh-CN" sz="2400" dirty="0"/>
              <a:t>P</a:t>
            </a:r>
            <a:r>
              <a:rPr lang="zh-CN" altLang="en-US" sz="2400" dirty="0"/>
              <a:t>中；</a:t>
            </a:r>
            <a:br>
              <a:rPr lang="zh-CN" altLang="en-US" sz="2400" dirty="0"/>
            </a:br>
            <a:r>
              <a:rPr lang="zh-CN" altLang="en-US" sz="2400" dirty="0"/>
              <a:t>       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，</a:t>
            </a:r>
            <a:r>
              <a:rPr lang="zh-CN" altLang="en-US" sz="2400" dirty="0"/>
              <a:t>设置最短路径数组</a:t>
            </a:r>
            <a:r>
              <a:rPr lang="en-US" altLang="zh-CN" sz="2400" dirty="0" err="1"/>
              <a:t>dist</a:t>
            </a:r>
            <a:r>
              <a:rPr lang="en-US" altLang="zh-CN" sz="2400" dirty="0"/>
              <a:t>[]</a:t>
            </a:r>
            <a:r>
              <a:rPr lang="zh-CN" altLang="en-US" sz="2400" dirty="0"/>
              <a:t>并不断更新：初始状态下，令</a:t>
            </a:r>
            <a:r>
              <a:rPr lang="en-US" altLang="zh-CN" sz="2400" dirty="0" err="1"/>
              <a:t>dist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= edge[s][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](s</a:t>
            </a:r>
            <a:r>
              <a:rPr lang="zh-CN" altLang="en-US" sz="2400" dirty="0"/>
              <a:t>为源点，</a:t>
            </a:r>
            <a:r>
              <a:rPr lang="en-US" altLang="zh-CN" sz="2400" dirty="0"/>
              <a:t>edge</a:t>
            </a:r>
            <a:r>
              <a:rPr lang="zh-CN" altLang="en-US" sz="2400" dirty="0"/>
              <a:t>为邻接矩阵</a:t>
            </a:r>
            <a:r>
              <a:rPr lang="en-US" altLang="zh-CN" sz="2400" dirty="0"/>
              <a:t>)</a:t>
            </a:r>
            <a:r>
              <a:rPr lang="zh-CN" altLang="en-US" sz="2400" dirty="0"/>
              <a:t>，显然此时</a:t>
            </a:r>
            <a:r>
              <a:rPr lang="en-US" altLang="zh-CN" sz="2400" dirty="0" err="1"/>
              <a:t>dist</a:t>
            </a:r>
            <a:r>
              <a:rPr lang="en-US" altLang="zh-CN" sz="2400" dirty="0"/>
              <a:t>[s]=0</a:t>
            </a:r>
            <a:r>
              <a:rPr lang="zh-CN" altLang="en-US" sz="2400" dirty="0"/>
              <a:t>，</a:t>
            </a:r>
            <a:r>
              <a:rPr lang="en-US" altLang="zh-CN" sz="2400" dirty="0"/>
              <a:t>vis[s]=1</a:t>
            </a:r>
            <a:r>
              <a:rPr lang="zh-CN" altLang="en-US" sz="2400" dirty="0"/>
              <a:t>。</a:t>
            </a:r>
            <a:br>
              <a:rPr lang="zh-CN" altLang="en-US" sz="2400" dirty="0"/>
            </a:br>
            <a:r>
              <a:rPr lang="zh-CN" altLang="en-US" sz="2400" dirty="0"/>
              <a:t>       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，</a:t>
            </a:r>
            <a:r>
              <a:rPr lang="zh-CN" altLang="en-US" sz="2400" dirty="0"/>
              <a:t>在集合</a:t>
            </a:r>
            <a:r>
              <a:rPr lang="en-US" altLang="zh-CN" sz="2400" dirty="0"/>
              <a:t>Q</a:t>
            </a:r>
            <a:r>
              <a:rPr lang="zh-CN" altLang="en-US" sz="2400" dirty="0"/>
              <a:t>中再次选择一个离源点</a:t>
            </a:r>
            <a:r>
              <a:rPr lang="en-US" altLang="zh-CN" sz="2400" dirty="0"/>
              <a:t>s</a:t>
            </a:r>
            <a:r>
              <a:rPr lang="zh-CN" altLang="en-US" sz="2400" dirty="0"/>
              <a:t>最近的顶点</a:t>
            </a:r>
            <a:r>
              <a:rPr lang="en-US" altLang="zh-CN" sz="2400" dirty="0"/>
              <a:t>v</a:t>
            </a:r>
            <a:r>
              <a:rPr lang="zh-CN" altLang="en-US" sz="2400" dirty="0"/>
              <a:t>加入到</a:t>
            </a:r>
            <a:r>
              <a:rPr lang="en-US" altLang="zh-CN" sz="2400" dirty="0"/>
              <a:t>P</a:t>
            </a:r>
            <a:r>
              <a:rPr lang="zh-CN" altLang="en-US" sz="2400" dirty="0"/>
              <a:t>中。并以</a:t>
            </a:r>
            <a:r>
              <a:rPr lang="en-US" altLang="zh-CN" sz="2400" dirty="0"/>
              <a:t>v</a:t>
            </a:r>
            <a:r>
              <a:rPr lang="zh-CN" altLang="en-US" sz="2400" dirty="0"/>
              <a:t>为新的中转点，对每一条边进行松弛操作</a:t>
            </a:r>
            <a:r>
              <a:rPr lang="en-US" altLang="zh-CN" sz="2400" dirty="0"/>
              <a:t>(</a:t>
            </a:r>
            <a:r>
              <a:rPr lang="zh-CN" altLang="en-US" sz="2400" dirty="0"/>
              <a:t>即</a:t>
            </a:r>
            <a:r>
              <a:rPr lang="en-US" altLang="zh-CN" sz="2400" dirty="0" err="1"/>
              <a:t>dist</a:t>
            </a:r>
            <a:r>
              <a:rPr lang="en-US" altLang="zh-CN" sz="2400" dirty="0"/>
              <a:t>[j]=min{</a:t>
            </a:r>
            <a:r>
              <a:rPr lang="en-US" altLang="zh-CN" sz="2400" dirty="0" err="1"/>
              <a:t>dist</a:t>
            </a:r>
            <a:r>
              <a:rPr lang="en-US" altLang="zh-CN" sz="2400" dirty="0"/>
              <a:t>[j], </a:t>
            </a:r>
            <a:r>
              <a:rPr lang="en-US" altLang="zh-CN" sz="2400" dirty="0" err="1"/>
              <a:t>dist</a:t>
            </a:r>
            <a:r>
              <a:rPr lang="en-US" altLang="zh-CN" sz="2400" dirty="0"/>
              <a:t>[v]+edge[v][j]}),</a:t>
            </a:r>
            <a:r>
              <a:rPr lang="zh-CN" altLang="en-US" sz="2400" dirty="0"/>
              <a:t>并令</a:t>
            </a:r>
            <a:r>
              <a:rPr lang="en-US" altLang="zh-CN" sz="2400" dirty="0"/>
              <a:t>vis[v]=1;</a:t>
            </a:r>
            <a:br>
              <a:rPr lang="zh-CN" altLang="en-US" sz="2400" dirty="0"/>
            </a:br>
            <a:r>
              <a:rPr lang="zh-CN" altLang="en-US" sz="2400" dirty="0"/>
              <a:t>       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，</a:t>
            </a:r>
            <a:r>
              <a:rPr lang="zh-CN" altLang="en-US" sz="2400" dirty="0"/>
              <a:t>重复</a:t>
            </a:r>
            <a:r>
              <a:rPr lang="en-US" altLang="zh-CN" sz="2400" dirty="0"/>
              <a:t>3</a:t>
            </a:r>
            <a:r>
              <a:rPr lang="zh-CN" altLang="en-US" sz="2400" dirty="0"/>
              <a:t>，直至集合</a:t>
            </a:r>
            <a:r>
              <a:rPr lang="en-US" altLang="zh-CN" sz="2400" dirty="0"/>
              <a:t>Q</a:t>
            </a:r>
            <a:r>
              <a:rPr lang="zh-CN" altLang="en-US" sz="2400" dirty="0"/>
              <a:t>为空。</a:t>
            </a:r>
          </a:p>
        </p:txBody>
      </p:sp>
    </p:spTree>
    <p:extLst>
      <p:ext uri="{BB962C8B-B14F-4D97-AF65-F5344CB8AC3E}">
        <p14:creationId xmlns:p14="http://schemas.microsoft.com/office/powerpoint/2010/main" val="3235679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063D1CA-686B-4575-9099-6563A2B3FAD9}"/>
              </a:ext>
            </a:extLst>
          </p:cNvPr>
          <p:cNvSpPr/>
          <p:nvPr/>
        </p:nvSpPr>
        <p:spPr>
          <a:xfrm>
            <a:off x="0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191387" y="203514"/>
            <a:ext cx="1200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单源最短路问题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(Single Source Shortest Path)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9435FD70-729A-EE8E-24F0-E679A3F6D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206" y="2091087"/>
            <a:ext cx="6492123" cy="331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AF34C46-4FAB-1379-61B2-A1E6FEA944DF}"/>
              </a:ext>
            </a:extLst>
          </p:cNvPr>
          <p:cNvSpPr txBox="1"/>
          <p:nvPr/>
        </p:nvSpPr>
        <p:spPr>
          <a:xfrm>
            <a:off x="659876" y="1583703"/>
            <a:ext cx="535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求始点</a:t>
            </a:r>
            <a:r>
              <a:rPr lang="en-US" altLang="zh-CN" sz="2800" dirty="0">
                <a:latin typeface="+mn-ea"/>
              </a:rPr>
              <a:t>V1​ </a:t>
            </a:r>
            <a:r>
              <a:rPr lang="zh-CN" altLang="en-US" sz="2800" dirty="0">
                <a:latin typeface="+mn-ea"/>
              </a:rPr>
              <a:t>到其余顶点的最短路径</a:t>
            </a:r>
          </a:p>
        </p:txBody>
      </p:sp>
    </p:spTree>
    <p:extLst>
      <p:ext uri="{BB962C8B-B14F-4D97-AF65-F5344CB8AC3E}">
        <p14:creationId xmlns:p14="http://schemas.microsoft.com/office/powerpoint/2010/main" val="296254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063D1CA-686B-4575-9099-6563A2B3FAD9}"/>
              </a:ext>
            </a:extLst>
          </p:cNvPr>
          <p:cNvSpPr/>
          <p:nvPr/>
        </p:nvSpPr>
        <p:spPr>
          <a:xfrm>
            <a:off x="0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191387" y="203514"/>
            <a:ext cx="1200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单源最短路问题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(Single Source Shortest Path)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F34C46-4FAB-1379-61B2-A1E6FEA944DF}"/>
              </a:ext>
            </a:extLst>
          </p:cNvPr>
          <p:cNvSpPr txBox="1"/>
          <p:nvPr/>
        </p:nvSpPr>
        <p:spPr>
          <a:xfrm>
            <a:off x="191387" y="1053359"/>
            <a:ext cx="10630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令不可直接到达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V1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的点（需经过第三个点）到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V1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的距离为∞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距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V1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最近的点： 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V1</a:t>
            </a:r>
          </a:p>
          <a:p>
            <a:pPr algn="just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最短路径：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V1→V1</a:t>
            </a:r>
          </a:p>
          <a:p>
            <a:pPr algn="just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最短距离：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72B9DE0C-5AB6-8D50-28B9-6E8D45D2F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29" y="3235652"/>
            <a:ext cx="516255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在这里插入图片描述">
            <a:extLst>
              <a:ext uri="{FF2B5EF4-FFF2-40B4-BE49-F238E27FC236}">
                <a16:creationId xmlns:a16="http://schemas.microsoft.com/office/drawing/2014/main" id="{28EABE5E-98C9-1C6C-0B74-9BC4839F7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794" y="3110151"/>
            <a:ext cx="63817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568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063D1CA-686B-4575-9099-6563A2B3FAD9}"/>
              </a:ext>
            </a:extLst>
          </p:cNvPr>
          <p:cNvSpPr/>
          <p:nvPr/>
        </p:nvSpPr>
        <p:spPr>
          <a:xfrm>
            <a:off x="0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191387" y="203514"/>
            <a:ext cx="1200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单源最短路问题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(Single Source Shortest Path)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F34C46-4FAB-1379-61B2-A1E6FEA944DF}"/>
              </a:ext>
            </a:extLst>
          </p:cNvPr>
          <p:cNvSpPr txBox="1"/>
          <p:nvPr/>
        </p:nvSpPr>
        <p:spPr>
          <a:xfrm>
            <a:off x="285656" y="888124"/>
            <a:ext cx="8415285" cy="1845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除自身外，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距离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V1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最近的点：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V4</a:t>
            </a:r>
          </a:p>
          <a:p>
            <a:pPr algn="just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最短路径：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V1 → V4</a:t>
            </a:r>
          </a:p>
          <a:p>
            <a:pPr algn="just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最短距离：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pic>
        <p:nvPicPr>
          <p:cNvPr id="3074" name="Picture 2" descr="在这里插入图片描述">
            <a:extLst>
              <a:ext uri="{FF2B5EF4-FFF2-40B4-BE49-F238E27FC236}">
                <a16:creationId xmlns:a16="http://schemas.microsoft.com/office/drawing/2014/main" id="{816F4D3D-C427-5463-B119-D1EDA1F2F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00" y="3108488"/>
            <a:ext cx="516255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在这里插入图片描述">
            <a:extLst>
              <a:ext uri="{FF2B5EF4-FFF2-40B4-BE49-F238E27FC236}">
                <a16:creationId xmlns:a16="http://schemas.microsoft.com/office/drawing/2014/main" id="{5A7A0FD1-87CD-BD25-1D7B-8DAD6BFD6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850" y="3156112"/>
            <a:ext cx="63817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40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ECEB0BA-CD8C-4A3C-8F2D-13BBA9C4D23F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12232" y="141344"/>
            <a:ext cx="1084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七桥问题（哥尼斯堡桥问题）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9537" y="1103615"/>
            <a:ext cx="118529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1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itchFamily="34" charset="0"/>
                <a:ea typeface="-apple-system"/>
                <a:cs typeface="宋体" pitchFamily="2" charset="-122"/>
              </a:rPr>
              <a:t>传说中的七桥问题（哥尼斯堡桥问题）。在哥尼斯堡，普雷格尔河环绕着奈佛夫岛（图中的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itchFamily="34" charset="0"/>
                <a:ea typeface="-apple-system"/>
                <a:cs typeface="宋体" pitchFamily="2" charset="-122"/>
              </a:rPr>
              <a:t>A</a:t>
            </a:r>
            <a:r>
              <a:rPr kumimoji="0" lang="zh-CN" sz="1200" b="1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itchFamily="34" charset="0"/>
                <a:ea typeface="-apple-system"/>
                <a:cs typeface="宋体" pitchFamily="2" charset="-122"/>
              </a:rPr>
              <a:t>岛）。这条河将陆地分成了下面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itchFamily="34" charset="0"/>
                <a:ea typeface="-apple-system"/>
                <a:cs typeface="宋体" pitchFamily="2" charset="-122"/>
              </a:rPr>
              <a:t>4</a:t>
            </a:r>
            <a:r>
              <a:rPr kumimoji="0" lang="zh-CN" sz="1200" b="1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itchFamily="34" charset="0"/>
                <a:ea typeface="-apple-system"/>
                <a:cs typeface="宋体" pitchFamily="2" charset="-122"/>
              </a:rPr>
              <a:t>个区域，该处还有着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itchFamily="34" charset="0"/>
                <a:ea typeface="-apple-system"/>
                <a:cs typeface="宋体" pitchFamily="2" charset="-122"/>
              </a:rPr>
              <a:t>7</a:t>
            </a:r>
            <a:r>
              <a:rPr kumimoji="0" lang="zh-CN" sz="1200" b="1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itchFamily="34" charset="0"/>
                <a:ea typeface="-apple-system"/>
                <a:cs typeface="宋体" pitchFamily="2" charset="-122"/>
              </a:rPr>
              <a:t>座连接这些陆地的桥梁。</a:t>
            </a:r>
            <a:endParaRPr kumimoji="0" lang="zh-CN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1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itchFamily="34" charset="0"/>
                <a:ea typeface="-apple-system"/>
                <a:cs typeface="宋体" pitchFamily="2" charset="-122"/>
              </a:rPr>
              <a:t>  </a:t>
            </a:r>
            <a:endParaRPr kumimoji="0" lang="zh-CN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1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itchFamily="34" charset="0"/>
                <a:ea typeface="-apple-system"/>
                <a:cs typeface="宋体" pitchFamily="2" charset="-122"/>
              </a:rPr>
              <a:t>问题是如何从某地出发，依次沿着各个桥，必须经过每座桥且每座桥只能经过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itchFamily="34" charset="0"/>
                <a:ea typeface="-apple-system"/>
                <a:cs typeface="宋体" pitchFamily="2" charset="-122"/>
              </a:rPr>
              <a:t>1</a:t>
            </a:r>
            <a:r>
              <a:rPr kumimoji="0" lang="zh-CN" sz="1200" b="1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itchFamily="34" charset="0"/>
                <a:ea typeface="-apple-system"/>
                <a:cs typeface="宋体" pitchFamily="2" charset="-122"/>
              </a:rPr>
              <a:t>次，最终回到原地。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4F4F4F"/>
              </a:solidFill>
              <a:effectLst/>
              <a:latin typeface="Arial" pitchFamily="34" charset="0"/>
              <a:ea typeface="-apple-system"/>
              <a:cs typeface="宋体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1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itchFamily="34" charset="0"/>
                <a:ea typeface="-apple-system"/>
                <a:cs typeface="宋体" pitchFamily="2" charset="-122"/>
              </a:rPr>
              <a:t>是伟大的数学家欧拉（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itchFamily="34" charset="0"/>
                <a:ea typeface="-apple-system"/>
                <a:cs typeface="宋体" pitchFamily="2" charset="-122"/>
              </a:rPr>
              <a:t>Leonhard Euler</a:t>
            </a:r>
            <a:r>
              <a:rPr kumimoji="0" lang="zh-CN" sz="1200" b="1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itchFamily="34" charset="0"/>
                <a:ea typeface="-apple-system"/>
                <a:cs typeface="宋体" pitchFamily="2" charset="-122"/>
              </a:rPr>
              <a:t>）在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itchFamily="34" charset="0"/>
                <a:ea typeface="-apple-system"/>
                <a:cs typeface="宋体" pitchFamily="2" charset="-122"/>
              </a:rPr>
              <a:t>1736</a:t>
            </a:r>
            <a:r>
              <a:rPr kumimoji="0" lang="zh-CN" sz="1200" b="1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itchFamily="34" charset="0"/>
                <a:ea typeface="-apple-system"/>
                <a:cs typeface="宋体" pitchFamily="2" charset="-122"/>
              </a:rPr>
              <a:t>年首次使用图的方法解决了该问题。</a:t>
            </a:r>
            <a:endParaRPr kumimoji="0" lang="zh-CN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1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itchFamily="34" charset="0"/>
                <a:ea typeface="-apple-system"/>
                <a:cs typeface="宋体" pitchFamily="2" charset="-122"/>
              </a:rPr>
              <a:t>欧拉将上面的模型转换成了下面这种”图“的形式。</a:t>
            </a:r>
            <a:endParaRPr kumimoji="0" lang="zh-CN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0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itchFamily="34" charset="0"/>
                <a:ea typeface="-apple-system"/>
                <a:cs typeface="宋体" pitchFamily="2" charset="-122"/>
              </a:rPr>
              <a:t>  </a:t>
            </a:r>
            <a:endParaRPr kumimoji="0" lang="zh-CN" sz="10100" b="0" i="0" u="none" strike="noStrike" cap="none" normalizeH="0" baseline="0" dirty="0">
              <a:ln>
                <a:noFill/>
              </a:ln>
              <a:solidFill>
                <a:srgbClr val="4F4F4F"/>
              </a:solidFill>
              <a:effectLst/>
              <a:latin typeface="Arial" pitchFamily="34" charset="0"/>
              <a:ea typeface="-apple-system"/>
              <a:cs typeface="宋体" pitchFamily="2" charset="-122"/>
            </a:endParaRPr>
          </a:p>
        </p:txBody>
      </p:sp>
      <p:pic>
        <p:nvPicPr>
          <p:cNvPr id="3074" name="Picture 2" descr="这里写图片描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0" y="2924854"/>
            <a:ext cx="3790950" cy="285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这里写图片描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178" y="3548741"/>
            <a:ext cx="22479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814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063D1CA-686B-4575-9099-6563A2B3FAD9}"/>
              </a:ext>
            </a:extLst>
          </p:cNvPr>
          <p:cNvSpPr/>
          <p:nvPr/>
        </p:nvSpPr>
        <p:spPr>
          <a:xfrm>
            <a:off x="0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191387" y="203514"/>
            <a:ext cx="1200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单源最短路问题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(Single Source Shortest Path)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F34C46-4FAB-1379-61B2-A1E6FEA944DF}"/>
              </a:ext>
            </a:extLst>
          </p:cNvPr>
          <p:cNvSpPr txBox="1"/>
          <p:nvPr/>
        </p:nvSpPr>
        <p:spPr>
          <a:xfrm>
            <a:off x="295082" y="1053359"/>
            <a:ext cx="9103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由上步已获知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 1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到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的最短路径，则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V1→V4→V3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距离为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8=V1→V3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的距离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，不更新 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V1→V4→V7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距离为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10&lt;∞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，更新</a:t>
            </a:r>
          </a:p>
        </p:txBody>
      </p:sp>
      <p:pic>
        <p:nvPicPr>
          <p:cNvPr id="3076" name="Picture 4" descr="在这里插入图片描述">
            <a:extLst>
              <a:ext uri="{FF2B5EF4-FFF2-40B4-BE49-F238E27FC236}">
                <a16:creationId xmlns:a16="http://schemas.microsoft.com/office/drawing/2014/main" id="{85567271-ECFD-00A1-AD63-728C4591A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265" y="3429000"/>
            <a:ext cx="6400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在这里插入图片描述">
            <a:extLst>
              <a:ext uri="{FF2B5EF4-FFF2-40B4-BE49-F238E27FC236}">
                <a16:creationId xmlns:a16="http://schemas.microsoft.com/office/drawing/2014/main" id="{06F9899A-E735-E648-59E1-056D9749E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3429000"/>
            <a:ext cx="516255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108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063D1CA-686B-4575-9099-6563A2B3FAD9}"/>
              </a:ext>
            </a:extLst>
          </p:cNvPr>
          <p:cNvSpPr/>
          <p:nvPr/>
        </p:nvSpPr>
        <p:spPr>
          <a:xfrm>
            <a:off x="0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191387" y="203514"/>
            <a:ext cx="1200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单源最短路问题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(Single Source Shortest Path)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F34C46-4FAB-1379-61B2-A1E6FEA944DF}"/>
              </a:ext>
            </a:extLst>
          </p:cNvPr>
          <p:cNvSpPr txBox="1"/>
          <p:nvPr/>
        </p:nvSpPr>
        <p:spPr>
          <a:xfrm>
            <a:off x="295082" y="1053359"/>
            <a:ext cx="91034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更新后，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距离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V1​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最近的点：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V2</a:t>
            </a:r>
          </a:p>
          <a:p>
            <a:pPr algn="just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最短路径：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V1 → V2​ </a:t>
            </a:r>
          </a:p>
          <a:p>
            <a:pPr algn="just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最短距离：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pic>
        <p:nvPicPr>
          <p:cNvPr id="5122" name="Picture 2" descr="在这里插入图片描述">
            <a:extLst>
              <a:ext uri="{FF2B5EF4-FFF2-40B4-BE49-F238E27FC236}">
                <a16:creationId xmlns:a16="http://schemas.microsoft.com/office/drawing/2014/main" id="{E51DFA45-F7DD-7083-F6DB-8B9A554E6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3429000"/>
            <a:ext cx="516255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在这里插入图片描述">
            <a:extLst>
              <a:ext uri="{FF2B5EF4-FFF2-40B4-BE49-F238E27FC236}">
                <a16:creationId xmlns:a16="http://schemas.microsoft.com/office/drawing/2014/main" id="{03D80A5A-0780-3F75-7FDA-FB4F3F66A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265" y="3429000"/>
            <a:ext cx="6400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743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063D1CA-686B-4575-9099-6563A2B3FAD9}"/>
              </a:ext>
            </a:extLst>
          </p:cNvPr>
          <p:cNvSpPr/>
          <p:nvPr/>
        </p:nvSpPr>
        <p:spPr>
          <a:xfrm>
            <a:off x="0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191387" y="203514"/>
            <a:ext cx="1200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单源最短路问题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(Single Source Shortest Path)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F34C46-4FAB-1379-61B2-A1E6FEA944DF}"/>
              </a:ext>
            </a:extLst>
          </p:cNvPr>
          <p:cNvSpPr txBox="1"/>
          <p:nvPr/>
        </p:nvSpPr>
        <p:spPr>
          <a:xfrm>
            <a:off x="295082" y="1053359"/>
            <a:ext cx="9103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由上步已获知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V1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到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V2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的最短路径，则：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V1→V2→V3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距离为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8=8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，不更新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V1→V2→V5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距离为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3&lt;∞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，更新</a:t>
            </a:r>
          </a:p>
        </p:txBody>
      </p:sp>
      <p:pic>
        <p:nvPicPr>
          <p:cNvPr id="6146" name="Picture 2" descr="在这里插入图片描述">
            <a:extLst>
              <a:ext uri="{FF2B5EF4-FFF2-40B4-BE49-F238E27FC236}">
                <a16:creationId xmlns:a16="http://schemas.microsoft.com/office/drawing/2014/main" id="{63A8FA5E-B48F-AD9C-B9A3-400C4A986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265" y="3481387"/>
            <a:ext cx="64198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在这里插入图片描述">
            <a:extLst>
              <a:ext uri="{FF2B5EF4-FFF2-40B4-BE49-F238E27FC236}">
                <a16:creationId xmlns:a16="http://schemas.microsoft.com/office/drawing/2014/main" id="{29CFB652-CFCD-F50E-6734-7B0852F21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3481387"/>
            <a:ext cx="516255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171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063D1CA-686B-4575-9099-6563A2B3FAD9}"/>
              </a:ext>
            </a:extLst>
          </p:cNvPr>
          <p:cNvSpPr/>
          <p:nvPr/>
        </p:nvSpPr>
        <p:spPr>
          <a:xfrm>
            <a:off x="0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191387" y="203514"/>
            <a:ext cx="1200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单源最短路问题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(Single Source Shortest Path)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F34C46-4FAB-1379-61B2-A1E6FEA944DF}"/>
              </a:ext>
            </a:extLst>
          </p:cNvPr>
          <p:cNvSpPr txBox="1"/>
          <p:nvPr/>
        </p:nvSpPr>
        <p:spPr>
          <a:xfrm>
            <a:off x="295082" y="1053359"/>
            <a:ext cx="91034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更新后，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距离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V1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最近的点：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V5 </a:t>
            </a:r>
          </a:p>
          <a:p>
            <a:pPr algn="just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最短路径：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V1→V2→V5 ​ </a:t>
            </a:r>
          </a:p>
          <a:p>
            <a:pPr algn="just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最短距离：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8194" name="Picture 2" descr="在这里插入图片描述">
            <a:extLst>
              <a:ext uri="{FF2B5EF4-FFF2-40B4-BE49-F238E27FC236}">
                <a16:creationId xmlns:a16="http://schemas.microsoft.com/office/drawing/2014/main" id="{ABCD5F74-6026-5097-68A5-1230D1F0F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61" y="3376612"/>
            <a:ext cx="516255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在这里插入图片描述">
            <a:extLst>
              <a:ext uri="{FF2B5EF4-FFF2-40B4-BE49-F238E27FC236}">
                <a16:creationId xmlns:a16="http://schemas.microsoft.com/office/drawing/2014/main" id="{5B022257-1887-6146-59A0-5AD3D174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558" y="3376612"/>
            <a:ext cx="64198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121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063D1CA-686B-4575-9099-6563A2B3FAD9}"/>
              </a:ext>
            </a:extLst>
          </p:cNvPr>
          <p:cNvSpPr/>
          <p:nvPr/>
        </p:nvSpPr>
        <p:spPr>
          <a:xfrm>
            <a:off x="0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191387" y="203514"/>
            <a:ext cx="1200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单源最短路问题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(Single Source Shortest Path)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F34C46-4FAB-1379-61B2-A1E6FEA944DF}"/>
              </a:ext>
            </a:extLst>
          </p:cNvPr>
          <p:cNvSpPr txBox="1"/>
          <p:nvPr/>
        </p:nvSpPr>
        <p:spPr>
          <a:xfrm>
            <a:off x="295082" y="1053359"/>
            <a:ext cx="91034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由上步已获知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V1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到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V5​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的最短路径，则：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V1→V2→V5→V3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距离为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8=8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，不更新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V1→V2→V5→V6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距离为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6&lt;∞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，更新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V1→V2→V5→V9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距离为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12&lt;∞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，更新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V1→V2→V5​→V8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距离为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5&lt;∞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，更新</a:t>
            </a:r>
          </a:p>
        </p:txBody>
      </p:sp>
      <p:pic>
        <p:nvPicPr>
          <p:cNvPr id="9218" name="Picture 2" descr="在这里插入图片描述">
            <a:extLst>
              <a:ext uri="{FF2B5EF4-FFF2-40B4-BE49-F238E27FC236}">
                <a16:creationId xmlns:a16="http://schemas.microsoft.com/office/drawing/2014/main" id="{407FEB49-8E0A-0217-49B1-D45ECC752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7" y="3549193"/>
            <a:ext cx="564832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在这里插入图片描述">
            <a:extLst>
              <a:ext uri="{FF2B5EF4-FFF2-40B4-BE49-F238E27FC236}">
                <a16:creationId xmlns:a16="http://schemas.microsoft.com/office/drawing/2014/main" id="{B727157A-A018-B7FF-5F43-7B500BFCF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562" y="3557873"/>
            <a:ext cx="64198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605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063D1CA-686B-4575-9099-6563A2B3FAD9}"/>
              </a:ext>
            </a:extLst>
          </p:cNvPr>
          <p:cNvSpPr/>
          <p:nvPr/>
        </p:nvSpPr>
        <p:spPr>
          <a:xfrm>
            <a:off x="0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191387" y="203514"/>
            <a:ext cx="1200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单源最短路问题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(Single Source Shortest Path)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F34C46-4FAB-1379-61B2-A1E6FEA944DF}"/>
              </a:ext>
            </a:extLst>
          </p:cNvPr>
          <p:cNvSpPr txBox="1"/>
          <p:nvPr/>
        </p:nvSpPr>
        <p:spPr>
          <a:xfrm>
            <a:off x="295082" y="1053359"/>
            <a:ext cx="91034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更新后，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距离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V1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最近的点：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V8</a:t>
            </a:r>
          </a:p>
          <a:p>
            <a:pPr algn="just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最短路径：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V1→V2→V5→V8 </a:t>
            </a:r>
          </a:p>
          <a:p>
            <a:pPr algn="just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最短距离：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9220" name="Picture 4" descr="在这里插入图片描述">
            <a:extLst>
              <a:ext uri="{FF2B5EF4-FFF2-40B4-BE49-F238E27FC236}">
                <a16:creationId xmlns:a16="http://schemas.microsoft.com/office/drawing/2014/main" id="{B727157A-A018-B7FF-5F43-7B500BFCF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562" y="3557873"/>
            <a:ext cx="64198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在这里插入图片描述">
            <a:extLst>
              <a:ext uri="{FF2B5EF4-FFF2-40B4-BE49-F238E27FC236}">
                <a16:creationId xmlns:a16="http://schemas.microsoft.com/office/drawing/2014/main" id="{983CE66C-6A10-2214-E44B-1CC4B8086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7" y="3557873"/>
            <a:ext cx="564832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263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063D1CA-686B-4575-9099-6563A2B3FAD9}"/>
              </a:ext>
            </a:extLst>
          </p:cNvPr>
          <p:cNvSpPr/>
          <p:nvPr/>
        </p:nvSpPr>
        <p:spPr>
          <a:xfrm>
            <a:off x="0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191387" y="203514"/>
            <a:ext cx="1200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单源最短路问题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(Single Source Shortest Path)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F34C46-4FAB-1379-61B2-A1E6FEA944DF}"/>
              </a:ext>
            </a:extLst>
          </p:cNvPr>
          <p:cNvSpPr txBox="1"/>
          <p:nvPr/>
        </p:nvSpPr>
        <p:spPr>
          <a:xfrm>
            <a:off x="295082" y="1053359"/>
            <a:ext cx="9103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由上步已获知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V1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到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V8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的最短路径，则：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V1→V2→V5→V8→V9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距离为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12=12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，不更新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V1→V2→V5→V8→V11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距离为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14&lt;∞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，更新</a:t>
            </a:r>
          </a:p>
        </p:txBody>
      </p:sp>
      <p:pic>
        <p:nvPicPr>
          <p:cNvPr id="11266" name="Picture 2" descr="在这里插入图片描述">
            <a:extLst>
              <a:ext uri="{FF2B5EF4-FFF2-40B4-BE49-F238E27FC236}">
                <a16:creationId xmlns:a16="http://schemas.microsoft.com/office/drawing/2014/main" id="{5243216D-22C1-52CE-92C2-00DD4ACF2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69255"/>
            <a:ext cx="5874966" cy="253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在这里插入图片描述">
            <a:extLst>
              <a:ext uri="{FF2B5EF4-FFF2-40B4-BE49-F238E27FC236}">
                <a16:creationId xmlns:a16="http://schemas.microsoft.com/office/drawing/2014/main" id="{71D11FB2-B58B-BCF1-EBD4-77A961AD3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4071"/>
            <a:ext cx="60960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609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063D1CA-686B-4575-9099-6563A2B3FAD9}"/>
              </a:ext>
            </a:extLst>
          </p:cNvPr>
          <p:cNvSpPr/>
          <p:nvPr/>
        </p:nvSpPr>
        <p:spPr>
          <a:xfrm>
            <a:off x="0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191387" y="203514"/>
            <a:ext cx="1200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单源最短路问题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(Single Source Shortest Path)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F34C46-4FAB-1379-61B2-A1E6FEA944DF}"/>
              </a:ext>
            </a:extLst>
          </p:cNvPr>
          <p:cNvSpPr txBox="1"/>
          <p:nvPr/>
        </p:nvSpPr>
        <p:spPr>
          <a:xfrm>
            <a:off x="295082" y="1053359"/>
            <a:ext cx="91034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更新后，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距离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V1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最近的点：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V6</a:t>
            </a:r>
          </a:p>
          <a:p>
            <a:pPr algn="just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最短路径：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V1 → V2 → V5 → V6</a:t>
            </a:r>
          </a:p>
          <a:p>
            <a:pPr algn="just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最短距离：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pic>
        <p:nvPicPr>
          <p:cNvPr id="11266" name="Picture 2" descr="在这里插入图片描述">
            <a:extLst>
              <a:ext uri="{FF2B5EF4-FFF2-40B4-BE49-F238E27FC236}">
                <a16:creationId xmlns:a16="http://schemas.microsoft.com/office/drawing/2014/main" id="{5243216D-22C1-52CE-92C2-00DD4ACF2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69255"/>
            <a:ext cx="5874966" cy="253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在这里插入图片描述">
            <a:extLst>
              <a:ext uri="{FF2B5EF4-FFF2-40B4-BE49-F238E27FC236}">
                <a16:creationId xmlns:a16="http://schemas.microsoft.com/office/drawing/2014/main" id="{71D11FB2-B58B-BCF1-EBD4-77A961AD3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4071"/>
            <a:ext cx="60960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993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063D1CA-686B-4575-9099-6563A2B3FAD9}"/>
              </a:ext>
            </a:extLst>
          </p:cNvPr>
          <p:cNvSpPr/>
          <p:nvPr/>
        </p:nvSpPr>
        <p:spPr>
          <a:xfrm>
            <a:off x="0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191387" y="203514"/>
            <a:ext cx="1200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单源最短路问题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(Single Source Shortest Path)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F34C46-4FAB-1379-61B2-A1E6FEA944DF}"/>
              </a:ext>
            </a:extLst>
          </p:cNvPr>
          <p:cNvSpPr txBox="1"/>
          <p:nvPr/>
        </p:nvSpPr>
        <p:spPr>
          <a:xfrm>
            <a:off x="295082" y="1053359"/>
            <a:ext cx="91034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由上步已获知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V1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到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V6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的最短路径，则：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V1→V2→V5→V6→V7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距离为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10=10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，不更新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V1→V2→V5→V6→V9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距离为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12=12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，不更新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V1→V2→V5→V6→V3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距离为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7&lt;8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，更新</a:t>
            </a:r>
          </a:p>
        </p:txBody>
      </p:sp>
      <p:pic>
        <p:nvPicPr>
          <p:cNvPr id="12290" name="Picture 2" descr="在这里插入图片描述">
            <a:extLst>
              <a:ext uri="{FF2B5EF4-FFF2-40B4-BE49-F238E27FC236}">
                <a16:creationId xmlns:a16="http://schemas.microsoft.com/office/drawing/2014/main" id="{E950E30C-F010-6321-CC23-625531DF4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4071"/>
            <a:ext cx="60960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在这里插入图片描述">
            <a:extLst>
              <a:ext uri="{FF2B5EF4-FFF2-40B4-BE49-F238E27FC236}">
                <a16:creationId xmlns:a16="http://schemas.microsoft.com/office/drawing/2014/main" id="{ADF7FE22-AC51-7529-3905-DC56F278A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778" y="3462490"/>
            <a:ext cx="5629652" cy="244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340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063D1CA-686B-4575-9099-6563A2B3FAD9}"/>
              </a:ext>
            </a:extLst>
          </p:cNvPr>
          <p:cNvSpPr/>
          <p:nvPr/>
        </p:nvSpPr>
        <p:spPr>
          <a:xfrm>
            <a:off x="0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191387" y="203514"/>
            <a:ext cx="1200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单源最短路问题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(Single Source Shortest Path)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F34C46-4FAB-1379-61B2-A1E6FEA944DF}"/>
              </a:ext>
            </a:extLst>
          </p:cNvPr>
          <p:cNvSpPr txBox="1"/>
          <p:nvPr/>
        </p:nvSpPr>
        <p:spPr>
          <a:xfrm>
            <a:off x="295082" y="1053359"/>
            <a:ext cx="910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重复上述步骤，完成所有点更新</a:t>
            </a:r>
          </a:p>
        </p:txBody>
      </p:sp>
      <p:pic>
        <p:nvPicPr>
          <p:cNvPr id="14338" name="Picture 2" descr="在这里插入图片描述">
            <a:extLst>
              <a:ext uri="{FF2B5EF4-FFF2-40B4-BE49-F238E27FC236}">
                <a16:creationId xmlns:a16="http://schemas.microsoft.com/office/drawing/2014/main" id="{B4F2D4F9-A3B6-BB89-69D9-41872A3E4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4407"/>
            <a:ext cx="6242331" cy="253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在这里插入图片描述">
            <a:extLst>
              <a:ext uri="{FF2B5EF4-FFF2-40B4-BE49-F238E27FC236}">
                <a16:creationId xmlns:a16="http://schemas.microsoft.com/office/drawing/2014/main" id="{35E3694F-E677-A384-BC36-66783F043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331" y="2542499"/>
            <a:ext cx="5813293" cy="262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94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2360E83-EBE3-4CEA-BA8E-CAEC0F7F4FC4}"/>
              </a:ext>
            </a:extLst>
          </p:cNvPr>
          <p:cNvSpPr/>
          <p:nvPr/>
        </p:nvSpPr>
        <p:spPr>
          <a:xfrm>
            <a:off x="1126237" y="2466353"/>
            <a:ext cx="1563756" cy="1563756"/>
          </a:xfrm>
          <a:prstGeom prst="ellipse">
            <a:avLst/>
          </a:pr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7D8F0C-A55E-4D37-9E57-2EFE31383F3E}"/>
              </a:ext>
            </a:extLst>
          </p:cNvPr>
          <p:cNvSpPr txBox="1"/>
          <p:nvPr/>
        </p:nvSpPr>
        <p:spPr>
          <a:xfrm>
            <a:off x="1232254" y="2925065"/>
            <a:ext cx="1351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9EAA22-0612-46E2-9FF4-F19043A8F21E}"/>
              </a:ext>
            </a:extLst>
          </p:cNvPr>
          <p:cNvSpPr txBox="1"/>
          <p:nvPr/>
        </p:nvSpPr>
        <p:spPr>
          <a:xfrm>
            <a:off x="914202" y="3344310"/>
            <a:ext cx="1987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CONTENTS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C7450ED-BA72-4B66-B33E-A0458E0B9AC4}"/>
              </a:ext>
            </a:extLst>
          </p:cNvPr>
          <p:cNvGrpSpPr/>
          <p:nvPr/>
        </p:nvGrpSpPr>
        <p:grpSpPr>
          <a:xfrm>
            <a:off x="1695871" y="3407786"/>
            <a:ext cx="1200396" cy="983862"/>
            <a:chOff x="2044207" y="3407786"/>
            <a:chExt cx="1200396" cy="98386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9C5BF7A-3011-43DC-8105-A5A6A2A58944}"/>
                </a:ext>
              </a:extLst>
            </p:cNvPr>
            <p:cNvSpPr/>
            <p:nvPr/>
          </p:nvSpPr>
          <p:spPr>
            <a:xfrm>
              <a:off x="2044207" y="4139648"/>
              <a:ext cx="252000" cy="252000"/>
            </a:xfrm>
            <a:prstGeom prst="ellipse">
              <a:avLst/>
            </a:prstGeom>
            <a:solidFill>
              <a:srgbClr val="616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E81CCB6-25D2-4E90-983E-15EFCE28BB5C}"/>
                </a:ext>
              </a:extLst>
            </p:cNvPr>
            <p:cNvSpPr/>
            <p:nvPr/>
          </p:nvSpPr>
          <p:spPr>
            <a:xfrm>
              <a:off x="2427217" y="4053909"/>
              <a:ext cx="216000" cy="216000"/>
            </a:xfrm>
            <a:prstGeom prst="ellipse">
              <a:avLst/>
            </a:prstGeom>
            <a:solidFill>
              <a:srgbClr val="61616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B15D22E-B84E-4CFE-83CC-E38FEF9592AB}"/>
                </a:ext>
              </a:extLst>
            </p:cNvPr>
            <p:cNvSpPr/>
            <p:nvPr/>
          </p:nvSpPr>
          <p:spPr>
            <a:xfrm>
              <a:off x="2732504" y="3922108"/>
              <a:ext cx="180000" cy="180000"/>
            </a:xfrm>
            <a:prstGeom prst="ellipse">
              <a:avLst/>
            </a:prstGeom>
            <a:solidFill>
              <a:srgbClr val="616161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1224D6E-A773-4829-A541-5F525D3D4931}"/>
                </a:ext>
              </a:extLst>
            </p:cNvPr>
            <p:cNvSpPr/>
            <p:nvPr/>
          </p:nvSpPr>
          <p:spPr>
            <a:xfrm>
              <a:off x="2993547" y="3687071"/>
              <a:ext cx="144000" cy="144000"/>
            </a:xfrm>
            <a:prstGeom prst="ellipse">
              <a:avLst/>
            </a:prstGeom>
            <a:solidFill>
              <a:srgbClr val="61616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FBCEE9B-733C-46A1-A1B0-6D9DF58A3116}"/>
                </a:ext>
              </a:extLst>
            </p:cNvPr>
            <p:cNvSpPr/>
            <p:nvPr/>
          </p:nvSpPr>
          <p:spPr>
            <a:xfrm>
              <a:off x="3136603" y="3407786"/>
              <a:ext cx="108000" cy="108000"/>
            </a:xfrm>
            <a:prstGeom prst="ellipse">
              <a:avLst/>
            </a:prstGeom>
            <a:solidFill>
              <a:srgbClr val="61616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E3F6F90-1340-4444-9F02-95262EE54EF5}"/>
              </a:ext>
            </a:extLst>
          </p:cNvPr>
          <p:cNvGrpSpPr/>
          <p:nvPr/>
        </p:nvGrpSpPr>
        <p:grpSpPr>
          <a:xfrm>
            <a:off x="4007841" y="1886054"/>
            <a:ext cx="737418" cy="737418"/>
            <a:chOff x="4336983" y="1635338"/>
            <a:chExt cx="737418" cy="737418"/>
          </a:xfrm>
          <a:solidFill>
            <a:schemeClr val="accent1"/>
          </a:solidFill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F7C7A30-B967-4585-B51F-677B63B14A57}"/>
                </a:ext>
              </a:extLst>
            </p:cNvPr>
            <p:cNvSpPr/>
            <p:nvPr/>
          </p:nvSpPr>
          <p:spPr>
            <a:xfrm>
              <a:off x="4336983" y="1635338"/>
              <a:ext cx="737418" cy="7374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AEE4C19-7A83-4317-A228-F950C32ADC66}"/>
                </a:ext>
              </a:extLst>
            </p:cNvPr>
            <p:cNvSpPr txBox="1"/>
            <p:nvPr/>
          </p:nvSpPr>
          <p:spPr>
            <a:xfrm>
              <a:off x="4491840" y="1771933"/>
              <a:ext cx="4572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807C454-6D17-41DC-969C-51A528F4D2CD}"/>
              </a:ext>
            </a:extLst>
          </p:cNvPr>
          <p:cNvGrpSpPr/>
          <p:nvPr/>
        </p:nvGrpSpPr>
        <p:grpSpPr>
          <a:xfrm>
            <a:off x="7499201" y="1812314"/>
            <a:ext cx="737418" cy="737418"/>
            <a:chOff x="7828343" y="1561598"/>
            <a:chExt cx="737418" cy="737418"/>
          </a:xfrm>
          <a:solidFill>
            <a:schemeClr val="accent1"/>
          </a:solidFill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D08B3DD-1641-4EC2-8923-E4C7BFC17641}"/>
                </a:ext>
              </a:extLst>
            </p:cNvPr>
            <p:cNvSpPr/>
            <p:nvPr/>
          </p:nvSpPr>
          <p:spPr>
            <a:xfrm>
              <a:off x="7828343" y="1561598"/>
              <a:ext cx="737418" cy="7374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9931B36-3479-444C-B0A7-566BD7BD090C}"/>
                </a:ext>
              </a:extLst>
            </p:cNvPr>
            <p:cNvSpPr txBox="1"/>
            <p:nvPr/>
          </p:nvSpPr>
          <p:spPr>
            <a:xfrm>
              <a:off x="7983200" y="1698193"/>
              <a:ext cx="4572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F6FC0EF-EDC8-42FE-BF56-EA4661F81996}"/>
              </a:ext>
            </a:extLst>
          </p:cNvPr>
          <p:cNvGrpSpPr/>
          <p:nvPr/>
        </p:nvGrpSpPr>
        <p:grpSpPr>
          <a:xfrm>
            <a:off x="4007841" y="3334625"/>
            <a:ext cx="737418" cy="737418"/>
            <a:chOff x="4336983" y="3083909"/>
            <a:chExt cx="737418" cy="737418"/>
          </a:xfrm>
          <a:solidFill>
            <a:schemeClr val="accent1"/>
          </a:solidFill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764E220-A2CA-4558-9C03-0A63DC46BF73}"/>
                </a:ext>
              </a:extLst>
            </p:cNvPr>
            <p:cNvSpPr/>
            <p:nvPr/>
          </p:nvSpPr>
          <p:spPr>
            <a:xfrm>
              <a:off x="4336983" y="3083909"/>
              <a:ext cx="737418" cy="7374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8A17EE4-7EB7-4A37-B796-60972D56D152}"/>
                </a:ext>
              </a:extLst>
            </p:cNvPr>
            <p:cNvSpPr txBox="1"/>
            <p:nvPr/>
          </p:nvSpPr>
          <p:spPr>
            <a:xfrm>
              <a:off x="4491840" y="3220504"/>
              <a:ext cx="4572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77CAE8B-8BC8-43A1-9A53-73A512F326E8}"/>
              </a:ext>
            </a:extLst>
          </p:cNvPr>
          <p:cNvGrpSpPr/>
          <p:nvPr/>
        </p:nvGrpSpPr>
        <p:grpSpPr>
          <a:xfrm>
            <a:off x="7499201" y="3330282"/>
            <a:ext cx="737418" cy="737418"/>
            <a:chOff x="7828343" y="3079566"/>
            <a:chExt cx="737418" cy="737418"/>
          </a:xfrm>
          <a:solidFill>
            <a:schemeClr val="accent1"/>
          </a:solidFill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12D5F03-4FCA-42B9-99D9-F4EA55E45582}"/>
                </a:ext>
              </a:extLst>
            </p:cNvPr>
            <p:cNvSpPr/>
            <p:nvPr/>
          </p:nvSpPr>
          <p:spPr>
            <a:xfrm>
              <a:off x="7828343" y="3079566"/>
              <a:ext cx="737418" cy="7374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9CE752E-BB5A-4D60-8562-DFDE97267E9F}"/>
                </a:ext>
              </a:extLst>
            </p:cNvPr>
            <p:cNvSpPr txBox="1"/>
            <p:nvPr/>
          </p:nvSpPr>
          <p:spPr>
            <a:xfrm>
              <a:off x="7955660" y="3201873"/>
              <a:ext cx="4572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066597D-8987-4989-8535-79299E3AC256}"/>
              </a:ext>
            </a:extLst>
          </p:cNvPr>
          <p:cNvGrpSpPr/>
          <p:nvPr/>
        </p:nvGrpSpPr>
        <p:grpSpPr>
          <a:xfrm>
            <a:off x="4745259" y="1978193"/>
            <a:ext cx="1873048" cy="571539"/>
            <a:chOff x="5074401" y="1727477"/>
            <a:chExt cx="1873048" cy="571539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E62ABA3-4560-443F-B6F5-76A48C9B92E9}"/>
                </a:ext>
              </a:extLst>
            </p:cNvPr>
            <p:cNvSpPr txBox="1"/>
            <p:nvPr/>
          </p:nvSpPr>
          <p:spPr>
            <a:xfrm>
              <a:off x="5132835" y="1727477"/>
              <a:ext cx="1814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基本概念</a:t>
              </a: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76383B55-F528-43BF-B868-B1EBF68DDCA0}"/>
                </a:ext>
              </a:extLst>
            </p:cNvPr>
            <p:cNvCxnSpPr/>
            <p:nvPr/>
          </p:nvCxnSpPr>
          <p:spPr>
            <a:xfrm>
              <a:off x="5074401" y="2299016"/>
              <a:ext cx="1873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4F825C1-2EE7-49DD-90B4-5E08809B62F1}"/>
              </a:ext>
            </a:extLst>
          </p:cNvPr>
          <p:cNvGrpSpPr/>
          <p:nvPr/>
        </p:nvGrpSpPr>
        <p:grpSpPr>
          <a:xfrm>
            <a:off x="8125106" y="1978193"/>
            <a:ext cx="1984561" cy="571539"/>
            <a:chOff x="8454248" y="1727477"/>
            <a:chExt cx="1984561" cy="571539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BDA185A-4760-4D10-9251-79A99983C37B}"/>
                </a:ext>
              </a:extLst>
            </p:cNvPr>
            <p:cNvSpPr txBox="1"/>
            <p:nvPr/>
          </p:nvSpPr>
          <p:spPr>
            <a:xfrm>
              <a:off x="8624195" y="1727477"/>
              <a:ext cx="1814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图的存储</a:t>
              </a: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90239A8B-C8FC-49D7-9D04-B7DF51ED7864}"/>
                </a:ext>
              </a:extLst>
            </p:cNvPr>
            <p:cNvCxnSpPr/>
            <p:nvPr/>
          </p:nvCxnSpPr>
          <p:spPr>
            <a:xfrm>
              <a:off x="8454248" y="2299016"/>
              <a:ext cx="1873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17B39B9-EDEB-48A3-B65B-4D4FE70E80E9}"/>
              </a:ext>
            </a:extLst>
          </p:cNvPr>
          <p:cNvGrpSpPr/>
          <p:nvPr/>
        </p:nvGrpSpPr>
        <p:grpSpPr>
          <a:xfrm>
            <a:off x="4745259" y="3429901"/>
            <a:ext cx="2922647" cy="584791"/>
            <a:chOff x="5074401" y="3179185"/>
            <a:chExt cx="1873048" cy="584791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83DEC8C-2497-4FFA-82CF-426560ED5BAB}"/>
                </a:ext>
              </a:extLst>
            </p:cNvPr>
            <p:cNvSpPr txBox="1"/>
            <p:nvPr/>
          </p:nvSpPr>
          <p:spPr>
            <a:xfrm>
              <a:off x="5132835" y="3179185"/>
              <a:ext cx="1814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最短路算法</a:t>
              </a: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E45C2926-4915-43B5-8B70-F2D7F920F66B}"/>
                </a:ext>
              </a:extLst>
            </p:cNvPr>
            <p:cNvCxnSpPr/>
            <p:nvPr/>
          </p:nvCxnSpPr>
          <p:spPr>
            <a:xfrm flipV="1">
              <a:off x="5074401" y="3759071"/>
              <a:ext cx="1603495" cy="4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CF962DDF-740C-453F-9236-7CDA2CF627A2}"/>
              </a:ext>
            </a:extLst>
          </p:cNvPr>
          <p:cNvGrpSpPr/>
          <p:nvPr/>
        </p:nvGrpSpPr>
        <p:grpSpPr>
          <a:xfrm>
            <a:off x="8125106" y="3429901"/>
            <a:ext cx="2924951" cy="584791"/>
            <a:chOff x="8454248" y="3179185"/>
            <a:chExt cx="2924951" cy="584791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5E2FB74-DBE3-46DA-A6AF-522B960A007D}"/>
                </a:ext>
              </a:extLst>
            </p:cNvPr>
            <p:cNvSpPr txBox="1"/>
            <p:nvPr/>
          </p:nvSpPr>
          <p:spPr>
            <a:xfrm>
              <a:off x="8624194" y="3179185"/>
              <a:ext cx="27550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最小生成树</a:t>
              </a: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73F35557-3804-4688-86E2-D4D6A2B54DCD}"/>
                </a:ext>
              </a:extLst>
            </p:cNvPr>
            <p:cNvCxnSpPr/>
            <p:nvPr/>
          </p:nvCxnSpPr>
          <p:spPr>
            <a:xfrm flipV="1">
              <a:off x="8454248" y="3746097"/>
              <a:ext cx="2257759" cy="17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54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063D1CA-686B-4575-9099-6563A2B3FAD9}"/>
              </a:ext>
            </a:extLst>
          </p:cNvPr>
          <p:cNvSpPr/>
          <p:nvPr/>
        </p:nvSpPr>
        <p:spPr>
          <a:xfrm>
            <a:off x="0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191387" y="203514"/>
            <a:ext cx="1200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单源最短路问题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(Single Source Shortest Path)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1814" y="1046824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Dijkstra</a:t>
            </a:r>
            <a:r>
              <a:rPr lang="en-US" altLang="zh-CN" b="1" dirty="0"/>
              <a:t> </a:t>
            </a:r>
            <a:r>
              <a:rPr lang="zh-CN" altLang="en-US" b="1" dirty="0"/>
              <a:t>算法：</a:t>
            </a:r>
            <a:endParaRPr lang="zh-CN" altLang="en-US" dirty="0"/>
          </a:p>
        </p:txBody>
      </p:sp>
      <p:sp>
        <p:nvSpPr>
          <p:cNvPr id="7" name="内容占位符 13"/>
          <p:cNvSpPr txBox="1">
            <a:spLocks noChangeArrowheads="1"/>
          </p:cNvSpPr>
          <p:nvPr/>
        </p:nvSpPr>
        <p:spPr>
          <a:xfrm>
            <a:off x="1113503" y="1607572"/>
            <a:ext cx="9180871" cy="47784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74955" marR="0" lvl="0" indent="-274955" algn="l" defTabSz="914400" rtl="0" eaLnBrk="1" fontAlgn="auto" latinLnBrk="0" hangingPunct="1">
              <a:lnSpc>
                <a:spcPct val="120000"/>
              </a:lnSpc>
              <a:spcBef>
                <a:spcPts val="144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松弛（RELAX）操作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一条边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u,v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被称为紧的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(tense),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dist(u)+w(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u,v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)&lt;dist(v)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可以松弛：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dist(v)=dist(u)+w(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u,v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),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pred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(v)=u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440"/>
              </a:spcBef>
              <a:spcAft>
                <a:spcPts val="0"/>
              </a:spcAft>
              <a:buClrTx/>
              <a:buSzTx/>
              <a:buFont typeface="Webdings" pitchFamily="18" charset="2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440"/>
              </a:spcBef>
              <a:spcAft>
                <a:spcPts val="0"/>
              </a:spcAft>
              <a:buClrTx/>
              <a:buSzTx/>
              <a:buFont typeface="Webdings" pitchFamily="18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955" marR="0" lvl="0" indent="-274955" algn="l" defTabSz="914400" rtl="0" eaLnBrk="1" fontAlgn="auto" latinLnBrk="0" hangingPunct="1">
              <a:lnSpc>
                <a:spcPct val="120000"/>
              </a:lnSpc>
              <a:spcBef>
                <a:spcPts val="144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955" marR="0" lvl="0" indent="-274955" algn="l" defTabSz="914400" rtl="0" eaLnBrk="1" fontAlgn="auto" latinLnBrk="0" hangingPunct="1">
              <a:lnSpc>
                <a:spcPct val="120000"/>
              </a:lnSpc>
              <a:spcBef>
                <a:spcPts val="144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结论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存在紧的边，一定没有正确的求出最短路树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不存在紧的边，一定正确的求出最短路树</a:t>
            </a:r>
          </a:p>
          <a:p>
            <a:pPr marL="274955" marR="0" lvl="0" indent="-274955" algn="l" defTabSz="914400" rtl="0" eaLnBrk="1" fontAlgn="auto" latinLnBrk="0" hangingPunct="1">
              <a:lnSpc>
                <a:spcPct val="120000"/>
              </a:lnSpc>
              <a:spcBef>
                <a:spcPts val="144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  <a:sym typeface="Wingdings" pitchFamily="2" charset="2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7697" y="2886331"/>
            <a:ext cx="5513731" cy="227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5679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063D1CA-686B-4575-9099-6563A2B3FAD9}"/>
              </a:ext>
            </a:extLst>
          </p:cNvPr>
          <p:cNvSpPr/>
          <p:nvPr/>
        </p:nvSpPr>
        <p:spPr>
          <a:xfrm>
            <a:off x="0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191387" y="203514"/>
            <a:ext cx="1200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单源最短路问题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(Single Source Shortest Path)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9582" y="1238553"/>
            <a:ext cx="3555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Dijkstra</a:t>
            </a:r>
            <a:r>
              <a:rPr lang="en-US" altLang="zh-CN" sz="2400" b="1" dirty="0"/>
              <a:t>+</a:t>
            </a:r>
            <a:r>
              <a:rPr lang="zh-CN" altLang="en-US" sz="2400" b="1" dirty="0"/>
              <a:t>堆优化 算法：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894735" y="1824078"/>
            <a:ext cx="103287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Dijkstra</a:t>
            </a:r>
            <a:r>
              <a:rPr lang="zh-CN" altLang="en-US" sz="2400" dirty="0"/>
              <a:t>时间复杂度：</a:t>
            </a:r>
            <a:r>
              <a:rPr lang="en-US" altLang="zh-CN" sz="2400" dirty="0"/>
              <a:t>n^2</a:t>
            </a:r>
            <a:r>
              <a:rPr lang="zh-CN" altLang="en-US" sz="2400" dirty="0"/>
              <a:t>。每次找一个最近点有点耗时。考虑到要支持减值和求最小的操作，可以用优先队列优化。取出最短路径的点的复杂度降为</a:t>
            </a:r>
            <a:r>
              <a:rPr lang="en-US" altLang="zh-CN" sz="2400" dirty="0"/>
              <a:t>O(1)</a:t>
            </a:r>
            <a:r>
              <a:rPr lang="zh-CN" altLang="en-US" sz="2400" dirty="0"/>
              <a:t>；每次调整的复杂度降为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m</a:t>
            </a:r>
            <a:r>
              <a:rPr lang="en-US" altLang="zh-CN" sz="2400"/>
              <a:t>logn</a:t>
            </a:r>
            <a:r>
              <a:rPr lang="en-US" altLang="zh-CN" sz="2400" dirty="0"/>
              <a:t>)</a:t>
            </a:r>
            <a:r>
              <a:rPr lang="zh-CN" altLang="en-US" sz="2400" dirty="0"/>
              <a:t>；</a:t>
            </a:r>
            <a:r>
              <a:rPr lang="en-US" altLang="zh-CN" sz="2400" dirty="0"/>
              <a:t>m</a:t>
            </a:r>
            <a:r>
              <a:rPr lang="zh-CN" altLang="en-US" sz="2400" dirty="0"/>
              <a:t>为边数，所以复杂度降为</a:t>
            </a:r>
            <a:r>
              <a:rPr lang="en-US" altLang="zh-CN" sz="2400" i="1" dirty="0"/>
              <a:t>O</a:t>
            </a:r>
            <a:r>
              <a:rPr lang="en-US" altLang="zh-CN" sz="2400" dirty="0"/>
              <a:t>((</a:t>
            </a:r>
            <a:r>
              <a:rPr lang="en-US" altLang="zh-CN" sz="2400" i="1" dirty="0" err="1"/>
              <a:t>m</a:t>
            </a:r>
            <a:r>
              <a:rPr lang="en-US" altLang="zh-CN" sz="2400" dirty="0" err="1"/>
              <a:t>+</a:t>
            </a:r>
            <a:r>
              <a:rPr lang="en-US" altLang="zh-CN" sz="2400" i="1" dirty="0" err="1"/>
              <a:t>n</a:t>
            </a:r>
            <a:r>
              <a:rPr lang="en-US" altLang="zh-CN" sz="2400" dirty="0"/>
              <a:t>)</a:t>
            </a:r>
            <a:r>
              <a:rPr lang="en-US" altLang="zh-CN" sz="2400" dirty="0" err="1"/>
              <a:t>log</a:t>
            </a:r>
            <a:r>
              <a:rPr lang="en-US" altLang="zh-CN" sz="2400" i="1" dirty="0" err="1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b="1" dirty="0"/>
              <a:t>实现</a:t>
            </a:r>
          </a:p>
          <a:p>
            <a:r>
              <a:rPr lang="en-US" altLang="zh-CN" sz="2400" dirty="0"/>
              <a:t>1. </a:t>
            </a:r>
            <a:r>
              <a:rPr lang="zh-CN" altLang="en-US" sz="2400" dirty="0"/>
              <a:t>将与源点相连的点加入</a:t>
            </a:r>
            <a:r>
              <a:rPr lang="zh-CN" altLang="en-US" sz="2400" dirty="0">
                <a:hlinkClick r:id="rId3"/>
              </a:rPr>
              <a:t>堆</a:t>
            </a:r>
            <a:r>
              <a:rPr lang="zh-CN" altLang="en-US" sz="2400" dirty="0"/>
              <a:t>，并调整堆。</a:t>
            </a:r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选出堆顶元素</a:t>
            </a:r>
            <a:r>
              <a:rPr lang="en-US" altLang="zh-CN" sz="2400" dirty="0"/>
              <a:t>u</a:t>
            </a:r>
            <a:r>
              <a:rPr lang="zh-CN" altLang="en-US" sz="2400" dirty="0"/>
              <a:t>（即代价最小的元素），从堆中删除，并对堆进行调整。</a:t>
            </a:r>
          </a:p>
          <a:p>
            <a:r>
              <a:rPr lang="en-US" altLang="zh-CN" sz="2400" dirty="0"/>
              <a:t>3. </a:t>
            </a:r>
            <a:r>
              <a:rPr lang="zh-CN" altLang="en-US" sz="2400" dirty="0"/>
              <a:t>处理与</a:t>
            </a:r>
            <a:r>
              <a:rPr lang="en-US" altLang="zh-CN" sz="2400" dirty="0"/>
              <a:t>u</a:t>
            </a:r>
            <a:r>
              <a:rPr lang="zh-CN" altLang="en-US" sz="2400" dirty="0"/>
              <a:t>相邻的，未被访问过的，满足三角不等式的顶点</a:t>
            </a:r>
          </a:p>
          <a:p>
            <a:r>
              <a:rPr lang="en-US" altLang="zh-CN" sz="2400" dirty="0"/>
              <a:t>       1):</a:t>
            </a:r>
            <a:r>
              <a:rPr lang="zh-CN" altLang="en-US" sz="2400" dirty="0"/>
              <a:t>若该点在堆里，更新距离，并调整该元素在堆中的位置。</a:t>
            </a:r>
          </a:p>
          <a:p>
            <a:r>
              <a:rPr lang="en-US" altLang="zh-CN" sz="2400" dirty="0"/>
              <a:t>       2):</a:t>
            </a:r>
            <a:r>
              <a:rPr lang="zh-CN" altLang="en-US" sz="2400" dirty="0"/>
              <a:t>若该点不在堆里，加入堆，更新堆。</a:t>
            </a:r>
          </a:p>
          <a:p>
            <a:r>
              <a:rPr lang="en-US" altLang="zh-CN" sz="2400" dirty="0"/>
              <a:t>4. </a:t>
            </a:r>
            <a:r>
              <a:rPr lang="zh-CN" altLang="en-US" sz="2400" dirty="0"/>
              <a:t>若取到的</a:t>
            </a:r>
            <a:r>
              <a:rPr lang="en-US" altLang="zh-CN" sz="2400" dirty="0"/>
              <a:t>u</a:t>
            </a:r>
            <a:r>
              <a:rPr lang="zh-CN" altLang="en-US" sz="2400" dirty="0"/>
              <a:t>为终点，结束算法；否则重复步骤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35679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063D1CA-686B-4575-9099-6563A2B3FAD9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191387" y="203514"/>
            <a:ext cx="1200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单源最短路问题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(Single Source Shortest Path)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213" y="1327043"/>
            <a:ext cx="5617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Bellman-ford</a:t>
            </a:r>
            <a:r>
              <a:rPr lang="zh-CN" altLang="en-US" sz="2400" b="1" dirty="0"/>
              <a:t>：有负权，不含负权回路</a:t>
            </a:r>
          </a:p>
        </p:txBody>
      </p:sp>
      <p:sp>
        <p:nvSpPr>
          <p:cNvPr id="6" name="矩形 5"/>
          <p:cNvSpPr/>
          <p:nvPr/>
        </p:nvSpPr>
        <p:spPr>
          <a:xfrm>
            <a:off x="934387" y="2202838"/>
            <a:ext cx="10083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其原理为连续进行松弛，在每次松弛时把每条边都更新一下，若在</a:t>
            </a:r>
            <a:r>
              <a:rPr lang="en-US" altLang="zh-CN" sz="2400" dirty="0"/>
              <a:t>n-1</a:t>
            </a:r>
            <a:r>
              <a:rPr lang="zh-CN" altLang="en-US" sz="2400" dirty="0"/>
              <a:t>次松弛后还能更新，则说明图中有负环，因此无法得出结果，否则就完成。</a:t>
            </a:r>
          </a:p>
        </p:txBody>
      </p:sp>
    </p:spTree>
    <p:extLst>
      <p:ext uri="{BB962C8B-B14F-4D97-AF65-F5344CB8AC3E}">
        <p14:creationId xmlns:p14="http://schemas.microsoft.com/office/powerpoint/2010/main" val="3235679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063D1CA-686B-4575-9099-6563A2B3FAD9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191387" y="203514"/>
            <a:ext cx="1200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单源最短路问题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(Single Source Shortest Path)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213" y="1327043"/>
            <a:ext cx="37264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SPFA</a:t>
            </a:r>
            <a:r>
              <a:rPr lang="zh-CN" altLang="en-US" sz="2400" b="1" dirty="0"/>
              <a:t>：（不含负权回路）</a:t>
            </a: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198480" y="1845022"/>
            <a:ext cx="950436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void SPFA(){</a:t>
            </a:r>
          </a:p>
          <a:p>
            <a:r>
              <a:rPr lang="en-US" altLang="zh-CN" sz="2000" dirty="0"/>
              <a:t>    initialize-single-source(G,s);          //</a:t>
            </a:r>
            <a:r>
              <a:rPr lang="zh-CN" altLang="en-US" sz="2000" dirty="0"/>
              <a:t>初始化源点</a:t>
            </a:r>
            <a:r>
              <a:rPr lang="en-US" altLang="zh-CN" sz="2000" dirty="0"/>
              <a:t>s</a:t>
            </a:r>
            <a:r>
              <a:rPr lang="zh-CN" altLang="en-US" sz="2000" dirty="0"/>
              <a:t>以及其他点 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initialize-queue(Q);                    //</a:t>
            </a:r>
            <a:r>
              <a:rPr lang="zh-CN" altLang="en-US" sz="2000" dirty="0"/>
              <a:t>初始化队列 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 err="1"/>
              <a:t>entqueue</a:t>
            </a:r>
            <a:r>
              <a:rPr lang="en-US" altLang="zh-CN" sz="2000" dirty="0"/>
              <a:t>(Q,s//</a:t>
            </a:r>
            <a:r>
              <a:rPr lang="zh-CN" altLang="en-US" sz="2000" dirty="0"/>
              <a:t>源点</a:t>
            </a:r>
            <a:r>
              <a:rPr lang="en-US" altLang="zh-CN" sz="2000" dirty="0"/>
              <a:t>s</a:t>
            </a:r>
            <a:r>
              <a:rPr lang="zh-CN" altLang="en-US" sz="2000" dirty="0"/>
              <a:t>入队 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while (!empty(Q)){</a:t>
            </a:r>
          </a:p>
          <a:p>
            <a:r>
              <a:rPr lang="en-US" altLang="zh-CN" sz="2000" dirty="0"/>
              <a:t>	u=</a:t>
            </a:r>
            <a:r>
              <a:rPr lang="en-US" altLang="zh-CN" sz="2000" dirty="0" err="1"/>
              <a:t>dequeue</a:t>
            </a:r>
            <a:r>
              <a:rPr lang="en-US" altLang="zh-CN" sz="2000" dirty="0"/>
              <a:t>(Q);                       //</a:t>
            </a:r>
            <a:r>
              <a:rPr lang="zh-CN" altLang="en-US" sz="2000" dirty="0"/>
              <a:t>取出队首元素 </a:t>
            </a:r>
          </a:p>
          <a:p>
            <a:r>
              <a:rPr lang="zh-CN" altLang="en-US" sz="2000" dirty="0"/>
              <a:t>	</a:t>
            </a:r>
            <a:r>
              <a:rPr lang="en-US" altLang="zh-CN" sz="2000" dirty="0"/>
              <a:t>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v:adj[u]){                 //</a:t>
            </a:r>
            <a:r>
              <a:rPr lang="zh-CN" altLang="en-US" sz="2000" dirty="0"/>
              <a:t>遍历每个相邻的节点 </a:t>
            </a:r>
          </a:p>
          <a:p>
            <a:r>
              <a:rPr lang="zh-CN" altLang="en-US" sz="2000" dirty="0"/>
              <a:t>	    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=d[v];</a:t>
            </a:r>
          </a:p>
          <a:p>
            <a:r>
              <a:rPr lang="en-US" altLang="zh-CN" sz="2000" dirty="0"/>
              <a:t>	    relax(</a:t>
            </a:r>
            <a:r>
              <a:rPr lang="en-US" altLang="zh-CN" sz="2000" dirty="0" err="1"/>
              <a:t>u,v</a:t>
            </a:r>
            <a:r>
              <a:rPr lang="en-US" altLang="zh-CN" sz="2000" dirty="0"/>
              <a:t>);                     //</a:t>
            </a:r>
            <a:r>
              <a:rPr lang="zh-CN" altLang="en-US" sz="2000" dirty="0"/>
              <a:t>松弛操作 </a:t>
            </a:r>
          </a:p>
          <a:p>
            <a:r>
              <a:rPr lang="zh-CN" altLang="en-US" sz="2000" dirty="0"/>
              <a:t>	    </a:t>
            </a:r>
            <a:r>
              <a:rPr lang="en-US" altLang="zh-CN" sz="2000" dirty="0"/>
              <a:t>if ((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!=d[v]) and (!v in Q))  //</a:t>
            </a:r>
            <a:r>
              <a:rPr lang="zh-CN" altLang="en-US" sz="2000" dirty="0"/>
              <a:t>判断是否要入队 </a:t>
            </a:r>
          </a:p>
          <a:p>
            <a:r>
              <a:rPr lang="zh-CN" altLang="en-US" sz="2000" dirty="0"/>
              <a:t>	    </a:t>
            </a:r>
            <a:r>
              <a:rPr lang="en-US" altLang="zh-CN" sz="2000" dirty="0" err="1"/>
              <a:t>entqueue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Q,v</a:t>
            </a:r>
            <a:r>
              <a:rPr lang="en-US" altLang="zh-CN" sz="2000" dirty="0"/>
              <a:t>);                   //</a:t>
            </a:r>
            <a:r>
              <a:rPr lang="zh-CN" altLang="en-US" sz="2000" dirty="0"/>
              <a:t>加入队尾 </a:t>
            </a:r>
          </a:p>
          <a:p>
            <a:r>
              <a:rPr lang="zh-CN" altLang="en-US" sz="2000" dirty="0"/>
              <a:t>	</a:t>
            </a:r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    }</a:t>
            </a:r>
          </a:p>
          <a:p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5679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063D1CA-686B-4575-9099-6563A2B3FAD9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191387" y="203514"/>
            <a:ext cx="1200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单源最短路问题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(Single Source Shortest Path)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213" y="1327043"/>
            <a:ext cx="126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SPFA</a:t>
            </a:r>
            <a:r>
              <a:rPr lang="zh-CN" altLang="en-US" sz="2400" b="1" dirty="0"/>
              <a:t>：</a:t>
            </a:r>
          </a:p>
        </p:txBody>
      </p:sp>
      <p:sp>
        <p:nvSpPr>
          <p:cNvPr id="6" name="内容占位符 2"/>
          <p:cNvSpPr txBox="1">
            <a:spLocks noChangeArrowheads="1"/>
          </p:cNvSpPr>
          <p:nvPr/>
        </p:nvSpPr>
        <p:spPr>
          <a:xfrm>
            <a:off x="838200" y="1744663"/>
            <a:ext cx="10512425" cy="398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优点：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如其名，快速。期望的时间复杂度：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O(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 其中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为所有顶点进队的平均次数，可以证明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一般小于等于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写起来很方便</a:t>
            </a:r>
          </a:p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缺点：在网格图上的效率很低，接近O（n^2）</a:t>
            </a:r>
          </a:p>
        </p:txBody>
      </p:sp>
    </p:spTree>
    <p:extLst>
      <p:ext uri="{BB962C8B-B14F-4D97-AF65-F5344CB8AC3E}">
        <p14:creationId xmlns:p14="http://schemas.microsoft.com/office/powerpoint/2010/main" val="3235679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063D1CA-686B-4575-9099-6563A2B3FAD9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191387" y="203514"/>
            <a:ext cx="1200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单源最短路问题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(Single Source Shortest Path)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 txBox="1">
            <a:spLocks noChangeArrowheads="1"/>
          </p:cNvSpPr>
          <p:nvPr/>
        </p:nvSpPr>
        <p:spPr>
          <a:xfrm>
            <a:off x="900634" y="1557207"/>
            <a:ext cx="10512425" cy="398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提示：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SPFA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其实是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Bellman-ford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算法的优化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Bellman-ford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可以用来判断一张图中是否存在负环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判断方法为：如果一个点被松弛了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次，那么图中就存在负环</a:t>
            </a:r>
          </a:p>
        </p:txBody>
      </p:sp>
    </p:spTree>
    <p:extLst>
      <p:ext uri="{BB962C8B-B14F-4D97-AF65-F5344CB8AC3E}">
        <p14:creationId xmlns:p14="http://schemas.microsoft.com/office/powerpoint/2010/main" val="3235679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063D1CA-686B-4575-9099-6563A2B3FAD9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191387" y="203514"/>
            <a:ext cx="1200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多源最短路</a:t>
            </a:r>
          </a:p>
        </p:txBody>
      </p:sp>
      <p:sp>
        <p:nvSpPr>
          <p:cNvPr id="12" name="内容占位符 13"/>
          <p:cNvSpPr txBox="1">
            <a:spLocks noChangeArrowheads="1"/>
          </p:cNvSpPr>
          <p:nvPr/>
        </p:nvSpPr>
        <p:spPr>
          <a:xfrm>
            <a:off x="882445" y="1301954"/>
            <a:ext cx="10512425" cy="85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Wingdings" pitchFamily="2" charset="2"/>
              </a:rPr>
              <a:t>Floyd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  <a:sym typeface="Wingdings" pitchFamily="2" charset="2"/>
            </a:endParaRPr>
          </a:p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9219" y="1997201"/>
            <a:ext cx="99934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如果要让任意两点（例如从顶点</a:t>
            </a:r>
            <a:r>
              <a:rPr lang="en-US" altLang="zh-CN" sz="2400" dirty="0"/>
              <a:t>a</a:t>
            </a:r>
            <a:r>
              <a:rPr lang="zh-CN" altLang="en-US" sz="2400" dirty="0"/>
              <a:t>点到顶点</a:t>
            </a:r>
            <a:r>
              <a:rPr lang="en-US" altLang="zh-CN" sz="2400" dirty="0"/>
              <a:t>b</a:t>
            </a:r>
            <a:r>
              <a:rPr lang="zh-CN" altLang="en-US" sz="2400" dirty="0"/>
              <a:t>）之间的路程变短，只能引入第三个点（顶点</a:t>
            </a:r>
            <a:r>
              <a:rPr lang="en-US" altLang="zh-CN" sz="2400" dirty="0"/>
              <a:t>k</a:t>
            </a:r>
            <a:r>
              <a:rPr lang="zh-CN" altLang="en-US" sz="2400" dirty="0"/>
              <a:t>），并通过这个顶点</a:t>
            </a:r>
            <a:r>
              <a:rPr lang="en-US" altLang="zh-CN" sz="2400" dirty="0"/>
              <a:t>k</a:t>
            </a:r>
            <a:r>
              <a:rPr lang="zh-CN" altLang="en-US" sz="2400" dirty="0"/>
              <a:t>中转即</a:t>
            </a:r>
            <a:r>
              <a:rPr lang="en-US" altLang="zh-CN" sz="2400" dirty="0"/>
              <a:t>a-&gt;k-&gt;b</a:t>
            </a:r>
            <a:r>
              <a:rPr lang="zh-CN" altLang="en-US" sz="2400" dirty="0"/>
              <a:t>，才可能缩短原来从顶点</a:t>
            </a:r>
            <a:r>
              <a:rPr lang="en-US" altLang="zh-CN" sz="2400" dirty="0"/>
              <a:t>a</a:t>
            </a:r>
            <a:r>
              <a:rPr lang="zh-CN" altLang="en-US" sz="2400" dirty="0"/>
              <a:t>点到顶点</a:t>
            </a:r>
            <a:r>
              <a:rPr lang="en-US" altLang="zh-CN" sz="2400" dirty="0"/>
              <a:t>b</a:t>
            </a:r>
            <a:r>
              <a:rPr lang="zh-CN" altLang="en-US" sz="2400" dirty="0"/>
              <a:t>的路程。那么这个中转的顶点</a:t>
            </a:r>
            <a:r>
              <a:rPr lang="en-US" altLang="zh-CN" sz="2400" dirty="0"/>
              <a:t>k</a:t>
            </a:r>
            <a:r>
              <a:rPr lang="zh-CN" altLang="en-US" sz="2400" dirty="0"/>
              <a:t>是</a:t>
            </a:r>
            <a:r>
              <a:rPr lang="en-US" altLang="zh-CN" sz="2400" dirty="0"/>
              <a:t>1~n</a:t>
            </a:r>
            <a:r>
              <a:rPr lang="zh-CN" altLang="en-US" sz="2400" dirty="0"/>
              <a:t>中的哪个点呢？甚至有时候不只通过一个点，而是经过两个点或者更多点中转会更短，即</a:t>
            </a:r>
            <a:r>
              <a:rPr lang="en-US" altLang="zh-CN" sz="2400" dirty="0"/>
              <a:t>a-&gt;k1-&gt;k2b-&gt;</a:t>
            </a:r>
            <a:r>
              <a:rPr lang="zh-CN" altLang="en-US" sz="2400" dirty="0"/>
              <a:t>或者</a:t>
            </a:r>
            <a:r>
              <a:rPr lang="en-US" altLang="zh-CN" sz="2400" dirty="0"/>
              <a:t>a-&gt;k1-&gt;k2…-&gt;k-&gt;</a:t>
            </a:r>
            <a:r>
              <a:rPr lang="en-US" altLang="zh-CN" sz="2400" dirty="0" err="1"/>
              <a:t>i</a:t>
            </a:r>
            <a:r>
              <a:rPr lang="en-US" altLang="zh-CN" sz="2400" dirty="0"/>
              <a:t>…-&gt;b</a:t>
            </a:r>
            <a:r>
              <a:rPr lang="zh-CN" altLang="en-US" sz="2400" dirty="0"/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1519003" y="4257207"/>
            <a:ext cx="84644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for</a:t>
            </a:r>
            <a:r>
              <a:rPr lang="en-US" altLang="zh-CN" sz="2400" dirty="0"/>
              <a:t>(k=1;k&lt;=</a:t>
            </a:r>
            <a:r>
              <a:rPr lang="en-US" altLang="zh-CN" sz="2400" dirty="0" err="1"/>
              <a:t>n;k</a:t>
            </a:r>
            <a:r>
              <a:rPr lang="en-US" altLang="zh-CN" sz="2400" dirty="0"/>
              <a:t>++)</a:t>
            </a:r>
          </a:p>
          <a:p>
            <a:r>
              <a:rPr lang="en-US" altLang="zh-CN" sz="2400" dirty="0"/>
              <a:t>    </a:t>
            </a:r>
            <a:r>
              <a:rPr lang="en-US" altLang="zh-CN" sz="2400" b="1" dirty="0"/>
              <a:t>for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=1;i&lt;=</a:t>
            </a:r>
            <a:r>
              <a:rPr lang="en-US" altLang="zh-CN" sz="2400" dirty="0" err="1"/>
              <a:t>n;i</a:t>
            </a:r>
            <a:r>
              <a:rPr lang="en-US" altLang="zh-CN" sz="2400" dirty="0"/>
              <a:t>++)</a:t>
            </a:r>
          </a:p>
          <a:p>
            <a:r>
              <a:rPr lang="en-US" altLang="zh-CN" sz="2400" dirty="0"/>
              <a:t>        </a:t>
            </a:r>
            <a:r>
              <a:rPr lang="en-US" altLang="zh-CN" sz="2400" b="1" dirty="0"/>
              <a:t>for</a:t>
            </a:r>
            <a:r>
              <a:rPr lang="en-US" altLang="zh-CN" sz="2400" dirty="0"/>
              <a:t>(j=1;j&lt;=</a:t>
            </a:r>
            <a:r>
              <a:rPr lang="en-US" altLang="zh-CN" sz="2400" dirty="0" err="1"/>
              <a:t>n;j</a:t>
            </a:r>
            <a:r>
              <a:rPr lang="en-US" altLang="zh-CN" sz="2400" dirty="0"/>
              <a:t>++)</a:t>
            </a:r>
          </a:p>
          <a:p>
            <a:r>
              <a:rPr lang="en-US" altLang="zh-CN" sz="2400" dirty="0"/>
              <a:t>            </a:t>
            </a:r>
            <a:r>
              <a:rPr lang="en-US" altLang="zh-CN" sz="2400" b="1" dirty="0"/>
              <a:t>if</a:t>
            </a:r>
            <a:r>
              <a:rPr lang="en-US" altLang="zh-CN" sz="2400" dirty="0"/>
              <a:t>(e[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][j]&gt;e[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][k]+e[k][j])</a:t>
            </a:r>
          </a:p>
          <a:p>
            <a:r>
              <a:rPr lang="en-US" altLang="zh-CN" sz="2400" dirty="0"/>
              <a:t>                 e[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][j]=e[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][k]+e[k][j];</a:t>
            </a:r>
          </a:p>
        </p:txBody>
      </p:sp>
    </p:spTree>
    <p:extLst>
      <p:ext uri="{BB962C8B-B14F-4D97-AF65-F5344CB8AC3E}">
        <p14:creationId xmlns:p14="http://schemas.microsoft.com/office/powerpoint/2010/main" val="3235679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58851" y="134262"/>
            <a:ext cx="119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</a:rPr>
              <a:t>最小生成树</a:t>
            </a:r>
            <a:r>
              <a:rPr lang="en-US" altLang="zh-CN" sz="3600" dirty="0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</a:rPr>
              <a:t>(MST)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内容占位符 13"/>
          <p:cNvSpPr txBox="1">
            <a:spLocks noChangeArrowheads="1"/>
          </p:cNvSpPr>
          <p:nvPr/>
        </p:nvSpPr>
        <p:spPr>
          <a:xfrm>
            <a:off x="313046" y="3217607"/>
            <a:ext cx="9612312" cy="2681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最小生成树：边权值的和最小的生成树。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1871" y="2593963"/>
            <a:ext cx="3798888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内容占位符 13"/>
          <p:cNvSpPr txBox="1">
            <a:spLocks noChangeArrowheads="1"/>
          </p:cNvSpPr>
          <p:nvPr/>
        </p:nvSpPr>
        <p:spPr>
          <a:xfrm>
            <a:off x="185225" y="1201994"/>
            <a:ext cx="10994053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638" lvl="0" indent="-274638">
              <a:lnSpc>
                <a:spcPct val="120000"/>
              </a:lnSpc>
              <a:spcBef>
                <a:spcPts val="1438"/>
              </a:spcBef>
              <a:buFont typeface="Wingdings" pitchFamily="2" charset="2"/>
              <a:buChar char="§"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生成树：</a:t>
            </a:r>
            <a:r>
              <a:rPr lang="zh-CN" altLang="en-US" sz="2800" dirty="0"/>
              <a:t>如果连通图</a:t>
            </a:r>
            <a:r>
              <a:rPr lang="en-US" altLang="zh-CN" sz="2800" dirty="0"/>
              <a:t>G</a:t>
            </a:r>
            <a:r>
              <a:rPr lang="zh-CN" altLang="en-US" sz="2800" dirty="0"/>
              <a:t>的一个子图是一棵包含</a:t>
            </a:r>
            <a:r>
              <a:rPr lang="en-US" altLang="zh-CN" sz="2800" dirty="0"/>
              <a:t>G</a:t>
            </a:r>
            <a:r>
              <a:rPr lang="zh-CN" altLang="en-US" sz="2800" dirty="0"/>
              <a:t>的所有顶点的树</a:t>
            </a:r>
            <a:r>
              <a:rPr lang="en-US" altLang="zh-CN" sz="2800" dirty="0"/>
              <a:t>,</a:t>
            </a:r>
            <a:r>
              <a:rPr lang="zh-CN" altLang="en-US" sz="2800" dirty="0"/>
              <a:t>则该子图称为</a:t>
            </a:r>
            <a:r>
              <a:rPr lang="en-US" altLang="zh-CN" sz="2800" dirty="0"/>
              <a:t>G</a:t>
            </a:r>
            <a:r>
              <a:rPr lang="zh-CN" altLang="en-US" sz="2800" dirty="0"/>
              <a:t>的生成树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SpanningTree</a:t>
            </a:r>
            <a:r>
              <a:rPr lang="en-US" altLang="zh-CN" sz="2800" dirty="0"/>
              <a:t>)</a:t>
            </a:r>
            <a:r>
              <a:rPr lang="zh-CN" altLang="en-US" sz="2800" dirty="0"/>
              <a:t>。 生成树是连通图的包含图中的所有顶点的极小连通子图。有</a:t>
            </a:r>
            <a:r>
              <a:rPr lang="en-US" altLang="zh-CN" sz="2800" dirty="0"/>
              <a:t>n-1</a:t>
            </a:r>
            <a:r>
              <a:rPr lang="zh-CN" altLang="en-US" sz="2800" dirty="0"/>
              <a:t>条边，生成树不唯一。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9027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D597ECF-3DA0-4769-BD8D-95032B3BD2F6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39745" y="190262"/>
            <a:ext cx="1201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Prim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算法（加点法）</a:t>
            </a: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427703" y="1238864"/>
            <a:ext cx="11090787" cy="4278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      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此算法可以称为“加点法”，每次迭代选择代价最小的边对应的点，加入到最小生成树中。算法从某一个顶点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开始，逐渐长大覆盖整个连通网的所有顶点。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具体操作：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1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、图的所有顶点集合为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V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；初始令集合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u={s},v=V−u;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2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、在两个集合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u,v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能够组成的边中，选择一条代价最小的边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(u0,v0)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，加入到最小生成树中，并把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v0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并入到集合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u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中。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3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、重复上述步骤，直到最小生成树有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n-1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条边或者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个顶点为止。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由于不断向集合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u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中加点，所以最小代价边必须同步更新；需要建立一个辅助数组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closedge,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用来维护集合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v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中每个顶点与集合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u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中最小代价边信息</a:t>
            </a:r>
            <a:r>
              <a:rPr kumimoji="0" lang="zh-CN" sz="1200" b="0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：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5210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D597ECF-3DA0-4769-BD8D-95032B3BD2F6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39745" y="190262"/>
            <a:ext cx="1201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Prim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算法（加点法）</a:t>
            </a: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427703" y="1238864"/>
            <a:ext cx="11090787" cy="58566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itchFamily="34" charset="0"/>
                <a:ea typeface="-apple-system"/>
                <a:cs typeface="宋体" pitchFamily="2" charset="-122"/>
              </a:rPr>
              <a:t>       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63842" name="Picture 2" descr="https://img-blog.csdn.net/2016071416110757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521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ECEB0BA-CD8C-4A3C-8F2D-13BBA9C4D23F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12232" y="141344"/>
            <a:ext cx="1084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457198" y="1492250"/>
            <a:ext cx="10805887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>
              <a:buClr>
                <a:srgbClr val="CC9900"/>
              </a:buClr>
            </a:pP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图是一种数据结构，定义为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宋体"/>
                <a:cs typeface="+mn-cs"/>
              </a:rPr>
              <a:t>G  = 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宋体"/>
                <a:cs typeface="+mn-cs"/>
              </a:rPr>
              <a:t>（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宋体"/>
                <a:cs typeface="+mn-cs"/>
              </a:rPr>
              <a:t>V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宋体"/>
                <a:cs typeface="+mn-cs"/>
              </a:rPr>
              <a:t>，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宋体"/>
                <a:cs typeface="+mn-cs"/>
              </a:rPr>
              <a:t>E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宋体"/>
                <a:cs typeface="+mn-cs"/>
              </a:rPr>
              <a:t>）。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宋体"/>
                <a:cs typeface="+mn-cs"/>
              </a:rPr>
              <a:t>V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宋体"/>
                <a:cs typeface="+mn-cs"/>
              </a:rPr>
              <a:t>是一个非空有限集合，代表顶点（结点），</a:t>
            </a:r>
            <a:r>
              <a:rPr lang="en-US" altLang="zh-CN" b="1" kern="0" noProof="0" dirty="0">
                <a:latin typeface="Arial"/>
                <a:ea typeface="宋体"/>
              </a:rPr>
              <a:t>E</a:t>
            </a:r>
            <a:r>
              <a:rPr lang="zh-CN" altLang="en-US" b="1" kern="0" noProof="0" dirty="0">
                <a:latin typeface="Arial"/>
                <a:ea typeface="宋体"/>
              </a:rPr>
              <a:t>代表边的集合。</a:t>
            </a:r>
            <a:endParaRPr lang="en-US" altLang="zh-CN" b="1" kern="0" noProof="0" dirty="0">
              <a:latin typeface="Arial"/>
              <a:ea typeface="宋体"/>
            </a:endParaRPr>
          </a:p>
          <a:p>
            <a:pPr marL="274955" indent="-274955" eaLnBrk="1" hangingPunct="1">
              <a:lnSpc>
                <a:spcPct val="120000"/>
              </a:lnSpc>
              <a:spcBef>
                <a:spcPts val="1440"/>
              </a:spcBef>
              <a:buFont typeface="Wingdings" pitchFamily="2" charset="2"/>
              <a:buChar char="§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对于边 (u,v)∈E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	-u</a:t>
            </a:r>
            <a:r>
              <a:rPr lang="zh-CN" altLang="en-US" sz="2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和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v</a:t>
            </a:r>
            <a:r>
              <a:rPr lang="zh-CN" altLang="en-US" sz="2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邻接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(adjacent)	-e</a:t>
            </a:r>
            <a:r>
              <a:rPr lang="zh-CN" altLang="en-US" sz="2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和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u</a:t>
            </a:r>
            <a:r>
              <a:rPr lang="zh-CN" altLang="en-US" sz="2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、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v</a:t>
            </a:r>
            <a:r>
              <a:rPr lang="zh-CN" altLang="en-US" sz="2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关联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(incident)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639763" lvl="1" indent="-246063">
              <a:buClr>
                <a:srgbClr val="3B812F"/>
              </a:buClr>
            </a:pPr>
            <a:r>
              <a:rPr lang="zh-CN" altLang="en-US" b="1" kern="0" dirty="0">
                <a:latin typeface="Arial"/>
                <a:ea typeface="宋体"/>
              </a:rPr>
              <a:t>有向图：图的边有方向，只能按箭头方向从一点到另一点。</a:t>
            </a:r>
            <a:endParaRPr lang="en-US" altLang="zh-CN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639763" lvl="1" indent="-246063">
              <a:buClr>
                <a:srgbClr val="3B812F"/>
              </a:buClr>
            </a:pPr>
            <a:r>
              <a:rPr lang="zh-CN" altLang="en-US" sz="2800" b="1" kern="0" dirty="0">
                <a:latin typeface="Arial"/>
                <a:ea typeface="宋体"/>
              </a:rPr>
              <a:t>无向图：图的边没有方向，可以双向。</a:t>
            </a:r>
            <a:endParaRPr lang="en-US" altLang="zh-CN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393700" lvl="1" indent="0">
              <a:buClr>
                <a:srgbClr val="3B812F"/>
              </a:buClr>
              <a:buNone/>
            </a:pPr>
            <a:endParaRPr lang="en-US" altLang="zh-CN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4100" name="Picture 4" descr="https://timgsa.baidu.com/timg?image&amp;quality=80&amp;size=b9999_10000&amp;sec=1525159607&amp;di=020f4ed206ca65f30b663af8a18a8fef&amp;imgtype=jpg&amp;er=1&amp;src=http%3A%2F%2Fwenwen.soso.com%2Fp%2F20110121%2F20110121164936-121204032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87" y="4232501"/>
            <a:ext cx="4576083" cy="246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4219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D597ECF-3DA0-4769-BD8D-95032B3BD2F6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39745" y="190262"/>
            <a:ext cx="1201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Prim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算法（加点法）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194BD1-4664-8D99-5EFC-74C3EFB3085F}"/>
              </a:ext>
            </a:extLst>
          </p:cNvPr>
          <p:cNvSpPr txBox="1"/>
          <p:nvPr/>
        </p:nvSpPr>
        <p:spPr>
          <a:xfrm>
            <a:off x="535405" y="1543262"/>
            <a:ext cx="6124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代码示例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C5132-6838-14EC-1DEE-595ED97373C9}"/>
              </a:ext>
            </a:extLst>
          </p:cNvPr>
          <p:cNvSpPr txBox="1"/>
          <p:nvPr/>
        </p:nvSpPr>
        <p:spPr>
          <a:xfrm>
            <a:off x="571499" y="2321003"/>
            <a:ext cx="6124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prim</a:t>
            </a:r>
            <a:r>
              <a:rPr lang="zh-CN" altLang="en-US" dirty="0">
                <a:hlinkClick r:id="rId3"/>
              </a:rPr>
              <a:t>算法 </a:t>
            </a:r>
            <a:r>
              <a:rPr lang="en-US" altLang="zh-CN" dirty="0">
                <a:hlinkClick r:id="rId3"/>
              </a:rPr>
              <a:t>- Virtual Judge (vjudge.net)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210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D597ECF-3DA0-4769-BD8D-95032B3BD2F6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39745" y="190262"/>
            <a:ext cx="1201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并查集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61999" y="2017713"/>
            <a:ext cx="9724103" cy="30876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英文：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Disjoint Set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，即“不相交集合”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将编号分别为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1…N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个对象划分为不相交集合，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在每个集合中，选择其中某个元素代表所在集合。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常见两种操作：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合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并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两个集合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      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找某元素属于哪个集合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8200" y="5181600"/>
            <a:ext cx="7010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 dirty="0">
                <a:latin typeface="Tahoma" pitchFamily="34" charset="0"/>
              </a:rPr>
              <a:t>所以，也称为</a:t>
            </a:r>
            <a:r>
              <a:rPr lang="zh-CN" altLang="en-US" sz="3200" dirty="0"/>
              <a:t>“</a:t>
            </a:r>
            <a:r>
              <a:rPr lang="zh-CN" altLang="en-US" sz="3200" dirty="0">
                <a:solidFill>
                  <a:schemeClr val="hlink"/>
                </a:solidFill>
                <a:latin typeface="Tahoma" pitchFamily="34" charset="0"/>
              </a:rPr>
              <a:t>并查集</a:t>
            </a:r>
            <a:r>
              <a:rPr lang="zh-CN" altLang="en-US" sz="3200" dirty="0"/>
              <a:t>”</a:t>
            </a:r>
            <a:endParaRPr lang="zh-CN" altLang="en-US" sz="32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1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D597ECF-3DA0-4769-BD8D-95032B3BD2F6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39745" y="190262"/>
            <a:ext cx="1201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并查集</a:t>
            </a:r>
          </a:p>
        </p:txBody>
      </p:sp>
      <p:sp>
        <p:nvSpPr>
          <p:cNvPr id="7" name="内容占位符 13"/>
          <p:cNvSpPr txBox="1">
            <a:spLocks noChangeArrowheads="1"/>
          </p:cNvSpPr>
          <p:nvPr/>
        </p:nvSpPr>
        <p:spPr>
          <a:xfrm>
            <a:off x="770245" y="1197078"/>
            <a:ext cx="9612312" cy="2431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每个集合用一棵“有根树”表示</a:t>
            </a:r>
          </a:p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定义数组fa[1..n]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fa[i]=i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，则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表示本集合，并是集合对应树的树根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fa[i]=j, j&lt;&gt;i,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则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是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的父节点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8" name="Group 79"/>
          <p:cNvGraphicFramePr>
            <a:graphicFrameLocks noGrp="1"/>
          </p:cNvGraphicFramePr>
          <p:nvPr/>
        </p:nvGraphicFramePr>
        <p:xfrm>
          <a:off x="2482595" y="3813482"/>
          <a:ext cx="6919324" cy="854075"/>
        </p:xfrm>
        <a:graphic>
          <a:graphicData uri="http://schemas.openxmlformats.org/drawingml/2006/table">
            <a:tbl>
              <a:tblPr/>
              <a:tblGrid>
                <a:gridCol w="75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1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1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21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21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80000"/>
                        <a:buFont typeface="Webdings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Tahoma" pitchFamily="34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Corbel" pitchFamily="34" charset="0"/>
                      </a:endParaRPr>
                    </a:p>
                  </a:txBody>
                  <a:tcPr marL="91414" marR="91414" horzOverflow="overflow">
                    <a:lnL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80000"/>
                        <a:buFont typeface="Webdings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Tahoma" pitchFamily="34" charset="0"/>
                        </a:rPr>
                        <a:t>2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Corbel" pitchFamily="34" charset="0"/>
                      </a:endParaRPr>
                    </a:p>
                  </a:txBody>
                  <a:tcPr marL="91414" marR="91414" horzOverflow="overflow">
                    <a:lnL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80000"/>
                        <a:buFont typeface="Webdings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Tahoma" pitchFamily="34" charset="0"/>
                        </a:rPr>
                        <a:t>3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Corbel" pitchFamily="34" charset="0"/>
                      </a:endParaRPr>
                    </a:p>
                  </a:txBody>
                  <a:tcPr marL="91414" marR="91414" horzOverflow="overflow">
                    <a:lnL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80000"/>
                        <a:buFont typeface="Webdings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Tahoma" pitchFamily="34" charset="0"/>
                        </a:rPr>
                        <a:t>4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Corbel" pitchFamily="34" charset="0"/>
                      </a:endParaRPr>
                    </a:p>
                  </a:txBody>
                  <a:tcPr marL="91414" marR="91414" horzOverflow="overflow">
                    <a:lnL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80000"/>
                        <a:buFont typeface="Webdings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Tahoma" pitchFamily="34" charset="0"/>
                        </a:rPr>
                        <a:t>5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Corbel" pitchFamily="34" charset="0"/>
                      </a:endParaRPr>
                    </a:p>
                  </a:txBody>
                  <a:tcPr marL="91414" marR="91414" horzOverflow="overflow">
                    <a:lnL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80000"/>
                        <a:buFont typeface="Webdings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Tahoma" pitchFamily="34" charset="0"/>
                        </a:rPr>
                        <a:t>6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Corbel" pitchFamily="34" charset="0"/>
                      </a:endParaRPr>
                    </a:p>
                  </a:txBody>
                  <a:tcPr marL="91414" marR="91414" horzOverflow="overflow">
                    <a:lnL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80000"/>
                        <a:buFont typeface="Webdings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Tahoma" pitchFamily="34" charset="0"/>
                        </a:rPr>
                        <a:t>7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Corbel" pitchFamily="34" charset="0"/>
                      </a:endParaRPr>
                    </a:p>
                  </a:txBody>
                  <a:tcPr marL="91414" marR="91414" horzOverflow="overflow">
                    <a:lnL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80000"/>
                        <a:buFont typeface="Webdings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Tahoma" pitchFamily="34" charset="0"/>
                        </a:rPr>
                        <a:t>8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Corbel" pitchFamily="34" charset="0"/>
                      </a:endParaRPr>
                    </a:p>
                  </a:txBody>
                  <a:tcPr marL="91414" marR="91414" horzOverflow="overflow">
                    <a:lnL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80000"/>
                        <a:buFont typeface="Webdings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Tahoma" pitchFamily="34" charset="0"/>
                        </a:rPr>
                        <a:t>9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Corbel" pitchFamily="34" charset="0"/>
                      </a:endParaRPr>
                    </a:p>
                  </a:txBody>
                  <a:tcPr marL="91414" marR="91414" horzOverflow="overflow">
                    <a:lnL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80000"/>
                        <a:buFont typeface="Webdings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Tahoma" pitchFamily="34" charset="0"/>
                        </a:rPr>
                        <a:t>10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Corbel" pitchFamily="34" charset="0"/>
                      </a:endParaRPr>
                    </a:p>
                  </a:txBody>
                  <a:tcPr marL="91414" marR="91414" horzOverflow="overflow">
                    <a:lnL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80000"/>
                        <a:buFont typeface="Webdings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Tahoma" pitchFamily="34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Corbel" pitchFamily="34" charset="0"/>
                      </a:endParaRPr>
                    </a:p>
                  </a:txBody>
                  <a:tcPr marL="91414" marR="91414" horzOverflow="overflow">
                    <a:lnL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80000"/>
                        <a:buFont typeface="Webdings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Tahoma" pitchFamily="34" charset="0"/>
                        </a:rPr>
                        <a:t>2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Corbel" pitchFamily="34" charset="0"/>
                      </a:endParaRPr>
                    </a:p>
                  </a:txBody>
                  <a:tcPr marL="91414" marR="91414" horzOverflow="overflow">
                    <a:lnL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80000"/>
                        <a:buFont typeface="Webdings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Tahoma" pitchFamily="34" charset="0"/>
                        </a:rPr>
                        <a:t>3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Corbel" pitchFamily="34" charset="0"/>
                      </a:endParaRPr>
                    </a:p>
                  </a:txBody>
                  <a:tcPr marL="91414" marR="91414" horzOverflow="overflow">
                    <a:lnL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80000"/>
                        <a:buFont typeface="Webdings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Tahoma" pitchFamily="34" charset="0"/>
                        </a:rPr>
                        <a:t>2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Corbel" pitchFamily="34" charset="0"/>
                      </a:endParaRPr>
                    </a:p>
                  </a:txBody>
                  <a:tcPr marL="91414" marR="91414" horzOverflow="overflow">
                    <a:lnL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80000"/>
                        <a:buFont typeface="Webdings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Tahoma" pitchFamily="34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Corbel" pitchFamily="34" charset="0"/>
                      </a:endParaRPr>
                    </a:p>
                  </a:txBody>
                  <a:tcPr marL="91414" marR="91414" horzOverflow="overflow">
                    <a:lnL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80000"/>
                        <a:buFont typeface="Webdings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Tahoma" pitchFamily="34" charset="0"/>
                        </a:rPr>
                        <a:t>3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Corbel" pitchFamily="34" charset="0"/>
                      </a:endParaRPr>
                    </a:p>
                  </a:txBody>
                  <a:tcPr marL="91414" marR="91414" horzOverflow="overflow">
                    <a:lnL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80000"/>
                        <a:buFont typeface="Webdings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Tahoma" pitchFamily="34" charset="0"/>
                        </a:rPr>
                        <a:t>4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Corbel" pitchFamily="34" charset="0"/>
                      </a:endParaRPr>
                    </a:p>
                  </a:txBody>
                  <a:tcPr marL="91414" marR="91414" horzOverflow="overflow">
                    <a:lnL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80000"/>
                        <a:buFont typeface="Webdings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Tahoma" pitchFamily="34" charset="0"/>
                        </a:rPr>
                        <a:t>3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Corbel" pitchFamily="34" charset="0"/>
                      </a:endParaRPr>
                    </a:p>
                  </a:txBody>
                  <a:tcPr marL="91414" marR="91414" horzOverflow="overflow">
                    <a:lnL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80000"/>
                        <a:buFont typeface="Webdings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Tahoma" pitchFamily="34" charset="0"/>
                        </a:rPr>
                        <a:t>3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Corbel" pitchFamily="34" charset="0"/>
                      </a:endParaRPr>
                    </a:p>
                  </a:txBody>
                  <a:tcPr marL="91414" marR="91414" horzOverflow="overflow">
                    <a:lnL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80000"/>
                        <a:buFont typeface="Webdings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80000"/>
                        <a:buFont typeface="Webdings" pitchFamily="18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Tahoma" pitchFamily="34" charset="0"/>
                        </a:rPr>
                        <a:t>4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Corbel" pitchFamily="34" charset="0"/>
                      </a:endParaRPr>
                    </a:p>
                  </a:txBody>
                  <a:tcPr marL="91414" marR="91414" horzOverflow="overflow">
                    <a:lnL w="12700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4B4B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Text Box 41"/>
          <p:cNvSpPr txBox="1">
            <a:spLocks noChangeArrowheads="1"/>
          </p:cNvSpPr>
          <p:nvPr/>
        </p:nvSpPr>
        <p:spPr bwMode="auto">
          <a:xfrm>
            <a:off x="1462549" y="4235633"/>
            <a:ext cx="1295400" cy="39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Set(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)</a:t>
            </a:r>
          </a:p>
        </p:txBody>
      </p:sp>
      <p:grpSp>
        <p:nvGrpSpPr>
          <p:cNvPr id="31" name="Group 42"/>
          <p:cNvGrpSpPr>
            <a:grpSpLocks/>
          </p:cNvGrpSpPr>
          <p:nvPr/>
        </p:nvGrpSpPr>
        <p:grpSpPr bwMode="auto">
          <a:xfrm>
            <a:off x="2848884" y="5110308"/>
            <a:ext cx="5029200" cy="1143000"/>
            <a:chOff x="0" y="0"/>
            <a:chExt cx="3168" cy="1110"/>
          </a:xfrm>
        </p:grpSpPr>
        <p:grpSp>
          <p:nvGrpSpPr>
            <p:cNvPr id="32" name="Group 43"/>
            <p:cNvGrpSpPr>
              <a:grpSpLocks/>
            </p:cNvGrpSpPr>
            <p:nvPr/>
          </p:nvGrpSpPr>
          <p:grpSpPr bwMode="auto">
            <a:xfrm>
              <a:off x="0" y="198"/>
              <a:ext cx="618" cy="882"/>
              <a:chOff x="0" y="0"/>
              <a:chExt cx="618" cy="882"/>
            </a:xfrm>
          </p:grpSpPr>
          <p:sp>
            <p:nvSpPr>
              <p:cNvPr id="49" name="Oval 44"/>
              <p:cNvSpPr>
                <a:spLocks noChangeArrowheads="1"/>
              </p:cNvSpPr>
              <p:nvPr/>
            </p:nvSpPr>
            <p:spPr bwMode="auto">
              <a:xfrm>
                <a:off x="330" y="0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400" dirty="0"/>
                  <a:t>1</a:t>
                </a:r>
              </a:p>
            </p:txBody>
          </p:sp>
          <p:sp>
            <p:nvSpPr>
              <p:cNvPr id="50" name="Oval 45"/>
              <p:cNvSpPr>
                <a:spLocks noChangeArrowheads="1"/>
              </p:cNvSpPr>
              <p:nvPr/>
            </p:nvSpPr>
            <p:spPr bwMode="auto">
              <a:xfrm>
                <a:off x="0" y="59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400" dirty="0"/>
                  <a:t>5</a:t>
                </a:r>
              </a:p>
            </p:txBody>
          </p:sp>
          <p:sp>
            <p:nvSpPr>
              <p:cNvPr id="51" name="Line 46"/>
              <p:cNvSpPr>
                <a:spLocks noChangeShapeType="1"/>
              </p:cNvSpPr>
              <p:nvPr/>
            </p:nvSpPr>
            <p:spPr bwMode="auto">
              <a:xfrm flipV="1">
                <a:off x="216" y="270"/>
                <a:ext cx="19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" name="Group 47"/>
            <p:cNvGrpSpPr>
              <a:grpSpLocks/>
            </p:cNvGrpSpPr>
            <p:nvPr/>
          </p:nvGrpSpPr>
          <p:grpSpPr bwMode="auto">
            <a:xfrm>
              <a:off x="882" y="0"/>
              <a:ext cx="804" cy="1110"/>
              <a:chOff x="0" y="0"/>
              <a:chExt cx="804" cy="1110"/>
            </a:xfrm>
          </p:grpSpPr>
          <p:sp>
            <p:nvSpPr>
              <p:cNvPr id="42" name="Oval 48"/>
              <p:cNvSpPr>
                <a:spLocks noChangeArrowheads="1"/>
              </p:cNvSpPr>
              <p:nvPr/>
            </p:nvSpPr>
            <p:spPr bwMode="auto">
              <a:xfrm>
                <a:off x="216" y="0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400"/>
                  <a:t>2</a:t>
                </a:r>
              </a:p>
            </p:txBody>
          </p:sp>
          <p:sp>
            <p:nvSpPr>
              <p:cNvPr id="43" name="Oval 49"/>
              <p:cNvSpPr>
                <a:spLocks noChangeArrowheads="1"/>
              </p:cNvSpPr>
              <p:nvPr/>
            </p:nvSpPr>
            <p:spPr bwMode="auto">
              <a:xfrm>
                <a:off x="222" y="426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400"/>
                  <a:t>4</a:t>
                </a:r>
              </a:p>
            </p:txBody>
          </p:sp>
          <p:sp>
            <p:nvSpPr>
              <p:cNvPr id="44" name="Oval 50"/>
              <p:cNvSpPr>
                <a:spLocks noChangeArrowheads="1"/>
              </p:cNvSpPr>
              <p:nvPr/>
            </p:nvSpPr>
            <p:spPr bwMode="auto">
              <a:xfrm>
                <a:off x="0" y="82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400"/>
                  <a:t>7</a:t>
                </a:r>
              </a:p>
            </p:txBody>
          </p:sp>
          <p:sp>
            <p:nvSpPr>
              <p:cNvPr id="45" name="Oval 51"/>
              <p:cNvSpPr>
                <a:spLocks noChangeArrowheads="1"/>
              </p:cNvSpPr>
              <p:nvPr/>
            </p:nvSpPr>
            <p:spPr bwMode="auto">
              <a:xfrm>
                <a:off x="516" y="816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400"/>
                  <a:t>10</a:t>
                </a:r>
              </a:p>
            </p:txBody>
          </p:sp>
          <p:sp>
            <p:nvSpPr>
              <p:cNvPr id="46" name="Line 52"/>
              <p:cNvSpPr>
                <a:spLocks noChangeShapeType="1"/>
              </p:cNvSpPr>
              <p:nvPr/>
            </p:nvSpPr>
            <p:spPr bwMode="auto">
              <a:xfrm flipV="1">
                <a:off x="222" y="6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53"/>
              <p:cNvSpPr>
                <a:spLocks noChangeShapeType="1"/>
              </p:cNvSpPr>
              <p:nvPr/>
            </p:nvSpPr>
            <p:spPr bwMode="auto">
              <a:xfrm flipH="1" flipV="1">
                <a:off x="438" y="6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54"/>
              <p:cNvSpPr>
                <a:spLocks noChangeShapeType="1"/>
              </p:cNvSpPr>
              <p:nvPr/>
            </p:nvSpPr>
            <p:spPr bwMode="auto">
              <a:xfrm flipV="1">
                <a:off x="366" y="294"/>
                <a:ext cx="0" cy="1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" name="Group 55"/>
            <p:cNvGrpSpPr>
              <a:grpSpLocks/>
            </p:cNvGrpSpPr>
            <p:nvPr/>
          </p:nvGrpSpPr>
          <p:grpSpPr bwMode="auto">
            <a:xfrm>
              <a:off x="2064" y="246"/>
              <a:ext cx="1104" cy="858"/>
              <a:chOff x="0" y="0"/>
              <a:chExt cx="1104" cy="858"/>
            </a:xfrm>
          </p:grpSpPr>
          <p:sp>
            <p:nvSpPr>
              <p:cNvPr id="35" name="Oval 56"/>
              <p:cNvSpPr>
                <a:spLocks noChangeArrowheads="1"/>
              </p:cNvSpPr>
              <p:nvPr/>
            </p:nvSpPr>
            <p:spPr bwMode="auto">
              <a:xfrm>
                <a:off x="390" y="0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400"/>
                  <a:t>3</a:t>
                </a:r>
              </a:p>
            </p:txBody>
          </p:sp>
          <p:sp>
            <p:nvSpPr>
              <p:cNvPr id="36" name="Oval 57"/>
              <p:cNvSpPr>
                <a:spLocks noChangeArrowheads="1"/>
              </p:cNvSpPr>
              <p:nvPr/>
            </p:nvSpPr>
            <p:spPr bwMode="auto">
              <a:xfrm>
                <a:off x="0" y="570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400"/>
                  <a:t>6</a:t>
                </a:r>
              </a:p>
            </p:txBody>
          </p:sp>
          <p:sp>
            <p:nvSpPr>
              <p:cNvPr id="37" name="Oval 58"/>
              <p:cNvSpPr>
                <a:spLocks noChangeArrowheads="1"/>
              </p:cNvSpPr>
              <p:nvPr/>
            </p:nvSpPr>
            <p:spPr bwMode="auto">
              <a:xfrm>
                <a:off x="402" y="546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400"/>
                  <a:t>8</a:t>
                </a:r>
              </a:p>
            </p:txBody>
          </p:sp>
          <p:sp>
            <p:nvSpPr>
              <p:cNvPr id="38" name="Oval 59"/>
              <p:cNvSpPr>
                <a:spLocks noChangeArrowheads="1"/>
              </p:cNvSpPr>
              <p:nvPr/>
            </p:nvSpPr>
            <p:spPr bwMode="auto">
              <a:xfrm>
                <a:off x="816" y="55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400"/>
                  <a:t>9</a:t>
                </a:r>
              </a:p>
            </p:txBody>
          </p:sp>
          <p:sp>
            <p:nvSpPr>
              <p:cNvPr id="39" name="Line 60"/>
              <p:cNvSpPr>
                <a:spLocks noChangeShapeType="1"/>
              </p:cNvSpPr>
              <p:nvPr/>
            </p:nvSpPr>
            <p:spPr bwMode="auto">
              <a:xfrm flipV="1">
                <a:off x="198" y="288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61"/>
              <p:cNvSpPr>
                <a:spLocks noChangeShapeType="1"/>
              </p:cNvSpPr>
              <p:nvPr/>
            </p:nvSpPr>
            <p:spPr bwMode="auto">
              <a:xfrm flipV="1">
                <a:off x="534" y="28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62"/>
              <p:cNvSpPr>
                <a:spLocks noChangeShapeType="1"/>
              </p:cNvSpPr>
              <p:nvPr/>
            </p:nvSpPr>
            <p:spPr bwMode="auto">
              <a:xfrm flipH="1" flipV="1">
                <a:off x="582" y="288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3" name="Text Box 40"/>
          <p:cNvSpPr txBox="1">
            <a:spLocks noChangeArrowheads="1"/>
          </p:cNvSpPr>
          <p:nvPr/>
        </p:nvSpPr>
        <p:spPr bwMode="auto">
          <a:xfrm>
            <a:off x="1828800" y="3746088"/>
            <a:ext cx="268288" cy="457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err="1"/>
              <a:t>i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09521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D597ECF-3DA0-4769-BD8D-95032B3BD2F6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39745" y="190262"/>
            <a:ext cx="1201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并查集</a:t>
            </a:r>
          </a:p>
        </p:txBody>
      </p:sp>
      <p:sp>
        <p:nvSpPr>
          <p:cNvPr id="29" name="内容占位符 13"/>
          <p:cNvSpPr txBox="1">
            <a:spLocks noChangeArrowheads="1"/>
          </p:cNvSpPr>
          <p:nvPr/>
        </p:nvSpPr>
        <p:spPr>
          <a:xfrm>
            <a:off x="849882" y="1812925"/>
            <a:ext cx="9612313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查询x所在集合根节点		合并集合a,b</a:t>
            </a:r>
          </a:p>
        </p:txBody>
      </p:sp>
      <p:sp>
        <p:nvSpPr>
          <p:cNvPr id="31" name="Text Box 5"/>
          <p:cNvSpPr>
            <a:spLocks noChangeArrowheads="1"/>
          </p:cNvSpPr>
          <p:nvPr/>
        </p:nvSpPr>
        <p:spPr bwMode="auto">
          <a:xfrm>
            <a:off x="866981" y="2541588"/>
            <a:ext cx="4899640" cy="15696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orbel" pitchFamily="34" charset="0"/>
              </a:rPr>
              <a:t>find(x)  {</a:t>
            </a:r>
          </a:p>
          <a:p>
            <a:pPr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orbel" pitchFamily="34" charset="0"/>
              </a:rPr>
              <a:t>	while 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orbel" pitchFamily="34" charset="0"/>
              </a:rPr>
              <a:t>fa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orbel" pitchFamily="34" charset="0"/>
              </a:rPr>
              <a:t>[x] != x) x =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orbel" pitchFamily="34" charset="0"/>
              </a:rPr>
              <a:t>fa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orbel" pitchFamily="34" charset="0"/>
              </a:rPr>
              <a:t>[x];</a:t>
            </a:r>
          </a:p>
          <a:p>
            <a:pPr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orbel" pitchFamily="34" charset="0"/>
              </a:rPr>
              <a:t>	return x;</a:t>
            </a:r>
          </a:p>
          <a:p>
            <a:pPr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orbel" pitchFamily="34" charset="0"/>
              </a:rPr>
              <a:t>}</a:t>
            </a:r>
          </a:p>
        </p:txBody>
      </p:sp>
      <p:sp>
        <p:nvSpPr>
          <p:cNvPr id="32" name="Text Box 4"/>
          <p:cNvSpPr>
            <a:spLocks noChangeArrowheads="1"/>
          </p:cNvSpPr>
          <p:nvPr/>
        </p:nvSpPr>
        <p:spPr bwMode="auto">
          <a:xfrm>
            <a:off x="5998908" y="2471684"/>
            <a:ext cx="6134100" cy="304641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orbel" pitchFamily="34" charset="0"/>
              </a:rPr>
              <a:t>merge(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orbel" pitchFamily="34" charset="0"/>
              </a:rPr>
              <a:t>a,b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orbel" pitchFamily="34" charset="0"/>
              </a:rPr>
              <a:t>) { </a:t>
            </a:r>
          </a:p>
          <a:p>
            <a:pPr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orbel" pitchFamily="34" charset="0"/>
              </a:rPr>
              <a:t>	if (height(a) == height(b)) {</a:t>
            </a:r>
          </a:p>
          <a:p>
            <a:pPr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orbel" pitchFamily="34" charset="0"/>
              </a:rPr>
              <a:t>		height(a) = height(a) + 1;</a:t>
            </a:r>
          </a:p>
          <a:p>
            <a:pPr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orbel" pitchFamily="34" charset="0"/>
              </a:rPr>
              <a:t>		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orbel" pitchFamily="34" charset="0"/>
              </a:rPr>
              <a:t>fa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orbel" pitchFamily="34" charset="0"/>
              </a:rPr>
              <a:t>[b] = a; </a:t>
            </a:r>
          </a:p>
          <a:p>
            <a:pPr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orbel" pitchFamily="34" charset="0"/>
              </a:rPr>
              <a:t>	} </a:t>
            </a:r>
          </a:p>
          <a:p>
            <a:pPr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orbel" pitchFamily="34" charset="0"/>
              </a:rPr>
              <a:t>	else if (height(a) &lt; height(b))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orbel" pitchFamily="34" charset="0"/>
              </a:rPr>
              <a:t>fa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orbel" pitchFamily="34" charset="0"/>
              </a:rPr>
              <a:t>[a] = b;</a:t>
            </a:r>
          </a:p>
          <a:p>
            <a:pPr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orbel" pitchFamily="34" charset="0"/>
              </a:rPr>
              <a:t>	else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orbel" pitchFamily="34" charset="0"/>
              </a:rPr>
              <a:t>fa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orbel" pitchFamily="34" charset="0"/>
              </a:rPr>
              <a:t>[b] = a;  </a:t>
            </a:r>
          </a:p>
          <a:p>
            <a:pPr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orbe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52108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D597ECF-3DA0-4769-BD8D-95032B3BD2F6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39745" y="190262"/>
            <a:ext cx="1201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并查集优化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路径压缩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39877" y="1305234"/>
            <a:ext cx="9864213" cy="369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思想：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每次查找的时候，如果路径较长，则修改信息，以便下次查找的   时候速度更快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步骤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457200" marR="0" lvl="1" indent="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第一步，找到根结点</a:t>
            </a:r>
          </a:p>
          <a:p>
            <a:pPr marL="457200" marR="0" lvl="1" indent="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第二步，修改查找路径上的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所有节点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，将它们都指向根结点</a:t>
            </a:r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1286445" y="3382575"/>
            <a:ext cx="3446462" cy="3327400"/>
            <a:chOff x="0" y="0"/>
            <a:chExt cx="1584" cy="1904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094" y="415"/>
              <a:ext cx="264" cy="20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Corbel" pitchFamily="34" charset="0"/>
                  <a:ea typeface="宋体" pitchFamily="2" charset="-122"/>
                  <a:sym typeface="Corbel" pitchFamily="34" charset="0"/>
                </a:rPr>
                <a:t>9</a:t>
              </a: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868" y="796"/>
              <a:ext cx="264" cy="20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Corbel" pitchFamily="34" charset="0"/>
                  <a:ea typeface="宋体" pitchFamily="2" charset="-122"/>
                  <a:sym typeface="Corbel" pitchFamily="34" charset="0"/>
                </a:rPr>
                <a:t>10</a:t>
              </a: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1320" y="796"/>
              <a:ext cx="264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Corbel" pitchFamily="34" charset="0"/>
                  <a:ea typeface="宋体" pitchFamily="2" charset="-122"/>
                  <a:sym typeface="Corbel" pitchFamily="34" charset="0"/>
                </a:rPr>
                <a:t>8</a:t>
              </a: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566" y="1247"/>
              <a:ext cx="264" cy="20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Corbel" pitchFamily="34" charset="0"/>
                  <a:ea typeface="宋体" pitchFamily="2" charset="-122"/>
                  <a:sym typeface="Corbel" pitchFamily="34" charset="0"/>
                </a:rPr>
                <a:t>12</a:t>
              </a: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056" y="1247"/>
              <a:ext cx="264" cy="20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Corbel" pitchFamily="34" charset="0"/>
                  <a:ea typeface="宋体" pitchFamily="2" charset="-122"/>
                  <a:sym typeface="Corbel" pitchFamily="34" charset="0"/>
                </a:rPr>
                <a:t>20</a:t>
              </a: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868" y="1696"/>
              <a:ext cx="264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Corbel" pitchFamily="34" charset="0"/>
                  <a:ea typeface="宋体" pitchFamily="2" charset="-122"/>
                  <a:sym typeface="Corbel" pitchFamily="34" charset="0"/>
                </a:rPr>
                <a:t>21</a:t>
              </a: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1320" y="1661"/>
              <a:ext cx="264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Corbel" pitchFamily="34" charset="0"/>
                  <a:ea typeface="宋体" pitchFamily="2" charset="-122"/>
                  <a:sym typeface="Corbel" pitchFamily="34" charset="0"/>
                </a:rPr>
                <a:t>16</a:t>
              </a: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 flipH="1" flipV="1">
              <a:off x="943" y="173"/>
              <a:ext cx="226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 flipV="1">
              <a:off x="1056" y="623"/>
              <a:ext cx="151" cy="173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 flipH="1" flipV="1">
              <a:off x="1282" y="588"/>
              <a:ext cx="151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V="1">
              <a:off x="716" y="1004"/>
              <a:ext cx="227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 flipH="1" flipV="1">
              <a:off x="980" y="1004"/>
              <a:ext cx="114" cy="277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V="1">
              <a:off x="1056" y="1454"/>
              <a:ext cx="113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 flipH="1" flipV="1">
              <a:off x="1207" y="1454"/>
              <a:ext cx="189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264" y="381"/>
              <a:ext cx="264" cy="20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Corbel" pitchFamily="34" charset="0"/>
                  <a:ea typeface="宋体" pitchFamily="2" charset="-122"/>
                  <a:sym typeface="Corbel" pitchFamily="34" charset="0"/>
                </a:rPr>
                <a:t>4</a:t>
              </a: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716" y="0"/>
              <a:ext cx="264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Corbel" pitchFamily="34" charset="0"/>
                  <a:ea typeface="宋体" pitchFamily="2" charset="-122"/>
                  <a:sym typeface="Corbel" pitchFamily="34" charset="0"/>
                </a:rPr>
                <a:t>6</a:t>
              </a: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0" y="796"/>
              <a:ext cx="264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Corbel" pitchFamily="34" charset="0"/>
                  <a:ea typeface="宋体" pitchFamily="2" charset="-122"/>
                  <a:sym typeface="Corbel" pitchFamily="34" charset="0"/>
                </a:rPr>
                <a:t>11</a:t>
              </a: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" name="Oval 9"/>
            <p:cNvSpPr>
              <a:spLocks noChangeArrowheads="1"/>
            </p:cNvSpPr>
            <p:nvPr/>
          </p:nvSpPr>
          <p:spPr bwMode="auto">
            <a:xfrm>
              <a:off x="452" y="796"/>
              <a:ext cx="264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Corbel" pitchFamily="34" charset="0"/>
                  <a:ea typeface="宋体" pitchFamily="2" charset="-122"/>
                  <a:sym typeface="Corbel" pitchFamily="34" charset="0"/>
                </a:rPr>
                <a:t>1</a:t>
              </a: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 flipV="1">
              <a:off x="452" y="173"/>
              <a:ext cx="302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 flipV="1">
              <a:off x="150" y="588"/>
              <a:ext cx="19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 flipH="1" flipV="1">
              <a:off x="452" y="588"/>
              <a:ext cx="114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9" name="AutoShape 27"/>
            <p:cNvCxnSpPr>
              <a:cxnSpLocks noChangeShapeType="1"/>
              <a:stCxn id="12" idx="6"/>
              <a:endCxn id="23" idx="6"/>
            </p:cNvCxnSpPr>
            <p:nvPr/>
          </p:nvCxnSpPr>
          <p:spPr bwMode="auto">
            <a:xfrm flipH="1" flipV="1">
              <a:off x="980" y="104"/>
              <a:ext cx="340" cy="1247"/>
            </a:xfrm>
            <a:prstGeom prst="bentConnector3">
              <a:avLst>
                <a:gd name="adj1" fmla="val -102644"/>
              </a:avLst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med" len="med"/>
            </a:ln>
          </p:spPr>
        </p:cxn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 flipV="1">
              <a:off x="830" y="208"/>
              <a:ext cx="113" cy="5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Group 54"/>
          <p:cNvGrpSpPr>
            <a:grpSpLocks/>
          </p:cNvGrpSpPr>
          <p:nvPr/>
        </p:nvGrpSpPr>
        <p:grpSpPr bwMode="auto">
          <a:xfrm>
            <a:off x="6218807" y="3527038"/>
            <a:ext cx="4319588" cy="2819400"/>
            <a:chOff x="0" y="0"/>
            <a:chExt cx="2256" cy="1319"/>
          </a:xfrm>
        </p:grpSpPr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1056" y="0"/>
              <a:ext cx="328" cy="2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Corbel" pitchFamily="34" charset="0"/>
                  <a:ea typeface="宋体" pitchFamily="2" charset="-122"/>
                  <a:sym typeface="Corbel" pitchFamily="34" charset="0"/>
                </a:rPr>
                <a:t>6</a:t>
              </a: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 flipV="1">
              <a:off x="480" y="192"/>
              <a:ext cx="62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" name="Group 50"/>
            <p:cNvGrpSpPr>
              <a:grpSpLocks/>
            </p:cNvGrpSpPr>
            <p:nvPr/>
          </p:nvGrpSpPr>
          <p:grpSpPr bwMode="auto">
            <a:xfrm>
              <a:off x="0" y="624"/>
              <a:ext cx="712" cy="695"/>
              <a:chOff x="0" y="0"/>
              <a:chExt cx="712" cy="695"/>
            </a:xfrm>
          </p:grpSpPr>
          <p:sp>
            <p:nvSpPr>
              <p:cNvPr id="49" name="Oval 31"/>
              <p:cNvSpPr>
                <a:spLocks noChangeArrowheads="1"/>
              </p:cNvSpPr>
              <p:nvPr/>
            </p:nvSpPr>
            <p:spPr bwMode="auto">
              <a:xfrm>
                <a:off x="280" y="0"/>
                <a:ext cx="328" cy="23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2400">
                    <a:solidFill>
                      <a:srgbClr val="FFFFFF"/>
                    </a:solidFill>
                    <a:latin typeface="Corbel" pitchFamily="34" charset="0"/>
                    <a:ea typeface="宋体" pitchFamily="2" charset="-122"/>
                    <a:sym typeface="Corbel" pitchFamily="34" charset="0"/>
                  </a:rPr>
                  <a:t>4</a:t>
                </a: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0" name="Oval 33"/>
              <p:cNvSpPr>
                <a:spLocks noChangeArrowheads="1"/>
              </p:cNvSpPr>
              <p:nvPr/>
            </p:nvSpPr>
            <p:spPr bwMode="auto">
              <a:xfrm>
                <a:off x="0" y="456"/>
                <a:ext cx="328" cy="23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2400">
                    <a:solidFill>
                      <a:srgbClr val="FFFFFF"/>
                    </a:solidFill>
                    <a:latin typeface="Corbel" pitchFamily="34" charset="0"/>
                    <a:ea typeface="宋体" pitchFamily="2" charset="-122"/>
                    <a:sym typeface="Corbel" pitchFamily="34" charset="0"/>
                  </a:rPr>
                  <a:t>11</a:t>
                </a: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1" name="Oval 34"/>
              <p:cNvSpPr>
                <a:spLocks noChangeArrowheads="1"/>
              </p:cNvSpPr>
              <p:nvPr/>
            </p:nvSpPr>
            <p:spPr bwMode="auto">
              <a:xfrm>
                <a:off x="384" y="456"/>
                <a:ext cx="328" cy="23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2400">
                    <a:solidFill>
                      <a:srgbClr val="FFFFFF"/>
                    </a:solidFill>
                    <a:latin typeface="Corbel" pitchFamily="34" charset="0"/>
                    <a:ea typeface="宋体" pitchFamily="2" charset="-122"/>
                    <a:sym typeface="Corbel" pitchFamily="34" charset="0"/>
                  </a:rPr>
                  <a:t>1</a:t>
                </a: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2" name="Line 36"/>
              <p:cNvSpPr>
                <a:spLocks noChangeShapeType="1"/>
              </p:cNvSpPr>
              <p:nvPr/>
            </p:nvSpPr>
            <p:spPr bwMode="auto">
              <a:xfrm flipV="1">
                <a:off x="192" y="216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37"/>
              <p:cNvSpPr>
                <a:spLocks noChangeShapeType="1"/>
              </p:cNvSpPr>
              <p:nvPr/>
            </p:nvSpPr>
            <p:spPr bwMode="auto">
              <a:xfrm flipH="1" flipV="1">
                <a:off x="480" y="239"/>
                <a:ext cx="62" cy="2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" name="Oval 39"/>
            <p:cNvSpPr>
              <a:spLocks noChangeArrowheads="1"/>
            </p:cNvSpPr>
            <p:nvPr/>
          </p:nvSpPr>
          <p:spPr bwMode="auto">
            <a:xfrm>
              <a:off x="776" y="576"/>
              <a:ext cx="328" cy="239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Corbel" pitchFamily="34" charset="0"/>
                  <a:ea typeface="宋体" pitchFamily="2" charset="-122"/>
                  <a:sym typeface="Corbel" pitchFamily="34" charset="0"/>
                </a:rPr>
                <a:t>10</a:t>
              </a: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" name="Oval 40"/>
            <p:cNvSpPr>
              <a:spLocks noChangeArrowheads="1"/>
            </p:cNvSpPr>
            <p:nvPr/>
          </p:nvSpPr>
          <p:spPr bwMode="auto">
            <a:xfrm>
              <a:off x="816" y="1056"/>
              <a:ext cx="32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Corbel" pitchFamily="34" charset="0"/>
                  <a:ea typeface="宋体" pitchFamily="2" charset="-122"/>
                  <a:sym typeface="Corbel" pitchFamily="34" charset="0"/>
                </a:rPr>
                <a:t>12</a:t>
              </a: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 flipH="1" flipV="1">
              <a:off x="952" y="816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1176" y="576"/>
              <a:ext cx="328" cy="239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Corbel" pitchFamily="34" charset="0"/>
                  <a:ea typeface="宋体" pitchFamily="2" charset="-122"/>
                  <a:sym typeface="Corbel" pitchFamily="34" charset="0"/>
                </a:rPr>
                <a:t>9</a:t>
              </a: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Oval 43"/>
            <p:cNvSpPr>
              <a:spLocks noChangeArrowheads="1"/>
            </p:cNvSpPr>
            <p:nvPr/>
          </p:nvSpPr>
          <p:spPr bwMode="auto">
            <a:xfrm>
              <a:off x="1208" y="1056"/>
              <a:ext cx="328" cy="2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Corbel" pitchFamily="34" charset="0"/>
                  <a:ea typeface="宋体" pitchFamily="2" charset="-122"/>
                  <a:sym typeface="Corbel" pitchFamily="34" charset="0"/>
                </a:rPr>
                <a:t>8</a:t>
              </a: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 flipH="1" flipV="1">
              <a:off x="1352" y="816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Oval 45"/>
            <p:cNvSpPr>
              <a:spLocks noChangeArrowheads="1"/>
            </p:cNvSpPr>
            <p:nvPr/>
          </p:nvSpPr>
          <p:spPr bwMode="auto">
            <a:xfrm>
              <a:off x="1680" y="576"/>
              <a:ext cx="328" cy="23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Corbel" pitchFamily="34" charset="0"/>
                  <a:ea typeface="宋体" pitchFamily="2" charset="-122"/>
                  <a:sym typeface="Corbel" pitchFamily="34" charset="0"/>
                </a:rPr>
                <a:t>20</a:t>
              </a: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2" name="Oval 46"/>
            <p:cNvSpPr>
              <a:spLocks noChangeArrowheads="1"/>
            </p:cNvSpPr>
            <p:nvPr/>
          </p:nvSpPr>
          <p:spPr bwMode="auto">
            <a:xfrm>
              <a:off x="1584" y="1056"/>
              <a:ext cx="328" cy="2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Corbel" pitchFamily="34" charset="0"/>
                  <a:ea typeface="宋体" pitchFamily="2" charset="-122"/>
                  <a:sym typeface="Corbel" pitchFamily="34" charset="0"/>
                </a:rPr>
                <a:t>21</a:t>
              </a: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3" name="Oval 47"/>
            <p:cNvSpPr>
              <a:spLocks noChangeArrowheads="1"/>
            </p:cNvSpPr>
            <p:nvPr/>
          </p:nvSpPr>
          <p:spPr bwMode="auto">
            <a:xfrm>
              <a:off x="1968" y="1056"/>
              <a:ext cx="288" cy="2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Corbel" pitchFamily="34" charset="0"/>
                  <a:ea typeface="宋体" pitchFamily="2" charset="-122"/>
                  <a:sym typeface="Corbel" pitchFamily="34" charset="0"/>
                </a:rPr>
                <a:t>16</a:t>
              </a: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 flipV="1">
              <a:off x="1728" y="8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9"/>
            <p:cNvSpPr>
              <a:spLocks noChangeShapeType="1"/>
            </p:cNvSpPr>
            <p:nvPr/>
          </p:nvSpPr>
          <p:spPr bwMode="auto">
            <a:xfrm flipH="1" flipV="1">
              <a:off x="1872" y="8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51"/>
            <p:cNvSpPr>
              <a:spLocks noChangeShapeType="1"/>
            </p:cNvSpPr>
            <p:nvPr/>
          </p:nvSpPr>
          <p:spPr bwMode="auto">
            <a:xfrm flipV="1">
              <a:off x="960" y="240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52"/>
            <p:cNvSpPr>
              <a:spLocks noChangeShapeType="1"/>
            </p:cNvSpPr>
            <p:nvPr/>
          </p:nvSpPr>
          <p:spPr bwMode="auto">
            <a:xfrm flipH="1" flipV="1">
              <a:off x="1248" y="240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53"/>
            <p:cNvSpPr>
              <a:spLocks noChangeShapeType="1"/>
            </p:cNvSpPr>
            <p:nvPr/>
          </p:nvSpPr>
          <p:spPr bwMode="auto">
            <a:xfrm flipH="1" flipV="1">
              <a:off x="1344" y="192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521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D597ECF-3DA0-4769-BD8D-95032B3BD2F6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39745" y="190262"/>
            <a:ext cx="1201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并查集优化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路径压缩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>
          <a:xfrm>
            <a:off x="615950" y="1504335"/>
            <a:ext cx="8896760" cy="41820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代码：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find(x)</a:t>
            </a:r>
          </a:p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r = x;</a:t>
            </a:r>
          </a:p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while (set[r] &lt;&gt; r) 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循环结束，则找到根节点</a:t>
            </a:r>
          </a:p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= set[r];       </a:t>
            </a:r>
          </a:p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x;</a:t>
            </a:r>
          </a:p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while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&lt;&gt; r) 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本循环修改查找路径中所有节点</a:t>
            </a:r>
          </a:p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  </a:t>
            </a:r>
          </a:p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j = set[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];</a:t>
            </a:r>
          </a:p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set[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= r;</a:t>
            </a:r>
          </a:p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j;</a:t>
            </a:r>
          </a:p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}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52108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D597ECF-3DA0-4769-BD8D-95032B3BD2F6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39745" y="190262"/>
            <a:ext cx="1201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Kruskal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算法（加边法）</a:t>
            </a:r>
          </a:p>
        </p:txBody>
      </p:sp>
      <p:sp>
        <p:nvSpPr>
          <p:cNvPr id="5" name="内容占位符 13"/>
          <p:cNvSpPr txBox="1">
            <a:spLocks noChangeArrowheads="1"/>
          </p:cNvSpPr>
          <p:nvPr/>
        </p:nvSpPr>
        <p:spPr>
          <a:xfrm>
            <a:off x="1220737" y="1158210"/>
            <a:ext cx="9612313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Kruskal, 1956年提出</a:t>
            </a:r>
          </a:p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把边从小到大排序,  每次添加一个安全边</a:t>
            </a:r>
          </a:p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如何知道边是否可行? 只要看是否形成环。实现可以利用并查集, 每次约O(1)</a:t>
            </a:r>
          </a:p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总O(ElogE + 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Arial" pitchFamily="34" charset="0"/>
              </a:rPr>
              <a:t>α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(V))</a:t>
            </a:r>
          </a:p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210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D597ECF-3DA0-4769-BD8D-95032B3BD2F6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39745" y="190262"/>
            <a:ext cx="1201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Kruskal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算法（加边法）</a:t>
            </a:r>
          </a:p>
        </p:txBody>
      </p:sp>
      <p:sp>
        <p:nvSpPr>
          <p:cNvPr id="5" name="内容占位符 13"/>
          <p:cNvSpPr txBox="1">
            <a:spLocks noChangeArrowheads="1"/>
          </p:cNvSpPr>
          <p:nvPr/>
        </p:nvSpPr>
        <p:spPr>
          <a:xfrm>
            <a:off x="1220737" y="1158210"/>
            <a:ext cx="9612313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算法模拟</a:t>
            </a:r>
          </a:p>
        </p:txBody>
      </p:sp>
      <p:sp>
        <p:nvSpPr>
          <p:cNvPr id="64" name="Text Box 2"/>
          <p:cNvSpPr txBox="1">
            <a:spLocks noChangeArrowheads="1"/>
          </p:cNvSpPr>
          <p:nvPr/>
        </p:nvSpPr>
        <p:spPr bwMode="auto">
          <a:xfrm>
            <a:off x="5791200" y="3581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1</a:t>
            </a:r>
          </a:p>
        </p:txBody>
      </p:sp>
      <p:grpSp>
        <p:nvGrpSpPr>
          <p:cNvPr id="65" name="Group 5"/>
          <p:cNvGrpSpPr>
            <a:grpSpLocks/>
          </p:cNvGrpSpPr>
          <p:nvPr/>
        </p:nvGrpSpPr>
        <p:grpSpPr bwMode="auto">
          <a:xfrm>
            <a:off x="1371600" y="3124200"/>
            <a:ext cx="2362200" cy="2209800"/>
            <a:chOff x="0" y="0"/>
            <a:chExt cx="1488" cy="1392"/>
          </a:xfrm>
        </p:grpSpPr>
        <p:sp>
          <p:nvSpPr>
            <p:cNvPr id="66" name="Oval 6"/>
            <p:cNvSpPr>
              <a:spLocks noChangeArrowheads="1"/>
            </p:cNvSpPr>
            <p:nvPr/>
          </p:nvSpPr>
          <p:spPr bwMode="auto">
            <a:xfrm>
              <a:off x="192" y="11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67" name="Oval 7"/>
            <p:cNvSpPr>
              <a:spLocks noChangeArrowheads="1"/>
            </p:cNvSpPr>
            <p:nvPr/>
          </p:nvSpPr>
          <p:spPr bwMode="auto">
            <a:xfrm>
              <a:off x="1008" y="11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6</a:t>
              </a:r>
            </a:p>
          </p:txBody>
        </p:sp>
        <p:grpSp>
          <p:nvGrpSpPr>
            <p:cNvPr id="68" name="Group 8"/>
            <p:cNvGrpSpPr>
              <a:grpSpLocks/>
            </p:cNvGrpSpPr>
            <p:nvPr/>
          </p:nvGrpSpPr>
          <p:grpSpPr bwMode="auto">
            <a:xfrm>
              <a:off x="0" y="0"/>
              <a:ext cx="1488" cy="1296"/>
              <a:chOff x="0" y="0"/>
              <a:chExt cx="1488" cy="1296"/>
            </a:xfrm>
          </p:grpSpPr>
          <p:sp>
            <p:nvSpPr>
              <p:cNvPr id="69" name="Oval 9"/>
              <p:cNvSpPr>
                <a:spLocks noChangeArrowheads="1"/>
              </p:cNvSpPr>
              <p:nvPr/>
            </p:nvSpPr>
            <p:spPr bwMode="auto">
              <a:xfrm>
                <a:off x="1200" y="384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auto">
              <a:xfrm>
                <a:off x="576" y="624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3</a:t>
                </a:r>
              </a:p>
            </p:txBody>
          </p:sp>
          <p:grpSp>
            <p:nvGrpSpPr>
              <p:cNvPr id="72" name="Group 12"/>
              <p:cNvGrpSpPr>
                <a:grpSpLocks/>
              </p:cNvGrpSpPr>
              <p:nvPr/>
            </p:nvGrpSpPr>
            <p:grpSpPr bwMode="auto">
              <a:xfrm>
                <a:off x="144" y="176"/>
                <a:ext cx="1200" cy="1072"/>
                <a:chOff x="0" y="0"/>
                <a:chExt cx="1200" cy="1072"/>
              </a:xfrm>
            </p:grpSpPr>
            <p:sp>
              <p:nvSpPr>
                <p:cNvPr id="8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96" y="0"/>
                  <a:ext cx="33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8" y="720"/>
                  <a:ext cx="192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720" y="400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Line 16"/>
                <p:cNvSpPr>
                  <a:spLocks noChangeShapeType="1"/>
                </p:cNvSpPr>
                <p:nvPr/>
              </p:nvSpPr>
              <p:spPr bwMode="auto">
                <a:xfrm>
                  <a:off x="136" y="416"/>
                  <a:ext cx="288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Line 17"/>
                <p:cNvSpPr>
                  <a:spLocks noChangeShapeType="1"/>
                </p:cNvSpPr>
                <p:nvPr/>
              </p:nvSpPr>
              <p:spPr bwMode="auto">
                <a:xfrm>
                  <a:off x="720" y="16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0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056" y="496"/>
                  <a:ext cx="144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1" name="Line 19"/>
                <p:cNvSpPr>
                  <a:spLocks noChangeShapeType="1"/>
                </p:cNvSpPr>
                <p:nvPr/>
              </p:nvSpPr>
              <p:spPr bwMode="auto">
                <a:xfrm flipH="1" flipV="1">
                  <a:off x="0" y="496"/>
                  <a:ext cx="144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36" y="1072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3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576" y="112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Line 22"/>
                <p:cNvSpPr>
                  <a:spLocks noChangeShapeType="1"/>
                </p:cNvSpPr>
                <p:nvPr/>
              </p:nvSpPr>
              <p:spPr bwMode="auto">
                <a:xfrm>
                  <a:off x="672" y="688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3" name="Group 23"/>
              <p:cNvGrpSpPr>
                <a:grpSpLocks/>
              </p:cNvGrpSpPr>
              <p:nvPr/>
            </p:nvGrpSpPr>
            <p:grpSpPr bwMode="auto">
              <a:xfrm>
                <a:off x="48" y="0"/>
                <a:ext cx="1392" cy="1296"/>
                <a:chOff x="0" y="0"/>
                <a:chExt cx="1392" cy="1296"/>
              </a:xfrm>
            </p:grpSpPr>
            <p:sp>
              <p:nvSpPr>
                <p:cNvPr id="7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4" y="28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1</a:t>
                  </a:r>
                </a:p>
              </p:txBody>
            </p:sp>
            <p:sp>
              <p:nvSpPr>
                <p:cNvPr id="75" name="Oval 25"/>
                <p:cNvSpPr>
                  <a:spLocks noChangeArrowheads="1"/>
                </p:cNvSpPr>
                <p:nvPr/>
              </p:nvSpPr>
              <p:spPr bwMode="auto">
                <a:xfrm>
                  <a:off x="528" y="0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65" y="9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6</a:t>
                  </a:r>
                </a:p>
              </p:txBody>
            </p:sp>
            <p:sp>
              <p:nvSpPr>
                <p:cNvPr id="7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36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5</a:t>
                  </a:r>
                </a:p>
              </p:txBody>
            </p:sp>
            <p:sp>
              <p:nvSpPr>
                <p:cNvPr id="7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0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3</a:t>
                  </a:r>
                </a:p>
              </p:txBody>
            </p:sp>
            <p:sp>
              <p:nvSpPr>
                <p:cNvPr id="7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864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4</a:t>
                  </a:r>
                </a:p>
              </p:txBody>
            </p:sp>
            <p:sp>
              <p:nvSpPr>
                <p:cNvPr id="80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624" y="100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6</a:t>
                  </a:r>
                </a:p>
              </p:txBody>
            </p:sp>
            <p:sp>
              <p:nvSpPr>
                <p:cNvPr id="8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960" y="4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5</a:t>
                  </a:r>
                </a:p>
              </p:txBody>
            </p:sp>
            <p:sp>
              <p:nvSpPr>
                <p:cNvPr id="8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00" y="76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2</a:t>
                  </a:r>
                </a:p>
              </p:txBody>
            </p:sp>
            <p:sp>
              <p:nvSpPr>
                <p:cNvPr id="8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09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6</a:t>
                  </a:r>
                </a:p>
              </p:txBody>
            </p:sp>
            <p:sp>
              <p:nvSpPr>
                <p:cNvPr id="8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828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5</a:t>
                  </a:r>
                </a:p>
              </p:txBody>
            </p:sp>
          </p:grpSp>
        </p:grpSp>
      </p:grpSp>
      <p:sp>
        <p:nvSpPr>
          <p:cNvPr id="95" name="Text Box 35"/>
          <p:cNvSpPr txBox="1">
            <a:spLocks noChangeArrowheads="1"/>
          </p:cNvSpPr>
          <p:nvPr/>
        </p:nvSpPr>
        <p:spPr bwMode="auto">
          <a:xfrm>
            <a:off x="1752600" y="54864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原始图</a:t>
            </a:r>
          </a:p>
        </p:txBody>
      </p:sp>
      <p:sp>
        <p:nvSpPr>
          <p:cNvPr id="96" name="Oval 36"/>
          <p:cNvSpPr>
            <a:spLocks noChangeArrowheads="1"/>
          </p:cNvSpPr>
          <p:nvPr/>
        </p:nvSpPr>
        <p:spPr bwMode="auto">
          <a:xfrm>
            <a:off x="50292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5</a:t>
            </a:r>
          </a:p>
        </p:txBody>
      </p:sp>
      <p:sp>
        <p:nvSpPr>
          <p:cNvPr id="97" name="Oval 37"/>
          <p:cNvSpPr>
            <a:spLocks noChangeArrowheads="1"/>
          </p:cNvSpPr>
          <p:nvPr/>
        </p:nvSpPr>
        <p:spPr bwMode="auto">
          <a:xfrm>
            <a:off x="63246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6</a:t>
            </a:r>
          </a:p>
        </p:txBody>
      </p:sp>
      <p:sp>
        <p:nvSpPr>
          <p:cNvPr id="98" name="Oval 38"/>
          <p:cNvSpPr>
            <a:spLocks noChangeArrowheads="1"/>
          </p:cNvSpPr>
          <p:nvPr/>
        </p:nvSpPr>
        <p:spPr bwMode="auto">
          <a:xfrm>
            <a:off x="66294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4</a:t>
            </a:r>
          </a:p>
        </p:txBody>
      </p:sp>
      <p:sp>
        <p:nvSpPr>
          <p:cNvPr id="99" name="Oval 39"/>
          <p:cNvSpPr>
            <a:spLocks noChangeArrowheads="1"/>
          </p:cNvSpPr>
          <p:nvPr/>
        </p:nvSpPr>
        <p:spPr bwMode="auto">
          <a:xfrm>
            <a:off x="47244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2</a:t>
            </a:r>
          </a:p>
        </p:txBody>
      </p:sp>
      <p:sp>
        <p:nvSpPr>
          <p:cNvPr id="100" name="Oval 40"/>
          <p:cNvSpPr>
            <a:spLocks noChangeArrowheads="1"/>
          </p:cNvSpPr>
          <p:nvPr/>
        </p:nvSpPr>
        <p:spPr bwMode="auto">
          <a:xfrm>
            <a:off x="5638800" y="4114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3</a:t>
            </a:r>
          </a:p>
        </p:txBody>
      </p:sp>
      <p:sp>
        <p:nvSpPr>
          <p:cNvPr id="101" name="Line 41"/>
          <p:cNvSpPr>
            <a:spLocks noChangeShapeType="1"/>
          </p:cNvSpPr>
          <p:nvPr/>
        </p:nvSpPr>
        <p:spPr bwMode="auto">
          <a:xfrm flipV="1">
            <a:off x="5105400" y="3403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Line 42"/>
          <p:cNvSpPr>
            <a:spLocks noChangeShapeType="1"/>
          </p:cNvSpPr>
          <p:nvPr/>
        </p:nvSpPr>
        <p:spPr bwMode="auto">
          <a:xfrm flipV="1">
            <a:off x="5410200" y="4546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Line 43"/>
          <p:cNvSpPr>
            <a:spLocks noChangeShapeType="1"/>
          </p:cNvSpPr>
          <p:nvPr/>
        </p:nvSpPr>
        <p:spPr bwMode="auto">
          <a:xfrm flipV="1">
            <a:off x="6096000" y="4038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Line 44"/>
          <p:cNvSpPr>
            <a:spLocks noChangeShapeType="1"/>
          </p:cNvSpPr>
          <p:nvPr/>
        </p:nvSpPr>
        <p:spPr bwMode="auto">
          <a:xfrm>
            <a:off x="5168900" y="4064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Line 45"/>
          <p:cNvSpPr>
            <a:spLocks noChangeShapeType="1"/>
          </p:cNvSpPr>
          <p:nvPr/>
        </p:nvSpPr>
        <p:spPr bwMode="auto">
          <a:xfrm>
            <a:off x="6096000" y="3429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Line 46"/>
          <p:cNvSpPr>
            <a:spLocks noChangeShapeType="1"/>
          </p:cNvSpPr>
          <p:nvPr/>
        </p:nvSpPr>
        <p:spPr bwMode="auto">
          <a:xfrm flipV="1">
            <a:off x="6629400" y="4191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" name="Line 47"/>
          <p:cNvSpPr>
            <a:spLocks noChangeShapeType="1"/>
          </p:cNvSpPr>
          <p:nvPr/>
        </p:nvSpPr>
        <p:spPr bwMode="auto">
          <a:xfrm flipH="1" flipV="1">
            <a:off x="4953000" y="4191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Line 48"/>
          <p:cNvSpPr>
            <a:spLocks noChangeShapeType="1"/>
          </p:cNvSpPr>
          <p:nvPr/>
        </p:nvSpPr>
        <p:spPr bwMode="auto">
          <a:xfrm flipV="1">
            <a:off x="5486400" y="5105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49"/>
          <p:cNvSpPr>
            <a:spLocks noChangeShapeType="1"/>
          </p:cNvSpPr>
          <p:nvPr/>
        </p:nvSpPr>
        <p:spPr bwMode="auto">
          <a:xfrm flipH="1" flipV="1">
            <a:off x="5867400" y="35814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Line 50"/>
          <p:cNvSpPr>
            <a:spLocks noChangeShapeType="1"/>
          </p:cNvSpPr>
          <p:nvPr/>
        </p:nvSpPr>
        <p:spPr bwMode="auto">
          <a:xfrm>
            <a:off x="6019800" y="4495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Oval 51"/>
          <p:cNvSpPr>
            <a:spLocks noChangeArrowheads="1"/>
          </p:cNvSpPr>
          <p:nvPr/>
        </p:nvSpPr>
        <p:spPr bwMode="auto">
          <a:xfrm>
            <a:off x="5638800" y="3124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1</a:t>
            </a:r>
          </a:p>
        </p:txBody>
      </p:sp>
      <p:sp>
        <p:nvSpPr>
          <p:cNvPr id="112" name="Text Box 52"/>
          <p:cNvSpPr txBox="1">
            <a:spLocks noChangeArrowheads="1"/>
          </p:cNvSpPr>
          <p:nvPr/>
        </p:nvSpPr>
        <p:spPr bwMode="auto">
          <a:xfrm>
            <a:off x="5062538" y="3276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6</a:t>
            </a:r>
          </a:p>
        </p:txBody>
      </p:sp>
      <p:sp>
        <p:nvSpPr>
          <p:cNvPr id="113" name="Text Box 53"/>
          <p:cNvSpPr txBox="1">
            <a:spLocks noChangeArrowheads="1"/>
          </p:cNvSpPr>
          <p:nvPr/>
        </p:nvSpPr>
        <p:spPr bwMode="auto">
          <a:xfrm>
            <a:off x="5334000" y="38100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5</a:t>
            </a:r>
          </a:p>
        </p:txBody>
      </p:sp>
      <p:sp>
        <p:nvSpPr>
          <p:cNvPr id="114" name="Text Box 54"/>
          <p:cNvSpPr txBox="1">
            <a:spLocks noChangeArrowheads="1"/>
          </p:cNvSpPr>
          <p:nvPr/>
        </p:nvSpPr>
        <p:spPr bwMode="auto">
          <a:xfrm>
            <a:off x="4800600" y="4419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3</a:t>
            </a:r>
          </a:p>
        </p:txBody>
      </p:sp>
      <p:sp>
        <p:nvSpPr>
          <p:cNvPr id="115" name="Text Box 55"/>
          <p:cNvSpPr txBox="1">
            <a:spLocks noChangeArrowheads="1"/>
          </p:cNvSpPr>
          <p:nvPr/>
        </p:nvSpPr>
        <p:spPr bwMode="auto">
          <a:xfrm>
            <a:off x="6172200" y="4419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4</a:t>
            </a:r>
          </a:p>
        </p:txBody>
      </p:sp>
      <p:sp>
        <p:nvSpPr>
          <p:cNvPr id="116" name="Text Box 56"/>
          <p:cNvSpPr txBox="1">
            <a:spLocks noChangeArrowheads="1"/>
          </p:cNvSpPr>
          <p:nvPr/>
        </p:nvSpPr>
        <p:spPr bwMode="auto">
          <a:xfrm>
            <a:off x="5791200" y="4724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6</a:t>
            </a: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 bwMode="auto">
          <a:xfrm>
            <a:off x="6324600" y="3200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5</a:t>
            </a:r>
          </a:p>
        </p:txBody>
      </p:sp>
      <p:sp>
        <p:nvSpPr>
          <p:cNvPr id="118" name="Text Box 58"/>
          <p:cNvSpPr txBox="1">
            <a:spLocks noChangeArrowheads="1"/>
          </p:cNvSpPr>
          <p:nvPr/>
        </p:nvSpPr>
        <p:spPr bwMode="auto">
          <a:xfrm>
            <a:off x="6705600" y="4343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5291138" y="4419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6</a:t>
            </a:r>
          </a:p>
        </p:txBody>
      </p:sp>
      <p:sp>
        <p:nvSpPr>
          <p:cNvPr id="120" name="Text Box 60"/>
          <p:cNvSpPr txBox="1">
            <a:spLocks noChangeArrowheads="1"/>
          </p:cNvSpPr>
          <p:nvPr/>
        </p:nvSpPr>
        <p:spPr bwMode="auto">
          <a:xfrm>
            <a:off x="6115050" y="38100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952108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D597ECF-3DA0-4769-BD8D-95032B3BD2F6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39745" y="190262"/>
            <a:ext cx="1201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Kruskal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算法（加边法）</a:t>
            </a:r>
          </a:p>
        </p:txBody>
      </p:sp>
      <p:sp>
        <p:nvSpPr>
          <p:cNvPr id="5" name="内容占位符 13"/>
          <p:cNvSpPr txBox="1">
            <a:spLocks noChangeArrowheads="1"/>
          </p:cNvSpPr>
          <p:nvPr/>
        </p:nvSpPr>
        <p:spPr>
          <a:xfrm>
            <a:off x="1220737" y="1158210"/>
            <a:ext cx="9612313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算法模拟</a:t>
            </a:r>
          </a:p>
        </p:txBody>
      </p:sp>
      <p:sp>
        <p:nvSpPr>
          <p:cNvPr id="116" name="Text Box 2"/>
          <p:cNvSpPr txBox="1">
            <a:spLocks noChangeArrowheads="1"/>
          </p:cNvSpPr>
          <p:nvPr/>
        </p:nvSpPr>
        <p:spPr bwMode="auto">
          <a:xfrm>
            <a:off x="5791200" y="3581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1</a:t>
            </a:r>
          </a:p>
        </p:txBody>
      </p:sp>
      <p:grpSp>
        <p:nvGrpSpPr>
          <p:cNvPr id="117" name="Group 5"/>
          <p:cNvGrpSpPr>
            <a:grpSpLocks/>
          </p:cNvGrpSpPr>
          <p:nvPr/>
        </p:nvGrpSpPr>
        <p:grpSpPr bwMode="auto">
          <a:xfrm>
            <a:off x="1371600" y="3124200"/>
            <a:ext cx="2362200" cy="2209800"/>
            <a:chOff x="0" y="0"/>
            <a:chExt cx="1488" cy="1392"/>
          </a:xfrm>
        </p:grpSpPr>
        <p:sp>
          <p:nvSpPr>
            <p:cNvPr id="118" name="Oval 6"/>
            <p:cNvSpPr>
              <a:spLocks noChangeArrowheads="1"/>
            </p:cNvSpPr>
            <p:nvPr/>
          </p:nvSpPr>
          <p:spPr bwMode="auto">
            <a:xfrm>
              <a:off x="192" y="11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19" name="Oval 7"/>
            <p:cNvSpPr>
              <a:spLocks noChangeArrowheads="1"/>
            </p:cNvSpPr>
            <p:nvPr/>
          </p:nvSpPr>
          <p:spPr bwMode="auto">
            <a:xfrm>
              <a:off x="1008" y="11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6</a:t>
              </a:r>
            </a:p>
          </p:txBody>
        </p:sp>
        <p:grpSp>
          <p:nvGrpSpPr>
            <p:cNvPr id="120" name="Group 8"/>
            <p:cNvGrpSpPr>
              <a:grpSpLocks/>
            </p:cNvGrpSpPr>
            <p:nvPr/>
          </p:nvGrpSpPr>
          <p:grpSpPr bwMode="auto">
            <a:xfrm>
              <a:off x="0" y="0"/>
              <a:ext cx="1488" cy="1296"/>
              <a:chOff x="0" y="0"/>
              <a:chExt cx="1488" cy="1296"/>
            </a:xfrm>
          </p:grpSpPr>
          <p:sp>
            <p:nvSpPr>
              <p:cNvPr id="121" name="Oval 9"/>
              <p:cNvSpPr>
                <a:spLocks noChangeArrowheads="1"/>
              </p:cNvSpPr>
              <p:nvPr/>
            </p:nvSpPr>
            <p:spPr bwMode="auto">
              <a:xfrm>
                <a:off x="1200" y="384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122" name="Oval 10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123" name="Oval 11"/>
              <p:cNvSpPr>
                <a:spLocks noChangeArrowheads="1"/>
              </p:cNvSpPr>
              <p:nvPr/>
            </p:nvSpPr>
            <p:spPr bwMode="auto">
              <a:xfrm>
                <a:off x="576" y="624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3</a:t>
                </a:r>
              </a:p>
            </p:txBody>
          </p:sp>
          <p:grpSp>
            <p:nvGrpSpPr>
              <p:cNvPr id="124" name="Group 12"/>
              <p:cNvGrpSpPr>
                <a:grpSpLocks/>
              </p:cNvGrpSpPr>
              <p:nvPr/>
            </p:nvGrpSpPr>
            <p:grpSpPr bwMode="auto">
              <a:xfrm>
                <a:off x="144" y="176"/>
                <a:ext cx="1200" cy="1072"/>
                <a:chOff x="0" y="0"/>
                <a:chExt cx="1200" cy="1072"/>
              </a:xfrm>
            </p:grpSpPr>
            <p:sp>
              <p:nvSpPr>
                <p:cNvPr id="13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96" y="0"/>
                  <a:ext cx="33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8" y="720"/>
                  <a:ext cx="192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720" y="400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Line 16"/>
                <p:cNvSpPr>
                  <a:spLocks noChangeShapeType="1"/>
                </p:cNvSpPr>
                <p:nvPr/>
              </p:nvSpPr>
              <p:spPr bwMode="auto">
                <a:xfrm>
                  <a:off x="136" y="416"/>
                  <a:ext cx="288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" name="Line 17"/>
                <p:cNvSpPr>
                  <a:spLocks noChangeShapeType="1"/>
                </p:cNvSpPr>
                <p:nvPr/>
              </p:nvSpPr>
              <p:spPr bwMode="auto">
                <a:xfrm>
                  <a:off x="720" y="16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056" y="496"/>
                  <a:ext cx="144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" name="Line 19"/>
                <p:cNvSpPr>
                  <a:spLocks noChangeShapeType="1"/>
                </p:cNvSpPr>
                <p:nvPr/>
              </p:nvSpPr>
              <p:spPr bwMode="auto">
                <a:xfrm flipH="1" flipV="1">
                  <a:off x="0" y="496"/>
                  <a:ext cx="144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36" y="1072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5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576" y="112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6" name="Line 22"/>
                <p:cNvSpPr>
                  <a:spLocks noChangeShapeType="1"/>
                </p:cNvSpPr>
                <p:nvPr/>
              </p:nvSpPr>
              <p:spPr bwMode="auto">
                <a:xfrm>
                  <a:off x="672" y="688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" name="Group 23"/>
              <p:cNvGrpSpPr>
                <a:grpSpLocks/>
              </p:cNvGrpSpPr>
              <p:nvPr/>
            </p:nvGrpSpPr>
            <p:grpSpPr bwMode="auto">
              <a:xfrm>
                <a:off x="48" y="0"/>
                <a:ext cx="1392" cy="1296"/>
                <a:chOff x="0" y="0"/>
                <a:chExt cx="1392" cy="1296"/>
              </a:xfrm>
            </p:grpSpPr>
            <p:sp>
              <p:nvSpPr>
                <p:cNvPr id="12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4" y="28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1</a:t>
                  </a:r>
                </a:p>
              </p:txBody>
            </p:sp>
            <p:sp>
              <p:nvSpPr>
                <p:cNvPr id="127" name="Oval 25"/>
                <p:cNvSpPr>
                  <a:spLocks noChangeArrowheads="1"/>
                </p:cNvSpPr>
                <p:nvPr/>
              </p:nvSpPr>
              <p:spPr bwMode="auto">
                <a:xfrm>
                  <a:off x="528" y="0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2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65" y="9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6</a:t>
                  </a:r>
                </a:p>
              </p:txBody>
            </p:sp>
            <p:sp>
              <p:nvSpPr>
                <p:cNvPr id="12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36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5</a:t>
                  </a:r>
                </a:p>
              </p:txBody>
            </p:sp>
            <p:sp>
              <p:nvSpPr>
                <p:cNvPr id="13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0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3</a:t>
                  </a:r>
                </a:p>
              </p:txBody>
            </p:sp>
            <p:sp>
              <p:nvSpPr>
                <p:cNvPr id="13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864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4</a:t>
                  </a:r>
                </a:p>
              </p:txBody>
            </p:sp>
            <p:sp>
              <p:nvSpPr>
                <p:cNvPr id="13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624" y="100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6</a:t>
                  </a:r>
                </a:p>
              </p:txBody>
            </p:sp>
            <p:sp>
              <p:nvSpPr>
                <p:cNvPr id="13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960" y="4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5</a:t>
                  </a:r>
                </a:p>
              </p:txBody>
            </p:sp>
            <p:sp>
              <p:nvSpPr>
                <p:cNvPr id="13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00" y="76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2</a:t>
                  </a:r>
                </a:p>
              </p:txBody>
            </p:sp>
            <p:sp>
              <p:nvSpPr>
                <p:cNvPr id="13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09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6</a:t>
                  </a:r>
                </a:p>
              </p:txBody>
            </p:sp>
            <p:sp>
              <p:nvSpPr>
                <p:cNvPr id="13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828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5</a:t>
                  </a:r>
                </a:p>
              </p:txBody>
            </p:sp>
          </p:grpSp>
        </p:grpSp>
      </p:grpSp>
      <p:sp>
        <p:nvSpPr>
          <p:cNvPr id="147" name="Text Box 35"/>
          <p:cNvSpPr txBox="1">
            <a:spLocks noChangeArrowheads="1"/>
          </p:cNvSpPr>
          <p:nvPr/>
        </p:nvSpPr>
        <p:spPr bwMode="auto">
          <a:xfrm>
            <a:off x="1752600" y="54864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原始图</a:t>
            </a:r>
          </a:p>
        </p:txBody>
      </p:sp>
      <p:sp>
        <p:nvSpPr>
          <p:cNvPr id="148" name="Oval 36"/>
          <p:cNvSpPr>
            <a:spLocks noChangeArrowheads="1"/>
          </p:cNvSpPr>
          <p:nvPr/>
        </p:nvSpPr>
        <p:spPr bwMode="auto">
          <a:xfrm>
            <a:off x="50292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5</a:t>
            </a:r>
          </a:p>
        </p:txBody>
      </p:sp>
      <p:sp>
        <p:nvSpPr>
          <p:cNvPr id="149" name="Oval 37"/>
          <p:cNvSpPr>
            <a:spLocks noChangeArrowheads="1"/>
          </p:cNvSpPr>
          <p:nvPr/>
        </p:nvSpPr>
        <p:spPr bwMode="auto">
          <a:xfrm>
            <a:off x="63246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6</a:t>
            </a:r>
          </a:p>
        </p:txBody>
      </p:sp>
      <p:sp>
        <p:nvSpPr>
          <p:cNvPr id="150" name="Oval 38"/>
          <p:cNvSpPr>
            <a:spLocks noChangeArrowheads="1"/>
          </p:cNvSpPr>
          <p:nvPr/>
        </p:nvSpPr>
        <p:spPr bwMode="auto">
          <a:xfrm>
            <a:off x="66294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dirty="0"/>
              <a:t>4</a:t>
            </a:r>
          </a:p>
        </p:txBody>
      </p:sp>
      <p:sp>
        <p:nvSpPr>
          <p:cNvPr id="151" name="Oval 39"/>
          <p:cNvSpPr>
            <a:spLocks noChangeArrowheads="1"/>
          </p:cNvSpPr>
          <p:nvPr/>
        </p:nvSpPr>
        <p:spPr bwMode="auto">
          <a:xfrm>
            <a:off x="47244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2</a:t>
            </a:r>
          </a:p>
        </p:txBody>
      </p:sp>
      <p:sp>
        <p:nvSpPr>
          <p:cNvPr id="152" name="Oval 40"/>
          <p:cNvSpPr>
            <a:spLocks noChangeArrowheads="1"/>
          </p:cNvSpPr>
          <p:nvPr/>
        </p:nvSpPr>
        <p:spPr bwMode="auto">
          <a:xfrm>
            <a:off x="5638800" y="4114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3</a:t>
            </a:r>
          </a:p>
        </p:txBody>
      </p:sp>
      <p:sp>
        <p:nvSpPr>
          <p:cNvPr id="153" name="Line 41"/>
          <p:cNvSpPr>
            <a:spLocks noChangeShapeType="1"/>
          </p:cNvSpPr>
          <p:nvPr/>
        </p:nvSpPr>
        <p:spPr bwMode="auto">
          <a:xfrm flipV="1">
            <a:off x="5105400" y="3403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Line 42"/>
          <p:cNvSpPr>
            <a:spLocks noChangeShapeType="1"/>
          </p:cNvSpPr>
          <p:nvPr/>
        </p:nvSpPr>
        <p:spPr bwMode="auto">
          <a:xfrm flipV="1">
            <a:off x="5410200" y="4546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" name="Line 43"/>
          <p:cNvSpPr>
            <a:spLocks noChangeShapeType="1"/>
          </p:cNvSpPr>
          <p:nvPr/>
        </p:nvSpPr>
        <p:spPr bwMode="auto">
          <a:xfrm flipV="1">
            <a:off x="6096000" y="4038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Line 44"/>
          <p:cNvSpPr>
            <a:spLocks noChangeShapeType="1"/>
          </p:cNvSpPr>
          <p:nvPr/>
        </p:nvSpPr>
        <p:spPr bwMode="auto">
          <a:xfrm>
            <a:off x="5168900" y="4064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" name="Line 45"/>
          <p:cNvSpPr>
            <a:spLocks noChangeShapeType="1"/>
          </p:cNvSpPr>
          <p:nvPr/>
        </p:nvSpPr>
        <p:spPr bwMode="auto">
          <a:xfrm>
            <a:off x="6096000" y="3429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" name="Line 46"/>
          <p:cNvSpPr>
            <a:spLocks noChangeShapeType="1"/>
          </p:cNvSpPr>
          <p:nvPr/>
        </p:nvSpPr>
        <p:spPr bwMode="auto">
          <a:xfrm flipV="1">
            <a:off x="6629400" y="4191000"/>
            <a:ext cx="228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" name="Line 47"/>
          <p:cNvSpPr>
            <a:spLocks noChangeShapeType="1"/>
          </p:cNvSpPr>
          <p:nvPr/>
        </p:nvSpPr>
        <p:spPr bwMode="auto">
          <a:xfrm flipH="1" flipV="1">
            <a:off x="4953000" y="4191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Line 48"/>
          <p:cNvSpPr>
            <a:spLocks noChangeShapeType="1"/>
          </p:cNvSpPr>
          <p:nvPr/>
        </p:nvSpPr>
        <p:spPr bwMode="auto">
          <a:xfrm flipV="1">
            <a:off x="5486400" y="5105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" name="Line 49"/>
          <p:cNvSpPr>
            <a:spLocks noChangeShapeType="1"/>
          </p:cNvSpPr>
          <p:nvPr/>
        </p:nvSpPr>
        <p:spPr bwMode="auto">
          <a:xfrm flipH="1" flipV="1">
            <a:off x="5867400" y="35814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Line 50"/>
          <p:cNvSpPr>
            <a:spLocks noChangeShapeType="1"/>
          </p:cNvSpPr>
          <p:nvPr/>
        </p:nvSpPr>
        <p:spPr bwMode="auto">
          <a:xfrm>
            <a:off x="6019800" y="4495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" name="Oval 51"/>
          <p:cNvSpPr>
            <a:spLocks noChangeArrowheads="1"/>
          </p:cNvSpPr>
          <p:nvPr/>
        </p:nvSpPr>
        <p:spPr bwMode="auto">
          <a:xfrm>
            <a:off x="5638800" y="3124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1</a:t>
            </a:r>
          </a:p>
        </p:txBody>
      </p:sp>
      <p:sp>
        <p:nvSpPr>
          <p:cNvPr id="164" name="Text Box 52"/>
          <p:cNvSpPr txBox="1">
            <a:spLocks noChangeArrowheads="1"/>
          </p:cNvSpPr>
          <p:nvPr/>
        </p:nvSpPr>
        <p:spPr bwMode="auto">
          <a:xfrm>
            <a:off x="5062538" y="3276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6</a:t>
            </a:r>
          </a:p>
        </p:txBody>
      </p:sp>
      <p:sp>
        <p:nvSpPr>
          <p:cNvPr id="165" name="Text Box 53"/>
          <p:cNvSpPr txBox="1">
            <a:spLocks noChangeArrowheads="1"/>
          </p:cNvSpPr>
          <p:nvPr/>
        </p:nvSpPr>
        <p:spPr bwMode="auto">
          <a:xfrm>
            <a:off x="5334000" y="38100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5</a:t>
            </a:r>
          </a:p>
        </p:txBody>
      </p:sp>
      <p:sp>
        <p:nvSpPr>
          <p:cNvPr id="166" name="Text Box 54"/>
          <p:cNvSpPr txBox="1">
            <a:spLocks noChangeArrowheads="1"/>
          </p:cNvSpPr>
          <p:nvPr/>
        </p:nvSpPr>
        <p:spPr bwMode="auto">
          <a:xfrm>
            <a:off x="4800600" y="4419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3</a:t>
            </a:r>
          </a:p>
        </p:txBody>
      </p:sp>
      <p:sp>
        <p:nvSpPr>
          <p:cNvPr id="167" name="Text Box 55"/>
          <p:cNvSpPr txBox="1">
            <a:spLocks noChangeArrowheads="1"/>
          </p:cNvSpPr>
          <p:nvPr/>
        </p:nvSpPr>
        <p:spPr bwMode="auto">
          <a:xfrm>
            <a:off x="6172200" y="4419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4</a:t>
            </a:r>
          </a:p>
        </p:txBody>
      </p:sp>
      <p:sp>
        <p:nvSpPr>
          <p:cNvPr id="168" name="Text Box 56"/>
          <p:cNvSpPr txBox="1">
            <a:spLocks noChangeArrowheads="1"/>
          </p:cNvSpPr>
          <p:nvPr/>
        </p:nvSpPr>
        <p:spPr bwMode="auto">
          <a:xfrm>
            <a:off x="5791200" y="4724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6</a:t>
            </a:r>
          </a:p>
        </p:txBody>
      </p:sp>
      <p:sp>
        <p:nvSpPr>
          <p:cNvPr id="169" name="Text Box 57"/>
          <p:cNvSpPr txBox="1">
            <a:spLocks noChangeArrowheads="1"/>
          </p:cNvSpPr>
          <p:nvPr/>
        </p:nvSpPr>
        <p:spPr bwMode="auto">
          <a:xfrm>
            <a:off x="6324600" y="3200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5</a:t>
            </a:r>
          </a:p>
        </p:txBody>
      </p:sp>
      <p:sp>
        <p:nvSpPr>
          <p:cNvPr id="170" name="Text Box 58"/>
          <p:cNvSpPr txBox="1">
            <a:spLocks noChangeArrowheads="1"/>
          </p:cNvSpPr>
          <p:nvPr/>
        </p:nvSpPr>
        <p:spPr bwMode="auto">
          <a:xfrm>
            <a:off x="6705600" y="4343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2</a:t>
            </a:r>
          </a:p>
        </p:txBody>
      </p:sp>
      <p:sp>
        <p:nvSpPr>
          <p:cNvPr id="171" name="Text Box 59"/>
          <p:cNvSpPr txBox="1">
            <a:spLocks noChangeArrowheads="1"/>
          </p:cNvSpPr>
          <p:nvPr/>
        </p:nvSpPr>
        <p:spPr bwMode="auto">
          <a:xfrm>
            <a:off x="5291138" y="4419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6</a:t>
            </a:r>
          </a:p>
        </p:txBody>
      </p:sp>
      <p:sp>
        <p:nvSpPr>
          <p:cNvPr id="172" name="Text Box 60"/>
          <p:cNvSpPr txBox="1">
            <a:spLocks noChangeArrowheads="1"/>
          </p:cNvSpPr>
          <p:nvPr/>
        </p:nvSpPr>
        <p:spPr bwMode="auto">
          <a:xfrm>
            <a:off x="6115050" y="38100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95210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D597ECF-3DA0-4769-BD8D-95032B3BD2F6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39745" y="190262"/>
            <a:ext cx="1201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Kruskal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算法（加边法）</a:t>
            </a:r>
          </a:p>
        </p:txBody>
      </p:sp>
      <p:sp>
        <p:nvSpPr>
          <p:cNvPr id="5" name="内容占位符 13"/>
          <p:cNvSpPr txBox="1">
            <a:spLocks noChangeArrowheads="1"/>
          </p:cNvSpPr>
          <p:nvPr/>
        </p:nvSpPr>
        <p:spPr>
          <a:xfrm>
            <a:off x="1220737" y="1158210"/>
            <a:ext cx="9612313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算法模拟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791200" y="3581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1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371600" y="3124200"/>
            <a:ext cx="2362200" cy="2209800"/>
            <a:chOff x="0" y="0"/>
            <a:chExt cx="1488" cy="1392"/>
          </a:xfrm>
        </p:grpSpPr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92" y="11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008" y="11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6</a:t>
              </a:r>
            </a:p>
          </p:txBody>
        </p: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0" y="0"/>
              <a:ext cx="1488" cy="1296"/>
              <a:chOff x="0" y="0"/>
              <a:chExt cx="1488" cy="1296"/>
            </a:xfrm>
          </p:grpSpPr>
          <p:sp>
            <p:nvSpPr>
              <p:cNvPr id="12" name="Oval 9"/>
              <p:cNvSpPr>
                <a:spLocks noChangeArrowheads="1"/>
              </p:cNvSpPr>
              <p:nvPr/>
            </p:nvSpPr>
            <p:spPr bwMode="auto">
              <a:xfrm>
                <a:off x="1200" y="384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13" name="Oval 10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auto">
              <a:xfrm>
                <a:off x="576" y="624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3</a:t>
                </a:r>
              </a:p>
            </p:txBody>
          </p:sp>
          <p:grpSp>
            <p:nvGrpSpPr>
              <p:cNvPr id="15" name="Group 12"/>
              <p:cNvGrpSpPr>
                <a:grpSpLocks/>
              </p:cNvGrpSpPr>
              <p:nvPr/>
            </p:nvGrpSpPr>
            <p:grpSpPr bwMode="auto">
              <a:xfrm>
                <a:off x="144" y="176"/>
                <a:ext cx="1200" cy="1072"/>
                <a:chOff x="0" y="0"/>
                <a:chExt cx="1200" cy="1072"/>
              </a:xfrm>
            </p:grpSpPr>
            <p:sp>
              <p:nvSpPr>
                <p:cNvPr id="2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96" y="0"/>
                  <a:ext cx="33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8" y="720"/>
                  <a:ext cx="192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720" y="400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16"/>
                <p:cNvSpPr>
                  <a:spLocks noChangeShapeType="1"/>
                </p:cNvSpPr>
                <p:nvPr/>
              </p:nvSpPr>
              <p:spPr bwMode="auto">
                <a:xfrm>
                  <a:off x="136" y="416"/>
                  <a:ext cx="288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17"/>
                <p:cNvSpPr>
                  <a:spLocks noChangeShapeType="1"/>
                </p:cNvSpPr>
                <p:nvPr/>
              </p:nvSpPr>
              <p:spPr bwMode="auto">
                <a:xfrm>
                  <a:off x="720" y="16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056" y="496"/>
                  <a:ext cx="144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19"/>
                <p:cNvSpPr>
                  <a:spLocks noChangeShapeType="1"/>
                </p:cNvSpPr>
                <p:nvPr/>
              </p:nvSpPr>
              <p:spPr bwMode="auto">
                <a:xfrm flipH="1" flipV="1">
                  <a:off x="0" y="496"/>
                  <a:ext cx="144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36" y="1072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576" y="112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22"/>
                <p:cNvSpPr>
                  <a:spLocks noChangeShapeType="1"/>
                </p:cNvSpPr>
                <p:nvPr/>
              </p:nvSpPr>
              <p:spPr bwMode="auto">
                <a:xfrm>
                  <a:off x="672" y="688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23"/>
              <p:cNvGrpSpPr>
                <a:grpSpLocks/>
              </p:cNvGrpSpPr>
              <p:nvPr/>
            </p:nvGrpSpPr>
            <p:grpSpPr bwMode="auto">
              <a:xfrm>
                <a:off x="48" y="0"/>
                <a:ext cx="1392" cy="1296"/>
                <a:chOff x="0" y="0"/>
                <a:chExt cx="1392" cy="1296"/>
              </a:xfrm>
            </p:grpSpPr>
            <p:sp>
              <p:nvSpPr>
                <p:cNvPr id="1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4" y="28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1</a:t>
                  </a:r>
                </a:p>
              </p:txBody>
            </p:sp>
            <p:sp>
              <p:nvSpPr>
                <p:cNvPr id="18" name="Oval 25"/>
                <p:cNvSpPr>
                  <a:spLocks noChangeArrowheads="1"/>
                </p:cNvSpPr>
                <p:nvPr/>
              </p:nvSpPr>
              <p:spPr bwMode="auto">
                <a:xfrm>
                  <a:off x="528" y="0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65" y="9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6</a:t>
                  </a:r>
                </a:p>
              </p:txBody>
            </p:sp>
            <p:sp>
              <p:nvSpPr>
                <p:cNvPr id="2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36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5</a:t>
                  </a:r>
                </a:p>
              </p:txBody>
            </p:sp>
            <p:sp>
              <p:nvSpPr>
                <p:cNvPr id="21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0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3</a:t>
                  </a:r>
                </a:p>
              </p:txBody>
            </p:sp>
            <p:sp>
              <p:nvSpPr>
                <p:cNvPr id="2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864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4</a:t>
                  </a:r>
                </a:p>
              </p:txBody>
            </p:sp>
            <p:sp>
              <p:nvSpPr>
                <p:cNvPr id="23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624" y="100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6</a:t>
                  </a:r>
                </a:p>
              </p:txBody>
            </p:sp>
            <p:sp>
              <p:nvSpPr>
                <p:cNvPr id="24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960" y="4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5</a:t>
                  </a:r>
                </a:p>
              </p:txBody>
            </p:sp>
            <p:sp>
              <p:nvSpPr>
                <p:cNvPr id="2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00" y="76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2</a:t>
                  </a:r>
                </a:p>
              </p:txBody>
            </p:sp>
            <p:sp>
              <p:nvSpPr>
                <p:cNvPr id="26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09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6</a:t>
                  </a:r>
                </a:p>
              </p:txBody>
            </p:sp>
            <p:sp>
              <p:nvSpPr>
                <p:cNvPr id="2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828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5</a:t>
                  </a:r>
                </a:p>
              </p:txBody>
            </p:sp>
          </p:grpSp>
        </p:grpSp>
      </p:grp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1752600" y="54864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原始图</a:t>
            </a:r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50292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5</a:t>
            </a:r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63246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6</a:t>
            </a:r>
          </a:p>
        </p:txBody>
      </p:sp>
      <p:sp>
        <p:nvSpPr>
          <p:cNvPr id="41" name="Oval 38"/>
          <p:cNvSpPr>
            <a:spLocks noChangeArrowheads="1"/>
          </p:cNvSpPr>
          <p:nvPr/>
        </p:nvSpPr>
        <p:spPr bwMode="auto">
          <a:xfrm>
            <a:off x="66294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4</a:t>
            </a:r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47244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2</a:t>
            </a:r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5638800" y="4114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3</a:t>
            </a:r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 flipV="1">
            <a:off x="5105400" y="3403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 flipV="1">
            <a:off x="5410200" y="4546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 flipV="1">
            <a:off x="6096000" y="4038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5168900" y="4064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6096000" y="3429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flipV="1">
            <a:off x="6629400" y="4191000"/>
            <a:ext cx="228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 flipH="1" flipV="1">
            <a:off x="4953000" y="4191000"/>
            <a:ext cx="228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 flipV="1">
            <a:off x="5486400" y="5105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 flipH="1" flipV="1">
            <a:off x="5867400" y="35814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6019800" y="4495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Oval 51"/>
          <p:cNvSpPr>
            <a:spLocks noChangeArrowheads="1"/>
          </p:cNvSpPr>
          <p:nvPr/>
        </p:nvSpPr>
        <p:spPr bwMode="auto">
          <a:xfrm>
            <a:off x="5638800" y="3124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1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5062538" y="3276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6</a:t>
            </a:r>
          </a:p>
        </p:txBody>
      </p:sp>
      <p:sp>
        <p:nvSpPr>
          <p:cNvPr id="56" name="Text Box 53"/>
          <p:cNvSpPr txBox="1">
            <a:spLocks noChangeArrowheads="1"/>
          </p:cNvSpPr>
          <p:nvPr/>
        </p:nvSpPr>
        <p:spPr bwMode="auto">
          <a:xfrm>
            <a:off x="5334000" y="38100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5</a:t>
            </a:r>
          </a:p>
        </p:txBody>
      </p: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4800600" y="4419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3</a:t>
            </a: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6172200" y="4419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4</a:t>
            </a: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5791200" y="4724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6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6324600" y="3200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5</a:t>
            </a: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6705600" y="4343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2</a:t>
            </a:r>
          </a:p>
        </p:txBody>
      </p:sp>
      <p:sp>
        <p:nvSpPr>
          <p:cNvPr id="62" name="Text Box 59"/>
          <p:cNvSpPr txBox="1">
            <a:spLocks noChangeArrowheads="1"/>
          </p:cNvSpPr>
          <p:nvPr/>
        </p:nvSpPr>
        <p:spPr bwMode="auto">
          <a:xfrm>
            <a:off x="5291138" y="4419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6</a:t>
            </a: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6115050" y="38100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9521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ECEB0BA-CD8C-4A3C-8F2D-13BBA9C4D23F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12232" y="141344"/>
            <a:ext cx="1084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457198" y="1492250"/>
            <a:ext cx="11125202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39763" lvl="1" indent="-246063">
              <a:buClr>
                <a:srgbClr val="3B812F"/>
              </a:buClr>
            </a:pPr>
            <a:r>
              <a:rPr lang="zh-CN" altLang="en-US" b="1" kern="0" dirty="0">
                <a:latin typeface="Arial"/>
                <a:ea typeface="宋体"/>
              </a:rPr>
              <a:t>结点的度：</a:t>
            </a:r>
            <a:r>
              <a:rPr lang="zh-CN" altLang="en-US" kern="0" dirty="0">
                <a:latin typeface="Arial"/>
                <a:ea typeface="宋体"/>
              </a:rPr>
              <a:t>无向图中与结点相连的边的数目，称为结点的度。</a:t>
            </a:r>
            <a:endParaRPr lang="en-US" altLang="zh-CN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639763" lvl="1" indent="-246063">
              <a:buClr>
                <a:srgbClr val="3B812F"/>
              </a:buClr>
            </a:pPr>
            <a:r>
              <a:rPr lang="zh-CN" altLang="en-US" sz="2800" b="1" kern="0" dirty="0">
                <a:latin typeface="Arial"/>
                <a:ea typeface="宋体"/>
              </a:rPr>
              <a:t>结点的入度：</a:t>
            </a:r>
            <a:r>
              <a:rPr lang="zh-CN" altLang="en-US" sz="2800" kern="0" dirty="0">
                <a:latin typeface="Arial"/>
                <a:ea typeface="宋体"/>
              </a:rPr>
              <a:t>在有向图中，以这个结点为终点的有向边的数目。</a:t>
            </a:r>
            <a:endParaRPr lang="en-US" altLang="zh-CN" sz="2800" kern="0" dirty="0">
              <a:latin typeface="Arial"/>
              <a:ea typeface="宋体"/>
            </a:endParaRPr>
          </a:p>
          <a:p>
            <a:pPr marL="639763" lvl="1" indent="-246063">
              <a:buClr>
                <a:srgbClr val="3B812F"/>
              </a:buClr>
            </a:pPr>
            <a:r>
              <a:rPr lang="zh-CN" altLang="en-US" sz="2800" b="1" kern="0" dirty="0">
                <a:solidFill>
                  <a:srgbClr val="000000"/>
                </a:solidFill>
                <a:latin typeface="Arial"/>
                <a:ea typeface="宋体"/>
              </a:rPr>
              <a:t>结点的出度：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  <a:ea typeface="宋体"/>
              </a:rPr>
              <a:t>在有向图中，以这个结点为起点的有向边的数目。</a:t>
            </a:r>
            <a:endParaRPr lang="en-US" altLang="zh-CN" sz="2800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393700" lvl="1" indent="0">
              <a:buClr>
                <a:srgbClr val="3B812F"/>
              </a:buClr>
              <a:buNone/>
            </a:pPr>
            <a:endParaRPr lang="en-US" altLang="zh-CN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739" y="3363006"/>
            <a:ext cx="4578350" cy="246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9170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D597ECF-3DA0-4769-BD8D-95032B3BD2F6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39745" y="190262"/>
            <a:ext cx="1201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Kruskal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算法（加边法）</a:t>
            </a:r>
          </a:p>
        </p:txBody>
      </p:sp>
      <p:sp>
        <p:nvSpPr>
          <p:cNvPr id="5" name="内容占位符 13"/>
          <p:cNvSpPr txBox="1">
            <a:spLocks noChangeArrowheads="1"/>
          </p:cNvSpPr>
          <p:nvPr/>
        </p:nvSpPr>
        <p:spPr>
          <a:xfrm>
            <a:off x="1220737" y="1158210"/>
            <a:ext cx="9612313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算法模拟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791200" y="3581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1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371600" y="3124200"/>
            <a:ext cx="2362200" cy="2209800"/>
            <a:chOff x="0" y="0"/>
            <a:chExt cx="1488" cy="1392"/>
          </a:xfrm>
        </p:grpSpPr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92" y="11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008" y="11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6</a:t>
              </a:r>
            </a:p>
          </p:txBody>
        </p: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0" y="0"/>
              <a:ext cx="1488" cy="1296"/>
              <a:chOff x="0" y="0"/>
              <a:chExt cx="1488" cy="1296"/>
            </a:xfrm>
          </p:grpSpPr>
          <p:sp>
            <p:nvSpPr>
              <p:cNvPr id="12" name="Oval 9"/>
              <p:cNvSpPr>
                <a:spLocks noChangeArrowheads="1"/>
              </p:cNvSpPr>
              <p:nvPr/>
            </p:nvSpPr>
            <p:spPr bwMode="auto">
              <a:xfrm>
                <a:off x="1200" y="384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13" name="Oval 10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auto">
              <a:xfrm>
                <a:off x="576" y="624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3</a:t>
                </a:r>
              </a:p>
            </p:txBody>
          </p:sp>
          <p:grpSp>
            <p:nvGrpSpPr>
              <p:cNvPr id="15" name="Group 12"/>
              <p:cNvGrpSpPr>
                <a:grpSpLocks/>
              </p:cNvGrpSpPr>
              <p:nvPr/>
            </p:nvGrpSpPr>
            <p:grpSpPr bwMode="auto">
              <a:xfrm>
                <a:off x="144" y="176"/>
                <a:ext cx="1200" cy="1072"/>
                <a:chOff x="0" y="0"/>
                <a:chExt cx="1200" cy="1072"/>
              </a:xfrm>
            </p:grpSpPr>
            <p:sp>
              <p:nvSpPr>
                <p:cNvPr id="2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96" y="0"/>
                  <a:ext cx="33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8" y="720"/>
                  <a:ext cx="192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720" y="400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16"/>
                <p:cNvSpPr>
                  <a:spLocks noChangeShapeType="1"/>
                </p:cNvSpPr>
                <p:nvPr/>
              </p:nvSpPr>
              <p:spPr bwMode="auto">
                <a:xfrm>
                  <a:off x="136" y="416"/>
                  <a:ext cx="288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17"/>
                <p:cNvSpPr>
                  <a:spLocks noChangeShapeType="1"/>
                </p:cNvSpPr>
                <p:nvPr/>
              </p:nvSpPr>
              <p:spPr bwMode="auto">
                <a:xfrm>
                  <a:off x="720" y="16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056" y="496"/>
                  <a:ext cx="144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19"/>
                <p:cNvSpPr>
                  <a:spLocks noChangeShapeType="1"/>
                </p:cNvSpPr>
                <p:nvPr/>
              </p:nvSpPr>
              <p:spPr bwMode="auto">
                <a:xfrm flipH="1" flipV="1">
                  <a:off x="0" y="496"/>
                  <a:ext cx="144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36" y="1072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576" y="112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22"/>
                <p:cNvSpPr>
                  <a:spLocks noChangeShapeType="1"/>
                </p:cNvSpPr>
                <p:nvPr/>
              </p:nvSpPr>
              <p:spPr bwMode="auto">
                <a:xfrm>
                  <a:off x="672" y="688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23"/>
              <p:cNvGrpSpPr>
                <a:grpSpLocks/>
              </p:cNvGrpSpPr>
              <p:nvPr/>
            </p:nvGrpSpPr>
            <p:grpSpPr bwMode="auto">
              <a:xfrm>
                <a:off x="48" y="0"/>
                <a:ext cx="1392" cy="1296"/>
                <a:chOff x="0" y="0"/>
                <a:chExt cx="1392" cy="1296"/>
              </a:xfrm>
            </p:grpSpPr>
            <p:sp>
              <p:nvSpPr>
                <p:cNvPr id="1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4" y="28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1</a:t>
                  </a:r>
                </a:p>
              </p:txBody>
            </p:sp>
            <p:sp>
              <p:nvSpPr>
                <p:cNvPr id="18" name="Oval 25"/>
                <p:cNvSpPr>
                  <a:spLocks noChangeArrowheads="1"/>
                </p:cNvSpPr>
                <p:nvPr/>
              </p:nvSpPr>
              <p:spPr bwMode="auto">
                <a:xfrm>
                  <a:off x="528" y="0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65" y="9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6</a:t>
                  </a:r>
                </a:p>
              </p:txBody>
            </p:sp>
            <p:sp>
              <p:nvSpPr>
                <p:cNvPr id="2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36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5</a:t>
                  </a:r>
                </a:p>
              </p:txBody>
            </p:sp>
            <p:sp>
              <p:nvSpPr>
                <p:cNvPr id="21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0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3</a:t>
                  </a:r>
                </a:p>
              </p:txBody>
            </p:sp>
            <p:sp>
              <p:nvSpPr>
                <p:cNvPr id="2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864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4</a:t>
                  </a:r>
                </a:p>
              </p:txBody>
            </p:sp>
            <p:sp>
              <p:nvSpPr>
                <p:cNvPr id="23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624" y="100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6</a:t>
                  </a:r>
                </a:p>
              </p:txBody>
            </p:sp>
            <p:sp>
              <p:nvSpPr>
                <p:cNvPr id="24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960" y="4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5</a:t>
                  </a:r>
                </a:p>
              </p:txBody>
            </p:sp>
            <p:sp>
              <p:nvSpPr>
                <p:cNvPr id="2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00" y="76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2</a:t>
                  </a:r>
                </a:p>
              </p:txBody>
            </p:sp>
            <p:sp>
              <p:nvSpPr>
                <p:cNvPr id="26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09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6</a:t>
                  </a:r>
                </a:p>
              </p:txBody>
            </p:sp>
            <p:sp>
              <p:nvSpPr>
                <p:cNvPr id="2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828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5</a:t>
                  </a:r>
                </a:p>
              </p:txBody>
            </p:sp>
          </p:grpSp>
        </p:grpSp>
      </p:grp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1752600" y="54864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原始图</a:t>
            </a:r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50292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5</a:t>
            </a:r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63246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6</a:t>
            </a:r>
          </a:p>
        </p:txBody>
      </p:sp>
      <p:sp>
        <p:nvSpPr>
          <p:cNvPr id="41" name="Oval 38"/>
          <p:cNvSpPr>
            <a:spLocks noChangeArrowheads="1"/>
          </p:cNvSpPr>
          <p:nvPr/>
        </p:nvSpPr>
        <p:spPr bwMode="auto">
          <a:xfrm>
            <a:off x="66294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4</a:t>
            </a:r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47244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2</a:t>
            </a:r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5638800" y="4114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3</a:t>
            </a:r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 flipV="1">
            <a:off x="5105400" y="3403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 flipV="1">
            <a:off x="5410200" y="4546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 flipV="1">
            <a:off x="6096000" y="4038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5168900" y="4064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6096000" y="3429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flipV="1">
            <a:off x="6629400" y="4191000"/>
            <a:ext cx="228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 flipH="1" flipV="1">
            <a:off x="4953000" y="4191000"/>
            <a:ext cx="228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 flipV="1">
            <a:off x="5486400" y="5105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 flipH="1" flipV="1">
            <a:off x="5867400" y="35814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6019800" y="4495800"/>
            <a:ext cx="381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Oval 51"/>
          <p:cNvSpPr>
            <a:spLocks noChangeArrowheads="1"/>
          </p:cNvSpPr>
          <p:nvPr/>
        </p:nvSpPr>
        <p:spPr bwMode="auto">
          <a:xfrm>
            <a:off x="5638800" y="3124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1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5062538" y="3276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6</a:t>
            </a:r>
          </a:p>
        </p:txBody>
      </p:sp>
      <p:sp>
        <p:nvSpPr>
          <p:cNvPr id="56" name="Text Box 53"/>
          <p:cNvSpPr txBox="1">
            <a:spLocks noChangeArrowheads="1"/>
          </p:cNvSpPr>
          <p:nvPr/>
        </p:nvSpPr>
        <p:spPr bwMode="auto">
          <a:xfrm>
            <a:off x="5334000" y="38100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5</a:t>
            </a:r>
          </a:p>
        </p:txBody>
      </p: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4800600" y="4419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3</a:t>
            </a: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6172200" y="4419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4</a:t>
            </a: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5791200" y="4724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6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6324600" y="3200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5</a:t>
            </a: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6705600" y="4343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2</a:t>
            </a:r>
          </a:p>
        </p:txBody>
      </p:sp>
      <p:sp>
        <p:nvSpPr>
          <p:cNvPr id="62" name="Text Box 59"/>
          <p:cNvSpPr txBox="1">
            <a:spLocks noChangeArrowheads="1"/>
          </p:cNvSpPr>
          <p:nvPr/>
        </p:nvSpPr>
        <p:spPr bwMode="auto">
          <a:xfrm>
            <a:off x="5291138" y="4419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6</a:t>
            </a: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6115050" y="38100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952108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D597ECF-3DA0-4769-BD8D-95032B3BD2F6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39745" y="190262"/>
            <a:ext cx="1201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Kruskal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算法（加边法）</a:t>
            </a:r>
          </a:p>
        </p:txBody>
      </p:sp>
      <p:sp>
        <p:nvSpPr>
          <p:cNvPr id="5" name="内容占位符 13"/>
          <p:cNvSpPr txBox="1">
            <a:spLocks noChangeArrowheads="1"/>
          </p:cNvSpPr>
          <p:nvPr/>
        </p:nvSpPr>
        <p:spPr>
          <a:xfrm>
            <a:off x="1220737" y="1158210"/>
            <a:ext cx="9612313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算法模拟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791200" y="3581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1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371600" y="3124200"/>
            <a:ext cx="2362200" cy="2209800"/>
            <a:chOff x="0" y="0"/>
            <a:chExt cx="1488" cy="1392"/>
          </a:xfrm>
        </p:grpSpPr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92" y="11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008" y="11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6</a:t>
              </a:r>
            </a:p>
          </p:txBody>
        </p: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0" y="0"/>
              <a:ext cx="1488" cy="1296"/>
              <a:chOff x="0" y="0"/>
              <a:chExt cx="1488" cy="1296"/>
            </a:xfrm>
          </p:grpSpPr>
          <p:sp>
            <p:nvSpPr>
              <p:cNvPr id="12" name="Oval 9"/>
              <p:cNvSpPr>
                <a:spLocks noChangeArrowheads="1"/>
              </p:cNvSpPr>
              <p:nvPr/>
            </p:nvSpPr>
            <p:spPr bwMode="auto">
              <a:xfrm>
                <a:off x="1200" y="384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13" name="Oval 10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auto">
              <a:xfrm>
                <a:off x="576" y="624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3</a:t>
                </a:r>
              </a:p>
            </p:txBody>
          </p:sp>
          <p:grpSp>
            <p:nvGrpSpPr>
              <p:cNvPr id="15" name="Group 12"/>
              <p:cNvGrpSpPr>
                <a:grpSpLocks/>
              </p:cNvGrpSpPr>
              <p:nvPr/>
            </p:nvGrpSpPr>
            <p:grpSpPr bwMode="auto">
              <a:xfrm>
                <a:off x="144" y="176"/>
                <a:ext cx="1200" cy="1072"/>
                <a:chOff x="0" y="0"/>
                <a:chExt cx="1200" cy="1072"/>
              </a:xfrm>
            </p:grpSpPr>
            <p:sp>
              <p:nvSpPr>
                <p:cNvPr id="2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96" y="0"/>
                  <a:ext cx="33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8" y="720"/>
                  <a:ext cx="192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720" y="400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16"/>
                <p:cNvSpPr>
                  <a:spLocks noChangeShapeType="1"/>
                </p:cNvSpPr>
                <p:nvPr/>
              </p:nvSpPr>
              <p:spPr bwMode="auto">
                <a:xfrm>
                  <a:off x="136" y="416"/>
                  <a:ext cx="288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17"/>
                <p:cNvSpPr>
                  <a:spLocks noChangeShapeType="1"/>
                </p:cNvSpPr>
                <p:nvPr/>
              </p:nvSpPr>
              <p:spPr bwMode="auto">
                <a:xfrm>
                  <a:off x="720" y="16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056" y="496"/>
                  <a:ext cx="144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19"/>
                <p:cNvSpPr>
                  <a:spLocks noChangeShapeType="1"/>
                </p:cNvSpPr>
                <p:nvPr/>
              </p:nvSpPr>
              <p:spPr bwMode="auto">
                <a:xfrm flipH="1" flipV="1">
                  <a:off x="0" y="496"/>
                  <a:ext cx="144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36" y="1072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576" y="112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22"/>
                <p:cNvSpPr>
                  <a:spLocks noChangeShapeType="1"/>
                </p:cNvSpPr>
                <p:nvPr/>
              </p:nvSpPr>
              <p:spPr bwMode="auto">
                <a:xfrm>
                  <a:off x="672" y="688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23"/>
              <p:cNvGrpSpPr>
                <a:grpSpLocks/>
              </p:cNvGrpSpPr>
              <p:nvPr/>
            </p:nvGrpSpPr>
            <p:grpSpPr bwMode="auto">
              <a:xfrm>
                <a:off x="48" y="0"/>
                <a:ext cx="1392" cy="1296"/>
                <a:chOff x="0" y="0"/>
                <a:chExt cx="1392" cy="1296"/>
              </a:xfrm>
            </p:grpSpPr>
            <p:sp>
              <p:nvSpPr>
                <p:cNvPr id="1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4" y="28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1</a:t>
                  </a:r>
                </a:p>
              </p:txBody>
            </p:sp>
            <p:sp>
              <p:nvSpPr>
                <p:cNvPr id="18" name="Oval 25"/>
                <p:cNvSpPr>
                  <a:spLocks noChangeArrowheads="1"/>
                </p:cNvSpPr>
                <p:nvPr/>
              </p:nvSpPr>
              <p:spPr bwMode="auto">
                <a:xfrm>
                  <a:off x="528" y="0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65" y="9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6</a:t>
                  </a:r>
                </a:p>
              </p:txBody>
            </p:sp>
            <p:sp>
              <p:nvSpPr>
                <p:cNvPr id="2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36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5</a:t>
                  </a:r>
                </a:p>
              </p:txBody>
            </p:sp>
            <p:sp>
              <p:nvSpPr>
                <p:cNvPr id="21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0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3</a:t>
                  </a:r>
                </a:p>
              </p:txBody>
            </p:sp>
            <p:sp>
              <p:nvSpPr>
                <p:cNvPr id="2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864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4</a:t>
                  </a:r>
                </a:p>
              </p:txBody>
            </p:sp>
            <p:sp>
              <p:nvSpPr>
                <p:cNvPr id="23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624" y="100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6</a:t>
                  </a:r>
                </a:p>
              </p:txBody>
            </p:sp>
            <p:sp>
              <p:nvSpPr>
                <p:cNvPr id="24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960" y="4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5</a:t>
                  </a:r>
                </a:p>
              </p:txBody>
            </p:sp>
            <p:sp>
              <p:nvSpPr>
                <p:cNvPr id="2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00" y="76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2</a:t>
                  </a:r>
                </a:p>
              </p:txBody>
            </p:sp>
            <p:sp>
              <p:nvSpPr>
                <p:cNvPr id="26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09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6</a:t>
                  </a:r>
                </a:p>
              </p:txBody>
            </p:sp>
            <p:sp>
              <p:nvSpPr>
                <p:cNvPr id="2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828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5</a:t>
                  </a:r>
                </a:p>
              </p:txBody>
            </p:sp>
          </p:grpSp>
        </p:grpSp>
      </p:grp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1752600" y="54864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原始图</a:t>
            </a:r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50292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5</a:t>
            </a:r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63246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6</a:t>
            </a:r>
          </a:p>
        </p:txBody>
      </p:sp>
      <p:sp>
        <p:nvSpPr>
          <p:cNvPr id="41" name="Oval 38"/>
          <p:cNvSpPr>
            <a:spLocks noChangeArrowheads="1"/>
          </p:cNvSpPr>
          <p:nvPr/>
        </p:nvSpPr>
        <p:spPr bwMode="auto">
          <a:xfrm>
            <a:off x="66294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4</a:t>
            </a:r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47244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2</a:t>
            </a:r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5638800" y="4114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3</a:t>
            </a:r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 flipV="1">
            <a:off x="5105400" y="3403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 flipV="1">
            <a:off x="5410200" y="4546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 flipV="1">
            <a:off x="6096000" y="4038600"/>
            <a:ext cx="5334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5168900" y="4064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6096000" y="3429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flipV="1">
            <a:off x="6629400" y="4191000"/>
            <a:ext cx="228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 flipH="1" flipV="1">
            <a:off x="4953000" y="4191000"/>
            <a:ext cx="228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 flipV="1">
            <a:off x="5486400" y="5105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 flipH="1" flipV="1">
            <a:off x="5867400" y="35814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6019800" y="4495800"/>
            <a:ext cx="381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Oval 51"/>
          <p:cNvSpPr>
            <a:spLocks noChangeArrowheads="1"/>
          </p:cNvSpPr>
          <p:nvPr/>
        </p:nvSpPr>
        <p:spPr bwMode="auto">
          <a:xfrm>
            <a:off x="5638800" y="3124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1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5062538" y="3276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6</a:t>
            </a:r>
          </a:p>
        </p:txBody>
      </p:sp>
      <p:sp>
        <p:nvSpPr>
          <p:cNvPr id="56" name="Text Box 53"/>
          <p:cNvSpPr txBox="1">
            <a:spLocks noChangeArrowheads="1"/>
          </p:cNvSpPr>
          <p:nvPr/>
        </p:nvSpPr>
        <p:spPr bwMode="auto">
          <a:xfrm>
            <a:off x="5334000" y="38100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5</a:t>
            </a:r>
          </a:p>
        </p:txBody>
      </p: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4800600" y="4419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3</a:t>
            </a: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6172200" y="4419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4</a:t>
            </a: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5791200" y="4724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6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6324600" y="3200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5</a:t>
            </a: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6705600" y="4343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2</a:t>
            </a:r>
          </a:p>
        </p:txBody>
      </p:sp>
      <p:sp>
        <p:nvSpPr>
          <p:cNvPr id="62" name="Text Box 59"/>
          <p:cNvSpPr txBox="1">
            <a:spLocks noChangeArrowheads="1"/>
          </p:cNvSpPr>
          <p:nvPr/>
        </p:nvSpPr>
        <p:spPr bwMode="auto">
          <a:xfrm>
            <a:off x="5291138" y="4419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6</a:t>
            </a: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6115050" y="38100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952108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D597ECF-3DA0-4769-BD8D-95032B3BD2F6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39745" y="190262"/>
            <a:ext cx="1201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Kruskal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算法（加边法）</a:t>
            </a:r>
          </a:p>
        </p:txBody>
      </p:sp>
      <p:sp>
        <p:nvSpPr>
          <p:cNvPr id="5" name="内容占位符 13"/>
          <p:cNvSpPr txBox="1">
            <a:spLocks noChangeArrowheads="1"/>
          </p:cNvSpPr>
          <p:nvPr/>
        </p:nvSpPr>
        <p:spPr>
          <a:xfrm>
            <a:off x="1220737" y="1158210"/>
            <a:ext cx="9612313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算法模拟</a:t>
            </a:r>
          </a:p>
        </p:txBody>
      </p:sp>
      <p:sp>
        <p:nvSpPr>
          <p:cNvPr id="64" name="Text Box 2"/>
          <p:cNvSpPr txBox="1">
            <a:spLocks noChangeArrowheads="1"/>
          </p:cNvSpPr>
          <p:nvPr/>
        </p:nvSpPr>
        <p:spPr bwMode="auto">
          <a:xfrm>
            <a:off x="5791200" y="3581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1</a:t>
            </a:r>
          </a:p>
        </p:txBody>
      </p:sp>
      <p:grpSp>
        <p:nvGrpSpPr>
          <p:cNvPr id="65" name="Group 5"/>
          <p:cNvGrpSpPr>
            <a:grpSpLocks/>
          </p:cNvGrpSpPr>
          <p:nvPr/>
        </p:nvGrpSpPr>
        <p:grpSpPr bwMode="auto">
          <a:xfrm>
            <a:off x="1371600" y="3124200"/>
            <a:ext cx="2362200" cy="2209800"/>
            <a:chOff x="0" y="0"/>
            <a:chExt cx="1488" cy="1392"/>
          </a:xfrm>
        </p:grpSpPr>
        <p:sp>
          <p:nvSpPr>
            <p:cNvPr id="66" name="Oval 6"/>
            <p:cNvSpPr>
              <a:spLocks noChangeArrowheads="1"/>
            </p:cNvSpPr>
            <p:nvPr/>
          </p:nvSpPr>
          <p:spPr bwMode="auto">
            <a:xfrm>
              <a:off x="192" y="11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67" name="Oval 7"/>
            <p:cNvSpPr>
              <a:spLocks noChangeArrowheads="1"/>
            </p:cNvSpPr>
            <p:nvPr/>
          </p:nvSpPr>
          <p:spPr bwMode="auto">
            <a:xfrm>
              <a:off x="1008" y="11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6</a:t>
              </a:r>
            </a:p>
          </p:txBody>
        </p:sp>
        <p:grpSp>
          <p:nvGrpSpPr>
            <p:cNvPr id="68" name="Group 8"/>
            <p:cNvGrpSpPr>
              <a:grpSpLocks/>
            </p:cNvGrpSpPr>
            <p:nvPr/>
          </p:nvGrpSpPr>
          <p:grpSpPr bwMode="auto">
            <a:xfrm>
              <a:off x="0" y="0"/>
              <a:ext cx="1488" cy="1296"/>
              <a:chOff x="0" y="0"/>
              <a:chExt cx="1488" cy="1296"/>
            </a:xfrm>
          </p:grpSpPr>
          <p:sp>
            <p:nvSpPr>
              <p:cNvPr id="69" name="Oval 9"/>
              <p:cNvSpPr>
                <a:spLocks noChangeArrowheads="1"/>
              </p:cNvSpPr>
              <p:nvPr/>
            </p:nvSpPr>
            <p:spPr bwMode="auto">
              <a:xfrm>
                <a:off x="1200" y="384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auto">
              <a:xfrm>
                <a:off x="576" y="624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3</a:t>
                </a:r>
              </a:p>
            </p:txBody>
          </p:sp>
          <p:grpSp>
            <p:nvGrpSpPr>
              <p:cNvPr id="72" name="Group 12"/>
              <p:cNvGrpSpPr>
                <a:grpSpLocks/>
              </p:cNvGrpSpPr>
              <p:nvPr/>
            </p:nvGrpSpPr>
            <p:grpSpPr bwMode="auto">
              <a:xfrm>
                <a:off x="144" y="176"/>
                <a:ext cx="1200" cy="1072"/>
                <a:chOff x="0" y="0"/>
                <a:chExt cx="1200" cy="1072"/>
              </a:xfrm>
            </p:grpSpPr>
            <p:sp>
              <p:nvSpPr>
                <p:cNvPr id="8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96" y="0"/>
                  <a:ext cx="33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8" y="720"/>
                  <a:ext cx="192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720" y="400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Line 16"/>
                <p:cNvSpPr>
                  <a:spLocks noChangeShapeType="1"/>
                </p:cNvSpPr>
                <p:nvPr/>
              </p:nvSpPr>
              <p:spPr bwMode="auto">
                <a:xfrm>
                  <a:off x="136" y="416"/>
                  <a:ext cx="288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Line 17"/>
                <p:cNvSpPr>
                  <a:spLocks noChangeShapeType="1"/>
                </p:cNvSpPr>
                <p:nvPr/>
              </p:nvSpPr>
              <p:spPr bwMode="auto">
                <a:xfrm>
                  <a:off x="720" y="16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0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056" y="496"/>
                  <a:ext cx="144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1" name="Line 19"/>
                <p:cNvSpPr>
                  <a:spLocks noChangeShapeType="1"/>
                </p:cNvSpPr>
                <p:nvPr/>
              </p:nvSpPr>
              <p:spPr bwMode="auto">
                <a:xfrm flipH="1" flipV="1">
                  <a:off x="0" y="496"/>
                  <a:ext cx="144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36" y="1072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3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576" y="112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Line 22"/>
                <p:cNvSpPr>
                  <a:spLocks noChangeShapeType="1"/>
                </p:cNvSpPr>
                <p:nvPr/>
              </p:nvSpPr>
              <p:spPr bwMode="auto">
                <a:xfrm>
                  <a:off x="672" y="688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3" name="Group 23"/>
              <p:cNvGrpSpPr>
                <a:grpSpLocks/>
              </p:cNvGrpSpPr>
              <p:nvPr/>
            </p:nvGrpSpPr>
            <p:grpSpPr bwMode="auto">
              <a:xfrm>
                <a:off x="48" y="0"/>
                <a:ext cx="1392" cy="1296"/>
                <a:chOff x="0" y="0"/>
                <a:chExt cx="1392" cy="1296"/>
              </a:xfrm>
            </p:grpSpPr>
            <p:sp>
              <p:nvSpPr>
                <p:cNvPr id="7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4" y="28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1</a:t>
                  </a:r>
                </a:p>
              </p:txBody>
            </p:sp>
            <p:sp>
              <p:nvSpPr>
                <p:cNvPr id="75" name="Oval 25"/>
                <p:cNvSpPr>
                  <a:spLocks noChangeArrowheads="1"/>
                </p:cNvSpPr>
                <p:nvPr/>
              </p:nvSpPr>
              <p:spPr bwMode="auto">
                <a:xfrm>
                  <a:off x="528" y="0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65" y="9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6</a:t>
                  </a:r>
                </a:p>
              </p:txBody>
            </p:sp>
            <p:sp>
              <p:nvSpPr>
                <p:cNvPr id="7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36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5</a:t>
                  </a:r>
                </a:p>
              </p:txBody>
            </p:sp>
            <p:sp>
              <p:nvSpPr>
                <p:cNvPr id="7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0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3</a:t>
                  </a:r>
                </a:p>
              </p:txBody>
            </p:sp>
            <p:sp>
              <p:nvSpPr>
                <p:cNvPr id="7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864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4</a:t>
                  </a:r>
                </a:p>
              </p:txBody>
            </p:sp>
            <p:sp>
              <p:nvSpPr>
                <p:cNvPr id="80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624" y="100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6</a:t>
                  </a:r>
                </a:p>
              </p:txBody>
            </p:sp>
            <p:sp>
              <p:nvSpPr>
                <p:cNvPr id="8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960" y="4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5</a:t>
                  </a:r>
                </a:p>
              </p:txBody>
            </p:sp>
            <p:sp>
              <p:nvSpPr>
                <p:cNvPr id="8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00" y="76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2</a:t>
                  </a:r>
                </a:p>
              </p:txBody>
            </p:sp>
            <p:sp>
              <p:nvSpPr>
                <p:cNvPr id="8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09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6</a:t>
                  </a:r>
                </a:p>
              </p:txBody>
            </p:sp>
            <p:sp>
              <p:nvSpPr>
                <p:cNvPr id="8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828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5</a:t>
                  </a:r>
                </a:p>
              </p:txBody>
            </p:sp>
          </p:grpSp>
        </p:grpSp>
      </p:grpSp>
      <p:sp>
        <p:nvSpPr>
          <p:cNvPr id="95" name="Text Box 35"/>
          <p:cNvSpPr txBox="1">
            <a:spLocks noChangeArrowheads="1"/>
          </p:cNvSpPr>
          <p:nvPr/>
        </p:nvSpPr>
        <p:spPr bwMode="auto">
          <a:xfrm>
            <a:off x="1752600" y="54864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原始图</a:t>
            </a:r>
          </a:p>
        </p:txBody>
      </p:sp>
      <p:sp>
        <p:nvSpPr>
          <p:cNvPr id="96" name="Oval 36"/>
          <p:cNvSpPr>
            <a:spLocks noChangeArrowheads="1"/>
          </p:cNvSpPr>
          <p:nvPr/>
        </p:nvSpPr>
        <p:spPr bwMode="auto">
          <a:xfrm>
            <a:off x="50292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5</a:t>
            </a:r>
          </a:p>
        </p:txBody>
      </p:sp>
      <p:sp>
        <p:nvSpPr>
          <p:cNvPr id="97" name="Oval 37"/>
          <p:cNvSpPr>
            <a:spLocks noChangeArrowheads="1"/>
          </p:cNvSpPr>
          <p:nvPr/>
        </p:nvSpPr>
        <p:spPr bwMode="auto">
          <a:xfrm>
            <a:off x="63246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6</a:t>
            </a:r>
          </a:p>
        </p:txBody>
      </p:sp>
      <p:sp>
        <p:nvSpPr>
          <p:cNvPr id="98" name="Oval 38"/>
          <p:cNvSpPr>
            <a:spLocks noChangeArrowheads="1"/>
          </p:cNvSpPr>
          <p:nvPr/>
        </p:nvSpPr>
        <p:spPr bwMode="auto">
          <a:xfrm>
            <a:off x="66294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4</a:t>
            </a:r>
          </a:p>
        </p:txBody>
      </p:sp>
      <p:sp>
        <p:nvSpPr>
          <p:cNvPr id="99" name="Oval 39"/>
          <p:cNvSpPr>
            <a:spLocks noChangeArrowheads="1"/>
          </p:cNvSpPr>
          <p:nvPr/>
        </p:nvSpPr>
        <p:spPr bwMode="auto">
          <a:xfrm>
            <a:off x="47244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2</a:t>
            </a:r>
          </a:p>
        </p:txBody>
      </p:sp>
      <p:sp>
        <p:nvSpPr>
          <p:cNvPr id="100" name="Oval 40"/>
          <p:cNvSpPr>
            <a:spLocks noChangeArrowheads="1"/>
          </p:cNvSpPr>
          <p:nvPr/>
        </p:nvSpPr>
        <p:spPr bwMode="auto">
          <a:xfrm>
            <a:off x="5638800" y="4114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3</a:t>
            </a:r>
          </a:p>
        </p:txBody>
      </p:sp>
      <p:sp>
        <p:nvSpPr>
          <p:cNvPr id="101" name="Line 41"/>
          <p:cNvSpPr>
            <a:spLocks noChangeShapeType="1"/>
          </p:cNvSpPr>
          <p:nvPr/>
        </p:nvSpPr>
        <p:spPr bwMode="auto">
          <a:xfrm flipV="1">
            <a:off x="5105400" y="3403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Line 42"/>
          <p:cNvSpPr>
            <a:spLocks noChangeShapeType="1"/>
          </p:cNvSpPr>
          <p:nvPr/>
        </p:nvSpPr>
        <p:spPr bwMode="auto">
          <a:xfrm flipV="1">
            <a:off x="5410200" y="4546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Line 43"/>
          <p:cNvSpPr>
            <a:spLocks noChangeShapeType="1"/>
          </p:cNvSpPr>
          <p:nvPr/>
        </p:nvSpPr>
        <p:spPr bwMode="auto">
          <a:xfrm flipV="1">
            <a:off x="6096000" y="4038600"/>
            <a:ext cx="5334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Line 44"/>
          <p:cNvSpPr>
            <a:spLocks noChangeShapeType="1"/>
          </p:cNvSpPr>
          <p:nvPr/>
        </p:nvSpPr>
        <p:spPr bwMode="auto">
          <a:xfrm>
            <a:off x="5168900" y="4064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Line 45"/>
          <p:cNvSpPr>
            <a:spLocks noChangeShapeType="1"/>
          </p:cNvSpPr>
          <p:nvPr/>
        </p:nvSpPr>
        <p:spPr bwMode="auto">
          <a:xfrm>
            <a:off x="6096000" y="3429000"/>
            <a:ext cx="6096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Line 46"/>
          <p:cNvSpPr>
            <a:spLocks noChangeShapeType="1"/>
          </p:cNvSpPr>
          <p:nvPr/>
        </p:nvSpPr>
        <p:spPr bwMode="auto">
          <a:xfrm flipV="1">
            <a:off x="6629400" y="4191000"/>
            <a:ext cx="228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" name="Line 47"/>
          <p:cNvSpPr>
            <a:spLocks noChangeShapeType="1"/>
          </p:cNvSpPr>
          <p:nvPr/>
        </p:nvSpPr>
        <p:spPr bwMode="auto">
          <a:xfrm flipH="1" flipV="1">
            <a:off x="4953000" y="4191000"/>
            <a:ext cx="228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Line 48"/>
          <p:cNvSpPr>
            <a:spLocks noChangeShapeType="1"/>
          </p:cNvSpPr>
          <p:nvPr/>
        </p:nvSpPr>
        <p:spPr bwMode="auto">
          <a:xfrm flipV="1">
            <a:off x="5486400" y="5105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49"/>
          <p:cNvSpPr>
            <a:spLocks noChangeShapeType="1"/>
          </p:cNvSpPr>
          <p:nvPr/>
        </p:nvSpPr>
        <p:spPr bwMode="auto">
          <a:xfrm flipH="1" flipV="1">
            <a:off x="5867400" y="35814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Line 50"/>
          <p:cNvSpPr>
            <a:spLocks noChangeShapeType="1"/>
          </p:cNvSpPr>
          <p:nvPr/>
        </p:nvSpPr>
        <p:spPr bwMode="auto">
          <a:xfrm>
            <a:off x="6019800" y="4495800"/>
            <a:ext cx="381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Oval 51"/>
          <p:cNvSpPr>
            <a:spLocks noChangeArrowheads="1"/>
          </p:cNvSpPr>
          <p:nvPr/>
        </p:nvSpPr>
        <p:spPr bwMode="auto">
          <a:xfrm>
            <a:off x="5638800" y="3124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1</a:t>
            </a:r>
          </a:p>
        </p:txBody>
      </p:sp>
      <p:sp>
        <p:nvSpPr>
          <p:cNvPr id="112" name="Text Box 52"/>
          <p:cNvSpPr txBox="1">
            <a:spLocks noChangeArrowheads="1"/>
          </p:cNvSpPr>
          <p:nvPr/>
        </p:nvSpPr>
        <p:spPr bwMode="auto">
          <a:xfrm>
            <a:off x="5062538" y="3276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6</a:t>
            </a:r>
          </a:p>
        </p:txBody>
      </p:sp>
      <p:sp>
        <p:nvSpPr>
          <p:cNvPr id="113" name="Text Box 53"/>
          <p:cNvSpPr txBox="1">
            <a:spLocks noChangeArrowheads="1"/>
          </p:cNvSpPr>
          <p:nvPr/>
        </p:nvSpPr>
        <p:spPr bwMode="auto">
          <a:xfrm>
            <a:off x="5334000" y="38100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5</a:t>
            </a:r>
          </a:p>
        </p:txBody>
      </p:sp>
      <p:sp>
        <p:nvSpPr>
          <p:cNvPr id="114" name="Text Box 54"/>
          <p:cNvSpPr txBox="1">
            <a:spLocks noChangeArrowheads="1"/>
          </p:cNvSpPr>
          <p:nvPr/>
        </p:nvSpPr>
        <p:spPr bwMode="auto">
          <a:xfrm>
            <a:off x="4800600" y="4419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3</a:t>
            </a:r>
          </a:p>
        </p:txBody>
      </p:sp>
      <p:sp>
        <p:nvSpPr>
          <p:cNvPr id="115" name="Text Box 55"/>
          <p:cNvSpPr txBox="1">
            <a:spLocks noChangeArrowheads="1"/>
          </p:cNvSpPr>
          <p:nvPr/>
        </p:nvSpPr>
        <p:spPr bwMode="auto">
          <a:xfrm>
            <a:off x="6172200" y="4419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4</a:t>
            </a:r>
          </a:p>
        </p:txBody>
      </p:sp>
      <p:sp>
        <p:nvSpPr>
          <p:cNvPr id="116" name="Text Box 56"/>
          <p:cNvSpPr txBox="1">
            <a:spLocks noChangeArrowheads="1"/>
          </p:cNvSpPr>
          <p:nvPr/>
        </p:nvSpPr>
        <p:spPr bwMode="auto">
          <a:xfrm>
            <a:off x="5791200" y="4724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6</a:t>
            </a: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 bwMode="auto">
          <a:xfrm>
            <a:off x="6324600" y="3200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5</a:t>
            </a:r>
          </a:p>
        </p:txBody>
      </p:sp>
      <p:sp>
        <p:nvSpPr>
          <p:cNvPr id="118" name="Text Box 58"/>
          <p:cNvSpPr txBox="1">
            <a:spLocks noChangeArrowheads="1"/>
          </p:cNvSpPr>
          <p:nvPr/>
        </p:nvSpPr>
        <p:spPr bwMode="auto">
          <a:xfrm>
            <a:off x="6705600" y="4343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5291138" y="4419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6</a:t>
            </a:r>
          </a:p>
        </p:txBody>
      </p:sp>
      <p:sp>
        <p:nvSpPr>
          <p:cNvPr id="120" name="Text Box 60"/>
          <p:cNvSpPr txBox="1">
            <a:spLocks noChangeArrowheads="1"/>
          </p:cNvSpPr>
          <p:nvPr/>
        </p:nvSpPr>
        <p:spPr bwMode="auto">
          <a:xfrm>
            <a:off x="6115050" y="38100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952108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D597ECF-3DA0-4769-BD8D-95032B3BD2F6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39745" y="190262"/>
            <a:ext cx="1201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Kruskal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算法（加边法）</a:t>
            </a:r>
          </a:p>
        </p:txBody>
      </p:sp>
      <p:sp>
        <p:nvSpPr>
          <p:cNvPr id="5" name="内容占位符 13"/>
          <p:cNvSpPr txBox="1">
            <a:spLocks noChangeArrowheads="1"/>
          </p:cNvSpPr>
          <p:nvPr/>
        </p:nvSpPr>
        <p:spPr>
          <a:xfrm>
            <a:off x="1220737" y="1158210"/>
            <a:ext cx="9612313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算法模拟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791200" y="3581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1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371600" y="3124200"/>
            <a:ext cx="2362200" cy="2209800"/>
            <a:chOff x="0" y="0"/>
            <a:chExt cx="1488" cy="1392"/>
          </a:xfrm>
        </p:grpSpPr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92" y="11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008" y="11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6</a:t>
              </a:r>
            </a:p>
          </p:txBody>
        </p: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0" y="0"/>
              <a:ext cx="1488" cy="1296"/>
              <a:chOff x="0" y="0"/>
              <a:chExt cx="1488" cy="1296"/>
            </a:xfrm>
          </p:grpSpPr>
          <p:sp>
            <p:nvSpPr>
              <p:cNvPr id="12" name="Oval 9"/>
              <p:cNvSpPr>
                <a:spLocks noChangeArrowheads="1"/>
              </p:cNvSpPr>
              <p:nvPr/>
            </p:nvSpPr>
            <p:spPr bwMode="auto">
              <a:xfrm>
                <a:off x="1200" y="384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13" name="Oval 10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auto">
              <a:xfrm>
                <a:off x="576" y="624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3</a:t>
                </a:r>
              </a:p>
            </p:txBody>
          </p:sp>
          <p:grpSp>
            <p:nvGrpSpPr>
              <p:cNvPr id="15" name="Group 12"/>
              <p:cNvGrpSpPr>
                <a:grpSpLocks/>
              </p:cNvGrpSpPr>
              <p:nvPr/>
            </p:nvGrpSpPr>
            <p:grpSpPr bwMode="auto">
              <a:xfrm>
                <a:off x="144" y="176"/>
                <a:ext cx="1200" cy="1072"/>
                <a:chOff x="0" y="0"/>
                <a:chExt cx="1200" cy="1072"/>
              </a:xfrm>
            </p:grpSpPr>
            <p:sp>
              <p:nvSpPr>
                <p:cNvPr id="2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96" y="0"/>
                  <a:ext cx="33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8" y="720"/>
                  <a:ext cx="192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720" y="400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16"/>
                <p:cNvSpPr>
                  <a:spLocks noChangeShapeType="1"/>
                </p:cNvSpPr>
                <p:nvPr/>
              </p:nvSpPr>
              <p:spPr bwMode="auto">
                <a:xfrm>
                  <a:off x="136" y="416"/>
                  <a:ext cx="288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17"/>
                <p:cNvSpPr>
                  <a:spLocks noChangeShapeType="1"/>
                </p:cNvSpPr>
                <p:nvPr/>
              </p:nvSpPr>
              <p:spPr bwMode="auto">
                <a:xfrm>
                  <a:off x="720" y="16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056" y="496"/>
                  <a:ext cx="144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19"/>
                <p:cNvSpPr>
                  <a:spLocks noChangeShapeType="1"/>
                </p:cNvSpPr>
                <p:nvPr/>
              </p:nvSpPr>
              <p:spPr bwMode="auto">
                <a:xfrm flipH="1" flipV="1">
                  <a:off x="0" y="496"/>
                  <a:ext cx="144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36" y="1072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576" y="112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22"/>
                <p:cNvSpPr>
                  <a:spLocks noChangeShapeType="1"/>
                </p:cNvSpPr>
                <p:nvPr/>
              </p:nvSpPr>
              <p:spPr bwMode="auto">
                <a:xfrm>
                  <a:off x="672" y="688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23"/>
              <p:cNvGrpSpPr>
                <a:grpSpLocks/>
              </p:cNvGrpSpPr>
              <p:nvPr/>
            </p:nvGrpSpPr>
            <p:grpSpPr bwMode="auto">
              <a:xfrm>
                <a:off x="48" y="0"/>
                <a:ext cx="1392" cy="1296"/>
                <a:chOff x="0" y="0"/>
                <a:chExt cx="1392" cy="1296"/>
              </a:xfrm>
            </p:grpSpPr>
            <p:sp>
              <p:nvSpPr>
                <p:cNvPr id="1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4" y="28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1</a:t>
                  </a:r>
                </a:p>
              </p:txBody>
            </p:sp>
            <p:sp>
              <p:nvSpPr>
                <p:cNvPr id="18" name="Oval 25"/>
                <p:cNvSpPr>
                  <a:spLocks noChangeArrowheads="1"/>
                </p:cNvSpPr>
                <p:nvPr/>
              </p:nvSpPr>
              <p:spPr bwMode="auto">
                <a:xfrm>
                  <a:off x="528" y="0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65" y="9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6</a:t>
                  </a:r>
                </a:p>
              </p:txBody>
            </p:sp>
            <p:sp>
              <p:nvSpPr>
                <p:cNvPr id="2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36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5</a:t>
                  </a:r>
                </a:p>
              </p:txBody>
            </p:sp>
            <p:sp>
              <p:nvSpPr>
                <p:cNvPr id="21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0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3</a:t>
                  </a:r>
                </a:p>
              </p:txBody>
            </p:sp>
            <p:sp>
              <p:nvSpPr>
                <p:cNvPr id="2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864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4</a:t>
                  </a:r>
                </a:p>
              </p:txBody>
            </p:sp>
            <p:sp>
              <p:nvSpPr>
                <p:cNvPr id="23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624" y="100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6</a:t>
                  </a:r>
                </a:p>
              </p:txBody>
            </p:sp>
            <p:sp>
              <p:nvSpPr>
                <p:cNvPr id="24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960" y="4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5</a:t>
                  </a:r>
                </a:p>
              </p:txBody>
            </p:sp>
            <p:sp>
              <p:nvSpPr>
                <p:cNvPr id="2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00" y="76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2</a:t>
                  </a:r>
                </a:p>
              </p:txBody>
            </p:sp>
            <p:sp>
              <p:nvSpPr>
                <p:cNvPr id="26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09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6</a:t>
                  </a:r>
                </a:p>
              </p:txBody>
            </p:sp>
            <p:sp>
              <p:nvSpPr>
                <p:cNvPr id="2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828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5</a:t>
                  </a:r>
                </a:p>
              </p:txBody>
            </p:sp>
          </p:grpSp>
        </p:grpSp>
      </p:grp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1752600" y="54864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原始图</a:t>
            </a:r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50292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5</a:t>
            </a:r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63246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6</a:t>
            </a:r>
          </a:p>
        </p:txBody>
      </p:sp>
      <p:sp>
        <p:nvSpPr>
          <p:cNvPr id="41" name="Oval 38"/>
          <p:cNvSpPr>
            <a:spLocks noChangeArrowheads="1"/>
          </p:cNvSpPr>
          <p:nvPr/>
        </p:nvSpPr>
        <p:spPr bwMode="auto">
          <a:xfrm>
            <a:off x="66294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4</a:t>
            </a:r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47244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2</a:t>
            </a:r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5638800" y="4114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3</a:t>
            </a:r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 flipV="1">
            <a:off x="5105400" y="3403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 flipV="1">
            <a:off x="5410200" y="4546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 flipV="1">
            <a:off x="6096000" y="4038600"/>
            <a:ext cx="5334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5168900" y="4064000"/>
            <a:ext cx="4572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6096000" y="3429000"/>
            <a:ext cx="6096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flipV="1">
            <a:off x="6629400" y="4191000"/>
            <a:ext cx="228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 flipH="1" flipV="1">
            <a:off x="4953000" y="4191000"/>
            <a:ext cx="228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 flipV="1">
            <a:off x="5486400" y="5105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 flipH="1" flipV="1">
            <a:off x="5867400" y="35814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6019800" y="4495800"/>
            <a:ext cx="381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Oval 51"/>
          <p:cNvSpPr>
            <a:spLocks noChangeArrowheads="1"/>
          </p:cNvSpPr>
          <p:nvPr/>
        </p:nvSpPr>
        <p:spPr bwMode="auto">
          <a:xfrm>
            <a:off x="5638800" y="3124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1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5062538" y="3276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6</a:t>
            </a:r>
          </a:p>
        </p:txBody>
      </p:sp>
      <p:sp>
        <p:nvSpPr>
          <p:cNvPr id="56" name="Text Box 53"/>
          <p:cNvSpPr txBox="1">
            <a:spLocks noChangeArrowheads="1"/>
          </p:cNvSpPr>
          <p:nvPr/>
        </p:nvSpPr>
        <p:spPr bwMode="auto">
          <a:xfrm>
            <a:off x="5334000" y="38100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5</a:t>
            </a:r>
          </a:p>
        </p:txBody>
      </p: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4800600" y="4419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3</a:t>
            </a: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6172200" y="4419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4</a:t>
            </a: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5791200" y="4724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6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6324600" y="3200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5</a:t>
            </a: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6705600" y="4343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2</a:t>
            </a:r>
          </a:p>
        </p:txBody>
      </p:sp>
      <p:sp>
        <p:nvSpPr>
          <p:cNvPr id="62" name="Text Box 59"/>
          <p:cNvSpPr txBox="1">
            <a:spLocks noChangeArrowheads="1"/>
          </p:cNvSpPr>
          <p:nvPr/>
        </p:nvSpPr>
        <p:spPr bwMode="auto">
          <a:xfrm>
            <a:off x="5291138" y="4419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6</a:t>
            </a: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6115050" y="38100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952108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D597ECF-3DA0-4769-BD8D-95032B3BD2F6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39745" y="190262"/>
            <a:ext cx="1201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Kruskal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算法（加边法）</a:t>
            </a:r>
          </a:p>
        </p:txBody>
      </p:sp>
      <p:sp>
        <p:nvSpPr>
          <p:cNvPr id="5" name="内容占位符 13"/>
          <p:cNvSpPr txBox="1">
            <a:spLocks noChangeArrowheads="1"/>
          </p:cNvSpPr>
          <p:nvPr/>
        </p:nvSpPr>
        <p:spPr>
          <a:xfrm>
            <a:off x="1220737" y="1158210"/>
            <a:ext cx="9612313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算法模拟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791200" y="3581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1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371600" y="3124200"/>
            <a:ext cx="2362200" cy="2209800"/>
            <a:chOff x="0" y="0"/>
            <a:chExt cx="1488" cy="1392"/>
          </a:xfrm>
        </p:grpSpPr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92" y="11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008" y="11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6</a:t>
              </a:r>
            </a:p>
          </p:txBody>
        </p: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0" y="0"/>
              <a:ext cx="1488" cy="1296"/>
              <a:chOff x="0" y="0"/>
              <a:chExt cx="1488" cy="1296"/>
            </a:xfrm>
          </p:grpSpPr>
          <p:sp>
            <p:nvSpPr>
              <p:cNvPr id="12" name="Oval 9"/>
              <p:cNvSpPr>
                <a:spLocks noChangeArrowheads="1"/>
              </p:cNvSpPr>
              <p:nvPr/>
            </p:nvSpPr>
            <p:spPr bwMode="auto">
              <a:xfrm>
                <a:off x="1200" y="384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13" name="Oval 10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auto">
              <a:xfrm>
                <a:off x="576" y="624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3</a:t>
                </a:r>
              </a:p>
            </p:txBody>
          </p:sp>
          <p:grpSp>
            <p:nvGrpSpPr>
              <p:cNvPr id="15" name="Group 12"/>
              <p:cNvGrpSpPr>
                <a:grpSpLocks/>
              </p:cNvGrpSpPr>
              <p:nvPr/>
            </p:nvGrpSpPr>
            <p:grpSpPr bwMode="auto">
              <a:xfrm>
                <a:off x="144" y="176"/>
                <a:ext cx="1200" cy="1072"/>
                <a:chOff x="0" y="0"/>
                <a:chExt cx="1200" cy="1072"/>
              </a:xfrm>
            </p:grpSpPr>
            <p:sp>
              <p:nvSpPr>
                <p:cNvPr id="2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96" y="0"/>
                  <a:ext cx="33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8" y="720"/>
                  <a:ext cx="192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720" y="400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16"/>
                <p:cNvSpPr>
                  <a:spLocks noChangeShapeType="1"/>
                </p:cNvSpPr>
                <p:nvPr/>
              </p:nvSpPr>
              <p:spPr bwMode="auto">
                <a:xfrm>
                  <a:off x="136" y="416"/>
                  <a:ext cx="288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17"/>
                <p:cNvSpPr>
                  <a:spLocks noChangeShapeType="1"/>
                </p:cNvSpPr>
                <p:nvPr/>
              </p:nvSpPr>
              <p:spPr bwMode="auto">
                <a:xfrm>
                  <a:off x="720" y="16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056" y="496"/>
                  <a:ext cx="144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19"/>
                <p:cNvSpPr>
                  <a:spLocks noChangeShapeType="1"/>
                </p:cNvSpPr>
                <p:nvPr/>
              </p:nvSpPr>
              <p:spPr bwMode="auto">
                <a:xfrm flipH="1" flipV="1">
                  <a:off x="0" y="496"/>
                  <a:ext cx="144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36" y="1072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576" y="112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22"/>
                <p:cNvSpPr>
                  <a:spLocks noChangeShapeType="1"/>
                </p:cNvSpPr>
                <p:nvPr/>
              </p:nvSpPr>
              <p:spPr bwMode="auto">
                <a:xfrm>
                  <a:off x="672" y="688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23"/>
              <p:cNvGrpSpPr>
                <a:grpSpLocks/>
              </p:cNvGrpSpPr>
              <p:nvPr/>
            </p:nvGrpSpPr>
            <p:grpSpPr bwMode="auto">
              <a:xfrm>
                <a:off x="48" y="0"/>
                <a:ext cx="1392" cy="1296"/>
                <a:chOff x="0" y="0"/>
                <a:chExt cx="1392" cy="1296"/>
              </a:xfrm>
            </p:grpSpPr>
            <p:sp>
              <p:nvSpPr>
                <p:cNvPr id="1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4" y="28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1</a:t>
                  </a:r>
                </a:p>
              </p:txBody>
            </p:sp>
            <p:sp>
              <p:nvSpPr>
                <p:cNvPr id="18" name="Oval 25"/>
                <p:cNvSpPr>
                  <a:spLocks noChangeArrowheads="1"/>
                </p:cNvSpPr>
                <p:nvPr/>
              </p:nvSpPr>
              <p:spPr bwMode="auto">
                <a:xfrm>
                  <a:off x="528" y="0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65" y="9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6</a:t>
                  </a:r>
                </a:p>
              </p:txBody>
            </p:sp>
            <p:sp>
              <p:nvSpPr>
                <p:cNvPr id="2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36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5</a:t>
                  </a:r>
                </a:p>
              </p:txBody>
            </p:sp>
            <p:sp>
              <p:nvSpPr>
                <p:cNvPr id="21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0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3</a:t>
                  </a:r>
                </a:p>
              </p:txBody>
            </p:sp>
            <p:sp>
              <p:nvSpPr>
                <p:cNvPr id="2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864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4</a:t>
                  </a:r>
                </a:p>
              </p:txBody>
            </p:sp>
            <p:sp>
              <p:nvSpPr>
                <p:cNvPr id="23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624" y="100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6</a:t>
                  </a:r>
                </a:p>
              </p:txBody>
            </p:sp>
            <p:sp>
              <p:nvSpPr>
                <p:cNvPr id="24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960" y="4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5</a:t>
                  </a:r>
                </a:p>
              </p:txBody>
            </p:sp>
            <p:sp>
              <p:nvSpPr>
                <p:cNvPr id="2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00" y="76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2</a:t>
                  </a:r>
                </a:p>
              </p:txBody>
            </p:sp>
            <p:sp>
              <p:nvSpPr>
                <p:cNvPr id="26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09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6</a:t>
                  </a:r>
                </a:p>
              </p:txBody>
            </p:sp>
            <p:sp>
              <p:nvSpPr>
                <p:cNvPr id="2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828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5</a:t>
                  </a:r>
                </a:p>
              </p:txBody>
            </p:sp>
          </p:grpSp>
        </p:grpSp>
      </p:grp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1752600" y="54864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原始图</a:t>
            </a:r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50292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5</a:t>
            </a:r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63246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6</a:t>
            </a:r>
          </a:p>
        </p:txBody>
      </p:sp>
      <p:sp>
        <p:nvSpPr>
          <p:cNvPr id="41" name="Oval 38"/>
          <p:cNvSpPr>
            <a:spLocks noChangeArrowheads="1"/>
          </p:cNvSpPr>
          <p:nvPr/>
        </p:nvSpPr>
        <p:spPr bwMode="auto">
          <a:xfrm>
            <a:off x="66294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4</a:t>
            </a:r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47244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2</a:t>
            </a:r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5638800" y="4114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3</a:t>
            </a:r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5168900" y="4064000"/>
            <a:ext cx="4572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 flipV="1">
            <a:off x="6629400" y="4191000"/>
            <a:ext cx="228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 flipH="1" flipV="1">
            <a:off x="4953000" y="4191000"/>
            <a:ext cx="228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 flipH="1" flipV="1">
            <a:off x="5867400" y="35814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6019800" y="4495800"/>
            <a:ext cx="381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Oval 46"/>
          <p:cNvSpPr>
            <a:spLocks noChangeArrowheads="1"/>
          </p:cNvSpPr>
          <p:nvPr/>
        </p:nvSpPr>
        <p:spPr bwMode="auto">
          <a:xfrm>
            <a:off x="5638800" y="3124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1</a:t>
            </a: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5334000" y="38100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5</a:t>
            </a: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4800600" y="4419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3</a:t>
            </a: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6172200" y="4419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4</a:t>
            </a:r>
          </a:p>
        </p:txBody>
      </p:sp>
      <p:sp>
        <p:nvSpPr>
          <p:cNvPr id="53" name="Text Box 50"/>
          <p:cNvSpPr txBox="1">
            <a:spLocks noChangeArrowheads="1"/>
          </p:cNvSpPr>
          <p:nvPr/>
        </p:nvSpPr>
        <p:spPr bwMode="auto">
          <a:xfrm>
            <a:off x="6705600" y="4343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2</a:t>
            </a:r>
          </a:p>
        </p:txBody>
      </p:sp>
      <p:sp>
        <p:nvSpPr>
          <p:cNvPr id="54" name="Text Box 51"/>
          <p:cNvSpPr txBox="1">
            <a:spLocks noChangeArrowheads="1"/>
          </p:cNvSpPr>
          <p:nvPr/>
        </p:nvSpPr>
        <p:spPr bwMode="auto">
          <a:xfrm>
            <a:off x="4953000" y="54102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最小生成树</a:t>
            </a:r>
          </a:p>
        </p:txBody>
      </p:sp>
    </p:spTree>
    <p:extLst>
      <p:ext uri="{BB962C8B-B14F-4D97-AF65-F5344CB8AC3E}">
        <p14:creationId xmlns:p14="http://schemas.microsoft.com/office/powerpoint/2010/main" val="10952108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D597ECF-3DA0-4769-BD8D-95032B3BD2F6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39745" y="190262"/>
            <a:ext cx="1201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Kruskal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算法（加边法）</a:t>
            </a:r>
          </a:p>
        </p:txBody>
      </p:sp>
      <p:sp>
        <p:nvSpPr>
          <p:cNvPr id="5" name="内容占位符 13"/>
          <p:cNvSpPr txBox="1">
            <a:spLocks noChangeArrowheads="1"/>
          </p:cNvSpPr>
          <p:nvPr/>
        </p:nvSpPr>
        <p:spPr>
          <a:xfrm>
            <a:off x="1220737" y="1158210"/>
            <a:ext cx="9612313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代码实现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7" name="Group 11"/>
          <p:cNvGrpSpPr>
            <a:grpSpLocks noChangeAspect="1"/>
          </p:cNvGrpSpPr>
          <p:nvPr/>
        </p:nvGrpSpPr>
        <p:grpSpPr bwMode="auto">
          <a:xfrm>
            <a:off x="2218649" y="2066092"/>
            <a:ext cx="9233836" cy="3450288"/>
            <a:chOff x="0" y="0"/>
            <a:chExt cx="4649" cy="1304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4649" cy="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" y="771"/>
              <a:ext cx="2722" cy="5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0952108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D597ECF-3DA0-4769-BD8D-95032B3BD2F6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39745" y="190262"/>
            <a:ext cx="1201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Kruskal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算法（加边法）</a:t>
            </a: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auto">
          <a:xfrm>
            <a:off x="689651" y="1511456"/>
            <a:ext cx="10922783" cy="3375337"/>
            <a:chOff x="0" y="0"/>
            <a:chExt cx="4649" cy="1304"/>
          </a:xfrm>
        </p:grpSpPr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4649" cy="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" y="771"/>
              <a:ext cx="2722" cy="5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0952108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58851" y="163758"/>
            <a:ext cx="119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广度优先遍历</a:t>
            </a:r>
            <a:r>
              <a:rPr lang="en-US" altLang="zh-CN" sz="3600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bfs</a:t>
            </a:r>
            <a:endParaRPr lang="zh-CN" altLang="en-US" sz="36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13"/>
          <p:cNvSpPr>
            <a:spLocks noGrp="1" noChangeArrowheads="1"/>
          </p:cNvSpPr>
          <p:nvPr/>
        </p:nvSpPr>
        <p:spPr bwMode="auto">
          <a:xfrm>
            <a:off x="651669" y="948073"/>
            <a:ext cx="10888663" cy="551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80000"/>
              <a:buFont typeface="Webdings" pitchFamily="18" charset="2"/>
              <a:buChar char="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给定图G和一个源点s，广度优先遍历按照从近到远的顺序考虑各条边。算法求出从s到各点的距离</a:t>
            </a: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广度优先的过程对结点着色. 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白色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没有考虑过的点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黑色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已经完全考虑过的点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灰色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发现过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但没有处理过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是遍历边界</a:t>
            </a: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依次处理每个灰色结点u，对于邻接边(u, v)，把v着成灰色并加入树中, 在树中u是v的父亲(parent)或称前驱(predecessor)。距离d[v] = d[u] + 1</a:t>
            </a: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整棵树的根为s</a:t>
            </a:r>
          </a:p>
        </p:txBody>
      </p:sp>
    </p:spTree>
    <p:extLst>
      <p:ext uri="{BB962C8B-B14F-4D97-AF65-F5344CB8AC3E}">
        <p14:creationId xmlns:p14="http://schemas.microsoft.com/office/powerpoint/2010/main" val="24887762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58851" y="163758"/>
            <a:ext cx="119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广度优先遍历</a:t>
            </a:r>
            <a:r>
              <a:rPr lang="en-US" altLang="zh-CN" sz="3600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bfs</a:t>
            </a:r>
            <a:endParaRPr lang="zh-CN" altLang="en-US" sz="36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5362" name="Picture 2" descr="https://timgsa.baidu.com/timg?image&amp;quality=80&amp;size=b9999_10000&amp;sec=1524583536788&amp;di=0680c5a0664a6968b5f4b0302bb29e22&amp;imgtype=jpg&amp;src=http%3A%2F%2Fimg3.imgtn.bdimg.com%2Fit%2Fu%3D1348018448%2C2057948210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58" y="1064754"/>
            <a:ext cx="8592456" cy="555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9140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58851" y="163758"/>
            <a:ext cx="119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广度优先遍历</a:t>
            </a:r>
            <a:r>
              <a:rPr lang="en-US" altLang="zh-CN" sz="3600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bfs</a:t>
            </a:r>
            <a:endParaRPr lang="zh-CN" altLang="en-US" sz="36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883" y="1132115"/>
            <a:ext cx="61395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通常用队列</a:t>
            </a:r>
            <a:r>
              <a:rPr lang="en-US" altLang="zh-CN" b="1" dirty="0"/>
              <a:t>(</a:t>
            </a:r>
            <a:r>
              <a:rPr lang="zh-CN" altLang="en-US" b="1" dirty="0"/>
              <a:t>先进先出</a:t>
            </a:r>
            <a:r>
              <a:rPr lang="en-US" altLang="zh-CN" b="1" dirty="0"/>
              <a:t>,FIFO)</a:t>
            </a:r>
            <a:r>
              <a:rPr lang="zh-CN" altLang="en-US" b="1" dirty="0"/>
              <a:t>实现：</a:t>
            </a:r>
            <a:endParaRPr lang="en-US" altLang="zh-CN" b="1" dirty="0"/>
          </a:p>
          <a:p>
            <a:endParaRPr lang="zh-CN" altLang="en-US" b="1" dirty="0"/>
          </a:p>
          <a:p>
            <a:pPr>
              <a:buFont typeface="Wingdings" pitchFamily="2" charset="2"/>
              <a:buNone/>
            </a:pPr>
            <a:r>
              <a:rPr lang="zh-CN" altLang="en-US" b="1" dirty="0"/>
              <a:t>  </a:t>
            </a:r>
            <a:r>
              <a:rPr lang="en-US" altLang="zh-CN" b="1" dirty="0"/>
              <a:t>Q={</a:t>
            </a:r>
            <a:r>
              <a:rPr lang="zh-CN" altLang="en-US" b="1" dirty="0"/>
              <a:t>起点</a:t>
            </a:r>
            <a:r>
              <a:rPr lang="en-US" altLang="zh-CN" b="1" dirty="0"/>
              <a:t>s}; </a:t>
            </a:r>
            <a:r>
              <a:rPr lang="zh-CN" altLang="en-US" b="1" dirty="0"/>
              <a:t>标记</a:t>
            </a:r>
            <a:r>
              <a:rPr lang="en-US" altLang="zh-CN" b="1" dirty="0"/>
              <a:t>s</a:t>
            </a:r>
            <a:r>
              <a:rPr lang="zh-CN" altLang="en-US" b="1" dirty="0"/>
              <a:t>为己访问</a:t>
            </a:r>
            <a:r>
              <a:rPr lang="en-US" altLang="zh-CN" b="1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  while (Q</a:t>
            </a:r>
            <a:r>
              <a:rPr lang="zh-CN" altLang="en-US" b="1" dirty="0"/>
              <a:t>非空</a:t>
            </a:r>
            <a:r>
              <a:rPr lang="en-US" altLang="zh-CN" b="1" dirty="0"/>
              <a:t>) {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取</a:t>
            </a:r>
            <a:r>
              <a:rPr lang="en-US" altLang="zh-CN" b="1" dirty="0"/>
              <a:t>Q</a:t>
            </a:r>
            <a:r>
              <a:rPr lang="zh-CN" altLang="en-US" b="1" dirty="0"/>
              <a:t>队首元素</a:t>
            </a:r>
            <a:r>
              <a:rPr lang="en-US" altLang="zh-CN" b="1" dirty="0"/>
              <a:t>u; u</a:t>
            </a:r>
            <a:r>
              <a:rPr lang="zh-CN" altLang="en-US" b="1" dirty="0"/>
              <a:t>出队</a:t>
            </a:r>
            <a:r>
              <a:rPr lang="en-US" altLang="zh-CN" b="1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所有与</a:t>
            </a:r>
            <a:r>
              <a:rPr lang="en-US" altLang="zh-CN" b="1" dirty="0"/>
              <a:t>u</a:t>
            </a:r>
            <a:r>
              <a:rPr lang="zh-CN" altLang="en-US" b="1" dirty="0"/>
              <a:t>相邻且未被访问的点进入队列</a:t>
            </a:r>
            <a:r>
              <a:rPr lang="en-US" altLang="zh-CN" b="1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标记</a:t>
            </a:r>
            <a:r>
              <a:rPr lang="en-US" altLang="zh-CN" b="1" dirty="0"/>
              <a:t>u</a:t>
            </a:r>
            <a:r>
              <a:rPr lang="zh-CN" altLang="en-US" b="1" dirty="0"/>
              <a:t>为已访问</a:t>
            </a:r>
            <a:r>
              <a:rPr lang="en-US" altLang="zh-CN" b="1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  }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196108" y="1117601"/>
            <a:ext cx="7576457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Courier New" pitchFamily="49" charset="0"/>
              </a:rPr>
              <a:t>t = 0;</a:t>
            </a: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altLang="zh-CN" dirty="0">
                <a:latin typeface="Courier New" pitchFamily="49" charset="0"/>
              </a:rPr>
              <a:t> BFS(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</a:rPr>
              <a:t> s )	</a:t>
            </a:r>
            <a:r>
              <a:rPr lang="en-US" altLang="zh-CN" dirty="0">
                <a:solidFill>
                  <a:srgbClr val="339933"/>
                </a:solidFill>
                <a:latin typeface="Courier New" pitchFamily="49" charset="0"/>
              </a:rPr>
              <a:t>// </a:t>
            </a:r>
            <a:r>
              <a:rPr lang="zh-CN" altLang="en-US" dirty="0">
                <a:solidFill>
                  <a:srgbClr val="339933"/>
                </a:solidFill>
                <a:latin typeface="Courier New" pitchFamily="49" charset="0"/>
              </a:rPr>
              <a:t>从 </a:t>
            </a:r>
            <a:r>
              <a:rPr lang="en-US" altLang="zh-CN" dirty="0">
                <a:solidFill>
                  <a:srgbClr val="339933"/>
                </a:solidFill>
                <a:latin typeface="Courier New" pitchFamily="49" charset="0"/>
              </a:rPr>
              <a:t>s </a:t>
            </a:r>
            <a:r>
              <a:rPr lang="zh-CN" altLang="en-US" dirty="0">
                <a:solidFill>
                  <a:srgbClr val="339933"/>
                </a:solidFill>
                <a:latin typeface="Courier New" pitchFamily="49" charset="0"/>
              </a:rPr>
              <a:t>开始遍历</a:t>
            </a:r>
          </a:p>
          <a:p>
            <a:pPr eaLnBrk="1" hangingPunct="1"/>
            <a:r>
              <a:rPr lang="en-US" altLang="zh-CN" dirty="0"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zh-CN" dirty="0">
                <a:latin typeface="Courier New" pitchFamily="49" charset="0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</a:rPr>
              <a:t> queue[</a:t>
            </a:r>
            <a:r>
              <a:rPr lang="en-US" altLang="zh-CN" dirty="0" err="1">
                <a:latin typeface="Courier New" pitchFamily="49" charset="0"/>
              </a:rPr>
              <a:t>maxn</a:t>
            </a:r>
            <a:r>
              <a:rPr lang="en-US" altLang="zh-CN" dirty="0">
                <a:latin typeface="Courier New" pitchFamily="49" charset="0"/>
              </a:rPr>
              <a:t>], tail, head;</a:t>
            </a:r>
          </a:p>
          <a:p>
            <a:pPr eaLnBrk="1" hangingPunct="1"/>
            <a:r>
              <a:rPr lang="en-US" altLang="zh-CN" dirty="0">
                <a:latin typeface="Courier New" pitchFamily="49" charset="0"/>
              </a:rPr>
              <a:t>    head = tail = 0;</a:t>
            </a:r>
          </a:p>
          <a:p>
            <a:pPr eaLnBrk="1" hangingPunct="1"/>
            <a:r>
              <a:rPr lang="en-US" altLang="zh-CN" dirty="0">
                <a:latin typeface="Courier New" pitchFamily="49" charset="0"/>
              </a:rPr>
              <a:t>    queue[head] = s;    depth[s] = 0; </a:t>
            </a:r>
          </a:p>
          <a:p>
            <a:pPr eaLnBrk="1" hangingPunct="1"/>
            <a:r>
              <a:rPr lang="en-US" altLang="zh-CN" dirty="0">
                <a:latin typeface="Courier New" pitchFamily="49" charset="0"/>
              </a:rPr>
              <a:t>    time[s] = t++;      visit[s] = 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true</a:t>
            </a:r>
            <a:r>
              <a:rPr lang="en-US" altLang="zh-CN" dirty="0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zh-CN" dirty="0">
                <a:latin typeface="Courier New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 altLang="zh-CN" dirty="0">
                <a:latin typeface="Courier New" pitchFamily="49" charset="0"/>
              </a:rPr>
              <a:t> ( head &lt;= tail )	｛	</a:t>
            </a:r>
            <a:r>
              <a:rPr lang="en-US" altLang="zh-CN" dirty="0">
                <a:solidFill>
                  <a:srgbClr val="339933"/>
                </a:solidFill>
                <a:latin typeface="Courier New" pitchFamily="49" charset="0"/>
              </a:rPr>
              <a:t>// </a:t>
            </a:r>
            <a:r>
              <a:rPr lang="zh-CN" altLang="en-US" dirty="0">
                <a:solidFill>
                  <a:srgbClr val="339933"/>
                </a:solidFill>
                <a:latin typeface="Courier New" pitchFamily="49" charset="0"/>
              </a:rPr>
              <a:t>队列不空</a:t>
            </a:r>
            <a:endParaRPr lang="en-US" altLang="zh-CN" dirty="0">
              <a:latin typeface="Courier New" pitchFamily="49" charset="0"/>
            </a:endParaRPr>
          </a:p>
          <a:p>
            <a:pPr eaLnBrk="1" hangingPunct="1"/>
            <a:r>
              <a:rPr lang="en-US" altLang="zh-CN" dirty="0">
                <a:latin typeface="Courier New" pitchFamily="49" charset="0"/>
              </a:rPr>
              <a:t>       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</a:rPr>
              <a:t>curr</a:t>
            </a:r>
            <a:r>
              <a:rPr lang="en-US" altLang="zh-CN" dirty="0">
                <a:latin typeface="Courier New" pitchFamily="49" charset="0"/>
              </a:rPr>
              <a:t> = queue[head++];</a:t>
            </a:r>
          </a:p>
          <a:p>
            <a:pPr eaLnBrk="1" hangingPunct="1"/>
            <a:r>
              <a:rPr lang="en-US" altLang="zh-CN" dirty="0">
                <a:latin typeface="Courier New" pitchFamily="49" charset="0"/>
              </a:rPr>
              <a:t>       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</a:rPr>
              <a:t> i;</a:t>
            </a:r>
          </a:p>
          <a:p>
            <a:pPr eaLnBrk="1" hangingPunct="1"/>
            <a:r>
              <a:rPr lang="en-US" altLang="zh-CN" dirty="0">
                <a:latin typeface="Courier New" pitchFamily="49" charset="0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altLang="zh-CN" dirty="0">
                <a:latin typeface="Courier New" pitchFamily="49" charset="0"/>
              </a:rPr>
              <a:t> (i = 0; i &lt; n; i++)</a:t>
            </a:r>
          </a:p>
          <a:p>
            <a:pPr eaLnBrk="1" hangingPunct="1"/>
            <a:r>
              <a:rPr lang="en-US" altLang="zh-CN" dirty="0">
                <a:latin typeface="Courier New" pitchFamily="49" charset="0"/>
              </a:rPr>
              <a:t>        	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altLang="zh-CN" dirty="0">
                <a:latin typeface="Courier New" pitchFamily="49" charset="0"/>
              </a:rPr>
              <a:t> ( </a:t>
            </a:r>
            <a:r>
              <a:rPr lang="en-US" altLang="zh-CN" dirty="0" err="1">
                <a:latin typeface="Courier New" pitchFamily="49" charset="0"/>
              </a:rPr>
              <a:t>adj</a:t>
            </a:r>
            <a:r>
              <a:rPr lang="en-US" altLang="zh-CN" dirty="0">
                <a:latin typeface="Courier New" pitchFamily="49" charset="0"/>
              </a:rPr>
              <a:t>[</a:t>
            </a:r>
            <a:r>
              <a:rPr lang="en-US" altLang="zh-CN" dirty="0" err="1">
                <a:latin typeface="Courier New" pitchFamily="49" charset="0"/>
              </a:rPr>
              <a:t>curr</a:t>
            </a:r>
            <a:r>
              <a:rPr lang="en-US" altLang="zh-CN" dirty="0">
                <a:latin typeface="Courier New" pitchFamily="49" charset="0"/>
              </a:rPr>
              <a:t>][i] &amp;&amp; !visit[i] )</a:t>
            </a:r>
          </a:p>
          <a:p>
            <a:pPr eaLnBrk="1" hangingPunct="1"/>
            <a:r>
              <a:rPr lang="en-US" altLang="zh-CN" dirty="0">
                <a:latin typeface="Courier New" pitchFamily="49" charset="0"/>
              </a:rPr>
              <a:t>        	{</a:t>
            </a:r>
          </a:p>
          <a:p>
            <a:pPr eaLnBrk="1" hangingPunct="1"/>
            <a:r>
              <a:rPr lang="en-US" altLang="zh-CN" dirty="0">
                <a:latin typeface="Courier New" pitchFamily="49" charset="0"/>
              </a:rPr>
              <a:t>        	    visit[i] = true;</a:t>
            </a:r>
          </a:p>
          <a:p>
            <a:pPr eaLnBrk="1" hangingPunct="1"/>
            <a:r>
              <a:rPr lang="en-US" altLang="zh-CN" dirty="0">
                <a:latin typeface="Courier New" pitchFamily="49" charset="0"/>
              </a:rPr>
              <a:t>        	    depth[i] = depth[</a:t>
            </a:r>
            <a:r>
              <a:rPr lang="en-US" altLang="zh-CN" dirty="0" err="1">
                <a:latin typeface="Courier New" pitchFamily="49" charset="0"/>
              </a:rPr>
              <a:t>curr</a:t>
            </a:r>
            <a:r>
              <a:rPr lang="en-US" altLang="zh-CN" dirty="0">
                <a:latin typeface="Courier New" pitchFamily="49" charset="0"/>
              </a:rPr>
              <a:t>] + 1;</a:t>
            </a:r>
          </a:p>
          <a:p>
            <a:pPr eaLnBrk="1" hangingPunct="1"/>
            <a:r>
              <a:rPr lang="en-US" altLang="zh-CN" dirty="0">
                <a:latin typeface="Courier New" pitchFamily="49" charset="0"/>
              </a:rPr>
              <a:t>        	    time[i] = t++;</a:t>
            </a:r>
          </a:p>
          <a:p>
            <a:pPr eaLnBrk="1" hangingPunct="1"/>
            <a:r>
              <a:rPr lang="en-US" altLang="zh-CN" dirty="0">
                <a:latin typeface="Courier New" pitchFamily="49" charset="0"/>
              </a:rPr>
              <a:t>        	    queue[++tail] = i;</a:t>
            </a:r>
          </a:p>
          <a:p>
            <a:pPr eaLnBrk="1" hangingPunct="1"/>
            <a:r>
              <a:rPr lang="en-US" altLang="zh-CN" dirty="0">
                <a:latin typeface="Courier New" pitchFamily="49" charset="0"/>
              </a:rPr>
              <a:t>         	}</a:t>
            </a:r>
          </a:p>
          <a:p>
            <a:pPr eaLnBrk="1" hangingPunct="1"/>
            <a:r>
              <a:rPr lang="en-US" altLang="zh-CN" dirty="0"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altLang="zh-CN" dirty="0">
                <a:latin typeface="Courier New" pitchFamily="49" charset="0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215" y="3744686"/>
            <a:ext cx="5967785" cy="211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74955" indent="-274955" eaLnBrk="1" hangingPunct="1">
              <a:lnSpc>
                <a:spcPct val="120000"/>
              </a:lnSpc>
              <a:spcBef>
                <a:spcPts val="1440"/>
              </a:spcBef>
              <a:buFont typeface="Wingdings" pitchFamily="2" charset="2"/>
              <a:buChar char="§"/>
              <a:defRPr/>
            </a:pPr>
            <a:r>
              <a:rPr lang="zh-CN" altLang="en-US" sz="1800" b="1" dirty="0"/>
              <a:t>由</a:t>
            </a:r>
            <a:r>
              <a:rPr lang="en-US" altLang="zh-CN" sz="1800" b="1" dirty="0"/>
              <a:t>BFS</a:t>
            </a:r>
            <a:r>
              <a:rPr lang="zh-CN" altLang="en-US" sz="1800" b="1" dirty="0"/>
              <a:t>得到的路径是原图中从</a:t>
            </a:r>
            <a:r>
              <a:rPr lang="en-US" altLang="zh-CN" sz="1800" b="1" dirty="0"/>
              <a:t>S</a:t>
            </a:r>
            <a:r>
              <a:rPr lang="zh-CN" altLang="en-US" sz="1800" b="1" dirty="0"/>
              <a:t>到</a:t>
            </a:r>
            <a:r>
              <a:rPr lang="en-US" altLang="zh-CN" sz="1800" b="1" dirty="0"/>
              <a:t>T</a:t>
            </a:r>
            <a:r>
              <a:rPr lang="zh-CN" altLang="en-US" sz="1800" b="1" dirty="0"/>
              <a:t>的边数最少的路径</a:t>
            </a:r>
          </a:p>
          <a:p>
            <a:pPr marL="274955" indent="-274955" eaLnBrk="1" hangingPunct="1">
              <a:lnSpc>
                <a:spcPct val="120000"/>
              </a:lnSpc>
              <a:spcBef>
                <a:spcPts val="1440"/>
              </a:spcBef>
              <a:buFont typeface="Wingdings" pitchFamily="2" charset="2"/>
              <a:buChar char="§"/>
              <a:defRPr/>
            </a:pPr>
            <a:r>
              <a:rPr lang="zh-CN" altLang="en-US" sz="1800" b="1" dirty="0"/>
              <a:t>广度优先搜索树不唯一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None/>
              <a:tabLst/>
              <a:defRPr/>
            </a:pP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18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485A9A4-CACA-4FCD-BAD3-84619D4A93D7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67422" y="118855"/>
            <a:ext cx="1084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7422" y="1279307"/>
            <a:ext cx="11397343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39763" lvl="1" indent="-246063">
              <a:buClr>
                <a:srgbClr val="3B812F"/>
              </a:buClr>
            </a:pPr>
            <a:r>
              <a:rPr lang="zh-CN" altLang="en-US" sz="2800" b="1" kern="0" dirty="0">
                <a:solidFill>
                  <a:srgbClr val="000000"/>
                </a:solidFill>
                <a:latin typeface="Arial"/>
                <a:ea typeface="宋体"/>
              </a:rPr>
              <a:t>连通：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  <a:ea typeface="宋体"/>
              </a:rPr>
              <a:t>如果图中结点</a:t>
            </a:r>
            <a:r>
              <a:rPr lang="en-US" altLang="zh-CN" sz="2800" kern="0" dirty="0">
                <a:solidFill>
                  <a:srgbClr val="000000"/>
                </a:solidFill>
                <a:latin typeface="Arial"/>
                <a:ea typeface="宋体"/>
              </a:rPr>
              <a:t>U、V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  <a:ea typeface="宋体"/>
              </a:rPr>
              <a:t>之间存在一条从</a:t>
            </a:r>
            <a:r>
              <a:rPr lang="en-US" altLang="zh-CN" sz="2800" kern="0" dirty="0">
                <a:solidFill>
                  <a:srgbClr val="000000"/>
                </a:solidFill>
                <a:latin typeface="Arial"/>
                <a:ea typeface="宋体"/>
              </a:rPr>
              <a:t>U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  <a:ea typeface="宋体"/>
              </a:rPr>
              <a:t>通过若干 条边、点到达         </a:t>
            </a:r>
            <a:r>
              <a:rPr lang="en-US" altLang="zh-CN" sz="2800" kern="0" dirty="0">
                <a:solidFill>
                  <a:srgbClr val="000000"/>
                </a:solidFill>
                <a:latin typeface="Arial"/>
                <a:ea typeface="宋体"/>
              </a:rPr>
              <a:t>V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  <a:ea typeface="宋体"/>
              </a:rPr>
              <a:t>的通路，则称</a:t>
            </a:r>
            <a:r>
              <a:rPr lang="en-US" altLang="zh-CN" sz="2800" kern="0" dirty="0">
                <a:solidFill>
                  <a:srgbClr val="000000"/>
                </a:solidFill>
                <a:latin typeface="Arial"/>
                <a:ea typeface="宋体"/>
              </a:rPr>
              <a:t>U、V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  <a:ea typeface="宋体"/>
              </a:rPr>
              <a:t>是连通的</a:t>
            </a:r>
            <a:endParaRPr lang="en-US" altLang="zh-CN" sz="2800" kern="0" dirty="0">
              <a:latin typeface="Arial"/>
              <a:ea typeface="宋体"/>
            </a:endParaRPr>
          </a:p>
          <a:p>
            <a:pPr marL="639763" lvl="1" indent="-246063">
              <a:buClr>
                <a:srgbClr val="3B812F"/>
              </a:buClr>
            </a:pPr>
            <a:r>
              <a:rPr lang="zh-CN" altLang="en-US" sz="2800" b="1" kern="0" dirty="0">
                <a:solidFill>
                  <a:srgbClr val="000000"/>
                </a:solidFill>
                <a:latin typeface="Arial"/>
                <a:ea typeface="宋体"/>
              </a:rPr>
              <a:t>回路：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  <a:ea typeface="宋体"/>
              </a:rPr>
              <a:t>起点和终点相同的路径，称为回路，或</a:t>
            </a:r>
            <a:r>
              <a:rPr lang="en-US" altLang="zh-CN" sz="2800" kern="0" dirty="0">
                <a:solidFill>
                  <a:srgbClr val="000000"/>
                </a:solidFill>
                <a:latin typeface="Arial"/>
                <a:ea typeface="宋体"/>
              </a:rPr>
              <a:t>“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  <a:ea typeface="宋体"/>
              </a:rPr>
              <a:t>环</a:t>
            </a:r>
            <a:r>
              <a:rPr lang="en-US" altLang="zh-CN" sz="2800" kern="0" dirty="0">
                <a:solidFill>
                  <a:srgbClr val="000000"/>
                </a:solidFill>
                <a:latin typeface="Arial"/>
                <a:ea typeface="宋体"/>
              </a:rPr>
              <a:t>”。</a:t>
            </a:r>
          </a:p>
          <a:p>
            <a:pPr marL="639763" lvl="1" indent="-246063">
              <a:buClr>
                <a:srgbClr val="3B812F"/>
              </a:buClr>
            </a:pPr>
            <a:r>
              <a:rPr lang="zh-CN" altLang="en-US" sz="2800" b="1" kern="0" dirty="0">
                <a:solidFill>
                  <a:srgbClr val="000000"/>
                </a:solidFill>
                <a:latin typeface="Arial"/>
                <a:ea typeface="宋体"/>
              </a:rPr>
              <a:t>完全图：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  <a:ea typeface="宋体"/>
              </a:rPr>
              <a:t>每对顶点之间有唯一的一条边相连或想通。无向图共有：</a:t>
            </a:r>
            <a:r>
              <a:rPr lang="en-US" altLang="zh-CN" sz="2800" kern="0" dirty="0">
                <a:solidFill>
                  <a:srgbClr val="000000"/>
                </a:solidFill>
                <a:latin typeface="Arial"/>
                <a:ea typeface="宋体"/>
              </a:rPr>
              <a:t>n*(n-1)/2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  <a:ea typeface="宋体"/>
              </a:rPr>
              <a:t>条边，有向图共有：</a:t>
            </a:r>
            <a:r>
              <a:rPr lang="en-US" altLang="zh-CN" sz="2800" kern="0" dirty="0">
                <a:solidFill>
                  <a:srgbClr val="000000"/>
                </a:solidFill>
                <a:latin typeface="Arial"/>
                <a:ea typeface="宋体"/>
              </a:rPr>
              <a:t>n*(n-1)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  <a:ea typeface="宋体"/>
              </a:rPr>
              <a:t>条边。</a:t>
            </a:r>
            <a:endParaRPr lang="en-US" altLang="zh-CN" sz="2800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639763" lvl="1" indent="-246063">
              <a:buClr>
                <a:srgbClr val="3B812F"/>
              </a:buClr>
            </a:pPr>
            <a:r>
              <a:rPr lang="zh-CN" altLang="en-US" sz="2800" kern="0" dirty="0">
                <a:solidFill>
                  <a:srgbClr val="000000"/>
                </a:solidFill>
                <a:latin typeface="Arial"/>
                <a:ea typeface="宋体"/>
              </a:rPr>
              <a:t>稠密图：一个边数接近完全图的图</a:t>
            </a:r>
            <a:endParaRPr lang="en-US" altLang="zh-CN" sz="2800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639763" lvl="1" indent="-246063">
              <a:buClr>
                <a:srgbClr val="3B812F"/>
              </a:buClr>
            </a:pPr>
            <a:r>
              <a:rPr lang="zh-CN" altLang="en-US" sz="2800" kern="0" dirty="0">
                <a:solidFill>
                  <a:srgbClr val="000000"/>
                </a:solidFill>
                <a:latin typeface="Arial"/>
                <a:ea typeface="宋体"/>
              </a:rPr>
              <a:t>稀疏图：一个边数远远少于完全图的图</a:t>
            </a:r>
            <a:endParaRPr lang="en-US" altLang="zh-CN" sz="2800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639763" lvl="1" indent="-246063">
              <a:buClr>
                <a:srgbClr val="3B812F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子图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subgraph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): 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边的子集和相关联的点集</a:t>
            </a:r>
            <a:endParaRPr lang="en-US" altLang="zh-CN" sz="2800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639763" lvl="1" indent="-246063">
              <a:buClr>
                <a:srgbClr val="3B812F"/>
              </a:buClr>
            </a:pPr>
            <a:r>
              <a:rPr lang="zh-CN" altLang="en-US" sz="2800" b="1" kern="0" dirty="0">
                <a:solidFill>
                  <a:srgbClr val="000000"/>
                </a:solidFill>
                <a:latin typeface="Arial"/>
                <a:ea typeface="宋体"/>
              </a:rPr>
              <a:t>强联通分量：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  <a:ea typeface="宋体"/>
              </a:rPr>
              <a:t>有向图中任意两点都连通的最大子图。</a:t>
            </a:r>
            <a:endParaRPr lang="en-US" altLang="zh-CN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None/>
              <a:tabLst/>
              <a:defRPr/>
            </a:pP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56793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58851" y="163758"/>
            <a:ext cx="119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深度优先遍历</a:t>
            </a:r>
            <a:r>
              <a:rPr lang="en-US" altLang="zh-CN" sz="3600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dfs</a:t>
            </a:r>
            <a:endParaRPr lang="zh-CN" altLang="en-US" sz="36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13"/>
          <p:cNvSpPr>
            <a:spLocks noGrp="1" noChangeArrowheads="1"/>
          </p:cNvSpPr>
          <p:nvPr/>
        </p:nvSpPr>
        <p:spPr bwMode="auto">
          <a:xfrm>
            <a:off x="839787" y="1435100"/>
            <a:ext cx="1051242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80000"/>
              <a:buFont typeface="Webdings" pitchFamily="18" charset="2"/>
              <a:buChar char="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itchFamily="2" charset="2"/>
              <a:buChar char="§"/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新发现的结点先扩展</a:t>
            </a: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itchFamily="2" charset="2"/>
              <a:buChar char="§"/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得到的可能不是一棵树而是森林, 即深度优先森林(Depth-first forest)</a:t>
            </a: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itchFamily="2" charset="2"/>
              <a:buChar char="§"/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特别之处: 引入时间戳(timestamp)</a:t>
            </a: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itchFamily="2" charset="2"/>
              <a:buChar char="§"/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发现时间d[v]: 变灰的时间</a:t>
            </a: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itchFamily="2" charset="2"/>
              <a:buChar char="§"/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结束时间f[v]: 变黑的时间</a:t>
            </a: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itchFamily="2" charset="2"/>
              <a:buChar char="§"/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1&lt;=d[v] &lt; f[v] &lt;= 2|V|</a:t>
            </a:r>
          </a:p>
        </p:txBody>
      </p:sp>
    </p:spTree>
    <p:extLst>
      <p:ext uri="{BB962C8B-B14F-4D97-AF65-F5344CB8AC3E}">
        <p14:creationId xmlns:p14="http://schemas.microsoft.com/office/powerpoint/2010/main" val="16877576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58851" y="163758"/>
            <a:ext cx="119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深度优先遍历</a:t>
            </a:r>
            <a:r>
              <a:rPr lang="en-US" altLang="zh-CN" sz="3600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dfs</a:t>
            </a:r>
            <a:endParaRPr lang="zh-CN" altLang="en-US" sz="36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237343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int timestamp = 0;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dfs(int p)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timestamp = timestamp + 1;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col[p] = GREY;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d[p] = timestamp;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for (</a:t>
            </a:r>
            <a:r>
              <a:rPr kumimoji="0" lang="zh-CN" altLang="en-US" sz="2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每个与</a:t>
            </a:r>
            <a:r>
              <a:rPr kumimoji="0" lang="en-US" altLang="zh-CN" sz="2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p</a:t>
            </a:r>
            <a:r>
              <a:rPr kumimoji="0" lang="zh-CN" altLang="en-US" sz="2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相邻的点</a:t>
            </a:r>
            <a:r>
              <a:rPr kumimoji="0" lang="en-US" altLang="zh-CN" sz="2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i)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	if (col[i] == WHITE) dfs(i);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timestamp = timestamp + 1;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f[p] = timestamp;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col[p] = BLACK;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}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3132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58851" y="163758"/>
            <a:ext cx="119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深度优先遍历</a:t>
            </a:r>
            <a:r>
              <a:rPr lang="en-US" altLang="zh-CN" sz="3600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dfs</a:t>
            </a:r>
            <a:endParaRPr lang="zh-CN" altLang="en-US" sz="36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719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58851" y="163758"/>
            <a:ext cx="119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深度优先遍历</a:t>
            </a:r>
            <a:r>
              <a:rPr lang="en-US" altLang="zh-CN" sz="3600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dfs</a:t>
            </a:r>
            <a:endParaRPr lang="zh-CN" altLang="en-US" sz="36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199" y="1600200"/>
            <a:ext cx="883194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每个顶点的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d[u] &lt; f[u]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DFS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中，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v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是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u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的子孙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Wingdings" pitchFamily="2" charset="2"/>
              </a:rPr>
              <a:t> 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Wingdings" pitchFamily="2" charset="2"/>
              </a:rPr>
              <a:t>d[u]&lt;d[v]&lt;f[v]&lt;f[u]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Wingdings" pitchFamily="2" charset="2"/>
              </a:rPr>
              <a:t>在搜索中发现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Wingdings" pitchFamily="2" charset="2"/>
              </a:rPr>
              <a:t>u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Wingdings" pitchFamily="2" charset="2"/>
              </a:rPr>
              <a:t>时可以从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Wingdings" pitchFamily="2" charset="2"/>
              </a:rPr>
              <a:t>u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Wingdings" pitchFamily="2" charset="2"/>
              </a:rPr>
              <a:t>出发沿一条完全由白色顶点组成的路径到达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Wingdings" pitchFamily="2" charset="2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6809479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58851" y="163758"/>
            <a:ext cx="119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边的分类</a:t>
            </a:r>
          </a:p>
        </p:txBody>
      </p:sp>
      <p:sp>
        <p:nvSpPr>
          <p:cNvPr id="7" name="内容占位符 13"/>
          <p:cNvSpPr>
            <a:spLocks noGrp="1" noChangeArrowheads="1"/>
          </p:cNvSpPr>
          <p:nvPr/>
        </p:nvSpPr>
        <p:spPr bwMode="auto">
          <a:xfrm>
            <a:off x="839788" y="1623808"/>
            <a:ext cx="1051242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80000"/>
              <a:buFont typeface="Webdings" pitchFamily="18" charset="2"/>
              <a:buChar char="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itchFamily="2" charset="2"/>
              <a:buChar char="§"/>
            </a:pP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一条边(u, v)可以按如下规则分类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树边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(Tree Edges, T): v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通过边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(u, v)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发现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后向边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(Back Edges, B): u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的后代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前向边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(Forward Edges, F): v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的后代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交叉边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(Cross Edges, C):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其他边，可以连接同一个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DFS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树中没有后代关系的两个结点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也可以连接不同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DFS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树中的结点</a:t>
            </a:r>
          </a:p>
        </p:txBody>
      </p:sp>
    </p:spTree>
    <p:extLst>
      <p:ext uri="{BB962C8B-B14F-4D97-AF65-F5344CB8AC3E}">
        <p14:creationId xmlns:p14="http://schemas.microsoft.com/office/powerpoint/2010/main" val="39260195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58851" y="163758"/>
            <a:ext cx="119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深度优先遍历</a:t>
            </a:r>
            <a:r>
              <a:rPr lang="en-US" altLang="zh-CN" sz="3600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dfs</a:t>
            </a:r>
            <a:endParaRPr lang="zh-CN" altLang="en-US" sz="36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885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58851" y="163758"/>
            <a:ext cx="119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边的分类的算法</a:t>
            </a:r>
          </a:p>
        </p:txBody>
      </p:sp>
      <p:sp>
        <p:nvSpPr>
          <p:cNvPr id="5" name="内容占位符 13"/>
          <p:cNvSpPr txBox="1">
            <a:spLocks noChangeArrowheads="1"/>
          </p:cNvSpPr>
          <p:nvPr/>
        </p:nvSpPr>
        <p:spPr>
          <a:xfrm>
            <a:off x="838200" y="1587500"/>
            <a:ext cx="10512425" cy="398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当(u, v)第一次被遍历, 考虑v的颜色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白色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(u,v)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边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灰色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(u,v)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边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只有它的祖先是灰色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黑色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: (u,v)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边或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边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此时需要进一步判断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d[u]&lt;d[v]: F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边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(v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是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u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的后代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因此为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边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d[u]&gt;d[v]: C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边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(v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早就被发现了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为另一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DFS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树中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</a:p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时间复杂度: O(n+m)</a:t>
            </a:r>
          </a:p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定理: 无向图只有T边和B边 (易证)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0195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58851" y="163758"/>
            <a:ext cx="119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实现细节</a:t>
            </a:r>
          </a:p>
        </p:txBody>
      </p:sp>
      <p:sp>
        <p:nvSpPr>
          <p:cNvPr id="6" name="内容占位符 13"/>
          <p:cNvSpPr txBox="1">
            <a:spLocks noChangeArrowheads="1"/>
          </p:cNvSpPr>
          <p:nvPr/>
        </p:nvSpPr>
        <p:spPr>
          <a:xfrm>
            <a:off x="838200" y="1803400"/>
            <a:ext cx="10512425" cy="398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if (d[v] == -1) dfs(v);                    //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树边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递归遍历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else if (f[v] == -1) show(“B”);   //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后向边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else if (d[v] &gt; d[u]) show(“F”);  //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前向边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else show(“C”);                         //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交叉边</a:t>
            </a:r>
          </a:p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d和f数组的初值均为-1, 方便了判断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0195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58851" y="163758"/>
            <a:ext cx="119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割点、割边和强连通分量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367971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割点与割边</a:t>
            </a: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如果从图中删去某点和与该点相关联的边后，图不再连通，那么这个点叫做</a:t>
            </a: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割点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(cut point)</a:t>
            </a: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。</a:t>
            </a: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如果从图中删去某条边后，图不再连通，那么这条边叫做</a:t>
            </a: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割边或桥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(bridge)</a:t>
            </a: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。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081112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58851" y="163758"/>
            <a:ext cx="119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割点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1500" y="1071563"/>
            <a:ext cx="9907814" cy="10509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400" b="1" dirty="0">
                <a:latin typeface="华文新魏" pitchFamily="2" charset="-122"/>
                <a:ea typeface="华文新魏" pitchFamily="2" charset="-122"/>
              </a:rPr>
              <a:t>割点：图中的割点指这样一个顶点，如果删除它，图就会被分割成至少两个分离的子图。割点也称作分离顶点或关节点。</a:t>
            </a:r>
            <a:endParaRPr lang="zh-CN" altLang="en-US" sz="3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7" name="组合 55"/>
          <p:cNvGrpSpPr>
            <a:grpSpLocks/>
          </p:cNvGrpSpPr>
          <p:nvPr/>
        </p:nvGrpSpPr>
        <p:grpSpPr bwMode="auto">
          <a:xfrm>
            <a:off x="1174750" y="2317750"/>
            <a:ext cx="4654550" cy="3286125"/>
            <a:chOff x="1174875" y="2317891"/>
            <a:chExt cx="4654103" cy="3286148"/>
          </a:xfrm>
        </p:grpSpPr>
        <p:grpSp>
          <p:nvGrpSpPr>
            <p:cNvPr id="8" name="组合 3"/>
            <p:cNvGrpSpPr>
              <a:grpSpLocks/>
            </p:cNvGrpSpPr>
            <p:nvPr/>
          </p:nvGrpSpPr>
          <p:grpSpPr bwMode="auto">
            <a:xfrm>
              <a:off x="1214414" y="2357430"/>
              <a:ext cx="4614564" cy="3214710"/>
              <a:chOff x="1714480" y="2357430"/>
              <a:chExt cx="4614564" cy="32147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714625" y="2357579"/>
                <a:ext cx="428584" cy="428628"/>
              </a:xfrm>
              <a:prstGeom prst="ellipse">
                <a:avLst/>
              </a:prstGeom>
              <a:solidFill>
                <a:srgbClr val="CC9900">
                  <a:lumMod val="20000"/>
                  <a:lumOff val="80000"/>
                </a:srgbClr>
              </a:solidFill>
              <a:ln w="25400" cap="flat" cmpd="sng" algn="ctr">
                <a:solidFill>
                  <a:srgbClr val="CC9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928974" y="2714768"/>
                <a:ext cx="428584" cy="428628"/>
              </a:xfrm>
              <a:prstGeom prst="ellipse">
                <a:avLst/>
              </a:prstGeom>
              <a:solidFill>
                <a:srgbClr val="CC9900">
                  <a:lumMod val="20000"/>
                  <a:lumOff val="80000"/>
                </a:srgbClr>
              </a:solidFill>
              <a:ln w="25400" cap="flat" cmpd="sng" algn="ctr">
                <a:solidFill>
                  <a:srgbClr val="CC9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857573" y="2714768"/>
                <a:ext cx="428584" cy="428628"/>
              </a:xfrm>
              <a:prstGeom prst="ellipse">
                <a:avLst/>
              </a:prstGeom>
              <a:solidFill>
                <a:srgbClr val="CC9900">
                  <a:lumMod val="20000"/>
                  <a:lumOff val="80000"/>
                </a:srgbClr>
              </a:solidFill>
              <a:ln w="25400" cap="flat" cmpd="sng" algn="ctr">
                <a:solidFill>
                  <a:srgbClr val="CC9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5857602" y="2714768"/>
                <a:ext cx="428584" cy="428628"/>
              </a:xfrm>
              <a:prstGeom prst="ellipse">
                <a:avLst/>
              </a:prstGeom>
              <a:solidFill>
                <a:srgbClr val="CC9900">
                  <a:lumMod val="20000"/>
                  <a:lumOff val="80000"/>
                </a:srgbClr>
              </a:solidFill>
              <a:ln w="25400" cap="flat" cmpd="sng" algn="ctr">
                <a:solidFill>
                  <a:srgbClr val="CC9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5786171" y="3714900"/>
                <a:ext cx="428584" cy="428628"/>
              </a:xfrm>
              <a:prstGeom prst="ellipse">
                <a:avLst/>
              </a:prstGeom>
              <a:solidFill>
                <a:srgbClr val="CC9900">
                  <a:lumMod val="20000"/>
                  <a:lumOff val="80000"/>
                </a:srgbClr>
              </a:solidFill>
              <a:ln w="25400" cap="flat" cmpd="sng" algn="ctr">
                <a:solidFill>
                  <a:srgbClr val="CC9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500362" y="3286272"/>
                <a:ext cx="428584" cy="428628"/>
              </a:xfrm>
              <a:prstGeom prst="ellipse">
                <a:avLst/>
              </a:prstGeom>
              <a:solidFill>
                <a:srgbClr val="CC9900">
                  <a:lumMod val="20000"/>
                  <a:lumOff val="80000"/>
                </a:srgbClr>
              </a:solidFill>
              <a:ln w="25400" cap="flat" cmpd="sng" algn="ctr">
                <a:solidFill>
                  <a:srgbClr val="CC9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286099" y="3286272"/>
                <a:ext cx="428584" cy="428628"/>
              </a:xfrm>
              <a:prstGeom prst="ellipse">
                <a:avLst/>
              </a:prstGeom>
              <a:solidFill>
                <a:srgbClr val="CC9900">
                  <a:lumMod val="20000"/>
                  <a:lumOff val="80000"/>
                </a:srgbClr>
              </a:solidFill>
              <a:ln w="25400" cap="flat" cmpd="sng" algn="ctr">
                <a:solidFill>
                  <a:srgbClr val="CC9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143238" y="5000784"/>
                <a:ext cx="428584" cy="428628"/>
              </a:xfrm>
              <a:prstGeom prst="ellipse">
                <a:avLst/>
              </a:prstGeom>
              <a:solidFill>
                <a:srgbClr val="CC9900">
                  <a:lumMod val="20000"/>
                  <a:lumOff val="80000"/>
                </a:srgbClr>
              </a:solidFill>
              <a:ln w="25400" cap="flat" cmpd="sng" algn="ctr">
                <a:solidFill>
                  <a:srgbClr val="CC9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2500362" y="4357843"/>
                <a:ext cx="428584" cy="428628"/>
              </a:xfrm>
              <a:prstGeom prst="ellipse">
                <a:avLst/>
              </a:prstGeom>
              <a:solidFill>
                <a:srgbClr val="CC9900">
                  <a:lumMod val="20000"/>
                  <a:lumOff val="80000"/>
                </a:srgbClr>
              </a:solidFill>
              <a:ln w="25400" cap="flat" cmpd="sng" algn="ctr">
                <a:solidFill>
                  <a:srgbClr val="CC9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5714741" y="5143660"/>
                <a:ext cx="428584" cy="428628"/>
              </a:xfrm>
              <a:prstGeom prst="ellipse">
                <a:avLst/>
              </a:prstGeom>
              <a:solidFill>
                <a:srgbClr val="CC9900">
                  <a:lumMod val="20000"/>
                  <a:lumOff val="80000"/>
                </a:srgbClr>
              </a:solidFill>
              <a:ln w="25400" cap="flat" cmpd="sng" algn="ctr">
                <a:solidFill>
                  <a:srgbClr val="CC9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571851" y="5143660"/>
                <a:ext cx="428584" cy="428628"/>
              </a:xfrm>
              <a:prstGeom prst="ellipse">
                <a:avLst/>
              </a:prstGeom>
              <a:solidFill>
                <a:srgbClr val="CC9900">
                  <a:lumMod val="20000"/>
                  <a:lumOff val="80000"/>
                </a:srgbClr>
              </a:solidFill>
              <a:ln w="25400" cap="flat" cmpd="sng" algn="ctr">
                <a:solidFill>
                  <a:srgbClr val="CC9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4571851" y="4214967"/>
                <a:ext cx="428584" cy="428628"/>
              </a:xfrm>
              <a:prstGeom prst="ellipse">
                <a:avLst/>
              </a:prstGeom>
              <a:solidFill>
                <a:srgbClr val="CC9900">
                  <a:lumMod val="20000"/>
                  <a:lumOff val="80000"/>
                </a:srgbClr>
              </a:solidFill>
              <a:ln w="25400" cap="flat" cmpd="sng" algn="ctr">
                <a:solidFill>
                  <a:srgbClr val="CC9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cxnSp>
            <p:nvCxnSpPr>
              <p:cNvPr id="27" name="直接连接符 26"/>
              <p:cNvCxnSpPr>
                <a:stCxn id="15" idx="4"/>
                <a:endCxn id="28" idx="0"/>
              </p:cNvCxnSpPr>
              <p:nvPr/>
            </p:nvCxnSpPr>
            <p:spPr>
              <a:xfrm rot="5400000">
                <a:off x="786703" y="3930008"/>
                <a:ext cx="2286016" cy="1588"/>
              </a:xfrm>
              <a:prstGeom prst="line">
                <a:avLst/>
              </a:prstGeom>
              <a:noFill/>
              <a:ln w="38100" cap="flat" cmpd="sng" algn="ctr">
                <a:solidFill>
                  <a:srgbClr val="CC99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28" name="椭圆 27"/>
              <p:cNvSpPr/>
              <p:nvPr/>
            </p:nvSpPr>
            <p:spPr>
              <a:xfrm>
                <a:off x="1714625" y="5072223"/>
                <a:ext cx="428584" cy="428628"/>
              </a:xfrm>
              <a:prstGeom prst="ellipse">
                <a:avLst/>
              </a:prstGeom>
              <a:solidFill>
                <a:srgbClr val="CC9900">
                  <a:lumMod val="20000"/>
                  <a:lumOff val="80000"/>
                </a:srgbClr>
              </a:solidFill>
              <a:ln w="25400" cap="flat" cmpd="sng" algn="ctr">
                <a:solidFill>
                  <a:srgbClr val="CC9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cxnSp>
            <p:nvCxnSpPr>
              <p:cNvPr id="29" name="直接连接符 28"/>
              <p:cNvCxnSpPr>
                <a:stCxn id="15" idx="5"/>
                <a:endCxn id="20" idx="1"/>
              </p:cNvCxnSpPr>
              <p:nvPr/>
            </p:nvCxnSpPr>
            <p:spPr>
              <a:xfrm rot="16200000" flipH="1">
                <a:off x="2008253" y="2794169"/>
                <a:ext cx="627066" cy="484141"/>
              </a:xfrm>
              <a:prstGeom prst="line">
                <a:avLst/>
              </a:prstGeom>
              <a:noFill/>
              <a:ln w="38100" cap="flat" cmpd="sng" algn="ctr">
                <a:solidFill>
                  <a:srgbClr val="CC99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30" name="直接连接符 29"/>
              <p:cNvCxnSpPr>
                <a:stCxn id="20" idx="6"/>
                <a:endCxn id="21" idx="2"/>
              </p:cNvCxnSpPr>
              <p:nvPr/>
            </p:nvCxnSpPr>
            <p:spPr>
              <a:xfrm>
                <a:off x="2928945" y="3500587"/>
                <a:ext cx="357154" cy="1587"/>
              </a:xfrm>
              <a:prstGeom prst="line">
                <a:avLst/>
              </a:prstGeom>
              <a:noFill/>
              <a:ln w="38100" cap="flat" cmpd="sng" algn="ctr">
                <a:solidFill>
                  <a:srgbClr val="CC99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31" name="直接连接符 30"/>
              <p:cNvCxnSpPr>
                <a:stCxn id="21" idx="7"/>
                <a:endCxn id="16" idx="3"/>
              </p:cNvCxnSpPr>
              <p:nvPr/>
            </p:nvCxnSpPr>
            <p:spPr>
              <a:xfrm rot="5400000" flipH="1" flipV="1">
                <a:off x="3687684" y="3044988"/>
                <a:ext cx="269877" cy="339692"/>
              </a:xfrm>
              <a:prstGeom prst="line">
                <a:avLst/>
              </a:prstGeom>
              <a:noFill/>
              <a:ln w="38100" cap="flat" cmpd="sng" algn="ctr">
                <a:solidFill>
                  <a:srgbClr val="CC99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32" name="直接连接符 31"/>
              <p:cNvCxnSpPr>
                <a:stCxn id="16" idx="6"/>
                <a:endCxn id="17" idx="2"/>
              </p:cNvCxnSpPr>
              <p:nvPr/>
            </p:nvCxnSpPr>
            <p:spPr>
              <a:xfrm>
                <a:off x="4357558" y="2929083"/>
                <a:ext cx="500015" cy="1587"/>
              </a:xfrm>
              <a:prstGeom prst="line">
                <a:avLst/>
              </a:prstGeom>
              <a:noFill/>
              <a:ln w="38100" cap="flat" cmpd="sng" algn="ctr">
                <a:solidFill>
                  <a:srgbClr val="CC99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33" name="直接连接符 32"/>
              <p:cNvCxnSpPr>
                <a:stCxn id="17" idx="6"/>
                <a:endCxn id="18" idx="2"/>
              </p:cNvCxnSpPr>
              <p:nvPr/>
            </p:nvCxnSpPr>
            <p:spPr>
              <a:xfrm>
                <a:off x="5286157" y="2929083"/>
                <a:ext cx="571445" cy="1587"/>
              </a:xfrm>
              <a:prstGeom prst="line">
                <a:avLst/>
              </a:prstGeom>
              <a:noFill/>
              <a:ln w="38100" cap="flat" cmpd="sng" algn="ctr">
                <a:solidFill>
                  <a:srgbClr val="CC99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34" name="直接连接符 33"/>
              <p:cNvCxnSpPr>
                <a:stCxn id="17" idx="5"/>
                <a:endCxn id="19" idx="1"/>
              </p:cNvCxnSpPr>
              <p:nvPr/>
            </p:nvCxnSpPr>
            <p:spPr>
              <a:xfrm rot="16200000" flipH="1">
                <a:off x="5187706" y="3116440"/>
                <a:ext cx="698505" cy="625415"/>
              </a:xfrm>
              <a:prstGeom prst="line">
                <a:avLst/>
              </a:prstGeom>
              <a:noFill/>
              <a:ln w="38100" cap="flat" cmpd="sng" algn="ctr">
                <a:solidFill>
                  <a:srgbClr val="CC99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35" name="直接连接符 34"/>
              <p:cNvCxnSpPr>
                <a:stCxn id="18" idx="4"/>
                <a:endCxn id="19" idx="0"/>
              </p:cNvCxnSpPr>
              <p:nvPr/>
            </p:nvCxnSpPr>
            <p:spPr>
              <a:xfrm rot="5400000">
                <a:off x="5750427" y="3393433"/>
                <a:ext cx="571504" cy="71430"/>
              </a:xfrm>
              <a:prstGeom prst="line">
                <a:avLst/>
              </a:prstGeom>
              <a:noFill/>
              <a:ln w="38100" cap="flat" cmpd="sng" algn="ctr">
                <a:solidFill>
                  <a:srgbClr val="CC99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36" name="直接连接符 35"/>
              <p:cNvCxnSpPr>
                <a:stCxn id="28" idx="7"/>
                <a:endCxn id="23" idx="3"/>
              </p:cNvCxnSpPr>
              <p:nvPr/>
            </p:nvCxnSpPr>
            <p:spPr>
              <a:xfrm rot="5400000" flipH="1" flipV="1">
                <a:off x="2115409" y="4687276"/>
                <a:ext cx="412753" cy="484141"/>
              </a:xfrm>
              <a:prstGeom prst="line">
                <a:avLst/>
              </a:prstGeom>
              <a:noFill/>
              <a:ln w="38100" cap="flat" cmpd="sng" algn="ctr">
                <a:solidFill>
                  <a:srgbClr val="CC99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37" name="直接连接符 36"/>
              <p:cNvCxnSpPr>
                <a:stCxn id="23" idx="5"/>
                <a:endCxn id="22" idx="1"/>
              </p:cNvCxnSpPr>
              <p:nvPr/>
            </p:nvCxnSpPr>
            <p:spPr>
              <a:xfrm rot="16200000" flipH="1">
                <a:off x="2866229" y="4723781"/>
                <a:ext cx="341314" cy="339692"/>
              </a:xfrm>
              <a:prstGeom prst="line">
                <a:avLst/>
              </a:prstGeom>
              <a:noFill/>
              <a:ln w="38100" cap="flat" cmpd="sng" algn="ctr">
                <a:solidFill>
                  <a:srgbClr val="CC99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38" name="直接连接符 37"/>
              <p:cNvCxnSpPr>
                <a:stCxn id="22" idx="7"/>
                <a:endCxn id="26" idx="3"/>
              </p:cNvCxnSpPr>
              <p:nvPr/>
            </p:nvCxnSpPr>
            <p:spPr>
              <a:xfrm rot="5400000" flipH="1" flipV="1">
                <a:off x="3830534" y="4259475"/>
                <a:ext cx="484190" cy="1125430"/>
              </a:xfrm>
              <a:prstGeom prst="line">
                <a:avLst/>
              </a:prstGeom>
              <a:noFill/>
              <a:ln w="38100" cap="flat" cmpd="sng" algn="ctr">
                <a:solidFill>
                  <a:srgbClr val="CC99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39" name="直接连接符 38"/>
              <p:cNvCxnSpPr>
                <a:stCxn id="26" idx="4"/>
                <a:endCxn id="25" idx="0"/>
              </p:cNvCxnSpPr>
              <p:nvPr/>
            </p:nvCxnSpPr>
            <p:spPr>
              <a:xfrm rot="5400000">
                <a:off x="4536902" y="4894421"/>
                <a:ext cx="500066" cy="1588"/>
              </a:xfrm>
              <a:prstGeom prst="line">
                <a:avLst/>
              </a:prstGeom>
              <a:noFill/>
              <a:ln w="38100" cap="flat" cmpd="sng" algn="ctr">
                <a:solidFill>
                  <a:srgbClr val="CC99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40" name="直接连接符 39"/>
              <p:cNvCxnSpPr>
                <a:stCxn id="25" idx="6"/>
                <a:endCxn id="24" idx="2"/>
              </p:cNvCxnSpPr>
              <p:nvPr/>
            </p:nvCxnSpPr>
            <p:spPr>
              <a:xfrm>
                <a:off x="5000435" y="5357975"/>
                <a:ext cx="714306" cy="1587"/>
              </a:xfrm>
              <a:prstGeom prst="line">
                <a:avLst/>
              </a:prstGeom>
              <a:noFill/>
              <a:ln w="38100" cap="flat" cmpd="sng" algn="ctr">
                <a:solidFill>
                  <a:srgbClr val="CC99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41" name="直接连接符 40"/>
              <p:cNvCxnSpPr>
                <a:stCxn id="25" idx="2"/>
                <a:endCxn id="22" idx="6"/>
              </p:cNvCxnSpPr>
              <p:nvPr/>
            </p:nvCxnSpPr>
            <p:spPr>
              <a:xfrm rot="10800000">
                <a:off x="3571822" y="5215099"/>
                <a:ext cx="1000029" cy="142876"/>
              </a:xfrm>
              <a:prstGeom prst="line">
                <a:avLst/>
              </a:prstGeom>
              <a:noFill/>
              <a:ln w="38100" cap="flat" cmpd="sng" algn="ctr">
                <a:solidFill>
                  <a:srgbClr val="CC99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43" name="直接连接符 42"/>
              <p:cNvCxnSpPr>
                <a:stCxn id="28" idx="6"/>
                <a:endCxn id="22" idx="2"/>
              </p:cNvCxnSpPr>
              <p:nvPr/>
            </p:nvCxnSpPr>
            <p:spPr>
              <a:xfrm flipV="1">
                <a:off x="2143209" y="5215099"/>
                <a:ext cx="1000029" cy="71437"/>
              </a:xfrm>
              <a:prstGeom prst="line">
                <a:avLst/>
              </a:prstGeom>
              <a:noFill/>
              <a:ln w="38100" cap="flat" cmpd="sng" algn="ctr">
                <a:solidFill>
                  <a:srgbClr val="CC99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" name="直接连接符 43"/>
              <p:cNvCxnSpPr>
                <a:stCxn id="15" idx="6"/>
                <a:endCxn id="16" idx="2"/>
              </p:cNvCxnSpPr>
              <p:nvPr/>
            </p:nvCxnSpPr>
            <p:spPr>
              <a:xfrm>
                <a:off x="2143209" y="2571892"/>
                <a:ext cx="1785766" cy="357190"/>
              </a:xfrm>
              <a:prstGeom prst="line">
                <a:avLst/>
              </a:prstGeom>
              <a:noFill/>
              <a:ln w="38100" cap="flat" cmpd="sng" algn="ctr">
                <a:solidFill>
                  <a:srgbClr val="CC99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45" name="TextBox 33"/>
              <p:cNvSpPr txBox="1">
                <a:spLocks noChangeArrowheads="1"/>
              </p:cNvSpPr>
              <p:nvPr/>
            </p:nvSpPr>
            <p:spPr bwMode="auto">
              <a:xfrm>
                <a:off x="1764652" y="2389329"/>
                <a:ext cx="42862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itchFamily="34" charset="0"/>
                    <a:ea typeface="微软雅黑" pitchFamily="34" charset="-122"/>
                  </a:rPr>
                  <a:t>0</a:t>
                </a:r>
              </a:p>
            </p:txBody>
          </p:sp>
          <p:sp>
            <p:nvSpPr>
              <p:cNvPr id="46" name="TextBox 34"/>
              <p:cNvSpPr txBox="1">
                <a:spLocks noChangeArrowheads="1"/>
              </p:cNvSpPr>
              <p:nvPr/>
            </p:nvSpPr>
            <p:spPr bwMode="auto">
              <a:xfrm>
                <a:off x="2542830" y="3325663"/>
                <a:ext cx="42862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itchFamily="34" charset="0"/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47" name="TextBox 35"/>
              <p:cNvSpPr txBox="1">
                <a:spLocks noChangeArrowheads="1"/>
              </p:cNvSpPr>
              <p:nvPr/>
            </p:nvSpPr>
            <p:spPr bwMode="auto">
              <a:xfrm>
                <a:off x="3318015" y="3325663"/>
                <a:ext cx="42862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itchFamily="34" charset="0"/>
                    <a:ea typeface="微软雅黑" pitchFamily="34" charset="-122"/>
                  </a:rPr>
                  <a:t>2</a:t>
                </a:r>
              </a:p>
            </p:txBody>
          </p:sp>
          <p:sp>
            <p:nvSpPr>
              <p:cNvPr id="48" name="TextBox 36"/>
              <p:cNvSpPr txBox="1">
                <a:spLocks noChangeArrowheads="1"/>
              </p:cNvSpPr>
              <p:nvPr/>
            </p:nvSpPr>
            <p:spPr bwMode="auto">
              <a:xfrm>
                <a:off x="2542830" y="4400226"/>
                <a:ext cx="42862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itchFamily="34" charset="0"/>
                    <a:ea typeface="微软雅黑" pitchFamily="34" charset="-122"/>
                  </a:rPr>
                  <a:t>3</a:t>
                </a:r>
              </a:p>
            </p:txBody>
          </p:sp>
          <p:sp>
            <p:nvSpPr>
              <p:cNvPr id="49" name="TextBox 37"/>
              <p:cNvSpPr txBox="1">
                <a:spLocks noChangeArrowheads="1"/>
              </p:cNvSpPr>
              <p:nvPr/>
            </p:nvSpPr>
            <p:spPr bwMode="auto">
              <a:xfrm>
                <a:off x="3185772" y="5040175"/>
                <a:ext cx="42862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itchFamily="34" charset="0"/>
                    <a:ea typeface="微软雅黑" pitchFamily="34" charset="-122"/>
                  </a:rPr>
                  <a:t>4</a:t>
                </a:r>
              </a:p>
            </p:txBody>
          </p:sp>
          <p:sp>
            <p:nvSpPr>
              <p:cNvPr id="50" name="TextBox 38"/>
              <p:cNvSpPr txBox="1">
                <a:spLocks noChangeArrowheads="1"/>
              </p:cNvSpPr>
              <p:nvPr/>
            </p:nvSpPr>
            <p:spPr bwMode="auto">
              <a:xfrm>
                <a:off x="1757012" y="5111613"/>
                <a:ext cx="42862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itchFamily="34" charset="0"/>
                    <a:ea typeface="微软雅黑" pitchFamily="34" charset="-122"/>
                  </a:rPr>
                  <a:t>5</a:t>
                </a:r>
              </a:p>
            </p:txBody>
          </p:sp>
          <p:sp>
            <p:nvSpPr>
              <p:cNvPr id="51" name="TextBox 39"/>
              <p:cNvSpPr txBox="1">
                <a:spLocks noChangeArrowheads="1"/>
              </p:cNvSpPr>
              <p:nvPr/>
            </p:nvSpPr>
            <p:spPr bwMode="auto">
              <a:xfrm>
                <a:off x="3982223" y="2743526"/>
                <a:ext cx="42862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itchFamily="34" charset="0"/>
                    <a:ea typeface="微软雅黑" pitchFamily="34" charset="-122"/>
                  </a:rPr>
                  <a:t>6</a:t>
                </a:r>
              </a:p>
            </p:txBody>
          </p:sp>
          <p:sp>
            <p:nvSpPr>
              <p:cNvPr id="52" name="TextBox 40"/>
              <p:cNvSpPr txBox="1">
                <a:spLocks noChangeArrowheads="1"/>
              </p:cNvSpPr>
              <p:nvPr/>
            </p:nvSpPr>
            <p:spPr bwMode="auto">
              <a:xfrm>
                <a:off x="4900284" y="2754159"/>
                <a:ext cx="42862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itchFamily="34" charset="0"/>
                    <a:ea typeface="微软雅黑" pitchFamily="34" charset="-122"/>
                  </a:rPr>
                  <a:t>7</a:t>
                </a:r>
              </a:p>
            </p:txBody>
          </p:sp>
          <p:sp>
            <p:nvSpPr>
              <p:cNvPr id="53" name="TextBox 41"/>
              <p:cNvSpPr txBox="1">
                <a:spLocks noChangeArrowheads="1"/>
              </p:cNvSpPr>
              <p:nvPr/>
            </p:nvSpPr>
            <p:spPr bwMode="auto">
              <a:xfrm>
                <a:off x="5900416" y="2743526"/>
                <a:ext cx="42862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itchFamily="34" charset="0"/>
                    <a:ea typeface="微软雅黑" pitchFamily="34" charset="-122"/>
                  </a:rPr>
                  <a:t>8</a:t>
                </a:r>
              </a:p>
            </p:txBody>
          </p:sp>
          <p:sp>
            <p:nvSpPr>
              <p:cNvPr id="54" name="TextBox 42"/>
              <p:cNvSpPr txBox="1">
                <a:spLocks noChangeArrowheads="1"/>
              </p:cNvSpPr>
              <p:nvPr/>
            </p:nvSpPr>
            <p:spPr bwMode="auto">
              <a:xfrm>
                <a:off x="4603899" y="4254357"/>
                <a:ext cx="42862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itchFamily="34" charset="0"/>
                    <a:ea typeface="微软雅黑" pitchFamily="34" charset="-122"/>
                  </a:rPr>
                  <a:t>9</a:t>
                </a:r>
              </a:p>
            </p:txBody>
          </p:sp>
          <p:sp>
            <p:nvSpPr>
              <p:cNvPr id="55" name="TextBox 43"/>
              <p:cNvSpPr txBox="1">
                <a:spLocks noChangeArrowheads="1"/>
              </p:cNvSpPr>
              <p:nvPr/>
            </p:nvSpPr>
            <p:spPr bwMode="auto">
              <a:xfrm>
                <a:off x="5757540" y="3754291"/>
                <a:ext cx="57150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itchFamily="34" charset="0"/>
                    <a:ea typeface="微软雅黑" pitchFamily="34" charset="-122"/>
                  </a:rPr>
                  <a:t>10</a:t>
                </a:r>
              </a:p>
            </p:txBody>
          </p:sp>
          <p:sp>
            <p:nvSpPr>
              <p:cNvPr id="56" name="TextBox 44"/>
              <p:cNvSpPr txBox="1">
                <a:spLocks noChangeArrowheads="1"/>
              </p:cNvSpPr>
              <p:nvPr/>
            </p:nvSpPr>
            <p:spPr bwMode="auto">
              <a:xfrm>
                <a:off x="4543094" y="5172418"/>
                <a:ext cx="51944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itchFamily="34" charset="0"/>
                    <a:ea typeface="微软雅黑" pitchFamily="34" charset="-122"/>
                  </a:rPr>
                  <a:t>11</a:t>
                </a:r>
              </a:p>
            </p:txBody>
          </p:sp>
          <p:sp>
            <p:nvSpPr>
              <p:cNvPr id="57" name="TextBox 45"/>
              <p:cNvSpPr txBox="1">
                <a:spLocks noChangeArrowheads="1"/>
              </p:cNvSpPr>
              <p:nvPr/>
            </p:nvSpPr>
            <p:spPr bwMode="auto">
              <a:xfrm>
                <a:off x="5696735" y="5172418"/>
                <a:ext cx="51944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itchFamily="34" charset="0"/>
                    <a:ea typeface="微软雅黑" pitchFamily="34" charset="-122"/>
                  </a:rPr>
                  <a:t>12</a:t>
                </a: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1174875" y="2317891"/>
              <a:ext cx="500066" cy="500066"/>
            </a:xfrm>
            <a:prstGeom prst="ellipse">
              <a:avLst/>
            </a:prstGeom>
            <a:noFill/>
            <a:ln w="69850" cap="flat" cmpd="sng" algn="ctr">
              <a:solidFill>
                <a:srgbClr val="000000">
                  <a:alpha val="69000"/>
                </a:srgbClr>
              </a:solidFill>
              <a:prstDash val="solid"/>
            </a:ln>
            <a:effectLst>
              <a:innerShdw blurRad="190500" dist="1689100" dir="13500000">
                <a:prstClr val="black">
                  <a:alpha val="62000"/>
                </a:prstClr>
              </a:inn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389453" y="2675081"/>
              <a:ext cx="500066" cy="500066"/>
            </a:xfrm>
            <a:prstGeom prst="ellipse">
              <a:avLst/>
            </a:prstGeom>
            <a:noFill/>
            <a:ln w="69850" cap="flat" cmpd="sng" algn="ctr">
              <a:solidFill>
                <a:srgbClr val="000000">
                  <a:alpha val="69000"/>
                </a:srgbClr>
              </a:solidFill>
              <a:prstDash val="solid"/>
            </a:ln>
            <a:effectLst>
              <a:innerShdw blurRad="190500" dist="1689100" dir="13500000">
                <a:prstClr val="black">
                  <a:alpha val="62000"/>
                </a:prstClr>
              </a:inn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315154" y="2682721"/>
              <a:ext cx="500066" cy="500066"/>
            </a:xfrm>
            <a:prstGeom prst="ellipse">
              <a:avLst/>
            </a:prstGeom>
            <a:noFill/>
            <a:ln w="69850" cap="flat" cmpd="sng" algn="ctr">
              <a:solidFill>
                <a:srgbClr val="000000">
                  <a:alpha val="69000"/>
                </a:srgbClr>
              </a:solidFill>
              <a:prstDash val="solid"/>
            </a:ln>
            <a:effectLst>
              <a:innerShdw blurRad="190500" dist="1689100" dir="13500000">
                <a:prstClr val="black">
                  <a:alpha val="62000"/>
                </a:prstClr>
              </a:inn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182515" y="5032535"/>
              <a:ext cx="500066" cy="500066"/>
            </a:xfrm>
            <a:prstGeom prst="ellipse">
              <a:avLst/>
            </a:prstGeom>
            <a:noFill/>
            <a:ln w="69850" cap="flat" cmpd="sng" algn="ctr">
              <a:solidFill>
                <a:srgbClr val="000000">
                  <a:alpha val="69000"/>
                </a:srgbClr>
              </a:solidFill>
              <a:prstDash val="solid"/>
            </a:ln>
            <a:effectLst>
              <a:innerShdw blurRad="190500" dist="1689100" dir="13500000">
                <a:prstClr val="black">
                  <a:alpha val="62000"/>
                </a:prstClr>
              </a:inn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603635" y="4961097"/>
              <a:ext cx="500066" cy="500066"/>
            </a:xfrm>
            <a:prstGeom prst="ellipse">
              <a:avLst/>
            </a:prstGeom>
            <a:noFill/>
            <a:ln w="69850" cap="flat" cmpd="sng" algn="ctr">
              <a:solidFill>
                <a:srgbClr val="000000">
                  <a:alpha val="69000"/>
                </a:srgbClr>
              </a:solidFill>
              <a:prstDash val="solid"/>
            </a:ln>
            <a:effectLst>
              <a:innerShdw blurRad="190500" dist="1689100" dir="13500000">
                <a:prstClr val="black">
                  <a:alpha val="62000"/>
                </a:prstClr>
              </a:inn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032395" y="5103973"/>
              <a:ext cx="500066" cy="500066"/>
            </a:xfrm>
            <a:prstGeom prst="ellipse">
              <a:avLst/>
            </a:prstGeom>
            <a:noFill/>
            <a:ln w="69850" cap="flat" cmpd="sng" algn="ctr">
              <a:solidFill>
                <a:srgbClr val="000000">
                  <a:alpha val="69000"/>
                </a:srgbClr>
              </a:solidFill>
              <a:prstDash val="solid"/>
            </a:ln>
            <a:effectLst>
              <a:innerShdw blurRad="190500" dist="1689100" dir="13500000">
                <a:prstClr val="black">
                  <a:alpha val="62000"/>
                </a:prstClr>
              </a:inn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  <p:sp>
        <p:nvSpPr>
          <p:cNvPr id="58" name="TextBox 56"/>
          <p:cNvSpPr txBox="1">
            <a:spLocks noChangeArrowheads="1"/>
          </p:cNvSpPr>
          <p:nvPr/>
        </p:nvSpPr>
        <p:spPr bwMode="auto">
          <a:xfrm>
            <a:off x="6844846" y="3776285"/>
            <a:ext cx="49262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Verdana" pitchFamily="34" charset="0"/>
                <a:ea typeface="微软雅黑" pitchFamily="34" charset="-122"/>
              </a:rPr>
              <a:t>顶点</a:t>
            </a:r>
            <a:r>
              <a:rPr lang="en-US" altLang="zh-CN" dirty="0">
                <a:latin typeface="Verdana" pitchFamily="34" charset="0"/>
                <a:ea typeface="微软雅黑" pitchFamily="34" charset="-122"/>
              </a:rPr>
              <a:t>0</a:t>
            </a:r>
            <a:r>
              <a:rPr lang="zh-CN" altLang="en-US" dirty="0">
                <a:latin typeface="Verdana" pitchFamily="34" charset="0"/>
                <a:ea typeface="微软雅黑" pitchFamily="34" charset="-122"/>
              </a:rPr>
              <a:t>、</a:t>
            </a:r>
            <a:r>
              <a:rPr lang="en-US" altLang="zh-CN" dirty="0">
                <a:latin typeface="Verdana" pitchFamily="34" charset="0"/>
                <a:ea typeface="微软雅黑" pitchFamily="34" charset="-122"/>
              </a:rPr>
              <a:t>4</a:t>
            </a:r>
            <a:r>
              <a:rPr lang="zh-CN" altLang="en-US" dirty="0">
                <a:latin typeface="Verdana" pitchFamily="34" charset="0"/>
                <a:ea typeface="微软雅黑" pitchFamily="34" charset="-122"/>
              </a:rPr>
              <a:t>、</a:t>
            </a:r>
            <a:r>
              <a:rPr lang="en-US" altLang="zh-CN" dirty="0">
                <a:latin typeface="Verdana" pitchFamily="34" charset="0"/>
                <a:ea typeface="微软雅黑" pitchFamily="34" charset="-122"/>
              </a:rPr>
              <a:t>5</a:t>
            </a:r>
            <a:r>
              <a:rPr lang="zh-CN" altLang="en-US" dirty="0">
                <a:latin typeface="Verdana" pitchFamily="34" charset="0"/>
                <a:ea typeface="微软雅黑" pitchFamily="34" charset="-122"/>
              </a:rPr>
              <a:t>、</a:t>
            </a:r>
            <a:r>
              <a:rPr lang="en-US" altLang="zh-CN" dirty="0">
                <a:latin typeface="Verdana" pitchFamily="34" charset="0"/>
                <a:ea typeface="微软雅黑" pitchFamily="34" charset="-122"/>
              </a:rPr>
              <a:t>6</a:t>
            </a:r>
            <a:r>
              <a:rPr lang="zh-CN" altLang="en-US" dirty="0">
                <a:latin typeface="Verdana" pitchFamily="34" charset="0"/>
                <a:ea typeface="微软雅黑" pitchFamily="34" charset="-122"/>
              </a:rPr>
              <a:t>、</a:t>
            </a:r>
            <a:r>
              <a:rPr lang="en-US" altLang="zh-CN" dirty="0">
                <a:latin typeface="Verdana" pitchFamily="34" charset="0"/>
                <a:ea typeface="微软雅黑" pitchFamily="34" charset="-122"/>
              </a:rPr>
              <a:t>7</a:t>
            </a:r>
            <a:r>
              <a:rPr lang="zh-CN" altLang="en-US" dirty="0">
                <a:latin typeface="Verdana" pitchFamily="34" charset="0"/>
                <a:ea typeface="微软雅黑" pitchFamily="34" charset="-122"/>
              </a:rPr>
              <a:t>和</a:t>
            </a:r>
            <a:r>
              <a:rPr lang="en-US" altLang="zh-CN" dirty="0">
                <a:latin typeface="Verdana" pitchFamily="34" charset="0"/>
                <a:ea typeface="微软雅黑" pitchFamily="34" charset="-122"/>
              </a:rPr>
              <a:t>11</a:t>
            </a:r>
            <a:r>
              <a:rPr lang="zh-CN" altLang="en-US" dirty="0">
                <a:latin typeface="Verdana" pitchFamily="34" charset="0"/>
                <a:ea typeface="微软雅黑" pitchFamily="34" charset="-122"/>
              </a:rPr>
              <a:t>为割点。</a:t>
            </a:r>
          </a:p>
        </p:txBody>
      </p:sp>
    </p:spTree>
    <p:extLst>
      <p:ext uri="{BB962C8B-B14F-4D97-AF65-F5344CB8AC3E}">
        <p14:creationId xmlns:p14="http://schemas.microsoft.com/office/powerpoint/2010/main" val="223090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485A9A4-CACA-4FCD-BAD3-84619D4A93D7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67422" y="118855"/>
            <a:ext cx="1084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完全图和补图</a:t>
            </a:r>
          </a:p>
        </p:txBody>
      </p:sp>
      <p:sp>
        <p:nvSpPr>
          <p:cNvPr id="5" name="内容占位符 2"/>
          <p:cNvSpPr>
            <a:spLocks noGrp="1" noChangeArrowheads="1"/>
          </p:cNvSpPr>
          <p:nvPr/>
        </p:nvSpPr>
        <p:spPr bwMode="auto">
          <a:xfrm>
            <a:off x="839787" y="1435100"/>
            <a:ext cx="1051242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80000"/>
              <a:buFont typeface="Webdings" pitchFamily="18" charset="2"/>
              <a:buChar char="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完全图:N个顶点的无向图，有N(N-1)/2条边</a:t>
            </a: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对于(u,v), 若邻接则改为非邻接, 若非邻接则改为邻接, 得到的图为原图的补图</a:t>
            </a: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完全图=原图∪补图</a:t>
            </a: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团：完全子图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marL="393700" lvl="1" indent="0">
              <a:buClr>
                <a:srgbClr val="3B812F"/>
              </a:buClr>
              <a:buNone/>
            </a:pPr>
            <a:endParaRPr lang="en-US" altLang="zh-CN" sz="2800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itchFamily="2" charset="2"/>
              <a:buChar char="§"/>
            </a:pP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itchFamily="2" charset="2"/>
              <a:buChar char="§"/>
            </a:pPr>
            <a:endParaRPr lang="zh-CN" altLang="en-US" sz="28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438" y="3261519"/>
            <a:ext cx="2905125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8028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58851" y="163758"/>
            <a:ext cx="119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割点、割边和连通分量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71500" y="1000125"/>
            <a:ext cx="8183563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65113" marR="0" lvl="0" indent="-26511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zh-CN" altLang="en-US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时间戳：</a:t>
            </a:r>
            <a:r>
              <a:rPr kumimoji="0" lang="en-US" altLang="zh-CN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dfn[i]</a:t>
            </a:r>
            <a:r>
              <a:rPr kumimoji="0" lang="zh-CN" altLang="en-US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表示结点</a:t>
            </a:r>
            <a:r>
              <a:rPr kumimoji="0" lang="en-US" altLang="zh-CN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</a:t>
            </a:r>
            <a:r>
              <a:rPr kumimoji="0" lang="zh-CN" altLang="en-US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是第</a:t>
            </a:r>
            <a:r>
              <a:rPr kumimoji="0" lang="en-US" altLang="zh-CN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dfn[i]</a:t>
            </a:r>
            <a:r>
              <a:rPr kumimoji="0" lang="zh-CN" altLang="en-US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个被访问到的结点。</a:t>
            </a:r>
            <a:endParaRPr kumimoji="0" lang="en-US" altLang="zh-CN" sz="21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265113" marR="0" lvl="0" indent="-26511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	  </a:t>
            </a:r>
            <a:r>
              <a:rPr kumimoji="0" lang="zh-CN" altLang="en-US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有时候我们还要记录某个结点被遍历并检查完毕的时间。      </a:t>
            </a:r>
            <a:endParaRPr kumimoji="0" lang="zh-CN" altLang="en-US" sz="3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265113" marR="0" lvl="0" indent="-26511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void dfs(v)</a:t>
            </a:r>
          </a:p>
          <a:p>
            <a:pPr marL="265113" marR="0" lvl="0" indent="-26511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{</a:t>
            </a:r>
          </a:p>
          <a:p>
            <a:pPr marL="265113" marR="0" lvl="0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	dfn[v]=++times;</a:t>
            </a:r>
            <a:r>
              <a:rPr kumimoji="0" lang="en-US" altLang="zh-CN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//</a:t>
            </a:r>
            <a:r>
              <a:rPr kumimoji="0" lang="zh-CN" altLang="en-US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记录访问结点的时间戳</a:t>
            </a:r>
          </a:p>
          <a:p>
            <a:pPr marL="265113" marR="0" lvl="0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	</a:t>
            </a:r>
            <a:r>
              <a:rPr kumimoji="0" lang="en-US" altLang="zh-CN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visit[v]=1;</a:t>
            </a:r>
          </a:p>
          <a:p>
            <a:pPr marL="265113" marR="0" lvl="0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	for </a:t>
            </a:r>
            <a:r>
              <a: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寻找一个</a:t>
            </a:r>
            <a:r>
              <a:rPr kumimoji="0" lang="en-US" altLang="zh-CN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v</a:t>
            </a:r>
            <a:r>
              <a: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的相邻节点</a:t>
            </a:r>
            <a:r>
              <a:rPr kumimoji="0" lang="en-US" altLang="zh-CN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u</a:t>
            </a:r>
          </a:p>
          <a:p>
            <a:pPr marL="265113" marR="0" lvl="0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		if (visit[u]==0)then</a:t>
            </a:r>
          </a:p>
          <a:p>
            <a:pPr marL="265113" marR="0" lvl="0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			DFS(u);</a:t>
            </a:r>
          </a:p>
          <a:p>
            <a:pPr marL="265113" marR="0" lvl="0" indent="-26511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}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9027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0"/>
          <p:cNvGrpSpPr>
            <a:grpSpLocks/>
          </p:cNvGrpSpPr>
          <p:nvPr/>
        </p:nvGrpSpPr>
        <p:grpSpPr bwMode="auto">
          <a:xfrm>
            <a:off x="428624" y="595086"/>
            <a:ext cx="4738461" cy="4548414"/>
            <a:chOff x="1214414" y="1714488"/>
            <a:chExt cx="3714776" cy="3929090"/>
          </a:xfrm>
        </p:grpSpPr>
        <p:sp>
          <p:nvSpPr>
            <p:cNvPr id="5" name="椭圆 4"/>
            <p:cNvSpPr/>
            <p:nvPr/>
          </p:nvSpPr>
          <p:spPr>
            <a:xfrm>
              <a:off x="1214414" y="5214950"/>
              <a:ext cx="428628" cy="4286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L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4500562" y="5214950"/>
              <a:ext cx="428628" cy="4286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M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1214414" y="1714488"/>
              <a:ext cx="428628" cy="4286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500562" y="1714488"/>
              <a:ext cx="428628" cy="4286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1928794" y="2500306"/>
              <a:ext cx="428628" cy="4286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28794" y="3500438"/>
              <a:ext cx="428628" cy="4286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8794" y="4429132"/>
              <a:ext cx="428628" cy="4286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I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857489" y="2500306"/>
              <a:ext cx="428628" cy="4286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2857489" y="3500438"/>
              <a:ext cx="428628" cy="4286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G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57489" y="4429132"/>
              <a:ext cx="428628" cy="4286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J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3571869" y="2500306"/>
              <a:ext cx="428628" cy="4286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71869" y="3500438"/>
              <a:ext cx="428628" cy="4286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H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71869" y="4429132"/>
              <a:ext cx="428628" cy="41910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K</a:t>
              </a:r>
              <a:endParaRPr lang="zh-CN" altLang="en-US" dirty="0"/>
            </a:p>
          </p:txBody>
        </p:sp>
        <p:cxnSp>
          <p:nvCxnSpPr>
            <p:cNvPr id="18" name="直接连接符 17"/>
            <p:cNvCxnSpPr>
              <a:stCxn id="7" idx="4"/>
              <a:endCxn id="5" idx="0"/>
            </p:cNvCxnSpPr>
            <p:nvPr/>
          </p:nvCxnSpPr>
          <p:spPr>
            <a:xfrm rot="5400000">
              <a:off x="-107189" y="3679033"/>
              <a:ext cx="3071835" cy="317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8" idx="2"/>
              <a:endCxn id="7" idx="6"/>
            </p:cNvCxnSpPr>
            <p:nvPr/>
          </p:nvCxnSpPr>
          <p:spPr>
            <a:xfrm rot="10800000">
              <a:off x="1643042" y="1928802"/>
              <a:ext cx="285752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6" idx="0"/>
              <a:endCxn id="8" idx="4"/>
            </p:cNvCxnSpPr>
            <p:nvPr/>
          </p:nvCxnSpPr>
          <p:spPr>
            <a:xfrm rot="5400000" flipH="1" flipV="1">
              <a:off x="3178959" y="3679033"/>
              <a:ext cx="3071835" cy="317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6" idx="2"/>
              <a:endCxn id="5" idx="6"/>
            </p:cNvCxnSpPr>
            <p:nvPr/>
          </p:nvCxnSpPr>
          <p:spPr>
            <a:xfrm rot="10800000">
              <a:off x="1643042" y="5429264"/>
              <a:ext cx="2857520" cy="15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7" idx="5"/>
              <a:endCxn id="9" idx="1"/>
            </p:cNvCxnSpPr>
            <p:nvPr/>
          </p:nvCxnSpPr>
          <p:spPr>
            <a:xfrm rot="16200000" flipH="1">
              <a:off x="1543822" y="2115335"/>
              <a:ext cx="484190" cy="41275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4"/>
              <a:endCxn id="10" idx="2"/>
            </p:cNvCxnSpPr>
            <p:nvPr/>
          </p:nvCxnSpPr>
          <p:spPr>
            <a:xfrm rot="16200000" flipH="1">
              <a:off x="892943" y="2678902"/>
              <a:ext cx="1571636" cy="50006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0"/>
              <a:endCxn id="8" idx="3"/>
            </p:cNvCxnSpPr>
            <p:nvPr/>
          </p:nvCxnSpPr>
          <p:spPr>
            <a:xfrm rot="5400000" flipH="1" flipV="1">
              <a:off x="3143240" y="1079484"/>
              <a:ext cx="420690" cy="242095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2" idx="6"/>
              <a:endCxn id="15" idx="2"/>
            </p:cNvCxnSpPr>
            <p:nvPr/>
          </p:nvCxnSpPr>
          <p:spPr>
            <a:xfrm>
              <a:off x="3286117" y="2714620"/>
              <a:ext cx="285752" cy="15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2" idx="0"/>
              <a:endCxn id="8" idx="3"/>
            </p:cNvCxnSpPr>
            <p:nvPr/>
          </p:nvCxnSpPr>
          <p:spPr>
            <a:xfrm rot="5400000" flipH="1" flipV="1">
              <a:off x="3607587" y="1543831"/>
              <a:ext cx="420690" cy="149226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5" idx="7"/>
              <a:endCxn id="14" idx="4"/>
            </p:cNvCxnSpPr>
            <p:nvPr/>
          </p:nvCxnSpPr>
          <p:spPr>
            <a:xfrm rot="5400000" flipH="1" flipV="1">
              <a:off x="2115326" y="4321976"/>
              <a:ext cx="420690" cy="149226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4" idx="4"/>
              <a:endCxn id="6" idx="1"/>
            </p:cNvCxnSpPr>
            <p:nvPr/>
          </p:nvCxnSpPr>
          <p:spPr>
            <a:xfrm rot="16200000" flipH="1">
              <a:off x="3607587" y="4321976"/>
              <a:ext cx="420690" cy="149226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1" idx="0"/>
              <a:endCxn id="13" idx="4"/>
            </p:cNvCxnSpPr>
            <p:nvPr/>
          </p:nvCxnSpPr>
          <p:spPr>
            <a:xfrm rot="5400000" flipH="1" flipV="1">
              <a:off x="2357422" y="3714752"/>
              <a:ext cx="500067" cy="92869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3" idx="4"/>
              <a:endCxn id="17" idx="1"/>
            </p:cNvCxnSpPr>
            <p:nvPr/>
          </p:nvCxnSpPr>
          <p:spPr>
            <a:xfrm rot="16200000" flipH="1">
              <a:off x="3072596" y="3928272"/>
              <a:ext cx="561979" cy="56356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3" idx="6"/>
              <a:endCxn id="16" idx="2"/>
            </p:cNvCxnSpPr>
            <p:nvPr/>
          </p:nvCxnSpPr>
          <p:spPr>
            <a:xfrm>
              <a:off x="3286117" y="3714752"/>
              <a:ext cx="285752" cy="15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6" idx="4"/>
              <a:endCxn id="17" idx="0"/>
            </p:cNvCxnSpPr>
            <p:nvPr/>
          </p:nvCxnSpPr>
          <p:spPr>
            <a:xfrm rot="5400000">
              <a:off x="3536150" y="4179099"/>
              <a:ext cx="500066" cy="317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任意多边形 32"/>
            <p:cNvSpPr/>
            <p:nvPr/>
          </p:nvSpPr>
          <p:spPr>
            <a:xfrm>
              <a:off x="4000497" y="2136766"/>
              <a:ext cx="635004" cy="1577986"/>
            </a:xfrm>
            <a:custGeom>
              <a:avLst/>
              <a:gdLst>
                <a:gd name="connsiteX0" fmla="*/ 685800 w 685800"/>
                <a:gd name="connsiteY0" fmla="*/ 0 h 1655135"/>
                <a:gd name="connsiteX1" fmla="*/ 388089 w 685800"/>
                <a:gd name="connsiteY1" fmla="*/ 946298 h 1655135"/>
                <a:gd name="connsiteX2" fmla="*/ 58479 w 685800"/>
                <a:gd name="connsiteY2" fmla="*/ 1552354 h 1655135"/>
                <a:gd name="connsiteX3" fmla="*/ 37214 w 685800"/>
                <a:gd name="connsiteY3" fmla="*/ 1562986 h 16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" h="1655135">
                  <a:moveTo>
                    <a:pt x="685800" y="0"/>
                  </a:moveTo>
                  <a:cubicBezTo>
                    <a:pt x="589221" y="343786"/>
                    <a:pt x="492642" y="687572"/>
                    <a:pt x="388089" y="946298"/>
                  </a:cubicBezTo>
                  <a:cubicBezTo>
                    <a:pt x="283536" y="1205024"/>
                    <a:pt x="116958" y="1449573"/>
                    <a:pt x="58479" y="1552354"/>
                  </a:cubicBezTo>
                  <a:cubicBezTo>
                    <a:pt x="0" y="1655135"/>
                    <a:pt x="18607" y="1609060"/>
                    <a:pt x="37214" y="1562986"/>
                  </a:cubicBezTo>
                </a:path>
              </a:pathLst>
            </a:cu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3114665" y="2116128"/>
              <a:ext cx="1489085" cy="1392248"/>
            </a:xfrm>
            <a:custGeom>
              <a:avLst/>
              <a:gdLst>
                <a:gd name="connsiteX0" fmla="*/ 1488558 w 1488558"/>
                <a:gd name="connsiteY0" fmla="*/ 0 h 1392865"/>
                <a:gd name="connsiteX1" fmla="*/ 1041990 w 1488558"/>
                <a:gd name="connsiteY1" fmla="*/ 871870 h 1392865"/>
                <a:gd name="connsiteX2" fmla="*/ 0 w 1488558"/>
                <a:gd name="connsiteY2" fmla="*/ 1392865 h 1392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558" h="1392865">
                  <a:moveTo>
                    <a:pt x="1488558" y="0"/>
                  </a:moveTo>
                  <a:cubicBezTo>
                    <a:pt x="1389320" y="319863"/>
                    <a:pt x="1290083" y="639726"/>
                    <a:pt x="1041990" y="871870"/>
                  </a:cubicBezTo>
                  <a:cubicBezTo>
                    <a:pt x="793897" y="1104014"/>
                    <a:pt x="396948" y="1248439"/>
                    <a:pt x="0" y="1392865"/>
                  </a:cubicBezTo>
                </a:path>
              </a:pathLst>
            </a:cu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" name="组合 140"/>
          <p:cNvGrpSpPr>
            <a:grpSpLocks/>
          </p:cNvGrpSpPr>
          <p:nvPr/>
        </p:nvGrpSpPr>
        <p:grpSpPr bwMode="auto">
          <a:xfrm>
            <a:off x="6877278" y="301236"/>
            <a:ext cx="3500437" cy="5715000"/>
            <a:chOff x="4857752" y="571480"/>
            <a:chExt cx="3500462" cy="5715040"/>
          </a:xfrm>
        </p:grpSpPr>
        <p:sp>
          <p:nvSpPr>
            <p:cNvPr id="36" name="椭圆 35"/>
            <p:cNvSpPr/>
            <p:nvPr/>
          </p:nvSpPr>
          <p:spPr>
            <a:xfrm>
              <a:off x="6786578" y="571480"/>
              <a:ext cx="428628" cy="428628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A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6572264" y="3000372"/>
              <a:ext cx="428628" cy="428628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B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643570" y="1357297"/>
              <a:ext cx="428628" cy="428628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L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7929586" y="1357297"/>
              <a:ext cx="428628" cy="428628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F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643570" y="2285992"/>
              <a:ext cx="428628" cy="428628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M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4857752" y="3000372"/>
              <a:ext cx="428628" cy="428628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J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643834" y="3714752"/>
              <a:ext cx="428628" cy="428628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5643570" y="3714752"/>
              <a:ext cx="428628" cy="428628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H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5643570" y="4438657"/>
              <a:ext cx="428628" cy="419103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K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5643570" y="5143512"/>
              <a:ext cx="428628" cy="428628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G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5643570" y="5857892"/>
              <a:ext cx="428628" cy="428628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6572264" y="3714752"/>
              <a:ext cx="428628" cy="428628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D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6572264" y="4429132"/>
              <a:ext cx="428628" cy="428628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E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cxnSp>
          <p:nvCxnSpPr>
            <p:cNvPr id="49" name="直接连接符 48"/>
            <p:cNvCxnSpPr>
              <a:stCxn id="36" idx="3"/>
              <a:endCxn id="38" idx="7"/>
            </p:cNvCxnSpPr>
            <p:nvPr/>
          </p:nvCxnSpPr>
          <p:spPr>
            <a:xfrm rot="5400000">
              <a:off x="6187293" y="758012"/>
              <a:ext cx="484190" cy="841381"/>
            </a:xfrm>
            <a:prstGeom prst="line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" name="直接连接符 49"/>
            <p:cNvCxnSpPr>
              <a:stCxn id="36" idx="5"/>
              <a:endCxn id="39" idx="1"/>
            </p:cNvCxnSpPr>
            <p:nvPr/>
          </p:nvCxnSpPr>
          <p:spPr>
            <a:xfrm rot="16200000" flipH="1">
              <a:off x="7330301" y="758012"/>
              <a:ext cx="484190" cy="841381"/>
            </a:xfrm>
            <a:prstGeom prst="line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1" name="直接连接符 50"/>
            <p:cNvCxnSpPr>
              <a:stCxn id="38" idx="4"/>
              <a:endCxn id="40" idx="0"/>
            </p:cNvCxnSpPr>
            <p:nvPr/>
          </p:nvCxnSpPr>
          <p:spPr>
            <a:xfrm rot="5400000">
              <a:off x="5607851" y="2035958"/>
              <a:ext cx="500065" cy="3175"/>
            </a:xfrm>
            <a:prstGeom prst="line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2" name="直接连接符 51"/>
            <p:cNvCxnSpPr>
              <a:stCxn id="40" idx="4"/>
              <a:endCxn id="41" idx="7"/>
            </p:cNvCxnSpPr>
            <p:nvPr/>
          </p:nvCxnSpPr>
          <p:spPr>
            <a:xfrm rot="5400000">
              <a:off x="5365756" y="2571744"/>
              <a:ext cx="349252" cy="635005"/>
            </a:xfrm>
            <a:prstGeom prst="line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3" name="直接连接符 52"/>
            <p:cNvCxnSpPr>
              <a:stCxn id="40" idx="4"/>
              <a:endCxn id="37" idx="1"/>
            </p:cNvCxnSpPr>
            <p:nvPr/>
          </p:nvCxnSpPr>
          <p:spPr>
            <a:xfrm rot="16200000" flipH="1">
              <a:off x="6072199" y="2500305"/>
              <a:ext cx="349252" cy="777881"/>
            </a:xfrm>
            <a:prstGeom prst="line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4" name="直接连接符 53"/>
            <p:cNvCxnSpPr>
              <a:stCxn id="37" idx="4"/>
              <a:endCxn id="43" idx="0"/>
            </p:cNvCxnSpPr>
            <p:nvPr/>
          </p:nvCxnSpPr>
          <p:spPr>
            <a:xfrm rot="5400000">
              <a:off x="6179355" y="3107529"/>
              <a:ext cx="285752" cy="928694"/>
            </a:xfrm>
            <a:prstGeom prst="line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5" name="直接连接符 54"/>
            <p:cNvCxnSpPr>
              <a:stCxn id="44" idx="0"/>
              <a:endCxn id="43" idx="4"/>
            </p:cNvCxnSpPr>
            <p:nvPr/>
          </p:nvCxnSpPr>
          <p:spPr>
            <a:xfrm rot="5400000" flipH="1" flipV="1">
              <a:off x="5711039" y="4290224"/>
              <a:ext cx="293690" cy="3175"/>
            </a:xfrm>
            <a:prstGeom prst="line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>
            <a:xfrm rot="5400000" flipH="1" flipV="1">
              <a:off x="5711039" y="5004605"/>
              <a:ext cx="295277" cy="1587"/>
            </a:xfrm>
            <a:prstGeom prst="line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>
            <a:xfrm rot="5400000" flipH="1" flipV="1">
              <a:off x="5711039" y="5718985"/>
              <a:ext cx="295277" cy="1587"/>
            </a:xfrm>
            <a:prstGeom prst="line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>
            <a:xfrm rot="5400000" flipH="1" flipV="1">
              <a:off x="6639733" y="4290225"/>
              <a:ext cx="295277" cy="1588"/>
            </a:xfrm>
            <a:prstGeom prst="line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9" name="直接连接符 58"/>
            <p:cNvCxnSpPr>
              <a:stCxn id="47" idx="0"/>
              <a:endCxn id="37" idx="4"/>
            </p:cNvCxnSpPr>
            <p:nvPr/>
          </p:nvCxnSpPr>
          <p:spPr>
            <a:xfrm rot="5400000" flipH="1" flipV="1">
              <a:off x="6643703" y="3571875"/>
              <a:ext cx="285752" cy="3175"/>
            </a:xfrm>
            <a:prstGeom prst="line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60" name="直接连接符 59"/>
            <p:cNvCxnSpPr>
              <a:stCxn id="42" idx="1"/>
              <a:endCxn id="37" idx="4"/>
            </p:cNvCxnSpPr>
            <p:nvPr/>
          </p:nvCxnSpPr>
          <p:spPr>
            <a:xfrm rot="16200000" flipV="1">
              <a:off x="7072330" y="3143248"/>
              <a:ext cx="349252" cy="920757"/>
            </a:xfrm>
            <a:prstGeom prst="line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61" name="直接连接符 60"/>
            <p:cNvCxnSpPr>
              <a:stCxn id="38" idx="3"/>
              <a:endCxn id="41" idx="0"/>
            </p:cNvCxnSpPr>
            <p:nvPr/>
          </p:nvCxnSpPr>
          <p:spPr>
            <a:xfrm rot="5400000">
              <a:off x="4750594" y="2043896"/>
              <a:ext cx="1277947" cy="635005"/>
            </a:xfrm>
            <a:prstGeom prst="line">
              <a:avLst/>
            </a:prstGeom>
            <a:noFill/>
            <a:ln w="22225" cap="flat" cmpd="sng" algn="ctr">
              <a:solidFill>
                <a:srgbClr val="000000"/>
              </a:solidFill>
              <a:prstDash val="dashDot"/>
            </a:ln>
            <a:effectLst/>
          </p:spPr>
        </p:cxnSp>
        <p:cxnSp>
          <p:nvCxnSpPr>
            <p:cNvPr id="62" name="直接连接符 61"/>
            <p:cNvCxnSpPr>
              <a:stCxn id="36" idx="4"/>
              <a:endCxn id="37" idx="0"/>
            </p:cNvCxnSpPr>
            <p:nvPr/>
          </p:nvCxnSpPr>
          <p:spPr>
            <a:xfrm rot="5400000">
              <a:off x="5893604" y="1893082"/>
              <a:ext cx="2000264" cy="214315"/>
            </a:xfrm>
            <a:prstGeom prst="line">
              <a:avLst/>
            </a:prstGeom>
            <a:noFill/>
            <a:ln w="22225" cap="flat" cmpd="sng" algn="ctr">
              <a:solidFill>
                <a:srgbClr val="000000"/>
              </a:solidFill>
              <a:prstDash val="dashDot"/>
            </a:ln>
            <a:effectLst/>
          </p:spPr>
        </p:cxnSp>
        <p:cxnSp>
          <p:nvCxnSpPr>
            <p:cNvPr id="63" name="直接连接符 62"/>
            <p:cNvCxnSpPr>
              <a:stCxn id="36" idx="4"/>
              <a:endCxn id="42" idx="0"/>
            </p:cNvCxnSpPr>
            <p:nvPr/>
          </p:nvCxnSpPr>
          <p:spPr>
            <a:xfrm rot="16200000" flipH="1">
              <a:off x="6072198" y="1928802"/>
              <a:ext cx="2714644" cy="857256"/>
            </a:xfrm>
            <a:prstGeom prst="line">
              <a:avLst/>
            </a:prstGeom>
            <a:noFill/>
            <a:ln w="22225" cap="flat" cmpd="sng" algn="ctr">
              <a:solidFill>
                <a:srgbClr val="000000"/>
              </a:solidFill>
              <a:prstDash val="dashDot"/>
            </a:ln>
            <a:effectLst/>
          </p:spPr>
        </p:cxnSp>
        <p:sp>
          <p:nvSpPr>
            <p:cNvPr id="64" name="任意多边形 63"/>
            <p:cNvSpPr/>
            <p:nvPr/>
          </p:nvSpPr>
          <p:spPr>
            <a:xfrm>
              <a:off x="5241930" y="4029079"/>
              <a:ext cx="477840" cy="1393835"/>
            </a:xfrm>
            <a:custGeom>
              <a:avLst/>
              <a:gdLst>
                <a:gd name="connsiteX0" fmla="*/ 425302 w 478465"/>
                <a:gd name="connsiteY0" fmla="*/ 0 h 1392864"/>
                <a:gd name="connsiteX1" fmla="*/ 95693 w 478465"/>
                <a:gd name="connsiteY1" fmla="*/ 255181 h 1392864"/>
                <a:gd name="connsiteX2" fmla="*/ 53163 w 478465"/>
                <a:gd name="connsiteY2" fmla="*/ 1095153 h 1392864"/>
                <a:gd name="connsiteX3" fmla="*/ 414670 w 478465"/>
                <a:gd name="connsiteY3" fmla="*/ 1350334 h 1392864"/>
                <a:gd name="connsiteX4" fmla="*/ 435935 w 478465"/>
                <a:gd name="connsiteY4" fmla="*/ 1350334 h 1392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465" h="1392864">
                  <a:moveTo>
                    <a:pt x="425302" y="0"/>
                  </a:moveTo>
                  <a:cubicBezTo>
                    <a:pt x="291509" y="36328"/>
                    <a:pt x="157716" y="72656"/>
                    <a:pt x="95693" y="255181"/>
                  </a:cubicBezTo>
                  <a:cubicBezTo>
                    <a:pt x="33670" y="437707"/>
                    <a:pt x="0" y="912628"/>
                    <a:pt x="53163" y="1095153"/>
                  </a:cubicBezTo>
                  <a:cubicBezTo>
                    <a:pt x="106326" y="1277678"/>
                    <a:pt x="350875" y="1307804"/>
                    <a:pt x="414670" y="1350334"/>
                  </a:cubicBezTo>
                  <a:cubicBezTo>
                    <a:pt x="478465" y="1392864"/>
                    <a:pt x="457200" y="1371599"/>
                    <a:pt x="435935" y="1350334"/>
                  </a:cubicBezTo>
                </a:path>
              </a:pathLst>
            </a:custGeom>
            <a:noFill/>
            <a:ln w="22225" cap="flat" cmpd="sng" algn="ctr">
              <a:solidFill>
                <a:srgbClr val="000000"/>
              </a:solidFill>
              <a:prstDash val="dash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5" name="任意多边形 64"/>
            <p:cNvSpPr/>
            <p:nvPr/>
          </p:nvSpPr>
          <p:spPr>
            <a:xfrm>
              <a:off x="6081723" y="3444875"/>
              <a:ext cx="690568" cy="1924063"/>
            </a:xfrm>
            <a:custGeom>
              <a:avLst/>
              <a:gdLst>
                <a:gd name="connsiteX0" fmla="*/ 0 w 691117"/>
                <a:gd name="connsiteY0" fmla="*/ 1924493 h 1924493"/>
                <a:gd name="connsiteX1" fmla="*/ 180754 w 691117"/>
                <a:gd name="connsiteY1" fmla="*/ 1414130 h 1924493"/>
                <a:gd name="connsiteX2" fmla="*/ 287079 w 691117"/>
                <a:gd name="connsiteY2" fmla="*/ 404037 h 1924493"/>
                <a:gd name="connsiteX3" fmla="*/ 691117 w 691117"/>
                <a:gd name="connsiteY3" fmla="*/ 0 h 1924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1117" h="1924493">
                  <a:moveTo>
                    <a:pt x="0" y="1924493"/>
                  </a:moveTo>
                  <a:cubicBezTo>
                    <a:pt x="66454" y="1796016"/>
                    <a:pt x="132908" y="1667539"/>
                    <a:pt x="180754" y="1414130"/>
                  </a:cubicBezTo>
                  <a:cubicBezTo>
                    <a:pt x="228601" y="1160721"/>
                    <a:pt x="202019" y="639725"/>
                    <a:pt x="287079" y="404037"/>
                  </a:cubicBezTo>
                  <a:cubicBezTo>
                    <a:pt x="372139" y="168349"/>
                    <a:pt x="531628" y="84174"/>
                    <a:pt x="691117" y="0"/>
                  </a:cubicBezTo>
                </a:path>
              </a:pathLst>
            </a:custGeom>
            <a:noFill/>
            <a:ln w="22225" cap="flat" cmpd="sng" algn="ctr">
              <a:solidFill>
                <a:srgbClr val="000000"/>
              </a:solidFill>
              <a:prstDash val="dash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  <p:sp>
        <p:nvSpPr>
          <p:cNvPr id="66" name="TextBox 141"/>
          <p:cNvSpPr txBox="1">
            <a:spLocks noChangeArrowheads="1"/>
          </p:cNvSpPr>
          <p:nvPr/>
        </p:nvSpPr>
        <p:spPr bwMode="auto">
          <a:xfrm>
            <a:off x="1714500" y="5500688"/>
            <a:ext cx="1785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Verdana" pitchFamily="34" charset="0"/>
                <a:ea typeface="微软雅黑" pitchFamily="34" charset="-122"/>
              </a:rPr>
              <a:t>连通图</a:t>
            </a:r>
            <a:r>
              <a:rPr lang="en-US" altLang="zh-CN" dirty="0">
                <a:latin typeface="Verdana" pitchFamily="34" charset="0"/>
                <a:ea typeface="微软雅黑" pitchFamily="34" charset="-122"/>
              </a:rPr>
              <a:t>G</a:t>
            </a:r>
          </a:p>
        </p:txBody>
      </p:sp>
      <p:sp>
        <p:nvSpPr>
          <p:cNvPr id="67" name="TextBox 142"/>
          <p:cNvSpPr txBox="1">
            <a:spLocks noChangeArrowheads="1"/>
          </p:cNvSpPr>
          <p:nvPr/>
        </p:nvSpPr>
        <p:spPr bwMode="auto">
          <a:xfrm>
            <a:off x="9171215" y="5297600"/>
            <a:ext cx="27450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</a:rPr>
              <a:t>图</a:t>
            </a:r>
            <a:r>
              <a:rPr lang="en-US" altLang="zh-CN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</a:rPr>
              <a:t>G</a:t>
            </a:r>
            <a:r>
              <a:rPr lang="zh-CN" altLang="en-US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</a:rPr>
              <a:t>的深度优先生成树</a:t>
            </a:r>
          </a:p>
        </p:txBody>
      </p:sp>
    </p:spTree>
    <p:extLst>
      <p:ext uri="{BB962C8B-B14F-4D97-AF65-F5344CB8AC3E}">
        <p14:creationId xmlns:p14="http://schemas.microsoft.com/office/powerpoint/2010/main" val="15025166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58851" y="163758"/>
            <a:ext cx="119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割点、割边和强连通分量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648594" y="1538663"/>
            <a:ext cx="492629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树边：深度优先搜索树中的实线表示树边，在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DFS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过程中，从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v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点访问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u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点时，若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u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没有被访问过，则边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(</a:t>
            </a:r>
            <a:r>
              <a:rPr lang="en-US" altLang="zh-CN" sz="2400" b="0" dirty="0" err="1">
                <a:latin typeface="Verdana" pitchFamily="34" charset="0"/>
                <a:ea typeface="微软雅黑" pitchFamily="34" charset="-122"/>
              </a:rPr>
              <a:t>v,u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)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为树边。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87907" y="3540124"/>
            <a:ext cx="489849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回边：深度优先搜索树中的虚线表示回边，在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DFS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过程中，从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v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点访问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u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点时，若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u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点已经访问过，则边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(</a:t>
            </a:r>
            <a:r>
              <a:rPr lang="en-US" altLang="zh-CN" sz="2400" b="0" dirty="0" err="1">
                <a:latin typeface="Verdana" pitchFamily="34" charset="0"/>
                <a:ea typeface="微软雅黑" pitchFamily="34" charset="-122"/>
              </a:rPr>
              <a:t>v,u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)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为回边。</a:t>
            </a:r>
          </a:p>
        </p:txBody>
      </p:sp>
      <p:grpSp>
        <p:nvGrpSpPr>
          <p:cNvPr id="9" name="组合 5"/>
          <p:cNvGrpSpPr>
            <a:grpSpLocks/>
          </p:cNvGrpSpPr>
          <p:nvPr/>
        </p:nvGrpSpPr>
        <p:grpSpPr bwMode="auto">
          <a:xfrm>
            <a:off x="7331075" y="1233487"/>
            <a:ext cx="2928938" cy="5000625"/>
            <a:chOff x="4857752" y="571480"/>
            <a:chExt cx="3500462" cy="5715040"/>
          </a:xfrm>
        </p:grpSpPr>
        <p:sp>
          <p:nvSpPr>
            <p:cNvPr id="10" name="椭圆 9"/>
            <p:cNvSpPr/>
            <p:nvPr/>
          </p:nvSpPr>
          <p:spPr>
            <a:xfrm>
              <a:off x="6787275" y="571480"/>
              <a:ext cx="428783" cy="428174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572883" y="3000825"/>
              <a:ext cx="428783" cy="428174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5643221" y="1357071"/>
              <a:ext cx="428783" cy="428174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L</a:t>
              </a:r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7929431" y="1357071"/>
              <a:ext cx="428783" cy="428174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5643221" y="2285991"/>
              <a:ext cx="428783" cy="428174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M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4857752" y="3000825"/>
              <a:ext cx="428783" cy="428174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J</a:t>
              </a:r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7642943" y="3715659"/>
              <a:ext cx="428783" cy="428174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643221" y="3715659"/>
              <a:ext cx="428783" cy="428174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H</a:t>
              </a:r>
              <a:endParaRPr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5643221" y="4437749"/>
              <a:ext cx="428783" cy="42091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K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5643221" y="5143512"/>
              <a:ext cx="428783" cy="428174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G</a:t>
              </a:r>
              <a:endParaRPr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5643221" y="5858346"/>
              <a:ext cx="428783" cy="428174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I</a:t>
              </a:r>
              <a:endParaRPr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6572883" y="3715659"/>
              <a:ext cx="428783" cy="428174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6572883" y="4428678"/>
              <a:ext cx="428783" cy="42998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E</a:t>
              </a:r>
              <a:endParaRPr lang="zh-CN" altLang="en-US" dirty="0"/>
            </a:p>
          </p:txBody>
        </p:sp>
        <p:cxnSp>
          <p:nvCxnSpPr>
            <p:cNvPr id="23" name="直接连接符 22"/>
            <p:cNvCxnSpPr>
              <a:stCxn id="10" idx="3"/>
              <a:endCxn id="12" idx="7"/>
            </p:cNvCxnSpPr>
            <p:nvPr/>
          </p:nvCxnSpPr>
          <p:spPr>
            <a:xfrm rot="5400000">
              <a:off x="6188337" y="759026"/>
              <a:ext cx="482603" cy="84049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5"/>
              <a:endCxn id="13" idx="1"/>
            </p:cNvCxnSpPr>
            <p:nvPr/>
          </p:nvCxnSpPr>
          <p:spPr>
            <a:xfrm rot="16200000" flipH="1">
              <a:off x="7330493" y="759026"/>
              <a:ext cx="482603" cy="84049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2" idx="4"/>
              <a:endCxn id="14" idx="0"/>
            </p:cNvCxnSpPr>
            <p:nvPr/>
          </p:nvCxnSpPr>
          <p:spPr>
            <a:xfrm rot="5400000">
              <a:off x="5609097" y="2035577"/>
              <a:ext cx="498931" cy="189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4" idx="4"/>
              <a:endCxn id="15" idx="7"/>
            </p:cNvCxnSpPr>
            <p:nvPr/>
          </p:nvCxnSpPr>
          <p:spPr>
            <a:xfrm rot="5400000">
              <a:off x="5366597" y="2571494"/>
              <a:ext cx="348345" cy="6336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4" idx="4"/>
              <a:endCxn id="11" idx="1"/>
            </p:cNvCxnSpPr>
            <p:nvPr/>
          </p:nvCxnSpPr>
          <p:spPr>
            <a:xfrm rot="16200000" flipH="1">
              <a:off x="6072381" y="2499398"/>
              <a:ext cx="348345" cy="77788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1" idx="4"/>
              <a:endCxn id="17" idx="0"/>
            </p:cNvCxnSpPr>
            <p:nvPr/>
          </p:nvCxnSpPr>
          <p:spPr>
            <a:xfrm rot="5400000">
              <a:off x="6179115" y="3107498"/>
              <a:ext cx="286659" cy="92966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8" idx="0"/>
              <a:endCxn id="17" idx="4"/>
            </p:cNvCxnSpPr>
            <p:nvPr/>
          </p:nvCxnSpPr>
          <p:spPr>
            <a:xfrm rot="5400000" flipH="1" flipV="1">
              <a:off x="5710696" y="4290750"/>
              <a:ext cx="295731" cy="189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 flipH="1" flipV="1">
              <a:off x="5711604" y="5004676"/>
              <a:ext cx="293916" cy="189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5400000" flipH="1" flipV="1">
              <a:off x="5710697" y="5718603"/>
              <a:ext cx="295730" cy="189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 flipH="1" flipV="1">
              <a:off x="6640316" y="4290792"/>
              <a:ext cx="29391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1" idx="0"/>
              <a:endCxn id="11" idx="4"/>
            </p:cNvCxnSpPr>
            <p:nvPr/>
          </p:nvCxnSpPr>
          <p:spPr>
            <a:xfrm rot="5400000" flipH="1" flipV="1">
              <a:off x="6642996" y="3571381"/>
              <a:ext cx="286659" cy="189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6" idx="1"/>
              <a:endCxn id="11" idx="4"/>
            </p:cNvCxnSpPr>
            <p:nvPr/>
          </p:nvCxnSpPr>
          <p:spPr>
            <a:xfrm rot="16200000" flipV="1">
              <a:off x="7073191" y="3143084"/>
              <a:ext cx="348345" cy="92017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2" idx="3"/>
              <a:endCxn id="15" idx="0"/>
            </p:cNvCxnSpPr>
            <p:nvPr/>
          </p:nvCxnSpPr>
          <p:spPr>
            <a:xfrm rot="5400000">
              <a:off x="4750355" y="2045347"/>
              <a:ext cx="1277266" cy="633688"/>
            </a:xfrm>
            <a:prstGeom prst="line">
              <a:avLst/>
            </a:prstGeom>
            <a:ln w="2222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0" idx="4"/>
              <a:endCxn id="11" idx="0"/>
            </p:cNvCxnSpPr>
            <p:nvPr/>
          </p:nvCxnSpPr>
          <p:spPr>
            <a:xfrm rot="5400000">
              <a:off x="5893886" y="1893044"/>
              <a:ext cx="2001171" cy="214391"/>
            </a:xfrm>
            <a:prstGeom prst="line">
              <a:avLst/>
            </a:prstGeom>
            <a:ln w="2222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10" idx="4"/>
              <a:endCxn id="16" idx="0"/>
            </p:cNvCxnSpPr>
            <p:nvPr/>
          </p:nvCxnSpPr>
          <p:spPr>
            <a:xfrm rot="16200000" flipH="1">
              <a:off x="6071498" y="1929822"/>
              <a:ext cx="2716004" cy="855669"/>
            </a:xfrm>
            <a:prstGeom prst="line">
              <a:avLst/>
            </a:prstGeom>
            <a:ln w="2222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任意多边形 37"/>
            <p:cNvSpPr/>
            <p:nvPr/>
          </p:nvSpPr>
          <p:spPr>
            <a:xfrm>
              <a:off x="5241000" y="4029533"/>
              <a:ext cx="480010" cy="1393381"/>
            </a:xfrm>
            <a:custGeom>
              <a:avLst/>
              <a:gdLst>
                <a:gd name="connsiteX0" fmla="*/ 425302 w 478465"/>
                <a:gd name="connsiteY0" fmla="*/ 0 h 1392864"/>
                <a:gd name="connsiteX1" fmla="*/ 95693 w 478465"/>
                <a:gd name="connsiteY1" fmla="*/ 255181 h 1392864"/>
                <a:gd name="connsiteX2" fmla="*/ 53163 w 478465"/>
                <a:gd name="connsiteY2" fmla="*/ 1095153 h 1392864"/>
                <a:gd name="connsiteX3" fmla="*/ 414670 w 478465"/>
                <a:gd name="connsiteY3" fmla="*/ 1350334 h 1392864"/>
                <a:gd name="connsiteX4" fmla="*/ 435935 w 478465"/>
                <a:gd name="connsiteY4" fmla="*/ 1350334 h 1392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465" h="1392864">
                  <a:moveTo>
                    <a:pt x="425302" y="0"/>
                  </a:moveTo>
                  <a:cubicBezTo>
                    <a:pt x="291509" y="36328"/>
                    <a:pt x="157716" y="72656"/>
                    <a:pt x="95693" y="255181"/>
                  </a:cubicBezTo>
                  <a:cubicBezTo>
                    <a:pt x="33670" y="437707"/>
                    <a:pt x="0" y="912628"/>
                    <a:pt x="53163" y="1095153"/>
                  </a:cubicBezTo>
                  <a:cubicBezTo>
                    <a:pt x="106326" y="1277678"/>
                    <a:pt x="350875" y="1307804"/>
                    <a:pt x="414670" y="1350334"/>
                  </a:cubicBezTo>
                  <a:cubicBezTo>
                    <a:pt x="478465" y="1392864"/>
                    <a:pt x="457200" y="1371599"/>
                    <a:pt x="435935" y="1350334"/>
                  </a:cubicBezTo>
                </a:path>
              </a:pathLst>
            </a:custGeom>
            <a:ln w="2222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6081491" y="3445329"/>
              <a:ext cx="690606" cy="1924970"/>
            </a:xfrm>
            <a:custGeom>
              <a:avLst/>
              <a:gdLst>
                <a:gd name="connsiteX0" fmla="*/ 0 w 691117"/>
                <a:gd name="connsiteY0" fmla="*/ 1924493 h 1924493"/>
                <a:gd name="connsiteX1" fmla="*/ 180754 w 691117"/>
                <a:gd name="connsiteY1" fmla="*/ 1414130 h 1924493"/>
                <a:gd name="connsiteX2" fmla="*/ 287079 w 691117"/>
                <a:gd name="connsiteY2" fmla="*/ 404037 h 1924493"/>
                <a:gd name="connsiteX3" fmla="*/ 691117 w 691117"/>
                <a:gd name="connsiteY3" fmla="*/ 0 h 1924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1117" h="1924493">
                  <a:moveTo>
                    <a:pt x="0" y="1924493"/>
                  </a:moveTo>
                  <a:cubicBezTo>
                    <a:pt x="66454" y="1796016"/>
                    <a:pt x="132908" y="1667539"/>
                    <a:pt x="180754" y="1414130"/>
                  </a:cubicBezTo>
                  <a:cubicBezTo>
                    <a:pt x="228601" y="1160721"/>
                    <a:pt x="202019" y="639725"/>
                    <a:pt x="287079" y="404037"/>
                  </a:cubicBezTo>
                  <a:cubicBezTo>
                    <a:pt x="372139" y="168349"/>
                    <a:pt x="531628" y="84174"/>
                    <a:pt x="691117" y="0"/>
                  </a:cubicBezTo>
                </a:path>
              </a:pathLst>
            </a:custGeom>
            <a:ln w="2222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9027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TextBox 5"/>
          <p:cNvSpPr txBox="1">
            <a:spLocks noChangeArrowheads="1"/>
          </p:cNvSpPr>
          <p:nvPr/>
        </p:nvSpPr>
        <p:spPr bwMode="auto">
          <a:xfrm>
            <a:off x="256510" y="191729"/>
            <a:ext cx="81359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深度优先生成树得出两类割点的特性</a:t>
            </a:r>
          </a:p>
        </p:txBody>
      </p:sp>
      <p:sp>
        <p:nvSpPr>
          <p:cNvPr id="41" name="TextBox 6"/>
          <p:cNvSpPr txBox="1">
            <a:spLocks noChangeArrowheads="1"/>
          </p:cNvSpPr>
          <p:nvPr/>
        </p:nvSpPr>
        <p:spPr bwMode="auto">
          <a:xfrm>
            <a:off x="189884" y="1030544"/>
            <a:ext cx="687459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(1) 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若生成树的根有两棵或两棵以上的子树，则此根顶点必为</a:t>
            </a:r>
            <a:r>
              <a:rPr lang="zh-CN" altLang="en-US" sz="2400" dirty="0">
                <a:latin typeface="Verdana" pitchFamily="34" charset="0"/>
                <a:ea typeface="微软雅黑" pitchFamily="34" charset="-122"/>
              </a:rPr>
              <a:t>割点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。因为图中不存在联结不同子树中顶点的边，因此，若删去根顶点，生成树便变成生成森林。如右图中的顶点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A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。</a:t>
            </a:r>
          </a:p>
        </p:txBody>
      </p:sp>
      <p:grpSp>
        <p:nvGrpSpPr>
          <p:cNvPr id="43" name="组合 5"/>
          <p:cNvGrpSpPr>
            <a:grpSpLocks/>
          </p:cNvGrpSpPr>
          <p:nvPr/>
        </p:nvGrpSpPr>
        <p:grpSpPr bwMode="auto">
          <a:xfrm>
            <a:off x="8245475" y="1174493"/>
            <a:ext cx="2928938" cy="5000625"/>
            <a:chOff x="4857752" y="571480"/>
            <a:chExt cx="3500462" cy="5715040"/>
          </a:xfrm>
        </p:grpSpPr>
        <p:sp>
          <p:nvSpPr>
            <p:cNvPr id="44" name="椭圆 43"/>
            <p:cNvSpPr/>
            <p:nvPr/>
          </p:nvSpPr>
          <p:spPr>
            <a:xfrm>
              <a:off x="6787275" y="571480"/>
              <a:ext cx="428783" cy="428174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572883" y="3000825"/>
              <a:ext cx="428783" cy="428174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46" name="椭圆 45"/>
            <p:cNvSpPr/>
            <p:nvPr/>
          </p:nvSpPr>
          <p:spPr>
            <a:xfrm>
              <a:off x="5643221" y="1357071"/>
              <a:ext cx="428783" cy="428174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L</a:t>
              </a:r>
              <a:endParaRPr lang="zh-CN" altLang="en-US" dirty="0"/>
            </a:p>
          </p:txBody>
        </p:sp>
        <p:sp>
          <p:nvSpPr>
            <p:cNvPr id="47" name="椭圆 46"/>
            <p:cNvSpPr/>
            <p:nvPr/>
          </p:nvSpPr>
          <p:spPr>
            <a:xfrm>
              <a:off x="7929431" y="1357071"/>
              <a:ext cx="428783" cy="428174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48" name="椭圆 47"/>
            <p:cNvSpPr/>
            <p:nvPr/>
          </p:nvSpPr>
          <p:spPr>
            <a:xfrm>
              <a:off x="5643221" y="2285991"/>
              <a:ext cx="428783" cy="428174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M</a:t>
              </a:r>
              <a:endParaRPr lang="zh-CN" altLang="en-US" dirty="0"/>
            </a:p>
          </p:txBody>
        </p:sp>
        <p:sp>
          <p:nvSpPr>
            <p:cNvPr id="49" name="椭圆 48"/>
            <p:cNvSpPr/>
            <p:nvPr/>
          </p:nvSpPr>
          <p:spPr>
            <a:xfrm>
              <a:off x="4857752" y="3000825"/>
              <a:ext cx="428783" cy="428174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J</a:t>
              </a:r>
              <a:endParaRPr lang="zh-CN" altLang="en-US" dirty="0"/>
            </a:p>
          </p:txBody>
        </p:sp>
        <p:sp>
          <p:nvSpPr>
            <p:cNvPr id="50" name="椭圆 49"/>
            <p:cNvSpPr/>
            <p:nvPr/>
          </p:nvSpPr>
          <p:spPr>
            <a:xfrm>
              <a:off x="7642943" y="3715659"/>
              <a:ext cx="428783" cy="428174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643221" y="3715659"/>
              <a:ext cx="428783" cy="428174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H</a:t>
              </a:r>
              <a:endParaRPr lang="zh-CN" altLang="en-US" dirty="0"/>
            </a:p>
          </p:txBody>
        </p:sp>
        <p:sp>
          <p:nvSpPr>
            <p:cNvPr id="52" name="椭圆 51"/>
            <p:cNvSpPr/>
            <p:nvPr/>
          </p:nvSpPr>
          <p:spPr>
            <a:xfrm>
              <a:off x="5643221" y="4437749"/>
              <a:ext cx="428783" cy="42091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K</a:t>
              </a:r>
              <a:endParaRPr lang="zh-CN" altLang="en-US" dirty="0"/>
            </a:p>
          </p:txBody>
        </p:sp>
        <p:sp>
          <p:nvSpPr>
            <p:cNvPr id="53" name="椭圆 52"/>
            <p:cNvSpPr/>
            <p:nvPr/>
          </p:nvSpPr>
          <p:spPr>
            <a:xfrm>
              <a:off x="5643221" y="5143512"/>
              <a:ext cx="428783" cy="428174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G</a:t>
              </a:r>
              <a:endParaRPr lang="zh-CN" altLang="en-US" dirty="0"/>
            </a:p>
          </p:txBody>
        </p:sp>
        <p:sp>
          <p:nvSpPr>
            <p:cNvPr id="54" name="椭圆 53"/>
            <p:cNvSpPr/>
            <p:nvPr/>
          </p:nvSpPr>
          <p:spPr>
            <a:xfrm>
              <a:off x="5643221" y="5858346"/>
              <a:ext cx="428783" cy="428174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I</a:t>
              </a:r>
              <a:endParaRPr lang="zh-CN" altLang="en-US" dirty="0"/>
            </a:p>
          </p:txBody>
        </p:sp>
        <p:sp>
          <p:nvSpPr>
            <p:cNvPr id="55" name="椭圆 54"/>
            <p:cNvSpPr/>
            <p:nvPr/>
          </p:nvSpPr>
          <p:spPr>
            <a:xfrm>
              <a:off x="6572883" y="3715659"/>
              <a:ext cx="428783" cy="428174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56" name="椭圆 55"/>
            <p:cNvSpPr/>
            <p:nvPr/>
          </p:nvSpPr>
          <p:spPr>
            <a:xfrm>
              <a:off x="6572883" y="4428678"/>
              <a:ext cx="428783" cy="42998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E</a:t>
              </a:r>
              <a:endParaRPr lang="zh-CN" altLang="en-US" dirty="0"/>
            </a:p>
          </p:txBody>
        </p:sp>
        <p:cxnSp>
          <p:nvCxnSpPr>
            <p:cNvPr id="57" name="直接连接符 56"/>
            <p:cNvCxnSpPr>
              <a:stCxn id="44" idx="3"/>
              <a:endCxn id="46" idx="7"/>
            </p:cNvCxnSpPr>
            <p:nvPr/>
          </p:nvCxnSpPr>
          <p:spPr>
            <a:xfrm rot="5400000">
              <a:off x="6188337" y="759026"/>
              <a:ext cx="482603" cy="84049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44" idx="5"/>
              <a:endCxn id="47" idx="1"/>
            </p:cNvCxnSpPr>
            <p:nvPr/>
          </p:nvCxnSpPr>
          <p:spPr>
            <a:xfrm rot="16200000" flipH="1">
              <a:off x="7330493" y="759026"/>
              <a:ext cx="482603" cy="84049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46" idx="4"/>
              <a:endCxn id="48" idx="0"/>
            </p:cNvCxnSpPr>
            <p:nvPr/>
          </p:nvCxnSpPr>
          <p:spPr>
            <a:xfrm rot="5400000">
              <a:off x="5609097" y="2035577"/>
              <a:ext cx="498931" cy="189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8" idx="4"/>
              <a:endCxn id="49" idx="7"/>
            </p:cNvCxnSpPr>
            <p:nvPr/>
          </p:nvCxnSpPr>
          <p:spPr>
            <a:xfrm rot="5400000">
              <a:off x="5366597" y="2571494"/>
              <a:ext cx="348345" cy="6336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48" idx="4"/>
              <a:endCxn id="45" idx="1"/>
            </p:cNvCxnSpPr>
            <p:nvPr/>
          </p:nvCxnSpPr>
          <p:spPr>
            <a:xfrm rot="16200000" flipH="1">
              <a:off x="6072381" y="2499398"/>
              <a:ext cx="348345" cy="77788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45" idx="4"/>
              <a:endCxn id="51" idx="0"/>
            </p:cNvCxnSpPr>
            <p:nvPr/>
          </p:nvCxnSpPr>
          <p:spPr>
            <a:xfrm rot="5400000">
              <a:off x="6179115" y="3107498"/>
              <a:ext cx="286659" cy="92966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52" idx="0"/>
              <a:endCxn id="51" idx="4"/>
            </p:cNvCxnSpPr>
            <p:nvPr/>
          </p:nvCxnSpPr>
          <p:spPr>
            <a:xfrm rot="5400000" flipH="1" flipV="1">
              <a:off x="5710696" y="4290750"/>
              <a:ext cx="295731" cy="189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5400000" flipH="1" flipV="1">
              <a:off x="5711604" y="5004676"/>
              <a:ext cx="293916" cy="189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5400000" flipH="1" flipV="1">
              <a:off x="5710697" y="5718603"/>
              <a:ext cx="295730" cy="189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5400000" flipH="1" flipV="1">
              <a:off x="6640316" y="4290792"/>
              <a:ext cx="29391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55" idx="0"/>
              <a:endCxn id="45" idx="4"/>
            </p:cNvCxnSpPr>
            <p:nvPr/>
          </p:nvCxnSpPr>
          <p:spPr>
            <a:xfrm rot="5400000" flipH="1" flipV="1">
              <a:off x="6642996" y="3571381"/>
              <a:ext cx="286659" cy="189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50" idx="1"/>
              <a:endCxn id="45" idx="4"/>
            </p:cNvCxnSpPr>
            <p:nvPr/>
          </p:nvCxnSpPr>
          <p:spPr>
            <a:xfrm rot="16200000" flipV="1">
              <a:off x="7073191" y="3143084"/>
              <a:ext cx="348345" cy="92017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46" idx="3"/>
              <a:endCxn id="49" idx="0"/>
            </p:cNvCxnSpPr>
            <p:nvPr/>
          </p:nvCxnSpPr>
          <p:spPr>
            <a:xfrm rot="5400000">
              <a:off x="4750355" y="2045347"/>
              <a:ext cx="1277266" cy="633688"/>
            </a:xfrm>
            <a:prstGeom prst="line">
              <a:avLst/>
            </a:prstGeom>
            <a:ln w="2222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44" idx="4"/>
              <a:endCxn id="45" idx="0"/>
            </p:cNvCxnSpPr>
            <p:nvPr/>
          </p:nvCxnSpPr>
          <p:spPr>
            <a:xfrm rot="5400000">
              <a:off x="5893886" y="1893044"/>
              <a:ext cx="2001171" cy="214391"/>
            </a:xfrm>
            <a:prstGeom prst="line">
              <a:avLst/>
            </a:prstGeom>
            <a:ln w="2222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44" idx="4"/>
              <a:endCxn id="50" idx="0"/>
            </p:cNvCxnSpPr>
            <p:nvPr/>
          </p:nvCxnSpPr>
          <p:spPr>
            <a:xfrm rot="16200000" flipH="1">
              <a:off x="6071498" y="1929822"/>
              <a:ext cx="2716004" cy="855669"/>
            </a:xfrm>
            <a:prstGeom prst="line">
              <a:avLst/>
            </a:prstGeom>
            <a:ln w="2222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任意多边形 71"/>
            <p:cNvSpPr/>
            <p:nvPr/>
          </p:nvSpPr>
          <p:spPr>
            <a:xfrm>
              <a:off x="5241000" y="4029533"/>
              <a:ext cx="480010" cy="1393381"/>
            </a:xfrm>
            <a:custGeom>
              <a:avLst/>
              <a:gdLst>
                <a:gd name="connsiteX0" fmla="*/ 425302 w 478465"/>
                <a:gd name="connsiteY0" fmla="*/ 0 h 1392864"/>
                <a:gd name="connsiteX1" fmla="*/ 95693 w 478465"/>
                <a:gd name="connsiteY1" fmla="*/ 255181 h 1392864"/>
                <a:gd name="connsiteX2" fmla="*/ 53163 w 478465"/>
                <a:gd name="connsiteY2" fmla="*/ 1095153 h 1392864"/>
                <a:gd name="connsiteX3" fmla="*/ 414670 w 478465"/>
                <a:gd name="connsiteY3" fmla="*/ 1350334 h 1392864"/>
                <a:gd name="connsiteX4" fmla="*/ 435935 w 478465"/>
                <a:gd name="connsiteY4" fmla="*/ 1350334 h 1392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465" h="1392864">
                  <a:moveTo>
                    <a:pt x="425302" y="0"/>
                  </a:moveTo>
                  <a:cubicBezTo>
                    <a:pt x="291509" y="36328"/>
                    <a:pt x="157716" y="72656"/>
                    <a:pt x="95693" y="255181"/>
                  </a:cubicBezTo>
                  <a:cubicBezTo>
                    <a:pt x="33670" y="437707"/>
                    <a:pt x="0" y="912628"/>
                    <a:pt x="53163" y="1095153"/>
                  </a:cubicBezTo>
                  <a:cubicBezTo>
                    <a:pt x="106326" y="1277678"/>
                    <a:pt x="350875" y="1307804"/>
                    <a:pt x="414670" y="1350334"/>
                  </a:cubicBezTo>
                  <a:cubicBezTo>
                    <a:pt x="478465" y="1392864"/>
                    <a:pt x="457200" y="1371599"/>
                    <a:pt x="435935" y="1350334"/>
                  </a:cubicBezTo>
                </a:path>
              </a:pathLst>
            </a:custGeom>
            <a:ln w="2222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6081491" y="3445329"/>
              <a:ext cx="690606" cy="1924970"/>
            </a:xfrm>
            <a:custGeom>
              <a:avLst/>
              <a:gdLst>
                <a:gd name="connsiteX0" fmla="*/ 0 w 691117"/>
                <a:gd name="connsiteY0" fmla="*/ 1924493 h 1924493"/>
                <a:gd name="connsiteX1" fmla="*/ 180754 w 691117"/>
                <a:gd name="connsiteY1" fmla="*/ 1414130 h 1924493"/>
                <a:gd name="connsiteX2" fmla="*/ 287079 w 691117"/>
                <a:gd name="connsiteY2" fmla="*/ 404037 h 1924493"/>
                <a:gd name="connsiteX3" fmla="*/ 691117 w 691117"/>
                <a:gd name="connsiteY3" fmla="*/ 0 h 1924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1117" h="1924493">
                  <a:moveTo>
                    <a:pt x="0" y="1924493"/>
                  </a:moveTo>
                  <a:cubicBezTo>
                    <a:pt x="66454" y="1796016"/>
                    <a:pt x="132908" y="1667539"/>
                    <a:pt x="180754" y="1414130"/>
                  </a:cubicBezTo>
                  <a:cubicBezTo>
                    <a:pt x="228601" y="1160721"/>
                    <a:pt x="202019" y="639725"/>
                    <a:pt x="287079" y="404037"/>
                  </a:cubicBezTo>
                  <a:cubicBezTo>
                    <a:pt x="372139" y="168349"/>
                    <a:pt x="531628" y="84174"/>
                    <a:pt x="691117" y="0"/>
                  </a:cubicBezTo>
                </a:path>
              </a:pathLst>
            </a:custGeom>
            <a:ln w="2222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4" name="TextBox 7"/>
          <p:cNvSpPr txBox="1">
            <a:spLocks noChangeArrowheads="1"/>
          </p:cNvSpPr>
          <p:nvPr/>
        </p:nvSpPr>
        <p:spPr bwMode="auto">
          <a:xfrm>
            <a:off x="235974" y="3828128"/>
            <a:ext cx="78581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(2) 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若生成树中某个非叶子顶点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v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，它的子树中的任一结点均没有指向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v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的祖先的回边，则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v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为</a:t>
            </a:r>
            <a:r>
              <a:rPr lang="zh-CN" altLang="en-US" sz="2400" dirty="0">
                <a:latin typeface="Verdana" pitchFamily="34" charset="0"/>
                <a:ea typeface="微软雅黑" pitchFamily="34" charset="-122"/>
              </a:rPr>
              <a:t>割点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。因为，若删去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v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，则其子树和图的其他部分就被分割开来。如右图中的顶点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B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、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D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和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G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309027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58851" y="163758"/>
            <a:ext cx="119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割点</a:t>
            </a:r>
          </a:p>
        </p:txBody>
      </p:sp>
      <p:sp>
        <p:nvSpPr>
          <p:cNvPr id="41" name="TextBox 4"/>
          <p:cNvSpPr txBox="1">
            <a:spLocks noChangeArrowheads="1"/>
          </p:cNvSpPr>
          <p:nvPr/>
        </p:nvSpPr>
        <p:spPr bwMode="auto">
          <a:xfrm>
            <a:off x="995516" y="2583277"/>
            <a:ext cx="6624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Verdana" pitchFamily="34" charset="0"/>
                <a:ea typeface="微软雅黑" pitchFamily="34" charset="-122"/>
              </a:rPr>
              <a:t>low[v]=min(</a:t>
            </a:r>
            <a:r>
              <a:rPr lang="en-US" altLang="zh-CN" sz="2400" dirty="0" err="1">
                <a:latin typeface="Verdana" pitchFamily="34" charset="0"/>
                <a:ea typeface="微软雅黑" pitchFamily="34" charset="-122"/>
              </a:rPr>
              <a:t>dfn</a:t>
            </a:r>
            <a:r>
              <a:rPr lang="en-US" altLang="zh-CN" sz="2400" dirty="0">
                <a:latin typeface="Verdana" pitchFamily="34" charset="0"/>
                <a:ea typeface="微软雅黑" pitchFamily="34" charset="-122"/>
              </a:rPr>
              <a:t>[v],low[w],</a:t>
            </a:r>
            <a:r>
              <a:rPr lang="en-US" altLang="zh-CN" sz="2400" dirty="0" err="1">
                <a:latin typeface="Verdana" pitchFamily="34" charset="0"/>
                <a:ea typeface="微软雅黑" pitchFamily="34" charset="-122"/>
              </a:rPr>
              <a:t>dfn</a:t>
            </a:r>
            <a:r>
              <a:rPr lang="en-US" altLang="zh-CN" sz="2400" dirty="0">
                <a:latin typeface="Verdana" pitchFamily="34" charset="0"/>
                <a:ea typeface="微软雅黑" pitchFamily="34" charset="-122"/>
              </a:rPr>
              <a:t>[k]);</a:t>
            </a:r>
          </a:p>
        </p:txBody>
      </p:sp>
      <p:sp>
        <p:nvSpPr>
          <p:cNvPr id="43" name="TextBox 1"/>
          <p:cNvSpPr txBox="1">
            <a:spLocks noChangeArrowheads="1"/>
          </p:cNvSpPr>
          <p:nvPr/>
        </p:nvSpPr>
        <p:spPr bwMode="auto">
          <a:xfrm>
            <a:off x="543906" y="1210269"/>
            <a:ext cx="113236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我们在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DFS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的基础上增加一个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low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数组，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low[</a:t>
            </a:r>
            <a:r>
              <a:rPr lang="en-US" altLang="zh-CN" sz="2400" b="0" dirty="0" err="1">
                <a:latin typeface="Verdana" pitchFamily="34" charset="0"/>
                <a:ea typeface="微软雅黑" pitchFamily="34" charset="-122"/>
              </a:rPr>
              <a:t>i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]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用来记录</a:t>
            </a:r>
            <a:r>
              <a:rPr lang="en-US" altLang="zh-CN" sz="2400" b="0" dirty="0" err="1">
                <a:latin typeface="Verdana" pitchFamily="34" charset="0"/>
                <a:ea typeface="微软雅黑" pitchFamily="34" charset="-122"/>
              </a:rPr>
              <a:t>i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及</a:t>
            </a:r>
            <a:r>
              <a:rPr lang="en-US" altLang="zh-CN" sz="2400" b="0" dirty="0" err="1">
                <a:latin typeface="Verdana" pitchFamily="34" charset="0"/>
                <a:ea typeface="微软雅黑" pitchFamily="34" charset="-122"/>
              </a:rPr>
              <a:t>i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的子孙相连的辈分最高的祖先的访问时间戳。</a:t>
            </a:r>
          </a:p>
        </p:txBody>
      </p:sp>
      <p:sp>
        <p:nvSpPr>
          <p:cNvPr id="44" name="TextBox 5"/>
          <p:cNvSpPr txBox="1">
            <a:spLocks noChangeArrowheads="1"/>
          </p:cNvSpPr>
          <p:nvPr/>
        </p:nvSpPr>
        <p:spPr bwMode="auto">
          <a:xfrm>
            <a:off x="647809" y="3263537"/>
            <a:ext cx="72453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w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是顶点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v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在深度优先树上的孩子结点；</a:t>
            </a:r>
          </a:p>
          <a:p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k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是顶点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v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在深度优先树上由回边联结的祖先结点；</a:t>
            </a:r>
          </a:p>
        </p:txBody>
      </p:sp>
      <p:sp>
        <p:nvSpPr>
          <p:cNvPr id="45" name="矩形 5"/>
          <p:cNvSpPr>
            <a:spLocks noChangeArrowheads="1"/>
          </p:cNvSpPr>
          <p:nvPr/>
        </p:nvSpPr>
        <p:spPr bwMode="auto">
          <a:xfrm>
            <a:off x="636027" y="4352154"/>
            <a:ext cx="1097095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Verdana" pitchFamily="34" charset="0"/>
                <a:ea typeface="微软雅黑" pitchFamily="34" charset="-122"/>
              </a:rPr>
              <a:t>当</a:t>
            </a:r>
            <a:r>
              <a:rPr lang="en-US" altLang="zh-CN" sz="2400" b="1" dirty="0">
                <a:latin typeface="Verdana" pitchFamily="34" charset="0"/>
                <a:ea typeface="微软雅黑" pitchFamily="34" charset="-122"/>
              </a:rPr>
              <a:t>low[j]&lt;</a:t>
            </a:r>
            <a:r>
              <a:rPr lang="en-US" altLang="zh-CN" sz="2400" b="1" dirty="0" err="1">
                <a:latin typeface="Verdana" pitchFamily="34" charset="0"/>
                <a:ea typeface="微软雅黑" pitchFamily="34" charset="-122"/>
              </a:rPr>
              <a:t>dfn</a:t>
            </a:r>
            <a:r>
              <a:rPr lang="en-US" altLang="zh-CN" sz="2400" b="1" dirty="0">
                <a:latin typeface="Verdana" pitchFamily="34" charset="0"/>
                <a:ea typeface="微软雅黑" pitchFamily="34" charset="-122"/>
              </a:rPr>
              <a:t>[</a:t>
            </a:r>
            <a:r>
              <a:rPr lang="en-US" altLang="zh-CN" sz="2400" b="1" dirty="0" err="1">
                <a:latin typeface="Verdana" pitchFamily="34" charset="0"/>
                <a:ea typeface="微软雅黑" pitchFamily="34" charset="-122"/>
              </a:rPr>
              <a:t>i</a:t>
            </a:r>
            <a:r>
              <a:rPr lang="en-US" altLang="zh-CN" sz="2400" b="1" dirty="0">
                <a:latin typeface="Verdana" pitchFamily="34" charset="0"/>
                <a:ea typeface="微软雅黑" pitchFamily="34" charset="-122"/>
              </a:rPr>
              <a:t>](j</a:t>
            </a:r>
            <a:r>
              <a:rPr lang="zh-CN" altLang="en-US" sz="2400" b="1" dirty="0">
                <a:latin typeface="Verdana" pitchFamily="34" charset="0"/>
                <a:ea typeface="微软雅黑" pitchFamily="34" charset="-122"/>
              </a:rPr>
              <a:t>是</a:t>
            </a:r>
            <a:r>
              <a:rPr lang="en-US" altLang="zh-CN" sz="2400" b="1" dirty="0" err="1">
                <a:latin typeface="Verdana" pitchFamily="34" charset="0"/>
                <a:ea typeface="微软雅黑" pitchFamily="34" charset="-122"/>
              </a:rPr>
              <a:t>i</a:t>
            </a:r>
            <a:r>
              <a:rPr lang="zh-CN" altLang="en-US" sz="2400" b="1" dirty="0">
                <a:latin typeface="Verdana" pitchFamily="34" charset="0"/>
                <a:ea typeface="微软雅黑" pitchFamily="34" charset="-122"/>
              </a:rPr>
              <a:t>的儿子</a:t>
            </a:r>
            <a:r>
              <a:rPr lang="en-US" altLang="zh-CN" sz="2400" b="1" dirty="0">
                <a:latin typeface="Verdana" pitchFamily="34" charset="0"/>
                <a:ea typeface="微软雅黑" pitchFamily="34" charset="-122"/>
              </a:rPr>
              <a:t>)</a:t>
            </a:r>
            <a:r>
              <a:rPr lang="zh-CN" altLang="en-US" sz="2400" b="1" dirty="0">
                <a:latin typeface="Verdana" pitchFamily="34" charset="0"/>
                <a:ea typeface="微软雅黑" pitchFamily="34" charset="-122"/>
              </a:rPr>
              <a:t>时，说明</a:t>
            </a:r>
            <a:r>
              <a:rPr lang="en-US" altLang="zh-CN" sz="2400" b="1" dirty="0">
                <a:latin typeface="Verdana" pitchFamily="34" charset="0"/>
                <a:ea typeface="微软雅黑" pitchFamily="34" charset="-122"/>
              </a:rPr>
              <a:t>j</a:t>
            </a:r>
            <a:r>
              <a:rPr lang="zh-CN" altLang="en-US" sz="2400" b="1" dirty="0">
                <a:latin typeface="Verdana" pitchFamily="34" charset="0"/>
                <a:ea typeface="微软雅黑" pitchFamily="34" charset="-122"/>
              </a:rPr>
              <a:t>或者</a:t>
            </a:r>
            <a:r>
              <a:rPr lang="en-US" altLang="zh-CN" sz="2400" b="1" dirty="0">
                <a:latin typeface="Verdana" pitchFamily="34" charset="0"/>
                <a:ea typeface="微软雅黑" pitchFamily="34" charset="-122"/>
              </a:rPr>
              <a:t>j</a:t>
            </a:r>
            <a:r>
              <a:rPr lang="zh-CN" altLang="en-US" sz="2400" b="1" dirty="0">
                <a:latin typeface="Verdana" pitchFamily="34" charset="0"/>
                <a:ea typeface="微软雅黑" pitchFamily="34" charset="-122"/>
              </a:rPr>
              <a:t>的子孙中存在指向</a:t>
            </a:r>
            <a:r>
              <a:rPr lang="en-US" altLang="zh-CN" sz="2400" b="1" dirty="0" err="1">
                <a:latin typeface="Verdana" pitchFamily="34" charset="0"/>
                <a:ea typeface="微软雅黑" pitchFamily="34" charset="-122"/>
              </a:rPr>
              <a:t>i</a:t>
            </a:r>
            <a:r>
              <a:rPr lang="zh-CN" altLang="en-US" sz="2400" b="1" dirty="0">
                <a:latin typeface="Verdana" pitchFamily="34" charset="0"/>
                <a:ea typeface="微软雅黑" pitchFamily="34" charset="-122"/>
              </a:rPr>
              <a:t>祖先的回边。反之，若对于某个顶点</a:t>
            </a:r>
            <a:r>
              <a:rPr lang="en-US" altLang="zh-CN" sz="2400" b="1" dirty="0">
                <a:latin typeface="Verdana" pitchFamily="34" charset="0"/>
                <a:ea typeface="微软雅黑" pitchFamily="34" charset="-122"/>
              </a:rPr>
              <a:t>v</a:t>
            </a:r>
            <a:r>
              <a:rPr lang="zh-CN" altLang="en-US" sz="2400" b="1" dirty="0">
                <a:latin typeface="Verdana" pitchFamily="34" charset="0"/>
                <a:ea typeface="微软雅黑" pitchFamily="34" charset="-122"/>
              </a:rPr>
              <a:t>，存在孩子结点</a:t>
            </a:r>
            <a:r>
              <a:rPr lang="en-US" altLang="zh-CN" sz="2400" b="1" dirty="0">
                <a:latin typeface="Verdana" pitchFamily="34" charset="0"/>
                <a:ea typeface="微软雅黑" pitchFamily="34" charset="-122"/>
              </a:rPr>
              <a:t>w</a:t>
            </a:r>
            <a:r>
              <a:rPr lang="zh-CN" altLang="en-US" sz="2400" b="1" dirty="0">
                <a:latin typeface="Verdana" pitchFamily="34" charset="0"/>
                <a:ea typeface="微软雅黑" pitchFamily="34" charset="-122"/>
              </a:rPr>
              <a:t>，且</a:t>
            </a:r>
            <a:r>
              <a:rPr lang="en-US" altLang="zh-CN" sz="2400" b="1" dirty="0">
                <a:latin typeface="Verdana" pitchFamily="34" charset="0"/>
                <a:ea typeface="微软雅黑" pitchFamily="34" charset="-122"/>
              </a:rPr>
              <a:t>low[w]&gt;=</a:t>
            </a:r>
            <a:r>
              <a:rPr lang="en-US" altLang="zh-CN" sz="2400" b="1" dirty="0" err="1">
                <a:latin typeface="Verdana" pitchFamily="34" charset="0"/>
                <a:ea typeface="微软雅黑" pitchFamily="34" charset="-122"/>
              </a:rPr>
              <a:t>dfn</a:t>
            </a:r>
            <a:r>
              <a:rPr lang="en-US" altLang="zh-CN" sz="2400" b="1" dirty="0">
                <a:latin typeface="Verdana" pitchFamily="34" charset="0"/>
                <a:ea typeface="微软雅黑" pitchFamily="34" charset="-122"/>
              </a:rPr>
              <a:t>[v],</a:t>
            </a:r>
            <a:r>
              <a:rPr lang="zh-CN" altLang="en-US" sz="2400" b="1" dirty="0">
                <a:latin typeface="Verdana" pitchFamily="34" charset="0"/>
                <a:ea typeface="微软雅黑" pitchFamily="34" charset="-122"/>
              </a:rPr>
              <a:t>表明</a:t>
            </a:r>
            <a:r>
              <a:rPr lang="en-US" altLang="zh-CN" sz="2400" b="1" dirty="0">
                <a:latin typeface="Verdana" pitchFamily="34" charset="0"/>
                <a:ea typeface="微软雅黑" pitchFamily="34" charset="-122"/>
              </a:rPr>
              <a:t>w</a:t>
            </a:r>
            <a:r>
              <a:rPr lang="zh-CN" altLang="en-US" sz="2400" b="1" dirty="0">
                <a:latin typeface="Verdana" pitchFamily="34" charset="0"/>
                <a:ea typeface="微软雅黑" pitchFamily="34" charset="-122"/>
              </a:rPr>
              <a:t>及其子孙均无指向</a:t>
            </a:r>
            <a:r>
              <a:rPr lang="en-US" altLang="zh-CN" sz="2400" b="1" dirty="0">
                <a:latin typeface="Verdana" pitchFamily="34" charset="0"/>
                <a:ea typeface="微软雅黑" pitchFamily="34" charset="-122"/>
              </a:rPr>
              <a:t>v</a:t>
            </a:r>
            <a:r>
              <a:rPr lang="zh-CN" altLang="en-US" sz="2400" b="1" dirty="0">
                <a:latin typeface="Verdana" pitchFamily="34" charset="0"/>
                <a:ea typeface="微软雅黑" pitchFamily="34" charset="-122"/>
              </a:rPr>
              <a:t>的祖先的回边，则该顶点</a:t>
            </a:r>
            <a:r>
              <a:rPr lang="en-US" altLang="zh-CN" sz="2400" b="1" dirty="0">
                <a:latin typeface="Verdana" pitchFamily="34" charset="0"/>
                <a:ea typeface="微软雅黑" pitchFamily="34" charset="-122"/>
              </a:rPr>
              <a:t>v</a:t>
            </a:r>
            <a:r>
              <a:rPr lang="zh-CN" altLang="en-US" sz="2400" b="1" dirty="0">
                <a:latin typeface="Verdana" pitchFamily="34" charset="0"/>
                <a:ea typeface="微软雅黑" pitchFamily="34" charset="-122"/>
              </a:rPr>
              <a:t>必为割点。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Verdana" pitchFamily="34" charset="0"/>
                <a:ea typeface="微软雅黑" pitchFamily="34" charset="-122"/>
              </a:rPr>
              <a:t>具体算法如下：</a:t>
            </a:r>
          </a:p>
        </p:txBody>
      </p:sp>
    </p:spTree>
    <p:extLst>
      <p:ext uri="{BB962C8B-B14F-4D97-AF65-F5344CB8AC3E}">
        <p14:creationId xmlns:p14="http://schemas.microsoft.com/office/powerpoint/2010/main" val="22309027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1"/>
          <p:cNvSpPr txBox="1">
            <a:spLocks noChangeArrowheads="1"/>
          </p:cNvSpPr>
          <p:nvPr/>
        </p:nvSpPr>
        <p:spPr bwMode="auto">
          <a:xfrm rot="10800000" flipV="1">
            <a:off x="-1" y="-44369"/>
            <a:ext cx="11960942" cy="70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void </a:t>
            </a:r>
            <a:r>
              <a:rPr lang="en-US" altLang="zh-CN" b="0" dirty="0" err="1">
                <a:latin typeface="Times New Roman" pitchFamily="18" charset="0"/>
                <a:ea typeface="微软雅黑" pitchFamily="34" charset="-122"/>
              </a:rPr>
              <a:t>dfs</a:t>
            </a:r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(</a:t>
            </a:r>
            <a:r>
              <a:rPr lang="en-US" altLang="zh-CN" b="0" dirty="0" err="1">
                <a:latin typeface="Times New Roman" pitchFamily="18" charset="0"/>
                <a:ea typeface="微软雅黑" pitchFamily="34" charset="-122"/>
              </a:rPr>
              <a:t>int</a:t>
            </a:r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 v)</a:t>
            </a:r>
          </a:p>
          <a:p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{</a:t>
            </a:r>
          </a:p>
          <a:p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        </a:t>
            </a:r>
            <a:r>
              <a:rPr lang="en-US" altLang="zh-CN" b="0" dirty="0" err="1">
                <a:latin typeface="Times New Roman" pitchFamily="18" charset="0"/>
                <a:ea typeface="微软雅黑" pitchFamily="34" charset="-122"/>
              </a:rPr>
              <a:t>int</a:t>
            </a:r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b="0" dirty="0" err="1">
                <a:latin typeface="Times New Roman" pitchFamily="18" charset="0"/>
                <a:ea typeface="微软雅黑" pitchFamily="34" charset="-122"/>
              </a:rPr>
              <a:t>i,w,cnum</a:t>
            </a:r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=0;     //</a:t>
            </a:r>
            <a:r>
              <a:rPr lang="en-US" altLang="zh-CN" b="0" dirty="0" err="1">
                <a:latin typeface="Times New Roman" pitchFamily="18" charset="0"/>
                <a:ea typeface="微软雅黑" pitchFamily="34" charset="-122"/>
              </a:rPr>
              <a:t>cnum</a:t>
            </a:r>
            <a:r>
              <a:rPr lang="zh-CN" altLang="en-US" b="0" dirty="0">
                <a:latin typeface="Times New Roman" pitchFamily="18" charset="0"/>
                <a:ea typeface="微软雅黑" pitchFamily="34" charset="-122"/>
              </a:rPr>
              <a:t>表示孩子个数</a:t>
            </a:r>
          </a:p>
          <a:p>
            <a:r>
              <a:rPr lang="zh-CN" altLang="en-US" b="0" dirty="0">
                <a:latin typeface="Times New Roman" pitchFamily="18" charset="0"/>
                <a:ea typeface="微软雅黑" pitchFamily="34" charset="-122"/>
              </a:rPr>
              <a:t>        </a:t>
            </a:r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times++;</a:t>
            </a:r>
          </a:p>
          <a:p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        visit[v]=1; </a:t>
            </a:r>
          </a:p>
          <a:p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        </a:t>
            </a:r>
            <a:r>
              <a:rPr lang="en-US" altLang="zh-CN" b="0" dirty="0" err="1">
                <a:latin typeface="Times New Roman" pitchFamily="18" charset="0"/>
                <a:ea typeface="微软雅黑" pitchFamily="34" charset="-122"/>
              </a:rPr>
              <a:t>dfn</a:t>
            </a:r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[v]=low[v]=times;     //</a:t>
            </a:r>
            <a:r>
              <a:rPr lang="zh-CN" altLang="en-US" b="0" dirty="0">
                <a:latin typeface="Times New Roman" pitchFamily="18" charset="0"/>
                <a:ea typeface="微软雅黑" pitchFamily="34" charset="-122"/>
              </a:rPr>
              <a:t>记录时间戳</a:t>
            </a:r>
          </a:p>
          <a:p>
            <a:r>
              <a:rPr lang="zh-CN" altLang="en-US" b="0" dirty="0">
                <a:latin typeface="Times New Roman" pitchFamily="18" charset="0"/>
                <a:ea typeface="微软雅黑" pitchFamily="34" charset="-122"/>
              </a:rPr>
              <a:t>        </a:t>
            </a:r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for(</a:t>
            </a:r>
            <a:r>
              <a:rPr lang="en-US" altLang="zh-CN" b="0" dirty="0" err="1">
                <a:latin typeface="Times New Roman" pitchFamily="18" charset="0"/>
                <a:ea typeface="微软雅黑" pitchFamily="34" charset="-122"/>
              </a:rPr>
              <a:t>i</a:t>
            </a:r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=0;i&lt;map[v].size();</a:t>
            </a:r>
            <a:r>
              <a:rPr lang="en-US" altLang="zh-CN" b="0" dirty="0" err="1">
                <a:latin typeface="Times New Roman" pitchFamily="18" charset="0"/>
                <a:ea typeface="微软雅黑" pitchFamily="34" charset="-122"/>
              </a:rPr>
              <a:t>i</a:t>
            </a:r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++)</a:t>
            </a:r>
          </a:p>
          <a:p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        {</a:t>
            </a:r>
          </a:p>
          <a:p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	w=map[v][</a:t>
            </a:r>
            <a:r>
              <a:rPr lang="en-US" altLang="zh-CN" b="0" dirty="0" err="1">
                <a:latin typeface="Times New Roman" pitchFamily="18" charset="0"/>
                <a:ea typeface="微软雅黑" pitchFamily="34" charset="-122"/>
              </a:rPr>
              <a:t>i</a:t>
            </a:r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];</a:t>
            </a:r>
          </a:p>
          <a:p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	if(!visit[w])     //w</a:t>
            </a:r>
            <a:r>
              <a:rPr lang="zh-CN" altLang="en-US" b="0" dirty="0">
                <a:latin typeface="Times New Roman" pitchFamily="18" charset="0"/>
                <a:ea typeface="微软雅黑" pitchFamily="34" charset="-122"/>
              </a:rPr>
              <a:t>没有访问过，则</a:t>
            </a:r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w</a:t>
            </a:r>
            <a:r>
              <a:rPr lang="zh-CN" altLang="en-US" b="0" dirty="0">
                <a:latin typeface="Times New Roman" pitchFamily="18" charset="0"/>
                <a:ea typeface="微软雅黑" pitchFamily="34" charset="-122"/>
              </a:rPr>
              <a:t>是</a:t>
            </a:r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v</a:t>
            </a:r>
            <a:r>
              <a:rPr lang="zh-CN" altLang="en-US" b="0" dirty="0">
                <a:latin typeface="Times New Roman" pitchFamily="18" charset="0"/>
                <a:ea typeface="微软雅黑" pitchFamily="34" charset="-122"/>
              </a:rPr>
              <a:t>的孩子结点</a:t>
            </a:r>
          </a:p>
          <a:p>
            <a:r>
              <a:rPr lang="zh-CN" altLang="en-US" b="0" dirty="0">
                <a:latin typeface="Times New Roman" pitchFamily="18" charset="0"/>
                <a:ea typeface="微软雅黑" pitchFamily="34" charset="-122"/>
              </a:rPr>
              <a:t>	</a:t>
            </a:r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{</a:t>
            </a:r>
          </a:p>
          <a:p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	        </a:t>
            </a:r>
            <a:r>
              <a:rPr lang="en-US" altLang="zh-CN" b="0" dirty="0" err="1">
                <a:latin typeface="Times New Roman" pitchFamily="18" charset="0"/>
                <a:ea typeface="微软雅黑" pitchFamily="34" charset="-122"/>
              </a:rPr>
              <a:t>cnum</a:t>
            </a:r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++;</a:t>
            </a:r>
          </a:p>
          <a:p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	        </a:t>
            </a:r>
            <a:r>
              <a:rPr lang="en-US" altLang="zh-CN" b="0" dirty="0" err="1">
                <a:latin typeface="Times New Roman" pitchFamily="18" charset="0"/>
                <a:ea typeface="微软雅黑" pitchFamily="34" charset="-122"/>
              </a:rPr>
              <a:t>dfs</a:t>
            </a:r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(w);</a:t>
            </a:r>
          </a:p>
          <a:p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	        low[v]=min(low[w],low[v]);</a:t>
            </a:r>
          </a:p>
          <a:p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	        if(v==root&amp;&amp;</a:t>
            </a:r>
            <a:r>
              <a:rPr lang="en-US" altLang="zh-CN" b="0" dirty="0" err="1">
                <a:latin typeface="Times New Roman" pitchFamily="18" charset="0"/>
                <a:ea typeface="微软雅黑" pitchFamily="34" charset="-122"/>
              </a:rPr>
              <a:t>cnum</a:t>
            </a:r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&gt;=2)     //</a:t>
            </a:r>
            <a:r>
              <a:rPr lang="zh-CN" altLang="en-US" b="0" dirty="0">
                <a:latin typeface="Times New Roman" pitchFamily="18" charset="0"/>
                <a:ea typeface="微软雅黑" pitchFamily="34" charset="-122"/>
              </a:rPr>
              <a:t>如果</a:t>
            </a:r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v</a:t>
            </a:r>
            <a:r>
              <a:rPr lang="zh-CN" altLang="en-US" b="0" dirty="0">
                <a:latin typeface="Times New Roman" pitchFamily="18" charset="0"/>
                <a:ea typeface="微软雅黑" pitchFamily="34" charset="-122"/>
              </a:rPr>
              <a:t>是根，且有</a:t>
            </a:r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2</a:t>
            </a:r>
            <a:r>
              <a:rPr lang="zh-CN" altLang="en-US" b="0" dirty="0">
                <a:latin typeface="Times New Roman" pitchFamily="18" charset="0"/>
                <a:ea typeface="微软雅黑" pitchFamily="34" charset="-122"/>
              </a:rPr>
              <a:t>个以上的孩子，则为</a:t>
            </a:r>
            <a:r>
              <a:rPr lang="zh-CN" altLang="en-US" dirty="0">
                <a:latin typeface="Times New Roman" pitchFamily="18" charset="0"/>
                <a:ea typeface="微软雅黑" pitchFamily="34" charset="-122"/>
              </a:rPr>
              <a:t>割点</a:t>
            </a:r>
            <a:endParaRPr lang="zh-CN" altLang="en-US" b="0" dirty="0">
              <a:latin typeface="Times New Roman" pitchFamily="18" charset="0"/>
              <a:ea typeface="微软雅黑" pitchFamily="34" charset="-122"/>
            </a:endParaRPr>
          </a:p>
          <a:p>
            <a:r>
              <a:rPr lang="zh-CN" altLang="en-US" b="0" dirty="0">
                <a:latin typeface="Times New Roman" pitchFamily="18" charset="0"/>
                <a:ea typeface="微软雅黑" pitchFamily="34" charset="-122"/>
              </a:rPr>
              <a:t>		</a:t>
            </a:r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flag[v]=1;</a:t>
            </a:r>
          </a:p>
          <a:p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	        if(v!=root&amp;&amp;low[w]&gt;=</a:t>
            </a:r>
            <a:r>
              <a:rPr lang="en-US" altLang="zh-CN" b="0" dirty="0" err="1">
                <a:latin typeface="Times New Roman" pitchFamily="18" charset="0"/>
                <a:ea typeface="微软雅黑" pitchFamily="34" charset="-122"/>
              </a:rPr>
              <a:t>dfn</a:t>
            </a:r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[v])        //</a:t>
            </a:r>
            <a:r>
              <a:rPr lang="zh-CN" altLang="en-US" b="0" dirty="0">
                <a:latin typeface="Times New Roman" pitchFamily="18" charset="0"/>
                <a:ea typeface="微软雅黑" pitchFamily="34" charset="-122"/>
              </a:rPr>
              <a:t>不为根若</a:t>
            </a:r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low[w]&gt;=</a:t>
            </a:r>
            <a:r>
              <a:rPr lang="en-US" altLang="zh-CN" b="0" dirty="0" err="1">
                <a:latin typeface="Times New Roman" pitchFamily="18" charset="0"/>
                <a:ea typeface="微软雅黑" pitchFamily="34" charset="-122"/>
              </a:rPr>
              <a:t>dfn</a:t>
            </a:r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[v])</a:t>
            </a:r>
            <a:r>
              <a:rPr lang="zh-CN" altLang="en-US" b="0" dirty="0">
                <a:latin typeface="Times New Roman" pitchFamily="18" charset="0"/>
                <a:ea typeface="微软雅黑" pitchFamily="34" charset="-122"/>
              </a:rPr>
              <a:t>，则为</a:t>
            </a:r>
            <a:r>
              <a:rPr lang="zh-CN" altLang="en-US" dirty="0">
                <a:latin typeface="Times New Roman" pitchFamily="18" charset="0"/>
                <a:ea typeface="微软雅黑" pitchFamily="34" charset="-122"/>
              </a:rPr>
              <a:t>割点</a:t>
            </a:r>
            <a:endParaRPr lang="zh-CN" altLang="en-US" b="0" dirty="0">
              <a:latin typeface="Times New Roman" pitchFamily="18" charset="0"/>
              <a:ea typeface="微软雅黑" pitchFamily="34" charset="-122"/>
            </a:endParaRPr>
          </a:p>
          <a:p>
            <a:r>
              <a:rPr lang="zh-CN" altLang="en-US" b="0" dirty="0">
                <a:latin typeface="Times New Roman" pitchFamily="18" charset="0"/>
                <a:ea typeface="微软雅黑" pitchFamily="34" charset="-122"/>
              </a:rPr>
              <a:t>		</a:t>
            </a:r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flag[v]=1;</a:t>
            </a:r>
          </a:p>
          <a:p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	}</a:t>
            </a:r>
          </a:p>
          <a:p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	else if(v!=w)     //w</a:t>
            </a:r>
            <a:r>
              <a:rPr lang="zh-CN" altLang="en-US" b="0" dirty="0">
                <a:latin typeface="Times New Roman" pitchFamily="18" charset="0"/>
                <a:ea typeface="微软雅黑" pitchFamily="34" charset="-122"/>
              </a:rPr>
              <a:t>已经访问过了，说明从</a:t>
            </a:r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v</a:t>
            </a:r>
            <a:r>
              <a:rPr lang="zh-CN" altLang="en-US" b="0" dirty="0">
                <a:latin typeface="Times New Roman" pitchFamily="18" charset="0"/>
                <a:ea typeface="微软雅黑" pitchFamily="34" charset="-122"/>
              </a:rPr>
              <a:t>到</a:t>
            </a:r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w</a:t>
            </a:r>
            <a:r>
              <a:rPr lang="zh-CN" altLang="en-US" b="0" dirty="0">
                <a:latin typeface="Times New Roman" pitchFamily="18" charset="0"/>
                <a:ea typeface="微软雅黑" pitchFamily="34" charset="-122"/>
              </a:rPr>
              <a:t>有一条回边，</a:t>
            </a:r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w</a:t>
            </a:r>
            <a:r>
              <a:rPr lang="zh-CN" altLang="en-US" b="0" dirty="0">
                <a:latin typeface="Times New Roman" pitchFamily="18" charset="0"/>
                <a:ea typeface="微软雅黑" pitchFamily="34" charset="-122"/>
              </a:rPr>
              <a:t>是</a:t>
            </a:r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v</a:t>
            </a:r>
            <a:r>
              <a:rPr lang="zh-CN" altLang="en-US" b="0" dirty="0">
                <a:latin typeface="Times New Roman" pitchFamily="18" charset="0"/>
                <a:ea typeface="微软雅黑" pitchFamily="34" charset="-122"/>
              </a:rPr>
              <a:t>的祖先</a:t>
            </a:r>
          </a:p>
          <a:p>
            <a:r>
              <a:rPr lang="zh-CN" altLang="en-US" b="0" dirty="0">
                <a:latin typeface="Times New Roman" pitchFamily="18" charset="0"/>
                <a:ea typeface="微软雅黑" pitchFamily="34" charset="-122"/>
              </a:rPr>
              <a:t>	</a:t>
            </a:r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{</a:t>
            </a:r>
          </a:p>
          <a:p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	        low[v]=min(low[v],</a:t>
            </a:r>
            <a:r>
              <a:rPr lang="en-US" altLang="zh-CN" b="0" dirty="0" err="1">
                <a:latin typeface="Times New Roman" pitchFamily="18" charset="0"/>
                <a:ea typeface="微软雅黑" pitchFamily="34" charset="-122"/>
              </a:rPr>
              <a:t>dfn</a:t>
            </a:r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[w]);	</a:t>
            </a:r>
          </a:p>
          <a:p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	}</a:t>
            </a:r>
          </a:p>
          <a:p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        }	</a:t>
            </a:r>
          </a:p>
          <a:p>
            <a:r>
              <a:rPr lang="en-US" altLang="zh-CN" b="0" dirty="0">
                <a:latin typeface="Times New Roman" pitchFamily="18" charset="0"/>
                <a:ea typeface="微软雅黑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09027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58851" y="163758"/>
            <a:ext cx="119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割边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87619" y="961872"/>
            <a:ext cx="10455684" cy="1285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桥：图中的桥（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bridge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）是一条边，如果删除这条边，将把连通图分离成两个断开的子图。无桥的图称作边连通图（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edge-connected graph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）。</a:t>
            </a:r>
            <a:r>
              <a:rPr lang="zh-CN" altLang="en-US" sz="2500" b="1" dirty="0">
                <a:latin typeface="楷体" pitchFamily="49" charset="-122"/>
                <a:ea typeface="楷体" pitchFamily="49" charset="-122"/>
                <a:cs typeface="+mj-cs"/>
              </a:rPr>
              <a:t>桥也称割边。</a:t>
            </a:r>
            <a:endParaRPr kumimoji="0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j-cs"/>
            </a:endParaRPr>
          </a:p>
        </p:txBody>
      </p:sp>
      <p:grpSp>
        <p:nvGrpSpPr>
          <p:cNvPr id="9" name="组合 87"/>
          <p:cNvGrpSpPr>
            <a:grpSpLocks/>
          </p:cNvGrpSpPr>
          <p:nvPr/>
        </p:nvGrpSpPr>
        <p:grpSpPr bwMode="auto">
          <a:xfrm>
            <a:off x="1214414" y="2714620"/>
            <a:ext cx="4614863" cy="3214688"/>
            <a:chOff x="1714480" y="2357430"/>
            <a:chExt cx="4614564" cy="3214710"/>
          </a:xfrm>
        </p:grpSpPr>
        <p:sp>
          <p:nvSpPr>
            <p:cNvPr id="10" name="椭圆 9"/>
            <p:cNvSpPr/>
            <p:nvPr/>
          </p:nvSpPr>
          <p:spPr>
            <a:xfrm>
              <a:off x="1714480" y="2357430"/>
              <a:ext cx="428597" cy="4286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928900" y="2714620"/>
              <a:ext cx="428597" cy="4286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57526" y="2714620"/>
              <a:ext cx="428597" cy="4286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857587" y="2714620"/>
              <a:ext cx="428597" cy="4286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786154" y="3714752"/>
              <a:ext cx="428597" cy="4286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500242" y="3286124"/>
              <a:ext cx="428597" cy="4286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286003" y="3286124"/>
              <a:ext cx="428597" cy="4286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143137" y="5000636"/>
              <a:ext cx="428597" cy="4286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500242" y="4357694"/>
              <a:ext cx="428597" cy="4286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714721" y="5143512"/>
              <a:ext cx="428597" cy="4286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571795" y="5143512"/>
              <a:ext cx="428597" cy="4286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571795" y="4214818"/>
              <a:ext cx="428597" cy="4286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2" name="直接连接符 21"/>
            <p:cNvCxnSpPr>
              <a:stCxn id="10" idx="4"/>
              <a:endCxn id="23" idx="0"/>
            </p:cNvCxnSpPr>
            <p:nvPr/>
          </p:nvCxnSpPr>
          <p:spPr>
            <a:xfrm rot="5400000">
              <a:off x="786565" y="3929860"/>
              <a:ext cx="2286016" cy="15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1714480" y="5072074"/>
              <a:ext cx="428597" cy="4286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4" name="直接连接符 23"/>
            <p:cNvCxnSpPr>
              <a:stCxn id="10" idx="5"/>
              <a:endCxn id="15" idx="1"/>
            </p:cNvCxnSpPr>
            <p:nvPr/>
          </p:nvCxnSpPr>
          <p:spPr>
            <a:xfrm rot="16200000" flipH="1">
              <a:off x="2008126" y="2794013"/>
              <a:ext cx="627067" cy="4841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5" idx="6"/>
              <a:endCxn id="16" idx="2"/>
            </p:cNvCxnSpPr>
            <p:nvPr/>
          </p:nvCxnSpPr>
          <p:spPr>
            <a:xfrm>
              <a:off x="2928839" y="3500438"/>
              <a:ext cx="357164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6" idx="7"/>
              <a:endCxn id="11" idx="3"/>
            </p:cNvCxnSpPr>
            <p:nvPr/>
          </p:nvCxnSpPr>
          <p:spPr>
            <a:xfrm rot="5400000" flipH="1" flipV="1">
              <a:off x="3687605" y="3044835"/>
              <a:ext cx="269877" cy="3397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1" idx="6"/>
              <a:endCxn id="12" idx="2"/>
            </p:cNvCxnSpPr>
            <p:nvPr/>
          </p:nvCxnSpPr>
          <p:spPr>
            <a:xfrm>
              <a:off x="4357497" y="2928934"/>
              <a:ext cx="50003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2" idx="6"/>
              <a:endCxn id="13" idx="2"/>
            </p:cNvCxnSpPr>
            <p:nvPr/>
          </p:nvCxnSpPr>
          <p:spPr>
            <a:xfrm>
              <a:off x="5286124" y="2928934"/>
              <a:ext cx="571463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2" idx="5"/>
              <a:endCxn id="14" idx="1"/>
            </p:cNvCxnSpPr>
            <p:nvPr/>
          </p:nvCxnSpPr>
          <p:spPr>
            <a:xfrm rot="16200000" flipH="1">
              <a:off x="5187681" y="3116283"/>
              <a:ext cx="698505" cy="6254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3" idx="4"/>
              <a:endCxn id="14" idx="0"/>
            </p:cNvCxnSpPr>
            <p:nvPr/>
          </p:nvCxnSpPr>
          <p:spPr>
            <a:xfrm rot="5400000">
              <a:off x="5750417" y="3393284"/>
              <a:ext cx="571504" cy="714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3" idx="7"/>
              <a:endCxn id="18" idx="3"/>
            </p:cNvCxnSpPr>
            <p:nvPr/>
          </p:nvCxnSpPr>
          <p:spPr>
            <a:xfrm rot="5400000" flipH="1" flipV="1">
              <a:off x="2115283" y="4687119"/>
              <a:ext cx="412753" cy="4841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8" idx="5"/>
              <a:endCxn id="17" idx="1"/>
            </p:cNvCxnSpPr>
            <p:nvPr/>
          </p:nvCxnSpPr>
          <p:spPr>
            <a:xfrm rot="16200000" flipH="1">
              <a:off x="2866124" y="4723627"/>
              <a:ext cx="341315" cy="3397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7" idx="7"/>
              <a:endCxn id="21" idx="3"/>
            </p:cNvCxnSpPr>
            <p:nvPr/>
          </p:nvCxnSpPr>
          <p:spPr>
            <a:xfrm rot="5400000" flipH="1" flipV="1">
              <a:off x="3830464" y="4259308"/>
              <a:ext cx="484191" cy="11254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1" idx="4"/>
              <a:endCxn id="20" idx="0"/>
            </p:cNvCxnSpPr>
            <p:nvPr/>
          </p:nvCxnSpPr>
          <p:spPr>
            <a:xfrm rot="5400000">
              <a:off x="4536855" y="4894272"/>
              <a:ext cx="500065" cy="15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0" idx="6"/>
              <a:endCxn id="19" idx="2"/>
            </p:cNvCxnSpPr>
            <p:nvPr/>
          </p:nvCxnSpPr>
          <p:spPr>
            <a:xfrm>
              <a:off x="5000392" y="5357826"/>
              <a:ext cx="714329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0" idx="2"/>
              <a:endCxn id="17" idx="6"/>
            </p:cNvCxnSpPr>
            <p:nvPr/>
          </p:nvCxnSpPr>
          <p:spPr>
            <a:xfrm rot="10800000">
              <a:off x="3571735" y="5214950"/>
              <a:ext cx="1000060" cy="14287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3" idx="6"/>
              <a:endCxn id="17" idx="2"/>
            </p:cNvCxnSpPr>
            <p:nvPr/>
          </p:nvCxnSpPr>
          <p:spPr>
            <a:xfrm flipV="1">
              <a:off x="2143077" y="5214950"/>
              <a:ext cx="1000060" cy="714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10" idx="6"/>
              <a:endCxn id="11" idx="2"/>
            </p:cNvCxnSpPr>
            <p:nvPr/>
          </p:nvCxnSpPr>
          <p:spPr>
            <a:xfrm>
              <a:off x="2143077" y="2571744"/>
              <a:ext cx="1785822" cy="35718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57"/>
            <p:cNvSpPr txBox="1">
              <a:spLocks noChangeArrowheads="1"/>
            </p:cNvSpPr>
            <p:nvPr/>
          </p:nvSpPr>
          <p:spPr bwMode="auto">
            <a:xfrm>
              <a:off x="1764652" y="2389329"/>
              <a:ext cx="4286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Verdana" pitchFamily="34" charset="0"/>
                  <a:ea typeface="微软雅黑" pitchFamily="34" charset="-122"/>
                </a:rPr>
                <a:t>0</a:t>
              </a:r>
            </a:p>
          </p:txBody>
        </p:sp>
        <p:sp>
          <p:nvSpPr>
            <p:cNvPr id="40" name="TextBox 59"/>
            <p:cNvSpPr txBox="1">
              <a:spLocks noChangeArrowheads="1"/>
            </p:cNvSpPr>
            <p:nvPr/>
          </p:nvSpPr>
          <p:spPr bwMode="auto">
            <a:xfrm>
              <a:off x="2542830" y="3325663"/>
              <a:ext cx="4286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Verdana" pitchFamily="34" charset="0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6" name="TextBox 60"/>
            <p:cNvSpPr txBox="1">
              <a:spLocks noChangeArrowheads="1"/>
            </p:cNvSpPr>
            <p:nvPr/>
          </p:nvSpPr>
          <p:spPr bwMode="auto">
            <a:xfrm>
              <a:off x="3318015" y="3325663"/>
              <a:ext cx="4286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Verdana" pitchFamily="34" charset="0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7" name="TextBox 61"/>
            <p:cNvSpPr txBox="1">
              <a:spLocks noChangeArrowheads="1"/>
            </p:cNvSpPr>
            <p:nvPr/>
          </p:nvSpPr>
          <p:spPr bwMode="auto">
            <a:xfrm>
              <a:off x="2542830" y="4400226"/>
              <a:ext cx="4286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Verdana" pitchFamily="34" charset="0"/>
                  <a:ea typeface="微软雅黑" pitchFamily="34" charset="-122"/>
                </a:rPr>
                <a:t>3</a:t>
              </a:r>
            </a:p>
          </p:txBody>
        </p:sp>
        <p:sp>
          <p:nvSpPr>
            <p:cNvPr id="48" name="TextBox 62"/>
            <p:cNvSpPr txBox="1">
              <a:spLocks noChangeArrowheads="1"/>
            </p:cNvSpPr>
            <p:nvPr/>
          </p:nvSpPr>
          <p:spPr bwMode="auto">
            <a:xfrm>
              <a:off x="3185772" y="5040175"/>
              <a:ext cx="4286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Verdana" pitchFamily="34" charset="0"/>
                  <a:ea typeface="微软雅黑" pitchFamily="34" charset="-122"/>
                </a:rPr>
                <a:t>4</a:t>
              </a:r>
            </a:p>
          </p:txBody>
        </p:sp>
        <p:sp>
          <p:nvSpPr>
            <p:cNvPr id="49" name="TextBox 63"/>
            <p:cNvSpPr txBox="1">
              <a:spLocks noChangeArrowheads="1"/>
            </p:cNvSpPr>
            <p:nvPr/>
          </p:nvSpPr>
          <p:spPr bwMode="auto">
            <a:xfrm>
              <a:off x="1757012" y="5111613"/>
              <a:ext cx="4286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Verdana" pitchFamily="34" charset="0"/>
                  <a:ea typeface="微软雅黑" pitchFamily="34" charset="-122"/>
                </a:rPr>
                <a:t>5</a:t>
              </a:r>
            </a:p>
          </p:txBody>
        </p:sp>
        <p:sp>
          <p:nvSpPr>
            <p:cNvPr id="50" name="TextBox 64"/>
            <p:cNvSpPr txBox="1">
              <a:spLocks noChangeArrowheads="1"/>
            </p:cNvSpPr>
            <p:nvPr/>
          </p:nvSpPr>
          <p:spPr bwMode="auto">
            <a:xfrm>
              <a:off x="3982223" y="2743526"/>
              <a:ext cx="4286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latin typeface="Verdana" pitchFamily="34" charset="0"/>
                  <a:ea typeface="微软雅黑" pitchFamily="34" charset="-122"/>
                </a:rPr>
                <a:t>6</a:t>
              </a:r>
            </a:p>
          </p:txBody>
        </p:sp>
        <p:sp>
          <p:nvSpPr>
            <p:cNvPr id="51" name="TextBox 65"/>
            <p:cNvSpPr txBox="1">
              <a:spLocks noChangeArrowheads="1"/>
            </p:cNvSpPr>
            <p:nvPr/>
          </p:nvSpPr>
          <p:spPr bwMode="auto">
            <a:xfrm>
              <a:off x="4900284" y="2754159"/>
              <a:ext cx="4286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Verdana" pitchFamily="34" charset="0"/>
                  <a:ea typeface="微软雅黑" pitchFamily="34" charset="-122"/>
                </a:rPr>
                <a:t>7</a:t>
              </a:r>
            </a:p>
          </p:txBody>
        </p:sp>
        <p:sp>
          <p:nvSpPr>
            <p:cNvPr id="52" name="TextBox 66"/>
            <p:cNvSpPr txBox="1">
              <a:spLocks noChangeArrowheads="1"/>
            </p:cNvSpPr>
            <p:nvPr/>
          </p:nvSpPr>
          <p:spPr bwMode="auto">
            <a:xfrm>
              <a:off x="5900416" y="2743526"/>
              <a:ext cx="4286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Verdana" pitchFamily="34" charset="0"/>
                  <a:ea typeface="微软雅黑" pitchFamily="34" charset="-122"/>
                </a:rPr>
                <a:t>8</a:t>
              </a:r>
            </a:p>
          </p:txBody>
        </p:sp>
        <p:sp>
          <p:nvSpPr>
            <p:cNvPr id="53" name="TextBox 67"/>
            <p:cNvSpPr txBox="1">
              <a:spLocks noChangeArrowheads="1"/>
            </p:cNvSpPr>
            <p:nvPr/>
          </p:nvSpPr>
          <p:spPr bwMode="auto">
            <a:xfrm>
              <a:off x="4603899" y="4254357"/>
              <a:ext cx="4286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Verdana" pitchFamily="34" charset="0"/>
                  <a:ea typeface="微软雅黑" pitchFamily="34" charset="-122"/>
                </a:rPr>
                <a:t>9</a:t>
              </a:r>
            </a:p>
          </p:txBody>
        </p:sp>
        <p:sp>
          <p:nvSpPr>
            <p:cNvPr id="54" name="TextBox 68"/>
            <p:cNvSpPr txBox="1">
              <a:spLocks noChangeArrowheads="1"/>
            </p:cNvSpPr>
            <p:nvPr/>
          </p:nvSpPr>
          <p:spPr bwMode="auto">
            <a:xfrm>
              <a:off x="5757540" y="3754291"/>
              <a:ext cx="5715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Verdana" pitchFamily="34" charset="0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55" name="TextBox 69"/>
            <p:cNvSpPr txBox="1">
              <a:spLocks noChangeArrowheads="1"/>
            </p:cNvSpPr>
            <p:nvPr/>
          </p:nvSpPr>
          <p:spPr bwMode="auto">
            <a:xfrm>
              <a:off x="4543094" y="5172418"/>
              <a:ext cx="5194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Verdana" pitchFamily="34" charset="0"/>
                  <a:ea typeface="微软雅黑" pitchFamily="34" charset="-122"/>
                </a:rPr>
                <a:t>11</a:t>
              </a:r>
            </a:p>
          </p:txBody>
        </p:sp>
        <p:sp>
          <p:nvSpPr>
            <p:cNvPr id="56" name="TextBox 70"/>
            <p:cNvSpPr txBox="1">
              <a:spLocks noChangeArrowheads="1"/>
            </p:cNvSpPr>
            <p:nvPr/>
          </p:nvSpPr>
          <p:spPr bwMode="auto">
            <a:xfrm>
              <a:off x="5696735" y="5172418"/>
              <a:ext cx="5194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Verdana" pitchFamily="34" charset="0"/>
                  <a:ea typeface="微软雅黑" pitchFamily="34" charset="-122"/>
                </a:rPr>
                <a:t>12</a:t>
              </a:r>
            </a:p>
          </p:txBody>
        </p:sp>
        <p:cxnSp>
          <p:nvCxnSpPr>
            <p:cNvPr id="57" name="直接连接符 56"/>
            <p:cNvCxnSpPr/>
            <p:nvPr/>
          </p:nvCxnSpPr>
          <p:spPr>
            <a:xfrm rot="5400000">
              <a:off x="786580" y="3928272"/>
              <a:ext cx="2286016" cy="1588"/>
            </a:xfrm>
            <a:prstGeom prst="line">
              <a:avLst/>
            </a:prstGeom>
            <a:ln w="200025" cap="flat">
              <a:solidFill>
                <a:schemeClr val="accent5">
                  <a:alpha val="77000"/>
                </a:schemeClr>
              </a:solidFill>
              <a:round/>
            </a:ln>
            <a:effectLst>
              <a:innerShdw blurRad="63500" dist="50800" dir="8100000">
                <a:prstClr val="black">
                  <a:alpha val="54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10800000">
              <a:off x="4307514" y="2928934"/>
              <a:ext cx="571504" cy="1588"/>
            </a:xfrm>
            <a:prstGeom prst="line">
              <a:avLst/>
            </a:prstGeom>
            <a:ln w="200025" cap="flat">
              <a:solidFill>
                <a:schemeClr val="accent5">
                  <a:alpha val="77000"/>
                </a:schemeClr>
              </a:solidFill>
              <a:round/>
            </a:ln>
            <a:effectLst>
              <a:innerShdw blurRad="63500" dist="50800" dir="8100000">
                <a:prstClr val="black">
                  <a:alpha val="54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10800000" flipV="1">
              <a:off x="5008269" y="5357084"/>
              <a:ext cx="696106" cy="742"/>
            </a:xfrm>
            <a:prstGeom prst="line">
              <a:avLst/>
            </a:prstGeom>
            <a:ln w="200025" cap="flat">
              <a:solidFill>
                <a:schemeClr val="accent5">
                  <a:alpha val="77000"/>
                </a:schemeClr>
              </a:solidFill>
              <a:round/>
            </a:ln>
            <a:effectLst>
              <a:innerShdw blurRad="63500" dist="50800" dir="8100000">
                <a:prstClr val="black">
                  <a:alpha val="54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88"/>
          <p:cNvSpPr txBox="1">
            <a:spLocks noChangeArrowheads="1"/>
          </p:cNvSpPr>
          <p:nvPr/>
        </p:nvSpPr>
        <p:spPr bwMode="auto">
          <a:xfrm>
            <a:off x="6725725" y="2786063"/>
            <a:ext cx="40700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</a:rPr>
              <a:t>这个图不是边连通图。边</a:t>
            </a:r>
            <a:r>
              <a:rPr lang="en-US" altLang="zh-CN" b="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</a:rPr>
              <a:t>0-5</a:t>
            </a:r>
            <a:r>
              <a:rPr lang="zh-CN" altLang="en-US" b="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</a:rPr>
              <a:t>、</a:t>
            </a:r>
            <a:r>
              <a:rPr lang="en-US" altLang="zh-CN" b="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</a:rPr>
              <a:t>6-7</a:t>
            </a:r>
            <a:r>
              <a:rPr lang="zh-CN" altLang="en-US" b="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</a:rPr>
              <a:t>和</a:t>
            </a:r>
            <a:r>
              <a:rPr lang="en-US" altLang="zh-CN" b="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</a:rPr>
              <a:t>11-12</a:t>
            </a:r>
            <a:r>
              <a:rPr lang="zh-CN" altLang="en-US" b="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</a:rPr>
              <a:t>（带阴影）为桥。</a:t>
            </a:r>
          </a:p>
        </p:txBody>
      </p:sp>
    </p:spTree>
    <p:extLst>
      <p:ext uri="{BB962C8B-B14F-4D97-AF65-F5344CB8AC3E}">
        <p14:creationId xmlns:p14="http://schemas.microsoft.com/office/powerpoint/2010/main" val="22309027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58851" y="163758"/>
            <a:ext cx="119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割边</a:t>
            </a:r>
          </a:p>
        </p:txBody>
      </p:sp>
      <p:sp>
        <p:nvSpPr>
          <p:cNvPr id="61" name="TextBox 3"/>
          <p:cNvSpPr txBox="1">
            <a:spLocks noChangeArrowheads="1"/>
          </p:cNvSpPr>
          <p:nvPr/>
        </p:nvSpPr>
        <p:spPr bwMode="auto">
          <a:xfrm>
            <a:off x="928688" y="1161436"/>
            <a:ext cx="933618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在任何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DFS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树中，当且仅当不存在回边连通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w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的子孙与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w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的祖先时，树边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v-w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是一座桥。</a:t>
            </a:r>
          </a:p>
        </p:txBody>
      </p:sp>
      <p:sp>
        <p:nvSpPr>
          <p:cNvPr id="62" name="TextBox 7"/>
          <p:cNvSpPr txBox="1">
            <a:spLocks noChangeArrowheads="1"/>
          </p:cNvSpPr>
          <p:nvPr/>
        </p:nvSpPr>
        <p:spPr bwMode="auto">
          <a:xfrm>
            <a:off x="900113" y="2683009"/>
            <a:ext cx="9276274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Verdana" pitchFamily="34" charset="0"/>
                <a:ea typeface="微软雅黑" pitchFamily="34" charset="-122"/>
              </a:rPr>
              <a:t>与割点类似的，我们定义</a:t>
            </a:r>
            <a:r>
              <a:rPr lang="en-US" altLang="zh-CN" sz="2400" dirty="0">
                <a:latin typeface="Verdana" pitchFamily="34" charset="0"/>
                <a:ea typeface="微软雅黑" pitchFamily="34" charset="-122"/>
              </a:rPr>
              <a:t>low[]</a:t>
            </a:r>
            <a:r>
              <a:rPr lang="zh-CN" altLang="en-US" sz="2400" dirty="0">
                <a:latin typeface="Verdana" pitchFamily="34" charset="0"/>
                <a:ea typeface="微软雅黑" pitchFamily="34" charset="-122"/>
              </a:rPr>
              <a:t>和</a:t>
            </a:r>
            <a:r>
              <a:rPr lang="en-US" altLang="zh-CN" sz="2400" dirty="0" err="1">
                <a:latin typeface="Verdana" pitchFamily="34" charset="0"/>
                <a:ea typeface="微软雅黑" pitchFamily="34" charset="-122"/>
              </a:rPr>
              <a:t>dfn</a:t>
            </a:r>
            <a:r>
              <a:rPr lang="en-US" altLang="zh-CN" sz="2400" dirty="0">
                <a:latin typeface="Verdana" pitchFamily="34" charset="0"/>
                <a:ea typeface="微软雅黑" pitchFamily="34" charset="-122"/>
              </a:rPr>
              <a:t>[]</a:t>
            </a:r>
            <a:r>
              <a:rPr lang="zh-CN" altLang="en-US" sz="2400" dirty="0">
                <a:latin typeface="Verdana" pitchFamily="34" charset="0"/>
                <a:ea typeface="微软雅黑" pitchFamily="34" charset="-122"/>
              </a:rPr>
              <a:t>。父子边</a:t>
            </a:r>
            <a:r>
              <a:rPr lang="en-US" altLang="zh-CN" sz="2400" dirty="0">
                <a:latin typeface="Verdana" pitchFamily="34" charset="0"/>
                <a:ea typeface="微软雅黑" pitchFamily="34" charset="-122"/>
              </a:rPr>
              <a:t>e=</a:t>
            </a:r>
            <a:r>
              <a:rPr lang="en-US" altLang="zh-CN" sz="2400" dirty="0" err="1">
                <a:latin typeface="Verdana" pitchFamily="34" charset="0"/>
                <a:ea typeface="微软雅黑" pitchFamily="34" charset="-122"/>
              </a:rPr>
              <a:t>u→v</a:t>
            </a:r>
            <a:r>
              <a:rPr lang="en-US" altLang="zh-CN" sz="2400" dirty="0">
                <a:latin typeface="Verdana" pitchFamily="34" charset="0"/>
                <a:ea typeface="微软雅黑" pitchFamily="34" charset="-122"/>
              </a:rPr>
              <a:t> </a:t>
            </a:r>
            <a:r>
              <a:rPr lang="zh-CN" altLang="en-US" sz="2400" dirty="0">
                <a:latin typeface="Verdana" pitchFamily="34" charset="0"/>
                <a:ea typeface="微软雅黑" pitchFamily="34" charset="-122"/>
              </a:rPr>
              <a:t>，当且仅当</a:t>
            </a:r>
            <a:r>
              <a:rPr lang="en-US" altLang="zh-CN" sz="2400" dirty="0">
                <a:latin typeface="Verdana" pitchFamily="34" charset="0"/>
                <a:ea typeface="微软雅黑" pitchFamily="34" charset="-122"/>
              </a:rPr>
              <a:t>low[v] &gt; </a:t>
            </a:r>
            <a:r>
              <a:rPr lang="en-US" altLang="zh-CN" sz="2400" dirty="0" err="1">
                <a:latin typeface="Verdana" pitchFamily="34" charset="0"/>
                <a:ea typeface="微软雅黑" pitchFamily="34" charset="-122"/>
              </a:rPr>
              <a:t>dfn</a:t>
            </a:r>
            <a:r>
              <a:rPr lang="en-US" altLang="zh-CN" sz="2400" dirty="0">
                <a:latin typeface="Verdana" pitchFamily="34" charset="0"/>
                <a:ea typeface="微软雅黑" pitchFamily="34" charset="-122"/>
              </a:rPr>
              <a:t>[u]</a:t>
            </a:r>
            <a:r>
              <a:rPr lang="zh-CN" altLang="en-US" sz="2400" dirty="0">
                <a:latin typeface="Verdana" pitchFamily="34" charset="0"/>
                <a:ea typeface="微软雅黑" pitchFamily="34" charset="-122"/>
              </a:rPr>
              <a:t>的时候，</a:t>
            </a:r>
            <a:r>
              <a:rPr lang="en-US" altLang="zh-CN" sz="2400" dirty="0">
                <a:latin typeface="Verdana" pitchFamily="34" charset="0"/>
                <a:ea typeface="微软雅黑" pitchFamily="34" charset="-122"/>
              </a:rPr>
              <a:t>e</a:t>
            </a:r>
            <a:r>
              <a:rPr lang="zh-CN" altLang="en-US" sz="2400" dirty="0">
                <a:latin typeface="Verdana" pitchFamily="34" charset="0"/>
                <a:ea typeface="微软雅黑" pitchFamily="34" charset="-122"/>
              </a:rPr>
              <a:t>是割边。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Verdana" pitchFamily="34" charset="0"/>
              <a:ea typeface="微软雅黑" pitchFamily="34" charset="-122"/>
            </a:endParaRPr>
          </a:p>
          <a:p>
            <a:endParaRPr lang="en-US" altLang="zh-CN" sz="2400" dirty="0">
              <a:latin typeface="Verdana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9027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58851" y="163758"/>
            <a:ext cx="119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强连通分量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SCC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内容占位符 13"/>
          <p:cNvSpPr txBox="1">
            <a:spLocks noChangeArrowheads="1"/>
          </p:cNvSpPr>
          <p:nvPr/>
        </p:nvSpPr>
        <p:spPr>
          <a:xfrm>
            <a:off x="838200" y="1803400"/>
            <a:ext cx="10512425" cy="398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有向图中, u可达v不一定意味着v可达u. </a:t>
            </a:r>
          </a:p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相互可达则属于同一个强连通分量</a:t>
            </a:r>
          </a:p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(Strongly Connected Component, SCC)</a:t>
            </a:r>
          </a:p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有向图和它的转置的强连通分量相同</a:t>
            </a:r>
          </a:p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所有SCC构成一个DAG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4275" y="1733550"/>
            <a:ext cx="42735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09027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58851" y="163758"/>
            <a:ext cx="119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强连通分量</a:t>
            </a:r>
            <a:r>
              <a:rPr lang="en-US" altLang="zh-CN" sz="3600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Tarjan</a:t>
            </a:r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416181" y="1440474"/>
            <a:ext cx="10851587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0" dirty="0" err="1">
                <a:latin typeface="Verdana" pitchFamily="34" charset="0"/>
                <a:ea typeface="微软雅黑" pitchFamily="34" charset="-122"/>
              </a:rPr>
              <a:t>Tarjan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算法是基于对图深度优先搜索的算法，每个强连通分量为搜索树中的一棵子树。</a:t>
            </a:r>
            <a:r>
              <a:rPr lang="en-US" altLang="zh-CN" sz="2400" b="0" dirty="0" err="1">
                <a:solidFill>
                  <a:srgbClr val="0070C0"/>
                </a:solidFill>
                <a:latin typeface="Verdana" pitchFamily="34" charset="0"/>
                <a:ea typeface="微软雅黑" pitchFamily="34" charset="-122"/>
              </a:rPr>
              <a:t>dfs</a:t>
            </a:r>
            <a:r>
              <a:rPr lang="zh-CN" altLang="en-US" sz="2400" b="0" dirty="0">
                <a:solidFill>
                  <a:srgbClr val="0070C0"/>
                </a:solidFill>
                <a:latin typeface="Verdana" pitchFamily="34" charset="0"/>
                <a:ea typeface="微软雅黑" pitchFamily="34" charset="-122"/>
              </a:rPr>
              <a:t>时，把当前搜索树中未处理的节点加入一个堆栈，回溯时可以判断栈顶到栈中的节点是否为一个强连通分量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。</a:t>
            </a:r>
            <a:endParaRPr lang="en-US" altLang="zh-CN" sz="2400" b="0" dirty="0">
              <a:latin typeface="Verdana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我们仍然定义</a:t>
            </a:r>
            <a:r>
              <a:rPr lang="en-US" altLang="zh-CN" sz="2400" b="0" dirty="0" err="1">
                <a:latin typeface="Verdana" pitchFamily="34" charset="0"/>
                <a:ea typeface="微软雅黑" pitchFamily="34" charset="-122"/>
              </a:rPr>
              <a:t>dfn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[</a:t>
            </a:r>
            <a:r>
              <a:rPr lang="en-US" altLang="zh-CN" sz="2400" b="0" dirty="0" err="1">
                <a:latin typeface="Verdana" pitchFamily="34" charset="0"/>
                <a:ea typeface="微软雅黑" pitchFamily="34" charset="-122"/>
              </a:rPr>
              <a:t>i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]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为节点</a:t>
            </a:r>
            <a:r>
              <a:rPr lang="en-US" altLang="zh-CN" sz="2400" b="0" dirty="0" err="1">
                <a:latin typeface="Verdana" pitchFamily="34" charset="0"/>
                <a:ea typeface="微软雅黑" pitchFamily="34" charset="-122"/>
              </a:rPr>
              <a:t>i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搜索的次序编号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(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时间戳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)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，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low[</a:t>
            </a:r>
            <a:r>
              <a:rPr lang="en-US" altLang="zh-CN" sz="2400" b="0" dirty="0" err="1">
                <a:latin typeface="Verdana" pitchFamily="34" charset="0"/>
                <a:ea typeface="微软雅黑" pitchFamily="34" charset="-122"/>
              </a:rPr>
              <a:t>i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]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为</a:t>
            </a:r>
            <a:r>
              <a:rPr lang="en-US" altLang="zh-CN" sz="2400" b="0" dirty="0" err="1">
                <a:latin typeface="Verdana" pitchFamily="34" charset="0"/>
                <a:ea typeface="微软雅黑" pitchFamily="34" charset="-122"/>
              </a:rPr>
              <a:t>i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或</a:t>
            </a:r>
            <a:r>
              <a:rPr lang="en-US" altLang="zh-CN" sz="2400" b="0" dirty="0" err="1">
                <a:latin typeface="Verdana" pitchFamily="34" charset="0"/>
                <a:ea typeface="微软雅黑" pitchFamily="34" charset="-122"/>
              </a:rPr>
              <a:t>i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的子树能够追溯到的最早的栈中节点的次序号。由定义可以得出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当</a:t>
            </a:r>
            <a:r>
              <a:rPr lang="en-US" altLang="zh-CN" sz="2400" b="0" dirty="0" err="1">
                <a:latin typeface="Verdana" pitchFamily="34" charset="0"/>
                <a:ea typeface="微软雅黑" pitchFamily="34" charset="-122"/>
              </a:rPr>
              <a:t>dfn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(u)=low(u)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时，以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u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为根的搜索子树上的所有节点构成一个强连通分量。</a:t>
            </a:r>
          </a:p>
        </p:txBody>
      </p:sp>
    </p:spTree>
    <p:extLst>
      <p:ext uri="{BB962C8B-B14F-4D97-AF65-F5344CB8AC3E}">
        <p14:creationId xmlns:p14="http://schemas.microsoft.com/office/powerpoint/2010/main" val="223090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58851" y="163758"/>
            <a:ext cx="119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图的存储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457198" y="1492250"/>
            <a:ext cx="10805887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74955" indent="-274955" eaLnBrk="1" hangingPunct="1">
              <a:lnSpc>
                <a:spcPct val="120000"/>
              </a:lnSpc>
              <a:spcBef>
                <a:spcPts val="1440"/>
              </a:spcBef>
              <a:buFont typeface="Wingdings" pitchFamily="2" charset="2"/>
              <a:buChar char="§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邻接矩阵存储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  <a:sym typeface="Corbel" pitchFamily="34" charset="0"/>
            </a:endParaRPr>
          </a:p>
          <a:p>
            <a:pPr marL="274955" indent="-274955" eaLnBrk="1" hangingPunct="1">
              <a:lnSpc>
                <a:spcPct val="120000"/>
              </a:lnSpc>
              <a:spcBef>
                <a:spcPts val="1440"/>
              </a:spcBef>
              <a:buFont typeface="Wingdings" pitchFamily="2" charset="2"/>
              <a:buChar char="§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邻接表存储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  <a:sym typeface="Corbel" pitchFamily="34" charset="0"/>
            </a:endParaRPr>
          </a:p>
          <a:p>
            <a:pPr marL="274955" indent="-274955" eaLnBrk="1" hangingPunct="1">
              <a:lnSpc>
                <a:spcPct val="120000"/>
              </a:lnSpc>
              <a:spcBef>
                <a:spcPts val="1440"/>
              </a:spcBef>
              <a:buFont typeface="Wingdings" pitchFamily="2" charset="2"/>
              <a:buChar char="§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链式前向星</a:t>
            </a:r>
            <a:endParaRPr lang="en-US" altLang="zh-CN" sz="2800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274955" indent="-274955" eaLnBrk="1" hangingPunct="1">
              <a:lnSpc>
                <a:spcPct val="120000"/>
              </a:lnSpc>
              <a:spcBef>
                <a:spcPts val="1440"/>
              </a:spcBef>
              <a:buFont typeface="Wingdings" pitchFamily="2" charset="2"/>
              <a:buChar char="§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边集数组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  <a:sym typeface="Corbe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47969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50825" y="0"/>
            <a:ext cx="6312207" cy="701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void </a:t>
            </a:r>
            <a:r>
              <a:rPr lang="en-US" altLang="zh-CN" sz="15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tarjan</a:t>
            </a:r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5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5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</a:p>
          <a:p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en-US" altLang="zh-CN" sz="15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j;</a:t>
            </a:r>
          </a:p>
          <a:p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en-US" altLang="zh-CN" sz="15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dfn</a:t>
            </a:r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5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]=low[</a:t>
            </a:r>
            <a:r>
              <a:rPr lang="en-US" altLang="zh-CN" sz="15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]=++times; </a:t>
            </a:r>
            <a:r>
              <a:rPr lang="en-US" altLang="zh-CN" sz="1500" b="0" dirty="0">
                <a:latin typeface="Verdana" pitchFamily="34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// </a:t>
            </a:r>
            <a:r>
              <a:rPr lang="zh-CN" altLang="en-US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为节点</a:t>
            </a:r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zh-CN" altLang="en-US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设定次序编号和</a:t>
            </a:r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Low</a:t>
            </a:r>
            <a:r>
              <a:rPr lang="zh-CN" altLang="en-US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初值 </a:t>
            </a:r>
          </a:p>
          <a:p>
            <a:r>
              <a:rPr lang="zh-CN" altLang="en-US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en-US" altLang="zh-CN" sz="15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instack</a:t>
            </a:r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5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]=true;</a:t>
            </a:r>
          </a:p>
          <a:p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Stack[++Stop]=</a:t>
            </a:r>
            <a:r>
              <a:rPr lang="en-US" altLang="zh-CN" sz="15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 //</a:t>
            </a:r>
            <a:r>
              <a:rPr lang="en-US" altLang="zh-CN" sz="1500" b="0" dirty="0">
                <a:latin typeface="Verdana" pitchFamily="34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500" b="0" dirty="0">
                <a:latin typeface="Verdana" pitchFamily="34" charset="0"/>
                <a:ea typeface="微软雅黑" pitchFamily="34" charset="-122"/>
                <a:cs typeface="Times New Roman" pitchFamily="18" charset="0"/>
              </a:rPr>
              <a:t>将节点</a:t>
            </a:r>
            <a:r>
              <a:rPr lang="en-US" altLang="zh-CN" sz="1500" b="0" dirty="0">
                <a:latin typeface="Verdana" pitchFamily="34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zh-CN" altLang="en-US" sz="1500" b="0" dirty="0">
                <a:latin typeface="Verdana" pitchFamily="34" charset="0"/>
                <a:ea typeface="微软雅黑" pitchFamily="34" charset="-122"/>
                <a:cs typeface="Times New Roman" pitchFamily="18" charset="0"/>
              </a:rPr>
              <a:t>压入栈中 </a:t>
            </a:r>
            <a:endParaRPr lang="zh-CN" altLang="en-US" sz="15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for (edge *e=V[</a:t>
            </a:r>
            <a:r>
              <a:rPr lang="en-US" altLang="zh-CN" sz="15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];</a:t>
            </a:r>
            <a:r>
              <a:rPr lang="en-US" altLang="zh-CN" sz="15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e;e</a:t>
            </a:r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=e-&gt;next)</a:t>
            </a:r>
          </a:p>
          <a:p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{</a:t>
            </a:r>
          </a:p>
          <a:p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j=e-&gt;t;</a:t>
            </a:r>
          </a:p>
          <a:p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if (!</a:t>
            </a:r>
            <a:r>
              <a:rPr lang="en-US" altLang="zh-CN" sz="15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dfn</a:t>
            </a:r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[j])</a:t>
            </a:r>
          </a:p>
          <a:p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{</a:t>
            </a:r>
          </a:p>
          <a:p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15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tarjan</a:t>
            </a:r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(j);</a:t>
            </a:r>
          </a:p>
          <a:p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if (low[j]&lt;low[</a:t>
            </a:r>
            <a:r>
              <a:rPr lang="en-US" altLang="zh-CN" sz="15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])</a:t>
            </a:r>
          </a:p>
          <a:p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        low[</a:t>
            </a:r>
            <a:r>
              <a:rPr lang="en-US" altLang="zh-CN" sz="15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]=low[j];</a:t>
            </a:r>
          </a:p>
          <a:p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}</a:t>
            </a:r>
          </a:p>
          <a:p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else if (</a:t>
            </a:r>
            <a:r>
              <a:rPr lang="en-US" altLang="zh-CN" sz="15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instack</a:t>
            </a:r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[j] &amp;&amp; </a:t>
            </a:r>
            <a:r>
              <a:rPr lang="en-US" altLang="zh-CN" sz="15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dfn</a:t>
            </a:r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[j]&lt;low[</a:t>
            </a:r>
            <a:r>
              <a:rPr lang="en-US" altLang="zh-CN" sz="15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])</a:t>
            </a:r>
          </a:p>
          <a:p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low[</a:t>
            </a:r>
            <a:r>
              <a:rPr lang="en-US" altLang="zh-CN" sz="15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]=</a:t>
            </a:r>
            <a:r>
              <a:rPr lang="en-US" altLang="zh-CN" sz="15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dfn</a:t>
            </a:r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[j];</a:t>
            </a:r>
          </a:p>
          <a:p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}</a:t>
            </a:r>
          </a:p>
          <a:p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if (</a:t>
            </a:r>
            <a:r>
              <a:rPr lang="en-US" altLang="zh-CN" sz="15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dfn</a:t>
            </a:r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5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]==low[</a:t>
            </a:r>
            <a:r>
              <a:rPr lang="en-US" altLang="zh-CN" sz="15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]) </a:t>
            </a:r>
            <a:r>
              <a:rPr lang="en-US" altLang="zh-CN" sz="1500" b="0" dirty="0">
                <a:latin typeface="Verdana" pitchFamily="34" charset="0"/>
                <a:ea typeface="微软雅黑" pitchFamily="34" charset="-122"/>
                <a:cs typeface="Times New Roman" pitchFamily="18" charset="0"/>
              </a:rPr>
              <a:t>// </a:t>
            </a:r>
            <a:r>
              <a:rPr lang="zh-CN" altLang="en-US" sz="1500" b="0" dirty="0">
                <a:latin typeface="Verdana" pitchFamily="34" charset="0"/>
                <a:ea typeface="微软雅黑" pitchFamily="34" charset="-122"/>
                <a:cs typeface="Times New Roman" pitchFamily="18" charset="0"/>
              </a:rPr>
              <a:t>如果节点</a:t>
            </a:r>
            <a:r>
              <a:rPr lang="en-US" altLang="zh-CN" sz="1500" b="0" dirty="0" err="1">
                <a:latin typeface="Verdana" pitchFamily="34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500" b="0" dirty="0">
                <a:latin typeface="Verdana" pitchFamily="34" charset="0"/>
                <a:ea typeface="微软雅黑" pitchFamily="34" charset="-122"/>
                <a:cs typeface="Times New Roman" pitchFamily="18" charset="0"/>
              </a:rPr>
              <a:t>是强连通分量的根 </a:t>
            </a:r>
            <a:endParaRPr lang="zh-CN" altLang="en-US" sz="15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</a:p>
          <a:p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</a:t>
            </a:r>
            <a:r>
              <a:rPr lang="en-US" altLang="zh-CN" sz="15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Bcnt</a:t>
            </a:r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++;</a:t>
            </a:r>
          </a:p>
          <a:p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do</a:t>
            </a:r>
          </a:p>
          <a:p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{</a:t>
            </a:r>
          </a:p>
          <a:p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j=Stack[Stop--];</a:t>
            </a:r>
          </a:p>
          <a:p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15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instack</a:t>
            </a:r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[j]=false;</a:t>
            </a:r>
          </a:p>
          <a:p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Belong[j]=</a:t>
            </a:r>
            <a:r>
              <a:rPr lang="en-US" altLang="zh-CN" sz="15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Bcnt</a:t>
            </a:r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</a:p>
          <a:p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}while (j!=</a:t>
            </a:r>
            <a:r>
              <a:rPr lang="en-US" altLang="zh-CN" sz="15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);</a:t>
            </a:r>
          </a:p>
          <a:p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}</a:t>
            </a:r>
          </a:p>
          <a:p>
            <a:r>
              <a:rPr lang="en-US" altLang="zh-CN" sz="15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7579289" y="332300"/>
            <a:ext cx="3643312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2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void solve()</a:t>
            </a:r>
          </a:p>
          <a:p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en-US" altLang="zh-CN" sz="20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</a:p>
          <a:p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Stop=</a:t>
            </a:r>
            <a:r>
              <a:rPr lang="en-US" altLang="zh-CN" sz="20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Bcnt</a:t>
            </a:r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times =0;</a:t>
            </a:r>
          </a:p>
          <a:p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en-US" altLang="zh-CN" sz="20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memset</a:t>
            </a:r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(dfn,0,sizeof(</a:t>
            </a:r>
            <a:r>
              <a:rPr lang="en-US" altLang="zh-CN" sz="20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dfn</a:t>
            </a:r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));</a:t>
            </a:r>
          </a:p>
          <a:p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for (</a:t>
            </a:r>
            <a:r>
              <a:rPr lang="en-US" altLang="zh-CN" sz="20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=1;i&lt;=</a:t>
            </a:r>
            <a:r>
              <a:rPr lang="en-US" altLang="zh-CN" sz="20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n;i</a:t>
            </a:r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++)</a:t>
            </a:r>
          </a:p>
          <a:p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if (!</a:t>
            </a:r>
            <a:r>
              <a:rPr lang="en-US" altLang="zh-CN" sz="20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dfn</a:t>
            </a:r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20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])</a:t>
            </a:r>
          </a:p>
          <a:p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</a:t>
            </a:r>
            <a:r>
              <a:rPr lang="en-US" altLang="zh-CN" sz="20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tarjan</a:t>
            </a:r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);</a:t>
            </a:r>
          </a:p>
          <a:p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endParaRPr lang="en-US" altLang="zh-CN" sz="2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9027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58851" y="163758"/>
            <a:ext cx="119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强连通分量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SCC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TextBox 13"/>
          <p:cNvSpPr txBox="1">
            <a:spLocks noChangeArrowheads="1"/>
          </p:cNvSpPr>
          <p:nvPr/>
        </p:nvSpPr>
        <p:spPr bwMode="auto">
          <a:xfrm>
            <a:off x="573805" y="1500341"/>
            <a:ext cx="9219124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下图中，子图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{1,2,3,4}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为一个强连通分量，因为顶点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1,2,3,4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两两可达。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{5},{6}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也分别是两个强连通分量。</a:t>
            </a:r>
          </a:p>
        </p:txBody>
      </p:sp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4882" y="2757949"/>
            <a:ext cx="4552331" cy="2841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09027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58851" y="163758"/>
            <a:ext cx="119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Tarjan</a:t>
            </a:r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求强连通分量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468313" y="1100291"/>
            <a:ext cx="1141397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从节点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1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开始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DFS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，把遍历到的节点加入栈中。搜索到节点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u=6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时，</a:t>
            </a:r>
            <a:r>
              <a:rPr lang="en-US" altLang="zh-CN" sz="2400" b="0" dirty="0" err="1">
                <a:latin typeface="Verdana" pitchFamily="34" charset="0"/>
                <a:ea typeface="微软雅黑" pitchFamily="34" charset="-122"/>
              </a:rPr>
              <a:t>dfn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[6]=low[6]=4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，找到了一个强连通分量。退栈到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u=v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为止，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{6}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为一个强连通分量。</a:t>
            </a:r>
          </a:p>
        </p:txBody>
      </p:sp>
      <p:pic>
        <p:nvPicPr>
          <p:cNvPr id="7" name="Picture 2" descr="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8320" y="2730654"/>
            <a:ext cx="6116368" cy="3566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09027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58851" y="163758"/>
            <a:ext cx="119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Tarjan</a:t>
            </a:r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求强连通分量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611188" y="1144515"/>
            <a:ext cx="94914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返回节点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5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，发现</a:t>
            </a:r>
            <a:r>
              <a:rPr lang="en-US" altLang="zh-CN" sz="2400" b="0" dirty="0" err="1">
                <a:latin typeface="Verdana" pitchFamily="34" charset="0"/>
                <a:ea typeface="微软雅黑" pitchFamily="34" charset="-122"/>
              </a:rPr>
              <a:t>dfn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[5]=low[5]=3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，退栈后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{5}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为一个强连通分量。</a:t>
            </a:r>
          </a:p>
        </p:txBody>
      </p:sp>
      <p:pic>
        <p:nvPicPr>
          <p:cNvPr id="9" name="Picture 2" descr="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8175" y="2368478"/>
            <a:ext cx="624406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09027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58851" y="163758"/>
            <a:ext cx="119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Tarjan</a:t>
            </a:r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求强连通分量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611188" y="1027246"/>
            <a:ext cx="1033211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返回节点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3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，继续搜索到节点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4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，把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4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加入堆栈。发现节点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4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存在向节点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1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的回边，节点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1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还在栈中，所以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low[4]=</a:t>
            </a:r>
            <a:r>
              <a:rPr lang="en-US" altLang="zh-CN" sz="2400" b="0" dirty="0" err="1">
                <a:latin typeface="Verdana" pitchFamily="34" charset="0"/>
                <a:ea typeface="微软雅黑" pitchFamily="34" charset="-122"/>
              </a:rPr>
              <a:t>dfn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[1]=1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。节点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6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已经出栈，不再访问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6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，返回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3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，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(3,4)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为树边，所以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low[3]=low[4]=1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。</a:t>
            </a:r>
          </a:p>
        </p:txBody>
      </p:sp>
      <p:pic>
        <p:nvPicPr>
          <p:cNvPr id="9" name="Picture 2" descr="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75" y="3267209"/>
            <a:ext cx="6797102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09027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58851" y="163758"/>
            <a:ext cx="119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Tarjan</a:t>
            </a:r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求强连通分量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611187" y="1073793"/>
            <a:ext cx="1090730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继续回到节点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1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，最后访问节点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2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。访问边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(2,4)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，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4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还在栈中，所以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low[2]=4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。返回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1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后，发现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DFN[1]=LOW[1]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，把栈中节点全部取出，组成一个连通分量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{1,3,4,2}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。</a:t>
            </a:r>
          </a:p>
        </p:txBody>
      </p:sp>
      <p:pic>
        <p:nvPicPr>
          <p:cNvPr id="9" name="Picture 2" descr="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1272" y="2499369"/>
            <a:ext cx="6151000" cy="313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196463" y="5707166"/>
            <a:ext cx="8001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</a:rPr>
              <a:t>至此，算法结束。经过该算法，求出了图中全部的三个强连通分量</a:t>
            </a:r>
            <a:r>
              <a:rPr lang="en-US" altLang="zh-CN" b="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</a:rPr>
              <a:t>{1,3,4,2},{5},{6}</a:t>
            </a:r>
            <a:r>
              <a:rPr lang="zh-CN" altLang="en-US" b="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</a:rPr>
              <a:t>。</a:t>
            </a:r>
          </a:p>
          <a:p>
            <a:endParaRPr lang="en-US" altLang="zh-CN" b="0" dirty="0">
              <a:solidFill>
                <a:srgbClr val="FF0000"/>
              </a:solidFill>
              <a:latin typeface="Verdana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9027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063D1CA-686B-4575-9099-6563A2B3FAD9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191387" y="203514"/>
            <a:ext cx="1200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差分约束系统</a:t>
            </a:r>
          </a:p>
        </p:txBody>
      </p:sp>
      <p:sp>
        <p:nvSpPr>
          <p:cNvPr id="8" name="内容占位符 13"/>
          <p:cNvSpPr txBox="1">
            <a:spLocks noChangeArrowheads="1"/>
          </p:cNvSpPr>
          <p:nvPr/>
        </p:nvSpPr>
        <p:spPr>
          <a:xfrm>
            <a:off x="854336" y="1258133"/>
            <a:ext cx="10148444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线性规划(linear programming, LP): 给m*n矩阵A、m维向量b和n维向量c, 求出x为向量使得Ax&lt;=b, 且sum{cixi}最小</a:t>
            </a:r>
          </a:p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可行性问题(feasibility problem): 只需要任意找出一组满足Ax&lt;=b的解向量x</a:t>
            </a:r>
          </a:p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差分约束系统(system of difference constraints): A的每行恰好一个1和一个-1, 其他元素都是0. 相当于关于n个变量的m个差分约束, 每个约束都形如xj-xi&lt;=bk, 其中1&lt;=i,j&lt;=n, 1&lt;=k&lt;=m.</a:t>
            </a:r>
          </a:p>
        </p:txBody>
      </p:sp>
    </p:spTree>
    <p:extLst>
      <p:ext uri="{BB962C8B-B14F-4D97-AF65-F5344CB8AC3E}">
        <p14:creationId xmlns:p14="http://schemas.microsoft.com/office/powerpoint/2010/main" val="32356793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063D1CA-686B-4575-9099-6563A2B3FAD9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191387" y="203514"/>
            <a:ext cx="1200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差分约束系统</a:t>
            </a:r>
          </a:p>
        </p:txBody>
      </p:sp>
      <p:sp>
        <p:nvSpPr>
          <p:cNvPr id="5" name="内容占位符 13"/>
          <p:cNvSpPr txBox="1">
            <a:spLocks noChangeArrowheads="1"/>
          </p:cNvSpPr>
          <p:nvPr/>
        </p:nvSpPr>
        <p:spPr>
          <a:xfrm>
            <a:off x="1522413" y="1905000"/>
            <a:ext cx="961231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左边的可行性问题等价于右边的差分约束系统</a:t>
            </a:r>
          </a:p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6263" y="2978150"/>
            <a:ext cx="4103687" cy="211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6700" y="2695575"/>
            <a:ext cx="37084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56793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063D1CA-686B-4575-9099-6563A2B3FAD9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191387" y="203514"/>
            <a:ext cx="1200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差分约束系统</a:t>
            </a:r>
          </a:p>
        </p:txBody>
      </p:sp>
      <p:sp>
        <p:nvSpPr>
          <p:cNvPr id="8" name="内容占位符 13"/>
          <p:cNvSpPr txBox="1">
            <a:spLocks noChangeArrowheads="1"/>
          </p:cNvSpPr>
          <p:nvPr/>
        </p:nvSpPr>
        <p:spPr>
          <a:xfrm>
            <a:off x="1522413" y="1905000"/>
            <a:ext cx="961231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约束图: 结点是变量, 一个约束对应一条弧, 若有弧(u, v), 则得到xu后, 有xv &lt;= xu + w(u,v)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2638" y="3544888"/>
            <a:ext cx="3384550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9863" y="3252788"/>
            <a:ext cx="3816350" cy="303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56793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063D1CA-686B-4575-9099-6563A2B3FAD9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191387" y="203514"/>
            <a:ext cx="1200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差分约束系统</a:t>
            </a:r>
          </a:p>
        </p:txBody>
      </p:sp>
      <p:sp>
        <p:nvSpPr>
          <p:cNvPr id="7" name="内容占位符 13"/>
          <p:cNvSpPr txBox="1">
            <a:spLocks noChangeArrowheads="1"/>
          </p:cNvSpPr>
          <p:nvPr/>
        </p:nvSpPr>
        <p:spPr>
          <a:xfrm>
            <a:off x="1044133" y="1254620"/>
            <a:ext cx="961231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定理: 如果约束图没有负圈, 则可取xu为起点v0到u的最短路长; 若约束图有负圈, 差分约束系统无解.</a:t>
            </a:r>
          </a:p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正确性证明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无负圈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: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由松弛条件可证明每个约束得到满足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有负圈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: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把负圈上的约束条件叠加将得到一个矛盾不等式</a:t>
            </a:r>
          </a:p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算法步骤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构图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得到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n+1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个结点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m+n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条边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运行最短路算法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274638" marR="0" lvl="0" indent="-274638" algn="l" defTabSz="914400" rtl="0" eaLnBrk="1" fontAlgn="auto" latinLnBrk="0" hangingPunct="1">
              <a:lnSpc>
                <a:spcPct val="120000"/>
              </a:lnSpc>
              <a:spcBef>
                <a:spcPts val="143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567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6062A31-2881-4041-B507-EEF124248781}"/>
              </a:ext>
            </a:extLst>
          </p:cNvPr>
          <p:cNvSpPr/>
          <p:nvPr/>
        </p:nvSpPr>
        <p:spPr>
          <a:xfrm>
            <a:off x="1" y="0"/>
            <a:ext cx="12192000" cy="950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E03E4-B928-4579-9838-77649970381C}"/>
              </a:ext>
            </a:extLst>
          </p:cNvPr>
          <p:cNvSpPr txBox="1"/>
          <p:nvPr/>
        </p:nvSpPr>
        <p:spPr>
          <a:xfrm>
            <a:off x="258851" y="163758"/>
            <a:ext cx="119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邻接矩阵存储</a:t>
            </a:r>
          </a:p>
        </p:txBody>
      </p:sp>
      <p:sp>
        <p:nvSpPr>
          <p:cNvPr id="3" name="矩形 2"/>
          <p:cNvSpPr/>
          <p:nvPr/>
        </p:nvSpPr>
        <p:spPr>
          <a:xfrm>
            <a:off x="711199" y="1283712"/>
            <a:ext cx="1052285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638" lvl="0" indent="-274638" fontAlgn="base">
              <a:lnSpc>
                <a:spcPct val="120000"/>
              </a:lnSpc>
              <a:spcBef>
                <a:spcPts val="1438"/>
              </a:spcBef>
              <a:spcAft>
                <a:spcPct val="0"/>
              </a:spcAft>
              <a:buSzPct val="80000"/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V*V的二维数组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a[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i][j]=0,若(i,j)不相连，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[i][j]=1,若(i,j)相连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79" y="2237424"/>
            <a:ext cx="2879725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030" y="2426106"/>
            <a:ext cx="3414712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772864" y="5857369"/>
            <a:ext cx="37099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438"/>
              </a:spcBef>
              <a:buSzPct val="80000"/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图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的邻接矩阵表示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03738" y="2321772"/>
            <a:ext cx="6096000" cy="17912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69925" lvl="1" indent="-3254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itchFamily="2" charset="2"/>
              <a:buChar char="q"/>
            </a:pPr>
            <a:r>
              <a:rPr lang="zh-CN" altLang="en-US" sz="2400" b="1" kern="0" dirty="0">
                <a:solidFill>
                  <a:srgbClr val="000000"/>
                </a:solidFill>
                <a:latin typeface="Arial"/>
                <a:ea typeface="宋体"/>
              </a:rPr>
              <a:t>空间复杂度：</a:t>
            </a:r>
            <a:r>
              <a:rPr lang="en-US" altLang="zh-CN" sz="2400" b="1" kern="0" dirty="0">
                <a:solidFill>
                  <a:srgbClr val="000000"/>
                </a:solidFill>
                <a:latin typeface="Arial"/>
                <a:ea typeface="宋体"/>
              </a:rPr>
              <a:t>O(V^2)</a:t>
            </a:r>
          </a:p>
          <a:p>
            <a:pPr marL="669925" lvl="1" indent="-3254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查找/删除某条边是O(1)的</a:t>
            </a:r>
            <a:endParaRPr lang="en-US" altLang="zh-CN" sz="2400" b="1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669925" lvl="1" indent="-3254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遍历某一点的邻居是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O(V)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</a:t>
            </a:r>
          </a:p>
          <a:p>
            <a:pPr marL="669925" lvl="1" indent="-3254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itchFamily="2" charset="2"/>
              <a:buChar char="q"/>
            </a:pPr>
            <a:r>
              <a:rPr lang="zh-CN" altLang="en-US" sz="2400" b="1" kern="0" dirty="0">
                <a:solidFill>
                  <a:srgbClr val="000000"/>
                </a:solidFill>
                <a:latin typeface="Arial"/>
                <a:ea typeface="宋体"/>
              </a:rPr>
              <a:t>适合稠密</a:t>
            </a:r>
          </a:p>
        </p:txBody>
      </p:sp>
      <p:sp>
        <p:nvSpPr>
          <p:cNvPr id="5" name="矩形 4"/>
          <p:cNvSpPr/>
          <p:nvPr/>
        </p:nvSpPr>
        <p:spPr>
          <a:xfrm>
            <a:off x="7639749" y="4252898"/>
            <a:ext cx="39476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代码：</a:t>
            </a:r>
            <a:endParaRPr lang="en-US" altLang="zh-CN" sz="2400" b="1" dirty="0"/>
          </a:p>
          <a:p>
            <a:r>
              <a:rPr lang="en-US" altLang="zh-CN" sz="2400" b="1" dirty="0" err="1"/>
              <a:t>memset</a:t>
            </a:r>
            <a:r>
              <a:rPr lang="en-US" altLang="zh-CN" sz="2400" b="1" dirty="0"/>
              <a:t>(a,0, </a:t>
            </a:r>
            <a:r>
              <a:rPr lang="en-US" altLang="zh-CN" sz="2400" b="1" dirty="0" err="1"/>
              <a:t>sizeof</a:t>
            </a:r>
            <a:r>
              <a:rPr lang="en-US" altLang="zh-CN" sz="2400" b="1" dirty="0"/>
              <a:t>(a)); </a:t>
            </a:r>
            <a:br>
              <a:rPr lang="en-US" altLang="zh-CN" sz="2400" b="1" dirty="0"/>
            </a:br>
            <a:r>
              <a:rPr lang="en-US" altLang="zh-CN" sz="2400" b="1" dirty="0" err="1"/>
              <a:t>cin</a:t>
            </a:r>
            <a:r>
              <a:rPr lang="en-US" altLang="zh-CN" sz="2400" b="1" dirty="0"/>
              <a:t>&gt;&gt;n; </a:t>
            </a:r>
            <a:br>
              <a:rPr lang="en-US" altLang="zh-CN" sz="2400" b="1" dirty="0"/>
            </a:br>
            <a:r>
              <a:rPr lang="en-US" altLang="zh-CN" sz="2400" b="1" dirty="0"/>
              <a:t>For (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i=0;i&lt;</a:t>
            </a:r>
            <a:r>
              <a:rPr lang="en-US" altLang="zh-CN" sz="2400" b="1" dirty="0" err="1"/>
              <a:t>n;i</a:t>
            </a:r>
            <a:r>
              <a:rPr lang="en-US" altLang="zh-CN" sz="2400" b="1" dirty="0"/>
              <a:t>++)   </a:t>
            </a:r>
            <a:br>
              <a:rPr lang="en-US" altLang="zh-CN" sz="2400" b="1" dirty="0"/>
            </a:br>
            <a:r>
              <a:rPr lang="en-US" altLang="zh-CN" sz="2400" b="1" dirty="0"/>
              <a:t>    for(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j=0;j&lt;</a:t>
            </a:r>
            <a:r>
              <a:rPr lang="en-US" altLang="zh-CN" sz="2400" b="1" dirty="0" err="1"/>
              <a:t>n;j</a:t>
            </a:r>
            <a:r>
              <a:rPr lang="en-US" altLang="zh-CN" sz="2400" b="1" dirty="0"/>
              <a:t>++) </a:t>
            </a:r>
            <a:br>
              <a:rPr lang="en-US" altLang="zh-CN" sz="2400" b="1" dirty="0"/>
            </a:br>
            <a:r>
              <a:rPr lang="en-US" altLang="zh-CN" sz="2400" b="1" dirty="0" err="1"/>
              <a:t>cin</a:t>
            </a:r>
            <a:r>
              <a:rPr lang="en-US" altLang="zh-CN" sz="2400" b="1" dirty="0"/>
              <a:t>&gt;&gt;a[i][j];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9141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</TotalTime>
  <Words>6977</Words>
  <Application>Microsoft Office PowerPoint</Application>
  <PresentationFormat>宽屏</PresentationFormat>
  <Paragraphs>1017</Paragraphs>
  <Slides>89</Slides>
  <Notes>86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108" baseType="lpstr">
      <vt:lpstr>等线</vt:lpstr>
      <vt:lpstr>等线 Light</vt:lpstr>
      <vt:lpstr>方正粗宋简体</vt:lpstr>
      <vt:lpstr>黑体</vt:lpstr>
      <vt:lpstr>华文新魏</vt:lpstr>
      <vt:lpstr>华文中宋</vt:lpstr>
      <vt:lpstr>楷体</vt:lpstr>
      <vt:lpstr>微软雅黑</vt:lpstr>
      <vt:lpstr>Arial</vt:lpstr>
      <vt:lpstr>Calibri</vt:lpstr>
      <vt:lpstr>Century Gothic</vt:lpstr>
      <vt:lpstr>Corbel</vt:lpstr>
      <vt:lpstr>Courier New</vt:lpstr>
      <vt:lpstr>Tahoma</vt:lpstr>
      <vt:lpstr>Times New Roman</vt:lpstr>
      <vt:lpstr>Verdana</vt:lpstr>
      <vt:lpstr>Webdings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肖翼燕</dc:creator>
  <cp:keywords/>
  <dc:description/>
  <cp:lastModifiedBy>admin</cp:lastModifiedBy>
  <cp:revision>339</cp:revision>
  <dcterms:created xsi:type="dcterms:W3CDTF">2018-04-20T01:50:25Z</dcterms:created>
  <dcterms:modified xsi:type="dcterms:W3CDTF">2024-09-07T09:11:23Z</dcterms:modified>
  <cp:category/>
</cp:coreProperties>
</file>