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7" r:id="rId4"/>
    <p:sldId id="268" r:id="rId5"/>
    <p:sldId id="273" r:id="rId6"/>
    <p:sldId id="274" r:id="rId7"/>
    <p:sldId id="275" r:id="rId8"/>
    <p:sldId id="276" r:id="rId9"/>
    <p:sldId id="281" r:id="rId10"/>
    <p:sldId id="282" r:id="rId11"/>
    <p:sldId id="283" r:id="rId12"/>
    <p:sldId id="284" r:id="rId13"/>
    <p:sldId id="285" r:id="rId14"/>
    <p:sldId id="286" r:id="rId15"/>
    <p:sldId id="266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39375" y="4944110"/>
            <a:ext cx="1941830" cy="19119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65225" y="1256665"/>
            <a:ext cx="956310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/>
              <a:t>字符串与搜索专题部分题解</a:t>
            </a:r>
            <a:endParaRPr lang="zh-CN" altLang="en-US" sz="6000"/>
          </a:p>
        </p:txBody>
      </p:sp>
      <p:sp>
        <p:nvSpPr>
          <p:cNvPr id="2" name="文本框 1"/>
          <p:cNvSpPr txBox="1"/>
          <p:nvPr/>
        </p:nvSpPr>
        <p:spPr>
          <a:xfrm>
            <a:off x="3225800" y="3386455"/>
            <a:ext cx="5740400" cy="19234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A-一道简单的字符串题</a:t>
            </a:r>
            <a:endParaRPr lang="en-US" altLang="zh-CN" sz="2400"/>
          </a:p>
          <a:p>
            <a:r>
              <a:rPr lang="en-US" altLang="zh-CN" sz="2400"/>
              <a:t>B-逃脱游戏</a:t>
            </a:r>
            <a:endParaRPr lang="en-US" altLang="zh-CN" sz="2400"/>
          </a:p>
          <a:p>
            <a:r>
              <a:rPr lang="en-US" altLang="zh-CN" sz="2400"/>
              <a:t>C-“Swap-Plus” puzzle</a:t>
            </a:r>
            <a:endParaRPr lang="en-US" altLang="zh-CN" sz="2400"/>
          </a:p>
          <a:p>
            <a:r>
              <a:rPr lang="en-US" altLang="zh-CN" sz="2400"/>
              <a:t>D-一道更简单的字符串题</a:t>
            </a:r>
            <a:endParaRPr lang="en-US" altLang="zh-CN" sz="2400"/>
          </a:p>
          <a:p>
            <a:r>
              <a:rPr lang="en-US" altLang="zh-CN" sz="2400"/>
              <a:t>H-咸鱼钟大爷</a:t>
            </a:r>
            <a:endParaRPr lang="en-US" altLang="zh-CN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39375" y="4944110"/>
            <a:ext cx="1941830" cy="19119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3220" y="381000"/>
            <a:ext cx="5066665" cy="829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/>
              <a:t>Problem C</a:t>
            </a:r>
            <a:endParaRPr lang="en-US" altLang="zh-CN" sz="4800"/>
          </a:p>
        </p:txBody>
      </p:sp>
      <p:sp>
        <p:nvSpPr>
          <p:cNvPr id="2" name="文本框 1"/>
          <p:cNvSpPr txBox="1"/>
          <p:nvPr/>
        </p:nvSpPr>
        <p:spPr>
          <a:xfrm>
            <a:off x="363855" y="1717675"/>
            <a:ext cx="11464925" cy="1191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现在我们思考</a:t>
            </a:r>
            <a:r>
              <a:rPr lang="en-US" altLang="zh-CN" sz="2400">
                <a:sym typeface="+mn-ea"/>
              </a:rPr>
              <a:t>c</a:t>
            </a:r>
            <a:r>
              <a:rPr lang="zh-CN" altLang="en-US" sz="2400">
                <a:sym typeface="+mn-ea"/>
              </a:rPr>
              <a:t>次的元素交换。很明显，在确定了</a:t>
            </a:r>
            <a:r>
              <a:rPr lang="en-US" altLang="zh-CN" sz="2400">
                <a:sym typeface="+mn-ea"/>
              </a:rPr>
              <a:t>a</a:t>
            </a:r>
            <a:r>
              <a:rPr lang="zh-CN" altLang="en-US" sz="2400">
                <a:sym typeface="+mn-ea"/>
              </a:rPr>
              <a:t>次行交换和</a:t>
            </a:r>
            <a:r>
              <a:rPr lang="en-US" altLang="zh-CN" sz="2400">
                <a:sym typeface="+mn-ea"/>
              </a:rPr>
              <a:t>b</a:t>
            </a:r>
            <a:r>
              <a:rPr lang="zh-CN" altLang="en-US" sz="2400">
                <a:sym typeface="+mn-ea"/>
              </a:rPr>
              <a:t>次列交换后，</a:t>
            </a:r>
            <a:r>
              <a:rPr lang="en-US" altLang="zh-CN" sz="2400">
                <a:sym typeface="+mn-ea"/>
              </a:rPr>
              <a:t>c</a:t>
            </a:r>
            <a:r>
              <a:rPr lang="zh-CN" altLang="en-US" sz="2400">
                <a:sym typeface="+mn-ea"/>
              </a:rPr>
              <a:t>次的元素交换也自然确定了。</a:t>
            </a:r>
            <a:endParaRPr lang="zh-CN" altLang="en-US" sz="2400">
              <a:sym typeface="+mn-ea"/>
            </a:endParaRPr>
          </a:p>
          <a:p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518160" y="3416935"/>
            <a:ext cx="11464925" cy="1191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那么我们只需要枚举</a:t>
            </a:r>
            <a:r>
              <a:rPr lang="en-US" altLang="zh-CN" sz="2400">
                <a:sym typeface="+mn-ea"/>
              </a:rPr>
              <a:t>24*24</a:t>
            </a:r>
            <a:r>
              <a:rPr lang="zh-CN" altLang="en-US" sz="2400">
                <a:sym typeface="+mn-ea"/>
              </a:rPr>
              <a:t>种情况。就能将这张拼图所有可能的合法移动步骤都枚举出来。那么答案就显而易见了。</a:t>
            </a:r>
            <a:endParaRPr lang="zh-CN" altLang="en-US" sz="2400">
              <a:sym typeface="+mn-ea"/>
            </a:endParaRPr>
          </a:p>
          <a:p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39375" y="4944110"/>
            <a:ext cx="1941830" cy="19119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3220" y="381000"/>
            <a:ext cx="5066665" cy="829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/>
              <a:t>Problem H</a:t>
            </a:r>
            <a:endParaRPr lang="en-US" altLang="zh-CN" sz="4800"/>
          </a:p>
        </p:txBody>
      </p:sp>
      <p:sp>
        <p:nvSpPr>
          <p:cNvPr id="2" name="文本框 1"/>
          <p:cNvSpPr txBox="1"/>
          <p:nvPr/>
        </p:nvSpPr>
        <p:spPr>
          <a:xfrm>
            <a:off x="363220" y="1210310"/>
            <a:ext cx="11516995" cy="1554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题意：</a:t>
            </a:r>
            <a:endParaRPr lang="zh-CN" altLang="en-US" sz="2400"/>
          </a:p>
          <a:p>
            <a:r>
              <a:rPr lang="zh-CN" altLang="en-US" sz="2400"/>
              <a:t>给定一种哈希函数hash[i]=(hash[i-1]*p+ASCII(s[i]))%mod;</a:t>
            </a:r>
            <a:endParaRPr lang="zh-CN" altLang="en-US" sz="2400"/>
          </a:p>
          <a:p>
            <a:r>
              <a:rPr lang="zh-CN" altLang="en-US" sz="2400"/>
              <a:t>要求构造两个不同的字符串，使得他们的哈希值相同。</a:t>
            </a:r>
            <a:endParaRPr lang="en-US" altLang="zh-CN" sz="2400"/>
          </a:p>
          <a:p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363220" y="3130550"/>
            <a:ext cx="11516995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数据范围：</a:t>
            </a:r>
            <a:endParaRPr lang="zh-CN" altLang="en-US" sz="2400"/>
          </a:p>
          <a:p>
            <a:r>
              <a:rPr lang="en-US" altLang="zh-CN" sz="2400"/>
              <a:t> 	p&lt;mod&lt;1e9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39375" y="4944110"/>
            <a:ext cx="1941830" cy="19119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3220" y="381000"/>
            <a:ext cx="5066665" cy="829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/>
              <a:t>Problem H</a:t>
            </a:r>
            <a:endParaRPr lang="en-US" altLang="zh-CN" sz="4800"/>
          </a:p>
        </p:txBody>
      </p:sp>
      <p:sp>
        <p:nvSpPr>
          <p:cNvPr id="2" name="文本框 1"/>
          <p:cNvSpPr txBox="1"/>
          <p:nvPr/>
        </p:nvSpPr>
        <p:spPr>
          <a:xfrm>
            <a:off x="363220" y="1210310"/>
            <a:ext cx="11516995" cy="411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题解：</a:t>
            </a:r>
            <a:endParaRPr lang="zh-CN" altLang="en-US" sz="2400"/>
          </a:p>
          <a:p>
            <a:r>
              <a:rPr lang="en-US" altLang="zh-CN" sz="2400"/>
              <a:t>	</a:t>
            </a:r>
            <a:r>
              <a:rPr lang="zh-CN" altLang="en-US" sz="2400"/>
              <a:t>字符串？枚举！   生日攻击！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没有碰撞的概率是（1-1/n）(1-2/n）.....(1-(k-1)/n）。现在估计没有碰撞的概率（1-1/n）(1-2/n）.....(1-(k-1)/n）约为1-e-k(k-1)/2n。我们设ε是至少有一个碰撞的概率，则ε≈1-e-k(k-1)/2n，从而有k2-k≈nln(1/(1-ε)2)。去掉-k这一项，我们有k2≈nln(1/(1-ε)2)，即k≈sqrt(2nln(1/(1-ε)2))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如果我们取ε=0.5，那么k≈1.17 sqrt(n)。这表明，仅sqrt(n)个X的随机的元素就能以50%的概率产生一个碰撞。注意ε的不同选择将导致一个不同的常数因子，但k与sqrt(n)仍成正比例。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363220" y="5148580"/>
            <a:ext cx="97383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39375" y="4944110"/>
            <a:ext cx="1941830" cy="19119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3220" y="381000"/>
            <a:ext cx="5066665" cy="829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/>
              <a:t>Problem H</a:t>
            </a:r>
            <a:endParaRPr lang="en-US" altLang="zh-CN" sz="4800"/>
          </a:p>
        </p:txBody>
      </p:sp>
      <p:sp>
        <p:nvSpPr>
          <p:cNvPr id="2" name="文本框 1"/>
          <p:cNvSpPr txBox="1"/>
          <p:nvPr/>
        </p:nvSpPr>
        <p:spPr>
          <a:xfrm>
            <a:off x="363220" y="1841500"/>
            <a:ext cx="11516995" cy="1191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所以对于</a:t>
            </a:r>
            <a:r>
              <a:rPr lang="en-US" altLang="zh-CN" sz="2400"/>
              <a:t>1e9</a:t>
            </a:r>
            <a:r>
              <a:rPr lang="zh-CN" altLang="en-US" sz="2400"/>
              <a:t>的</a:t>
            </a:r>
            <a:r>
              <a:rPr lang="en-US" altLang="zh-CN" sz="2400"/>
              <a:t>mod,</a:t>
            </a:r>
            <a:r>
              <a:rPr lang="zh-CN" altLang="en-US" sz="2400"/>
              <a:t>我们大可以枚举</a:t>
            </a:r>
            <a:r>
              <a:rPr lang="en-US" altLang="zh-CN" sz="2400"/>
              <a:t>1e6</a:t>
            </a:r>
            <a:r>
              <a:rPr lang="zh-CN" altLang="en-US" sz="2400"/>
              <a:t>个字符串，就会出现碰撞的情况，即字符串哈希值相同的情况。</a:t>
            </a:r>
            <a:endParaRPr lang="zh-CN" altLang="en-US" sz="2400"/>
          </a:p>
          <a:p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39375" y="4944110"/>
            <a:ext cx="1941830" cy="19119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726055" y="1912620"/>
            <a:ext cx="6739255" cy="1014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0"/>
              <a:t>Thanks for watching</a:t>
            </a:r>
            <a:r>
              <a:rPr lang="zh-CN" altLang="en-US" sz="6000"/>
              <a:t>！</a:t>
            </a:r>
            <a:endParaRPr lang="zh-CN" altLang="en-US"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39375" y="4944110"/>
            <a:ext cx="1941830" cy="19119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3220" y="381000"/>
            <a:ext cx="5066665" cy="829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/>
              <a:t>Problem A</a:t>
            </a:r>
            <a:endParaRPr lang="en-US" altLang="zh-CN" sz="4800"/>
          </a:p>
        </p:txBody>
      </p:sp>
      <p:sp>
        <p:nvSpPr>
          <p:cNvPr id="2" name="文本框 1"/>
          <p:cNvSpPr txBox="1"/>
          <p:nvPr/>
        </p:nvSpPr>
        <p:spPr>
          <a:xfrm>
            <a:off x="363220" y="1210310"/>
            <a:ext cx="1150493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题意：</a:t>
            </a:r>
            <a:endParaRPr lang="zh-CN" altLang="en-US" sz="2400"/>
          </a:p>
          <a:p>
            <a:r>
              <a:rPr lang="zh-CN" altLang="en-US" sz="2400"/>
              <a:t>给定一个字符串，找每个前缀在字符串中的出现次数之和。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504190" y="2537460"/>
            <a:ext cx="478536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数据范围：</a:t>
            </a:r>
            <a:endParaRPr lang="zh-CN" altLang="en-US" sz="2400"/>
          </a:p>
          <a:p>
            <a:r>
              <a:rPr lang="en-US" altLang="zh-CN" sz="2400">
                <a:sym typeface="+mn-ea"/>
              </a:rPr>
              <a:t>1&lt;=length&lt;=1000000</a:t>
            </a:r>
            <a:endParaRPr lang="zh-CN" altLang="en-US" sz="2400"/>
          </a:p>
          <a:p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39375" y="4944110"/>
            <a:ext cx="1941830" cy="19119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3220" y="381000"/>
            <a:ext cx="5066665" cy="829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/>
              <a:t>Problem A</a:t>
            </a:r>
            <a:endParaRPr lang="en-US" altLang="zh-CN" sz="4800"/>
          </a:p>
        </p:txBody>
      </p:sp>
      <p:sp>
        <p:nvSpPr>
          <p:cNvPr id="2" name="文本框 1"/>
          <p:cNvSpPr txBox="1"/>
          <p:nvPr/>
        </p:nvSpPr>
        <p:spPr>
          <a:xfrm>
            <a:off x="363220" y="1210310"/>
            <a:ext cx="1150493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题解：</a:t>
            </a:r>
            <a:endParaRPr lang="zh-CN" altLang="en-US" sz="2400"/>
          </a:p>
          <a:p>
            <a:r>
              <a:rPr lang="zh-CN" altLang="en-US" sz="2400"/>
              <a:t>       </a:t>
            </a:r>
            <a:r>
              <a:rPr lang="en-US" altLang="zh-CN" sz="2400"/>
              <a:t>KMP + </a:t>
            </a:r>
            <a:r>
              <a:rPr lang="zh-CN" altLang="en-US" sz="2400"/>
              <a:t>递推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363220" y="2649855"/>
            <a:ext cx="11231880" cy="15576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对于</a:t>
            </a:r>
            <a:r>
              <a:rPr lang="en-US" altLang="zh-CN" sz="2400"/>
              <a:t>kmp</a:t>
            </a:r>
            <a:r>
              <a:rPr lang="zh-CN" altLang="en-US" sz="2400"/>
              <a:t>中的</a:t>
            </a:r>
            <a:r>
              <a:rPr lang="en-US" altLang="zh-CN" sz="2400"/>
              <a:t>next</a:t>
            </a:r>
            <a:r>
              <a:rPr lang="zh-CN" altLang="en-US" sz="2400"/>
              <a:t>数组，定义为</a:t>
            </a:r>
            <a:r>
              <a:rPr lang="en-US" altLang="zh-CN" sz="2400"/>
              <a:t>next[j] = i </a:t>
            </a:r>
            <a:r>
              <a:rPr lang="zh-CN" altLang="en-US" sz="2400"/>
              <a:t>代表 </a:t>
            </a:r>
            <a:r>
              <a:rPr lang="en-US" altLang="zh-CN" sz="2400"/>
              <a:t>s[1...i] = s[j - i + 1, j];</a:t>
            </a:r>
            <a:endParaRPr lang="en-US" altLang="zh-CN" sz="2400"/>
          </a:p>
          <a:p>
            <a:r>
              <a:rPr lang="zh-CN" altLang="en-US" sz="2400"/>
              <a:t>容易看出，</a:t>
            </a:r>
            <a:r>
              <a:rPr lang="en-US" altLang="zh-CN" sz="2400"/>
              <a:t>s[1...i]</a:t>
            </a:r>
            <a:r>
              <a:rPr lang="zh-CN" altLang="en-US" sz="2400"/>
              <a:t>是字符串</a:t>
            </a:r>
            <a:r>
              <a:rPr lang="en-US" altLang="zh-CN" sz="2400"/>
              <a:t>S</a:t>
            </a:r>
            <a:r>
              <a:rPr lang="zh-CN" altLang="en-US" sz="2400"/>
              <a:t>的一段前缀。</a:t>
            </a:r>
            <a:endParaRPr lang="zh-CN" altLang="en-US" sz="2400"/>
          </a:p>
          <a:p>
            <a:r>
              <a:rPr lang="zh-CN" altLang="en-US" sz="2400"/>
              <a:t>并且i~j之间已经不可能有以j结尾的子串是前缀了，不然next</a:t>
            </a:r>
            <a:r>
              <a:rPr lang="en-US" altLang="zh-CN" sz="2400"/>
              <a:t>[j]</a:t>
            </a:r>
            <a:r>
              <a:rPr lang="zh-CN" altLang="en-US" sz="2400"/>
              <a:t>就不是 i 了。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294640" y="4613910"/>
            <a:ext cx="11369040" cy="1191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设以</a:t>
            </a:r>
            <a:r>
              <a:rPr lang="en-US" altLang="zh-CN" sz="2400"/>
              <a:t>j</a:t>
            </a:r>
            <a:r>
              <a:rPr lang="zh-CN" altLang="en-US" sz="2400"/>
              <a:t>结尾的子串，贡献的答案有</a:t>
            </a:r>
            <a:r>
              <a:rPr lang="en-US" altLang="zh-CN" sz="2400"/>
              <a:t>sum[j]</a:t>
            </a:r>
            <a:r>
              <a:rPr lang="zh-CN" altLang="en-US" sz="2400"/>
              <a:t>。</a:t>
            </a:r>
            <a:endParaRPr lang="zh-CN" altLang="en-US" sz="2400"/>
          </a:p>
          <a:p>
            <a:r>
              <a:rPr lang="zh-CN" altLang="en-US" sz="2400"/>
              <a:t>则</a:t>
            </a:r>
            <a:r>
              <a:rPr lang="en-US" altLang="zh-CN" sz="2400"/>
              <a:t>sum[j] = sum[next[j]] + 1; (1</a:t>
            </a:r>
            <a:r>
              <a:rPr lang="zh-CN" altLang="en-US" sz="2400"/>
              <a:t>为</a:t>
            </a:r>
            <a:r>
              <a:rPr lang="en-US" altLang="zh-CN" sz="2400"/>
              <a:t>s[1...j])</a:t>
            </a:r>
            <a:r>
              <a:rPr lang="zh-CN" altLang="en-US" sz="2400"/>
              <a:t>。</a:t>
            </a:r>
            <a:endParaRPr lang="zh-CN" altLang="en-US" sz="2400"/>
          </a:p>
          <a:p>
            <a:r>
              <a:rPr lang="zh-CN" altLang="en-US" sz="2400"/>
              <a:t>那么递推累计</a:t>
            </a:r>
            <a:r>
              <a:rPr lang="en-US" altLang="zh-CN" sz="2400"/>
              <a:t>ans</a:t>
            </a:r>
            <a:r>
              <a:rPr lang="zh-CN" altLang="en-US" sz="2400"/>
              <a:t>即可。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39375" y="4944110"/>
            <a:ext cx="1941830" cy="19119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3220" y="381000"/>
            <a:ext cx="5066665" cy="829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/>
              <a:t>Problem D</a:t>
            </a:r>
            <a:endParaRPr lang="en-US" altLang="zh-CN" sz="4800"/>
          </a:p>
        </p:txBody>
      </p:sp>
      <p:sp>
        <p:nvSpPr>
          <p:cNvPr id="2" name="文本框 1"/>
          <p:cNvSpPr txBox="1"/>
          <p:nvPr/>
        </p:nvSpPr>
        <p:spPr>
          <a:xfrm>
            <a:off x="363220" y="1210310"/>
            <a:ext cx="11465560" cy="1554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题意：</a:t>
            </a:r>
            <a:endParaRPr lang="zh-CN" altLang="en-US" sz="2400"/>
          </a:p>
          <a:p>
            <a:r>
              <a:rPr sz="2400"/>
              <a:t>给定一个由一段字符串A重复组成的字符串B的一部分，且至少包含一个字符串A，求出那个串A的长度</a:t>
            </a:r>
            <a:r>
              <a:rPr lang="zh-CN" sz="2400"/>
              <a:t>。</a:t>
            </a:r>
            <a:endParaRPr lang="zh-CN" sz="2400"/>
          </a:p>
          <a:p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243840" y="3147695"/>
            <a:ext cx="11465560" cy="1554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数据范围：</a:t>
            </a:r>
            <a:endParaRPr lang="zh-CN" altLang="en-US" sz="2400"/>
          </a:p>
          <a:p>
            <a:r>
              <a:rPr lang="en-US" altLang="zh-CN" sz="2400"/>
              <a:t>1&lt;=length&lt;=1000000</a:t>
            </a:r>
            <a:endParaRPr lang="en-US" altLang="zh-CN" sz="2400"/>
          </a:p>
          <a:p>
            <a:endParaRPr lang="en-US" altLang="zh-CN" sz="2400"/>
          </a:p>
          <a:p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39375" y="4944110"/>
            <a:ext cx="1941830" cy="19119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3220" y="381000"/>
            <a:ext cx="5066665" cy="829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/>
              <a:t>Problem D</a:t>
            </a:r>
            <a:endParaRPr lang="en-US" altLang="zh-CN" sz="4800"/>
          </a:p>
        </p:txBody>
      </p:sp>
      <p:sp>
        <p:nvSpPr>
          <p:cNvPr id="2" name="文本框 1"/>
          <p:cNvSpPr txBox="1"/>
          <p:nvPr/>
        </p:nvSpPr>
        <p:spPr>
          <a:xfrm>
            <a:off x="363220" y="1210310"/>
            <a:ext cx="1146556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题解：</a:t>
            </a:r>
            <a:endParaRPr lang="zh-CN" altLang="en-US" sz="2400"/>
          </a:p>
          <a:p>
            <a:r>
              <a:rPr lang="en-US" altLang="zh-CN" sz="2400">
                <a:sym typeface="+mn-ea"/>
              </a:rPr>
              <a:t>	KMP</a:t>
            </a:r>
            <a:r>
              <a:rPr lang="zh-CN" altLang="en-US" sz="2400">
                <a:sym typeface="+mn-ea"/>
              </a:rPr>
              <a:t>模版题</a:t>
            </a:r>
            <a:endParaRPr lang="zh-CN" altLang="en-US" sz="2400">
              <a:sym typeface="+mn-ea"/>
            </a:endParaRPr>
          </a:p>
          <a:p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363220" y="3225165"/>
            <a:ext cx="11466195" cy="22891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这题要求找出最短的符合题意的</a:t>
            </a:r>
            <a:r>
              <a:rPr lang="en-US" altLang="zh-CN" sz="2400"/>
              <a:t>A</a:t>
            </a:r>
            <a:r>
              <a:rPr lang="zh-CN" altLang="en-US" sz="2400"/>
              <a:t>串，则题目可转换为KMP求字符串最短循环节。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思考</a:t>
            </a:r>
            <a:r>
              <a:rPr lang="en-US" altLang="zh-CN" sz="2400"/>
              <a:t>KMP</a:t>
            </a:r>
            <a:r>
              <a:rPr lang="zh-CN" altLang="en-US" sz="2400"/>
              <a:t>的</a:t>
            </a:r>
            <a:r>
              <a:rPr lang="en-US" altLang="zh-CN" sz="2400"/>
              <a:t>next</a:t>
            </a:r>
            <a:r>
              <a:rPr lang="zh-CN" altLang="en-US" sz="2400"/>
              <a:t>数组的定义：</a:t>
            </a:r>
            <a:r>
              <a:rPr lang="en-US" altLang="zh-CN" sz="2400">
                <a:sym typeface="+mn-ea"/>
              </a:rPr>
              <a:t>next[j] = i </a:t>
            </a:r>
            <a:r>
              <a:rPr lang="zh-CN" altLang="en-US" sz="2400">
                <a:sym typeface="+mn-ea"/>
              </a:rPr>
              <a:t>代表 </a:t>
            </a:r>
            <a:r>
              <a:rPr lang="en-US" altLang="zh-CN" sz="2400">
                <a:sym typeface="+mn-ea"/>
              </a:rPr>
              <a:t>s[1...i] = s[j - i + 1, j];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并且i~j之间已经不可能有以j结尾的子串是前缀了，不然next</a:t>
            </a:r>
            <a:r>
              <a:rPr lang="en-US" altLang="zh-CN" sz="2400">
                <a:sym typeface="+mn-ea"/>
              </a:rPr>
              <a:t>[j]</a:t>
            </a:r>
            <a:r>
              <a:rPr lang="zh-CN" altLang="en-US" sz="2400">
                <a:sym typeface="+mn-ea"/>
              </a:rPr>
              <a:t>就不是 i 了。</a:t>
            </a:r>
            <a:endParaRPr lang="zh-CN" altLang="en-US" sz="2400">
              <a:sym typeface="+mn-ea"/>
            </a:endParaRPr>
          </a:p>
          <a:p>
            <a:endParaRPr lang="zh-CN" altLang="en-US" sz="2400"/>
          </a:p>
          <a:p>
            <a:r>
              <a:rPr lang="zh-CN" altLang="en-US" sz="2400"/>
              <a:t>那么很显然，字符串的最短循环节长度为 </a:t>
            </a:r>
            <a:r>
              <a:rPr lang="en-US" altLang="zh-CN" sz="2400"/>
              <a:t>len - next[len]</a:t>
            </a:r>
            <a:r>
              <a:rPr lang="zh-CN" altLang="en-US" sz="2400"/>
              <a:t>。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39375" y="4944110"/>
            <a:ext cx="1941830" cy="19119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3220" y="381000"/>
            <a:ext cx="5066665" cy="829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/>
              <a:t>Problem B</a:t>
            </a:r>
            <a:endParaRPr lang="en-US" altLang="zh-CN" sz="4800"/>
          </a:p>
        </p:txBody>
      </p:sp>
      <p:sp>
        <p:nvSpPr>
          <p:cNvPr id="2" name="文本框 1"/>
          <p:cNvSpPr txBox="1"/>
          <p:nvPr/>
        </p:nvSpPr>
        <p:spPr>
          <a:xfrm>
            <a:off x="363220" y="1210310"/>
            <a:ext cx="11465560" cy="1920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题意：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给定一张有障碍的图。机器人在左上角，机器人只能向下或向右走。要求机器人重复一定的步骤，使得机器人能够走到地图的右边缘或者下边缘。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这个重复的步骤有一个长度区间。要求步骤尽量短。</a:t>
            </a:r>
            <a:endParaRPr lang="zh-CN" altLang="en-US" sz="2400">
              <a:sym typeface="+mn-ea"/>
            </a:endParaRPr>
          </a:p>
          <a:p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363220" y="2862580"/>
            <a:ext cx="11186160" cy="826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范围：</a:t>
            </a:r>
            <a:r>
              <a:rPr lang="en-US" altLang="zh-CN" sz="2400"/>
              <a:t>100*100</a:t>
            </a:r>
            <a:r>
              <a:rPr lang="zh-CN" altLang="en-US" sz="2400"/>
              <a:t>的地图</a:t>
            </a:r>
            <a:endParaRPr lang="zh-CN" altLang="en-US" sz="2400"/>
          </a:p>
          <a:p>
            <a:endParaRPr lang="zh-CN" altLang="en-US" sz="24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250" y="3688715"/>
            <a:ext cx="3456940" cy="31032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0" y="3580130"/>
            <a:ext cx="3620135" cy="32118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39375" y="4944110"/>
            <a:ext cx="1941830" cy="19119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3220" y="381000"/>
            <a:ext cx="5066665" cy="829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/>
              <a:t>Problem B</a:t>
            </a:r>
            <a:endParaRPr lang="en-US" altLang="zh-CN" sz="4800"/>
          </a:p>
        </p:txBody>
      </p:sp>
      <p:sp>
        <p:nvSpPr>
          <p:cNvPr id="3" name="文本框 2"/>
          <p:cNvSpPr txBox="1"/>
          <p:nvPr/>
        </p:nvSpPr>
        <p:spPr>
          <a:xfrm>
            <a:off x="363220" y="1210310"/>
            <a:ext cx="11005820" cy="1920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与其说是搜索，不如说是暴力枚举。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由于地图范围只有</a:t>
            </a:r>
            <a:r>
              <a:rPr lang="en-US" altLang="zh-CN" sz="2400"/>
              <a:t>100*100</a:t>
            </a:r>
            <a:r>
              <a:rPr lang="zh-CN" altLang="en-US" sz="2400"/>
              <a:t>，步骤的区间最大也就是</a:t>
            </a:r>
            <a:r>
              <a:rPr lang="en-US" altLang="zh-CN" sz="2400"/>
              <a:t>1——200</a:t>
            </a:r>
            <a:r>
              <a:rPr lang="zh-CN" altLang="en-US" sz="2400"/>
              <a:t>。</a:t>
            </a:r>
            <a:endParaRPr lang="zh-CN" altLang="en-US" sz="2400"/>
          </a:p>
          <a:p>
            <a:r>
              <a:rPr lang="zh-CN" altLang="en-US" sz="2400"/>
              <a:t>所以完全可以</a:t>
            </a:r>
            <a:r>
              <a:rPr lang="en-US" altLang="zh-CN" sz="2400"/>
              <a:t>200*100*100</a:t>
            </a:r>
            <a:r>
              <a:rPr lang="zh-CN" altLang="en-US" sz="2400"/>
              <a:t>的去枚举。</a:t>
            </a:r>
            <a:endParaRPr lang="zh-CN" altLang="en-US" sz="2400"/>
          </a:p>
          <a:p>
            <a:endParaRPr lang="en-US" altLang="zh-CN" sz="2400"/>
          </a:p>
        </p:txBody>
      </p:sp>
      <p:sp>
        <p:nvSpPr>
          <p:cNvPr id="65" name="文本框 64"/>
          <p:cNvSpPr txBox="1"/>
          <p:nvPr/>
        </p:nvSpPr>
        <p:spPr>
          <a:xfrm>
            <a:off x="363220" y="2033270"/>
            <a:ext cx="4480560" cy="826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2400"/>
          </a:p>
          <a:p>
            <a:endParaRPr lang="en-US" altLang="zh-CN" sz="2400"/>
          </a:p>
        </p:txBody>
      </p:sp>
      <p:sp>
        <p:nvSpPr>
          <p:cNvPr id="67" name="文本框 66"/>
          <p:cNvSpPr txBox="1"/>
          <p:nvPr/>
        </p:nvSpPr>
        <p:spPr>
          <a:xfrm>
            <a:off x="363220" y="3601720"/>
            <a:ext cx="11135360" cy="26549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我们第一维枚举步骤的长度</a:t>
            </a:r>
            <a:r>
              <a:rPr lang="en-US" altLang="zh-CN" sz="2400"/>
              <a:t>K</a:t>
            </a:r>
            <a:r>
              <a:rPr lang="zh-CN" altLang="en-US" sz="2400"/>
              <a:t>。</a:t>
            </a:r>
            <a:endParaRPr lang="zh-CN" altLang="en-US" sz="2400"/>
          </a:p>
          <a:p>
            <a:r>
              <a:rPr lang="zh-CN" altLang="en-US" sz="2400"/>
              <a:t>第二维枚举向下走的步数</a:t>
            </a:r>
            <a:r>
              <a:rPr lang="en-US" altLang="zh-CN" sz="2400"/>
              <a:t>D</a:t>
            </a:r>
            <a:r>
              <a:rPr lang="zh-CN" altLang="en-US" sz="2400"/>
              <a:t>，则向右走的步数则为</a:t>
            </a:r>
            <a:r>
              <a:rPr lang="en-US" altLang="zh-CN" sz="2400"/>
              <a:t>K - D</a:t>
            </a:r>
            <a:r>
              <a:rPr lang="zh-CN" altLang="en-US" sz="2400"/>
              <a:t>。</a:t>
            </a:r>
            <a:endParaRPr lang="zh-CN" altLang="en-US" sz="2400"/>
          </a:p>
          <a:p>
            <a:r>
              <a:rPr lang="zh-CN" altLang="en-US" sz="2400"/>
              <a:t>第三维开始搜索。由于题目要求最小字典序。所以能先向下走就先向下走。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对于一个长度</a:t>
            </a:r>
            <a:r>
              <a:rPr lang="en-US" altLang="zh-CN" sz="2400"/>
              <a:t>K,</a:t>
            </a:r>
            <a:r>
              <a:rPr lang="zh-CN" altLang="en-US" sz="2400"/>
              <a:t>枚举到所有可行方案。则</a:t>
            </a:r>
            <a:r>
              <a:rPr lang="en-US" altLang="zh-CN" sz="2400"/>
              <a:t>break</a:t>
            </a:r>
            <a:r>
              <a:rPr lang="zh-CN" altLang="en-US" sz="2400"/>
              <a:t>。</a:t>
            </a:r>
            <a:endParaRPr lang="zh-CN" altLang="en-US" sz="2400"/>
          </a:p>
          <a:p>
            <a:r>
              <a:rPr lang="zh-CN" altLang="en-US" sz="2400"/>
              <a:t>然后在这个</a:t>
            </a:r>
            <a:r>
              <a:rPr lang="en-US" altLang="zh-CN" sz="2400"/>
              <a:t>K</a:t>
            </a:r>
            <a:r>
              <a:rPr lang="zh-CN" altLang="en-US" sz="2400"/>
              <a:t>的所有可行方案中再暴力找到一个字典序最小的答案。</a:t>
            </a:r>
            <a:endParaRPr lang="zh-CN" altLang="en-US" sz="2400"/>
          </a:p>
          <a:p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5" grpId="0"/>
      <p:bldP spid="6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39375" y="4944110"/>
            <a:ext cx="1941830" cy="19119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3220" y="381000"/>
            <a:ext cx="5066665" cy="829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/>
              <a:t>Problem C</a:t>
            </a:r>
            <a:endParaRPr lang="en-US" altLang="zh-CN" sz="4800"/>
          </a:p>
        </p:txBody>
      </p:sp>
      <p:sp>
        <p:nvSpPr>
          <p:cNvPr id="2" name="文本框 1"/>
          <p:cNvSpPr txBox="1"/>
          <p:nvPr/>
        </p:nvSpPr>
        <p:spPr>
          <a:xfrm>
            <a:off x="363220" y="1210310"/>
            <a:ext cx="7517765" cy="1554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题意：</a:t>
            </a:r>
            <a:endParaRPr lang="zh-CN" altLang="en-US" sz="2400"/>
          </a:p>
          <a:p>
            <a:r>
              <a:rPr lang="zh-CN" altLang="en-US" sz="2400"/>
              <a:t>给定拼图的初始状态，要求还原成右图的最小步骤数。</a:t>
            </a:r>
            <a:endParaRPr lang="zh-CN" altLang="en-US" sz="2400"/>
          </a:p>
          <a:p>
            <a:r>
              <a:rPr lang="zh-CN" altLang="en-US" sz="2400"/>
              <a:t>可以任意交换两行，两列，两个元素。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363220" y="2764790"/>
            <a:ext cx="7773035" cy="826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范围。。。</a:t>
            </a:r>
            <a:r>
              <a:rPr lang="en-US" altLang="zh-CN" sz="2400">
                <a:sym typeface="+mn-ea"/>
              </a:rPr>
              <a:t>16</a:t>
            </a:r>
            <a:r>
              <a:rPr lang="zh-CN" altLang="en-US" sz="2400">
                <a:sym typeface="+mn-ea"/>
              </a:rPr>
              <a:t>个数。</a:t>
            </a:r>
            <a:endParaRPr lang="zh-CN" altLang="en-US" sz="2400">
              <a:sym typeface="+mn-ea"/>
            </a:endParaRPr>
          </a:p>
          <a:p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363220" y="3956685"/>
            <a:ext cx="11338560" cy="826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430" y="2489835"/>
            <a:ext cx="3780790" cy="3324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39375" y="4944110"/>
            <a:ext cx="1941830" cy="19119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0055" y="381000"/>
            <a:ext cx="5066665" cy="829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/>
              <a:t>Problem C</a:t>
            </a:r>
            <a:endParaRPr lang="en-US" altLang="zh-CN" sz="4800"/>
          </a:p>
        </p:txBody>
      </p:sp>
      <p:sp>
        <p:nvSpPr>
          <p:cNvPr id="2" name="文本框 1"/>
          <p:cNvSpPr txBox="1"/>
          <p:nvPr/>
        </p:nvSpPr>
        <p:spPr>
          <a:xfrm>
            <a:off x="363220" y="1210310"/>
            <a:ext cx="11464925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题解：</a:t>
            </a:r>
            <a:endParaRPr lang="zh-CN" altLang="en-US" sz="2400">
              <a:sym typeface="+mn-ea"/>
            </a:endParaRPr>
          </a:p>
          <a:p>
            <a:r>
              <a:rPr lang="en-US" altLang="zh-CN" sz="2400">
                <a:sym typeface="+mn-ea"/>
              </a:rPr>
              <a:t>	</a:t>
            </a:r>
            <a:r>
              <a:rPr lang="zh-CN" altLang="en-US" sz="2400">
                <a:sym typeface="+mn-ea"/>
              </a:rPr>
              <a:t>搜索？枚举。</a:t>
            </a:r>
            <a:endParaRPr lang="zh-CN" altLang="en-US" sz="2400">
              <a:sym typeface="+mn-ea"/>
            </a:endParaRPr>
          </a:p>
          <a:p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363855" y="2402205"/>
            <a:ext cx="11464925" cy="3749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首先，我们很容易发现这个拼图的一个性质，即确定了一些步骤，无论这些步骤的顺序先后，最终的结果是相同的。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当我们发现了这个性质后，我们可以把符合条件的步骤理解为：</a:t>
            </a:r>
            <a:endParaRPr lang="zh-CN" altLang="en-US" sz="2400">
              <a:sym typeface="+mn-ea"/>
            </a:endParaRPr>
          </a:p>
          <a:p>
            <a:r>
              <a:rPr lang="en-US" altLang="zh-CN" sz="2400">
                <a:sym typeface="+mn-ea"/>
              </a:rPr>
              <a:t>	a</a:t>
            </a:r>
            <a:r>
              <a:rPr lang="zh-CN" altLang="en-US" sz="2400">
                <a:sym typeface="+mn-ea"/>
              </a:rPr>
              <a:t>次的行交换，</a:t>
            </a:r>
            <a:r>
              <a:rPr lang="en-US" altLang="zh-CN" sz="2400">
                <a:sym typeface="+mn-ea"/>
              </a:rPr>
              <a:t>b</a:t>
            </a:r>
            <a:r>
              <a:rPr lang="zh-CN" altLang="en-US" sz="2400">
                <a:sym typeface="+mn-ea"/>
              </a:rPr>
              <a:t>次的列交换，</a:t>
            </a:r>
            <a:r>
              <a:rPr lang="en-US" altLang="zh-CN" sz="2400">
                <a:sym typeface="+mn-ea"/>
              </a:rPr>
              <a:t>c</a:t>
            </a:r>
            <a:r>
              <a:rPr lang="zh-CN" altLang="en-US" sz="2400">
                <a:sym typeface="+mn-ea"/>
              </a:rPr>
              <a:t>次的元素交换。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这时候，我们先思考</a:t>
            </a:r>
            <a:r>
              <a:rPr lang="en-US" altLang="zh-CN" sz="2400">
                <a:sym typeface="+mn-ea"/>
              </a:rPr>
              <a:t>a</a:t>
            </a:r>
            <a:r>
              <a:rPr lang="zh-CN" altLang="en-US" sz="2400">
                <a:sym typeface="+mn-ea"/>
              </a:rPr>
              <a:t>次行交换，对于一个拼图，总共有多少种不同的</a:t>
            </a:r>
            <a:r>
              <a:rPr lang="en-US" altLang="zh-CN" sz="2400">
                <a:sym typeface="+mn-ea"/>
              </a:rPr>
              <a:t>a</a:t>
            </a:r>
            <a:r>
              <a:rPr lang="zh-CN" altLang="en-US" sz="2400">
                <a:sym typeface="+mn-ea"/>
              </a:rPr>
              <a:t>次行交换呢。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明显，是一个</a:t>
            </a:r>
            <a:r>
              <a:rPr lang="en-US" altLang="zh-CN" sz="2400">
                <a:sym typeface="+mn-ea"/>
              </a:rPr>
              <a:t>4</a:t>
            </a:r>
            <a:r>
              <a:rPr lang="zh-CN" altLang="en-US" sz="2400">
                <a:sym typeface="+mn-ea"/>
              </a:rPr>
              <a:t>的全排列。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同理可得，</a:t>
            </a:r>
            <a:r>
              <a:rPr lang="en-US" altLang="zh-CN" sz="2400">
                <a:sym typeface="+mn-ea"/>
              </a:rPr>
              <a:t>b</a:t>
            </a:r>
            <a:r>
              <a:rPr lang="zh-CN" altLang="en-US" sz="2400">
                <a:sym typeface="+mn-ea"/>
              </a:rPr>
              <a:t>次列交换的种类也是一个</a:t>
            </a:r>
            <a:r>
              <a:rPr lang="en-US" altLang="zh-CN" sz="2400">
                <a:sym typeface="+mn-ea"/>
              </a:rPr>
              <a:t>4</a:t>
            </a:r>
            <a:r>
              <a:rPr lang="zh-CN" altLang="en-US" sz="2400">
                <a:sym typeface="+mn-ea"/>
              </a:rPr>
              <a:t>的全排列。</a:t>
            </a:r>
            <a:endParaRPr lang="zh-CN" altLang="en-US" sz="2400">
              <a:sym typeface="+mn-ea"/>
            </a:endParaRPr>
          </a:p>
          <a:p>
            <a:endParaRPr lang="en-US" altLang="zh-CN" sz="24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1830</Words>
  <Application>WPS 演示</Application>
  <PresentationFormat>宽屏</PresentationFormat>
  <Paragraphs>147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微软雅黑</vt:lpstr>
      <vt:lpstr>Calibri Light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Lionel</cp:lastModifiedBy>
  <cp:revision>86</cp:revision>
  <dcterms:created xsi:type="dcterms:W3CDTF">2017-05-18T00:59:00Z</dcterms:created>
  <dcterms:modified xsi:type="dcterms:W3CDTF">2017-06-13T03:58:57Z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2052-10.1.0.6156</vt:lpwstr>
  </property>
</Properties>
</file>