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86" r:id="rId5"/>
    <p:sldId id="259" r:id="rId6"/>
    <p:sldId id="285" r:id="rId7"/>
    <p:sldId id="260" r:id="rId8"/>
    <p:sldId id="261" r:id="rId9"/>
    <p:sldId id="262" r:id="rId10"/>
    <p:sldId id="265" r:id="rId11"/>
    <p:sldId id="287" r:id="rId12"/>
    <p:sldId id="263" r:id="rId13"/>
    <p:sldId id="264" r:id="rId14"/>
    <p:sldId id="266" r:id="rId15"/>
    <p:sldId id="267" r:id="rId16"/>
    <p:sldId id="268" r:id="rId17"/>
    <p:sldId id="269" r:id="rId18"/>
    <p:sldId id="281" r:id="rId19"/>
    <p:sldId id="270" r:id="rId20"/>
    <p:sldId id="271" r:id="rId21"/>
    <p:sldId id="282" r:id="rId22"/>
    <p:sldId id="272" r:id="rId23"/>
    <p:sldId id="273" r:id="rId24"/>
    <p:sldId id="283" r:id="rId25"/>
    <p:sldId id="280" r:id="rId26"/>
    <p:sldId id="274" r:id="rId27"/>
    <p:sldId id="275" r:id="rId28"/>
    <p:sldId id="276" r:id="rId29"/>
    <p:sldId id="277" r:id="rId30"/>
    <p:sldId id="284" r:id="rId31"/>
    <p:sldId id="278"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yao Memeda" initials="sM" lastIdx="3" clrIdx="0">
    <p:extLst>
      <p:ext uri="{19B8F6BF-5375-455C-9EA6-DF929625EA0E}">
        <p15:presenceInfo xmlns:p15="http://schemas.microsoft.com/office/powerpoint/2012/main" userId="b5ae2acee7e32a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94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5977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530820CF-B880-4189-942D-D702A7CBA730}" type="datetimeFigureOut">
              <a:rPr lang="zh-CN" altLang="en-US" smtClean="0"/>
              <a:pPr/>
              <a:t>2017/6/10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58483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5">
                    <a14:imgEffect>
                      <a14:artisticGlowEdge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0820CF-B880-4189-942D-D702A7CBA730}" type="datetimeFigureOut">
              <a:rPr lang="zh-CN" altLang="en-US" smtClean="0"/>
              <a:pPr/>
              <a:t>2017/6/10</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49058752"/>
      </p:ext>
    </p:extLst>
  </p:cSld>
  <p:clrMap bg1="dk1" tx1="lt1" bg2="dk2" tx2="lt2" accent1="accent1" accent2="accent2" accent3="accent3" accent4="accent4" accent5="accent5" accent6="accent6" hlink="hlink" folHlink="folHlink"/>
  <p:sldLayoutIdLst>
    <p:sldLayoutId id="2147483679" r:id="rId1"/>
    <p:sldLayoutId id="2147483680" r:id="rId2"/>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next.swf" TargetMode="External"/><Relationship Id="rId2" Type="http://schemas.openxmlformats.org/officeDocument/2006/relationships/slideLayout" Target="../slideLayouts/slideLayout2.xml"/><Relationship Id="rId1" Type="http://schemas.openxmlformats.org/officeDocument/2006/relationships/video" Target="file:///E:\OneDrive\kmp\next.swf"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E:\OneDrive\kmp\&#27169;&#24335;&#21305;&#37197;&#30340;&#19968;&#31181;&#25913;&#36827;.sw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file:///E:\OneDrive\kmp\KMP-next.sw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cnblogs.com/qscqesze/p/679729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n-lt"/>
                <a:ea typeface="+mn-ea"/>
                <a:cs typeface="+mn-ea"/>
                <a:sym typeface="+mn-lt"/>
              </a:rPr>
              <a:t>字符串专题</a:t>
            </a:r>
          </a:p>
        </p:txBody>
      </p:sp>
      <p:sp>
        <p:nvSpPr>
          <p:cNvPr id="3" name="副标题 2"/>
          <p:cNvSpPr>
            <a:spLocks noGrp="1"/>
          </p:cNvSpPr>
          <p:nvPr>
            <p:ph type="subTitle" idx="1"/>
          </p:nvPr>
        </p:nvSpPr>
        <p:spPr>
          <a:xfrm>
            <a:off x="5364088" y="4365104"/>
            <a:ext cx="2408312" cy="1273696"/>
          </a:xfrm>
        </p:spPr>
        <p:txBody>
          <a:bodyPr>
            <a:normAutofit/>
          </a:bodyPr>
          <a:lstStyle/>
          <a:p>
            <a:r>
              <a:rPr lang="en-US" altLang="zh-CN" sz="2400" dirty="0">
                <a:latin typeface="+mn-lt"/>
                <a:ea typeface="+mn-ea"/>
                <a:cs typeface="+mn-ea"/>
                <a:sym typeface="+mn-lt"/>
              </a:rPr>
              <a:t>By  </a:t>
            </a:r>
            <a:r>
              <a:rPr lang="en-US" altLang="zh-CN" sz="2400" dirty="0" err="1">
                <a:latin typeface="+mn-lt"/>
                <a:ea typeface="+mn-ea"/>
                <a:cs typeface="+mn-ea"/>
                <a:sym typeface="+mn-lt"/>
              </a:rPr>
              <a:t>cxh</a:t>
            </a:r>
            <a:endParaRPr lang="zh-CN" altLang="en-US" sz="2400" dirty="0">
              <a:latin typeface="+mn-lt"/>
              <a:ea typeface="+mn-ea"/>
              <a:cs typeface="+mn-ea"/>
              <a:sym typeface="+mn-lt"/>
            </a:endParaRPr>
          </a:p>
        </p:txBody>
      </p:sp>
      <p:sp>
        <p:nvSpPr>
          <p:cNvPr id="5" name="副标题 2"/>
          <p:cNvSpPr txBox="1">
            <a:spLocks/>
          </p:cNvSpPr>
          <p:nvPr/>
        </p:nvSpPr>
        <p:spPr>
          <a:xfrm>
            <a:off x="7020272" y="6597352"/>
            <a:ext cx="2408312" cy="12736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900" dirty="0">
                <a:cs typeface="+mn-ea"/>
                <a:sym typeface="+mn-lt"/>
              </a:rPr>
              <a:t>Noted and revised by  </a:t>
            </a:r>
            <a:r>
              <a:rPr lang="zh-CN" altLang="en-US" sz="900" dirty="0">
                <a:cs typeface="+mn-ea"/>
                <a:sym typeface="+mn-lt"/>
              </a:rPr>
              <a:t>唐嗣尧</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子串中的</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
        <p:nvSpPr>
          <p:cNvPr id="3" name="内容占位符 2"/>
          <p:cNvSpPr>
            <a:spLocks noGrp="1"/>
          </p:cNvSpPr>
          <p:nvPr>
            <p:ph idx="1"/>
          </p:nvPr>
        </p:nvSpPr>
        <p:spPr>
          <a:xfrm>
            <a:off x="827700" y="2052925"/>
            <a:ext cx="8136788" cy="4195481"/>
          </a:xfrm>
        </p:spPr>
        <p:txBody>
          <a:bodyPr>
            <a:noAutofit/>
          </a:bodyPr>
          <a:lstStyle/>
          <a:p>
            <a:r>
              <a:rPr lang="zh-CN" altLang="en-US" sz="2800" dirty="0">
                <a:latin typeface="+mn-lt"/>
                <a:ea typeface="+mn-ea"/>
                <a:cs typeface="+mn-ea"/>
                <a:sym typeface="+mn-lt"/>
              </a:rPr>
              <a:t>给定一个字符串</a:t>
            </a:r>
            <a:r>
              <a:rPr lang="en-US" altLang="zh-CN" sz="2800" dirty="0">
                <a:latin typeface="+mn-lt"/>
                <a:ea typeface="+mn-ea"/>
                <a:cs typeface="+mn-ea"/>
                <a:sym typeface="+mn-lt"/>
              </a:rPr>
              <a:t>s</a:t>
            </a:r>
            <a:r>
              <a:rPr lang="zh-CN" altLang="en-US" sz="2800" dirty="0">
                <a:latin typeface="+mn-lt"/>
                <a:ea typeface="+mn-ea"/>
                <a:cs typeface="+mn-ea"/>
                <a:sym typeface="+mn-lt"/>
              </a:rPr>
              <a:t>，如何得知</a:t>
            </a:r>
            <a:r>
              <a:rPr lang="en-US" altLang="zh-CN" sz="2800" dirty="0" err="1">
                <a:latin typeface="+mn-lt"/>
                <a:ea typeface="+mn-ea"/>
                <a:cs typeface="+mn-ea"/>
                <a:sym typeface="+mn-lt"/>
              </a:rPr>
              <a:t>l,r</a:t>
            </a:r>
            <a:r>
              <a:rPr lang="zh-CN" altLang="en-US" sz="2800" dirty="0">
                <a:latin typeface="+mn-lt"/>
                <a:ea typeface="+mn-ea"/>
                <a:cs typeface="+mn-ea"/>
                <a:sym typeface="+mn-lt"/>
              </a:rPr>
              <a:t>之间的字符串的</a:t>
            </a:r>
            <a:r>
              <a:rPr lang="en-US" altLang="zh-CN" sz="2800" dirty="0">
                <a:latin typeface="+mn-lt"/>
                <a:ea typeface="+mn-ea"/>
                <a:cs typeface="+mn-ea"/>
                <a:sym typeface="+mn-lt"/>
              </a:rPr>
              <a:t>hash</a:t>
            </a:r>
            <a:r>
              <a:rPr lang="zh-CN" altLang="en-US" sz="2800" dirty="0">
                <a:latin typeface="+mn-lt"/>
                <a:ea typeface="+mn-ea"/>
                <a:cs typeface="+mn-ea"/>
                <a:sym typeface="+mn-lt"/>
              </a:rPr>
              <a:t>值。</a:t>
            </a:r>
            <a:endParaRPr lang="en-US" altLang="zh-CN" sz="2800" dirty="0">
              <a:latin typeface="+mn-lt"/>
              <a:ea typeface="+mn-ea"/>
              <a:cs typeface="+mn-ea"/>
              <a:sym typeface="+mn-lt"/>
            </a:endParaRPr>
          </a:p>
          <a:p>
            <a:r>
              <a:rPr lang="zh-CN" altLang="en-US" sz="2800" dirty="0">
                <a:latin typeface="+mn-lt"/>
                <a:ea typeface="+mn-ea"/>
                <a:cs typeface="+mn-ea"/>
                <a:sym typeface="+mn-lt"/>
              </a:rPr>
              <a:t>可以从</a:t>
            </a:r>
            <a:r>
              <a:rPr lang="en-US" altLang="zh-CN" sz="2800" dirty="0">
                <a:latin typeface="+mn-lt"/>
                <a:ea typeface="+mn-ea"/>
                <a:cs typeface="+mn-ea"/>
                <a:sym typeface="+mn-lt"/>
              </a:rPr>
              <a:t>l</a:t>
            </a:r>
            <a:r>
              <a:rPr lang="zh-CN" altLang="en-US" sz="2800" dirty="0">
                <a:latin typeface="+mn-lt"/>
                <a:ea typeface="+mn-ea"/>
                <a:cs typeface="+mn-ea"/>
                <a:sym typeface="+mn-lt"/>
              </a:rPr>
              <a:t>开始采用下面的公式一直求到</a:t>
            </a:r>
            <a:r>
              <a:rPr lang="en-US" altLang="zh-CN" sz="2800" dirty="0">
                <a:latin typeface="+mn-lt"/>
                <a:ea typeface="+mn-ea"/>
                <a:cs typeface="+mn-ea"/>
                <a:sym typeface="+mn-lt"/>
              </a:rPr>
              <a:t>r</a:t>
            </a:r>
            <a:r>
              <a:rPr lang="zh-CN" altLang="en-US" sz="2800" dirty="0">
                <a:latin typeface="+mn-lt"/>
                <a:ea typeface="+mn-ea"/>
                <a:cs typeface="+mn-ea"/>
                <a:sym typeface="+mn-lt"/>
              </a:rPr>
              <a:t>。</a:t>
            </a:r>
            <a:endParaRPr lang="en-US" altLang="zh-CN" sz="2800" dirty="0">
              <a:latin typeface="+mn-lt"/>
              <a:ea typeface="+mn-ea"/>
              <a:cs typeface="+mn-ea"/>
              <a:sym typeface="+mn-lt"/>
            </a:endParaRPr>
          </a:p>
          <a:p>
            <a:endParaRPr lang="en-US" altLang="zh-CN" sz="2800" dirty="0">
              <a:latin typeface="+mn-lt"/>
              <a:ea typeface="+mn-ea"/>
              <a:cs typeface="+mn-ea"/>
              <a:sym typeface="+mn-lt"/>
            </a:endParaRPr>
          </a:p>
          <a:p>
            <a:r>
              <a:rPr lang="zh-CN" altLang="en-US" sz="2800" dirty="0">
                <a:latin typeface="+mn-lt"/>
                <a:ea typeface="+mn-ea"/>
                <a:cs typeface="+mn-ea"/>
                <a:sym typeface="+mn-lt"/>
              </a:rPr>
              <a:t>但更好的是</a:t>
            </a:r>
            <a:r>
              <a:rPr lang="en-US" altLang="zh-CN" sz="2800" dirty="0">
                <a:latin typeface="+mn-lt"/>
                <a:ea typeface="+mn-ea"/>
                <a:cs typeface="+mn-ea"/>
                <a:sym typeface="+mn-lt"/>
              </a:rPr>
              <a:t>o(1)</a:t>
            </a:r>
            <a:r>
              <a:rPr lang="zh-CN" altLang="en-US" sz="2800" dirty="0">
                <a:latin typeface="+mn-lt"/>
                <a:ea typeface="+mn-ea"/>
                <a:cs typeface="+mn-ea"/>
                <a:sym typeface="+mn-lt"/>
              </a:rPr>
              <a:t>地得到解</a:t>
            </a:r>
            <a:endParaRPr lang="en-US" altLang="zh-CN" sz="2800" dirty="0">
              <a:latin typeface="+mn-lt"/>
              <a:ea typeface="+mn-ea"/>
              <a:cs typeface="+mn-ea"/>
              <a:sym typeface="+mn-lt"/>
            </a:endParaRPr>
          </a:p>
          <a:p>
            <a:r>
              <a:rPr lang="zh-CN" altLang="en-US" sz="2800" dirty="0">
                <a:latin typeface="+mn-lt"/>
                <a:ea typeface="+mn-ea"/>
                <a:cs typeface="+mn-ea"/>
                <a:sym typeface="+mn-lt"/>
              </a:rPr>
              <a:t>利用</a:t>
            </a:r>
            <a:r>
              <a:rPr lang="en-US" altLang="zh-CN" sz="2400" dirty="0">
                <a:solidFill>
                  <a:srgbClr val="FF0000"/>
                </a:solidFill>
                <a:latin typeface="+mn-lt"/>
                <a:ea typeface="+mn-ea"/>
                <a:cs typeface="+mn-ea"/>
                <a:sym typeface="+mn-lt"/>
              </a:rPr>
              <a:t>hash[</a:t>
            </a:r>
            <a:r>
              <a:rPr lang="en-US" altLang="zh-CN" sz="2400" dirty="0" err="1">
                <a:solidFill>
                  <a:srgbClr val="FF0000"/>
                </a:solidFill>
                <a:latin typeface="+mn-lt"/>
                <a:ea typeface="+mn-ea"/>
                <a:cs typeface="+mn-ea"/>
                <a:sym typeface="+mn-lt"/>
              </a:rPr>
              <a:t>l..r</a:t>
            </a:r>
            <a:r>
              <a:rPr lang="en-US" altLang="zh-CN" sz="2400" dirty="0">
                <a:solidFill>
                  <a:srgbClr val="FF0000"/>
                </a:solidFill>
                <a:latin typeface="+mn-lt"/>
                <a:ea typeface="+mn-ea"/>
                <a:cs typeface="+mn-ea"/>
                <a:sym typeface="+mn-lt"/>
              </a:rPr>
              <a:t>] =(hash[r] - hash[l-1]*  p^(r-l+1)) %mod</a:t>
            </a:r>
            <a:r>
              <a:rPr lang="zh-CN" altLang="en-US" sz="2800" dirty="0">
                <a:latin typeface="+mn-lt"/>
                <a:ea typeface="+mn-ea"/>
                <a:cs typeface="+mn-ea"/>
                <a:sym typeface="+mn-lt"/>
              </a:rPr>
              <a:t>求得</a:t>
            </a:r>
            <a:r>
              <a:rPr lang="en-US" altLang="zh-CN" sz="2800" dirty="0">
                <a:latin typeface="+mn-lt"/>
                <a:ea typeface="+mn-ea"/>
                <a:cs typeface="+mn-ea"/>
                <a:sym typeface="+mn-lt"/>
              </a:rPr>
              <a:t>s[</a:t>
            </a:r>
            <a:r>
              <a:rPr lang="en-US" altLang="zh-CN" sz="2800" dirty="0" err="1">
                <a:latin typeface="+mn-lt"/>
                <a:ea typeface="+mn-ea"/>
                <a:cs typeface="+mn-ea"/>
                <a:sym typeface="+mn-lt"/>
              </a:rPr>
              <a:t>l,r</a:t>
            </a:r>
            <a:r>
              <a:rPr lang="en-US" altLang="zh-CN" sz="2800" dirty="0">
                <a:latin typeface="+mn-lt"/>
                <a:ea typeface="+mn-ea"/>
                <a:cs typeface="+mn-ea"/>
                <a:sym typeface="+mn-lt"/>
              </a:rPr>
              <a:t>]</a:t>
            </a:r>
            <a:r>
              <a:rPr lang="zh-CN" altLang="en-US" sz="2800" dirty="0">
                <a:latin typeface="+mn-lt"/>
                <a:ea typeface="+mn-ea"/>
                <a:cs typeface="+mn-ea"/>
                <a:sym typeface="+mn-lt"/>
              </a:rPr>
              <a:t>的</a:t>
            </a:r>
            <a:r>
              <a:rPr lang="en-US" altLang="zh-CN" sz="2800" dirty="0">
                <a:latin typeface="+mn-lt"/>
                <a:ea typeface="+mn-ea"/>
                <a:cs typeface="+mn-ea"/>
                <a:sym typeface="+mn-lt"/>
              </a:rPr>
              <a:t>hash</a:t>
            </a:r>
            <a:r>
              <a:rPr lang="zh-CN" altLang="en-US" sz="2800" dirty="0">
                <a:latin typeface="+mn-lt"/>
                <a:ea typeface="+mn-ea"/>
                <a:cs typeface="+mn-ea"/>
                <a:sym typeface="+mn-lt"/>
              </a:rPr>
              <a:t>值。（注意</a:t>
            </a:r>
            <a:r>
              <a:rPr lang="en-US" altLang="zh-CN" sz="2800" dirty="0">
                <a:latin typeface="+mn-lt"/>
                <a:ea typeface="+mn-ea"/>
                <a:cs typeface="+mn-ea"/>
                <a:sym typeface="+mn-lt"/>
              </a:rPr>
              <a:t>l=0</a:t>
            </a:r>
            <a:r>
              <a:rPr lang="zh-CN" altLang="en-US" sz="2800" dirty="0">
                <a:latin typeface="+mn-lt"/>
                <a:ea typeface="+mn-ea"/>
                <a:cs typeface="+mn-ea"/>
                <a:sym typeface="+mn-lt"/>
              </a:rPr>
              <a:t>的问题，以及</a:t>
            </a:r>
            <a:r>
              <a:rPr lang="en-US" altLang="zh-CN" sz="2800" dirty="0">
                <a:latin typeface="+mn-lt"/>
                <a:ea typeface="+mn-ea"/>
                <a:cs typeface="+mn-ea"/>
                <a:sym typeface="+mn-lt"/>
              </a:rPr>
              <a:t>hash[l..r]&lt;0</a:t>
            </a:r>
            <a:r>
              <a:rPr lang="zh-CN" altLang="en-US" sz="2800" dirty="0">
                <a:latin typeface="+mn-lt"/>
                <a:ea typeface="+mn-ea"/>
                <a:cs typeface="+mn-ea"/>
                <a:sym typeface="+mn-lt"/>
              </a:rPr>
              <a:t>时要</a:t>
            </a:r>
            <a:r>
              <a:rPr lang="en-US" altLang="zh-CN" sz="2800" dirty="0">
                <a:latin typeface="+mn-lt"/>
                <a:ea typeface="+mn-ea"/>
                <a:cs typeface="+mn-ea"/>
                <a:sym typeface="+mn-lt"/>
              </a:rPr>
              <a:t>+mod</a:t>
            </a:r>
            <a:r>
              <a:rPr lang="zh-CN" altLang="en-US" sz="2800" dirty="0">
                <a:latin typeface="+mn-lt"/>
                <a:ea typeface="+mn-ea"/>
                <a:cs typeface="+mn-ea"/>
                <a:sym typeface="+mn-lt"/>
              </a:rPr>
              <a:t>。）</a:t>
            </a:r>
            <a:endParaRPr lang="en-US" altLang="zh-CN" sz="2800" dirty="0">
              <a:solidFill>
                <a:srgbClr val="FF0000"/>
              </a:solidFill>
              <a:latin typeface="+mn-lt"/>
              <a:ea typeface="+mn-ea"/>
              <a:cs typeface="+mn-ea"/>
              <a:sym typeface="+mn-lt"/>
            </a:endParaRPr>
          </a:p>
        </p:txBody>
      </p:sp>
      <mc:AlternateContent xmlns:mc="http://schemas.openxmlformats.org/markup-compatibility/2006" xmlns:a14="http://schemas.microsoft.com/office/drawing/2010/main">
        <mc:Choice Requires="a14">
          <p:sp>
            <p:nvSpPr>
              <p:cNvPr id="5" name="文本框 4"/>
              <p:cNvSpPr txBox="1"/>
              <p:nvPr/>
            </p:nvSpPr>
            <p:spPr>
              <a:xfrm>
                <a:off x="1835696" y="3645024"/>
                <a:ext cx="50013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zh-CN" altLang="en-US" sz="2400" dirty="0">
                          <a:solidFill>
                            <a:srgbClr val="FF0000"/>
                          </a:solidFill>
                          <a:cs typeface="+mn-ea"/>
                          <a:sym typeface="+mn-lt"/>
                        </a:rPr>
                        <m:t>h</m:t>
                      </m:r>
                      <m:r>
                        <m:rPr>
                          <m:nor/>
                        </m:rPr>
                        <a:rPr lang="en-US" altLang="zh-CN" sz="2400" dirty="0">
                          <a:solidFill>
                            <a:srgbClr val="FF0000"/>
                          </a:solidFill>
                          <a:cs typeface="+mn-ea"/>
                          <a:sym typeface="+mn-lt"/>
                        </a:rPr>
                        <m:t>ash</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i</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hash</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i</m:t>
                      </m:r>
                      <m:r>
                        <m:rPr>
                          <m:nor/>
                        </m:rPr>
                        <a:rPr lang="en-US" altLang="zh-CN" sz="2400" dirty="0">
                          <a:solidFill>
                            <a:srgbClr val="FF0000"/>
                          </a:solidFill>
                          <a:cs typeface="+mn-ea"/>
                          <a:sym typeface="+mn-lt"/>
                        </a:rPr>
                        <m:t>−1]</m:t>
                      </m:r>
                      <m:r>
                        <m:rPr>
                          <m:nor/>
                        </m:rPr>
                        <a:rPr lang="zh-CN" altLang="en-US" sz="2400" dirty="0">
                          <a:solidFill>
                            <a:srgbClr val="FF0000"/>
                          </a:solidFill>
                          <a:cs typeface="+mn-ea"/>
                          <a:sym typeface="+mn-lt"/>
                        </a:rPr>
                        <m:t>∗</m:t>
                      </m:r>
                      <m:r>
                        <m:rPr>
                          <m:nor/>
                        </m:rPr>
                        <a:rPr lang="en-US" altLang="zh-CN" sz="2400" dirty="0">
                          <a:solidFill>
                            <a:srgbClr val="FF0000"/>
                          </a:solidFill>
                          <a:cs typeface="+mn-ea"/>
                          <a:sym typeface="+mn-lt"/>
                        </a:rPr>
                        <m:t>p</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idx</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s</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i</m:t>
                      </m:r>
                      <m:r>
                        <m:rPr>
                          <m:nor/>
                        </m:rPr>
                        <a:rPr lang="en-US" altLang="zh-CN" sz="2400" dirty="0">
                          <a:solidFill>
                            <a:srgbClr val="FF0000"/>
                          </a:solidFill>
                          <a:cs typeface="+mn-ea"/>
                          <a:sym typeface="+mn-lt"/>
                        </a:rPr>
                        <m:t>]))%</m:t>
                      </m:r>
                      <m:r>
                        <m:rPr>
                          <m:nor/>
                        </m:rPr>
                        <a:rPr lang="en-US" altLang="zh-CN" sz="2400" dirty="0">
                          <a:solidFill>
                            <a:srgbClr val="FF0000"/>
                          </a:solidFill>
                          <a:cs typeface="+mn-ea"/>
                          <a:sym typeface="+mn-lt"/>
                        </a:rPr>
                        <m:t>mod</m:t>
                      </m:r>
                    </m:oMath>
                  </m:oMathPara>
                </a14:m>
                <a:endParaRPr lang="zh-CN" altLang="en-US" sz="2400" dirty="0">
                  <a:cs typeface="+mn-ea"/>
                  <a:sym typeface="+mn-lt"/>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835696" y="3645024"/>
                <a:ext cx="5001369" cy="369332"/>
              </a:xfrm>
              <a:prstGeom prst="rect">
                <a:avLst/>
              </a:prstGeom>
              <a:blipFill>
                <a:blip r:embed="rId2"/>
                <a:stretch>
                  <a:fillRect l="-853" r="-1462" b="-3442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84710" y="452718"/>
            <a:ext cx="7055380" cy="1400530"/>
          </a:xfrm>
        </p:spPr>
        <p:txBody>
          <a:bodyPr/>
          <a:lstStyle/>
          <a:p>
            <a:r>
              <a:rPr lang="zh-CN" altLang="en-US" sz="6000" dirty="0">
                <a:latin typeface="+mn-lt"/>
                <a:ea typeface="+mn-ea"/>
                <a:cs typeface="+mn-ea"/>
                <a:sym typeface="+mn-lt"/>
              </a:rPr>
              <a:t>子串中的</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
        <p:nvSpPr>
          <p:cNvPr id="8" name="内容占位符 7"/>
          <p:cNvSpPr>
            <a:spLocks noGrp="1"/>
          </p:cNvSpPr>
          <p:nvPr>
            <p:ph idx="1"/>
          </p:nvPr>
        </p:nvSpPr>
        <p:spPr/>
        <p:txBody>
          <a:bodyPr/>
          <a:lstStyle/>
          <a:p>
            <a:endParaRPr lang="zh-CN" altLang="en-US">
              <a:latin typeface="+mn-lt"/>
              <a:ea typeface="+mn-ea"/>
              <a:cs typeface="+mn-ea"/>
              <a:sym typeface="+mn-lt"/>
            </a:endParaRPr>
          </a:p>
        </p:txBody>
      </p:sp>
      <mc:AlternateContent xmlns:mc="http://schemas.openxmlformats.org/markup-compatibility/2006" xmlns:a14="http://schemas.microsoft.com/office/drawing/2010/main">
        <mc:Choice Requires="a14">
          <p:graphicFrame>
            <p:nvGraphicFramePr>
              <p:cNvPr id="9" name="内容占位符 13"/>
              <p:cNvGraphicFramePr>
                <a:graphicFrameLocks/>
              </p:cNvGraphicFramePr>
              <p:nvPr>
                <p:extLst>
                  <p:ext uri="{D42A27DB-BD31-4B8C-83A1-F6EECF244321}">
                    <p14:modId xmlns:p14="http://schemas.microsoft.com/office/powerpoint/2010/main" val="1541258468"/>
                  </p:ext>
                </p:extLst>
              </p:nvPr>
            </p:nvGraphicFramePr>
            <p:xfrm>
              <a:off x="827700" y="1733217"/>
              <a:ext cx="7705353" cy="4784705"/>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108141955"/>
                        </a:ext>
                      </a:extLst>
                    </a:gridCol>
                    <a:gridCol w="1584176">
                      <a:extLst>
                        <a:ext uri="{9D8B030D-6E8A-4147-A177-3AD203B41FA5}">
                          <a16:colId xmlns:a16="http://schemas.microsoft.com/office/drawing/2014/main" val="74147110"/>
                        </a:ext>
                      </a:extLst>
                    </a:gridCol>
                    <a:gridCol w="5041057">
                      <a:extLst>
                        <a:ext uri="{9D8B030D-6E8A-4147-A177-3AD203B41FA5}">
                          <a16:colId xmlns:a16="http://schemas.microsoft.com/office/drawing/2014/main" val="1853136098"/>
                        </a:ext>
                      </a:extLst>
                    </a:gridCol>
                  </a:tblGrid>
                  <a:tr h="669981">
                    <a:tc>
                      <a:txBody>
                        <a:bodyPr/>
                        <a:lstStyle/>
                        <a:p>
                          <a:pPr algn="ctr" fontAlgn="ctr"/>
                          <a:r>
                            <a:rPr lang="zh-CN" altLang="en-US" sz="2400" b="0" i="0" u="none" strike="noStrike" dirty="0">
                              <a:solidFill>
                                <a:srgbClr val="000000"/>
                              </a:solidFill>
                              <a:effectLst/>
                              <a:latin typeface="+mn-lt"/>
                              <a:ea typeface="+mn-ea"/>
                              <a:cs typeface="+mn-ea"/>
                              <a:sym typeface="+mn-lt"/>
                            </a:rPr>
                            <a:t>字符</a:t>
                          </a:r>
                        </a:p>
                      </a:txBody>
                      <a:tcPr marL="9525" marR="9525" marT="9525" anchor="ctr"/>
                    </a:tc>
                    <a:tc>
                      <a:txBody>
                        <a:bodyPr/>
                        <a:lstStyle/>
                        <a:p>
                          <a:pPr algn="ctr" fontAlgn="ctr"/>
                          <a:r>
                            <a:rPr lang="zh-CN" altLang="en-US" sz="2400" b="0" i="0" u="none" strike="noStrike">
                              <a:solidFill>
                                <a:srgbClr val="000000"/>
                              </a:solidFill>
                              <a:effectLst/>
                              <a:latin typeface="+mn-lt"/>
                              <a:ea typeface="+mn-ea"/>
                              <a:cs typeface="+mn-ea"/>
                              <a:sym typeface="+mn-lt"/>
                            </a:rPr>
                            <a:t>下标</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a:t>
                          </a:r>
                          <a:r>
                            <a:rPr lang="zh-CN" altLang="en-US" sz="2400" b="0" i="0" u="none" strike="noStrike" dirty="0">
                              <a:solidFill>
                                <a:srgbClr val="000000"/>
                              </a:solidFill>
                              <a:effectLst/>
                              <a:latin typeface="+mn-lt"/>
                              <a:ea typeface="+mn-ea"/>
                              <a:cs typeface="+mn-ea"/>
                              <a:sym typeface="+mn-lt"/>
                            </a:rPr>
                            <a:t>值</a:t>
                          </a:r>
                        </a:p>
                      </a:txBody>
                      <a:tcPr marL="9525" marR="9525" marT="9525" anchor="ctr"/>
                    </a:tc>
                    <a:extLst>
                      <a:ext uri="{0D108BD9-81ED-4DB2-BD59-A6C34878D82A}">
                        <a16:rowId xmlns:a16="http://schemas.microsoft.com/office/drawing/2014/main" val="2883514704"/>
                      </a:ext>
                    </a:extLst>
                  </a:tr>
                  <a:tr h="669981">
                    <a:tc>
                      <a:txBody>
                        <a:bodyPr/>
                        <a:lstStyle/>
                        <a:p>
                          <a:pPr algn="ctr" fontAlgn="ctr"/>
                          <a:r>
                            <a:rPr lang="en-US" sz="2400" b="0" i="0" u="none" strike="noStrike" dirty="0">
                              <a:solidFill>
                                <a:srgbClr val="000000"/>
                              </a:solidFill>
                              <a:effectLst/>
                              <a:latin typeface="+mn-lt"/>
                              <a:ea typeface="+mn-ea"/>
                              <a:cs typeface="+mn-ea"/>
                              <a:sym typeface="+mn-lt"/>
                            </a:rPr>
                            <a:t>s[l]</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a:t>
                          </a: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3687147090"/>
                      </a:ext>
                    </a:extLst>
                  </a:tr>
                  <a:tr h="669981">
                    <a:tc>
                      <a:txBody>
                        <a:bodyPr/>
                        <a:lstStyle/>
                        <a:p>
                          <a:pPr algn="ctr" fontAlgn="ctr"/>
                          <a:r>
                            <a:rPr lang="en-US" sz="2400" b="0" i="0" u="none" strike="noStrike" dirty="0">
                              <a:solidFill>
                                <a:srgbClr val="000000"/>
                              </a:solidFill>
                              <a:effectLst/>
                              <a:latin typeface="+mn-lt"/>
                              <a:ea typeface="+mn-ea"/>
                              <a:cs typeface="+mn-ea"/>
                              <a:sym typeface="+mn-lt"/>
                            </a:rPr>
                            <a:t>s[l+1]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a:t>
                          </a:r>
                          <a:r>
                            <a:rPr lang="en-US" sz="2400" b="0" i="0" u="none" strike="noStrike" dirty="0" err="1">
                              <a:solidFill>
                                <a:srgbClr val="000000"/>
                              </a:solidFill>
                              <a:effectLst/>
                              <a:latin typeface="+mn-lt"/>
                              <a:ea typeface="+mn-ea"/>
                              <a:cs typeface="+mn-ea"/>
                              <a:sym typeface="+mn-lt"/>
                            </a:rPr>
                            <a:t>p+s</a:t>
                          </a:r>
                          <a:r>
                            <a:rPr lang="en-US" sz="2400" b="0" i="0" u="none" strike="noStrike" dirty="0">
                              <a:solidFill>
                                <a:srgbClr val="000000"/>
                              </a:solidFill>
                              <a:effectLst/>
                              <a:latin typeface="+mn-lt"/>
                              <a:ea typeface="+mn-ea"/>
                              <a:cs typeface="+mn-ea"/>
                              <a:sym typeface="+mn-lt"/>
                            </a:rPr>
                            <a:t>[l+1]</a:t>
                          </a:r>
                        </a:p>
                      </a:txBody>
                      <a:tcPr marL="9525" marR="9525" marT="9525" anchor="ctr"/>
                    </a:tc>
                    <a:extLst>
                      <a:ext uri="{0D108BD9-81ED-4DB2-BD59-A6C34878D82A}">
                        <a16:rowId xmlns:a16="http://schemas.microsoft.com/office/drawing/2014/main" val="2294013367"/>
                      </a:ext>
                    </a:extLst>
                  </a:tr>
                  <a:tr h="349133">
                    <a:tc>
                      <a:txBody>
                        <a:bodyPr/>
                        <a:lstStyle/>
                        <a:p>
                          <a:pPr algn="ctr" fontAlgn="ctr"/>
                          <a:r>
                            <a:rPr lang="en-US" sz="2400" b="0" i="0" u="none" strike="noStrike" dirty="0">
                              <a:solidFill>
                                <a:srgbClr val="000000"/>
                              </a:solidFill>
                              <a:effectLst/>
                              <a:latin typeface="+mn-lt"/>
                              <a:ea typeface="+mn-ea"/>
                              <a:cs typeface="+mn-ea"/>
                              <a:sym typeface="+mn-lt"/>
                            </a:rPr>
                            <a:t>…</a:t>
                          </a: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287558286"/>
                      </a:ext>
                    </a:extLst>
                  </a:tr>
                  <a:tr h="732152">
                    <a:tc>
                      <a:txBody>
                        <a:bodyPr/>
                        <a:lstStyle/>
                        <a:p>
                          <a:pPr algn="ctr" fontAlgn="ctr"/>
                          <a:r>
                            <a:rPr lang="en-US" sz="2400" b="0" i="0" u="none" strike="noStrike" dirty="0">
                              <a:solidFill>
                                <a:srgbClr val="000000"/>
                              </a:solidFill>
                              <a:effectLst/>
                              <a:latin typeface="+mn-lt"/>
                              <a:ea typeface="+mn-ea"/>
                              <a:cs typeface="+mn-ea"/>
                              <a:sym typeface="+mn-lt"/>
                            </a:rPr>
                            <a:t>s[r-1]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hash[r-1]</a:t>
                          </a:r>
                        </a:p>
                      </a:txBody>
                      <a:tcPr marL="9525" marR="9525" marT="9525" anchor="ctr"/>
                    </a:tc>
                    <a:tc>
                      <a:txBody>
                        <a:bodyPr/>
                        <a:lstStyle/>
                        <a:p>
                          <a:pPr marL="0" marR="0" lvl="0" indent="0" algn="ctr" defTabSz="457207"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000" b="0" i="1" u="none" strike="noStrike" smtClean="0">
                                    <a:solidFill>
                                      <a:srgbClr val="000000"/>
                                    </a:solidFill>
                                    <a:effectLst/>
                                    <a:latin typeface="Cambria Math" panose="02040503050406030204" pitchFamily="18" charset="0"/>
                                    <a:ea typeface="+mn-ea"/>
                                    <a:cs typeface="+mn-ea"/>
                                    <a:sym typeface="+mn-lt"/>
                                  </a:rPr>
                                  <m:t>h𝑎𝑠h</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−3</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oMath>
                            </m:oMathPara>
                          </a14:m>
                          <a:endParaRPr lang="en-US" altLang="zh-CN" sz="20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266107184"/>
                      </a:ext>
                    </a:extLst>
                  </a:tr>
                  <a:tr h="889040">
                    <a:tc>
                      <a:txBody>
                        <a:bodyPr/>
                        <a:lstStyle/>
                        <a:p>
                          <a:pPr algn="ctr" fontAlgn="ctr"/>
                          <a:r>
                            <a:rPr lang="en-US" sz="2400" b="0" i="0" u="none" strike="noStrike" dirty="0">
                              <a:solidFill>
                                <a:srgbClr val="000000"/>
                              </a:solidFill>
                              <a:effectLst/>
                              <a:latin typeface="+mn-lt"/>
                              <a:ea typeface="+mn-ea"/>
                              <a:cs typeface="+mn-ea"/>
                              <a:sym typeface="+mn-lt"/>
                            </a:rPr>
                            <a:t>s[r]</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hash[r]</a:t>
                          </a:r>
                        </a:p>
                      </a:txBody>
                      <a:tcPr marL="9525" marR="9525" marT="9525" anchor="ctr"/>
                    </a:tc>
                    <a:tc>
                      <a:txBody>
                        <a:bodyPr/>
                        <a:lstStyle/>
                        <a:p>
                          <a:pPr marL="0" marR="0" lvl="0" indent="0" algn="ctr" defTabSz="457207"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000" b="0" i="1" u="none" strike="noStrike" smtClean="0">
                                    <a:solidFill>
                                      <a:srgbClr val="000000"/>
                                    </a:solidFill>
                                    <a:effectLst/>
                                    <a:latin typeface="Cambria Math" panose="02040503050406030204" pitchFamily="18" charset="0"/>
                                    <a:ea typeface="+mn-ea"/>
                                    <a:cs typeface="+mn-ea"/>
                                    <a:sym typeface="+mn-lt"/>
                                  </a:rPr>
                                  <m:t>h𝑎𝑠h</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𝑝</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oMath>
                            </m:oMathPara>
                          </a14:m>
                          <a:endParaRPr lang="en-US" altLang="zh-CN" sz="20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3562155206"/>
                      </a:ext>
                    </a:extLst>
                  </a:tr>
                  <a:tr h="732565">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hash[l+1..r]</a:t>
                          </a:r>
                        </a:p>
                      </a:txBody>
                      <a:tcPr marL="9525" marR="9525" marT="9525" anchor="ctr"/>
                    </a:tc>
                    <a:tc>
                      <a:txBody>
                        <a:bodyPr/>
                        <a:lstStyle/>
                        <a:p>
                          <a:pPr algn="ctr" fontAlgn="ctr"/>
                          <a14:m>
                            <m:oMathPara xmlns:m="http://schemas.openxmlformats.org/officeDocument/2006/math">
                              <m:oMathParaPr>
                                <m:jc m:val="left"/>
                              </m:oMathParaPr>
                              <m:oMath xmlns:m="http://schemas.openxmlformats.org/officeDocument/2006/math">
                                <m:r>
                                  <a:rPr lang="en-US" altLang="zh-CN" sz="2000" b="0" i="1" u="none" strike="noStrike" smtClean="0">
                                    <a:solidFill>
                                      <a:srgbClr val="000000"/>
                                    </a:solidFill>
                                    <a:effectLst/>
                                    <a:latin typeface="Cambria Math" panose="02040503050406030204" pitchFamily="18" charset="0"/>
                                    <a:ea typeface="+mn-ea"/>
                                    <a:cs typeface="+mn-ea"/>
                                    <a:sym typeface="+mn-lt"/>
                                  </a:rPr>
                                  <m:t>                                 </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−1</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sSup>
                                  <m:sSupPr>
                                    <m:ctrlPr>
                                      <a:rPr lang="en-US" altLang="zh-CN" sz="2000" b="0" i="1" u="none" strike="noStrike" smtClean="0">
                                        <a:solidFill>
                                          <a:srgbClr val="000000"/>
                                        </a:solidFill>
                                        <a:effectLst/>
                                        <a:latin typeface="Cambria Math" panose="02040503050406030204" pitchFamily="18" charset="0"/>
                                        <a:ea typeface="+mn-ea"/>
                                        <a:cs typeface="+mn-ea"/>
                                        <a:sym typeface="+mn-lt"/>
                                      </a:rPr>
                                    </m:ctrlPr>
                                  </m:sSupPr>
                                  <m:e>
                                    <m:r>
                                      <a:rPr lang="en-US" altLang="zh-CN" sz="2000" b="0" i="1" u="none" strike="noStrike" smtClean="0">
                                        <a:solidFill>
                                          <a:srgbClr val="000000"/>
                                        </a:solidFill>
                                        <a:effectLst/>
                                        <a:latin typeface="Cambria Math" panose="02040503050406030204" pitchFamily="18" charset="0"/>
                                        <a:ea typeface="+mn-ea"/>
                                        <a:cs typeface="+mn-ea"/>
                                        <a:sym typeface="+mn-lt"/>
                                      </a:rPr>
                                      <m:t>𝑝</m:t>
                                    </m:r>
                                  </m:e>
                                  <m:sup>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𝑙</m:t>
                                    </m:r>
                                    <m:r>
                                      <a:rPr lang="en-US" altLang="zh-CN" sz="2000" b="0" i="1" u="none" strike="noStrike" smtClean="0">
                                        <a:solidFill>
                                          <a:srgbClr val="000000"/>
                                        </a:solidFill>
                                        <a:effectLst/>
                                        <a:latin typeface="Cambria Math" panose="02040503050406030204" pitchFamily="18" charset="0"/>
                                        <a:ea typeface="+mn-ea"/>
                                        <a:cs typeface="+mn-ea"/>
                                        <a:sym typeface="+mn-lt"/>
                                      </a:rPr>
                                      <m:t>−2</m:t>
                                    </m:r>
                                  </m:sup>
                                </m:sSup>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d>
                                  <m:dPr>
                                    <m:begChr m:val="["/>
                                    <m:endChr m:val="]"/>
                                    <m:ctrlPr>
                                      <a:rPr lang="en-US" altLang="zh-CN" sz="2000" b="0" i="1" u="none" strike="noStrike" smtClean="0">
                                        <a:solidFill>
                                          <a:srgbClr val="000000"/>
                                        </a:solidFill>
                                        <a:effectLst/>
                                        <a:latin typeface="Cambria Math" panose="02040503050406030204" pitchFamily="18" charset="0"/>
                                        <a:ea typeface="+mn-ea"/>
                                        <a:cs typeface="+mn-ea"/>
                                        <a:sym typeface="+mn-lt"/>
                                      </a:rPr>
                                    </m:ctrlPr>
                                  </m:dPr>
                                  <m:e>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−1</m:t>
                                    </m:r>
                                  </m:e>
                                </m:d>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𝑝</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𝑠</m:t>
                                </m:r>
                                <m:r>
                                  <a:rPr lang="en-US" altLang="zh-CN" sz="2000" b="0" i="1" u="none" strike="noStrike" smtClean="0">
                                    <a:solidFill>
                                      <a:srgbClr val="000000"/>
                                    </a:solidFill>
                                    <a:effectLst/>
                                    <a:latin typeface="Cambria Math" panose="02040503050406030204" pitchFamily="18" charset="0"/>
                                    <a:ea typeface="+mn-ea"/>
                                    <a:cs typeface="+mn-ea"/>
                                    <a:sym typeface="+mn-lt"/>
                                  </a:rPr>
                                  <m:t>[</m:t>
                                </m:r>
                                <m:r>
                                  <a:rPr lang="en-US" altLang="zh-CN" sz="2000" b="0" i="1" u="none" strike="noStrike" smtClean="0">
                                    <a:solidFill>
                                      <a:srgbClr val="000000"/>
                                    </a:solidFill>
                                    <a:effectLst/>
                                    <a:latin typeface="Cambria Math" panose="02040503050406030204" pitchFamily="18" charset="0"/>
                                    <a:ea typeface="+mn-ea"/>
                                    <a:cs typeface="+mn-ea"/>
                                    <a:sym typeface="+mn-lt"/>
                                  </a:rPr>
                                  <m:t>𝑟</m:t>
                                </m:r>
                                <m:r>
                                  <a:rPr lang="en-US" altLang="zh-CN" sz="2000" b="0" i="1" u="none" strike="noStrike" smtClean="0">
                                    <a:solidFill>
                                      <a:srgbClr val="000000"/>
                                    </a:solidFill>
                                    <a:effectLst/>
                                    <a:latin typeface="Cambria Math" panose="02040503050406030204" pitchFamily="18" charset="0"/>
                                    <a:ea typeface="+mn-ea"/>
                                    <a:cs typeface="+mn-ea"/>
                                    <a:sym typeface="+mn-lt"/>
                                  </a:rPr>
                                  <m:t>]</m:t>
                                </m:r>
                              </m:oMath>
                            </m:oMathPara>
                          </a14:m>
                          <a:endParaRPr lang="en-US" sz="20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1220681978"/>
                      </a:ext>
                    </a:extLst>
                  </a:tr>
                </a:tbl>
              </a:graphicData>
            </a:graphic>
          </p:graphicFrame>
        </mc:Choice>
        <mc:Fallback xmlns="">
          <p:graphicFrame>
            <p:nvGraphicFramePr>
              <p:cNvPr id="9" name="内容占位符 13"/>
              <p:cNvGraphicFramePr>
                <a:graphicFrameLocks/>
              </p:cNvGraphicFramePr>
              <p:nvPr>
                <p:extLst>
                  <p:ext uri="{D42A27DB-BD31-4B8C-83A1-F6EECF244321}">
                    <p14:modId xmlns:p14="http://schemas.microsoft.com/office/powerpoint/2010/main" val="1541258468"/>
                  </p:ext>
                </p:extLst>
              </p:nvPr>
            </p:nvGraphicFramePr>
            <p:xfrm>
              <a:off x="827700" y="1733217"/>
              <a:ext cx="7705353" cy="4784705"/>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108141955"/>
                        </a:ext>
                      </a:extLst>
                    </a:gridCol>
                    <a:gridCol w="1584176">
                      <a:extLst>
                        <a:ext uri="{9D8B030D-6E8A-4147-A177-3AD203B41FA5}">
                          <a16:colId xmlns:a16="http://schemas.microsoft.com/office/drawing/2014/main" val="74147110"/>
                        </a:ext>
                      </a:extLst>
                    </a:gridCol>
                    <a:gridCol w="5041057">
                      <a:extLst>
                        <a:ext uri="{9D8B030D-6E8A-4147-A177-3AD203B41FA5}">
                          <a16:colId xmlns:a16="http://schemas.microsoft.com/office/drawing/2014/main" val="1853136098"/>
                        </a:ext>
                      </a:extLst>
                    </a:gridCol>
                  </a:tblGrid>
                  <a:tr h="669981">
                    <a:tc>
                      <a:txBody>
                        <a:bodyPr/>
                        <a:lstStyle/>
                        <a:p>
                          <a:pPr algn="ctr" fontAlgn="ctr"/>
                          <a:r>
                            <a:rPr lang="zh-CN" altLang="en-US" sz="2400" b="0" i="0" u="none" strike="noStrike" dirty="0">
                              <a:solidFill>
                                <a:srgbClr val="000000"/>
                              </a:solidFill>
                              <a:effectLst/>
                              <a:latin typeface="+mn-lt"/>
                              <a:ea typeface="+mn-ea"/>
                              <a:cs typeface="+mn-ea"/>
                              <a:sym typeface="+mn-lt"/>
                            </a:rPr>
                            <a:t>字符</a:t>
                          </a:r>
                        </a:p>
                      </a:txBody>
                      <a:tcPr marL="9525" marR="9525" marT="9525" anchor="ctr"/>
                    </a:tc>
                    <a:tc>
                      <a:txBody>
                        <a:bodyPr/>
                        <a:lstStyle/>
                        <a:p>
                          <a:pPr algn="ctr" fontAlgn="ctr"/>
                          <a:r>
                            <a:rPr lang="zh-CN" altLang="en-US" sz="2400" b="0" i="0" u="none" strike="noStrike">
                              <a:solidFill>
                                <a:srgbClr val="000000"/>
                              </a:solidFill>
                              <a:effectLst/>
                              <a:latin typeface="+mn-lt"/>
                              <a:ea typeface="+mn-ea"/>
                              <a:cs typeface="+mn-ea"/>
                              <a:sym typeface="+mn-lt"/>
                            </a:rPr>
                            <a:t>下标</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a:t>
                          </a:r>
                          <a:r>
                            <a:rPr lang="zh-CN" altLang="en-US" sz="2400" b="0" i="0" u="none" strike="noStrike" dirty="0">
                              <a:solidFill>
                                <a:srgbClr val="000000"/>
                              </a:solidFill>
                              <a:effectLst/>
                              <a:latin typeface="+mn-lt"/>
                              <a:ea typeface="+mn-ea"/>
                              <a:cs typeface="+mn-ea"/>
                              <a:sym typeface="+mn-lt"/>
                            </a:rPr>
                            <a:t>值</a:t>
                          </a:r>
                        </a:p>
                      </a:txBody>
                      <a:tcPr marL="9525" marR="9525" marT="9525" anchor="ctr"/>
                    </a:tc>
                    <a:extLst>
                      <a:ext uri="{0D108BD9-81ED-4DB2-BD59-A6C34878D82A}">
                        <a16:rowId xmlns:a16="http://schemas.microsoft.com/office/drawing/2014/main" val="2883514704"/>
                      </a:ext>
                    </a:extLst>
                  </a:tr>
                  <a:tr h="669981">
                    <a:tc>
                      <a:txBody>
                        <a:bodyPr/>
                        <a:lstStyle/>
                        <a:p>
                          <a:pPr algn="ctr" fontAlgn="ctr"/>
                          <a:r>
                            <a:rPr lang="en-US" sz="2400" b="0" i="0" u="none" strike="noStrike" dirty="0">
                              <a:solidFill>
                                <a:srgbClr val="000000"/>
                              </a:solidFill>
                              <a:effectLst/>
                              <a:latin typeface="+mn-lt"/>
                              <a:ea typeface="+mn-ea"/>
                              <a:cs typeface="+mn-ea"/>
                              <a:sym typeface="+mn-lt"/>
                            </a:rPr>
                            <a:t>s[l]</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a:t>
                          </a: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3687147090"/>
                      </a:ext>
                    </a:extLst>
                  </a:tr>
                  <a:tr h="669981">
                    <a:tc>
                      <a:txBody>
                        <a:bodyPr/>
                        <a:lstStyle/>
                        <a:p>
                          <a:pPr algn="ctr" fontAlgn="ctr"/>
                          <a:r>
                            <a:rPr lang="en-US" sz="2400" b="0" i="0" u="none" strike="noStrike" dirty="0">
                              <a:solidFill>
                                <a:srgbClr val="000000"/>
                              </a:solidFill>
                              <a:effectLst/>
                              <a:latin typeface="+mn-lt"/>
                              <a:ea typeface="+mn-ea"/>
                              <a:cs typeface="+mn-ea"/>
                              <a:sym typeface="+mn-lt"/>
                            </a:rPr>
                            <a:t>s[l+1]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a:t>
                          </a:r>
                          <a:r>
                            <a:rPr lang="en-US" sz="2400" b="0" i="0" u="none" strike="noStrike" dirty="0" err="1">
                              <a:solidFill>
                                <a:srgbClr val="000000"/>
                              </a:solidFill>
                              <a:effectLst/>
                              <a:latin typeface="+mn-lt"/>
                              <a:ea typeface="+mn-ea"/>
                              <a:cs typeface="+mn-ea"/>
                              <a:sym typeface="+mn-lt"/>
                            </a:rPr>
                            <a:t>p+s</a:t>
                          </a:r>
                          <a:r>
                            <a:rPr lang="en-US" sz="2400" b="0" i="0" u="none" strike="noStrike" dirty="0">
                              <a:solidFill>
                                <a:srgbClr val="000000"/>
                              </a:solidFill>
                              <a:effectLst/>
                              <a:latin typeface="+mn-lt"/>
                              <a:ea typeface="+mn-ea"/>
                              <a:cs typeface="+mn-ea"/>
                              <a:sym typeface="+mn-lt"/>
                            </a:rPr>
                            <a:t>[l+1]</a:t>
                          </a:r>
                        </a:p>
                      </a:txBody>
                      <a:tcPr marL="9525" marR="9525" marT="9525" anchor="ctr"/>
                    </a:tc>
                    <a:extLst>
                      <a:ext uri="{0D108BD9-81ED-4DB2-BD59-A6C34878D82A}">
                        <a16:rowId xmlns:a16="http://schemas.microsoft.com/office/drawing/2014/main" val="2294013367"/>
                      </a:ext>
                    </a:extLst>
                  </a:tr>
                  <a:tr h="421005">
                    <a:tc>
                      <a:txBody>
                        <a:bodyPr/>
                        <a:lstStyle/>
                        <a:p>
                          <a:pPr algn="ctr" fontAlgn="ctr"/>
                          <a:r>
                            <a:rPr lang="en-US" sz="2400" b="0" i="0" u="none" strike="noStrike" dirty="0">
                              <a:solidFill>
                                <a:srgbClr val="000000"/>
                              </a:solidFill>
                              <a:effectLst/>
                              <a:latin typeface="+mn-lt"/>
                              <a:ea typeface="+mn-ea"/>
                              <a:cs typeface="+mn-ea"/>
                              <a:sym typeface="+mn-lt"/>
                            </a:rPr>
                            <a:t>…</a:t>
                          </a: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extLst>
                      <a:ext uri="{0D108BD9-81ED-4DB2-BD59-A6C34878D82A}">
                        <a16:rowId xmlns:a16="http://schemas.microsoft.com/office/drawing/2014/main" val="287558286"/>
                      </a:ext>
                    </a:extLst>
                  </a:tr>
                  <a:tr h="732152">
                    <a:tc>
                      <a:txBody>
                        <a:bodyPr/>
                        <a:lstStyle/>
                        <a:p>
                          <a:pPr algn="ctr" fontAlgn="ctr"/>
                          <a:r>
                            <a:rPr lang="en-US" sz="2400" b="0" i="0" u="none" strike="noStrike" dirty="0">
                              <a:solidFill>
                                <a:srgbClr val="000000"/>
                              </a:solidFill>
                              <a:effectLst/>
                              <a:latin typeface="+mn-lt"/>
                              <a:ea typeface="+mn-ea"/>
                              <a:cs typeface="+mn-ea"/>
                              <a:sym typeface="+mn-lt"/>
                            </a:rPr>
                            <a:t>s[r-1]</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hash[r-1]</a:t>
                          </a:r>
                        </a:p>
                      </a:txBody>
                      <a:tcPr marL="9525" marR="9525" marT="9525" anchor="ctr"/>
                    </a:tc>
                    <a:tc>
                      <a:txBody>
                        <a:bodyPr/>
                        <a:lstStyle/>
                        <a:p>
                          <a:endParaRPr lang="zh-CN"/>
                        </a:p>
                      </a:txBody>
                      <a:tcPr marL="9525" marR="9525" marT="9525" anchor="ctr">
                        <a:blipFill>
                          <a:blip r:embed="rId2"/>
                          <a:stretch>
                            <a:fillRect l="-52899" t="-330579" r="-483" b="-226446"/>
                          </a:stretch>
                        </a:blipFill>
                      </a:tcPr>
                    </a:tc>
                    <a:extLst>
                      <a:ext uri="{0D108BD9-81ED-4DB2-BD59-A6C34878D82A}">
                        <a16:rowId xmlns:a16="http://schemas.microsoft.com/office/drawing/2014/main" val="266107184"/>
                      </a:ext>
                    </a:extLst>
                  </a:tr>
                  <a:tr h="889040">
                    <a:tc>
                      <a:txBody>
                        <a:bodyPr/>
                        <a:lstStyle/>
                        <a:p>
                          <a:pPr algn="ctr" fontAlgn="ctr"/>
                          <a:r>
                            <a:rPr lang="en-US" sz="2400" b="0" i="0" u="none" strike="noStrike" dirty="0">
                              <a:solidFill>
                                <a:srgbClr val="000000"/>
                              </a:solidFill>
                              <a:effectLst/>
                              <a:latin typeface="+mn-lt"/>
                              <a:ea typeface="+mn-ea"/>
                              <a:cs typeface="+mn-ea"/>
                              <a:sym typeface="+mn-lt"/>
                            </a:rPr>
                            <a:t>s[r]</a:t>
                          </a: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hash[r]</a:t>
                          </a:r>
                        </a:p>
                      </a:txBody>
                      <a:tcPr marL="9525" marR="9525" marT="9525" anchor="ctr"/>
                    </a:tc>
                    <a:tc>
                      <a:txBody>
                        <a:bodyPr/>
                        <a:lstStyle/>
                        <a:p>
                          <a:endParaRPr lang="zh-CN"/>
                        </a:p>
                      </a:txBody>
                      <a:tcPr marL="9525" marR="9525" marT="9525" anchor="ctr">
                        <a:blipFill>
                          <a:blip r:embed="rId2"/>
                          <a:stretch>
                            <a:fillRect l="-52899" t="-356849" r="-483" b="-87671"/>
                          </a:stretch>
                        </a:blipFill>
                      </a:tcPr>
                    </a:tc>
                    <a:extLst>
                      <a:ext uri="{0D108BD9-81ED-4DB2-BD59-A6C34878D82A}">
                        <a16:rowId xmlns:a16="http://schemas.microsoft.com/office/drawing/2014/main" val="3562155206"/>
                      </a:ext>
                    </a:extLst>
                  </a:tr>
                  <a:tr h="732565">
                    <a:tc>
                      <a:txBody>
                        <a:bodyPr/>
                        <a:lstStyle/>
                        <a:p>
                          <a:pPr algn="ctr" fontAlgn="ctr"/>
                          <a:endParaRPr lang="en-US" sz="2400" b="0" i="0" u="none" strike="noStrike" dirty="0">
                            <a:solidFill>
                              <a:srgbClr val="000000"/>
                            </a:solidFill>
                            <a:effectLst/>
                            <a:latin typeface="+mn-lt"/>
                            <a:ea typeface="+mn-ea"/>
                            <a:cs typeface="+mn-ea"/>
                            <a:sym typeface="+mn-lt"/>
                          </a:endParaRPr>
                        </a:p>
                      </a:txBody>
                      <a:tcPr marL="9525" marR="9525" marT="9525" anchor="ctr"/>
                    </a:tc>
                    <a:tc>
                      <a:txBody>
                        <a:bodyPr/>
                        <a:lstStyle/>
                        <a:p>
                          <a:pPr algn="ctr" fontAlgn="ctr"/>
                          <a:r>
                            <a:rPr lang="en-US" sz="2400" b="0" i="0" u="none" strike="noStrike" dirty="0">
                              <a:solidFill>
                                <a:srgbClr val="000000"/>
                              </a:solidFill>
                              <a:effectLst/>
                              <a:latin typeface="+mn-lt"/>
                              <a:ea typeface="+mn-ea"/>
                              <a:cs typeface="+mn-ea"/>
                              <a:sym typeface="+mn-lt"/>
                            </a:rPr>
                            <a:t>hash[l+1..r]</a:t>
                          </a:r>
                        </a:p>
                      </a:txBody>
                      <a:tcPr marL="9525" marR="9525" marT="9525" anchor="ctr"/>
                    </a:tc>
                    <a:tc>
                      <a:txBody>
                        <a:bodyPr/>
                        <a:lstStyle/>
                        <a:p>
                          <a:endParaRPr lang="zh-CN"/>
                        </a:p>
                      </a:txBody>
                      <a:tcPr marL="9525" marR="9525" marT="9525" anchor="ctr">
                        <a:blipFill>
                          <a:blip r:embed="rId2"/>
                          <a:stretch>
                            <a:fillRect l="-52899" t="-555833" r="-483" b="-6667"/>
                          </a:stretch>
                        </a:blipFill>
                      </a:tcPr>
                    </a:tc>
                    <a:extLst>
                      <a:ext uri="{0D108BD9-81ED-4DB2-BD59-A6C34878D82A}">
                        <a16:rowId xmlns:a16="http://schemas.microsoft.com/office/drawing/2014/main" val="1220681978"/>
                      </a:ext>
                    </a:extLst>
                  </a:tr>
                </a:tbl>
              </a:graphicData>
            </a:graphic>
          </p:graphicFrame>
        </mc:Fallback>
      </mc:AlternateContent>
      <p:sp>
        <p:nvSpPr>
          <p:cNvPr id="10" name="文本框 9"/>
          <p:cNvSpPr txBox="1"/>
          <p:nvPr/>
        </p:nvSpPr>
        <p:spPr>
          <a:xfrm>
            <a:off x="5579869" y="6525372"/>
            <a:ext cx="3163045" cy="338554"/>
          </a:xfrm>
          <a:prstGeom prst="rect">
            <a:avLst/>
          </a:prstGeom>
          <a:noFill/>
        </p:spPr>
        <p:txBody>
          <a:bodyPr wrap="none" rtlCol="0">
            <a:spAutoFit/>
          </a:bodyPr>
          <a:lstStyle/>
          <a:p>
            <a:r>
              <a:rPr lang="zh-CN" altLang="en-US" sz="1600" dirty="0">
                <a:cs typeface="+mn-ea"/>
                <a:sym typeface="+mn-lt"/>
              </a:rPr>
              <a:t>排版很难看？</a:t>
            </a:r>
            <a:r>
              <a:rPr lang="en-US" altLang="zh-CN" sz="1600" dirty="0" err="1">
                <a:cs typeface="+mn-ea"/>
                <a:sym typeface="+mn-lt"/>
              </a:rPr>
              <a:t>Powerpoint</a:t>
            </a:r>
            <a:r>
              <a:rPr lang="zh-CN" altLang="en-US" sz="1600" dirty="0">
                <a:cs typeface="+mn-ea"/>
                <a:sym typeface="+mn-lt"/>
              </a:rPr>
              <a:t>的锅！</a:t>
            </a:r>
          </a:p>
        </p:txBody>
      </p:sp>
    </p:spTree>
    <p:extLst>
      <p:ext uri="{BB962C8B-B14F-4D97-AF65-F5344CB8AC3E}">
        <p14:creationId xmlns:p14="http://schemas.microsoft.com/office/powerpoint/2010/main" val="3126220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简单的例题</a:t>
            </a:r>
          </a:p>
        </p:txBody>
      </p:sp>
      <p:sp>
        <p:nvSpPr>
          <p:cNvPr id="3" name="内容占位符 2"/>
          <p:cNvSpPr>
            <a:spLocks noGrp="1"/>
          </p:cNvSpPr>
          <p:nvPr>
            <p:ph idx="1"/>
          </p:nvPr>
        </p:nvSpPr>
        <p:spPr/>
        <p:txBody>
          <a:bodyPr>
            <a:normAutofit fontScale="92500" lnSpcReduction="10000"/>
          </a:bodyPr>
          <a:lstStyle/>
          <a:p>
            <a:r>
              <a:rPr lang="zh-CN" altLang="en-US" sz="3200" dirty="0">
                <a:latin typeface="+mn-lt"/>
                <a:ea typeface="+mn-ea"/>
                <a:cs typeface="+mn-ea"/>
                <a:sym typeface="+mn-lt"/>
              </a:rPr>
              <a:t>给</a:t>
            </a:r>
            <a:r>
              <a:rPr lang="en-US" altLang="zh-CN" sz="3200" dirty="0">
                <a:latin typeface="+mn-lt"/>
                <a:ea typeface="+mn-ea"/>
                <a:cs typeface="+mn-ea"/>
                <a:sym typeface="+mn-lt"/>
              </a:rPr>
              <a:t>n</a:t>
            </a:r>
            <a:r>
              <a:rPr lang="zh-CN" altLang="en-US" sz="3200" dirty="0">
                <a:latin typeface="+mn-lt"/>
                <a:ea typeface="+mn-ea"/>
                <a:cs typeface="+mn-ea"/>
                <a:sym typeface="+mn-lt"/>
              </a:rPr>
              <a:t>个字符串</a:t>
            </a:r>
            <a:r>
              <a:rPr lang="en-US" altLang="zh-CN" sz="3200" dirty="0">
                <a:latin typeface="+mn-lt"/>
                <a:ea typeface="+mn-ea"/>
                <a:cs typeface="+mn-ea"/>
                <a:sym typeface="+mn-lt"/>
              </a:rPr>
              <a:t>s0,s1..sn-1</a:t>
            </a:r>
            <a:r>
              <a:rPr lang="zh-CN" altLang="en-US" sz="3200" dirty="0">
                <a:latin typeface="+mn-lt"/>
                <a:ea typeface="+mn-ea"/>
                <a:cs typeface="+mn-ea"/>
                <a:sym typeface="+mn-lt"/>
              </a:rPr>
              <a:t>，</a:t>
            </a:r>
            <a:r>
              <a:rPr lang="en-US" altLang="zh-CN" sz="3200" dirty="0">
                <a:latin typeface="+mn-lt"/>
                <a:ea typeface="+mn-ea"/>
                <a:cs typeface="+mn-ea"/>
                <a:sym typeface="+mn-lt"/>
              </a:rPr>
              <a:t>|</a:t>
            </a:r>
            <a:r>
              <a:rPr lang="en-US" altLang="zh-CN" sz="3200" dirty="0" err="1">
                <a:latin typeface="+mn-lt"/>
                <a:ea typeface="+mn-ea"/>
                <a:cs typeface="+mn-ea"/>
                <a:sym typeface="+mn-lt"/>
              </a:rPr>
              <a:t>si</a:t>
            </a:r>
            <a:r>
              <a:rPr lang="en-US" altLang="zh-CN" sz="3200" dirty="0">
                <a:latin typeface="+mn-lt"/>
                <a:ea typeface="+mn-ea"/>
                <a:cs typeface="+mn-ea"/>
                <a:sym typeface="+mn-lt"/>
              </a:rPr>
              <a:t>|&lt;=1e5</a:t>
            </a:r>
            <a:r>
              <a:rPr lang="zh-CN" altLang="en-US" sz="3200" dirty="0">
                <a:latin typeface="+mn-lt"/>
                <a:ea typeface="+mn-ea"/>
                <a:cs typeface="+mn-ea"/>
                <a:sym typeface="+mn-lt"/>
              </a:rPr>
              <a:t>，问有多少个不同的字符串。</a:t>
            </a:r>
            <a:endParaRPr lang="en-US" altLang="zh-CN" sz="3200" dirty="0">
              <a:latin typeface="+mn-lt"/>
              <a:ea typeface="+mn-ea"/>
              <a:cs typeface="+mn-ea"/>
              <a:sym typeface="+mn-lt"/>
            </a:endParaRPr>
          </a:p>
          <a:p>
            <a:r>
              <a:rPr lang="en-US" altLang="zh-CN" sz="3200" dirty="0">
                <a:latin typeface="+mn-lt"/>
                <a:ea typeface="+mn-ea"/>
                <a:cs typeface="+mn-ea"/>
                <a:sym typeface="+mn-lt"/>
              </a:rPr>
              <a:t>N&lt;=100</a:t>
            </a:r>
            <a:r>
              <a:rPr lang="zh-CN" altLang="en-US" sz="3200" dirty="0">
                <a:latin typeface="+mn-lt"/>
                <a:ea typeface="+mn-ea"/>
                <a:cs typeface="+mn-ea"/>
                <a:sym typeface="+mn-lt"/>
              </a:rPr>
              <a:t>。</a:t>
            </a:r>
            <a:endParaRPr lang="en-US" altLang="zh-CN" sz="3200" dirty="0">
              <a:latin typeface="+mn-lt"/>
              <a:ea typeface="+mn-ea"/>
              <a:cs typeface="+mn-ea"/>
              <a:sym typeface="+mn-lt"/>
            </a:endParaRPr>
          </a:p>
          <a:p>
            <a:r>
              <a:rPr lang="en-US" altLang="zh-CN" sz="3200" dirty="0">
                <a:latin typeface="+mn-lt"/>
                <a:ea typeface="+mn-ea"/>
                <a:cs typeface="+mn-ea"/>
                <a:sym typeface="+mn-lt"/>
              </a:rPr>
              <a:t>Input</a:t>
            </a:r>
          </a:p>
          <a:p>
            <a:r>
              <a:rPr lang="zh-CN" altLang="en-US" sz="3200" dirty="0">
                <a:latin typeface="+mn-lt"/>
                <a:ea typeface="+mn-ea"/>
                <a:cs typeface="+mn-ea"/>
                <a:sym typeface="+mn-lt"/>
              </a:rPr>
              <a:t>第一行整数 </a:t>
            </a:r>
            <a:r>
              <a:rPr lang="en-US" altLang="zh-CN" sz="3200" dirty="0">
                <a:latin typeface="+mn-lt"/>
                <a:ea typeface="+mn-ea"/>
                <a:cs typeface="+mn-ea"/>
                <a:sym typeface="+mn-lt"/>
              </a:rPr>
              <a:t>n,</a:t>
            </a:r>
            <a:r>
              <a:rPr lang="zh-CN" altLang="en-US" sz="3200" dirty="0">
                <a:latin typeface="+mn-lt"/>
                <a:ea typeface="+mn-ea"/>
                <a:cs typeface="+mn-ea"/>
                <a:sym typeface="+mn-lt"/>
              </a:rPr>
              <a:t>接下来</a:t>
            </a:r>
            <a:r>
              <a:rPr lang="en-US" altLang="zh-CN" sz="3200" dirty="0">
                <a:latin typeface="+mn-lt"/>
                <a:ea typeface="+mn-ea"/>
                <a:cs typeface="+mn-ea"/>
                <a:sym typeface="+mn-lt"/>
              </a:rPr>
              <a:t>n</a:t>
            </a:r>
            <a:r>
              <a:rPr lang="zh-CN" altLang="en-US" sz="3200" dirty="0">
                <a:latin typeface="+mn-lt"/>
                <a:ea typeface="+mn-ea"/>
                <a:cs typeface="+mn-ea"/>
                <a:sym typeface="+mn-lt"/>
              </a:rPr>
              <a:t>行每行一个字符串。</a:t>
            </a:r>
            <a:endParaRPr lang="en-US" altLang="zh-CN" sz="3200" dirty="0">
              <a:latin typeface="+mn-lt"/>
              <a:ea typeface="+mn-ea"/>
              <a:cs typeface="+mn-ea"/>
              <a:sym typeface="+mn-lt"/>
            </a:endParaRPr>
          </a:p>
          <a:p>
            <a:r>
              <a:rPr lang="en-US" altLang="zh-CN" sz="3200" dirty="0">
                <a:latin typeface="+mn-lt"/>
                <a:ea typeface="+mn-ea"/>
                <a:cs typeface="+mn-ea"/>
                <a:sym typeface="+mn-lt"/>
              </a:rPr>
              <a:t>Output</a:t>
            </a:r>
          </a:p>
          <a:p>
            <a:r>
              <a:rPr lang="zh-CN" altLang="en-US" sz="3200" dirty="0">
                <a:latin typeface="+mn-lt"/>
                <a:ea typeface="+mn-ea"/>
                <a:cs typeface="+mn-ea"/>
                <a:sym typeface="+mn-lt"/>
              </a:rPr>
              <a:t>输出一个整数表示有多少个不同的串。</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简单的例题</a:t>
            </a:r>
          </a:p>
        </p:txBody>
      </p:sp>
      <p:sp>
        <p:nvSpPr>
          <p:cNvPr id="3" name="内容占位符 2"/>
          <p:cNvSpPr>
            <a:spLocks noGrp="1"/>
          </p:cNvSpPr>
          <p:nvPr>
            <p:ph idx="1"/>
          </p:nvPr>
        </p:nvSpPr>
        <p:spPr>
          <a:xfrm>
            <a:off x="457200" y="1600200"/>
            <a:ext cx="3538736" cy="4525963"/>
          </a:xfrm>
        </p:spPr>
        <p:txBody>
          <a:bodyPr>
            <a:normAutofit/>
          </a:bodyPr>
          <a:lstStyle/>
          <a:p>
            <a:r>
              <a:rPr lang="en-US" altLang="zh-CN" dirty="0">
                <a:latin typeface="+mn-lt"/>
                <a:ea typeface="+mn-ea"/>
                <a:cs typeface="+mn-ea"/>
                <a:sym typeface="+mn-lt"/>
              </a:rPr>
              <a:t>Sample input</a:t>
            </a:r>
          </a:p>
          <a:p>
            <a:r>
              <a:rPr lang="en-US" altLang="zh-CN" dirty="0">
                <a:latin typeface="+mn-lt"/>
                <a:ea typeface="+mn-ea"/>
                <a:cs typeface="+mn-ea"/>
                <a:sym typeface="+mn-lt"/>
              </a:rPr>
              <a:t>6</a:t>
            </a:r>
          </a:p>
          <a:p>
            <a:r>
              <a:rPr lang="en-US" altLang="zh-CN" dirty="0" err="1">
                <a:latin typeface="+mn-lt"/>
                <a:ea typeface="+mn-ea"/>
                <a:cs typeface="+mn-ea"/>
                <a:sym typeface="+mn-lt"/>
              </a:rPr>
              <a:t>aa</a:t>
            </a:r>
            <a:endParaRPr lang="en-US" altLang="zh-CN" dirty="0">
              <a:latin typeface="+mn-lt"/>
              <a:ea typeface="+mn-ea"/>
              <a:cs typeface="+mn-ea"/>
              <a:sym typeface="+mn-lt"/>
            </a:endParaRPr>
          </a:p>
          <a:p>
            <a:r>
              <a:rPr lang="en-US" altLang="zh-CN" dirty="0" err="1">
                <a:latin typeface="+mn-lt"/>
                <a:ea typeface="+mn-ea"/>
                <a:cs typeface="+mn-ea"/>
                <a:sym typeface="+mn-lt"/>
              </a:rPr>
              <a:t>abc</a:t>
            </a:r>
            <a:endParaRPr lang="en-US" altLang="zh-CN" dirty="0">
              <a:latin typeface="+mn-lt"/>
              <a:ea typeface="+mn-ea"/>
              <a:cs typeface="+mn-ea"/>
              <a:sym typeface="+mn-lt"/>
            </a:endParaRPr>
          </a:p>
          <a:p>
            <a:r>
              <a:rPr lang="en-US" altLang="zh-CN" dirty="0" err="1">
                <a:latin typeface="+mn-lt"/>
                <a:ea typeface="+mn-ea"/>
                <a:cs typeface="+mn-ea"/>
                <a:sym typeface="+mn-lt"/>
              </a:rPr>
              <a:t>aa</a:t>
            </a:r>
            <a:endParaRPr lang="en-US" altLang="zh-CN" dirty="0">
              <a:latin typeface="+mn-lt"/>
              <a:ea typeface="+mn-ea"/>
              <a:cs typeface="+mn-ea"/>
              <a:sym typeface="+mn-lt"/>
            </a:endParaRPr>
          </a:p>
          <a:p>
            <a:r>
              <a:rPr lang="en-US" altLang="zh-CN" dirty="0" err="1">
                <a:latin typeface="+mn-lt"/>
                <a:ea typeface="+mn-ea"/>
                <a:cs typeface="+mn-ea"/>
                <a:sym typeface="+mn-lt"/>
              </a:rPr>
              <a:t>acb</a:t>
            </a:r>
            <a:endParaRPr lang="en-US" altLang="zh-CN" dirty="0">
              <a:latin typeface="+mn-lt"/>
              <a:ea typeface="+mn-ea"/>
              <a:cs typeface="+mn-ea"/>
              <a:sym typeface="+mn-lt"/>
            </a:endParaRPr>
          </a:p>
          <a:p>
            <a:r>
              <a:rPr lang="en-US" altLang="zh-CN" dirty="0" err="1">
                <a:latin typeface="+mn-lt"/>
                <a:ea typeface="+mn-ea"/>
                <a:cs typeface="+mn-ea"/>
                <a:sym typeface="+mn-lt"/>
              </a:rPr>
              <a:t>abb</a:t>
            </a:r>
            <a:endParaRPr lang="en-US" altLang="zh-CN" dirty="0">
              <a:latin typeface="+mn-lt"/>
              <a:ea typeface="+mn-ea"/>
              <a:cs typeface="+mn-ea"/>
              <a:sym typeface="+mn-lt"/>
            </a:endParaRPr>
          </a:p>
          <a:p>
            <a:r>
              <a:rPr lang="en-US" altLang="zh-CN" dirty="0" err="1">
                <a:latin typeface="+mn-lt"/>
                <a:ea typeface="+mn-ea"/>
                <a:cs typeface="+mn-ea"/>
                <a:sym typeface="+mn-lt"/>
              </a:rPr>
              <a:t>abc</a:t>
            </a:r>
            <a:endParaRPr lang="en-US" altLang="zh-CN" dirty="0">
              <a:latin typeface="+mn-lt"/>
              <a:ea typeface="+mn-ea"/>
              <a:cs typeface="+mn-ea"/>
              <a:sym typeface="+mn-lt"/>
            </a:endParaRPr>
          </a:p>
        </p:txBody>
      </p:sp>
      <p:sp>
        <p:nvSpPr>
          <p:cNvPr id="4" name="TextBox 3"/>
          <p:cNvSpPr txBox="1"/>
          <p:nvPr/>
        </p:nvSpPr>
        <p:spPr>
          <a:xfrm>
            <a:off x="4283968" y="1556792"/>
            <a:ext cx="4032448" cy="1175706"/>
          </a:xfrm>
          <a:prstGeom prst="rect">
            <a:avLst/>
          </a:prstGeom>
          <a:noFill/>
        </p:spPr>
        <p:txBody>
          <a:bodyPr wrap="square" rtlCol="0">
            <a:spAutoFit/>
          </a:bodyPr>
          <a:lstStyle/>
          <a:p>
            <a:pPr marL="342900" indent="-342900">
              <a:spcBef>
                <a:spcPct val="20000"/>
              </a:spcBef>
              <a:buFont typeface="Arial" pitchFamily="34" charset="0"/>
              <a:buChar char="•"/>
            </a:pPr>
            <a:r>
              <a:rPr lang="en-US" altLang="zh-CN" sz="3200" dirty="0">
                <a:cs typeface="+mn-ea"/>
                <a:sym typeface="+mn-lt"/>
              </a:rPr>
              <a:t>Sample output</a:t>
            </a:r>
          </a:p>
          <a:p>
            <a:pPr marL="342900" indent="-342900">
              <a:spcBef>
                <a:spcPct val="20000"/>
              </a:spcBef>
              <a:buFont typeface="Arial" pitchFamily="34" charset="0"/>
              <a:buChar char="•"/>
            </a:pPr>
            <a:r>
              <a:rPr lang="en-US" altLang="zh-CN" sz="3200" dirty="0">
                <a:cs typeface="+mn-ea"/>
                <a:sym typeface="+mn-lt"/>
              </a:rPr>
              <a:t>4</a:t>
            </a:r>
            <a:endParaRPr lang="zh-CN" altLang="en-US" sz="3200" dirty="0">
              <a:cs typeface="+mn-ea"/>
              <a:sym typeface="+mn-lt"/>
            </a:endParaRPr>
          </a:p>
        </p:txBody>
      </p:sp>
      <p:sp>
        <p:nvSpPr>
          <p:cNvPr id="5" name="TextBox 4"/>
          <p:cNvSpPr txBox="1"/>
          <p:nvPr/>
        </p:nvSpPr>
        <p:spPr>
          <a:xfrm>
            <a:off x="4283968" y="2996952"/>
            <a:ext cx="3888432" cy="3046988"/>
          </a:xfrm>
          <a:prstGeom prst="rect">
            <a:avLst/>
          </a:prstGeom>
          <a:noFill/>
        </p:spPr>
        <p:txBody>
          <a:bodyPr wrap="square" rtlCol="0">
            <a:spAutoFit/>
          </a:bodyPr>
          <a:lstStyle/>
          <a:p>
            <a:pPr marL="342900" indent="-342900">
              <a:spcBef>
                <a:spcPct val="20000"/>
              </a:spcBef>
              <a:buFont typeface="Arial" pitchFamily="34" charset="0"/>
              <a:buChar char="•"/>
            </a:pPr>
            <a:r>
              <a:rPr lang="zh-CN" altLang="en-US" sz="3200" dirty="0">
                <a:cs typeface="+mn-ea"/>
                <a:sym typeface="+mn-lt"/>
              </a:rPr>
              <a:t>如果用逐个字符串比较的话每次比较都要花费</a:t>
            </a:r>
            <a:r>
              <a:rPr lang="en-US" altLang="zh-CN" sz="3200" dirty="0">
                <a:cs typeface="+mn-ea"/>
                <a:sym typeface="+mn-lt"/>
              </a:rPr>
              <a:t>|</a:t>
            </a:r>
            <a:r>
              <a:rPr lang="en-US" altLang="zh-CN" sz="3200" dirty="0" err="1">
                <a:cs typeface="+mn-ea"/>
                <a:sym typeface="+mn-lt"/>
              </a:rPr>
              <a:t>si</a:t>
            </a:r>
            <a:r>
              <a:rPr lang="en-US" altLang="zh-CN" sz="3200" dirty="0">
                <a:cs typeface="+mn-ea"/>
                <a:sym typeface="+mn-lt"/>
              </a:rPr>
              <a:t>|</a:t>
            </a:r>
            <a:r>
              <a:rPr lang="zh-CN" altLang="en-US" sz="3200" dirty="0">
                <a:cs typeface="+mn-ea"/>
                <a:sym typeface="+mn-lt"/>
              </a:rPr>
              <a:t>的时间来比较两个字符串，而采用</a:t>
            </a:r>
            <a:r>
              <a:rPr lang="en-US" altLang="zh-CN" sz="3200" dirty="0">
                <a:cs typeface="+mn-ea"/>
                <a:sym typeface="+mn-lt"/>
              </a:rPr>
              <a:t>hash</a:t>
            </a:r>
            <a:r>
              <a:rPr lang="zh-CN" altLang="en-US" sz="3200" dirty="0">
                <a:cs typeface="+mn-ea"/>
                <a:sym typeface="+mn-lt"/>
              </a:rPr>
              <a:t>就只要比较两个数字即可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p:txBody>
          <a:bodyPr>
            <a:normAutofit/>
          </a:bodyPr>
          <a:lstStyle/>
          <a:p>
            <a:r>
              <a:rPr lang="en-US" altLang="zh-CN" sz="2800" dirty="0" err="1">
                <a:latin typeface="+mn-lt"/>
                <a:ea typeface="+mn-ea"/>
                <a:cs typeface="+mn-ea"/>
                <a:sym typeface="+mn-lt"/>
              </a:rPr>
              <a:t>kmp</a:t>
            </a:r>
            <a:r>
              <a:rPr lang="zh-CN" altLang="en-US" sz="2800" dirty="0">
                <a:latin typeface="+mn-lt"/>
                <a:ea typeface="+mn-ea"/>
                <a:cs typeface="+mn-ea"/>
                <a:sym typeface="+mn-lt"/>
              </a:rPr>
              <a:t>算法用于字符串匹配的问题中，在一段文本中的某个（些）位置找到一段特定的字符串。</a:t>
            </a:r>
            <a:endParaRPr lang="en-US" altLang="zh-CN" sz="2800" dirty="0">
              <a:latin typeface="+mn-lt"/>
              <a:ea typeface="+mn-ea"/>
              <a:cs typeface="+mn-ea"/>
              <a:sym typeface="+mn-lt"/>
            </a:endParaRPr>
          </a:p>
          <a:p>
            <a:r>
              <a:rPr lang="zh-CN" altLang="en-US" sz="2800" dirty="0">
                <a:latin typeface="+mn-lt"/>
                <a:ea typeface="+mn-ea"/>
                <a:cs typeface="+mn-ea"/>
                <a:sym typeface="+mn-lt"/>
              </a:rPr>
              <a:t>例：给字符串</a:t>
            </a:r>
            <a:r>
              <a:rPr lang="en-US" altLang="zh-CN" sz="2800" dirty="0">
                <a:latin typeface="+mn-lt"/>
                <a:ea typeface="+mn-ea"/>
                <a:cs typeface="+mn-ea"/>
                <a:sym typeface="+mn-lt"/>
              </a:rPr>
              <a:t>s1,s2</a:t>
            </a:r>
            <a:r>
              <a:rPr lang="zh-CN" altLang="en-US" sz="2800" dirty="0">
                <a:latin typeface="+mn-lt"/>
                <a:ea typeface="+mn-ea"/>
                <a:cs typeface="+mn-ea"/>
                <a:sym typeface="+mn-lt"/>
              </a:rPr>
              <a:t>问</a:t>
            </a:r>
            <a:r>
              <a:rPr lang="en-US" altLang="zh-CN" sz="2800" dirty="0">
                <a:latin typeface="+mn-lt"/>
                <a:ea typeface="+mn-ea"/>
                <a:cs typeface="+mn-ea"/>
                <a:sym typeface="+mn-lt"/>
              </a:rPr>
              <a:t>s1</a:t>
            </a:r>
            <a:r>
              <a:rPr lang="zh-CN" altLang="en-US" sz="2800" dirty="0">
                <a:latin typeface="+mn-lt"/>
                <a:ea typeface="+mn-ea"/>
                <a:cs typeface="+mn-ea"/>
                <a:sym typeface="+mn-lt"/>
              </a:rPr>
              <a:t>是否是</a:t>
            </a:r>
            <a:r>
              <a:rPr lang="en-US" altLang="zh-CN" sz="2800" dirty="0">
                <a:latin typeface="+mn-lt"/>
                <a:ea typeface="+mn-ea"/>
                <a:cs typeface="+mn-ea"/>
                <a:sym typeface="+mn-lt"/>
              </a:rPr>
              <a:t>s2</a:t>
            </a:r>
            <a:r>
              <a:rPr lang="zh-CN" altLang="en-US" sz="2800" dirty="0">
                <a:latin typeface="+mn-lt"/>
                <a:ea typeface="+mn-ea"/>
                <a:cs typeface="+mn-ea"/>
                <a:sym typeface="+mn-lt"/>
              </a:rPr>
              <a:t>的子串。（</a:t>
            </a:r>
            <a:r>
              <a:rPr lang="en-US" altLang="zh-CN" sz="2800" dirty="0">
                <a:latin typeface="+mn-lt"/>
                <a:ea typeface="+mn-ea"/>
                <a:cs typeface="+mn-ea"/>
                <a:sym typeface="+mn-lt"/>
              </a:rPr>
              <a:t>|s1|,|s2|&lt;=1e5)</a:t>
            </a:r>
            <a:r>
              <a:rPr lang="zh-CN" altLang="en-US" sz="2800" dirty="0">
                <a:latin typeface="+mn-lt"/>
                <a:ea typeface="+mn-ea"/>
                <a:cs typeface="+mn-ea"/>
                <a:sym typeface="+mn-lt"/>
              </a:rPr>
              <a:t>。</a:t>
            </a:r>
            <a:endParaRPr lang="en-US" altLang="zh-CN" sz="2800" dirty="0">
              <a:latin typeface="+mn-lt"/>
              <a:ea typeface="+mn-ea"/>
              <a:cs typeface="+mn-ea"/>
              <a:sym typeface="+mn-lt"/>
            </a:endParaRPr>
          </a:p>
          <a:p>
            <a:r>
              <a:rPr lang="zh-CN" altLang="en-US" sz="2800" dirty="0">
                <a:latin typeface="+mn-lt"/>
                <a:ea typeface="+mn-ea"/>
                <a:cs typeface="+mn-ea"/>
                <a:sym typeface="+mn-lt"/>
              </a:rPr>
              <a:t>最简单的方法，以</a:t>
            </a:r>
            <a:r>
              <a:rPr lang="en-US" altLang="zh-CN" sz="2800" dirty="0">
                <a:latin typeface="+mn-lt"/>
                <a:ea typeface="+mn-ea"/>
                <a:cs typeface="+mn-ea"/>
                <a:sym typeface="+mn-lt"/>
              </a:rPr>
              <a:t>0..|s2|-|s1|</a:t>
            </a:r>
            <a:r>
              <a:rPr lang="zh-CN" altLang="en-US" sz="2800" dirty="0">
                <a:latin typeface="+mn-lt"/>
                <a:ea typeface="+mn-ea"/>
                <a:cs typeface="+mn-ea"/>
                <a:sym typeface="+mn-lt"/>
              </a:rPr>
              <a:t>为起始点分别</a:t>
            </a:r>
            <a:r>
              <a:rPr lang="en-US" altLang="zh-CN" sz="2800" dirty="0">
                <a:latin typeface="+mn-lt"/>
                <a:ea typeface="+mn-ea"/>
                <a:cs typeface="+mn-ea"/>
                <a:sym typeface="+mn-lt"/>
              </a:rPr>
              <a:t>s2</a:t>
            </a:r>
            <a:r>
              <a:rPr lang="zh-CN" altLang="en-US" sz="2800" dirty="0">
                <a:latin typeface="+mn-lt"/>
                <a:ea typeface="+mn-ea"/>
                <a:cs typeface="+mn-ea"/>
                <a:sym typeface="+mn-lt"/>
              </a:rPr>
              <a:t>匹配，复杂度</a:t>
            </a:r>
            <a:r>
              <a:rPr lang="en-US" altLang="zh-CN" sz="2800" dirty="0">
                <a:latin typeface="+mn-lt"/>
                <a:ea typeface="+mn-ea"/>
                <a:cs typeface="+mn-ea"/>
                <a:sym typeface="+mn-lt"/>
              </a:rPr>
              <a:t>O(|s1|*|s2|)</a:t>
            </a:r>
            <a:r>
              <a:rPr lang="zh-CN" altLang="en-US" sz="2800" dirty="0">
                <a:latin typeface="+mn-lt"/>
                <a:ea typeface="+mn-ea"/>
                <a:cs typeface="+mn-ea"/>
                <a:sym typeface="+mn-lt"/>
              </a:rPr>
              <a:t>，显然太慢了。</a:t>
            </a:r>
            <a:endParaRPr lang="en-US" altLang="zh-CN" sz="2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思考一下为什么会这么慢的原因。</a:t>
            </a:r>
            <a:endParaRPr lang="en-US" altLang="zh-CN" sz="2800" dirty="0">
              <a:latin typeface="+mn-lt"/>
              <a:ea typeface="+mn-ea"/>
              <a:cs typeface="+mn-ea"/>
              <a:sym typeface="+mn-lt"/>
            </a:endParaRPr>
          </a:p>
          <a:p>
            <a:r>
              <a:rPr lang="zh-CN" altLang="en-US" sz="2800" dirty="0">
                <a:latin typeface="+mn-lt"/>
                <a:ea typeface="+mn-ea"/>
                <a:cs typeface="+mn-ea"/>
                <a:sym typeface="+mn-lt"/>
              </a:rPr>
              <a:t>我们发现每次匹配的尝试失败后都要从头开始重新匹配，我们需要做的就是避免这种不必要的匹配。</a:t>
            </a:r>
            <a:endParaRPr lang="en-US" altLang="zh-CN" sz="2800" dirty="0">
              <a:latin typeface="+mn-lt"/>
              <a:ea typeface="+mn-ea"/>
              <a:cs typeface="+mn-ea"/>
              <a:sym typeface="+mn-lt"/>
            </a:endParaRPr>
          </a:p>
          <a:p>
            <a:r>
              <a:rPr lang="zh-CN" altLang="en-US" sz="2800" dirty="0">
                <a:latin typeface="+mn-lt"/>
                <a:ea typeface="+mn-ea"/>
                <a:cs typeface="+mn-ea"/>
                <a:sym typeface="+mn-lt"/>
              </a:rPr>
              <a:t>把例子中的</a:t>
            </a:r>
            <a:r>
              <a:rPr lang="en-US" altLang="zh-CN" sz="2800" dirty="0">
                <a:latin typeface="+mn-lt"/>
                <a:ea typeface="+mn-ea"/>
                <a:cs typeface="+mn-ea"/>
                <a:sym typeface="+mn-lt"/>
              </a:rPr>
              <a:t>s1</a:t>
            </a:r>
            <a:r>
              <a:rPr lang="zh-CN" altLang="en-US" sz="2800" dirty="0">
                <a:latin typeface="+mn-lt"/>
                <a:ea typeface="+mn-ea"/>
                <a:cs typeface="+mn-ea"/>
                <a:sym typeface="+mn-lt"/>
              </a:rPr>
              <a:t>称为模式串，</a:t>
            </a:r>
            <a:r>
              <a:rPr lang="en-US" altLang="zh-CN" sz="2800" dirty="0">
                <a:latin typeface="+mn-lt"/>
                <a:ea typeface="+mn-ea"/>
                <a:cs typeface="+mn-ea"/>
                <a:sym typeface="+mn-lt"/>
              </a:rPr>
              <a:t>s2</a:t>
            </a:r>
            <a:r>
              <a:rPr lang="zh-CN" altLang="en-US" sz="2800" dirty="0">
                <a:latin typeface="+mn-lt"/>
                <a:ea typeface="+mn-ea"/>
                <a:cs typeface="+mn-ea"/>
                <a:sym typeface="+mn-lt"/>
              </a:rPr>
              <a:t>称为主串。</a:t>
            </a:r>
            <a:endParaRPr lang="en-US" altLang="zh-CN" sz="2800" dirty="0">
              <a:latin typeface="+mn-lt"/>
              <a:ea typeface="+mn-ea"/>
              <a:cs typeface="+mn-ea"/>
              <a:sym typeface="+mn-lt"/>
            </a:endParaRPr>
          </a:p>
          <a:p>
            <a:r>
              <a:rPr lang="zh-CN" altLang="en-US" sz="2800" dirty="0">
                <a:latin typeface="+mn-lt"/>
                <a:ea typeface="+mn-ea"/>
                <a:cs typeface="+mn-ea"/>
                <a:sym typeface="+mn-lt"/>
              </a:rPr>
              <a:t>下面给出这样一个模式串</a:t>
            </a:r>
            <a:r>
              <a:rPr lang="en-US" altLang="zh-CN" sz="2800" dirty="0" err="1">
                <a:latin typeface="+mn-lt"/>
                <a:ea typeface="+mn-ea"/>
                <a:cs typeface="+mn-ea"/>
                <a:sym typeface="+mn-lt"/>
              </a:rPr>
              <a:t>abcdabdac</a:t>
            </a:r>
            <a:endParaRPr lang="zh-CN" altLang="en-US" sz="2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p:txBody>
          <a:bodyPr>
            <a:noAutofit/>
          </a:bodyPr>
          <a:lstStyle/>
          <a:p>
            <a:r>
              <a:rPr lang="zh-CN" altLang="en-US" sz="2800" dirty="0">
                <a:latin typeface="+mn-lt"/>
                <a:ea typeface="+mn-ea"/>
                <a:cs typeface="+mn-ea"/>
                <a:sym typeface="+mn-lt"/>
              </a:rPr>
              <a:t>我们发现</a:t>
            </a:r>
            <a:r>
              <a:rPr lang="en-US" altLang="zh-CN" sz="2800" dirty="0" err="1">
                <a:latin typeface="+mn-lt"/>
                <a:ea typeface="+mn-ea"/>
                <a:cs typeface="+mn-ea"/>
                <a:sym typeface="+mn-lt"/>
              </a:rPr>
              <a:t>abcdabdac</a:t>
            </a:r>
            <a:r>
              <a:rPr lang="zh-CN" altLang="en-US" sz="2800" dirty="0">
                <a:latin typeface="+mn-lt"/>
                <a:ea typeface="+mn-ea"/>
                <a:cs typeface="+mn-ea"/>
                <a:sym typeface="+mn-lt"/>
              </a:rPr>
              <a:t>中有一个</a:t>
            </a:r>
            <a:r>
              <a:rPr lang="en-US" altLang="zh-CN" sz="2800" dirty="0" err="1">
                <a:latin typeface="+mn-lt"/>
                <a:ea typeface="+mn-ea"/>
                <a:cs typeface="+mn-ea"/>
                <a:sym typeface="+mn-lt"/>
              </a:rPr>
              <a:t>ab</a:t>
            </a:r>
            <a:r>
              <a:rPr lang="zh-CN" altLang="en-US" sz="2800" dirty="0">
                <a:latin typeface="+mn-lt"/>
                <a:ea typeface="+mn-ea"/>
                <a:cs typeface="+mn-ea"/>
                <a:sym typeface="+mn-lt"/>
              </a:rPr>
              <a:t>是一样的，如果我们匹配到</a:t>
            </a:r>
            <a:r>
              <a:rPr lang="en-US" altLang="zh-CN" sz="2800" dirty="0" err="1">
                <a:latin typeface="+mn-lt"/>
                <a:ea typeface="+mn-ea"/>
                <a:cs typeface="+mn-ea"/>
                <a:sym typeface="+mn-lt"/>
              </a:rPr>
              <a:t>abcdab</a:t>
            </a:r>
            <a:r>
              <a:rPr lang="zh-CN" altLang="en-US" sz="2800" dirty="0">
                <a:latin typeface="+mn-lt"/>
                <a:ea typeface="+mn-ea"/>
                <a:cs typeface="+mn-ea"/>
                <a:sym typeface="+mn-lt"/>
              </a:rPr>
              <a:t>后下一个字母不匹配我们是不是可以不用回到最起点，而是去比较第三个点是不是</a:t>
            </a:r>
            <a:r>
              <a:rPr lang="en-US" altLang="zh-CN" sz="2800" dirty="0">
                <a:latin typeface="+mn-lt"/>
                <a:ea typeface="+mn-ea"/>
                <a:cs typeface="+mn-ea"/>
                <a:sym typeface="+mn-lt"/>
              </a:rPr>
              <a:t>c</a:t>
            </a:r>
            <a:r>
              <a:rPr lang="zh-CN" altLang="en-US" sz="2800" dirty="0">
                <a:latin typeface="+mn-lt"/>
                <a:ea typeface="+mn-ea"/>
                <a:cs typeface="+mn-ea"/>
                <a:sym typeface="+mn-lt"/>
              </a:rPr>
              <a:t>，因为前两个是</a:t>
            </a:r>
            <a:r>
              <a:rPr lang="en-US" altLang="zh-CN" sz="2800" dirty="0" err="1">
                <a:latin typeface="+mn-lt"/>
                <a:ea typeface="+mn-ea"/>
                <a:cs typeface="+mn-ea"/>
                <a:sym typeface="+mn-lt"/>
              </a:rPr>
              <a:t>ab</a:t>
            </a:r>
            <a:r>
              <a:rPr lang="zh-CN" altLang="en-US" sz="2800" dirty="0">
                <a:latin typeface="+mn-lt"/>
                <a:ea typeface="+mn-ea"/>
                <a:cs typeface="+mn-ea"/>
                <a:sym typeface="+mn-lt"/>
              </a:rPr>
              <a:t>是我们已经确定了的。</a:t>
            </a:r>
            <a:endParaRPr lang="en-US" altLang="zh-CN" sz="2800" dirty="0">
              <a:latin typeface="+mn-lt"/>
              <a:ea typeface="+mn-ea"/>
              <a:cs typeface="+mn-ea"/>
              <a:sym typeface="+mn-lt"/>
            </a:endParaRPr>
          </a:p>
          <a:p>
            <a:r>
              <a:rPr lang="zh-CN" altLang="en-US" sz="2800" dirty="0">
                <a:latin typeface="+mn-lt"/>
                <a:ea typeface="+mn-ea"/>
                <a:cs typeface="+mn-ea"/>
                <a:sym typeface="+mn-lt"/>
              </a:rPr>
              <a:t>假设我们对于模式串有了这么一个“跳转数组”，我们在匹配失败的时候就可以跳到对应的位置再进行尝试而不是重头开始。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a:xfrm>
            <a:off x="828436" y="1412776"/>
            <a:ext cx="6711654" cy="4104456"/>
          </a:xfrm>
        </p:spPr>
        <p:txBody>
          <a:bodyPr>
            <a:normAutofit/>
          </a:bodyPr>
          <a:lstStyle/>
          <a:p>
            <a:r>
              <a:rPr lang="zh-CN" altLang="en-US" sz="2800" dirty="0">
                <a:latin typeface="+mn-lt"/>
                <a:ea typeface="+mn-ea"/>
                <a:cs typeface="+mn-ea"/>
                <a:sym typeface="+mn-lt"/>
              </a:rPr>
              <a:t>我们建立一个</a:t>
            </a:r>
            <a:r>
              <a:rPr lang="en-US" altLang="zh-CN" sz="2800" dirty="0">
                <a:latin typeface="+mn-lt"/>
                <a:ea typeface="+mn-ea"/>
                <a:cs typeface="+mn-ea"/>
                <a:sym typeface="+mn-lt"/>
              </a:rPr>
              <a:t>s</a:t>
            </a:r>
            <a:r>
              <a:rPr lang="zh-CN" altLang="en-US" sz="2800" dirty="0">
                <a:latin typeface="+mn-lt"/>
                <a:ea typeface="+mn-ea"/>
                <a:cs typeface="+mn-ea"/>
                <a:sym typeface="+mn-lt"/>
              </a:rPr>
              <a:t>的</a:t>
            </a:r>
            <a:r>
              <a:rPr lang="en-US" altLang="zh-CN" sz="2800" dirty="0" err="1">
                <a:latin typeface="+mn-lt"/>
                <a:ea typeface="+mn-ea"/>
                <a:cs typeface="+mn-ea"/>
                <a:sym typeface="+mn-lt"/>
              </a:rPr>
              <a:t>nxt</a:t>
            </a:r>
            <a:r>
              <a:rPr lang="zh-CN" altLang="en-US" sz="2800" dirty="0">
                <a:latin typeface="+mn-lt"/>
                <a:ea typeface="+mn-ea"/>
                <a:cs typeface="+mn-ea"/>
                <a:sym typeface="+mn-lt"/>
              </a:rPr>
              <a:t>数组，</a:t>
            </a:r>
            <a:r>
              <a:rPr lang="en-US" altLang="zh-CN" sz="2800" dirty="0" err="1">
                <a:latin typeface="+mn-lt"/>
                <a:ea typeface="+mn-ea"/>
                <a:cs typeface="+mn-ea"/>
                <a:sym typeface="+mn-lt"/>
              </a:rPr>
              <a:t>nxt</a:t>
            </a:r>
            <a:r>
              <a:rPr lang="en-US" altLang="zh-CN" sz="2800" dirty="0">
                <a:latin typeface="+mn-lt"/>
                <a:ea typeface="+mn-ea"/>
                <a:cs typeface="+mn-ea"/>
                <a:sym typeface="+mn-lt"/>
              </a:rPr>
              <a:t>[</a:t>
            </a:r>
            <a:r>
              <a:rPr lang="en-US" altLang="zh-CN" sz="2800" dirty="0" err="1">
                <a:latin typeface="+mn-lt"/>
                <a:ea typeface="+mn-ea"/>
                <a:cs typeface="+mn-ea"/>
                <a:sym typeface="+mn-lt"/>
              </a:rPr>
              <a:t>i</a:t>
            </a:r>
            <a:r>
              <a:rPr lang="en-US" altLang="zh-CN" sz="2800" dirty="0">
                <a:latin typeface="+mn-lt"/>
                <a:ea typeface="+mn-ea"/>
                <a:cs typeface="+mn-ea"/>
                <a:sym typeface="+mn-lt"/>
              </a:rPr>
              <a:t>](</a:t>
            </a:r>
            <a:r>
              <a:rPr lang="zh-CN" altLang="en-US" sz="2800" dirty="0">
                <a:latin typeface="+mn-lt"/>
                <a:ea typeface="+mn-ea"/>
                <a:cs typeface="+mn-ea"/>
                <a:sym typeface="+mn-lt"/>
              </a:rPr>
              <a:t>假设当前等于</a:t>
            </a:r>
            <a:r>
              <a:rPr lang="en-US" altLang="zh-CN" sz="2800" dirty="0">
                <a:latin typeface="+mn-lt"/>
                <a:ea typeface="+mn-ea"/>
                <a:cs typeface="+mn-ea"/>
                <a:sym typeface="+mn-lt"/>
              </a:rPr>
              <a:t>z)</a:t>
            </a:r>
            <a:r>
              <a:rPr lang="zh-CN" altLang="en-US" sz="2800" dirty="0">
                <a:latin typeface="+mn-lt"/>
                <a:ea typeface="+mn-ea"/>
                <a:cs typeface="+mn-ea"/>
                <a:sym typeface="+mn-lt"/>
              </a:rPr>
              <a:t>表示当前位置上保证</a:t>
            </a:r>
            <a:endParaRPr lang="en-US" altLang="zh-CN" sz="2800" dirty="0">
              <a:latin typeface="+mn-lt"/>
              <a:ea typeface="+mn-ea"/>
              <a:cs typeface="+mn-ea"/>
              <a:sym typeface="+mn-lt"/>
            </a:endParaRPr>
          </a:p>
          <a:p>
            <a:endParaRPr lang="en-US" altLang="zh-CN" sz="2800" dirty="0">
              <a:latin typeface="+mn-lt"/>
              <a:ea typeface="+mn-ea"/>
              <a:cs typeface="+mn-ea"/>
              <a:sym typeface="+mn-lt"/>
            </a:endParaRPr>
          </a:p>
          <a:p>
            <a:r>
              <a:rPr lang="zh-CN" altLang="en-US" sz="2800" dirty="0">
                <a:latin typeface="+mn-lt"/>
                <a:ea typeface="+mn-ea"/>
                <a:cs typeface="+mn-ea"/>
                <a:sym typeface="+mn-lt"/>
              </a:rPr>
              <a:t>长度为</a:t>
            </a:r>
            <a:r>
              <a:rPr lang="en-US" altLang="zh-CN" sz="2800" dirty="0">
                <a:latin typeface="+mn-lt"/>
                <a:ea typeface="+mn-ea"/>
                <a:cs typeface="+mn-ea"/>
                <a:sym typeface="+mn-lt"/>
              </a:rPr>
              <a:t>z</a:t>
            </a:r>
            <a:r>
              <a:rPr lang="zh-CN" altLang="en-US" sz="2800" dirty="0">
                <a:latin typeface="+mn-lt"/>
                <a:ea typeface="+mn-ea"/>
                <a:cs typeface="+mn-ea"/>
                <a:sym typeface="+mn-lt"/>
              </a:rPr>
              <a:t>的</a:t>
            </a:r>
            <a:r>
              <a:rPr lang="zh-CN" altLang="en-US" sz="2800" b="1" dirty="0">
                <a:latin typeface="+mn-lt"/>
                <a:ea typeface="+mn-ea"/>
                <a:cs typeface="+mn-ea"/>
                <a:sym typeface="+mn-lt"/>
              </a:rPr>
              <a:t>前缀</a:t>
            </a:r>
            <a:r>
              <a:rPr lang="zh-CN" altLang="en-US" sz="2800" dirty="0">
                <a:latin typeface="+mn-lt"/>
                <a:ea typeface="+mn-ea"/>
                <a:cs typeface="+mn-ea"/>
                <a:sym typeface="+mn-lt"/>
              </a:rPr>
              <a:t> </a:t>
            </a:r>
            <a:r>
              <a:rPr lang="en-US" altLang="zh-CN" sz="2800" dirty="0">
                <a:latin typeface="+mn-lt"/>
                <a:ea typeface="+mn-ea"/>
                <a:cs typeface="+mn-ea"/>
                <a:sym typeface="+mn-lt"/>
              </a:rPr>
              <a:t>== </a:t>
            </a:r>
            <a:r>
              <a:rPr lang="zh-CN" altLang="en-US" sz="2800" dirty="0">
                <a:latin typeface="+mn-lt"/>
                <a:ea typeface="+mn-ea"/>
                <a:cs typeface="+mn-ea"/>
                <a:sym typeface="+mn-lt"/>
              </a:rPr>
              <a:t>以第</a:t>
            </a:r>
            <a:r>
              <a:rPr lang="en-US" altLang="zh-CN" sz="2800" dirty="0" err="1">
                <a:latin typeface="+mn-lt"/>
                <a:ea typeface="+mn-ea"/>
                <a:cs typeface="+mn-ea"/>
                <a:sym typeface="+mn-lt"/>
              </a:rPr>
              <a:t>i</a:t>
            </a:r>
            <a:r>
              <a:rPr lang="zh-CN" altLang="en-US" sz="2800" dirty="0">
                <a:latin typeface="+mn-lt"/>
                <a:ea typeface="+mn-ea"/>
                <a:cs typeface="+mn-ea"/>
                <a:sym typeface="+mn-lt"/>
              </a:rPr>
              <a:t>位结尾的长度为</a:t>
            </a:r>
            <a:r>
              <a:rPr lang="en-US" altLang="zh-CN" sz="2800" dirty="0">
                <a:latin typeface="+mn-lt"/>
                <a:ea typeface="+mn-ea"/>
                <a:cs typeface="+mn-ea"/>
                <a:sym typeface="+mn-lt"/>
              </a:rPr>
              <a:t>z</a:t>
            </a:r>
            <a:r>
              <a:rPr lang="zh-CN" altLang="en-US" sz="2800" dirty="0">
                <a:latin typeface="+mn-lt"/>
                <a:ea typeface="+mn-ea"/>
                <a:cs typeface="+mn-ea"/>
                <a:sym typeface="+mn-lt"/>
              </a:rPr>
              <a:t>的</a:t>
            </a:r>
            <a:r>
              <a:rPr lang="zh-CN" altLang="en-US" sz="2800" b="1" dirty="0">
                <a:latin typeface="+mn-lt"/>
                <a:ea typeface="+mn-ea"/>
                <a:cs typeface="+mn-ea"/>
                <a:sym typeface="+mn-lt"/>
              </a:rPr>
              <a:t>后缀</a:t>
            </a:r>
            <a:r>
              <a:rPr lang="zh-CN" altLang="en-US" sz="2800" dirty="0">
                <a:latin typeface="+mn-lt"/>
                <a:ea typeface="+mn-ea"/>
                <a:cs typeface="+mn-ea"/>
                <a:sym typeface="+mn-lt"/>
              </a:rPr>
              <a:t>。</a:t>
            </a:r>
            <a:endParaRPr lang="en-US" altLang="zh-CN" sz="2800" dirty="0">
              <a:latin typeface="+mn-lt"/>
              <a:ea typeface="+mn-ea"/>
              <a:cs typeface="+mn-ea"/>
              <a:sym typeface="+mn-lt"/>
            </a:endParaRPr>
          </a:p>
          <a:p>
            <a:r>
              <a:rPr lang="zh-CN" altLang="en-US" sz="2800" dirty="0">
                <a:latin typeface="+mn-lt"/>
                <a:ea typeface="+mn-ea"/>
                <a:cs typeface="+mn-ea"/>
                <a:sym typeface="+mn-lt"/>
              </a:rPr>
              <a:t>即</a:t>
            </a:r>
            <a:r>
              <a:rPr lang="en-US" altLang="zh-CN" sz="2800" dirty="0" err="1">
                <a:latin typeface="+mn-lt"/>
                <a:ea typeface="+mn-ea"/>
                <a:cs typeface="+mn-ea"/>
                <a:sym typeface="+mn-lt"/>
              </a:rPr>
              <a:t>nxt</a:t>
            </a:r>
            <a:r>
              <a:rPr lang="en-US" altLang="zh-CN" sz="2800" dirty="0">
                <a:latin typeface="+mn-lt"/>
                <a:ea typeface="+mn-ea"/>
                <a:cs typeface="+mn-ea"/>
                <a:sym typeface="+mn-lt"/>
              </a:rPr>
              <a:t>[</a:t>
            </a:r>
            <a:r>
              <a:rPr lang="en-US" altLang="zh-CN" sz="2800" dirty="0" err="1">
                <a:latin typeface="+mn-lt"/>
                <a:ea typeface="+mn-ea"/>
                <a:cs typeface="+mn-ea"/>
                <a:sym typeface="+mn-lt"/>
              </a:rPr>
              <a:t>i</a:t>
            </a:r>
            <a:r>
              <a:rPr lang="en-US" altLang="zh-CN" sz="2800" dirty="0">
                <a:latin typeface="+mn-lt"/>
                <a:ea typeface="+mn-ea"/>
                <a:cs typeface="+mn-ea"/>
                <a:sym typeface="+mn-lt"/>
              </a:rPr>
              <a:t>]</a:t>
            </a:r>
            <a:r>
              <a:rPr lang="zh-CN" altLang="en-US" sz="2800" dirty="0">
                <a:latin typeface="+mn-lt"/>
                <a:ea typeface="+mn-ea"/>
                <a:cs typeface="+mn-ea"/>
                <a:sym typeface="+mn-lt"/>
              </a:rPr>
              <a:t>满足</a:t>
            </a:r>
            <a:r>
              <a:rPr lang="en-US" altLang="zh-CN" sz="2800" dirty="0">
                <a:latin typeface="+mn-lt"/>
                <a:ea typeface="+mn-ea"/>
                <a:cs typeface="+mn-ea"/>
                <a:sym typeface="+mn-lt"/>
              </a:rPr>
              <a:t>s[i-z+1…</a:t>
            </a:r>
            <a:r>
              <a:rPr lang="en-US" altLang="zh-CN" sz="2800" dirty="0" err="1">
                <a:latin typeface="+mn-lt"/>
                <a:ea typeface="+mn-ea"/>
                <a:cs typeface="+mn-ea"/>
                <a:sym typeface="+mn-lt"/>
              </a:rPr>
              <a:t>i</a:t>
            </a:r>
            <a:r>
              <a:rPr lang="en-US" altLang="zh-CN" sz="2800" dirty="0">
                <a:latin typeface="+mn-lt"/>
                <a:ea typeface="+mn-ea"/>
                <a:cs typeface="+mn-ea"/>
                <a:sym typeface="+mn-lt"/>
              </a:rPr>
              <a:t>]=s[0…z-1]</a:t>
            </a:r>
            <a:r>
              <a:rPr lang="zh-CN" altLang="en-US" sz="2800" dirty="0">
                <a:latin typeface="+mn-lt"/>
                <a:ea typeface="+mn-ea"/>
                <a:cs typeface="+mn-ea"/>
                <a:sym typeface="+mn-lt"/>
              </a:rPr>
              <a:t>的最大</a:t>
            </a:r>
            <a:r>
              <a:rPr lang="en-US" altLang="zh-CN" sz="2800" dirty="0">
                <a:latin typeface="+mn-lt"/>
                <a:ea typeface="+mn-ea"/>
                <a:cs typeface="+mn-ea"/>
                <a:sym typeface="+mn-lt"/>
              </a:rPr>
              <a:t>z</a:t>
            </a:r>
            <a:r>
              <a:rPr lang="zh-CN" altLang="en-US" sz="2800" dirty="0">
                <a:latin typeface="+mn-lt"/>
                <a:ea typeface="+mn-ea"/>
                <a:cs typeface="+mn-ea"/>
                <a:sym typeface="+mn-lt"/>
              </a:rPr>
              <a:t>值。</a:t>
            </a:r>
            <a:endParaRPr lang="en-US" altLang="zh-CN" sz="2800" dirty="0">
              <a:latin typeface="+mn-lt"/>
              <a:ea typeface="+mn-ea"/>
              <a:cs typeface="+mn-ea"/>
              <a:sym typeface="+mn-lt"/>
            </a:endParaRPr>
          </a:p>
          <a:p>
            <a:r>
              <a:rPr lang="en-US" altLang="zh-CN" sz="2800" dirty="0" err="1">
                <a:latin typeface="+mn-lt"/>
                <a:ea typeface="+mn-ea"/>
                <a:cs typeface="+mn-ea"/>
                <a:sym typeface="+mn-lt"/>
              </a:rPr>
              <a:t>abcdabdac</a:t>
            </a:r>
            <a:r>
              <a:rPr lang="zh-CN" altLang="en-US" sz="2800" dirty="0">
                <a:latin typeface="+mn-lt"/>
                <a:ea typeface="+mn-ea"/>
                <a:cs typeface="+mn-ea"/>
                <a:sym typeface="+mn-lt"/>
              </a:rPr>
              <a:t>的</a:t>
            </a:r>
            <a:r>
              <a:rPr lang="en-US" altLang="zh-CN" sz="2800" dirty="0" err="1">
                <a:latin typeface="+mn-lt"/>
                <a:ea typeface="+mn-ea"/>
                <a:cs typeface="+mn-ea"/>
                <a:sym typeface="+mn-lt"/>
              </a:rPr>
              <a:t>nxt</a:t>
            </a:r>
            <a:r>
              <a:rPr lang="zh-CN" altLang="en-US" sz="2800" dirty="0">
                <a:latin typeface="+mn-lt"/>
                <a:ea typeface="+mn-ea"/>
                <a:cs typeface="+mn-ea"/>
                <a:sym typeface="+mn-lt"/>
              </a:rPr>
              <a:t>数组如下</a:t>
            </a:r>
            <a:endParaRPr lang="en-US" altLang="zh-CN" sz="2800"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837188503"/>
              </p:ext>
            </p:extLst>
          </p:nvPr>
        </p:nvGraphicFramePr>
        <p:xfrm>
          <a:off x="683568" y="5449145"/>
          <a:ext cx="7488830" cy="1381760"/>
        </p:xfrm>
        <a:graphic>
          <a:graphicData uri="http://schemas.openxmlformats.org/drawingml/2006/table">
            <a:tbl>
              <a:tblPr firstRow="1" bandRow="1">
                <a:tableStyleId>{F5AB1C69-6EDB-4FF4-983F-18BD219EF322}</a:tableStyleId>
              </a:tblPr>
              <a:tblGrid>
                <a:gridCol w="748883">
                  <a:extLst>
                    <a:ext uri="{9D8B030D-6E8A-4147-A177-3AD203B41FA5}">
                      <a16:colId xmlns:a16="http://schemas.microsoft.com/office/drawing/2014/main" val="20000"/>
                    </a:ext>
                  </a:extLst>
                </a:gridCol>
                <a:gridCol w="748883">
                  <a:extLst>
                    <a:ext uri="{9D8B030D-6E8A-4147-A177-3AD203B41FA5}">
                      <a16:colId xmlns:a16="http://schemas.microsoft.com/office/drawing/2014/main" val="20001"/>
                    </a:ext>
                  </a:extLst>
                </a:gridCol>
                <a:gridCol w="748883">
                  <a:extLst>
                    <a:ext uri="{9D8B030D-6E8A-4147-A177-3AD203B41FA5}">
                      <a16:colId xmlns:a16="http://schemas.microsoft.com/office/drawing/2014/main" val="20002"/>
                    </a:ext>
                  </a:extLst>
                </a:gridCol>
                <a:gridCol w="748883">
                  <a:extLst>
                    <a:ext uri="{9D8B030D-6E8A-4147-A177-3AD203B41FA5}">
                      <a16:colId xmlns:a16="http://schemas.microsoft.com/office/drawing/2014/main" val="20003"/>
                    </a:ext>
                  </a:extLst>
                </a:gridCol>
                <a:gridCol w="748883">
                  <a:extLst>
                    <a:ext uri="{9D8B030D-6E8A-4147-A177-3AD203B41FA5}">
                      <a16:colId xmlns:a16="http://schemas.microsoft.com/office/drawing/2014/main" val="20004"/>
                    </a:ext>
                  </a:extLst>
                </a:gridCol>
                <a:gridCol w="748883">
                  <a:extLst>
                    <a:ext uri="{9D8B030D-6E8A-4147-A177-3AD203B41FA5}">
                      <a16:colId xmlns:a16="http://schemas.microsoft.com/office/drawing/2014/main" val="20005"/>
                    </a:ext>
                  </a:extLst>
                </a:gridCol>
                <a:gridCol w="748883">
                  <a:extLst>
                    <a:ext uri="{9D8B030D-6E8A-4147-A177-3AD203B41FA5}">
                      <a16:colId xmlns:a16="http://schemas.microsoft.com/office/drawing/2014/main" val="20006"/>
                    </a:ext>
                  </a:extLst>
                </a:gridCol>
                <a:gridCol w="748883">
                  <a:extLst>
                    <a:ext uri="{9D8B030D-6E8A-4147-A177-3AD203B41FA5}">
                      <a16:colId xmlns:a16="http://schemas.microsoft.com/office/drawing/2014/main" val="20007"/>
                    </a:ext>
                  </a:extLst>
                </a:gridCol>
                <a:gridCol w="748883">
                  <a:extLst>
                    <a:ext uri="{9D8B030D-6E8A-4147-A177-3AD203B41FA5}">
                      <a16:colId xmlns:a16="http://schemas.microsoft.com/office/drawing/2014/main" val="20008"/>
                    </a:ext>
                  </a:extLst>
                </a:gridCol>
                <a:gridCol w="748883">
                  <a:extLst>
                    <a:ext uri="{9D8B030D-6E8A-4147-A177-3AD203B41FA5}">
                      <a16:colId xmlns:a16="http://schemas.microsoft.com/office/drawing/2014/main" val="20009"/>
                    </a:ext>
                  </a:extLst>
                </a:gridCol>
              </a:tblGrid>
              <a:tr h="370840">
                <a:tc>
                  <a:txBody>
                    <a:bodyPr/>
                    <a:lstStyle/>
                    <a:p>
                      <a:r>
                        <a:rPr lang="en-US" altLang="zh-CN" dirty="0">
                          <a:latin typeface="+mn-lt"/>
                          <a:ea typeface="+mn-ea"/>
                          <a:cs typeface="+mn-ea"/>
                          <a:sym typeface="+mn-lt"/>
                        </a:rPr>
                        <a:t>index</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3</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5</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6</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7</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8</a:t>
                      </a:r>
                      <a:endParaRPr lang="zh-CN" altLang="en-US" dirty="0">
                        <a:latin typeface="+mn-lt"/>
                        <a:ea typeface="+mn-ea"/>
                        <a:cs typeface="+mn-ea"/>
                        <a:sym typeface="+mn-lt"/>
                      </a:endParaRPr>
                    </a:p>
                  </a:txBody>
                  <a:tcPr/>
                </a:tc>
                <a:extLst>
                  <a:ext uri="{0D108BD9-81ED-4DB2-BD59-A6C34878D82A}">
                    <a16:rowId xmlns:a16="http://schemas.microsoft.com/office/drawing/2014/main" val="10000"/>
                  </a:ext>
                </a:extLst>
              </a:tr>
              <a:tr h="370840">
                <a:tc>
                  <a:txBody>
                    <a:bodyPr/>
                    <a:lstStyle/>
                    <a:p>
                      <a:r>
                        <a:rPr lang="en-US" altLang="zh-CN" dirty="0">
                          <a:latin typeface="+mn-lt"/>
                          <a:ea typeface="+mn-ea"/>
                          <a:cs typeface="+mn-ea"/>
                          <a:sym typeface="+mn-lt"/>
                        </a:rPr>
                        <a:t>n</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d</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d</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extLst>
                  <a:ext uri="{0D108BD9-81ED-4DB2-BD59-A6C34878D82A}">
                    <a16:rowId xmlns:a16="http://schemas.microsoft.com/office/drawing/2014/main" val="10001"/>
                  </a:ext>
                </a:extLst>
              </a:tr>
              <a:tr h="370840">
                <a:tc>
                  <a:txBody>
                    <a:bodyPr/>
                    <a:lstStyle/>
                    <a:p>
                      <a:r>
                        <a:rPr lang="en-US" altLang="zh-CN" dirty="0" err="1">
                          <a:latin typeface="+mn-lt"/>
                          <a:ea typeface="+mn-ea"/>
                          <a:cs typeface="+mn-ea"/>
                          <a:sym typeface="+mn-lt"/>
                        </a:rPr>
                        <a:t>nxt</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生成</a:t>
            </a:r>
            <a:r>
              <a:rPr lang="en-US" altLang="zh-CN" sz="2800" dirty="0">
                <a:latin typeface="+mn-lt"/>
                <a:ea typeface="+mn-ea"/>
                <a:cs typeface="+mn-ea"/>
                <a:sym typeface="+mn-lt"/>
              </a:rPr>
              <a:t>next</a:t>
            </a:r>
            <a:r>
              <a:rPr lang="zh-CN" altLang="en-US" sz="2800" dirty="0">
                <a:latin typeface="+mn-lt"/>
                <a:ea typeface="+mn-ea"/>
                <a:cs typeface="+mn-ea"/>
                <a:sym typeface="+mn-lt"/>
              </a:rPr>
              <a:t>演示</a:t>
            </a:r>
          </a:p>
        </p:txBody>
      </p:sp>
      <p:pic>
        <p:nvPicPr>
          <p:cNvPr id="4" name="next">
            <a:hlinkClick r:id="rId3" action="ppaction://hlinkfile"/>
          </p:cNvPr>
          <p:cNvPicPr>
            <a:picLocks noRot="1" noChangeAspect="1"/>
          </p:cNvPicPr>
          <p:nvPr>
            <a:videoFile r:link="rId1"/>
          </p:nvPr>
        </p:nvPicPr>
        <p:blipFill>
          <a:blip r:embed="rId4"/>
          <a:stretch>
            <a:fillRect/>
          </a:stretch>
        </p:blipFill>
        <p:spPr>
          <a:xfrm>
            <a:off x="1691680" y="2865558"/>
            <a:ext cx="6013952" cy="3382848"/>
          </a:xfrm>
          <a:prstGeom prst="rect">
            <a:avLst/>
          </a:prstGeom>
        </p:spPr>
      </p:pic>
      <p:sp>
        <p:nvSpPr>
          <p:cNvPr id="6" name="矩形 5"/>
          <p:cNvSpPr/>
          <p:nvPr/>
        </p:nvSpPr>
        <p:spPr>
          <a:xfrm>
            <a:off x="7308304" y="6309583"/>
            <a:ext cx="1091013" cy="276999"/>
          </a:xfrm>
          <a:prstGeom prst="rect">
            <a:avLst/>
          </a:prstGeom>
        </p:spPr>
        <p:txBody>
          <a:bodyPr wrap="square">
            <a:spAutoFit/>
          </a:bodyPr>
          <a:lstStyle/>
          <a:p>
            <a:r>
              <a:rPr lang="en-US" altLang="zh-CN" sz="1200" dirty="0">
                <a:cs typeface="+mn-ea"/>
                <a:sym typeface="+mn-lt"/>
              </a:rPr>
              <a:t>next.swf</a:t>
            </a:r>
            <a:endParaRPr lang="zh-CN" altLang="en-US" sz="1200" dirty="0">
              <a:cs typeface="+mn-ea"/>
              <a:sym typeface="+mn-lt"/>
            </a:endParaRPr>
          </a:p>
        </p:txBody>
      </p:sp>
    </p:spTree>
    <p:extLst>
      <p:ext uri="{BB962C8B-B14F-4D97-AF65-F5344CB8AC3E}">
        <p14:creationId xmlns:p14="http://schemas.microsoft.com/office/powerpoint/2010/main" val="1756136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dirty="0" err="1">
                <a:latin typeface="+mn-lt"/>
                <a:ea typeface="+mn-ea"/>
                <a:cs typeface="+mn-ea"/>
                <a:sym typeface="+mn-lt"/>
              </a:rPr>
              <a:t>Kmp</a:t>
            </a:r>
            <a:r>
              <a:rPr lang="zh-CN" altLang="en-US" sz="6000" dirty="0">
                <a:latin typeface="+mn-lt"/>
                <a:ea typeface="+mn-ea"/>
                <a:cs typeface="+mn-ea"/>
                <a:sym typeface="+mn-lt"/>
              </a:rPr>
              <a:t>算法</a:t>
            </a:r>
          </a:p>
        </p:txBody>
      </p:sp>
      <p:sp>
        <p:nvSpPr>
          <p:cNvPr id="3" name="内容占位符 2"/>
          <p:cNvSpPr>
            <a:spLocks noGrp="1"/>
          </p:cNvSpPr>
          <p:nvPr>
            <p:ph idx="1"/>
          </p:nvPr>
        </p:nvSpPr>
        <p:spPr>
          <a:xfrm>
            <a:off x="752128" y="1700808"/>
            <a:ext cx="7547964" cy="4195481"/>
          </a:xfrm>
        </p:spPr>
        <p:txBody>
          <a:bodyPr>
            <a:normAutofit/>
          </a:bodyPr>
          <a:lstStyle/>
          <a:p>
            <a:r>
              <a:rPr lang="zh-CN" altLang="en-US" sz="2800" dirty="0">
                <a:latin typeface="+mn-lt"/>
                <a:ea typeface="+mn-ea"/>
                <a:cs typeface="+mn-ea"/>
                <a:sym typeface="+mn-lt"/>
              </a:rPr>
              <a:t>实际使用中上面这个</a:t>
            </a:r>
            <a:r>
              <a:rPr lang="en-US" altLang="zh-CN" sz="2800" dirty="0" err="1">
                <a:latin typeface="+mn-lt"/>
                <a:ea typeface="+mn-ea"/>
                <a:cs typeface="+mn-ea"/>
                <a:sym typeface="+mn-lt"/>
              </a:rPr>
              <a:t>nxt</a:t>
            </a:r>
            <a:r>
              <a:rPr lang="zh-CN" altLang="en-US" sz="2800" dirty="0">
                <a:latin typeface="+mn-lt"/>
                <a:ea typeface="+mn-ea"/>
                <a:cs typeface="+mn-ea"/>
                <a:sym typeface="+mn-lt"/>
              </a:rPr>
              <a:t>数组其实不是特别方便，我们通常可以用下面这种</a:t>
            </a:r>
            <a:endParaRPr lang="en-US" altLang="zh-CN" sz="2800" dirty="0">
              <a:latin typeface="+mn-lt"/>
              <a:ea typeface="+mn-ea"/>
              <a:cs typeface="+mn-ea"/>
              <a:sym typeface="+mn-lt"/>
            </a:endParaRPr>
          </a:p>
          <a:p>
            <a:r>
              <a:rPr lang="en-US" altLang="zh-CN" sz="2800" dirty="0" err="1">
                <a:latin typeface="+mn-lt"/>
                <a:ea typeface="+mn-ea"/>
                <a:cs typeface="+mn-ea"/>
                <a:sym typeface="+mn-lt"/>
              </a:rPr>
              <a:t>nxt</a:t>
            </a:r>
            <a:r>
              <a:rPr lang="en-US" altLang="zh-CN" sz="2800" dirty="0">
                <a:latin typeface="+mn-lt"/>
                <a:ea typeface="+mn-ea"/>
                <a:cs typeface="+mn-ea"/>
                <a:sym typeface="+mn-lt"/>
              </a:rPr>
              <a:t>[</a:t>
            </a:r>
            <a:r>
              <a:rPr lang="en-US" altLang="zh-CN" sz="2800" dirty="0" err="1">
                <a:latin typeface="+mn-lt"/>
                <a:ea typeface="+mn-ea"/>
                <a:cs typeface="+mn-ea"/>
                <a:sym typeface="+mn-lt"/>
              </a:rPr>
              <a:t>i</a:t>
            </a:r>
            <a:r>
              <a:rPr lang="en-US" altLang="zh-CN" sz="2800" dirty="0">
                <a:latin typeface="+mn-lt"/>
                <a:ea typeface="+mn-ea"/>
                <a:cs typeface="+mn-ea"/>
                <a:sym typeface="+mn-lt"/>
              </a:rPr>
              <a:t>]</a:t>
            </a:r>
            <a:r>
              <a:rPr lang="zh-CN" altLang="en-US" sz="2800" dirty="0">
                <a:latin typeface="+mn-lt"/>
                <a:ea typeface="+mn-ea"/>
                <a:cs typeface="+mn-ea"/>
                <a:sym typeface="+mn-lt"/>
              </a:rPr>
              <a:t>满足</a:t>
            </a:r>
            <a:r>
              <a:rPr lang="en-US" altLang="zh-CN" sz="2800" dirty="0">
                <a:latin typeface="+mn-lt"/>
                <a:ea typeface="+mn-ea"/>
                <a:cs typeface="+mn-ea"/>
                <a:sym typeface="+mn-lt"/>
              </a:rPr>
              <a:t>s[</a:t>
            </a:r>
            <a:r>
              <a:rPr lang="en-US" altLang="zh-CN" sz="2800" dirty="0" err="1">
                <a:latin typeface="+mn-lt"/>
                <a:ea typeface="+mn-ea"/>
                <a:cs typeface="+mn-ea"/>
                <a:sym typeface="+mn-lt"/>
              </a:rPr>
              <a:t>i</a:t>
            </a:r>
            <a:r>
              <a:rPr lang="en-US" altLang="zh-CN" sz="2800" dirty="0">
                <a:latin typeface="+mn-lt"/>
                <a:ea typeface="+mn-ea"/>
                <a:cs typeface="+mn-ea"/>
                <a:sym typeface="+mn-lt"/>
              </a:rPr>
              <a:t>-z……i-1]=s[0……z-1]</a:t>
            </a:r>
            <a:r>
              <a:rPr lang="zh-CN" altLang="en-US" sz="2800" dirty="0">
                <a:latin typeface="+mn-lt"/>
                <a:ea typeface="+mn-ea"/>
                <a:cs typeface="+mn-ea"/>
                <a:sym typeface="+mn-lt"/>
              </a:rPr>
              <a:t>的最大</a:t>
            </a:r>
            <a:r>
              <a:rPr lang="en-US" altLang="zh-CN" sz="2800" dirty="0">
                <a:latin typeface="+mn-lt"/>
                <a:ea typeface="+mn-ea"/>
                <a:cs typeface="+mn-ea"/>
                <a:sym typeface="+mn-lt"/>
              </a:rPr>
              <a:t>z</a:t>
            </a:r>
            <a:r>
              <a:rPr lang="zh-CN" altLang="en-US" sz="2800" dirty="0">
                <a:latin typeface="+mn-lt"/>
                <a:ea typeface="+mn-ea"/>
                <a:cs typeface="+mn-ea"/>
                <a:sym typeface="+mn-lt"/>
              </a:rPr>
              <a:t>值</a:t>
            </a:r>
          </a:p>
        </p:txBody>
      </p:sp>
      <p:graphicFrame>
        <p:nvGraphicFramePr>
          <p:cNvPr id="4" name="表格 3"/>
          <p:cNvGraphicFramePr>
            <a:graphicFrameLocks noGrp="1"/>
          </p:cNvGraphicFramePr>
          <p:nvPr>
            <p:extLst>
              <p:ext uri="{D42A27DB-BD31-4B8C-83A1-F6EECF244321}">
                <p14:modId xmlns:p14="http://schemas.microsoft.com/office/powerpoint/2010/main" val="64424886"/>
              </p:ext>
            </p:extLst>
          </p:nvPr>
        </p:nvGraphicFramePr>
        <p:xfrm>
          <a:off x="755576" y="3501008"/>
          <a:ext cx="7920880" cy="138176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gridCol w="720080">
                  <a:extLst>
                    <a:ext uri="{9D8B030D-6E8A-4147-A177-3AD203B41FA5}">
                      <a16:colId xmlns:a16="http://schemas.microsoft.com/office/drawing/2014/main" val="20006"/>
                    </a:ext>
                  </a:extLst>
                </a:gridCol>
                <a:gridCol w="720080">
                  <a:extLst>
                    <a:ext uri="{9D8B030D-6E8A-4147-A177-3AD203B41FA5}">
                      <a16:colId xmlns:a16="http://schemas.microsoft.com/office/drawing/2014/main" val="20007"/>
                    </a:ext>
                  </a:extLst>
                </a:gridCol>
                <a:gridCol w="720080">
                  <a:extLst>
                    <a:ext uri="{9D8B030D-6E8A-4147-A177-3AD203B41FA5}">
                      <a16:colId xmlns:a16="http://schemas.microsoft.com/office/drawing/2014/main" val="20008"/>
                    </a:ext>
                  </a:extLst>
                </a:gridCol>
                <a:gridCol w="720080">
                  <a:extLst>
                    <a:ext uri="{9D8B030D-6E8A-4147-A177-3AD203B41FA5}">
                      <a16:colId xmlns:a16="http://schemas.microsoft.com/office/drawing/2014/main" val="20009"/>
                    </a:ext>
                  </a:extLst>
                </a:gridCol>
                <a:gridCol w="720080">
                  <a:extLst>
                    <a:ext uri="{9D8B030D-6E8A-4147-A177-3AD203B41FA5}">
                      <a16:colId xmlns:a16="http://schemas.microsoft.com/office/drawing/2014/main" val="20010"/>
                    </a:ext>
                  </a:extLst>
                </a:gridCol>
              </a:tblGrid>
              <a:tr h="370840">
                <a:tc>
                  <a:txBody>
                    <a:bodyPr/>
                    <a:lstStyle/>
                    <a:p>
                      <a:r>
                        <a:rPr lang="en-US" altLang="zh-CN" dirty="0">
                          <a:latin typeface="+mn-lt"/>
                          <a:ea typeface="+mn-ea"/>
                          <a:cs typeface="+mn-ea"/>
                          <a:sym typeface="+mn-lt"/>
                        </a:rPr>
                        <a:t>index</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3</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5</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6</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7</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8</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9</a:t>
                      </a:r>
                      <a:endParaRPr lang="zh-CN" altLang="en-US" dirty="0">
                        <a:latin typeface="+mn-lt"/>
                        <a:ea typeface="+mn-ea"/>
                        <a:cs typeface="+mn-ea"/>
                        <a:sym typeface="+mn-lt"/>
                      </a:endParaRPr>
                    </a:p>
                  </a:txBody>
                  <a:tcPr/>
                </a:tc>
                <a:extLst>
                  <a:ext uri="{0D108BD9-81ED-4DB2-BD59-A6C34878D82A}">
                    <a16:rowId xmlns:a16="http://schemas.microsoft.com/office/drawing/2014/main" val="10000"/>
                  </a:ext>
                </a:extLst>
              </a:tr>
              <a:tr h="370840">
                <a:tc>
                  <a:txBody>
                    <a:bodyPr/>
                    <a:lstStyle/>
                    <a:p>
                      <a:r>
                        <a:rPr lang="en-US" altLang="zh-CN" dirty="0">
                          <a:latin typeface="+mn-lt"/>
                          <a:ea typeface="+mn-ea"/>
                          <a:cs typeface="+mn-ea"/>
                          <a:sym typeface="+mn-lt"/>
                        </a:rPr>
                        <a:t>s</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d</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d</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tc>
                  <a:txBody>
                    <a:bodyPr/>
                    <a:lstStyle/>
                    <a:p>
                      <a:endParaRPr lang="zh-CN" altLang="en-US" dirty="0">
                        <a:latin typeface="+mn-lt"/>
                        <a:ea typeface="+mn-ea"/>
                        <a:cs typeface="+mn-ea"/>
                        <a:sym typeface="+mn-lt"/>
                      </a:endParaRPr>
                    </a:p>
                  </a:txBody>
                  <a:tcPr/>
                </a:tc>
                <a:extLst>
                  <a:ext uri="{0D108BD9-81ED-4DB2-BD59-A6C34878D82A}">
                    <a16:rowId xmlns:a16="http://schemas.microsoft.com/office/drawing/2014/main" val="10001"/>
                  </a:ext>
                </a:extLst>
              </a:tr>
              <a:tr h="370840">
                <a:tc>
                  <a:txBody>
                    <a:bodyPr/>
                    <a:lstStyle/>
                    <a:p>
                      <a:r>
                        <a:rPr lang="en-US" altLang="zh-CN" dirty="0" err="1">
                          <a:latin typeface="+mn-lt"/>
                          <a:ea typeface="+mn-ea"/>
                          <a:cs typeface="+mn-ea"/>
                          <a:sym typeface="+mn-lt"/>
                        </a:rPr>
                        <a:t>nxt</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755576" y="4941168"/>
            <a:ext cx="7200800" cy="584775"/>
          </a:xfrm>
          <a:prstGeom prst="rect">
            <a:avLst/>
          </a:prstGeom>
          <a:noFill/>
        </p:spPr>
        <p:txBody>
          <a:bodyPr wrap="square" rtlCol="0">
            <a:spAutoFit/>
          </a:bodyPr>
          <a:lstStyle/>
          <a:p>
            <a:r>
              <a:rPr lang="zh-CN" altLang="en-US" sz="3200" dirty="0">
                <a:cs typeface="+mn-ea"/>
                <a:sym typeface="+mn-lt"/>
              </a:rPr>
              <a:t>两者都可以，写法略微有些不同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概要</a:t>
            </a:r>
          </a:p>
        </p:txBody>
      </p:sp>
      <p:sp>
        <p:nvSpPr>
          <p:cNvPr id="3" name="内容占位符 2"/>
          <p:cNvSpPr>
            <a:spLocks noGrp="1"/>
          </p:cNvSpPr>
          <p:nvPr>
            <p:ph idx="1"/>
          </p:nvPr>
        </p:nvSpPr>
        <p:spPr>
          <a:xfrm>
            <a:off x="827700" y="2052925"/>
            <a:ext cx="7848756" cy="4195481"/>
          </a:xfrm>
        </p:spPr>
        <p:txBody>
          <a:bodyPr>
            <a:normAutofit/>
          </a:bodyPr>
          <a:lstStyle/>
          <a:p>
            <a:r>
              <a:rPr lang="en-US" altLang="zh-CN" sz="3600" dirty="0">
                <a:latin typeface="+mn-lt"/>
                <a:ea typeface="+mn-ea"/>
                <a:cs typeface="+mn-ea"/>
                <a:sym typeface="+mn-lt"/>
              </a:rPr>
              <a:t>Hash</a:t>
            </a:r>
          </a:p>
          <a:p>
            <a:r>
              <a:rPr lang="en-US" altLang="zh-CN" sz="3600" dirty="0" err="1">
                <a:latin typeface="+mn-lt"/>
                <a:ea typeface="+mn-ea"/>
                <a:cs typeface="+mn-ea"/>
                <a:sym typeface="+mn-lt"/>
              </a:rPr>
              <a:t>Kmp</a:t>
            </a:r>
            <a:endParaRPr lang="en-US" altLang="zh-CN" sz="3600" dirty="0">
              <a:latin typeface="+mn-lt"/>
              <a:ea typeface="+mn-ea"/>
              <a:cs typeface="+mn-ea"/>
              <a:sym typeface="+mn-lt"/>
            </a:endParaRPr>
          </a:p>
          <a:p>
            <a:r>
              <a:rPr lang="en-US" altLang="zh-CN" sz="3600" dirty="0" err="1">
                <a:latin typeface="+mn-lt"/>
                <a:ea typeface="+mn-ea"/>
                <a:cs typeface="+mn-ea"/>
                <a:sym typeface="+mn-lt"/>
              </a:rPr>
              <a:t>Trie</a:t>
            </a:r>
            <a:endParaRPr lang="en-US" altLang="zh-CN" sz="3600" dirty="0">
              <a:latin typeface="+mn-lt"/>
              <a:ea typeface="+mn-ea"/>
              <a:cs typeface="+mn-ea"/>
              <a:sym typeface="+mn-lt"/>
            </a:endParaRPr>
          </a:p>
          <a:p>
            <a:r>
              <a:rPr lang="zh-CN" altLang="en-US" sz="3600" dirty="0">
                <a:latin typeface="+mn-lt"/>
                <a:ea typeface="+mn-ea"/>
                <a:cs typeface="+mn-ea"/>
                <a:sym typeface="+mn-lt"/>
              </a:rPr>
              <a:t>后缀数组，</a:t>
            </a:r>
            <a:r>
              <a:rPr lang="en-US" altLang="zh-CN" sz="3600" dirty="0">
                <a:latin typeface="+mn-lt"/>
                <a:ea typeface="+mn-ea"/>
                <a:cs typeface="+mn-ea"/>
                <a:sym typeface="+mn-lt"/>
              </a:rPr>
              <a:t>ac</a:t>
            </a:r>
            <a:r>
              <a:rPr lang="zh-CN" altLang="en-US" sz="3600" dirty="0">
                <a:latin typeface="+mn-lt"/>
                <a:ea typeface="+mn-ea"/>
                <a:cs typeface="+mn-ea"/>
                <a:sym typeface="+mn-lt"/>
              </a:rPr>
              <a:t>自动机，</a:t>
            </a:r>
            <a:r>
              <a:rPr lang="en-US" altLang="zh-CN" sz="3600" dirty="0" err="1">
                <a:latin typeface="+mn-lt"/>
                <a:ea typeface="+mn-ea"/>
                <a:cs typeface="+mn-ea"/>
                <a:sym typeface="+mn-lt"/>
              </a:rPr>
              <a:t>manacher</a:t>
            </a:r>
            <a:r>
              <a:rPr lang="zh-CN" altLang="en-US" sz="3600" dirty="0">
                <a:latin typeface="+mn-lt"/>
                <a:ea typeface="+mn-ea"/>
                <a:cs typeface="+mn-ea"/>
                <a:sym typeface="+mn-lt"/>
              </a:rPr>
              <a:t>等等</a:t>
            </a:r>
            <a:r>
              <a:rPr lang="en-US" altLang="zh-CN" sz="3600" dirty="0">
                <a:latin typeface="+mn-lt"/>
                <a:ea typeface="+mn-ea"/>
                <a:cs typeface="+mn-ea"/>
                <a:sym typeface="+mn-lt"/>
              </a:rPr>
              <a:t>.</a:t>
            </a:r>
            <a:endParaRPr lang="zh-CN" altLang="en-US" sz="36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参考代码</a:t>
            </a:r>
          </a:p>
        </p:txBody>
      </p:sp>
      <p:pic>
        <p:nvPicPr>
          <p:cNvPr id="1027" name="Picture 3" descr="C:\Users\Administrator\Desktop\QQ截图20160513155732.png"/>
          <p:cNvPicPr>
            <a:picLocks noGrp="1" noChangeAspect="1" noChangeArrowheads="1"/>
          </p:cNvPicPr>
          <p:nvPr>
            <p:ph idx="1"/>
          </p:nvPr>
        </p:nvPicPr>
        <p:blipFill>
          <a:blip r:embed="rId2" cstate="print"/>
          <a:srcRect/>
          <a:stretch>
            <a:fillRect/>
          </a:stretch>
        </p:blipFill>
        <p:spPr bwMode="auto">
          <a:xfrm>
            <a:off x="4499992" y="1628800"/>
            <a:ext cx="4380953" cy="3816424"/>
          </a:xfrm>
          <a:prstGeom prst="rect">
            <a:avLst/>
          </a:prstGeom>
          <a:noFill/>
        </p:spPr>
      </p:pic>
      <p:pic>
        <p:nvPicPr>
          <p:cNvPr id="1026" name="Picture 2" descr="C:\Users\Administrator\Desktop\QQ截图20160513155605.png"/>
          <p:cNvPicPr>
            <a:picLocks noChangeAspect="1" noChangeArrowheads="1"/>
          </p:cNvPicPr>
          <p:nvPr/>
        </p:nvPicPr>
        <p:blipFill>
          <a:blip r:embed="rId3" cstate="print"/>
          <a:srcRect/>
          <a:stretch>
            <a:fillRect/>
          </a:stretch>
        </p:blipFill>
        <p:spPr bwMode="auto">
          <a:xfrm>
            <a:off x="611559" y="1700808"/>
            <a:ext cx="3672409" cy="3672408"/>
          </a:xfrm>
          <a:prstGeom prst="rect">
            <a:avLst/>
          </a:prstGeom>
          <a:noFill/>
        </p:spPr>
      </p:pic>
      <p:sp>
        <p:nvSpPr>
          <p:cNvPr id="6" name="TextBox 5"/>
          <p:cNvSpPr txBox="1"/>
          <p:nvPr/>
        </p:nvSpPr>
        <p:spPr>
          <a:xfrm>
            <a:off x="827584" y="5661248"/>
            <a:ext cx="3096344" cy="584775"/>
          </a:xfrm>
          <a:prstGeom prst="rect">
            <a:avLst/>
          </a:prstGeom>
          <a:noFill/>
        </p:spPr>
        <p:txBody>
          <a:bodyPr wrap="square" rtlCol="0">
            <a:spAutoFit/>
          </a:bodyPr>
          <a:lstStyle/>
          <a:p>
            <a:r>
              <a:rPr lang="zh-CN" altLang="en-US" sz="3200" dirty="0">
                <a:cs typeface="+mn-ea"/>
                <a:sym typeface="+mn-lt"/>
              </a:rPr>
              <a:t>生成</a:t>
            </a:r>
            <a:r>
              <a:rPr lang="en-US" altLang="zh-CN" sz="3200" dirty="0" err="1">
                <a:cs typeface="+mn-ea"/>
                <a:sym typeface="+mn-lt"/>
              </a:rPr>
              <a:t>nxt</a:t>
            </a:r>
            <a:r>
              <a:rPr lang="zh-CN" altLang="en-US" sz="3200" dirty="0">
                <a:cs typeface="+mn-ea"/>
                <a:sym typeface="+mn-lt"/>
              </a:rPr>
              <a:t>数组</a:t>
            </a:r>
          </a:p>
        </p:txBody>
      </p:sp>
      <p:sp>
        <p:nvSpPr>
          <p:cNvPr id="7" name="TextBox 6"/>
          <p:cNvSpPr txBox="1"/>
          <p:nvPr/>
        </p:nvSpPr>
        <p:spPr>
          <a:xfrm>
            <a:off x="4572000" y="5589240"/>
            <a:ext cx="3600400" cy="1077218"/>
          </a:xfrm>
          <a:prstGeom prst="rect">
            <a:avLst/>
          </a:prstGeom>
          <a:noFill/>
        </p:spPr>
        <p:txBody>
          <a:bodyPr wrap="square" rtlCol="0">
            <a:spAutoFit/>
          </a:bodyPr>
          <a:lstStyle/>
          <a:p>
            <a:r>
              <a:rPr lang="zh-CN" altLang="en-US" sz="3200" dirty="0">
                <a:cs typeface="+mn-ea"/>
                <a:sym typeface="+mn-lt"/>
              </a:rPr>
              <a:t>计算模式串在主串中出现的次数</a:t>
            </a:r>
          </a:p>
        </p:txBody>
      </p:sp>
      <p:sp>
        <p:nvSpPr>
          <p:cNvPr id="3" name="文本框 2"/>
          <p:cNvSpPr txBox="1"/>
          <p:nvPr/>
        </p:nvSpPr>
        <p:spPr>
          <a:xfrm>
            <a:off x="4860032" y="982469"/>
            <a:ext cx="4356484" cy="646331"/>
          </a:xfrm>
          <a:prstGeom prst="rect">
            <a:avLst/>
          </a:prstGeom>
          <a:noFill/>
        </p:spPr>
        <p:txBody>
          <a:bodyPr wrap="square" rtlCol="0">
            <a:spAutoFit/>
          </a:bodyPr>
          <a:lstStyle/>
          <a:p>
            <a:r>
              <a:rPr lang="zh-CN" altLang="en-US" dirty="0">
                <a:cs typeface="+mn-ea"/>
                <a:sym typeface="+mn-lt"/>
              </a:rPr>
              <a:t>这里推荐多参考几份代码 推荐大白书</a:t>
            </a:r>
            <a:endParaRPr lang="en-US" altLang="zh-CN" dirty="0">
              <a:cs typeface="+mn-ea"/>
              <a:sym typeface="+mn-lt"/>
            </a:endParaRPr>
          </a:p>
          <a:p>
            <a:r>
              <a:rPr lang="zh-CN" altLang="en-US" dirty="0">
                <a:cs typeface="+mn-ea"/>
                <a:sym typeface="+mn-lt"/>
              </a:rPr>
              <a:t>可以自己尝试着写下</a:t>
            </a:r>
            <a:r>
              <a:rPr lang="en-US" altLang="zh-CN" dirty="0" err="1">
                <a:cs typeface="+mn-ea"/>
                <a:sym typeface="+mn-lt"/>
              </a:rPr>
              <a:t>kmp</a:t>
            </a:r>
            <a:r>
              <a:rPr lang="en-US" altLang="zh-CN" dirty="0">
                <a:cs typeface="+mn-ea"/>
                <a:sym typeface="+mn-lt"/>
              </a:rPr>
              <a:t> </a:t>
            </a:r>
            <a:r>
              <a:rPr lang="zh-CN" altLang="en-US" dirty="0">
                <a:cs typeface="+mn-ea"/>
                <a:sym typeface="+mn-lt"/>
              </a:rPr>
              <a:t>加深理解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模式匹配的一种改进"/>
          <p:cNvPicPr>
            <a:picLocks noGrp="1" noRot="1" noChangeAspect="1"/>
          </p:cNvPicPr>
          <p:nvPr>
            <p:ph idx="1"/>
            <a:videoFile r:link="rId1"/>
          </p:nvPr>
        </p:nvPicPr>
        <p:blipFill>
          <a:blip r:embed="rId3"/>
          <a:stretch>
            <a:fillRect/>
          </a:stretch>
        </p:blipFill>
        <p:spPr>
          <a:xfrm>
            <a:off x="971600" y="1628800"/>
            <a:ext cx="7281834" cy="4096032"/>
          </a:xfrm>
          <a:prstGeom prst="rect">
            <a:avLst/>
          </a:prstGeom>
        </p:spPr>
      </p:pic>
      <p:sp>
        <p:nvSpPr>
          <p:cNvPr id="5" name="矩形 4"/>
          <p:cNvSpPr/>
          <p:nvPr/>
        </p:nvSpPr>
        <p:spPr>
          <a:xfrm>
            <a:off x="6695728" y="6021288"/>
            <a:ext cx="1848583" cy="276999"/>
          </a:xfrm>
          <a:prstGeom prst="rect">
            <a:avLst/>
          </a:prstGeom>
        </p:spPr>
        <p:txBody>
          <a:bodyPr wrap="none">
            <a:spAutoFit/>
          </a:bodyPr>
          <a:lstStyle/>
          <a:p>
            <a:r>
              <a:rPr lang="zh-CN" altLang="en-US" sz="1200" dirty="0">
                <a:cs typeface="+mn-ea"/>
                <a:sym typeface="+mn-lt"/>
              </a:rPr>
              <a:t>模式匹配的一种改进.swf</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33886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算法优化</a:t>
            </a:r>
          </a:p>
        </p:txBody>
      </p:sp>
      <p:sp>
        <p:nvSpPr>
          <p:cNvPr id="3" name="内容占位符 2"/>
          <p:cNvSpPr>
            <a:spLocks noGrp="1"/>
          </p:cNvSpPr>
          <p:nvPr>
            <p:ph idx="1"/>
          </p:nvPr>
        </p:nvSpPr>
        <p:spPr>
          <a:xfrm>
            <a:off x="656572" y="1772816"/>
            <a:ext cx="7587835" cy="4919660"/>
          </a:xfrm>
        </p:spPr>
        <p:txBody>
          <a:bodyPr>
            <a:normAutofit/>
          </a:bodyPr>
          <a:lstStyle/>
          <a:p>
            <a:r>
              <a:rPr lang="zh-CN" altLang="en-US" sz="2800" dirty="0">
                <a:latin typeface="+mn-lt"/>
                <a:ea typeface="+mn-ea"/>
                <a:cs typeface="+mn-ea"/>
                <a:sym typeface="+mn-lt"/>
              </a:rPr>
              <a:t>其实</a:t>
            </a:r>
            <a:r>
              <a:rPr lang="zh-CN" altLang="en-US" sz="2800" dirty="0">
                <a:latin typeface="+mn-lt"/>
                <a:ea typeface="+mn-ea"/>
                <a:cs typeface="+mn-ea"/>
                <a:sym typeface="+mn-lt"/>
              </a:rPr>
              <a:t>上面说</a:t>
            </a:r>
            <a:r>
              <a:rPr lang="zh-CN" altLang="en-US" sz="2800" dirty="0">
                <a:latin typeface="+mn-lt"/>
                <a:ea typeface="+mn-ea"/>
                <a:cs typeface="+mn-ea"/>
                <a:sym typeface="+mn-lt"/>
              </a:rPr>
              <a:t>的不是</a:t>
            </a:r>
            <a:r>
              <a:rPr lang="en-US" altLang="zh-CN" sz="2800" dirty="0" err="1">
                <a:latin typeface="+mn-lt"/>
                <a:ea typeface="+mn-ea"/>
                <a:cs typeface="+mn-ea"/>
                <a:sym typeface="+mn-lt"/>
              </a:rPr>
              <a:t>kmp</a:t>
            </a:r>
            <a:r>
              <a:rPr lang="zh-CN" altLang="en-US" sz="2800" dirty="0">
                <a:latin typeface="+mn-lt"/>
                <a:ea typeface="+mn-ea"/>
                <a:cs typeface="+mn-ea"/>
                <a:sym typeface="+mn-lt"/>
              </a:rPr>
              <a:t>算法</a:t>
            </a:r>
            <a:r>
              <a:rPr lang="zh-CN" altLang="en-US" sz="2800" dirty="0" smtClean="0">
                <a:latin typeface="+mn-lt"/>
                <a:ea typeface="+mn-ea"/>
                <a:cs typeface="+mn-ea"/>
                <a:sym typeface="+mn-lt"/>
              </a:rPr>
              <a:t>。没有</a:t>
            </a:r>
            <a:r>
              <a:rPr lang="zh-CN" altLang="en-US" sz="2800" dirty="0">
                <a:latin typeface="+mn-lt"/>
                <a:ea typeface="+mn-ea"/>
                <a:cs typeface="+mn-ea"/>
                <a:sym typeface="+mn-lt"/>
              </a:rPr>
              <a:t>考虑到当前失配的</a:t>
            </a:r>
            <a:r>
              <a:rPr lang="zh-CN" altLang="en-US" sz="2800" dirty="0" smtClean="0">
                <a:latin typeface="+mn-lt"/>
                <a:ea typeface="+mn-ea"/>
                <a:cs typeface="+mn-ea"/>
                <a:sym typeface="+mn-lt"/>
              </a:rPr>
              <a:t>字符。我们</a:t>
            </a:r>
            <a:r>
              <a:rPr lang="zh-CN" altLang="en-US" sz="2800" dirty="0">
                <a:latin typeface="+mn-lt"/>
                <a:ea typeface="+mn-ea"/>
                <a:cs typeface="+mn-ea"/>
                <a:sym typeface="+mn-lt"/>
              </a:rPr>
              <a:t>可以将其再优化。</a:t>
            </a:r>
            <a:endParaRPr lang="en-US" altLang="zh-CN" sz="2800" dirty="0">
              <a:latin typeface="+mn-lt"/>
              <a:ea typeface="+mn-ea"/>
              <a:cs typeface="+mn-ea"/>
              <a:sym typeface="+mn-lt"/>
            </a:endParaRPr>
          </a:p>
          <a:p>
            <a:r>
              <a:rPr lang="zh-CN" altLang="en-US" sz="2800" dirty="0">
                <a:latin typeface="+mn-lt"/>
                <a:ea typeface="+mn-ea"/>
                <a:cs typeface="+mn-ea"/>
                <a:sym typeface="+mn-lt"/>
              </a:rPr>
              <a:t>对于</a:t>
            </a:r>
            <a:r>
              <a:rPr lang="en-US" altLang="zh-CN" sz="2800" dirty="0" err="1">
                <a:latin typeface="+mn-lt"/>
                <a:ea typeface="+mn-ea"/>
                <a:cs typeface="+mn-ea"/>
                <a:sym typeface="+mn-lt"/>
              </a:rPr>
              <a:t>abababc</a:t>
            </a:r>
            <a:r>
              <a:rPr lang="zh-CN" altLang="en-US" sz="2800" dirty="0">
                <a:latin typeface="+mn-lt"/>
                <a:ea typeface="+mn-ea"/>
                <a:cs typeface="+mn-ea"/>
                <a:sym typeface="+mn-lt"/>
              </a:rPr>
              <a:t>的</a:t>
            </a:r>
            <a:r>
              <a:rPr lang="en-US" altLang="zh-CN" sz="2800" dirty="0" err="1">
                <a:latin typeface="+mn-lt"/>
                <a:ea typeface="+mn-ea"/>
                <a:cs typeface="+mn-ea"/>
                <a:sym typeface="+mn-lt"/>
              </a:rPr>
              <a:t>nxt</a:t>
            </a:r>
            <a:r>
              <a:rPr lang="zh-CN" altLang="en-US" sz="2800" dirty="0">
                <a:latin typeface="+mn-lt"/>
                <a:ea typeface="+mn-ea"/>
                <a:cs typeface="+mn-ea"/>
                <a:sym typeface="+mn-lt"/>
              </a:rPr>
              <a:t>数组</a:t>
            </a:r>
            <a:endParaRPr lang="en-US" altLang="zh-CN" sz="2800" dirty="0">
              <a:latin typeface="+mn-lt"/>
              <a:ea typeface="+mn-ea"/>
              <a:cs typeface="+mn-ea"/>
              <a:sym typeface="+mn-lt"/>
            </a:endParaRPr>
          </a:p>
          <a:p>
            <a:pPr marL="0" indent="0">
              <a:buNone/>
            </a:pPr>
            <a:endParaRPr lang="en-US" altLang="zh-CN" sz="2800" dirty="0">
              <a:latin typeface="+mn-lt"/>
              <a:ea typeface="+mn-ea"/>
              <a:cs typeface="+mn-ea"/>
              <a:sym typeface="+mn-lt"/>
            </a:endParaRPr>
          </a:p>
          <a:p>
            <a:endParaRPr lang="en-US" altLang="zh-CN" sz="2800" dirty="0">
              <a:latin typeface="+mn-lt"/>
              <a:ea typeface="+mn-ea"/>
              <a:cs typeface="+mn-ea"/>
              <a:sym typeface="+mn-lt"/>
            </a:endParaRPr>
          </a:p>
          <a:p>
            <a:endParaRPr lang="en-US" altLang="zh-CN" sz="2800" dirty="0">
              <a:latin typeface="+mn-lt"/>
              <a:ea typeface="+mn-ea"/>
              <a:cs typeface="+mn-ea"/>
              <a:sym typeface="+mn-lt"/>
            </a:endParaRPr>
          </a:p>
          <a:p>
            <a:r>
              <a:rPr lang="zh-CN" altLang="en-US" sz="2800" dirty="0">
                <a:latin typeface="+mn-lt"/>
                <a:ea typeface="+mn-ea"/>
                <a:cs typeface="+mn-ea"/>
                <a:sym typeface="+mn-lt"/>
              </a:rPr>
              <a:t>变成下面这样其实更好</a:t>
            </a:r>
            <a:endParaRPr lang="en-US" altLang="zh-CN" sz="2800" dirty="0">
              <a:latin typeface="+mn-lt"/>
              <a:ea typeface="+mn-ea"/>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1152143185"/>
              </p:ext>
            </p:extLst>
          </p:nvPr>
        </p:nvGraphicFramePr>
        <p:xfrm>
          <a:off x="669036" y="3434431"/>
          <a:ext cx="7056783" cy="1112520"/>
        </p:xfrm>
        <a:graphic>
          <a:graphicData uri="http://schemas.openxmlformats.org/drawingml/2006/table">
            <a:tbl>
              <a:tblPr firstRow="1" bandRow="1">
                <a:tableStyleId>{F5AB1C69-6EDB-4FF4-983F-18BD219EF322}</a:tableStyleId>
              </a:tblPr>
              <a:tblGrid>
                <a:gridCol w="784087">
                  <a:extLst>
                    <a:ext uri="{9D8B030D-6E8A-4147-A177-3AD203B41FA5}">
                      <a16:colId xmlns:a16="http://schemas.microsoft.com/office/drawing/2014/main" val="20000"/>
                    </a:ext>
                  </a:extLst>
                </a:gridCol>
                <a:gridCol w="784087">
                  <a:extLst>
                    <a:ext uri="{9D8B030D-6E8A-4147-A177-3AD203B41FA5}">
                      <a16:colId xmlns:a16="http://schemas.microsoft.com/office/drawing/2014/main" val="20001"/>
                    </a:ext>
                  </a:extLst>
                </a:gridCol>
                <a:gridCol w="784087">
                  <a:extLst>
                    <a:ext uri="{9D8B030D-6E8A-4147-A177-3AD203B41FA5}">
                      <a16:colId xmlns:a16="http://schemas.microsoft.com/office/drawing/2014/main" val="20002"/>
                    </a:ext>
                  </a:extLst>
                </a:gridCol>
                <a:gridCol w="784087">
                  <a:extLst>
                    <a:ext uri="{9D8B030D-6E8A-4147-A177-3AD203B41FA5}">
                      <a16:colId xmlns:a16="http://schemas.microsoft.com/office/drawing/2014/main" val="20003"/>
                    </a:ext>
                  </a:extLst>
                </a:gridCol>
                <a:gridCol w="784087">
                  <a:extLst>
                    <a:ext uri="{9D8B030D-6E8A-4147-A177-3AD203B41FA5}">
                      <a16:colId xmlns:a16="http://schemas.microsoft.com/office/drawing/2014/main" val="20004"/>
                    </a:ext>
                  </a:extLst>
                </a:gridCol>
                <a:gridCol w="784087">
                  <a:extLst>
                    <a:ext uri="{9D8B030D-6E8A-4147-A177-3AD203B41FA5}">
                      <a16:colId xmlns:a16="http://schemas.microsoft.com/office/drawing/2014/main" val="20005"/>
                    </a:ext>
                  </a:extLst>
                </a:gridCol>
                <a:gridCol w="784087">
                  <a:extLst>
                    <a:ext uri="{9D8B030D-6E8A-4147-A177-3AD203B41FA5}">
                      <a16:colId xmlns:a16="http://schemas.microsoft.com/office/drawing/2014/main" val="20006"/>
                    </a:ext>
                  </a:extLst>
                </a:gridCol>
                <a:gridCol w="784087">
                  <a:extLst>
                    <a:ext uri="{9D8B030D-6E8A-4147-A177-3AD203B41FA5}">
                      <a16:colId xmlns:a16="http://schemas.microsoft.com/office/drawing/2014/main" val="20007"/>
                    </a:ext>
                  </a:extLst>
                </a:gridCol>
                <a:gridCol w="784087">
                  <a:extLst>
                    <a:ext uri="{9D8B030D-6E8A-4147-A177-3AD203B41FA5}">
                      <a16:colId xmlns:a16="http://schemas.microsoft.com/office/drawing/2014/main" val="20008"/>
                    </a:ext>
                  </a:extLst>
                </a:gridCol>
              </a:tblGrid>
              <a:tr h="370840">
                <a:tc>
                  <a:txBody>
                    <a:bodyPr/>
                    <a:lstStyle/>
                    <a:p>
                      <a:r>
                        <a:rPr lang="en-US" altLang="zh-CN" dirty="0">
                          <a:latin typeface="+mn-lt"/>
                          <a:ea typeface="+mn-ea"/>
                          <a:cs typeface="+mn-ea"/>
                          <a:sym typeface="+mn-lt"/>
                        </a:rPr>
                        <a:t>index</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3</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5</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6</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7</a:t>
                      </a:r>
                      <a:endParaRPr lang="zh-CN" altLang="en-US" dirty="0">
                        <a:latin typeface="+mn-lt"/>
                        <a:ea typeface="+mn-ea"/>
                        <a:cs typeface="+mn-ea"/>
                        <a:sym typeface="+mn-lt"/>
                      </a:endParaRPr>
                    </a:p>
                  </a:txBody>
                  <a:tcPr/>
                </a:tc>
                <a:extLst>
                  <a:ext uri="{0D108BD9-81ED-4DB2-BD59-A6C34878D82A}">
                    <a16:rowId xmlns:a16="http://schemas.microsoft.com/office/drawing/2014/main" val="10000"/>
                  </a:ext>
                </a:extLst>
              </a:tr>
              <a:tr h="370840">
                <a:tc>
                  <a:txBody>
                    <a:bodyPr/>
                    <a:lstStyle/>
                    <a:p>
                      <a:r>
                        <a:rPr lang="en-US" altLang="zh-CN" dirty="0">
                          <a:latin typeface="+mn-lt"/>
                          <a:ea typeface="+mn-ea"/>
                          <a:cs typeface="+mn-ea"/>
                          <a:sym typeface="+mn-lt"/>
                        </a:rPr>
                        <a:t>s</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tc>
                  <a:txBody>
                    <a:bodyPr/>
                    <a:lstStyle/>
                    <a:p>
                      <a:endParaRPr lang="zh-CN" altLang="en-US" dirty="0">
                        <a:latin typeface="+mn-lt"/>
                        <a:ea typeface="+mn-ea"/>
                        <a:cs typeface="+mn-ea"/>
                        <a:sym typeface="+mn-lt"/>
                      </a:endParaRPr>
                    </a:p>
                  </a:txBody>
                  <a:tcPr/>
                </a:tc>
                <a:extLst>
                  <a:ext uri="{0D108BD9-81ED-4DB2-BD59-A6C34878D82A}">
                    <a16:rowId xmlns:a16="http://schemas.microsoft.com/office/drawing/2014/main" val="10001"/>
                  </a:ext>
                </a:extLst>
              </a:tr>
              <a:tr h="370840">
                <a:tc>
                  <a:txBody>
                    <a:bodyPr/>
                    <a:lstStyle/>
                    <a:p>
                      <a:r>
                        <a:rPr lang="en-US" altLang="zh-CN" dirty="0" err="1">
                          <a:latin typeface="+mn-lt"/>
                          <a:ea typeface="+mn-ea"/>
                          <a:cs typeface="+mn-ea"/>
                          <a:sym typeface="+mn-lt"/>
                        </a:rPr>
                        <a:t>nxt</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3</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876401623"/>
              </p:ext>
            </p:extLst>
          </p:nvPr>
        </p:nvGraphicFramePr>
        <p:xfrm>
          <a:off x="656573" y="5476240"/>
          <a:ext cx="6984774" cy="1381760"/>
        </p:xfrm>
        <a:graphic>
          <a:graphicData uri="http://schemas.openxmlformats.org/drawingml/2006/table">
            <a:tbl>
              <a:tblPr firstRow="1" bandRow="1">
                <a:tableStyleId>{F5AB1C69-6EDB-4FF4-983F-18BD219EF322}</a:tableStyleId>
              </a:tblPr>
              <a:tblGrid>
                <a:gridCol w="776086">
                  <a:extLst>
                    <a:ext uri="{9D8B030D-6E8A-4147-A177-3AD203B41FA5}">
                      <a16:colId xmlns:a16="http://schemas.microsoft.com/office/drawing/2014/main" val="20000"/>
                    </a:ext>
                  </a:extLst>
                </a:gridCol>
                <a:gridCol w="776086">
                  <a:extLst>
                    <a:ext uri="{9D8B030D-6E8A-4147-A177-3AD203B41FA5}">
                      <a16:colId xmlns:a16="http://schemas.microsoft.com/office/drawing/2014/main" val="20001"/>
                    </a:ext>
                  </a:extLst>
                </a:gridCol>
                <a:gridCol w="776086">
                  <a:extLst>
                    <a:ext uri="{9D8B030D-6E8A-4147-A177-3AD203B41FA5}">
                      <a16:colId xmlns:a16="http://schemas.microsoft.com/office/drawing/2014/main" val="20002"/>
                    </a:ext>
                  </a:extLst>
                </a:gridCol>
                <a:gridCol w="776086">
                  <a:extLst>
                    <a:ext uri="{9D8B030D-6E8A-4147-A177-3AD203B41FA5}">
                      <a16:colId xmlns:a16="http://schemas.microsoft.com/office/drawing/2014/main" val="20003"/>
                    </a:ext>
                  </a:extLst>
                </a:gridCol>
                <a:gridCol w="776086">
                  <a:extLst>
                    <a:ext uri="{9D8B030D-6E8A-4147-A177-3AD203B41FA5}">
                      <a16:colId xmlns:a16="http://schemas.microsoft.com/office/drawing/2014/main" val="20004"/>
                    </a:ext>
                  </a:extLst>
                </a:gridCol>
                <a:gridCol w="776086">
                  <a:extLst>
                    <a:ext uri="{9D8B030D-6E8A-4147-A177-3AD203B41FA5}">
                      <a16:colId xmlns:a16="http://schemas.microsoft.com/office/drawing/2014/main" val="20005"/>
                    </a:ext>
                  </a:extLst>
                </a:gridCol>
                <a:gridCol w="776086">
                  <a:extLst>
                    <a:ext uri="{9D8B030D-6E8A-4147-A177-3AD203B41FA5}">
                      <a16:colId xmlns:a16="http://schemas.microsoft.com/office/drawing/2014/main" val="20006"/>
                    </a:ext>
                  </a:extLst>
                </a:gridCol>
                <a:gridCol w="776086">
                  <a:extLst>
                    <a:ext uri="{9D8B030D-6E8A-4147-A177-3AD203B41FA5}">
                      <a16:colId xmlns:a16="http://schemas.microsoft.com/office/drawing/2014/main" val="20007"/>
                    </a:ext>
                  </a:extLst>
                </a:gridCol>
                <a:gridCol w="776086">
                  <a:extLst>
                    <a:ext uri="{9D8B030D-6E8A-4147-A177-3AD203B41FA5}">
                      <a16:colId xmlns:a16="http://schemas.microsoft.com/office/drawing/2014/main" val="20008"/>
                    </a:ext>
                  </a:extLst>
                </a:gridCol>
              </a:tblGrid>
              <a:tr h="154816">
                <a:tc>
                  <a:txBody>
                    <a:bodyPr/>
                    <a:lstStyle/>
                    <a:p>
                      <a:r>
                        <a:rPr lang="en-US" altLang="zh-CN" dirty="0">
                          <a:latin typeface="+mn-lt"/>
                          <a:ea typeface="+mn-ea"/>
                          <a:cs typeface="+mn-ea"/>
                          <a:sym typeface="+mn-lt"/>
                        </a:rPr>
                        <a:t>index</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2</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3</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5</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6</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7</a:t>
                      </a:r>
                      <a:endParaRPr lang="zh-CN" altLang="en-US" dirty="0">
                        <a:latin typeface="+mn-lt"/>
                        <a:ea typeface="+mn-ea"/>
                        <a:cs typeface="+mn-ea"/>
                        <a:sym typeface="+mn-lt"/>
                      </a:endParaRPr>
                    </a:p>
                  </a:txBody>
                  <a:tcPr/>
                </a:tc>
                <a:extLst>
                  <a:ext uri="{0D108BD9-81ED-4DB2-BD59-A6C34878D82A}">
                    <a16:rowId xmlns:a16="http://schemas.microsoft.com/office/drawing/2014/main" val="10000"/>
                  </a:ext>
                </a:extLst>
              </a:tr>
              <a:tr h="370840">
                <a:tc>
                  <a:txBody>
                    <a:bodyPr/>
                    <a:lstStyle/>
                    <a:p>
                      <a:r>
                        <a:rPr lang="en-US" altLang="zh-CN" dirty="0">
                          <a:latin typeface="+mn-lt"/>
                          <a:ea typeface="+mn-ea"/>
                          <a:cs typeface="+mn-ea"/>
                          <a:sym typeface="+mn-lt"/>
                        </a:rPr>
                        <a:t>s</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a</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b</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c</a:t>
                      </a:r>
                      <a:endParaRPr lang="zh-CN" altLang="en-US" dirty="0">
                        <a:latin typeface="+mn-lt"/>
                        <a:ea typeface="+mn-ea"/>
                        <a:cs typeface="+mn-ea"/>
                        <a:sym typeface="+mn-lt"/>
                      </a:endParaRPr>
                    </a:p>
                  </a:txBody>
                  <a:tcPr/>
                </a:tc>
                <a:tc>
                  <a:txBody>
                    <a:bodyPr/>
                    <a:lstStyle/>
                    <a:p>
                      <a:endParaRPr lang="zh-CN" altLang="en-US" dirty="0">
                        <a:latin typeface="+mn-lt"/>
                        <a:ea typeface="+mn-ea"/>
                        <a:cs typeface="+mn-ea"/>
                        <a:sym typeface="+mn-lt"/>
                      </a:endParaRPr>
                    </a:p>
                  </a:txBody>
                  <a:tcPr/>
                </a:tc>
                <a:extLst>
                  <a:ext uri="{0D108BD9-81ED-4DB2-BD59-A6C34878D82A}">
                    <a16:rowId xmlns:a16="http://schemas.microsoft.com/office/drawing/2014/main" val="10001"/>
                  </a:ext>
                </a:extLst>
              </a:tr>
              <a:tr h="370840">
                <a:tc>
                  <a:txBody>
                    <a:bodyPr/>
                    <a:lstStyle/>
                    <a:p>
                      <a:r>
                        <a:rPr lang="en-US" altLang="zh-CN" dirty="0" err="1">
                          <a:latin typeface="+mn-lt"/>
                          <a:ea typeface="+mn-ea"/>
                          <a:cs typeface="+mn-ea"/>
                          <a:sym typeface="+mn-lt"/>
                        </a:rPr>
                        <a:t>nxt</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-1</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4</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0</a:t>
                      </a:r>
                      <a:endParaRPr lang="zh-CN" altLang="en-US" dirty="0">
                        <a:latin typeface="+mn-lt"/>
                        <a:ea typeface="+mn-ea"/>
                        <a:cs typeface="+mn-ea"/>
                        <a:sym typeface="+mn-lt"/>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算法优化</a:t>
            </a:r>
          </a:p>
        </p:txBody>
      </p:sp>
      <p:sp>
        <p:nvSpPr>
          <p:cNvPr id="3" name="内容占位符 2"/>
          <p:cNvSpPr>
            <a:spLocks noGrp="1"/>
          </p:cNvSpPr>
          <p:nvPr>
            <p:ph idx="1"/>
          </p:nvPr>
        </p:nvSpPr>
        <p:spPr>
          <a:xfrm>
            <a:off x="683684" y="1700808"/>
            <a:ext cx="8208796" cy="4195481"/>
          </a:xfrm>
        </p:spPr>
        <p:txBody>
          <a:bodyPr>
            <a:normAutofit/>
          </a:bodyPr>
          <a:lstStyle/>
          <a:p>
            <a:r>
              <a:rPr lang="zh-CN" altLang="en-US" sz="2800" dirty="0">
                <a:latin typeface="+mn-lt"/>
                <a:ea typeface="+mn-ea"/>
                <a:cs typeface="+mn-ea"/>
                <a:sym typeface="+mn-lt"/>
              </a:rPr>
              <a:t>如果有一个主串</a:t>
            </a:r>
            <a:r>
              <a:rPr lang="en-US" altLang="zh-CN" sz="2800" dirty="0" err="1">
                <a:latin typeface="+mn-lt"/>
                <a:ea typeface="+mn-ea"/>
                <a:cs typeface="+mn-ea"/>
                <a:sym typeface="+mn-lt"/>
              </a:rPr>
              <a:t>abcabcabababcac</a:t>
            </a:r>
            <a:r>
              <a:rPr lang="zh-CN" altLang="en-US" sz="2800" dirty="0">
                <a:latin typeface="+mn-lt"/>
                <a:ea typeface="+mn-ea"/>
                <a:cs typeface="+mn-ea"/>
                <a:sym typeface="+mn-lt"/>
              </a:rPr>
              <a:t>，</a:t>
            </a:r>
            <a:r>
              <a:rPr lang="en-US" altLang="zh-CN" sz="2800" dirty="0">
                <a:latin typeface="+mn-lt"/>
                <a:ea typeface="+mn-ea"/>
                <a:cs typeface="+mn-ea"/>
                <a:sym typeface="+mn-lt"/>
              </a:rPr>
              <a:t>c</a:t>
            </a:r>
            <a:r>
              <a:rPr lang="zh-CN" altLang="en-US" sz="2800" dirty="0">
                <a:latin typeface="+mn-lt"/>
                <a:ea typeface="+mn-ea"/>
                <a:cs typeface="+mn-ea"/>
                <a:sym typeface="+mn-lt"/>
              </a:rPr>
              <a:t>与</a:t>
            </a:r>
            <a:r>
              <a:rPr lang="en-US" altLang="zh-CN" sz="2800" dirty="0">
                <a:latin typeface="+mn-lt"/>
                <a:ea typeface="+mn-ea"/>
                <a:cs typeface="+mn-ea"/>
                <a:sym typeface="+mn-lt"/>
              </a:rPr>
              <a:t>a</a:t>
            </a:r>
            <a:r>
              <a:rPr lang="zh-CN" altLang="en-US" sz="2800" dirty="0">
                <a:latin typeface="+mn-lt"/>
                <a:ea typeface="+mn-ea"/>
                <a:cs typeface="+mn-ea"/>
                <a:sym typeface="+mn-lt"/>
              </a:rPr>
              <a:t>的不匹配导致到</a:t>
            </a:r>
            <a:r>
              <a:rPr lang="en-US" altLang="zh-CN" sz="2800" dirty="0" err="1">
                <a:latin typeface="+mn-lt"/>
                <a:ea typeface="+mn-ea"/>
                <a:cs typeface="+mn-ea"/>
                <a:sym typeface="+mn-lt"/>
              </a:rPr>
              <a:t>aba</a:t>
            </a:r>
            <a:r>
              <a:rPr lang="zh-CN" altLang="en-US" sz="2800" dirty="0">
                <a:latin typeface="+mn-lt"/>
                <a:ea typeface="+mn-ea"/>
                <a:cs typeface="+mn-ea"/>
                <a:sym typeface="+mn-lt"/>
              </a:rPr>
              <a:t>时已经不匹配，按照第一个</a:t>
            </a:r>
            <a:r>
              <a:rPr lang="en-US" altLang="zh-CN" sz="2800" dirty="0" err="1">
                <a:latin typeface="+mn-lt"/>
                <a:ea typeface="+mn-ea"/>
                <a:cs typeface="+mn-ea"/>
                <a:sym typeface="+mn-lt"/>
              </a:rPr>
              <a:t>nxt</a:t>
            </a:r>
            <a:r>
              <a:rPr lang="zh-CN" altLang="en-US" sz="2800" dirty="0">
                <a:latin typeface="+mn-lt"/>
                <a:ea typeface="+mn-ea"/>
                <a:cs typeface="+mn-ea"/>
                <a:sym typeface="+mn-lt"/>
              </a:rPr>
              <a:t>又要</a:t>
            </a:r>
            <a:r>
              <a:rPr lang="en-US" altLang="zh-CN" sz="2800" dirty="0">
                <a:latin typeface="+mn-lt"/>
                <a:ea typeface="+mn-ea"/>
                <a:cs typeface="+mn-ea"/>
                <a:sym typeface="+mn-lt"/>
              </a:rPr>
              <a:t>a</a:t>
            </a:r>
            <a:r>
              <a:rPr lang="zh-CN" altLang="en-US" sz="2800" dirty="0">
                <a:latin typeface="+mn-lt"/>
                <a:ea typeface="+mn-ea"/>
                <a:cs typeface="+mn-ea"/>
                <a:sym typeface="+mn-lt"/>
              </a:rPr>
              <a:t>与主串匹配显然多余了。</a:t>
            </a:r>
            <a:endParaRPr lang="en-US" altLang="zh-CN" sz="2800" dirty="0">
              <a:latin typeface="+mn-lt"/>
              <a:ea typeface="+mn-ea"/>
              <a:cs typeface="+mn-ea"/>
              <a:sym typeface="+mn-lt"/>
            </a:endParaRPr>
          </a:p>
          <a:p>
            <a:r>
              <a:rPr lang="zh-CN" altLang="en-US" sz="2800" dirty="0">
                <a:latin typeface="+mn-lt"/>
                <a:ea typeface="+mn-ea"/>
                <a:cs typeface="+mn-ea"/>
                <a:sym typeface="+mn-lt"/>
              </a:rPr>
              <a:t>修改后的代码如下，</a:t>
            </a:r>
            <a:endParaRPr lang="en-US" altLang="zh-CN" sz="2800" dirty="0">
              <a:latin typeface="+mn-lt"/>
              <a:ea typeface="+mn-ea"/>
              <a:cs typeface="+mn-ea"/>
              <a:sym typeface="+mn-lt"/>
            </a:endParaRPr>
          </a:p>
          <a:p>
            <a:pPr>
              <a:buNone/>
            </a:pPr>
            <a:r>
              <a:rPr lang="zh-CN" altLang="en-US" sz="2800" dirty="0">
                <a:latin typeface="+mn-lt"/>
                <a:ea typeface="+mn-ea"/>
                <a:cs typeface="+mn-ea"/>
                <a:sym typeface="+mn-lt"/>
              </a:rPr>
              <a:t>只改了关键的一点。</a:t>
            </a:r>
          </a:p>
        </p:txBody>
      </p:sp>
      <p:pic>
        <p:nvPicPr>
          <p:cNvPr id="2051" name="Picture 3" descr="C:\Users\Administrator\Desktop\QQ截图20160513161557.png"/>
          <p:cNvPicPr>
            <a:picLocks noChangeAspect="1" noChangeArrowheads="1"/>
          </p:cNvPicPr>
          <p:nvPr/>
        </p:nvPicPr>
        <p:blipFill>
          <a:blip r:embed="rId2" cstate="print"/>
          <a:srcRect/>
          <a:stretch>
            <a:fillRect/>
          </a:stretch>
        </p:blipFill>
        <p:spPr bwMode="auto">
          <a:xfrm>
            <a:off x="4427984" y="3212976"/>
            <a:ext cx="4464496" cy="3645024"/>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再来演示一次</a:t>
            </a:r>
          </a:p>
        </p:txBody>
      </p:sp>
      <p:pic>
        <p:nvPicPr>
          <p:cNvPr id="4" name="KMP-next"/>
          <p:cNvPicPr>
            <a:picLocks noRot="1" noChangeAspect="1"/>
          </p:cNvPicPr>
          <p:nvPr>
            <a:videoFile r:link="rId1"/>
          </p:nvPr>
        </p:nvPicPr>
        <p:blipFill>
          <a:blip r:embed="rId3"/>
          <a:stretch>
            <a:fillRect/>
          </a:stretch>
        </p:blipFill>
        <p:spPr>
          <a:xfrm>
            <a:off x="1043608" y="2132856"/>
            <a:ext cx="7263579" cy="4085763"/>
          </a:xfrm>
          <a:prstGeom prst="rect">
            <a:avLst/>
          </a:prstGeom>
        </p:spPr>
      </p:pic>
      <p:sp>
        <p:nvSpPr>
          <p:cNvPr id="5" name="矩形 4"/>
          <p:cNvSpPr/>
          <p:nvPr/>
        </p:nvSpPr>
        <p:spPr>
          <a:xfrm>
            <a:off x="6987605" y="6218619"/>
            <a:ext cx="1616843" cy="276999"/>
          </a:xfrm>
          <a:prstGeom prst="rect">
            <a:avLst/>
          </a:prstGeom>
        </p:spPr>
        <p:txBody>
          <a:bodyPr wrap="square">
            <a:spAutoFit/>
          </a:bodyPr>
          <a:lstStyle/>
          <a:p>
            <a:r>
              <a:rPr lang="zh-CN" altLang="en-US" sz="1200" dirty="0">
                <a:cs typeface="+mn-ea"/>
                <a:sym typeface="+mn-lt"/>
              </a:rPr>
              <a:t>KMP-next.swf</a:t>
            </a:r>
          </a:p>
        </p:txBody>
      </p:sp>
    </p:spTree>
    <p:extLst>
      <p:ext uri="{BB962C8B-B14F-4D97-AF65-F5344CB8AC3E}">
        <p14:creationId xmlns:p14="http://schemas.microsoft.com/office/powerpoint/2010/main" val="351923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例题</a:t>
            </a:r>
          </a:p>
        </p:txBody>
      </p:sp>
      <p:sp>
        <p:nvSpPr>
          <p:cNvPr id="3" name="内容占位符 2"/>
          <p:cNvSpPr>
            <a:spLocks noGrp="1"/>
          </p:cNvSpPr>
          <p:nvPr>
            <p:ph idx="1"/>
          </p:nvPr>
        </p:nvSpPr>
        <p:spPr>
          <a:xfrm>
            <a:off x="755576" y="1700809"/>
            <a:ext cx="6711654" cy="648072"/>
          </a:xfrm>
        </p:spPr>
        <p:txBody>
          <a:bodyPr>
            <a:normAutofit/>
          </a:bodyPr>
          <a:lstStyle/>
          <a:p>
            <a:r>
              <a:rPr lang="zh-CN" altLang="en-US" sz="2800" dirty="0">
                <a:latin typeface="+mn-lt"/>
                <a:ea typeface="+mn-ea"/>
                <a:cs typeface="+mn-ea"/>
                <a:sym typeface="+mn-lt"/>
              </a:rPr>
              <a:t>求最小循环节的大小</a:t>
            </a:r>
          </a:p>
        </p:txBody>
      </p:sp>
      <p:sp>
        <p:nvSpPr>
          <p:cNvPr id="4" name="内容占位符 2"/>
          <p:cNvSpPr txBox="1">
            <a:spLocks/>
          </p:cNvSpPr>
          <p:nvPr/>
        </p:nvSpPr>
        <p:spPr>
          <a:xfrm>
            <a:off x="752642" y="2362696"/>
            <a:ext cx="5331526" cy="3586584"/>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b="1" dirty="0">
                <a:latin typeface="+mn-lt"/>
                <a:ea typeface="+mn-ea"/>
                <a:cs typeface="+mn-ea"/>
                <a:sym typeface="+mn-lt"/>
              </a:rPr>
              <a:t>Sample Input</a:t>
            </a:r>
          </a:p>
          <a:p>
            <a:r>
              <a:rPr lang="en-US" altLang="zh-CN" dirty="0">
                <a:latin typeface="+mn-lt"/>
                <a:ea typeface="+mn-ea"/>
                <a:cs typeface="+mn-ea"/>
                <a:sym typeface="+mn-lt"/>
              </a:rPr>
              <a:t>6</a:t>
            </a:r>
            <a:br>
              <a:rPr lang="en-US" altLang="zh-CN" dirty="0">
                <a:latin typeface="+mn-lt"/>
                <a:ea typeface="+mn-ea"/>
                <a:cs typeface="+mn-ea"/>
                <a:sym typeface="+mn-lt"/>
              </a:rPr>
            </a:br>
            <a:r>
              <a:rPr lang="en-US" altLang="zh-CN" dirty="0" err="1">
                <a:latin typeface="+mn-lt"/>
                <a:ea typeface="+mn-ea"/>
                <a:cs typeface="+mn-ea"/>
                <a:sym typeface="+mn-lt"/>
              </a:rPr>
              <a:t>abab</a:t>
            </a:r>
            <a:r>
              <a:rPr lang="en-US" altLang="zh-CN" dirty="0">
                <a:latin typeface="+mn-lt"/>
                <a:ea typeface="+mn-ea"/>
                <a:cs typeface="+mn-ea"/>
                <a:sym typeface="+mn-lt"/>
              </a:rPr>
              <a:t/>
            </a:r>
            <a:br>
              <a:rPr lang="en-US" altLang="zh-CN" dirty="0">
                <a:latin typeface="+mn-lt"/>
                <a:ea typeface="+mn-ea"/>
                <a:cs typeface="+mn-ea"/>
                <a:sym typeface="+mn-lt"/>
              </a:rPr>
            </a:br>
            <a:r>
              <a:rPr lang="en-US" altLang="zh-CN" dirty="0" err="1">
                <a:latin typeface="+mn-lt"/>
                <a:ea typeface="+mn-ea"/>
                <a:cs typeface="+mn-ea"/>
                <a:sym typeface="+mn-lt"/>
              </a:rPr>
              <a:t>abababababababababab</a:t>
            </a:r>
            <a:r>
              <a:rPr lang="en-US" altLang="zh-CN" dirty="0">
                <a:latin typeface="+mn-lt"/>
                <a:ea typeface="+mn-ea"/>
                <a:cs typeface="+mn-ea"/>
                <a:sym typeface="+mn-lt"/>
              </a:rPr>
              <a:t/>
            </a:r>
            <a:br>
              <a:rPr lang="en-US" altLang="zh-CN" dirty="0">
                <a:latin typeface="+mn-lt"/>
                <a:ea typeface="+mn-ea"/>
                <a:cs typeface="+mn-ea"/>
                <a:sym typeface="+mn-lt"/>
              </a:rPr>
            </a:br>
            <a:r>
              <a:rPr lang="en-US" altLang="zh-CN" dirty="0" err="1">
                <a:latin typeface="+mn-lt"/>
                <a:ea typeface="+mn-ea"/>
                <a:cs typeface="+mn-ea"/>
                <a:sym typeface="+mn-lt"/>
              </a:rPr>
              <a:t>abababababab</a:t>
            </a:r>
            <a:r>
              <a:rPr lang="en-US" altLang="zh-CN" dirty="0">
                <a:latin typeface="+mn-lt"/>
                <a:ea typeface="+mn-ea"/>
                <a:cs typeface="+mn-ea"/>
                <a:sym typeface="+mn-lt"/>
              </a:rPr>
              <a:t/>
            </a:r>
            <a:br>
              <a:rPr lang="en-US" altLang="zh-CN" dirty="0">
                <a:latin typeface="+mn-lt"/>
                <a:ea typeface="+mn-ea"/>
                <a:cs typeface="+mn-ea"/>
                <a:sym typeface="+mn-lt"/>
              </a:rPr>
            </a:br>
            <a:r>
              <a:rPr lang="en-US" altLang="zh-CN" dirty="0" err="1">
                <a:latin typeface="+mn-lt"/>
                <a:ea typeface="+mn-ea"/>
                <a:cs typeface="+mn-ea"/>
                <a:sym typeface="+mn-lt"/>
              </a:rPr>
              <a:t>abc</a:t>
            </a:r>
            <a:r>
              <a:rPr lang="en-US" altLang="zh-CN" dirty="0">
                <a:latin typeface="+mn-lt"/>
                <a:ea typeface="+mn-ea"/>
                <a:cs typeface="+mn-ea"/>
                <a:sym typeface="+mn-lt"/>
              </a:rPr>
              <a:t/>
            </a:r>
            <a:br>
              <a:rPr lang="en-US" altLang="zh-CN" dirty="0">
                <a:latin typeface="+mn-lt"/>
                <a:ea typeface="+mn-ea"/>
                <a:cs typeface="+mn-ea"/>
                <a:sym typeface="+mn-lt"/>
              </a:rPr>
            </a:br>
            <a:r>
              <a:rPr lang="en-US" altLang="zh-CN" dirty="0" err="1">
                <a:latin typeface="+mn-lt"/>
                <a:ea typeface="+mn-ea"/>
                <a:cs typeface="+mn-ea"/>
                <a:sym typeface="+mn-lt"/>
              </a:rPr>
              <a:t>aaaaaa</a:t>
            </a:r>
            <a:r>
              <a:rPr lang="en-US" altLang="zh-CN" dirty="0">
                <a:latin typeface="+mn-lt"/>
                <a:ea typeface="+mn-ea"/>
                <a:cs typeface="+mn-ea"/>
                <a:sym typeface="+mn-lt"/>
              </a:rPr>
              <a:t/>
            </a:r>
            <a:br>
              <a:rPr lang="en-US" altLang="zh-CN" dirty="0">
                <a:latin typeface="+mn-lt"/>
                <a:ea typeface="+mn-ea"/>
                <a:cs typeface="+mn-ea"/>
                <a:sym typeface="+mn-lt"/>
              </a:rPr>
            </a:br>
            <a:r>
              <a:rPr lang="en-US" altLang="zh-CN" dirty="0" err="1">
                <a:latin typeface="+mn-lt"/>
                <a:ea typeface="+mn-ea"/>
                <a:cs typeface="+mn-ea"/>
                <a:sym typeface="+mn-lt"/>
              </a:rPr>
              <a:t>aabaabbaabaabbaabaabbaabaab</a:t>
            </a:r>
            <a:endParaRPr lang="en-US" altLang="zh-CN" dirty="0">
              <a:latin typeface="+mn-lt"/>
              <a:ea typeface="+mn-ea"/>
              <a:cs typeface="+mn-ea"/>
              <a:sym typeface="+mn-lt"/>
            </a:endParaRPr>
          </a:p>
        </p:txBody>
      </p:sp>
      <p:sp>
        <p:nvSpPr>
          <p:cNvPr id="5" name="内容占位符 2"/>
          <p:cNvSpPr txBox="1">
            <a:spLocks/>
          </p:cNvSpPr>
          <p:nvPr/>
        </p:nvSpPr>
        <p:spPr>
          <a:xfrm>
            <a:off x="6084168" y="2291822"/>
            <a:ext cx="3059832" cy="3728332"/>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b="1" dirty="0">
                <a:latin typeface="+mn-lt"/>
                <a:ea typeface="+mn-ea"/>
                <a:cs typeface="+mn-ea"/>
                <a:sym typeface="+mn-lt"/>
              </a:rPr>
              <a:t>Sample Output</a:t>
            </a:r>
          </a:p>
          <a:p>
            <a:endParaRPr lang="en-US" altLang="zh-CN" dirty="0">
              <a:latin typeface="+mn-lt"/>
              <a:ea typeface="+mn-ea"/>
              <a:cs typeface="+mn-ea"/>
              <a:sym typeface="+mn-lt"/>
            </a:endParaRPr>
          </a:p>
          <a:p>
            <a:r>
              <a:rPr lang="en-US" altLang="zh-CN" dirty="0">
                <a:latin typeface="+mn-lt"/>
                <a:ea typeface="+mn-ea"/>
                <a:cs typeface="+mn-ea"/>
                <a:sym typeface="+mn-lt"/>
              </a:rPr>
              <a:t>2</a:t>
            </a:r>
            <a:br>
              <a:rPr lang="en-US" altLang="zh-CN" dirty="0">
                <a:latin typeface="+mn-lt"/>
                <a:ea typeface="+mn-ea"/>
                <a:cs typeface="+mn-ea"/>
                <a:sym typeface="+mn-lt"/>
              </a:rPr>
            </a:br>
            <a:r>
              <a:rPr lang="en-US" altLang="zh-CN" dirty="0">
                <a:latin typeface="+mn-lt"/>
                <a:ea typeface="+mn-ea"/>
                <a:cs typeface="+mn-ea"/>
                <a:sym typeface="+mn-lt"/>
              </a:rPr>
              <a:t>2</a:t>
            </a:r>
            <a:br>
              <a:rPr lang="en-US" altLang="zh-CN" dirty="0">
                <a:latin typeface="+mn-lt"/>
                <a:ea typeface="+mn-ea"/>
                <a:cs typeface="+mn-ea"/>
                <a:sym typeface="+mn-lt"/>
              </a:rPr>
            </a:br>
            <a:r>
              <a:rPr lang="en-US" altLang="zh-CN" dirty="0">
                <a:latin typeface="+mn-lt"/>
                <a:ea typeface="+mn-ea"/>
                <a:cs typeface="+mn-ea"/>
                <a:sym typeface="+mn-lt"/>
              </a:rPr>
              <a:t>2</a:t>
            </a:r>
            <a:br>
              <a:rPr lang="en-US" altLang="zh-CN" dirty="0">
                <a:latin typeface="+mn-lt"/>
                <a:ea typeface="+mn-ea"/>
                <a:cs typeface="+mn-ea"/>
                <a:sym typeface="+mn-lt"/>
              </a:rPr>
            </a:br>
            <a:r>
              <a:rPr lang="en-US" altLang="zh-CN" dirty="0">
                <a:latin typeface="+mn-lt"/>
                <a:ea typeface="+mn-ea"/>
                <a:cs typeface="+mn-ea"/>
                <a:sym typeface="+mn-lt"/>
              </a:rPr>
              <a:t>3</a:t>
            </a:r>
            <a:br>
              <a:rPr lang="en-US" altLang="zh-CN" dirty="0">
                <a:latin typeface="+mn-lt"/>
                <a:ea typeface="+mn-ea"/>
                <a:cs typeface="+mn-ea"/>
                <a:sym typeface="+mn-lt"/>
              </a:rPr>
            </a:br>
            <a:r>
              <a:rPr lang="en-US" altLang="zh-CN" dirty="0">
                <a:latin typeface="+mn-lt"/>
                <a:ea typeface="+mn-ea"/>
                <a:cs typeface="+mn-ea"/>
                <a:sym typeface="+mn-lt"/>
              </a:rPr>
              <a:t>1</a:t>
            </a:r>
            <a:br>
              <a:rPr lang="en-US" altLang="zh-CN" dirty="0">
                <a:latin typeface="+mn-lt"/>
                <a:ea typeface="+mn-ea"/>
                <a:cs typeface="+mn-ea"/>
                <a:sym typeface="+mn-lt"/>
              </a:rPr>
            </a:br>
            <a:r>
              <a:rPr lang="en-US" altLang="zh-CN" dirty="0">
                <a:latin typeface="+mn-lt"/>
                <a:ea typeface="+mn-ea"/>
                <a:cs typeface="+mn-ea"/>
                <a:sym typeface="+mn-lt"/>
              </a:rPr>
              <a:t>7</a:t>
            </a:r>
          </a:p>
        </p:txBody>
      </p:sp>
      <p:sp>
        <p:nvSpPr>
          <p:cNvPr id="6" name="内容占位符 2"/>
          <p:cNvSpPr txBox="1">
            <a:spLocks/>
          </p:cNvSpPr>
          <p:nvPr/>
        </p:nvSpPr>
        <p:spPr>
          <a:xfrm>
            <a:off x="828436" y="5301208"/>
            <a:ext cx="6711654" cy="1157520"/>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400" dirty="0">
                <a:latin typeface="+mn-lt"/>
                <a:ea typeface="+mn-ea"/>
                <a:cs typeface="+mn-ea"/>
                <a:sym typeface="+mn-lt"/>
              </a:rPr>
              <a:t>答案为</a:t>
            </a:r>
            <a:endParaRPr lang="en-US" altLang="zh-CN" sz="2400" dirty="0">
              <a:latin typeface="+mn-lt"/>
              <a:ea typeface="+mn-ea"/>
              <a:cs typeface="+mn-ea"/>
              <a:sym typeface="+mn-lt"/>
            </a:endParaRPr>
          </a:p>
          <a:p>
            <a:r>
              <a:rPr lang="en-US" altLang="zh-CN" sz="2400" dirty="0" err="1">
                <a:latin typeface="+mn-lt"/>
                <a:ea typeface="+mn-ea"/>
                <a:cs typeface="+mn-ea"/>
                <a:sym typeface="+mn-lt"/>
              </a:rPr>
              <a:t>len-nxt</a:t>
            </a:r>
            <a:r>
              <a:rPr lang="en-US" altLang="zh-CN" sz="2400" dirty="0">
                <a:latin typeface="+mn-lt"/>
                <a:ea typeface="+mn-ea"/>
                <a:cs typeface="+mn-ea"/>
                <a:sym typeface="+mn-lt"/>
              </a:rPr>
              <a:t>[</a:t>
            </a:r>
            <a:r>
              <a:rPr lang="en-US" altLang="zh-CN" sz="2400" dirty="0" err="1">
                <a:latin typeface="+mn-lt"/>
                <a:ea typeface="+mn-ea"/>
                <a:cs typeface="+mn-ea"/>
                <a:sym typeface="+mn-lt"/>
              </a:rPr>
              <a:t>len</a:t>
            </a:r>
            <a:r>
              <a:rPr lang="en-US" altLang="zh-CN" sz="2400" dirty="0">
                <a:latin typeface="+mn-lt"/>
                <a:ea typeface="+mn-ea"/>
                <a:cs typeface="+mn-ea"/>
                <a:sym typeface="+mn-lt"/>
              </a:rPr>
              <a:t>]</a:t>
            </a:r>
            <a:endParaRPr lang="zh-CN" altLang="en-US" sz="2400" dirty="0">
              <a:latin typeface="+mn-lt"/>
              <a:ea typeface="+mn-ea"/>
              <a:cs typeface="+mn-ea"/>
              <a:sym typeface="+mn-lt"/>
            </a:endParaRPr>
          </a:p>
        </p:txBody>
      </p:sp>
    </p:spTree>
    <p:extLst>
      <p:ext uri="{BB962C8B-B14F-4D97-AF65-F5344CB8AC3E}">
        <p14:creationId xmlns:p14="http://schemas.microsoft.com/office/powerpoint/2010/main" val="47443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字典树</a:t>
            </a:r>
          </a:p>
        </p:txBody>
      </p:sp>
      <p:sp>
        <p:nvSpPr>
          <p:cNvPr id="3" name="内容占位符 2"/>
          <p:cNvSpPr>
            <a:spLocks noGrp="1"/>
          </p:cNvSpPr>
          <p:nvPr>
            <p:ph idx="1"/>
          </p:nvPr>
        </p:nvSpPr>
        <p:spPr/>
        <p:txBody>
          <a:bodyPr>
            <a:normAutofit lnSpcReduction="10000"/>
          </a:bodyPr>
          <a:lstStyle/>
          <a:p>
            <a:r>
              <a:rPr lang="zh-CN" altLang="en-US" sz="2800" dirty="0">
                <a:latin typeface="+mn-lt"/>
                <a:ea typeface="+mn-ea"/>
                <a:cs typeface="+mn-ea"/>
                <a:sym typeface="+mn-lt"/>
              </a:rPr>
              <a:t>我们常用</a:t>
            </a:r>
            <a:r>
              <a:rPr lang="en-US" altLang="zh-CN" sz="2800" dirty="0" err="1">
                <a:latin typeface="+mn-lt"/>
                <a:ea typeface="+mn-ea"/>
                <a:cs typeface="+mn-ea"/>
                <a:sym typeface="+mn-lt"/>
              </a:rPr>
              <a:t>trie</a:t>
            </a:r>
            <a:r>
              <a:rPr lang="zh-CN" altLang="en-US" sz="2800" dirty="0">
                <a:latin typeface="+mn-lt"/>
                <a:ea typeface="+mn-ea"/>
                <a:cs typeface="+mn-ea"/>
                <a:sym typeface="+mn-lt"/>
              </a:rPr>
              <a:t>来保存字符串集合。类似于一个字典，我们查一个单词是否在字典树中，首先看单词的第一个字母是不是在字典的第一层</a:t>
            </a:r>
            <a:r>
              <a:rPr lang="en-US" altLang="zh-CN" sz="2800" dirty="0">
                <a:latin typeface="+mn-lt"/>
                <a:ea typeface="+mn-ea"/>
                <a:cs typeface="+mn-ea"/>
                <a:sym typeface="+mn-lt"/>
              </a:rPr>
              <a:t>,</a:t>
            </a:r>
            <a:r>
              <a:rPr lang="zh-CN" altLang="en-US" sz="2800" dirty="0">
                <a:latin typeface="+mn-lt"/>
                <a:ea typeface="+mn-ea"/>
                <a:cs typeface="+mn-ea"/>
                <a:sym typeface="+mn-lt"/>
              </a:rPr>
              <a:t>如果不在</a:t>
            </a:r>
            <a:r>
              <a:rPr lang="en-US" altLang="zh-CN" sz="2800" dirty="0">
                <a:latin typeface="+mn-lt"/>
                <a:ea typeface="+mn-ea"/>
                <a:cs typeface="+mn-ea"/>
                <a:sym typeface="+mn-lt"/>
              </a:rPr>
              <a:t>,</a:t>
            </a:r>
            <a:r>
              <a:rPr lang="zh-CN" altLang="en-US" sz="2800" dirty="0">
                <a:latin typeface="+mn-lt"/>
                <a:ea typeface="+mn-ea"/>
                <a:cs typeface="+mn-ea"/>
                <a:sym typeface="+mn-lt"/>
              </a:rPr>
              <a:t>说明字典树里没有该单词</a:t>
            </a:r>
            <a:r>
              <a:rPr lang="en-US" altLang="zh-CN" sz="2800" dirty="0">
                <a:latin typeface="+mn-lt"/>
                <a:ea typeface="+mn-ea"/>
                <a:cs typeface="+mn-ea"/>
                <a:sym typeface="+mn-lt"/>
              </a:rPr>
              <a:t>,</a:t>
            </a:r>
            <a:r>
              <a:rPr lang="zh-CN" altLang="en-US" sz="2800" dirty="0">
                <a:latin typeface="+mn-lt"/>
                <a:ea typeface="+mn-ea"/>
                <a:cs typeface="+mn-ea"/>
                <a:sym typeface="+mn-lt"/>
              </a:rPr>
              <a:t>如果在就在该字母的孩子节点里找是不是有单词的第</a:t>
            </a:r>
            <a:endParaRPr lang="en-US" altLang="zh-CN" sz="2800" dirty="0">
              <a:latin typeface="+mn-lt"/>
              <a:ea typeface="+mn-ea"/>
              <a:cs typeface="+mn-ea"/>
              <a:sym typeface="+mn-lt"/>
            </a:endParaRPr>
          </a:p>
          <a:p>
            <a:pPr marL="0" indent="0">
              <a:buNone/>
            </a:pPr>
            <a:r>
              <a:rPr lang="en-US" altLang="zh-CN" sz="2800" dirty="0">
                <a:latin typeface="+mn-lt"/>
                <a:ea typeface="+mn-ea"/>
                <a:cs typeface="+mn-ea"/>
                <a:sym typeface="+mn-lt"/>
              </a:rPr>
              <a:t>    </a:t>
            </a:r>
            <a:r>
              <a:rPr lang="zh-CN" altLang="en-US" sz="2800" dirty="0">
                <a:latin typeface="+mn-lt"/>
                <a:ea typeface="+mn-ea"/>
                <a:cs typeface="+mn-ea"/>
                <a:sym typeface="+mn-lt"/>
              </a:rPr>
              <a:t>二个字母</a:t>
            </a:r>
            <a:r>
              <a:rPr lang="en-US" altLang="zh-CN" sz="2800" dirty="0">
                <a:latin typeface="+mn-lt"/>
                <a:ea typeface="+mn-ea"/>
                <a:cs typeface="+mn-ea"/>
                <a:sym typeface="+mn-lt"/>
              </a:rPr>
              <a:t>,</a:t>
            </a:r>
            <a:r>
              <a:rPr lang="zh-CN" altLang="en-US" sz="2800" dirty="0">
                <a:latin typeface="+mn-lt"/>
                <a:ea typeface="+mn-ea"/>
                <a:cs typeface="+mn-ea"/>
                <a:sym typeface="+mn-lt"/>
              </a:rPr>
              <a:t>没有说明没有该</a:t>
            </a:r>
            <a:endParaRPr lang="en-US" altLang="zh-CN" sz="2800" dirty="0">
              <a:latin typeface="+mn-lt"/>
              <a:ea typeface="+mn-ea"/>
              <a:cs typeface="+mn-ea"/>
              <a:sym typeface="+mn-lt"/>
            </a:endParaRPr>
          </a:p>
          <a:p>
            <a:pPr marL="0" indent="0">
              <a:buNone/>
            </a:pPr>
            <a:r>
              <a:rPr lang="en-US" altLang="zh-CN" sz="2800" dirty="0">
                <a:latin typeface="+mn-lt"/>
                <a:ea typeface="+mn-ea"/>
                <a:cs typeface="+mn-ea"/>
                <a:sym typeface="+mn-lt"/>
              </a:rPr>
              <a:t>    </a:t>
            </a:r>
            <a:r>
              <a:rPr lang="zh-CN" altLang="en-US" sz="2800" dirty="0">
                <a:latin typeface="+mn-lt"/>
                <a:ea typeface="+mn-ea"/>
                <a:cs typeface="+mn-ea"/>
                <a:sym typeface="+mn-lt"/>
              </a:rPr>
              <a:t>单词</a:t>
            </a:r>
            <a:r>
              <a:rPr lang="en-US" altLang="zh-CN" sz="2800" dirty="0">
                <a:latin typeface="+mn-lt"/>
                <a:ea typeface="+mn-ea"/>
                <a:cs typeface="+mn-ea"/>
                <a:sym typeface="+mn-lt"/>
              </a:rPr>
              <a:t>,</a:t>
            </a:r>
            <a:r>
              <a:rPr lang="zh-CN" altLang="en-US" sz="2800" dirty="0">
                <a:latin typeface="+mn-lt"/>
                <a:ea typeface="+mn-ea"/>
                <a:cs typeface="+mn-ea"/>
                <a:sym typeface="+mn-lt"/>
              </a:rPr>
              <a:t>有的话用同样的方法</a:t>
            </a:r>
            <a:endParaRPr lang="en-US" altLang="zh-CN" sz="2800" dirty="0">
              <a:latin typeface="+mn-lt"/>
              <a:ea typeface="+mn-ea"/>
              <a:cs typeface="+mn-ea"/>
              <a:sym typeface="+mn-lt"/>
            </a:endParaRPr>
          </a:p>
          <a:p>
            <a:pPr marL="0" indent="0">
              <a:buNone/>
            </a:pPr>
            <a:r>
              <a:rPr lang="en-US" altLang="zh-CN" sz="2800" dirty="0">
                <a:latin typeface="+mn-lt"/>
                <a:ea typeface="+mn-ea"/>
                <a:cs typeface="+mn-ea"/>
                <a:sym typeface="+mn-lt"/>
              </a:rPr>
              <a:t>    </a:t>
            </a:r>
            <a:r>
              <a:rPr lang="zh-CN" altLang="en-US" sz="2800" dirty="0">
                <a:latin typeface="+mn-lt"/>
                <a:ea typeface="+mn-ea"/>
                <a:cs typeface="+mn-ea"/>
                <a:sym typeface="+mn-lt"/>
              </a:rPr>
              <a:t>继续查找。</a:t>
            </a:r>
          </a:p>
        </p:txBody>
      </p:sp>
      <p:pic>
        <p:nvPicPr>
          <p:cNvPr id="3077" name="Picture 5" descr="C:\Users\Administrator\Desktop\QQ截图20160513165158.png"/>
          <p:cNvPicPr>
            <a:picLocks noChangeAspect="1" noChangeArrowheads="1"/>
          </p:cNvPicPr>
          <p:nvPr/>
        </p:nvPicPr>
        <p:blipFill>
          <a:blip r:embed="rId2" cstate="print"/>
          <a:srcRect/>
          <a:stretch>
            <a:fillRect/>
          </a:stretch>
        </p:blipFill>
        <p:spPr bwMode="auto">
          <a:xfrm>
            <a:off x="6341036" y="4520074"/>
            <a:ext cx="2802964" cy="233792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字典树例题</a:t>
            </a:r>
          </a:p>
        </p:txBody>
      </p:sp>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给你很多个单词，每次询问给一个字符串，问以这个字符串为前缀的单词数量（单词本身也是自己的前缀）。</a:t>
            </a:r>
            <a:endParaRPr lang="en-US" altLang="zh-CN" sz="2800" dirty="0">
              <a:latin typeface="+mn-lt"/>
              <a:ea typeface="+mn-ea"/>
              <a:cs typeface="+mn-ea"/>
              <a:sym typeface="+mn-lt"/>
            </a:endParaRPr>
          </a:p>
          <a:p>
            <a:r>
              <a:rPr lang="zh-CN" altLang="en-US" sz="2800" dirty="0">
                <a:latin typeface="+mn-lt"/>
                <a:ea typeface="+mn-ea"/>
                <a:cs typeface="+mn-ea"/>
                <a:sym typeface="+mn-lt"/>
              </a:rPr>
              <a:t>在单词长度不长，单词个数和问题数目很多的时候，我们需要用所给单词建立一棵字典树，建树时每个节点经历一次加一。询问时只需跑一遍字典树累加权值即可。</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字典树代码</a:t>
            </a:r>
          </a:p>
        </p:txBody>
      </p:sp>
      <p:sp>
        <p:nvSpPr>
          <p:cNvPr id="3" name="内容占位符 2"/>
          <p:cNvSpPr>
            <a:spLocks noGrp="1"/>
          </p:cNvSpPr>
          <p:nvPr>
            <p:ph idx="1"/>
          </p:nvPr>
        </p:nvSpPr>
        <p:spPr>
          <a:xfrm>
            <a:off x="457200" y="1600200"/>
            <a:ext cx="4186808" cy="4525963"/>
          </a:xfrm>
        </p:spPr>
        <p:txBody>
          <a:bodyPr>
            <a:normAutofit/>
          </a:bodyPr>
          <a:lstStyle/>
          <a:p>
            <a:r>
              <a:rPr lang="zh-CN" altLang="en-US" sz="2800" dirty="0">
                <a:latin typeface="+mn-lt"/>
                <a:ea typeface="+mn-ea"/>
                <a:cs typeface="+mn-ea"/>
                <a:sym typeface="+mn-lt"/>
              </a:rPr>
              <a:t>右边是插入的操作，询问类似。新建节点和访问具体怎么写视实际情况而定。</a:t>
            </a:r>
            <a:endParaRPr lang="en-US" altLang="zh-CN" sz="2800" dirty="0">
              <a:latin typeface="+mn-lt"/>
              <a:ea typeface="+mn-ea"/>
              <a:cs typeface="+mn-ea"/>
              <a:sym typeface="+mn-lt"/>
            </a:endParaRPr>
          </a:p>
          <a:p>
            <a:r>
              <a:rPr lang="zh-CN" altLang="en-US" sz="2800" dirty="0">
                <a:latin typeface="+mn-lt"/>
                <a:ea typeface="+mn-ea"/>
                <a:cs typeface="+mn-ea"/>
                <a:sym typeface="+mn-lt"/>
              </a:rPr>
              <a:t>不仅是字符串的题目中用到字典树，许多时候涉及到二进制变成二叉树也需要用到这里的思想。</a:t>
            </a:r>
          </a:p>
        </p:txBody>
      </p:sp>
      <p:pic>
        <p:nvPicPr>
          <p:cNvPr id="4098" name="Picture 2" descr="C:\Users\Administrator\Desktop\QQ截图20160513171108.png"/>
          <p:cNvPicPr>
            <a:picLocks noChangeAspect="1" noChangeArrowheads="1"/>
          </p:cNvPicPr>
          <p:nvPr/>
        </p:nvPicPr>
        <p:blipFill>
          <a:blip r:embed="rId2" cstate="print"/>
          <a:srcRect/>
          <a:stretch>
            <a:fillRect/>
          </a:stretch>
        </p:blipFill>
        <p:spPr bwMode="auto">
          <a:xfrm>
            <a:off x="4716016" y="1700808"/>
            <a:ext cx="3960440" cy="432048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其他</a:t>
            </a:r>
          </a:p>
        </p:txBody>
      </p:sp>
      <p:sp>
        <p:nvSpPr>
          <p:cNvPr id="3" name="内容占位符 2"/>
          <p:cNvSpPr>
            <a:spLocks noGrp="1"/>
          </p:cNvSpPr>
          <p:nvPr>
            <p:ph idx="1"/>
          </p:nvPr>
        </p:nvSpPr>
        <p:spPr>
          <a:xfrm>
            <a:off x="827700" y="2052925"/>
            <a:ext cx="7272692" cy="4195481"/>
          </a:xfrm>
        </p:spPr>
        <p:txBody>
          <a:bodyPr>
            <a:noAutofit/>
          </a:bodyPr>
          <a:lstStyle/>
          <a:p>
            <a:r>
              <a:rPr lang="en-US" altLang="zh-CN" sz="2800" dirty="0" err="1">
                <a:latin typeface="+mn-lt"/>
                <a:ea typeface="+mn-ea"/>
                <a:cs typeface="+mn-ea"/>
                <a:sym typeface="+mn-lt"/>
              </a:rPr>
              <a:t>manacher</a:t>
            </a:r>
            <a:r>
              <a:rPr lang="zh-CN" altLang="en-US" sz="2800" dirty="0">
                <a:latin typeface="+mn-lt"/>
                <a:ea typeface="+mn-ea"/>
                <a:cs typeface="+mn-ea"/>
                <a:sym typeface="+mn-lt"/>
              </a:rPr>
              <a:t>算法：帮助解决回文串的问题（回文串问题在字符串问题中相当常见）。</a:t>
            </a:r>
            <a:endParaRPr lang="en-US" altLang="zh-CN" sz="2800" dirty="0">
              <a:latin typeface="+mn-lt"/>
              <a:ea typeface="+mn-ea"/>
              <a:cs typeface="+mn-ea"/>
              <a:sym typeface="+mn-lt"/>
            </a:endParaRPr>
          </a:p>
          <a:p>
            <a:r>
              <a:rPr lang="en-US" altLang="zh-CN" sz="2800" dirty="0">
                <a:latin typeface="+mn-lt"/>
                <a:ea typeface="+mn-ea"/>
                <a:cs typeface="+mn-ea"/>
                <a:sym typeface="+mn-lt"/>
              </a:rPr>
              <a:t>ac</a:t>
            </a:r>
            <a:r>
              <a:rPr lang="zh-CN" altLang="en-US" sz="2800" dirty="0">
                <a:latin typeface="+mn-lt"/>
                <a:ea typeface="+mn-ea"/>
                <a:cs typeface="+mn-ea"/>
                <a:sym typeface="+mn-lt"/>
              </a:rPr>
              <a:t>自动机：应用于多模板的模式匹配问题，看起来像</a:t>
            </a:r>
            <a:r>
              <a:rPr lang="en-US" altLang="zh-CN" sz="2800" dirty="0" err="1">
                <a:latin typeface="+mn-lt"/>
                <a:ea typeface="+mn-ea"/>
                <a:cs typeface="+mn-ea"/>
                <a:sym typeface="+mn-lt"/>
              </a:rPr>
              <a:t>kmp+trie</a:t>
            </a:r>
            <a:r>
              <a:rPr lang="zh-CN" altLang="en-US" sz="2800" dirty="0">
                <a:latin typeface="+mn-lt"/>
                <a:ea typeface="+mn-ea"/>
                <a:cs typeface="+mn-ea"/>
                <a:sym typeface="+mn-lt"/>
              </a:rPr>
              <a:t>。</a:t>
            </a:r>
            <a:r>
              <a:rPr lang="en-US" altLang="zh-CN" sz="2800" dirty="0">
                <a:latin typeface="+mn-lt"/>
                <a:ea typeface="+mn-ea"/>
                <a:cs typeface="+mn-ea"/>
                <a:sym typeface="+mn-lt"/>
              </a:rPr>
              <a:t>(</a:t>
            </a:r>
            <a:r>
              <a:rPr lang="zh-CN" altLang="en-US" sz="2800" dirty="0">
                <a:latin typeface="+mn-lt"/>
                <a:ea typeface="+mn-ea"/>
                <a:cs typeface="+mn-ea"/>
                <a:sym typeface="+mn-lt"/>
              </a:rPr>
              <a:t>推荐参考大白书</a:t>
            </a:r>
            <a:r>
              <a:rPr lang="en-US" altLang="zh-CN" sz="2800" dirty="0">
                <a:latin typeface="+mn-lt"/>
                <a:ea typeface="+mn-ea"/>
                <a:cs typeface="+mn-ea"/>
                <a:sym typeface="+mn-lt"/>
              </a:rPr>
              <a:t>)</a:t>
            </a:r>
          </a:p>
          <a:p>
            <a:r>
              <a:rPr lang="zh-CN" altLang="en-US" sz="2800" dirty="0">
                <a:latin typeface="+mn-lt"/>
                <a:ea typeface="+mn-ea"/>
                <a:cs typeface="+mn-ea"/>
                <a:sym typeface="+mn-lt"/>
              </a:rPr>
              <a:t>后缀数组：构造出有序的后缀的排列，解决一系列问题，功能较广。</a:t>
            </a:r>
            <a:r>
              <a:rPr lang="en-US" altLang="zh-CN" sz="2800" dirty="0">
                <a:latin typeface="+mn-lt"/>
                <a:ea typeface="+mn-ea"/>
                <a:cs typeface="+mn-ea"/>
                <a:sym typeface="+mn-lt"/>
              </a:rPr>
              <a:t>(</a:t>
            </a:r>
            <a:r>
              <a:rPr lang="zh-CN" altLang="en-US" sz="2800" dirty="0">
                <a:latin typeface="+mn-lt"/>
                <a:ea typeface="+mn-ea"/>
                <a:cs typeface="+mn-ea"/>
                <a:sym typeface="+mn-lt"/>
              </a:rPr>
              <a:t>推荐论文</a:t>
            </a:r>
            <a:r>
              <a:rPr lang="en-US" altLang="zh-CN" sz="2800" dirty="0">
                <a:latin typeface="+mn-lt"/>
                <a:ea typeface="+mn-ea"/>
                <a:cs typeface="+mn-ea"/>
                <a:sym typeface="+mn-lt"/>
              </a:rPr>
              <a:t>《</a:t>
            </a:r>
            <a:r>
              <a:rPr lang="zh-CN" altLang="en-US" sz="2800" dirty="0">
                <a:latin typeface="+mn-lt"/>
                <a:ea typeface="+mn-ea"/>
                <a:cs typeface="+mn-ea"/>
                <a:sym typeface="+mn-lt"/>
              </a:rPr>
              <a:t>后缀数组</a:t>
            </a:r>
            <a:r>
              <a:rPr lang="en-US" altLang="zh-CN" sz="2800" dirty="0">
                <a:latin typeface="+mn-lt"/>
                <a:ea typeface="+mn-ea"/>
                <a:cs typeface="+mn-ea"/>
                <a:sym typeface="+mn-lt"/>
              </a:rPr>
              <a:t>——</a:t>
            </a:r>
            <a:r>
              <a:rPr lang="zh-CN" altLang="en-US" sz="2800" dirty="0">
                <a:latin typeface="+mn-lt"/>
                <a:ea typeface="+mn-ea"/>
                <a:cs typeface="+mn-ea"/>
                <a:sym typeface="+mn-lt"/>
              </a:rPr>
              <a:t>处理字符串的有力工具</a:t>
            </a:r>
            <a:r>
              <a:rPr lang="en-US" altLang="zh-CN" sz="2800" dirty="0">
                <a:latin typeface="+mn-lt"/>
                <a:ea typeface="+mn-ea"/>
                <a:cs typeface="+mn-ea"/>
                <a:sym typeface="+mn-lt"/>
              </a:rPr>
              <a:t>》)</a:t>
            </a:r>
            <a:endParaRPr lang="zh-CN" altLang="en-US" sz="28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字符串</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
        <p:nvSpPr>
          <p:cNvPr id="3" name="内容占位符 2"/>
          <p:cNvSpPr>
            <a:spLocks noGrp="1"/>
          </p:cNvSpPr>
          <p:nvPr>
            <p:ph idx="1"/>
          </p:nvPr>
        </p:nvSpPr>
        <p:spPr/>
        <p:txBody>
          <a:bodyPr>
            <a:noAutofit/>
          </a:bodyPr>
          <a:lstStyle/>
          <a:p>
            <a:r>
              <a:rPr lang="zh-CN" altLang="en-US" sz="3200" dirty="0">
                <a:latin typeface="+mn-lt"/>
                <a:ea typeface="+mn-ea"/>
                <a:cs typeface="+mn-ea"/>
                <a:sym typeface="+mn-lt"/>
              </a:rPr>
              <a:t>字符串</a:t>
            </a:r>
            <a:r>
              <a:rPr lang="en-US" altLang="zh-CN" sz="3200" dirty="0">
                <a:latin typeface="+mn-lt"/>
                <a:ea typeface="+mn-ea"/>
                <a:cs typeface="+mn-ea"/>
                <a:sym typeface="+mn-lt"/>
              </a:rPr>
              <a:t>hash</a:t>
            </a:r>
            <a:r>
              <a:rPr lang="zh-CN" altLang="en-US" sz="3200" dirty="0">
                <a:latin typeface="+mn-lt"/>
                <a:ea typeface="+mn-ea"/>
                <a:cs typeface="+mn-ea"/>
                <a:sym typeface="+mn-lt"/>
              </a:rPr>
              <a:t>就是</a:t>
            </a:r>
            <a:r>
              <a:rPr lang="zh-CN" altLang="en-US" sz="3200" dirty="0">
                <a:solidFill>
                  <a:srgbClr val="FF0000"/>
                </a:solidFill>
                <a:latin typeface="+mn-lt"/>
                <a:ea typeface="+mn-ea"/>
                <a:cs typeface="+mn-ea"/>
                <a:sym typeface="+mn-lt"/>
              </a:rPr>
              <a:t>把字符串有效地转化为一个整数</a:t>
            </a:r>
            <a:r>
              <a:rPr lang="zh-CN" altLang="en-US" sz="3200" dirty="0">
                <a:latin typeface="+mn-lt"/>
                <a:ea typeface="+mn-ea"/>
                <a:cs typeface="+mn-ea"/>
                <a:sym typeface="+mn-lt"/>
              </a:rPr>
              <a:t>。</a:t>
            </a:r>
            <a:endParaRPr lang="en-US" altLang="zh-CN" sz="3200" dirty="0">
              <a:latin typeface="+mn-lt"/>
              <a:ea typeface="+mn-ea"/>
              <a:cs typeface="+mn-ea"/>
              <a:sym typeface="+mn-lt"/>
            </a:endParaRPr>
          </a:p>
          <a:p>
            <a:r>
              <a:rPr lang="zh-CN" altLang="en-US" sz="3200" dirty="0">
                <a:latin typeface="+mn-lt"/>
                <a:ea typeface="+mn-ea"/>
                <a:cs typeface="+mn-ea"/>
                <a:sym typeface="+mn-lt"/>
              </a:rPr>
              <a:t>我们希望找到一个</a:t>
            </a:r>
            <a:r>
              <a:rPr lang="zh-CN" altLang="en-US" sz="3200" dirty="0">
                <a:solidFill>
                  <a:srgbClr val="FF0000"/>
                </a:solidFill>
                <a:latin typeface="+mn-lt"/>
                <a:ea typeface="+mn-ea"/>
                <a:cs typeface="+mn-ea"/>
                <a:sym typeface="+mn-lt"/>
              </a:rPr>
              <a:t>函数</a:t>
            </a:r>
            <a:r>
              <a:rPr lang="zh-CN" altLang="en-US" sz="3200" dirty="0">
                <a:latin typeface="+mn-lt"/>
                <a:ea typeface="+mn-ea"/>
                <a:cs typeface="+mn-ea"/>
                <a:sym typeface="+mn-lt"/>
              </a:rPr>
              <a:t>，使得每一个</a:t>
            </a:r>
            <a:r>
              <a:rPr lang="zh-CN" altLang="en-US" sz="3200" dirty="0">
                <a:solidFill>
                  <a:srgbClr val="FF0000"/>
                </a:solidFill>
                <a:latin typeface="+mn-lt"/>
                <a:ea typeface="+mn-ea"/>
                <a:cs typeface="+mn-ea"/>
                <a:sym typeface="+mn-lt"/>
              </a:rPr>
              <a:t>字符串</a:t>
            </a:r>
            <a:r>
              <a:rPr lang="zh-CN" altLang="en-US" sz="3200" dirty="0">
                <a:latin typeface="+mn-lt"/>
                <a:ea typeface="+mn-ea"/>
                <a:cs typeface="+mn-ea"/>
                <a:sym typeface="+mn-lt"/>
              </a:rPr>
              <a:t>都能够</a:t>
            </a:r>
            <a:r>
              <a:rPr lang="zh-CN" altLang="en-US" sz="3200" dirty="0">
                <a:solidFill>
                  <a:srgbClr val="FF0000"/>
                </a:solidFill>
                <a:latin typeface="+mn-lt"/>
                <a:ea typeface="+mn-ea"/>
                <a:cs typeface="+mn-ea"/>
                <a:sym typeface="+mn-lt"/>
              </a:rPr>
              <a:t>映射</a:t>
            </a:r>
            <a:r>
              <a:rPr lang="zh-CN" altLang="en-US" sz="3200" dirty="0">
                <a:latin typeface="+mn-lt"/>
                <a:ea typeface="+mn-ea"/>
                <a:cs typeface="+mn-ea"/>
                <a:sym typeface="+mn-lt"/>
              </a:rPr>
              <a:t>到一个</a:t>
            </a:r>
            <a:r>
              <a:rPr lang="zh-CN" altLang="en-US" sz="3200" dirty="0">
                <a:solidFill>
                  <a:srgbClr val="FF0000"/>
                </a:solidFill>
                <a:latin typeface="+mn-lt"/>
                <a:ea typeface="+mn-ea"/>
                <a:cs typeface="+mn-ea"/>
                <a:sym typeface="+mn-lt"/>
              </a:rPr>
              <a:t>整数</a:t>
            </a:r>
            <a:r>
              <a:rPr lang="zh-CN" altLang="en-US" sz="3200" dirty="0">
                <a:latin typeface="+mn-lt"/>
                <a:ea typeface="+mn-ea"/>
                <a:cs typeface="+mn-ea"/>
                <a:sym typeface="+mn-lt"/>
              </a:rPr>
              <a:t>上。</a:t>
            </a:r>
            <a:endParaRPr lang="en-US" altLang="zh-CN" sz="3200" dirty="0">
              <a:latin typeface="+mn-lt"/>
              <a:ea typeface="+mn-ea"/>
              <a:cs typeface="+mn-ea"/>
              <a:sym typeface="+mn-lt"/>
            </a:endParaRPr>
          </a:p>
          <a:p>
            <a:r>
              <a:rPr lang="zh-CN" altLang="en-US" sz="3200" dirty="0">
                <a:latin typeface="+mn-lt"/>
                <a:ea typeface="+mn-ea"/>
                <a:cs typeface="+mn-ea"/>
                <a:sym typeface="+mn-lt"/>
              </a:rPr>
              <a:t>假如说我们有</a:t>
            </a:r>
            <a:r>
              <a:rPr lang="en-US" altLang="zh-CN" sz="3200" dirty="0" err="1">
                <a:latin typeface="+mn-lt"/>
                <a:ea typeface="+mn-ea"/>
                <a:cs typeface="+mn-ea"/>
                <a:sym typeface="+mn-lt"/>
              </a:rPr>
              <a:t>abc,bbc,aba</a:t>
            </a:r>
            <a:r>
              <a:rPr lang="zh-CN" altLang="en-US" sz="3200" dirty="0">
                <a:latin typeface="+mn-lt"/>
                <a:ea typeface="+mn-ea"/>
                <a:cs typeface="+mn-ea"/>
                <a:sym typeface="+mn-lt"/>
              </a:rPr>
              <a:t>三个字符串，我们能否用数字的方式来代表它们。</a:t>
            </a:r>
            <a:endParaRPr lang="en-US" altLang="zh-CN" sz="3200" dirty="0">
              <a:latin typeface="+mn-lt"/>
              <a:ea typeface="+mn-ea"/>
              <a:cs typeface="+mn-ea"/>
              <a:sym typeface="+mn-lt"/>
            </a:endParaRPr>
          </a:p>
          <a:p>
            <a:r>
              <a:rPr lang="zh-CN" altLang="en-US" sz="3200" dirty="0">
                <a:latin typeface="+mn-lt"/>
                <a:ea typeface="+mn-ea"/>
                <a:cs typeface="+mn-ea"/>
                <a:sym typeface="+mn-lt"/>
              </a:rPr>
              <a:t>这个函数不一定是一一映射的</a:t>
            </a:r>
            <a:endParaRPr lang="en-US" altLang="zh-CN" sz="3200" dirty="0">
              <a:latin typeface="+mn-lt"/>
              <a:ea typeface="+mn-ea"/>
              <a:cs typeface="+mn-ea"/>
              <a:sym typeface="+mn-lt"/>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简述</a:t>
            </a:r>
            <a:r>
              <a:rPr lang="en-US" altLang="zh-CN" sz="6000" dirty="0">
                <a:latin typeface="+mn-lt"/>
                <a:ea typeface="+mn-ea"/>
                <a:cs typeface="+mn-ea"/>
                <a:sym typeface="+mn-lt"/>
              </a:rPr>
              <a:t>AC</a:t>
            </a:r>
            <a:r>
              <a:rPr lang="zh-CN" altLang="en-US" sz="6000" dirty="0">
                <a:latin typeface="+mn-lt"/>
                <a:ea typeface="+mn-ea"/>
                <a:cs typeface="+mn-ea"/>
                <a:sym typeface="+mn-lt"/>
              </a:rPr>
              <a:t>自动机</a:t>
            </a:r>
          </a:p>
        </p:txBody>
      </p:sp>
      <p:pic>
        <p:nvPicPr>
          <p:cNvPr id="1026" name="Picture 2" descr="https://upload.wikimedia.org/wikipedia/commons/thumb/6/62/Ahocorasick.svg/400px-Ahocorasic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699" y="2780928"/>
            <a:ext cx="3810000" cy="381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矩形 3"/>
          <p:cNvSpPr/>
          <p:nvPr/>
        </p:nvSpPr>
        <p:spPr>
          <a:xfrm>
            <a:off x="512132" y="1952692"/>
            <a:ext cx="7087197" cy="584775"/>
          </a:xfrm>
          <a:prstGeom prst="rect">
            <a:avLst/>
          </a:prstGeom>
        </p:spPr>
        <p:txBody>
          <a:bodyPr wrap="none">
            <a:spAutoFit/>
          </a:bodyPr>
          <a:lstStyle/>
          <a:p>
            <a:r>
              <a:rPr lang="en-US" altLang="zh-CN" sz="3200" dirty="0">
                <a:cs typeface="+mn-ea"/>
                <a:sym typeface="+mn-lt"/>
              </a:rPr>
              <a:t>Dictionary {a, ab, </a:t>
            </a:r>
            <a:r>
              <a:rPr lang="en-US" altLang="zh-CN" sz="3200" dirty="0" err="1">
                <a:cs typeface="+mn-ea"/>
                <a:sym typeface="+mn-lt"/>
              </a:rPr>
              <a:t>bab</a:t>
            </a:r>
            <a:r>
              <a:rPr lang="en-US" altLang="zh-CN" sz="3200" dirty="0">
                <a:cs typeface="+mn-ea"/>
                <a:sym typeface="+mn-lt"/>
              </a:rPr>
              <a:t>, </a:t>
            </a:r>
            <a:r>
              <a:rPr lang="en-US" altLang="zh-CN" sz="3200" dirty="0" err="1">
                <a:cs typeface="+mn-ea"/>
                <a:sym typeface="+mn-lt"/>
              </a:rPr>
              <a:t>bc</a:t>
            </a:r>
            <a:r>
              <a:rPr lang="en-US" altLang="zh-CN" sz="3200" dirty="0">
                <a:cs typeface="+mn-ea"/>
                <a:sym typeface="+mn-lt"/>
              </a:rPr>
              <a:t>, </a:t>
            </a:r>
            <a:r>
              <a:rPr lang="en-US" altLang="zh-CN" sz="3200" dirty="0" err="1">
                <a:cs typeface="+mn-ea"/>
                <a:sym typeface="+mn-lt"/>
              </a:rPr>
              <a:t>bca</a:t>
            </a:r>
            <a:r>
              <a:rPr lang="en-US" altLang="zh-CN" sz="3200" dirty="0">
                <a:cs typeface="+mn-ea"/>
                <a:sym typeface="+mn-lt"/>
              </a:rPr>
              <a:t>, c, </a:t>
            </a:r>
            <a:r>
              <a:rPr lang="en-US" altLang="zh-CN" sz="3200" dirty="0" err="1">
                <a:cs typeface="+mn-ea"/>
                <a:sym typeface="+mn-lt"/>
              </a:rPr>
              <a:t>caa</a:t>
            </a:r>
            <a:r>
              <a:rPr lang="en-US" altLang="zh-CN" sz="3200" dirty="0">
                <a:cs typeface="+mn-ea"/>
                <a:sym typeface="+mn-lt"/>
              </a:rPr>
              <a:t>}</a:t>
            </a:r>
            <a:endParaRPr lang="zh-CN" altLang="en-US" sz="3200" dirty="0">
              <a:cs typeface="+mn-ea"/>
              <a:sym typeface="+mn-lt"/>
            </a:endParaRPr>
          </a:p>
        </p:txBody>
      </p:sp>
      <p:sp>
        <p:nvSpPr>
          <p:cNvPr id="5" name="矩形 4"/>
          <p:cNvSpPr/>
          <p:nvPr/>
        </p:nvSpPr>
        <p:spPr>
          <a:xfrm>
            <a:off x="628024" y="3174608"/>
            <a:ext cx="3384376" cy="2554545"/>
          </a:xfrm>
          <a:prstGeom prst="rect">
            <a:avLst/>
          </a:prstGeom>
        </p:spPr>
        <p:txBody>
          <a:bodyPr wrap="square">
            <a:spAutoFit/>
          </a:bodyPr>
          <a:lstStyle/>
          <a:p>
            <a:r>
              <a:rPr lang="en-US" altLang="zh-CN" sz="2000" dirty="0">
                <a:cs typeface="+mn-ea"/>
                <a:sym typeface="+mn-lt"/>
              </a:rPr>
              <a:t>A visualization of the </a:t>
            </a:r>
            <a:r>
              <a:rPr lang="en-US" altLang="zh-CN" sz="2000" dirty="0" err="1">
                <a:cs typeface="+mn-ea"/>
                <a:sym typeface="+mn-lt"/>
              </a:rPr>
              <a:t>trie</a:t>
            </a:r>
            <a:r>
              <a:rPr lang="en-US" altLang="zh-CN" sz="2000" dirty="0">
                <a:cs typeface="+mn-ea"/>
                <a:sym typeface="+mn-lt"/>
              </a:rPr>
              <a:t> for the dictionary on the right. Suffix links are in blue; dictionary suffix links in green. Nodes corresponding to dictionary entries are highlighted in blue.</a:t>
            </a:r>
            <a:endParaRPr lang="zh-CN" altLang="en-US" sz="2000" dirty="0">
              <a:cs typeface="+mn-ea"/>
              <a:sym typeface="+mn-lt"/>
            </a:endParaRPr>
          </a:p>
        </p:txBody>
      </p:sp>
    </p:spTree>
    <p:extLst>
      <p:ext uri="{BB962C8B-B14F-4D97-AF65-F5344CB8AC3E}">
        <p14:creationId xmlns:p14="http://schemas.microsoft.com/office/powerpoint/2010/main" val="1295234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又一个例题</a:t>
            </a:r>
          </a:p>
        </p:txBody>
      </p:sp>
      <p:sp>
        <p:nvSpPr>
          <p:cNvPr id="3" name="内容占位符 2"/>
          <p:cNvSpPr>
            <a:spLocks noGrp="1"/>
          </p:cNvSpPr>
          <p:nvPr>
            <p:ph idx="1"/>
          </p:nvPr>
        </p:nvSpPr>
        <p:spPr>
          <a:xfrm>
            <a:off x="899592" y="1700808"/>
            <a:ext cx="8064780" cy="800011"/>
          </a:xfrm>
        </p:spPr>
        <p:txBody>
          <a:bodyPr>
            <a:normAutofit/>
          </a:bodyPr>
          <a:lstStyle/>
          <a:p>
            <a:r>
              <a:rPr lang="en-US" altLang="zh-CN" b="1" u="sng" dirty="0" err="1">
                <a:latin typeface="+mn-lt"/>
                <a:ea typeface="+mn-ea"/>
                <a:cs typeface="+mn-ea"/>
                <a:sym typeface="+mn-lt"/>
                <a:hlinkClick r:id="rId2"/>
              </a:rPr>
              <a:t>Codeforces</a:t>
            </a:r>
            <a:r>
              <a:rPr lang="en-US" altLang="zh-CN" b="1" u="sng" dirty="0">
                <a:latin typeface="+mn-lt"/>
                <a:ea typeface="+mn-ea"/>
                <a:cs typeface="+mn-ea"/>
                <a:sym typeface="+mn-lt"/>
                <a:hlinkClick r:id="rId2"/>
              </a:rPr>
              <a:t> Round #109 (Div. 1)</a:t>
            </a:r>
            <a:r>
              <a:rPr lang="en-US" altLang="zh-CN" b="1" u="sng" dirty="0">
                <a:latin typeface="+mn-lt"/>
                <a:ea typeface="+mn-ea"/>
                <a:cs typeface="+mn-ea"/>
                <a:sym typeface="+mn-lt"/>
              </a:rPr>
              <a:t>   C - Double Profiles</a:t>
            </a:r>
          </a:p>
          <a:p>
            <a:endParaRPr lang="zh-CN" altLang="en-US" dirty="0">
              <a:latin typeface="+mn-lt"/>
              <a:ea typeface="+mn-ea"/>
              <a:cs typeface="+mn-ea"/>
              <a:sym typeface="+mn-lt"/>
            </a:endParaRPr>
          </a:p>
        </p:txBody>
      </p:sp>
      <p:sp>
        <p:nvSpPr>
          <p:cNvPr id="4" name="内容占位符 2"/>
          <p:cNvSpPr txBox="1">
            <a:spLocks/>
          </p:cNvSpPr>
          <p:nvPr/>
        </p:nvSpPr>
        <p:spPr>
          <a:xfrm>
            <a:off x="899592" y="2503715"/>
            <a:ext cx="7560840" cy="1429341"/>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zh-CN" altLang="en-US" sz="2800" dirty="0">
                <a:latin typeface="+mn-lt"/>
                <a:ea typeface="+mn-ea"/>
                <a:cs typeface="+mn-ea"/>
                <a:sym typeface="+mn-lt"/>
              </a:rPr>
              <a:t>题意</a:t>
            </a:r>
            <a:r>
              <a:rPr lang="en-US" altLang="zh-CN" sz="2800" dirty="0">
                <a:latin typeface="+mn-lt"/>
                <a:ea typeface="+mn-ea"/>
                <a:cs typeface="+mn-ea"/>
                <a:sym typeface="+mn-lt"/>
              </a:rPr>
              <a:t>:</a:t>
            </a:r>
            <a:r>
              <a:rPr lang="zh-CN" altLang="en-US" sz="2800" dirty="0">
                <a:latin typeface="+mn-lt"/>
                <a:ea typeface="+mn-ea"/>
                <a:cs typeface="+mn-ea"/>
                <a:sym typeface="+mn-lt"/>
              </a:rPr>
              <a:t>给你一个</a:t>
            </a:r>
            <a:r>
              <a:rPr lang="en-US" altLang="zh-CN" sz="2800" dirty="0">
                <a:latin typeface="+mn-lt"/>
                <a:ea typeface="+mn-ea"/>
                <a:cs typeface="+mn-ea"/>
                <a:sym typeface="+mn-lt"/>
              </a:rPr>
              <a:t>1e6</a:t>
            </a:r>
            <a:r>
              <a:rPr lang="zh-CN" altLang="en-US" sz="2800" dirty="0">
                <a:latin typeface="+mn-lt"/>
                <a:ea typeface="+mn-ea"/>
                <a:cs typeface="+mn-ea"/>
                <a:sym typeface="+mn-lt"/>
              </a:rPr>
              <a:t>个点</a:t>
            </a:r>
            <a:r>
              <a:rPr lang="en-US" altLang="zh-CN" sz="2800" dirty="0">
                <a:latin typeface="+mn-lt"/>
                <a:ea typeface="+mn-ea"/>
                <a:cs typeface="+mn-ea"/>
                <a:sym typeface="+mn-lt"/>
              </a:rPr>
              <a:t>,1e6</a:t>
            </a:r>
            <a:r>
              <a:rPr lang="zh-CN" altLang="en-US" sz="2800" dirty="0">
                <a:latin typeface="+mn-lt"/>
                <a:ea typeface="+mn-ea"/>
                <a:cs typeface="+mn-ea"/>
                <a:sym typeface="+mn-lt"/>
              </a:rPr>
              <a:t>个边的无向图，然后问你有多少对点，满足这两个点的所连接的点都完全相同。</a:t>
            </a:r>
          </a:p>
        </p:txBody>
      </p:sp>
    </p:spTree>
    <p:extLst>
      <p:ext uri="{BB962C8B-B14F-4D97-AF65-F5344CB8AC3E}">
        <p14:creationId xmlns:p14="http://schemas.microsoft.com/office/powerpoint/2010/main" val="138814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例题分析</a:t>
            </a:r>
          </a:p>
        </p:txBody>
      </p:sp>
      <p:sp>
        <p:nvSpPr>
          <p:cNvPr id="6" name="内容占位符 2"/>
          <p:cNvSpPr txBox="1">
            <a:spLocks/>
          </p:cNvSpPr>
          <p:nvPr/>
        </p:nvSpPr>
        <p:spPr>
          <a:xfrm>
            <a:off x="828436" y="2673166"/>
            <a:ext cx="6335852" cy="511979"/>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endParaRPr lang="zh-CN" altLang="en-US" sz="2800" dirty="0">
              <a:latin typeface="+mn-lt"/>
              <a:ea typeface="+mn-ea"/>
              <a:cs typeface="+mn-ea"/>
              <a:sym typeface="+mn-lt"/>
            </a:endParaRPr>
          </a:p>
        </p:txBody>
      </p:sp>
      <p:sp>
        <p:nvSpPr>
          <p:cNvPr id="7" name="内容占位符 2"/>
          <p:cNvSpPr txBox="1">
            <a:spLocks/>
          </p:cNvSpPr>
          <p:nvPr/>
        </p:nvSpPr>
        <p:spPr>
          <a:xfrm>
            <a:off x="493876" y="1412776"/>
            <a:ext cx="8398604" cy="5400600"/>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800" dirty="0">
                <a:latin typeface="+mn-lt"/>
                <a:ea typeface="+mn-ea"/>
                <a:cs typeface="+mn-ea"/>
                <a:sym typeface="+mn-lt"/>
              </a:rPr>
              <a:t>判断两个点所连接的边是否相同，实际上就是判断与这两个点相连的点是否完全相同。</a:t>
            </a:r>
            <a:endParaRPr lang="en-US" altLang="zh-CN" sz="2800" dirty="0">
              <a:latin typeface="+mn-lt"/>
              <a:ea typeface="+mn-ea"/>
              <a:cs typeface="+mn-ea"/>
              <a:sym typeface="+mn-lt"/>
            </a:endParaRPr>
          </a:p>
          <a:p>
            <a:r>
              <a:rPr lang="zh-CN" altLang="en-US" sz="2800" dirty="0">
                <a:latin typeface="+mn-lt"/>
                <a:ea typeface="+mn-ea"/>
                <a:cs typeface="+mn-ea"/>
                <a:sym typeface="+mn-lt"/>
              </a:rPr>
              <a:t>如果把点</a:t>
            </a:r>
            <a:r>
              <a:rPr lang="en-US" altLang="zh-CN" sz="2800" dirty="0" err="1">
                <a:latin typeface="+mn-lt"/>
                <a:ea typeface="+mn-ea"/>
                <a:cs typeface="+mn-ea"/>
                <a:sym typeface="+mn-lt"/>
              </a:rPr>
              <a:t>i</a:t>
            </a:r>
            <a:r>
              <a:rPr lang="zh-CN" altLang="en-US" sz="2800" dirty="0">
                <a:latin typeface="+mn-lt"/>
                <a:ea typeface="+mn-ea"/>
                <a:cs typeface="+mn-ea"/>
                <a:sym typeface="+mn-lt"/>
              </a:rPr>
              <a:t>的</a:t>
            </a:r>
            <a:r>
              <a:rPr lang="en-US" altLang="zh-CN" sz="2800" dirty="0">
                <a:latin typeface="+mn-lt"/>
                <a:ea typeface="+mn-ea"/>
                <a:cs typeface="+mn-ea"/>
                <a:sym typeface="+mn-lt"/>
              </a:rPr>
              <a:t>hash</a:t>
            </a:r>
            <a:r>
              <a:rPr lang="zh-CN" altLang="en-US" sz="2800" dirty="0">
                <a:latin typeface="+mn-lt"/>
                <a:ea typeface="+mn-ea"/>
                <a:cs typeface="+mn-ea"/>
                <a:sym typeface="+mn-lt"/>
              </a:rPr>
              <a:t>值设为 </a:t>
            </a:r>
            <a:r>
              <a:rPr lang="en-US" altLang="zh-CN" sz="2800" dirty="0" err="1">
                <a:latin typeface="+mn-lt"/>
                <a:ea typeface="+mn-ea"/>
                <a:cs typeface="+mn-ea"/>
                <a:sym typeface="+mn-lt"/>
              </a:rPr>
              <a:t>p^i</a:t>
            </a:r>
            <a:r>
              <a:rPr lang="en-US" altLang="zh-CN" sz="2800" dirty="0">
                <a:latin typeface="+mn-lt"/>
                <a:ea typeface="+mn-ea"/>
                <a:cs typeface="+mn-ea"/>
                <a:sym typeface="+mn-lt"/>
              </a:rPr>
              <a:t>(</a:t>
            </a:r>
            <a:r>
              <a:rPr lang="zh-CN" altLang="en-US" sz="2800" dirty="0">
                <a:latin typeface="+mn-lt"/>
                <a:ea typeface="+mn-ea"/>
                <a:cs typeface="+mn-ea"/>
                <a:sym typeface="+mn-lt"/>
              </a:rPr>
              <a:t>这里</a:t>
            </a:r>
            <a:r>
              <a:rPr lang="en-US" altLang="zh-CN" sz="2800" dirty="0">
                <a:latin typeface="+mn-lt"/>
                <a:ea typeface="+mn-ea"/>
                <a:cs typeface="+mn-ea"/>
                <a:sym typeface="+mn-lt"/>
              </a:rPr>
              <a:t>p&gt;n)</a:t>
            </a:r>
            <a:r>
              <a:rPr lang="zh-CN" altLang="en-US" sz="2800" dirty="0">
                <a:latin typeface="+mn-lt"/>
                <a:ea typeface="+mn-ea"/>
                <a:cs typeface="+mn-ea"/>
                <a:sym typeface="+mn-lt"/>
              </a:rPr>
              <a:t>，那么与点</a:t>
            </a:r>
            <a:r>
              <a:rPr lang="en-US" altLang="zh-CN" sz="2800" dirty="0">
                <a:latin typeface="+mn-lt"/>
                <a:ea typeface="+mn-ea"/>
                <a:cs typeface="+mn-ea"/>
                <a:sym typeface="+mn-lt"/>
              </a:rPr>
              <a:t>x</a:t>
            </a:r>
            <a:r>
              <a:rPr lang="zh-CN" altLang="en-US" sz="2800" dirty="0">
                <a:latin typeface="+mn-lt"/>
                <a:ea typeface="+mn-ea"/>
                <a:cs typeface="+mn-ea"/>
                <a:sym typeface="+mn-lt"/>
              </a:rPr>
              <a:t>相连的点集可以通过</a:t>
            </a:r>
            <a:r>
              <a:rPr lang="en-US" altLang="zh-CN" sz="2800" dirty="0">
                <a:latin typeface="+mn-lt"/>
                <a:ea typeface="+mn-ea"/>
                <a:cs typeface="+mn-ea"/>
                <a:sym typeface="+mn-lt"/>
              </a:rPr>
              <a:t>hash</a:t>
            </a:r>
            <a:r>
              <a:rPr lang="zh-CN" altLang="en-US" sz="2800" dirty="0">
                <a:latin typeface="+mn-lt"/>
                <a:ea typeface="+mn-ea"/>
                <a:cs typeface="+mn-ea"/>
                <a:sym typeface="+mn-lt"/>
              </a:rPr>
              <a:t>表示为</a:t>
            </a:r>
            <a:r>
              <a:rPr lang="en-US" altLang="zh-CN" sz="2800" dirty="0">
                <a:latin typeface="+mn-lt"/>
                <a:ea typeface="+mn-ea"/>
                <a:cs typeface="+mn-ea"/>
                <a:sym typeface="+mn-lt"/>
              </a:rPr>
              <a:t/>
            </a:r>
            <a:br>
              <a:rPr lang="en-US" altLang="zh-CN" sz="2800" dirty="0">
                <a:latin typeface="+mn-lt"/>
                <a:ea typeface="+mn-ea"/>
                <a:cs typeface="+mn-ea"/>
                <a:sym typeface="+mn-lt"/>
              </a:rPr>
            </a:br>
            <a:r>
              <a:rPr lang="en-US" altLang="zh-CN" sz="2800" dirty="0">
                <a:latin typeface="+mn-lt"/>
                <a:ea typeface="+mn-ea"/>
                <a:cs typeface="+mn-ea"/>
                <a:sym typeface="+mn-lt"/>
              </a:rPr>
              <a:t>hash[x] = sigma(</a:t>
            </a:r>
            <a:r>
              <a:rPr lang="en-US" altLang="zh-CN" sz="2800" dirty="0" err="1">
                <a:latin typeface="+mn-lt"/>
                <a:ea typeface="+mn-ea"/>
                <a:cs typeface="+mn-ea"/>
                <a:sym typeface="+mn-lt"/>
              </a:rPr>
              <a:t>p^i</a:t>
            </a:r>
            <a:r>
              <a:rPr lang="en-US" altLang="zh-CN" sz="2800" dirty="0">
                <a:latin typeface="+mn-lt"/>
                <a:ea typeface="+mn-ea"/>
                <a:cs typeface="+mn-ea"/>
                <a:sym typeface="+mn-lt"/>
              </a:rPr>
              <a:t>) (</a:t>
            </a:r>
            <a:r>
              <a:rPr lang="en-US" altLang="zh-CN" sz="2800" dirty="0" err="1">
                <a:latin typeface="+mn-lt"/>
                <a:ea typeface="+mn-ea"/>
                <a:cs typeface="+mn-ea"/>
                <a:sym typeface="+mn-lt"/>
              </a:rPr>
              <a:t>i</a:t>
            </a:r>
            <a:r>
              <a:rPr lang="zh-CN" altLang="en-US" sz="2800" dirty="0">
                <a:latin typeface="+mn-lt"/>
                <a:ea typeface="+mn-ea"/>
                <a:cs typeface="+mn-ea"/>
                <a:sym typeface="+mn-lt"/>
              </a:rPr>
              <a:t>与</a:t>
            </a:r>
            <a:r>
              <a:rPr lang="en-US" altLang="zh-CN" sz="2800" dirty="0">
                <a:latin typeface="+mn-lt"/>
                <a:ea typeface="+mn-ea"/>
                <a:cs typeface="+mn-ea"/>
                <a:sym typeface="+mn-lt"/>
              </a:rPr>
              <a:t>x</a:t>
            </a:r>
            <a:r>
              <a:rPr lang="zh-CN" altLang="en-US" sz="2800" dirty="0">
                <a:latin typeface="+mn-lt"/>
                <a:ea typeface="+mn-ea"/>
                <a:cs typeface="+mn-ea"/>
                <a:sym typeface="+mn-lt"/>
              </a:rPr>
              <a:t>相连</a:t>
            </a:r>
            <a:r>
              <a:rPr lang="en-US" altLang="zh-CN" sz="2800" dirty="0">
                <a:latin typeface="+mn-lt"/>
                <a:ea typeface="+mn-ea"/>
                <a:cs typeface="+mn-ea"/>
                <a:sym typeface="+mn-lt"/>
              </a:rPr>
              <a:t>)</a:t>
            </a:r>
          </a:p>
          <a:p>
            <a:r>
              <a:rPr lang="zh-CN" altLang="en-US" sz="2800" dirty="0">
                <a:latin typeface="+mn-lt"/>
                <a:ea typeface="+mn-ea"/>
                <a:cs typeface="+mn-ea"/>
                <a:sym typeface="+mn-lt"/>
              </a:rPr>
              <a:t>统计答案是分为两种情况</a:t>
            </a:r>
            <a:endParaRPr lang="en-US" altLang="zh-CN" sz="2800" dirty="0">
              <a:latin typeface="+mn-lt"/>
              <a:ea typeface="+mn-ea"/>
              <a:cs typeface="+mn-ea"/>
              <a:sym typeface="+mn-lt"/>
            </a:endParaRPr>
          </a:p>
          <a:p>
            <a:r>
              <a:rPr lang="en-US" altLang="zh-CN" sz="2800" dirty="0">
                <a:latin typeface="+mn-lt"/>
                <a:ea typeface="+mn-ea"/>
                <a:cs typeface="+mn-ea"/>
                <a:sym typeface="+mn-lt"/>
              </a:rPr>
              <a:t>(</a:t>
            </a:r>
            <a:r>
              <a:rPr lang="en-US" altLang="zh-CN" sz="2800" dirty="0" err="1">
                <a:latin typeface="+mn-lt"/>
                <a:ea typeface="+mn-ea"/>
                <a:cs typeface="+mn-ea"/>
                <a:sym typeface="+mn-lt"/>
              </a:rPr>
              <a:t>i,j</a:t>
            </a:r>
            <a:r>
              <a:rPr lang="en-US" altLang="zh-CN" sz="2800" dirty="0">
                <a:latin typeface="+mn-lt"/>
                <a:ea typeface="+mn-ea"/>
                <a:cs typeface="+mn-ea"/>
                <a:sym typeface="+mn-lt"/>
              </a:rPr>
              <a:t>)</a:t>
            </a:r>
            <a:r>
              <a:rPr lang="zh-CN" altLang="en-US" sz="2800" dirty="0">
                <a:latin typeface="+mn-lt"/>
                <a:ea typeface="+mn-ea"/>
                <a:cs typeface="+mn-ea"/>
                <a:sym typeface="+mn-lt"/>
              </a:rPr>
              <a:t>相互连接的，这样就看边左右的两个点，加上自己这个点的</a:t>
            </a:r>
            <a:r>
              <a:rPr lang="en-US" altLang="zh-CN" sz="2800" dirty="0">
                <a:latin typeface="+mn-lt"/>
                <a:ea typeface="+mn-ea"/>
                <a:cs typeface="+mn-ea"/>
                <a:sym typeface="+mn-lt"/>
              </a:rPr>
              <a:t>hash</a:t>
            </a:r>
            <a:r>
              <a:rPr lang="zh-CN" altLang="en-US" sz="2800" dirty="0">
                <a:latin typeface="+mn-lt"/>
                <a:ea typeface="+mn-ea"/>
                <a:cs typeface="+mn-ea"/>
                <a:sym typeface="+mn-lt"/>
              </a:rPr>
              <a:t>值</a:t>
            </a:r>
            <a:r>
              <a:rPr lang="en-US" altLang="zh-CN" sz="2800" dirty="0">
                <a:latin typeface="+mn-lt"/>
                <a:ea typeface="+mn-ea"/>
                <a:cs typeface="+mn-ea"/>
                <a:sym typeface="+mn-lt"/>
              </a:rPr>
              <a:t>(</a:t>
            </a:r>
            <a:r>
              <a:rPr lang="zh-CN" altLang="en-US" sz="2800" dirty="0">
                <a:latin typeface="+mn-lt"/>
                <a:ea typeface="+mn-ea"/>
                <a:cs typeface="+mn-ea"/>
                <a:sym typeface="+mn-lt"/>
              </a:rPr>
              <a:t>即</a:t>
            </a:r>
            <a:r>
              <a:rPr lang="en-US" altLang="zh-CN" sz="2800" dirty="0">
                <a:latin typeface="+mn-lt"/>
                <a:ea typeface="+mn-ea"/>
                <a:cs typeface="+mn-ea"/>
                <a:sym typeface="+mn-lt"/>
              </a:rPr>
              <a:t>hash[x]+</a:t>
            </a:r>
            <a:r>
              <a:rPr lang="en-US" altLang="zh-CN" sz="2800" dirty="0" err="1">
                <a:latin typeface="+mn-lt"/>
                <a:ea typeface="+mn-ea"/>
                <a:cs typeface="+mn-ea"/>
                <a:sym typeface="+mn-lt"/>
              </a:rPr>
              <a:t>p^x</a:t>
            </a:r>
            <a:r>
              <a:rPr lang="en-US" altLang="zh-CN" sz="2800" dirty="0">
                <a:latin typeface="+mn-lt"/>
                <a:ea typeface="+mn-ea"/>
                <a:cs typeface="+mn-ea"/>
                <a:sym typeface="+mn-lt"/>
              </a:rPr>
              <a:t>)</a:t>
            </a:r>
            <a:r>
              <a:rPr lang="zh-CN" altLang="en-US" sz="2800" dirty="0">
                <a:latin typeface="+mn-lt"/>
                <a:ea typeface="+mn-ea"/>
                <a:cs typeface="+mn-ea"/>
                <a:sym typeface="+mn-lt"/>
              </a:rPr>
              <a:t>是否相同。</a:t>
            </a:r>
            <a:endParaRPr lang="en-US" altLang="zh-CN" sz="2800" dirty="0">
              <a:latin typeface="+mn-lt"/>
              <a:ea typeface="+mn-ea"/>
              <a:cs typeface="+mn-ea"/>
              <a:sym typeface="+mn-lt"/>
            </a:endParaRPr>
          </a:p>
          <a:p>
            <a:r>
              <a:rPr lang="zh-CN" altLang="en-US" sz="2800" dirty="0">
                <a:latin typeface="+mn-lt"/>
                <a:ea typeface="+mn-ea"/>
                <a:cs typeface="+mn-ea"/>
                <a:sym typeface="+mn-lt"/>
              </a:rPr>
              <a:t>不相互连接的，那么显然不加上自己这个点的边集</a:t>
            </a:r>
            <a:r>
              <a:rPr lang="en-US" altLang="zh-CN" sz="2800" dirty="0">
                <a:latin typeface="+mn-lt"/>
                <a:ea typeface="+mn-ea"/>
                <a:cs typeface="+mn-ea"/>
                <a:sym typeface="+mn-lt"/>
              </a:rPr>
              <a:t>hash</a:t>
            </a:r>
            <a:r>
              <a:rPr lang="zh-CN" altLang="en-US" sz="2800" dirty="0">
                <a:latin typeface="+mn-lt"/>
                <a:ea typeface="+mn-ea"/>
                <a:cs typeface="+mn-ea"/>
                <a:sym typeface="+mn-lt"/>
              </a:rPr>
              <a:t>是一样的，那么生成出</a:t>
            </a:r>
            <a:r>
              <a:rPr lang="en-US" altLang="zh-CN" sz="2800" dirty="0">
                <a:latin typeface="+mn-lt"/>
                <a:ea typeface="+mn-ea"/>
                <a:cs typeface="+mn-ea"/>
                <a:sym typeface="+mn-lt"/>
              </a:rPr>
              <a:t>hash</a:t>
            </a:r>
            <a:r>
              <a:rPr lang="zh-CN" altLang="en-US" sz="2800" dirty="0">
                <a:latin typeface="+mn-lt"/>
                <a:ea typeface="+mn-ea"/>
                <a:cs typeface="+mn-ea"/>
                <a:sym typeface="+mn-lt"/>
              </a:rPr>
              <a:t>值后，我们排序统计一遍有多少个</a:t>
            </a:r>
            <a:r>
              <a:rPr lang="en-US" altLang="zh-CN" sz="2800" dirty="0">
                <a:latin typeface="+mn-lt"/>
                <a:ea typeface="+mn-ea"/>
                <a:cs typeface="+mn-ea"/>
                <a:sym typeface="+mn-lt"/>
              </a:rPr>
              <a:t>hash</a:t>
            </a:r>
            <a:r>
              <a:rPr lang="zh-CN" altLang="en-US" sz="2800" dirty="0">
                <a:latin typeface="+mn-lt"/>
                <a:ea typeface="+mn-ea"/>
                <a:cs typeface="+mn-ea"/>
                <a:sym typeface="+mn-lt"/>
              </a:rPr>
              <a:t>值相同的点即可。</a:t>
            </a:r>
          </a:p>
        </p:txBody>
      </p:sp>
    </p:spTree>
    <p:extLst>
      <p:ext uri="{BB962C8B-B14F-4D97-AF65-F5344CB8AC3E}">
        <p14:creationId xmlns:p14="http://schemas.microsoft.com/office/powerpoint/2010/main" val="201751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考虑将所有字符成的集合按字典序排序</a:t>
            </a:r>
            <a:r>
              <a:rPr lang="en-US" altLang="zh-CN" sz="2800" dirty="0">
                <a:latin typeface="+mn-lt"/>
                <a:ea typeface="+mn-ea"/>
                <a:cs typeface="+mn-ea"/>
                <a:sym typeface="+mn-lt"/>
              </a:rPr>
              <a:t>(</a:t>
            </a:r>
            <a:r>
              <a:rPr lang="zh-CN" altLang="en-US" sz="2800" dirty="0">
                <a:latin typeface="+mn-lt"/>
                <a:ea typeface="+mn-ea"/>
                <a:cs typeface="+mn-ea"/>
                <a:sym typeface="+mn-lt"/>
              </a:rPr>
              <a:t>先按长度排</a:t>
            </a:r>
            <a:r>
              <a:rPr lang="en-US" altLang="zh-CN" sz="2800" dirty="0">
                <a:latin typeface="+mn-lt"/>
                <a:ea typeface="+mn-ea"/>
                <a:cs typeface="+mn-ea"/>
                <a:sym typeface="+mn-lt"/>
              </a:rPr>
              <a:t>)</a:t>
            </a:r>
          </a:p>
          <a:p>
            <a:r>
              <a:rPr lang="en-US" altLang="zh-CN" sz="2800" dirty="0">
                <a:latin typeface="+mn-lt"/>
                <a:ea typeface="+mn-ea"/>
                <a:cs typeface="+mn-ea"/>
                <a:sym typeface="+mn-lt"/>
              </a:rPr>
              <a:t>a-1 b-2 … z-26</a:t>
            </a:r>
          </a:p>
          <a:p>
            <a:r>
              <a:rPr lang="en-US" altLang="zh-CN" sz="2800" dirty="0">
                <a:latin typeface="+mn-lt"/>
                <a:ea typeface="+mn-ea"/>
                <a:cs typeface="+mn-ea"/>
                <a:sym typeface="+mn-lt"/>
              </a:rPr>
              <a:t>aa-27 ab-28 … az-52</a:t>
            </a:r>
          </a:p>
          <a:p>
            <a:r>
              <a:rPr lang="en-US" altLang="zh-CN" sz="2800" dirty="0">
                <a:latin typeface="+mn-lt"/>
                <a:ea typeface="+mn-ea"/>
                <a:cs typeface="+mn-ea"/>
                <a:sym typeface="+mn-lt"/>
              </a:rPr>
              <a:t>ba-53 … bz-78</a:t>
            </a:r>
          </a:p>
          <a:p>
            <a:r>
              <a:rPr lang="en-US" altLang="zh-CN" sz="2800" dirty="0" err="1">
                <a:latin typeface="+mn-lt"/>
                <a:ea typeface="+mn-ea"/>
                <a:cs typeface="+mn-ea"/>
                <a:sym typeface="+mn-lt"/>
              </a:rPr>
              <a:t>zz</a:t>
            </a:r>
            <a:r>
              <a:rPr lang="en-US" altLang="zh-CN" sz="2800" dirty="0">
                <a:latin typeface="+mn-lt"/>
                <a:ea typeface="+mn-ea"/>
                <a:cs typeface="+mn-ea"/>
                <a:sym typeface="+mn-lt"/>
              </a:rPr>
              <a:t>-?</a:t>
            </a:r>
          </a:p>
          <a:p>
            <a:r>
              <a:rPr lang="en-US" altLang="zh-CN" sz="2800" dirty="0">
                <a:latin typeface="+mn-lt"/>
                <a:ea typeface="+mn-ea"/>
                <a:cs typeface="+mn-ea"/>
                <a:sym typeface="+mn-lt"/>
              </a:rPr>
              <a:t>bac-?</a:t>
            </a:r>
          </a:p>
          <a:p>
            <a:endParaRPr lang="zh-CN" altLang="en-US" sz="2800" dirty="0">
              <a:latin typeface="+mn-lt"/>
              <a:ea typeface="+mn-ea"/>
              <a:cs typeface="+mn-ea"/>
              <a:sym typeface="+mn-lt"/>
            </a:endParaRPr>
          </a:p>
        </p:txBody>
      </p:sp>
      <p:sp>
        <p:nvSpPr>
          <p:cNvPr id="4" name="标题 1"/>
          <p:cNvSpPr>
            <a:spLocks noGrp="1"/>
          </p:cNvSpPr>
          <p:nvPr>
            <p:ph type="title"/>
          </p:nvPr>
        </p:nvSpPr>
        <p:spPr>
          <a:xfrm>
            <a:off x="484710" y="452718"/>
            <a:ext cx="7055380" cy="1400530"/>
          </a:xfrm>
        </p:spPr>
        <p:txBody>
          <a:bodyPr/>
          <a:lstStyle/>
          <a:p>
            <a:r>
              <a:rPr lang="zh-CN" altLang="en-US" sz="6000" dirty="0">
                <a:latin typeface="+mn-lt"/>
                <a:ea typeface="+mn-ea"/>
                <a:cs typeface="+mn-ea"/>
                <a:sym typeface="+mn-lt"/>
              </a:rPr>
              <a:t>字符串</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Tree>
    <p:extLst>
      <p:ext uri="{BB962C8B-B14F-4D97-AF65-F5344CB8AC3E}">
        <p14:creationId xmlns:p14="http://schemas.microsoft.com/office/powerpoint/2010/main" val="2227920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字符串</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
        <p:nvSpPr>
          <p:cNvPr id="3" name="内容占位符 2"/>
          <p:cNvSpPr>
            <a:spLocks noGrp="1"/>
          </p:cNvSpPr>
          <p:nvPr>
            <p:ph idx="1"/>
          </p:nvPr>
        </p:nvSpPr>
        <p:spPr>
          <a:xfrm>
            <a:off x="827584" y="2164096"/>
            <a:ext cx="7560724" cy="4195481"/>
          </a:xfrm>
        </p:spPr>
        <p:txBody>
          <a:bodyPr>
            <a:noAutofit/>
          </a:bodyPr>
          <a:lstStyle/>
          <a:p>
            <a:r>
              <a:rPr lang="zh-CN" altLang="en-US" sz="2600" dirty="0">
                <a:latin typeface="+mn-lt"/>
                <a:ea typeface="+mn-ea"/>
                <a:cs typeface="+mn-ea"/>
                <a:sym typeface="+mn-lt"/>
              </a:rPr>
              <a:t>这里采用</a:t>
            </a:r>
            <a:r>
              <a:rPr lang="en-US" altLang="zh-CN" sz="2600" dirty="0">
                <a:solidFill>
                  <a:srgbClr val="FF0000"/>
                </a:solidFill>
                <a:latin typeface="+mn-lt"/>
                <a:ea typeface="+mn-ea"/>
                <a:cs typeface="+mn-ea"/>
                <a:sym typeface="+mn-lt"/>
              </a:rPr>
              <a:t>hash[</a:t>
            </a:r>
            <a:r>
              <a:rPr lang="en-US" altLang="zh-CN" sz="2600" dirty="0" err="1">
                <a:solidFill>
                  <a:srgbClr val="FF0000"/>
                </a:solidFill>
                <a:latin typeface="+mn-lt"/>
                <a:ea typeface="+mn-ea"/>
                <a:cs typeface="+mn-ea"/>
                <a:sym typeface="+mn-lt"/>
              </a:rPr>
              <a:t>i</a:t>
            </a:r>
            <a:r>
              <a:rPr lang="en-US" altLang="zh-CN" sz="2600" dirty="0">
                <a:solidFill>
                  <a:srgbClr val="FF0000"/>
                </a:solidFill>
                <a:latin typeface="+mn-lt"/>
                <a:ea typeface="+mn-ea"/>
                <a:cs typeface="+mn-ea"/>
                <a:sym typeface="+mn-lt"/>
              </a:rPr>
              <a:t>]=(hash[i-1]</a:t>
            </a:r>
            <a:r>
              <a:rPr lang="zh-CN" altLang="en-US" sz="2600" dirty="0">
                <a:solidFill>
                  <a:srgbClr val="FF0000"/>
                </a:solidFill>
                <a:latin typeface="+mn-lt"/>
                <a:ea typeface="+mn-ea"/>
                <a:cs typeface="+mn-ea"/>
                <a:sym typeface="+mn-lt"/>
              </a:rPr>
              <a:t>*</a:t>
            </a:r>
            <a:r>
              <a:rPr lang="en-US" altLang="zh-CN" sz="2600" dirty="0" err="1">
                <a:solidFill>
                  <a:srgbClr val="FF0000"/>
                </a:solidFill>
                <a:latin typeface="+mn-lt"/>
                <a:ea typeface="+mn-ea"/>
                <a:cs typeface="+mn-ea"/>
                <a:sym typeface="+mn-lt"/>
              </a:rPr>
              <a:t>p+idx</a:t>
            </a:r>
            <a:r>
              <a:rPr lang="en-US" altLang="zh-CN" sz="2600" dirty="0">
                <a:solidFill>
                  <a:srgbClr val="FF0000"/>
                </a:solidFill>
                <a:latin typeface="+mn-lt"/>
                <a:ea typeface="+mn-ea"/>
                <a:cs typeface="+mn-ea"/>
                <a:sym typeface="+mn-lt"/>
              </a:rPr>
              <a:t>(s[</a:t>
            </a:r>
            <a:r>
              <a:rPr lang="en-US" altLang="zh-CN" sz="2600" dirty="0" err="1">
                <a:solidFill>
                  <a:srgbClr val="FF0000"/>
                </a:solidFill>
                <a:latin typeface="+mn-lt"/>
                <a:ea typeface="+mn-ea"/>
                <a:cs typeface="+mn-ea"/>
                <a:sym typeface="+mn-lt"/>
              </a:rPr>
              <a:t>i</a:t>
            </a:r>
            <a:r>
              <a:rPr lang="en-US" altLang="zh-CN" sz="2600" dirty="0">
                <a:solidFill>
                  <a:srgbClr val="FF0000"/>
                </a:solidFill>
                <a:latin typeface="+mn-lt"/>
                <a:ea typeface="+mn-ea"/>
                <a:cs typeface="+mn-ea"/>
                <a:sym typeface="+mn-lt"/>
              </a:rPr>
              <a:t>]))%mod</a:t>
            </a:r>
            <a:r>
              <a:rPr lang="zh-CN" altLang="en-US" sz="2600" dirty="0">
                <a:latin typeface="+mn-lt"/>
                <a:ea typeface="+mn-ea"/>
                <a:cs typeface="+mn-ea"/>
                <a:sym typeface="+mn-lt"/>
              </a:rPr>
              <a:t>这一函数来实现</a:t>
            </a:r>
            <a:r>
              <a:rPr lang="en-US" altLang="zh-CN" sz="2600" dirty="0">
                <a:latin typeface="+mn-lt"/>
                <a:ea typeface="+mn-ea"/>
                <a:cs typeface="+mn-ea"/>
                <a:sym typeface="+mn-lt"/>
              </a:rPr>
              <a:t>(</a:t>
            </a:r>
            <a:r>
              <a:rPr lang="en-US" altLang="zh-CN" sz="2600" dirty="0" err="1">
                <a:latin typeface="+mn-lt"/>
                <a:ea typeface="+mn-ea"/>
                <a:cs typeface="+mn-ea"/>
                <a:sym typeface="+mn-lt"/>
              </a:rPr>
              <a:t>idx</a:t>
            </a:r>
            <a:r>
              <a:rPr lang="en-US" altLang="zh-CN" sz="2600" dirty="0">
                <a:latin typeface="+mn-lt"/>
                <a:ea typeface="+mn-ea"/>
                <a:cs typeface="+mn-ea"/>
                <a:sym typeface="+mn-lt"/>
              </a:rPr>
              <a:t>(a)=1,idx(b)=2….)</a:t>
            </a:r>
          </a:p>
          <a:p>
            <a:r>
              <a:rPr lang="zh-CN" altLang="en-US" sz="2600" dirty="0">
                <a:latin typeface="+mn-lt"/>
                <a:ea typeface="+mn-ea"/>
                <a:cs typeface="+mn-ea"/>
                <a:sym typeface="+mn-lt"/>
              </a:rPr>
              <a:t>取 </a:t>
            </a:r>
            <a:r>
              <a:rPr lang="en-US" altLang="zh-CN" sz="2600" dirty="0">
                <a:latin typeface="+mn-lt"/>
                <a:ea typeface="+mn-ea"/>
                <a:cs typeface="+mn-ea"/>
                <a:sym typeface="+mn-lt"/>
              </a:rPr>
              <a:t>p=13,mod=101,</a:t>
            </a:r>
            <a:r>
              <a:rPr lang="zh-CN" altLang="en-US" sz="2600" dirty="0">
                <a:latin typeface="+mn-lt"/>
                <a:ea typeface="+mn-ea"/>
                <a:cs typeface="+mn-ea"/>
                <a:sym typeface="+mn-lt"/>
              </a:rPr>
              <a:t>把</a:t>
            </a:r>
            <a:r>
              <a:rPr lang="en-US" altLang="zh-CN" sz="2600" dirty="0" err="1">
                <a:latin typeface="+mn-lt"/>
                <a:ea typeface="+mn-ea"/>
                <a:cs typeface="+mn-ea"/>
                <a:sym typeface="+mn-lt"/>
              </a:rPr>
              <a:t>abc</a:t>
            </a:r>
            <a:r>
              <a:rPr lang="zh-CN" altLang="en-US" sz="2600" dirty="0">
                <a:latin typeface="+mn-lt"/>
                <a:ea typeface="+mn-ea"/>
                <a:cs typeface="+mn-ea"/>
                <a:sym typeface="+mn-lt"/>
              </a:rPr>
              <a:t>映射成一个整数</a:t>
            </a:r>
            <a:endParaRPr lang="en-US" altLang="zh-CN" sz="2600" dirty="0">
              <a:latin typeface="+mn-lt"/>
              <a:ea typeface="+mn-ea"/>
              <a:cs typeface="+mn-ea"/>
              <a:sym typeface="+mn-lt"/>
            </a:endParaRPr>
          </a:p>
          <a:p>
            <a:pPr marL="0" indent="0">
              <a:buFontTx/>
              <a:buNone/>
            </a:pPr>
            <a:r>
              <a:rPr lang="en-US" altLang="zh-CN" sz="2600" dirty="0">
                <a:latin typeface="+mn-lt"/>
                <a:ea typeface="+mn-ea"/>
                <a:cs typeface="+mn-ea"/>
                <a:sym typeface="+mn-lt"/>
              </a:rPr>
              <a:t>    hash[0]=1</a:t>
            </a:r>
            <a:r>
              <a:rPr lang="zh-CN" altLang="en-US" sz="2600" dirty="0">
                <a:latin typeface="+mn-lt"/>
                <a:ea typeface="+mn-ea"/>
                <a:cs typeface="+mn-ea"/>
                <a:sym typeface="+mn-lt"/>
              </a:rPr>
              <a:t>，表示</a:t>
            </a:r>
            <a:r>
              <a:rPr lang="en-US" altLang="zh-CN" sz="2600" dirty="0">
                <a:latin typeface="+mn-lt"/>
                <a:ea typeface="+mn-ea"/>
                <a:cs typeface="+mn-ea"/>
                <a:sym typeface="+mn-lt"/>
              </a:rPr>
              <a:t> a </a:t>
            </a:r>
            <a:r>
              <a:rPr lang="zh-CN" altLang="en-US" sz="2600" dirty="0">
                <a:latin typeface="+mn-lt"/>
                <a:ea typeface="+mn-ea"/>
                <a:cs typeface="+mn-ea"/>
                <a:sym typeface="+mn-lt"/>
              </a:rPr>
              <a:t>映射为</a:t>
            </a:r>
            <a:r>
              <a:rPr lang="en-US" altLang="zh-CN" sz="2600" dirty="0">
                <a:latin typeface="+mn-lt"/>
                <a:ea typeface="+mn-ea"/>
                <a:cs typeface="+mn-ea"/>
                <a:sym typeface="+mn-lt"/>
              </a:rPr>
              <a:t>1</a:t>
            </a:r>
          </a:p>
          <a:p>
            <a:pPr marL="0" indent="0">
              <a:buFontTx/>
              <a:buNone/>
            </a:pPr>
            <a:r>
              <a:rPr lang="en-US" altLang="zh-CN" sz="2600" dirty="0">
                <a:latin typeface="+mn-lt"/>
                <a:ea typeface="+mn-ea"/>
                <a:cs typeface="+mn-ea"/>
                <a:sym typeface="+mn-lt"/>
              </a:rPr>
              <a:t>	hash[1]=(hash[0]</a:t>
            </a:r>
            <a:r>
              <a:rPr lang="zh-CN" altLang="en-US" sz="2600" dirty="0">
                <a:latin typeface="+mn-lt"/>
                <a:ea typeface="+mn-ea"/>
                <a:cs typeface="+mn-ea"/>
                <a:sym typeface="+mn-lt"/>
              </a:rPr>
              <a:t>*</a:t>
            </a:r>
            <a:r>
              <a:rPr lang="en-US" altLang="zh-CN" sz="2600" dirty="0" err="1">
                <a:latin typeface="+mn-lt"/>
                <a:ea typeface="+mn-ea"/>
                <a:cs typeface="+mn-ea"/>
                <a:sym typeface="+mn-lt"/>
              </a:rPr>
              <a:t>p+idx</a:t>
            </a:r>
            <a:r>
              <a:rPr lang="en-US" altLang="zh-CN" sz="2600" dirty="0">
                <a:latin typeface="+mn-lt"/>
                <a:ea typeface="+mn-ea"/>
                <a:cs typeface="+mn-ea"/>
                <a:sym typeface="+mn-lt"/>
              </a:rPr>
              <a:t>(b))%mod=</a:t>
            </a:r>
            <a:r>
              <a:rPr lang="en-US" altLang="zh-CN" sz="2600" b="1" dirty="0">
                <a:latin typeface="+mn-lt"/>
                <a:ea typeface="+mn-ea"/>
                <a:cs typeface="+mn-ea"/>
                <a:sym typeface="+mn-lt"/>
              </a:rPr>
              <a:t>15</a:t>
            </a:r>
            <a:r>
              <a:rPr lang="zh-CN" altLang="en-US" sz="2600" dirty="0">
                <a:latin typeface="+mn-lt"/>
                <a:ea typeface="+mn-ea"/>
                <a:cs typeface="+mn-ea"/>
                <a:sym typeface="+mn-lt"/>
              </a:rPr>
              <a:t>，表</a:t>
            </a:r>
            <a:r>
              <a:rPr lang="en-US" altLang="zh-CN" sz="2600" dirty="0">
                <a:latin typeface="+mn-lt"/>
                <a:ea typeface="+mn-ea"/>
                <a:cs typeface="+mn-ea"/>
                <a:sym typeface="+mn-lt"/>
              </a:rPr>
              <a:t>	</a:t>
            </a:r>
            <a:r>
              <a:rPr lang="zh-CN" altLang="en-US" sz="2600" dirty="0">
                <a:latin typeface="+mn-lt"/>
                <a:ea typeface="+mn-ea"/>
                <a:cs typeface="+mn-ea"/>
                <a:sym typeface="+mn-lt"/>
              </a:rPr>
              <a:t>示</a:t>
            </a:r>
            <a:r>
              <a:rPr lang="en-US" altLang="zh-CN" sz="2600" dirty="0">
                <a:latin typeface="+mn-lt"/>
                <a:ea typeface="+mn-ea"/>
                <a:cs typeface="+mn-ea"/>
                <a:sym typeface="+mn-lt"/>
              </a:rPr>
              <a:t> </a:t>
            </a:r>
            <a:r>
              <a:rPr lang="en-US" altLang="zh-CN" sz="2600" dirty="0" err="1">
                <a:latin typeface="+mn-lt"/>
                <a:ea typeface="+mn-ea"/>
                <a:cs typeface="+mn-ea"/>
                <a:sym typeface="+mn-lt"/>
              </a:rPr>
              <a:t>ab</a:t>
            </a:r>
            <a:r>
              <a:rPr lang="en-US" altLang="zh-CN" sz="2600" dirty="0">
                <a:latin typeface="+mn-lt"/>
                <a:ea typeface="+mn-ea"/>
                <a:cs typeface="+mn-ea"/>
                <a:sym typeface="+mn-lt"/>
              </a:rPr>
              <a:t> </a:t>
            </a:r>
            <a:r>
              <a:rPr lang="zh-CN" altLang="en-US" sz="2600" dirty="0">
                <a:latin typeface="+mn-lt"/>
                <a:ea typeface="+mn-ea"/>
                <a:cs typeface="+mn-ea"/>
                <a:sym typeface="+mn-lt"/>
              </a:rPr>
              <a:t>映射为</a:t>
            </a:r>
            <a:r>
              <a:rPr lang="en-US" altLang="zh-CN" sz="2600" dirty="0">
                <a:latin typeface="+mn-lt"/>
                <a:ea typeface="+mn-ea"/>
                <a:cs typeface="+mn-ea"/>
                <a:sym typeface="+mn-lt"/>
              </a:rPr>
              <a:t> </a:t>
            </a:r>
            <a:r>
              <a:rPr lang="en-US" altLang="zh-CN" sz="2600" b="1" dirty="0">
                <a:latin typeface="+mn-lt"/>
                <a:ea typeface="+mn-ea"/>
                <a:cs typeface="+mn-ea"/>
                <a:sym typeface="+mn-lt"/>
              </a:rPr>
              <a:t>15</a:t>
            </a:r>
            <a:endParaRPr lang="en-US" altLang="zh-CN" sz="2600" dirty="0">
              <a:latin typeface="+mn-lt"/>
              <a:ea typeface="+mn-ea"/>
              <a:cs typeface="+mn-ea"/>
              <a:sym typeface="+mn-lt"/>
            </a:endParaRPr>
          </a:p>
          <a:p>
            <a:pPr marL="0" indent="0">
              <a:buFontTx/>
              <a:buNone/>
            </a:pPr>
            <a:r>
              <a:rPr lang="en-US" altLang="zh-CN" sz="2600" dirty="0">
                <a:latin typeface="+mn-lt"/>
                <a:ea typeface="+mn-ea"/>
                <a:cs typeface="+mn-ea"/>
                <a:sym typeface="+mn-lt"/>
              </a:rPr>
              <a:t>    hash[2]=(hash[1]</a:t>
            </a:r>
            <a:r>
              <a:rPr lang="zh-CN" altLang="en-US" sz="2600" dirty="0">
                <a:latin typeface="+mn-lt"/>
                <a:ea typeface="+mn-ea"/>
                <a:cs typeface="+mn-ea"/>
                <a:sym typeface="+mn-lt"/>
              </a:rPr>
              <a:t>*</a:t>
            </a:r>
            <a:r>
              <a:rPr lang="en-US" altLang="zh-CN" sz="2600" dirty="0" err="1">
                <a:latin typeface="+mn-lt"/>
                <a:ea typeface="+mn-ea"/>
                <a:cs typeface="+mn-ea"/>
                <a:sym typeface="+mn-lt"/>
              </a:rPr>
              <a:t>p+idx</a:t>
            </a:r>
            <a:r>
              <a:rPr lang="en-US" altLang="zh-CN" sz="2600" dirty="0">
                <a:latin typeface="+mn-lt"/>
                <a:ea typeface="+mn-ea"/>
                <a:cs typeface="+mn-ea"/>
                <a:sym typeface="+mn-lt"/>
              </a:rPr>
              <a:t>(c))%mod=97</a:t>
            </a:r>
          </a:p>
          <a:p>
            <a:pPr marL="0" indent="0">
              <a:buFontTx/>
              <a:buNone/>
            </a:pPr>
            <a:r>
              <a:rPr lang="zh-CN" altLang="en-US" sz="2600" dirty="0">
                <a:latin typeface="+mn-lt"/>
                <a:ea typeface="+mn-ea"/>
                <a:cs typeface="+mn-ea"/>
                <a:sym typeface="+mn-lt"/>
              </a:rPr>
              <a:t>所以</a:t>
            </a:r>
            <a:r>
              <a:rPr lang="en-US" altLang="zh-CN" sz="2600" dirty="0" err="1">
                <a:latin typeface="+mn-lt"/>
                <a:ea typeface="+mn-ea"/>
                <a:cs typeface="+mn-ea"/>
                <a:sym typeface="+mn-lt"/>
              </a:rPr>
              <a:t>abc</a:t>
            </a:r>
            <a:r>
              <a:rPr lang="zh-CN" altLang="en-US" sz="2600" dirty="0">
                <a:latin typeface="+mn-lt"/>
                <a:ea typeface="+mn-ea"/>
                <a:cs typeface="+mn-ea"/>
                <a:sym typeface="+mn-lt"/>
              </a:rPr>
              <a:t>就被映射成</a:t>
            </a:r>
            <a:r>
              <a:rPr lang="en-US" altLang="zh-CN" sz="2600" dirty="0">
                <a:latin typeface="+mn-lt"/>
                <a:ea typeface="+mn-ea"/>
                <a:cs typeface="+mn-ea"/>
                <a:sym typeface="+mn-lt"/>
              </a:rPr>
              <a:t>97</a:t>
            </a:r>
            <a:r>
              <a:rPr lang="zh-CN" altLang="en-US" sz="2600" dirty="0">
                <a:latin typeface="+mn-lt"/>
                <a:ea typeface="+mn-ea"/>
                <a:cs typeface="+mn-ea"/>
                <a:sym typeface="+mn-lt"/>
              </a:rPr>
              <a:t>。</a:t>
            </a:r>
            <a:endParaRPr lang="en-US" altLang="zh-CN" sz="2600" dirty="0">
              <a:latin typeface="+mn-lt"/>
              <a:ea typeface="+mn-ea"/>
              <a:cs typeface="+mn-ea"/>
              <a:sym typeface="+mn-lt"/>
            </a:endParaRPr>
          </a:p>
        </p:txBody>
      </p:sp>
      <p:sp>
        <p:nvSpPr>
          <p:cNvPr id="4" name="文本框 3"/>
          <p:cNvSpPr txBox="1"/>
          <p:nvPr/>
        </p:nvSpPr>
        <p:spPr>
          <a:xfrm>
            <a:off x="2195736" y="1517765"/>
            <a:ext cx="6624736" cy="646331"/>
          </a:xfrm>
          <a:prstGeom prst="rect">
            <a:avLst/>
          </a:prstGeom>
          <a:noFill/>
        </p:spPr>
        <p:txBody>
          <a:bodyPr wrap="square" rtlCol="0">
            <a:spAutoFit/>
          </a:bodyPr>
          <a:lstStyle/>
          <a:p>
            <a:r>
              <a:rPr lang="zh-CN" altLang="en-US" dirty="0">
                <a:cs typeface="+mn-ea"/>
                <a:sym typeface="+mn-lt"/>
              </a:rPr>
              <a:t>实际上整个字符串的</a:t>
            </a:r>
            <a:r>
              <a:rPr lang="en-US" altLang="zh-CN" dirty="0">
                <a:cs typeface="+mn-ea"/>
                <a:sym typeface="+mn-lt"/>
              </a:rPr>
              <a:t>hash</a:t>
            </a:r>
            <a:r>
              <a:rPr lang="zh-CN" altLang="en-US" dirty="0">
                <a:cs typeface="+mn-ea"/>
                <a:sym typeface="+mn-lt"/>
              </a:rPr>
              <a:t>值按照下述定义</a:t>
            </a:r>
            <a:endParaRPr lang="en-US" altLang="zh-CN" dirty="0">
              <a:cs typeface="+mn-ea"/>
              <a:sym typeface="+mn-lt"/>
            </a:endParaRPr>
          </a:p>
          <a:p>
            <a:r>
              <a:rPr lang="en-US" altLang="zh-CN" dirty="0">
                <a:cs typeface="+mn-ea"/>
                <a:sym typeface="+mn-lt"/>
              </a:rPr>
              <a:t>                            </a:t>
            </a:r>
            <a:r>
              <a:rPr lang="zh-CN" altLang="en-US" dirty="0">
                <a:cs typeface="+mn-ea"/>
                <a:sym typeface="+mn-lt"/>
              </a:rPr>
              <a:t>应该为  </a:t>
            </a:r>
            <a:r>
              <a:rPr lang="en-US" altLang="zh-CN" dirty="0">
                <a:cs typeface="+mn-ea"/>
                <a:sym typeface="+mn-lt"/>
              </a:rPr>
              <a:t>sigma(s[n-i-1]*(</a:t>
            </a:r>
            <a:r>
              <a:rPr lang="en-US" altLang="zh-CN" dirty="0" err="1">
                <a:cs typeface="+mn-ea"/>
                <a:sym typeface="+mn-lt"/>
              </a:rPr>
              <a:t>p^i</a:t>
            </a:r>
            <a:r>
              <a:rPr lang="en-US" altLang="zh-CN" dirty="0">
                <a:cs typeface="+mn-ea"/>
                <a:sym typeface="+mn-lt"/>
              </a:rPr>
              <a:t>)) % mod</a:t>
            </a:r>
            <a:endParaRPr lang="zh-CN" altLang="en-US"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字符串</a:t>
            </a:r>
            <a:r>
              <a:rPr lang="en-US" altLang="zh-CN" dirty="0">
                <a:latin typeface="+mn-lt"/>
                <a:ea typeface="+mn-ea"/>
                <a:cs typeface="+mn-ea"/>
                <a:sym typeface="+mn-lt"/>
              </a:rPr>
              <a:t>hash</a:t>
            </a:r>
            <a:endParaRPr lang="zh-CN" altLang="en-US" dirty="0">
              <a:latin typeface="+mn-lt"/>
              <a:ea typeface="+mn-ea"/>
              <a:cs typeface="+mn-ea"/>
              <a:sym typeface="+mn-lt"/>
            </a:endParaRPr>
          </a:p>
        </p:txBody>
      </p:sp>
      <p:graphicFrame>
        <p:nvGraphicFramePr>
          <p:cNvPr id="14" name="内容占位符 13"/>
          <p:cNvGraphicFramePr>
            <a:graphicFrameLocks noGrp="1"/>
          </p:cNvGraphicFramePr>
          <p:nvPr>
            <p:ph idx="1"/>
            <p:extLst>
              <p:ext uri="{D42A27DB-BD31-4B8C-83A1-F6EECF244321}">
                <p14:modId xmlns:p14="http://schemas.microsoft.com/office/powerpoint/2010/main" val="2496365227"/>
              </p:ext>
            </p:extLst>
          </p:nvPr>
        </p:nvGraphicFramePr>
        <p:xfrm>
          <a:off x="827584" y="1862012"/>
          <a:ext cx="7705353" cy="432868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1108141955"/>
                    </a:ext>
                  </a:extLst>
                </a:gridCol>
                <a:gridCol w="1584176">
                  <a:extLst>
                    <a:ext uri="{9D8B030D-6E8A-4147-A177-3AD203B41FA5}">
                      <a16:colId xmlns:a16="http://schemas.microsoft.com/office/drawing/2014/main" val="74147110"/>
                    </a:ext>
                  </a:extLst>
                </a:gridCol>
                <a:gridCol w="5041057">
                  <a:extLst>
                    <a:ext uri="{9D8B030D-6E8A-4147-A177-3AD203B41FA5}">
                      <a16:colId xmlns:a16="http://schemas.microsoft.com/office/drawing/2014/main" val="1853136098"/>
                    </a:ext>
                  </a:extLst>
                </a:gridCol>
              </a:tblGrid>
              <a:tr h="618384">
                <a:tc>
                  <a:txBody>
                    <a:bodyPr/>
                    <a:lstStyle/>
                    <a:p>
                      <a:pPr algn="ctr" fontAlgn="ctr"/>
                      <a:r>
                        <a:rPr lang="zh-CN" altLang="en-US" sz="2400" b="0" i="0" u="none" strike="noStrike" dirty="0">
                          <a:solidFill>
                            <a:srgbClr val="000000"/>
                          </a:solidFill>
                          <a:effectLst/>
                          <a:latin typeface="等线" panose="02010600030101010101" pitchFamily="2" charset="-122"/>
                          <a:ea typeface="等线" panose="02010600030101010101" pitchFamily="2" charset="-122"/>
                        </a:rPr>
                        <a:t>字符</a:t>
                      </a:r>
                    </a:p>
                  </a:txBody>
                  <a:tcPr marL="9525" marR="9525" marT="9525" anchor="ctr"/>
                </a:tc>
                <a:tc>
                  <a:txBody>
                    <a:bodyPr/>
                    <a:lstStyle/>
                    <a:p>
                      <a:pPr algn="ctr" fontAlgn="ctr"/>
                      <a:r>
                        <a:rPr lang="zh-CN" altLang="en-US" sz="2400" b="0" i="0" u="none" strike="noStrike">
                          <a:solidFill>
                            <a:srgbClr val="000000"/>
                          </a:solidFill>
                          <a:effectLst/>
                          <a:latin typeface="等线" panose="02010600030101010101" pitchFamily="2" charset="-122"/>
                          <a:ea typeface="等线" panose="02010600030101010101" pitchFamily="2" charset="-122"/>
                        </a:rPr>
                        <a:t>下标</a:t>
                      </a:r>
                    </a:p>
                  </a:txBody>
                  <a:tcPr marL="9525" marR="9525" marT="9525" anchor="ctr"/>
                </a:tc>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hash</a:t>
                      </a:r>
                      <a:r>
                        <a:rPr lang="zh-CN" altLang="en-US" sz="2400" b="0" i="0" u="none" strike="noStrike" dirty="0">
                          <a:solidFill>
                            <a:srgbClr val="000000"/>
                          </a:solidFill>
                          <a:effectLst/>
                          <a:latin typeface="等线" panose="02010600030101010101" pitchFamily="2" charset="-122"/>
                          <a:ea typeface="等线" panose="02010600030101010101" pitchFamily="2" charset="-122"/>
                        </a:rPr>
                        <a:t>值</a:t>
                      </a:r>
                    </a:p>
                  </a:txBody>
                  <a:tcPr marL="9525" marR="9525" marT="9525" anchor="ctr"/>
                </a:tc>
                <a:extLst>
                  <a:ext uri="{0D108BD9-81ED-4DB2-BD59-A6C34878D82A}">
                    <a16:rowId xmlns:a16="http://schemas.microsoft.com/office/drawing/2014/main" val="2883514704"/>
                  </a:ext>
                </a:extLst>
              </a:tr>
              <a:tr h="618384">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a</a:t>
                      </a:r>
                    </a:p>
                  </a:txBody>
                  <a:tcPr marL="9525" marR="9525" marT="9525" anchor="ctr"/>
                </a:tc>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hash[0]</a:t>
                      </a:r>
                    </a:p>
                  </a:txBody>
                  <a:tcPr marL="9525" marR="9525" marT="9525" anchor="ctr"/>
                </a:tc>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 'a'</a:t>
                      </a:r>
                    </a:p>
                  </a:txBody>
                  <a:tcPr marL="9525" marR="9525" marT="9525" anchor="ctr"/>
                </a:tc>
                <a:extLst>
                  <a:ext uri="{0D108BD9-81ED-4DB2-BD59-A6C34878D82A}">
                    <a16:rowId xmlns:a16="http://schemas.microsoft.com/office/drawing/2014/main" val="3687147090"/>
                  </a:ext>
                </a:extLst>
              </a:tr>
              <a:tr h="618384">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b</a:t>
                      </a:r>
                    </a:p>
                  </a:txBody>
                  <a:tcPr marL="9525" marR="9525" marT="9525" anchor="ctr"/>
                </a:tc>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hash[1]</a:t>
                      </a:r>
                    </a:p>
                  </a:txBody>
                  <a:tcPr marL="9525" marR="9525" marT="9525"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a:t>
                      </a:r>
                      <a:r>
                        <a:rPr lang="en-US" sz="2400" b="0" i="0" u="none" strike="noStrike" dirty="0">
                          <a:solidFill>
                            <a:srgbClr val="000000"/>
                          </a:solidFill>
                          <a:effectLst/>
                          <a:latin typeface="等线" panose="02010600030101010101" pitchFamily="2" charset="-122"/>
                          <a:ea typeface="等线" panose="02010600030101010101" pitchFamily="2" charset="-122"/>
                        </a:rPr>
                        <a:t>a'*p + 'b'</a:t>
                      </a:r>
                    </a:p>
                  </a:txBody>
                  <a:tcPr marL="9525" marR="9525" marT="9525" anchor="ctr"/>
                </a:tc>
                <a:extLst>
                  <a:ext uri="{0D108BD9-81ED-4DB2-BD59-A6C34878D82A}">
                    <a16:rowId xmlns:a16="http://schemas.microsoft.com/office/drawing/2014/main" val="2294013367"/>
                  </a:ext>
                </a:extLst>
              </a:tr>
              <a:tr h="618384">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x</a:t>
                      </a:r>
                    </a:p>
                  </a:txBody>
                  <a:tcPr marL="9525" marR="9525" marT="9525" anchor="ctr"/>
                </a:tc>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hash[2]</a:t>
                      </a:r>
                    </a:p>
                  </a:txBody>
                  <a:tcPr marL="9525" marR="9525" marT="9525"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a:t>
                      </a:r>
                      <a:r>
                        <a:rPr lang="en-US" sz="2400" b="0" i="0" u="none" strike="noStrike" dirty="0">
                          <a:solidFill>
                            <a:srgbClr val="000000"/>
                          </a:solidFill>
                          <a:effectLst/>
                          <a:latin typeface="等线" panose="02010600030101010101" pitchFamily="2" charset="-122"/>
                          <a:ea typeface="等线" panose="02010600030101010101" pitchFamily="2" charset="-122"/>
                        </a:rPr>
                        <a:t>a'*p*p + 'b'*p + 'x'</a:t>
                      </a:r>
                    </a:p>
                  </a:txBody>
                  <a:tcPr marL="9525" marR="9525" marT="9525" anchor="ctr"/>
                </a:tc>
                <a:extLst>
                  <a:ext uri="{0D108BD9-81ED-4DB2-BD59-A6C34878D82A}">
                    <a16:rowId xmlns:a16="http://schemas.microsoft.com/office/drawing/2014/main" val="3462641227"/>
                  </a:ext>
                </a:extLst>
              </a:tr>
              <a:tr h="618384">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u</a:t>
                      </a:r>
                    </a:p>
                  </a:txBody>
                  <a:tcPr marL="9525" marR="9525" marT="9525" anchor="ctr"/>
                </a:tc>
                <a:tc>
                  <a:txBody>
                    <a:bodyPr/>
                    <a:lstStyle/>
                    <a:p>
                      <a:pPr algn="ctr" fontAlgn="ctr"/>
                      <a:r>
                        <a:rPr lang="en-US" sz="2400" b="0" i="0" u="none" strike="noStrike">
                          <a:solidFill>
                            <a:srgbClr val="000000"/>
                          </a:solidFill>
                          <a:effectLst/>
                          <a:latin typeface="等线" panose="02010600030101010101" pitchFamily="2" charset="-122"/>
                          <a:ea typeface="等线" panose="02010600030101010101" pitchFamily="2" charset="-122"/>
                        </a:rPr>
                        <a:t>hash[3]</a:t>
                      </a:r>
                    </a:p>
                  </a:txBody>
                  <a:tcPr marL="9525" marR="9525" marT="9525" anchor="ctr"/>
                </a:tc>
                <a:tc>
                  <a:txBody>
                    <a:bodyPr/>
                    <a:lstStyle/>
                    <a:p>
                      <a:pPr algn="ctr" fontAlgn="ctr"/>
                      <a:r>
                        <a:rPr lang="en-US" altLang="zh-CN" sz="2400" b="0" i="0" u="none" strike="noStrike" dirty="0">
                          <a:solidFill>
                            <a:srgbClr val="000000"/>
                          </a:solidFill>
                          <a:effectLst/>
                          <a:latin typeface="等线" panose="02010600030101010101" pitchFamily="2" charset="-122"/>
                          <a:ea typeface="等线" panose="02010600030101010101" pitchFamily="2" charset="-122"/>
                        </a:rPr>
                        <a:t>'</a:t>
                      </a:r>
                      <a:r>
                        <a:rPr lang="en-US" sz="2400" b="0" i="0" u="none" strike="noStrike" dirty="0">
                          <a:solidFill>
                            <a:srgbClr val="000000"/>
                          </a:solidFill>
                          <a:effectLst/>
                          <a:latin typeface="等线" panose="02010600030101010101" pitchFamily="2" charset="-122"/>
                          <a:ea typeface="等线" panose="02010600030101010101" pitchFamily="2" charset="-122"/>
                        </a:rPr>
                        <a:t>a'*p*p*p + 'b'*p*p + 'x'*p + 'u'</a:t>
                      </a:r>
                    </a:p>
                  </a:txBody>
                  <a:tcPr marL="9525" marR="9525" marT="9525" anchor="ctr"/>
                </a:tc>
                <a:extLst>
                  <a:ext uri="{0D108BD9-81ED-4DB2-BD59-A6C34878D82A}">
                    <a16:rowId xmlns:a16="http://schemas.microsoft.com/office/drawing/2014/main" val="3629899895"/>
                  </a:ext>
                </a:extLst>
              </a:tr>
              <a:tr h="618384">
                <a:tc>
                  <a:txBody>
                    <a:bodyPr/>
                    <a:lstStyle/>
                    <a:p>
                      <a:pPr algn="ctr" fontAlgn="ctr"/>
                      <a:r>
                        <a:rPr lang="en-US" altLang="zh-CN" sz="2400" b="0" i="0" u="none" strike="noStrike">
                          <a:solidFill>
                            <a:srgbClr val="000000"/>
                          </a:solidFill>
                          <a:effectLst/>
                          <a:latin typeface="等线" panose="02010600030101010101" pitchFamily="2" charset="-122"/>
                          <a:ea typeface="等线" panose="02010600030101010101" pitchFamily="2" charset="-122"/>
                        </a:rPr>
                        <a:t>…</a:t>
                      </a:r>
                    </a:p>
                  </a:txBody>
                  <a:tcPr marL="9525" marR="9525" marT="9525"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anchor="ctr"/>
                </a:tc>
                <a:extLst>
                  <a:ext uri="{0D108BD9-81ED-4DB2-BD59-A6C34878D82A}">
                    <a16:rowId xmlns:a16="http://schemas.microsoft.com/office/drawing/2014/main" val="3562155206"/>
                  </a:ext>
                </a:extLst>
              </a:tr>
              <a:tr h="618384">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s[</a:t>
                      </a:r>
                      <a:r>
                        <a:rPr lang="en-US" sz="2400" b="0" i="0" u="none" strike="noStrike" dirty="0" err="1">
                          <a:solidFill>
                            <a:srgbClr val="000000"/>
                          </a:solidFill>
                          <a:effectLst/>
                          <a:latin typeface="等线" panose="02010600030101010101" pitchFamily="2" charset="-122"/>
                          <a:ea typeface="等线" panose="02010600030101010101" pitchFamily="2" charset="-122"/>
                        </a:rPr>
                        <a:t>i</a:t>
                      </a:r>
                      <a:r>
                        <a:rPr lang="en-US" sz="2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anchor="ctr"/>
                </a:tc>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hash[</a:t>
                      </a:r>
                      <a:r>
                        <a:rPr lang="en-US" sz="2400" b="0" i="0" u="none" strike="noStrike" dirty="0" err="1">
                          <a:solidFill>
                            <a:srgbClr val="000000"/>
                          </a:solidFill>
                          <a:effectLst/>
                          <a:latin typeface="等线" panose="02010600030101010101" pitchFamily="2" charset="-122"/>
                          <a:ea typeface="等线" panose="02010600030101010101" pitchFamily="2" charset="-122"/>
                        </a:rPr>
                        <a:t>i</a:t>
                      </a:r>
                      <a:r>
                        <a:rPr lang="en-US" sz="2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anchor="ctr"/>
                </a:tc>
                <a:tc>
                  <a:txBody>
                    <a:bodyPr/>
                    <a:lstStyle/>
                    <a:p>
                      <a:pPr algn="ctr" fontAlgn="ctr"/>
                      <a:r>
                        <a:rPr lang="en-US" sz="2400" b="0" i="0" u="none" strike="noStrike" dirty="0">
                          <a:solidFill>
                            <a:srgbClr val="000000"/>
                          </a:solidFill>
                          <a:effectLst/>
                          <a:latin typeface="等线" panose="02010600030101010101" pitchFamily="2" charset="-122"/>
                          <a:ea typeface="等线" panose="02010600030101010101" pitchFamily="2" charset="-122"/>
                        </a:rPr>
                        <a:t>hash[i-1]*p + s[</a:t>
                      </a:r>
                      <a:r>
                        <a:rPr lang="en-US" sz="2400" b="0" i="0" u="none" strike="noStrike" dirty="0" err="1">
                          <a:solidFill>
                            <a:srgbClr val="000000"/>
                          </a:solidFill>
                          <a:effectLst/>
                          <a:latin typeface="等线" panose="02010600030101010101" pitchFamily="2" charset="-122"/>
                          <a:ea typeface="等线" panose="02010600030101010101" pitchFamily="2" charset="-122"/>
                        </a:rPr>
                        <a:t>i</a:t>
                      </a:r>
                      <a:r>
                        <a:rPr lang="en-US" sz="2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anchor="ctr"/>
                </a:tc>
                <a:extLst>
                  <a:ext uri="{0D108BD9-81ED-4DB2-BD59-A6C34878D82A}">
                    <a16:rowId xmlns:a16="http://schemas.microsoft.com/office/drawing/2014/main" val="1220681978"/>
                  </a:ext>
                </a:extLst>
              </a:tr>
            </a:tbl>
          </a:graphicData>
        </a:graphic>
      </p:graphicFrame>
      <p:sp>
        <p:nvSpPr>
          <p:cNvPr id="16" name="内容占位符 2"/>
          <p:cNvSpPr txBox="1">
            <a:spLocks/>
          </p:cNvSpPr>
          <p:nvPr/>
        </p:nvSpPr>
        <p:spPr>
          <a:xfrm>
            <a:off x="828436" y="1340768"/>
            <a:ext cx="6711654" cy="648072"/>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600" dirty="0">
                <a:latin typeface="+mn-lt"/>
                <a:ea typeface="+mn-ea"/>
                <a:cs typeface="+mn-ea"/>
                <a:sym typeface="+mn-lt"/>
              </a:rPr>
              <a:t>对于字符串</a:t>
            </a:r>
            <a:r>
              <a:rPr lang="en-US" altLang="zh-CN" sz="2600" dirty="0" err="1">
                <a:latin typeface="+mn-lt"/>
                <a:ea typeface="+mn-ea"/>
                <a:cs typeface="+mn-ea"/>
                <a:sym typeface="+mn-lt"/>
              </a:rPr>
              <a:t>abxu</a:t>
            </a:r>
            <a:r>
              <a:rPr lang="zh-CN" altLang="en-US" sz="2600" dirty="0">
                <a:latin typeface="+mn-lt"/>
                <a:ea typeface="+mn-ea"/>
                <a:cs typeface="+mn-ea"/>
                <a:sym typeface="+mn-lt"/>
              </a:rPr>
              <a:t>的</a:t>
            </a:r>
            <a:r>
              <a:rPr lang="en-US" altLang="zh-CN" sz="2600" dirty="0">
                <a:latin typeface="+mn-lt"/>
                <a:ea typeface="+mn-ea"/>
                <a:cs typeface="+mn-ea"/>
                <a:sym typeface="+mn-lt"/>
              </a:rPr>
              <a:t>hash</a:t>
            </a:r>
            <a:r>
              <a:rPr lang="zh-CN" altLang="en-US" sz="2600" dirty="0">
                <a:latin typeface="+mn-lt"/>
                <a:ea typeface="+mn-ea"/>
                <a:cs typeface="+mn-ea"/>
                <a:sym typeface="+mn-lt"/>
              </a:rPr>
              <a:t>值</a:t>
            </a:r>
            <a:endParaRPr lang="en-US" altLang="zh-CN" sz="2600" dirty="0">
              <a:latin typeface="+mn-lt"/>
              <a:ea typeface="+mn-ea"/>
              <a:cs typeface="+mn-ea"/>
              <a:sym typeface="+mn-lt"/>
            </a:endParaRPr>
          </a:p>
        </p:txBody>
      </p:sp>
    </p:spTree>
    <p:extLst>
      <p:ext uri="{BB962C8B-B14F-4D97-AF65-F5344CB8AC3E}">
        <p14:creationId xmlns:p14="http://schemas.microsoft.com/office/powerpoint/2010/main" val="4109648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6000" dirty="0">
                <a:latin typeface="+mn-lt"/>
                <a:ea typeface="+mn-ea"/>
                <a:cs typeface="+mn-ea"/>
                <a:sym typeface="+mn-lt"/>
              </a:rPr>
              <a:t>字符串</a:t>
            </a:r>
            <a:r>
              <a:rPr lang="en-US" altLang="zh-CN" sz="6000" dirty="0">
                <a:latin typeface="+mn-lt"/>
                <a:ea typeface="+mn-ea"/>
                <a:cs typeface="+mn-ea"/>
                <a:sym typeface="+mn-lt"/>
              </a:rPr>
              <a:t>hash</a:t>
            </a:r>
            <a:endParaRPr lang="zh-CN" altLang="en-US" sz="6000" dirty="0">
              <a:latin typeface="+mn-lt"/>
              <a:ea typeface="+mn-ea"/>
              <a:cs typeface="+mn-ea"/>
              <a:sym typeface="+mn-lt"/>
            </a:endParaRPr>
          </a:p>
        </p:txBody>
      </p:sp>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同理 </a:t>
            </a:r>
            <a:r>
              <a:rPr lang="en-US" altLang="zh-CN" sz="2800" dirty="0" err="1">
                <a:latin typeface="+mn-lt"/>
                <a:ea typeface="+mn-ea"/>
                <a:cs typeface="+mn-ea"/>
                <a:sym typeface="+mn-lt"/>
              </a:rPr>
              <a:t>bbc</a:t>
            </a:r>
            <a:r>
              <a:rPr lang="en-US" altLang="zh-CN" sz="2800" dirty="0">
                <a:latin typeface="+mn-lt"/>
                <a:ea typeface="+mn-ea"/>
                <a:cs typeface="+mn-ea"/>
                <a:sym typeface="+mn-lt"/>
              </a:rPr>
              <a:t>-&gt;64,aba-&gt;95</a:t>
            </a:r>
            <a:r>
              <a:rPr lang="zh-CN" altLang="en-US" sz="2800" dirty="0">
                <a:latin typeface="+mn-lt"/>
                <a:ea typeface="+mn-ea"/>
                <a:cs typeface="+mn-ea"/>
                <a:sym typeface="+mn-lt"/>
              </a:rPr>
              <a:t>。得到了一个字符串到整数的映射。</a:t>
            </a:r>
            <a:endParaRPr lang="en-US" altLang="zh-CN" sz="2800" dirty="0">
              <a:latin typeface="+mn-lt"/>
              <a:ea typeface="+mn-ea"/>
              <a:cs typeface="+mn-ea"/>
              <a:sym typeface="+mn-lt"/>
            </a:endParaRPr>
          </a:p>
          <a:p>
            <a:r>
              <a:rPr lang="zh-CN" altLang="en-US" sz="2800" dirty="0">
                <a:latin typeface="+mn-lt"/>
                <a:ea typeface="+mn-ea"/>
                <a:cs typeface="+mn-ea"/>
                <a:sym typeface="+mn-lt"/>
              </a:rPr>
              <a:t>因此我们可以通过判断</a:t>
            </a:r>
            <a:r>
              <a:rPr lang="en-US" altLang="zh-CN" sz="2800" dirty="0">
                <a:latin typeface="+mn-lt"/>
                <a:ea typeface="+mn-ea"/>
                <a:cs typeface="+mn-ea"/>
                <a:sym typeface="+mn-lt"/>
              </a:rPr>
              <a:t>hash</a:t>
            </a:r>
            <a:r>
              <a:rPr lang="zh-CN" altLang="en-US" sz="2800" dirty="0">
                <a:latin typeface="+mn-lt"/>
                <a:ea typeface="+mn-ea"/>
                <a:cs typeface="+mn-ea"/>
                <a:sym typeface="+mn-lt"/>
              </a:rPr>
              <a:t>值是否相同来判断两个字符串是否一致，若</a:t>
            </a:r>
            <a:r>
              <a:rPr lang="en-US" altLang="zh-CN" sz="2800" dirty="0">
                <a:latin typeface="+mn-lt"/>
                <a:ea typeface="+mn-ea"/>
                <a:cs typeface="+mn-ea"/>
                <a:sym typeface="+mn-lt"/>
              </a:rPr>
              <a:t>hash</a:t>
            </a:r>
            <a:r>
              <a:rPr lang="zh-CN" altLang="en-US" sz="2800" dirty="0">
                <a:latin typeface="+mn-lt"/>
                <a:ea typeface="+mn-ea"/>
                <a:cs typeface="+mn-ea"/>
                <a:sym typeface="+mn-lt"/>
              </a:rPr>
              <a:t>值一致可认为字符串一致。</a:t>
            </a:r>
            <a:endParaRPr lang="en-US" altLang="zh-CN" sz="2800" dirty="0">
              <a:latin typeface="+mn-lt"/>
              <a:ea typeface="+mn-ea"/>
              <a:cs typeface="+mn-ea"/>
              <a:sym typeface="+mn-lt"/>
            </a:endParaRPr>
          </a:p>
          <a:p>
            <a:r>
              <a:rPr lang="en-US" altLang="zh-CN" sz="2800" dirty="0">
                <a:solidFill>
                  <a:srgbClr val="FF0000"/>
                </a:solidFill>
                <a:latin typeface="+mn-lt"/>
                <a:ea typeface="+mn-ea"/>
                <a:cs typeface="+mn-ea"/>
                <a:sym typeface="+mn-lt"/>
              </a:rPr>
              <a:t>hash[</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]=(hash[i-1]</a:t>
            </a:r>
            <a:r>
              <a:rPr lang="zh-CN" altLang="en-US" sz="2800" dirty="0">
                <a:solidFill>
                  <a:srgbClr val="FF0000"/>
                </a:solidFill>
                <a:latin typeface="+mn-lt"/>
                <a:ea typeface="+mn-ea"/>
                <a:cs typeface="+mn-ea"/>
                <a:sym typeface="+mn-lt"/>
              </a:rPr>
              <a:t>*</a:t>
            </a:r>
            <a:r>
              <a:rPr lang="en-US" altLang="zh-CN" sz="2800" dirty="0" err="1">
                <a:solidFill>
                  <a:srgbClr val="FF0000"/>
                </a:solidFill>
                <a:latin typeface="+mn-lt"/>
                <a:ea typeface="+mn-ea"/>
                <a:cs typeface="+mn-ea"/>
                <a:sym typeface="+mn-lt"/>
              </a:rPr>
              <a:t>p+idx</a:t>
            </a:r>
            <a:r>
              <a:rPr lang="en-US" altLang="zh-CN" sz="2800" dirty="0">
                <a:solidFill>
                  <a:srgbClr val="FF0000"/>
                </a:solidFill>
                <a:latin typeface="+mn-lt"/>
                <a:ea typeface="+mn-ea"/>
                <a:cs typeface="+mn-ea"/>
                <a:sym typeface="+mn-lt"/>
              </a:rPr>
              <a:t>(s[</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]))%mod,</a:t>
            </a:r>
          </a:p>
          <a:p>
            <a:pPr>
              <a:buNone/>
            </a:pPr>
            <a:r>
              <a:rPr lang="en-US" altLang="zh-CN" sz="2800" dirty="0">
                <a:solidFill>
                  <a:srgbClr val="FF0000"/>
                </a:solidFill>
                <a:latin typeface="+mn-lt"/>
                <a:ea typeface="+mn-ea"/>
                <a:cs typeface="+mn-ea"/>
                <a:sym typeface="+mn-lt"/>
              </a:rPr>
              <a:t> 	p=13,mod=11</a:t>
            </a:r>
            <a:r>
              <a:rPr lang="zh-CN" altLang="en-US" sz="2800" dirty="0">
                <a:latin typeface="+mn-lt"/>
                <a:ea typeface="+mn-ea"/>
                <a:cs typeface="+mn-ea"/>
                <a:sym typeface="+mn-lt"/>
              </a:rPr>
              <a:t>能否满足</a:t>
            </a:r>
            <a:r>
              <a:rPr lang="en-US" altLang="zh-CN" sz="2800" dirty="0">
                <a:latin typeface="+mn-lt"/>
                <a:ea typeface="+mn-ea"/>
                <a:cs typeface="+mn-ea"/>
                <a:sym typeface="+mn-lt"/>
              </a:rPr>
              <a:t>hash</a:t>
            </a:r>
            <a:r>
              <a:rPr lang="zh-CN" altLang="en-US" sz="2800" dirty="0">
                <a:latin typeface="+mn-lt"/>
                <a:ea typeface="+mn-ea"/>
                <a:cs typeface="+mn-ea"/>
                <a:sym typeface="+mn-lt"/>
              </a:rPr>
              <a:t>值与字符串的一一对应？</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000" dirty="0">
                <a:latin typeface="+mn-lt"/>
                <a:ea typeface="+mn-ea"/>
                <a:cs typeface="+mn-ea"/>
                <a:sym typeface="+mn-lt"/>
              </a:rPr>
              <a:t>hash</a:t>
            </a:r>
            <a:r>
              <a:rPr lang="zh-CN" altLang="en-US" sz="5000" dirty="0">
                <a:latin typeface="+mn-lt"/>
                <a:ea typeface="+mn-ea"/>
                <a:cs typeface="+mn-ea"/>
                <a:sym typeface="+mn-lt"/>
              </a:rPr>
              <a:t>的问题与解决方案</a:t>
            </a:r>
          </a:p>
        </p:txBody>
      </p:sp>
      <p:sp>
        <p:nvSpPr>
          <p:cNvPr id="3" name="内容占位符 2"/>
          <p:cNvSpPr>
            <a:spLocks noGrp="1"/>
          </p:cNvSpPr>
          <p:nvPr>
            <p:ph idx="1"/>
          </p:nvPr>
        </p:nvSpPr>
        <p:spPr/>
        <p:txBody>
          <a:bodyPr>
            <a:normAutofit/>
          </a:bodyPr>
          <a:lstStyle/>
          <a:p>
            <a:r>
              <a:rPr lang="zh-CN" altLang="en-US" sz="2800" dirty="0">
                <a:latin typeface="+mn-lt"/>
                <a:ea typeface="+mn-ea"/>
                <a:cs typeface="+mn-ea"/>
                <a:sym typeface="+mn-lt"/>
              </a:rPr>
              <a:t>不能，因为可能有冲突，两个不同的字符串拥有了相同的</a:t>
            </a:r>
            <a:r>
              <a:rPr lang="en-US" altLang="zh-CN" sz="2800" dirty="0">
                <a:latin typeface="+mn-lt"/>
                <a:ea typeface="+mn-ea"/>
                <a:cs typeface="+mn-ea"/>
                <a:sym typeface="+mn-lt"/>
              </a:rPr>
              <a:t>hash</a:t>
            </a:r>
            <a:r>
              <a:rPr lang="zh-CN" altLang="en-US" sz="2800" dirty="0">
                <a:latin typeface="+mn-lt"/>
                <a:ea typeface="+mn-ea"/>
                <a:cs typeface="+mn-ea"/>
                <a:sym typeface="+mn-lt"/>
              </a:rPr>
              <a:t>值。</a:t>
            </a:r>
            <a:endParaRPr lang="en-US" altLang="zh-CN" sz="2800" dirty="0">
              <a:latin typeface="+mn-lt"/>
              <a:ea typeface="+mn-ea"/>
              <a:cs typeface="+mn-ea"/>
              <a:sym typeface="+mn-lt"/>
            </a:endParaRPr>
          </a:p>
          <a:p>
            <a:r>
              <a:rPr lang="zh-CN" altLang="en-US" sz="2800" dirty="0">
                <a:latin typeface="+mn-lt"/>
                <a:ea typeface="+mn-ea"/>
                <a:cs typeface="+mn-ea"/>
                <a:sym typeface="+mn-lt"/>
              </a:rPr>
              <a:t>解决的方法就是调整</a:t>
            </a:r>
            <a:r>
              <a:rPr lang="en-US" altLang="zh-CN" sz="2800" dirty="0" err="1">
                <a:latin typeface="+mn-lt"/>
                <a:ea typeface="+mn-ea"/>
                <a:cs typeface="+mn-ea"/>
                <a:sym typeface="+mn-lt"/>
              </a:rPr>
              <a:t>p,mod</a:t>
            </a:r>
            <a:r>
              <a:rPr lang="zh-CN" altLang="en-US" sz="2800" dirty="0">
                <a:latin typeface="+mn-lt"/>
                <a:ea typeface="+mn-ea"/>
                <a:cs typeface="+mn-ea"/>
                <a:sym typeface="+mn-lt"/>
              </a:rPr>
              <a:t>使得冲突的概率减小，</a:t>
            </a:r>
            <a:r>
              <a:rPr lang="en-US" altLang="zh-CN" sz="2800" dirty="0">
                <a:latin typeface="+mn-lt"/>
                <a:ea typeface="+mn-ea"/>
                <a:cs typeface="+mn-ea"/>
                <a:sym typeface="+mn-lt"/>
              </a:rPr>
              <a:t>p</a:t>
            </a:r>
            <a:r>
              <a:rPr lang="zh-CN" altLang="en-US" sz="2800" dirty="0">
                <a:latin typeface="+mn-lt"/>
                <a:ea typeface="+mn-ea"/>
                <a:cs typeface="+mn-ea"/>
                <a:sym typeface="+mn-lt"/>
              </a:rPr>
              <a:t>取一个较大素数，</a:t>
            </a:r>
            <a:r>
              <a:rPr lang="en-US" altLang="zh-CN" sz="2800" dirty="0">
                <a:latin typeface="+mn-lt"/>
                <a:ea typeface="+mn-ea"/>
                <a:cs typeface="+mn-ea"/>
                <a:sym typeface="+mn-lt"/>
              </a:rPr>
              <a:t>mod</a:t>
            </a:r>
            <a:r>
              <a:rPr lang="zh-CN" altLang="en-US" sz="2800" dirty="0">
                <a:latin typeface="+mn-lt"/>
                <a:ea typeface="+mn-ea"/>
                <a:cs typeface="+mn-ea"/>
                <a:sym typeface="+mn-lt"/>
              </a:rPr>
              <a:t>取一个大素数。</a:t>
            </a:r>
            <a:endParaRPr lang="en-US" altLang="zh-CN" sz="2800" dirty="0">
              <a:latin typeface="+mn-lt"/>
              <a:ea typeface="+mn-ea"/>
              <a:cs typeface="+mn-ea"/>
              <a:sym typeface="+mn-lt"/>
            </a:endParaRPr>
          </a:p>
          <a:p>
            <a:r>
              <a:rPr lang="zh-CN" altLang="en-US" sz="2800" dirty="0">
                <a:latin typeface="+mn-lt"/>
                <a:ea typeface="+mn-ea"/>
                <a:cs typeface="+mn-ea"/>
                <a:sym typeface="+mn-lt"/>
              </a:rPr>
              <a:t>一般认为</a:t>
            </a:r>
            <a:r>
              <a:rPr lang="en-US" altLang="zh-CN" sz="2800" dirty="0">
                <a:latin typeface="+mn-lt"/>
                <a:ea typeface="+mn-ea"/>
                <a:cs typeface="+mn-ea"/>
                <a:sym typeface="+mn-lt"/>
              </a:rPr>
              <a:t>p</a:t>
            </a:r>
            <a:r>
              <a:rPr lang="zh-CN" altLang="en-US" sz="2800" dirty="0">
                <a:latin typeface="+mn-lt"/>
                <a:ea typeface="+mn-ea"/>
                <a:cs typeface="+mn-ea"/>
                <a:sym typeface="+mn-lt"/>
              </a:rPr>
              <a:t>取一个</a:t>
            </a:r>
            <a:r>
              <a:rPr lang="en-US" altLang="zh-CN" sz="2800" dirty="0">
                <a:latin typeface="+mn-lt"/>
                <a:ea typeface="+mn-ea"/>
                <a:cs typeface="+mn-ea"/>
                <a:sym typeface="+mn-lt"/>
              </a:rPr>
              <a:t>6</a:t>
            </a:r>
            <a:r>
              <a:rPr lang="zh-CN" altLang="en-US" sz="2800" dirty="0">
                <a:latin typeface="+mn-lt"/>
                <a:ea typeface="+mn-ea"/>
                <a:cs typeface="+mn-ea"/>
                <a:sym typeface="+mn-lt"/>
              </a:rPr>
              <a:t>到</a:t>
            </a:r>
            <a:r>
              <a:rPr lang="en-US" altLang="zh-CN" sz="2800" dirty="0">
                <a:latin typeface="+mn-lt"/>
                <a:ea typeface="+mn-ea"/>
                <a:cs typeface="+mn-ea"/>
                <a:sym typeface="+mn-lt"/>
              </a:rPr>
              <a:t>8</a:t>
            </a:r>
            <a:r>
              <a:rPr lang="zh-CN" altLang="en-US" sz="2800" dirty="0">
                <a:latin typeface="+mn-lt"/>
                <a:ea typeface="+mn-ea"/>
                <a:cs typeface="+mn-ea"/>
                <a:sym typeface="+mn-lt"/>
              </a:rPr>
              <a:t>位的素数，</a:t>
            </a:r>
            <a:r>
              <a:rPr lang="en-US" altLang="zh-CN" sz="2800" dirty="0">
                <a:latin typeface="+mn-lt"/>
                <a:ea typeface="+mn-ea"/>
                <a:cs typeface="+mn-ea"/>
                <a:sym typeface="+mn-lt"/>
              </a:rPr>
              <a:t>mod</a:t>
            </a:r>
            <a:r>
              <a:rPr lang="zh-CN" altLang="en-US" sz="2800" dirty="0">
                <a:latin typeface="+mn-lt"/>
                <a:ea typeface="+mn-ea"/>
                <a:cs typeface="+mn-ea"/>
                <a:sym typeface="+mn-lt"/>
              </a:rPr>
              <a:t>取一个大素数（如</a:t>
            </a:r>
            <a:r>
              <a:rPr lang="en-US" altLang="zh-CN" sz="2800" dirty="0">
                <a:latin typeface="+mn-lt"/>
                <a:ea typeface="+mn-ea"/>
                <a:cs typeface="+mn-ea"/>
                <a:sym typeface="+mn-lt"/>
              </a:rPr>
              <a:t>1e9+9</a:t>
            </a:r>
            <a:r>
              <a:rPr lang="zh-CN" altLang="en-US" sz="2800" dirty="0">
                <a:latin typeface="+mn-lt"/>
                <a:ea typeface="+mn-ea"/>
                <a:cs typeface="+mn-ea"/>
                <a:sym typeface="+mn-lt"/>
              </a:rPr>
              <a:t>，</a:t>
            </a:r>
            <a:r>
              <a:rPr lang="en-US" altLang="zh-CN" sz="2800" dirty="0">
                <a:latin typeface="+mn-lt"/>
                <a:ea typeface="+mn-ea"/>
                <a:cs typeface="+mn-ea"/>
                <a:sym typeface="+mn-lt"/>
              </a:rPr>
              <a:t>1e9+7</a:t>
            </a:r>
            <a:r>
              <a:rPr lang="zh-CN" altLang="en-US" sz="2800" dirty="0">
                <a:latin typeface="+mn-lt"/>
                <a:ea typeface="+mn-ea"/>
                <a:cs typeface="+mn-ea"/>
                <a:sym typeface="+mn-lt"/>
              </a:rPr>
              <a:t>都是比较常用的）。</a:t>
            </a:r>
          </a:p>
        </p:txBody>
      </p:sp>
      <p:sp>
        <p:nvSpPr>
          <p:cNvPr id="4" name="文本框 3"/>
          <p:cNvSpPr txBox="1"/>
          <p:nvPr/>
        </p:nvSpPr>
        <p:spPr>
          <a:xfrm>
            <a:off x="1763688" y="5941497"/>
            <a:ext cx="7000634" cy="646331"/>
          </a:xfrm>
          <a:prstGeom prst="rect">
            <a:avLst/>
          </a:prstGeom>
          <a:noFill/>
        </p:spPr>
        <p:txBody>
          <a:bodyPr wrap="none" rtlCol="0">
            <a:spAutoFit/>
          </a:bodyPr>
          <a:lstStyle/>
          <a:p>
            <a:r>
              <a:rPr lang="zh-CN" altLang="en-US" dirty="0">
                <a:cs typeface="+mn-ea"/>
                <a:sym typeface="+mn-lt"/>
              </a:rPr>
              <a:t>这里</a:t>
            </a:r>
            <a:r>
              <a:rPr lang="en-US" altLang="zh-CN" dirty="0">
                <a:cs typeface="+mn-ea"/>
                <a:sym typeface="+mn-lt"/>
              </a:rPr>
              <a:t>p</a:t>
            </a:r>
            <a:r>
              <a:rPr lang="zh-CN" altLang="en-US" dirty="0">
                <a:cs typeface="+mn-ea"/>
                <a:sym typeface="+mn-lt"/>
              </a:rPr>
              <a:t>可以取为单元素的个数，如当单元素集合为所有小写字母时。</a:t>
            </a:r>
            <a:endParaRPr lang="en-US" altLang="zh-CN" dirty="0">
              <a:cs typeface="+mn-ea"/>
              <a:sym typeface="+mn-lt"/>
            </a:endParaRPr>
          </a:p>
          <a:p>
            <a:r>
              <a:rPr lang="en-US" altLang="zh-CN" dirty="0">
                <a:cs typeface="+mn-ea"/>
                <a:sym typeface="+mn-lt"/>
              </a:rPr>
              <a:t>p</a:t>
            </a:r>
            <a:r>
              <a:rPr lang="zh-CN" altLang="en-US" dirty="0">
                <a:cs typeface="+mn-ea"/>
                <a:sym typeface="+mn-lt"/>
              </a:rPr>
              <a:t>取</a:t>
            </a:r>
            <a:r>
              <a:rPr lang="en-US" altLang="zh-CN" dirty="0">
                <a:cs typeface="+mn-ea"/>
                <a:sym typeface="+mn-lt"/>
              </a:rPr>
              <a:t>26</a:t>
            </a:r>
            <a:r>
              <a:rPr lang="zh-CN" altLang="en-US" dirty="0">
                <a:cs typeface="+mn-ea"/>
                <a:sym typeface="+mn-lt"/>
              </a:rPr>
              <a:t>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常用的字符串</a:t>
            </a:r>
            <a:r>
              <a:rPr lang="en-US" altLang="zh-CN" dirty="0">
                <a:latin typeface="+mn-lt"/>
                <a:ea typeface="+mn-ea"/>
                <a:cs typeface="+mn-ea"/>
                <a:sym typeface="+mn-lt"/>
              </a:rPr>
              <a:t>hash</a:t>
            </a:r>
            <a:r>
              <a:rPr lang="zh-CN" altLang="en-US" dirty="0">
                <a:latin typeface="+mn-lt"/>
                <a:ea typeface="+mn-ea"/>
                <a:cs typeface="+mn-ea"/>
                <a:sym typeface="+mn-lt"/>
              </a:rPr>
              <a:t>方式</a:t>
            </a:r>
          </a:p>
        </p:txBody>
      </p:sp>
      <p:sp>
        <p:nvSpPr>
          <p:cNvPr id="3" name="内容占位符 2"/>
          <p:cNvSpPr>
            <a:spLocks noGrp="1"/>
          </p:cNvSpPr>
          <p:nvPr>
            <p:ph idx="1"/>
          </p:nvPr>
        </p:nvSpPr>
        <p:spPr>
          <a:xfrm>
            <a:off x="827700" y="2052925"/>
            <a:ext cx="8208796" cy="4472419"/>
          </a:xfrm>
        </p:spPr>
        <p:txBody>
          <a:bodyPr>
            <a:normAutofit/>
          </a:bodyPr>
          <a:lstStyle/>
          <a:p>
            <a:r>
              <a:rPr lang="zh-CN" altLang="zh-CN" sz="2800" dirty="0">
                <a:latin typeface="+mn-lt"/>
                <a:ea typeface="+mn-ea"/>
                <a:cs typeface="+mn-ea"/>
                <a:sym typeface="+mn-lt"/>
              </a:rPr>
              <a:t>1</a:t>
            </a:r>
            <a:r>
              <a:rPr lang="en-US" altLang="zh-CN" sz="2800" dirty="0">
                <a:latin typeface="+mn-lt"/>
                <a:ea typeface="+mn-ea"/>
                <a:cs typeface="+mn-ea"/>
                <a:sym typeface="+mn-lt"/>
              </a:rPr>
              <a:t>. </a:t>
            </a:r>
            <a:r>
              <a:rPr lang="zh-CN" altLang="zh-CN" sz="2800" dirty="0">
                <a:solidFill>
                  <a:srgbClr val="FF0000"/>
                </a:solidFill>
                <a:latin typeface="+mn-lt"/>
                <a:ea typeface="+mn-ea"/>
                <a:cs typeface="+mn-ea"/>
                <a:sym typeface="+mn-lt"/>
              </a:rPr>
              <a:t>u</a:t>
            </a:r>
            <a:r>
              <a:rPr lang="en-US" altLang="zh-CN" sz="2800" dirty="0" err="1">
                <a:solidFill>
                  <a:srgbClr val="FF0000"/>
                </a:solidFill>
                <a:latin typeface="+mn-lt"/>
                <a:ea typeface="+mn-ea"/>
                <a:cs typeface="+mn-ea"/>
                <a:sym typeface="+mn-lt"/>
              </a:rPr>
              <a:t>nsigned</a:t>
            </a:r>
            <a:r>
              <a:rPr lang="zh-CN" altLang="en-US" sz="2800" dirty="0">
                <a:solidFill>
                  <a:srgbClr val="FF0000"/>
                </a:solidFill>
                <a:latin typeface="+mn-lt"/>
                <a:ea typeface="+mn-ea"/>
                <a:cs typeface="+mn-ea"/>
                <a:sym typeface="+mn-lt"/>
              </a:rPr>
              <a:t> </a:t>
            </a:r>
            <a:r>
              <a:rPr lang="en-US" altLang="zh-CN" sz="2800" dirty="0">
                <a:solidFill>
                  <a:srgbClr val="FF0000"/>
                </a:solidFill>
                <a:latin typeface="+mn-lt"/>
                <a:ea typeface="+mn-ea"/>
                <a:cs typeface="+mn-ea"/>
                <a:sym typeface="+mn-lt"/>
              </a:rPr>
              <a:t>long</a:t>
            </a:r>
            <a:r>
              <a:rPr lang="zh-CN" altLang="en-US" sz="2800" dirty="0">
                <a:solidFill>
                  <a:srgbClr val="FF0000"/>
                </a:solidFill>
                <a:latin typeface="+mn-lt"/>
                <a:ea typeface="+mn-ea"/>
                <a:cs typeface="+mn-ea"/>
                <a:sym typeface="+mn-lt"/>
              </a:rPr>
              <a:t> </a:t>
            </a:r>
            <a:r>
              <a:rPr lang="en-US" altLang="zh-CN" sz="2800" dirty="0">
                <a:solidFill>
                  <a:srgbClr val="FF0000"/>
                </a:solidFill>
                <a:latin typeface="+mn-lt"/>
                <a:ea typeface="+mn-ea"/>
                <a:cs typeface="+mn-ea"/>
                <a:sym typeface="+mn-lt"/>
              </a:rPr>
              <a:t>long</a:t>
            </a:r>
            <a:r>
              <a:rPr lang="zh-CN" altLang="en-US" sz="2800" dirty="0">
                <a:solidFill>
                  <a:srgbClr val="FF0000"/>
                </a:solidFill>
                <a:latin typeface="+mn-lt"/>
                <a:ea typeface="+mn-ea"/>
                <a:cs typeface="+mn-ea"/>
                <a:sym typeface="+mn-lt"/>
              </a:rPr>
              <a:t> </a:t>
            </a:r>
            <a:r>
              <a:rPr lang="zh-CN" altLang="zh-CN" sz="2800" dirty="0">
                <a:solidFill>
                  <a:srgbClr val="FF0000"/>
                </a:solidFill>
                <a:latin typeface="+mn-lt"/>
                <a:ea typeface="+mn-ea"/>
                <a:cs typeface="+mn-ea"/>
                <a:sym typeface="+mn-lt"/>
              </a:rPr>
              <a:t>h</a:t>
            </a:r>
            <a:r>
              <a:rPr lang="en-US" altLang="zh-CN" sz="2800" dirty="0">
                <a:solidFill>
                  <a:srgbClr val="FF0000"/>
                </a:solidFill>
                <a:latin typeface="+mn-lt"/>
                <a:ea typeface="+mn-ea"/>
                <a:cs typeface="+mn-ea"/>
                <a:sym typeface="+mn-lt"/>
              </a:rPr>
              <a:t>ash[N]</a:t>
            </a:r>
          </a:p>
          <a:p>
            <a:r>
              <a:rPr lang="en-US" altLang="zh-CN" sz="2800" dirty="0">
                <a:latin typeface="+mn-lt"/>
                <a:ea typeface="+mn-ea"/>
                <a:cs typeface="+mn-ea"/>
                <a:sym typeface="+mn-lt"/>
              </a:rPr>
              <a:t>    hash[</a:t>
            </a:r>
            <a:r>
              <a:rPr lang="en-US" altLang="zh-CN" sz="2800" dirty="0" err="1">
                <a:latin typeface="+mn-lt"/>
                <a:ea typeface="+mn-ea"/>
                <a:cs typeface="+mn-ea"/>
                <a:sym typeface="+mn-lt"/>
              </a:rPr>
              <a:t>i</a:t>
            </a:r>
            <a:r>
              <a:rPr lang="en-US" altLang="zh-CN" sz="2800" dirty="0">
                <a:latin typeface="+mn-lt"/>
                <a:ea typeface="+mn-ea"/>
                <a:cs typeface="+mn-ea"/>
                <a:sym typeface="+mn-lt"/>
              </a:rPr>
              <a:t>]=hash[i-1]*p</a:t>
            </a:r>
            <a:r>
              <a:rPr lang="zh-CN" altLang="en-US" sz="2800" dirty="0">
                <a:latin typeface="+mn-lt"/>
                <a:ea typeface="+mn-ea"/>
                <a:cs typeface="+mn-ea"/>
                <a:sym typeface="+mn-lt"/>
              </a:rPr>
              <a:t>（自动取模 模数为</a:t>
            </a:r>
            <a:r>
              <a:rPr lang="en-US" altLang="zh-CN" sz="2800" dirty="0">
                <a:latin typeface="+mn-lt"/>
                <a:ea typeface="+mn-ea"/>
                <a:cs typeface="+mn-ea"/>
                <a:sym typeface="+mn-lt"/>
              </a:rPr>
              <a:t>2^64</a:t>
            </a:r>
            <a:r>
              <a:rPr lang="zh-CN" altLang="en-US" sz="2800" dirty="0">
                <a:latin typeface="+mn-lt"/>
                <a:ea typeface="+mn-ea"/>
                <a:cs typeface="+mn-ea"/>
                <a:sym typeface="+mn-lt"/>
              </a:rPr>
              <a:t>）</a:t>
            </a:r>
            <a:endParaRPr lang="en-US" altLang="zh-CN" sz="2800" dirty="0">
              <a:latin typeface="+mn-lt"/>
              <a:ea typeface="+mn-ea"/>
              <a:cs typeface="+mn-ea"/>
              <a:sym typeface="+mn-lt"/>
            </a:endParaRPr>
          </a:p>
          <a:p>
            <a:r>
              <a:rPr lang="zh-CN" altLang="zh-CN" sz="2800" dirty="0">
                <a:latin typeface="+mn-lt"/>
                <a:ea typeface="+mn-ea"/>
                <a:cs typeface="+mn-ea"/>
                <a:sym typeface="+mn-lt"/>
              </a:rPr>
              <a:t>2</a:t>
            </a:r>
            <a:r>
              <a:rPr lang="en-US" altLang="zh-CN" sz="2800" dirty="0">
                <a:latin typeface="+mn-lt"/>
                <a:ea typeface="+mn-ea"/>
                <a:cs typeface="+mn-ea"/>
                <a:sym typeface="+mn-lt"/>
              </a:rPr>
              <a:t>. </a:t>
            </a:r>
            <a:r>
              <a:rPr lang="zh-CN" altLang="en-US" sz="2800" dirty="0">
                <a:solidFill>
                  <a:srgbClr val="FF0000"/>
                </a:solidFill>
                <a:latin typeface="+mn-lt"/>
                <a:ea typeface="+mn-ea"/>
                <a:cs typeface="+mn-ea"/>
                <a:sym typeface="+mn-lt"/>
              </a:rPr>
              <a:t>h</a:t>
            </a:r>
            <a:r>
              <a:rPr lang="en-US" altLang="zh-CN" sz="2800" dirty="0">
                <a:solidFill>
                  <a:srgbClr val="FF0000"/>
                </a:solidFill>
                <a:latin typeface="+mn-lt"/>
                <a:ea typeface="+mn-ea"/>
                <a:cs typeface="+mn-ea"/>
                <a:sym typeface="+mn-lt"/>
              </a:rPr>
              <a:t>ash[</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]=(hash[i-1]</a:t>
            </a:r>
            <a:r>
              <a:rPr lang="zh-CN" altLang="en-US" sz="2800" dirty="0">
                <a:solidFill>
                  <a:srgbClr val="FF0000"/>
                </a:solidFill>
                <a:latin typeface="+mn-lt"/>
                <a:ea typeface="+mn-ea"/>
                <a:cs typeface="+mn-ea"/>
                <a:sym typeface="+mn-lt"/>
              </a:rPr>
              <a:t>*</a:t>
            </a:r>
            <a:r>
              <a:rPr lang="en-US" altLang="zh-CN" sz="2800" dirty="0" err="1">
                <a:solidFill>
                  <a:srgbClr val="FF0000"/>
                </a:solidFill>
                <a:latin typeface="+mn-lt"/>
                <a:ea typeface="+mn-ea"/>
                <a:cs typeface="+mn-ea"/>
                <a:sym typeface="+mn-lt"/>
              </a:rPr>
              <a:t>p+idx</a:t>
            </a:r>
            <a:r>
              <a:rPr lang="en-US" altLang="zh-CN" sz="2800" dirty="0">
                <a:solidFill>
                  <a:srgbClr val="FF0000"/>
                </a:solidFill>
                <a:latin typeface="+mn-lt"/>
                <a:ea typeface="+mn-ea"/>
                <a:cs typeface="+mn-ea"/>
                <a:sym typeface="+mn-lt"/>
              </a:rPr>
              <a:t>(s[</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]))%mod</a:t>
            </a:r>
          </a:p>
          <a:p>
            <a:r>
              <a:rPr lang="zh-CN" altLang="zh-CN" sz="2800" dirty="0">
                <a:latin typeface="+mn-lt"/>
                <a:ea typeface="+mn-ea"/>
                <a:cs typeface="+mn-ea"/>
                <a:sym typeface="+mn-lt"/>
              </a:rPr>
              <a:t>3</a:t>
            </a:r>
            <a:r>
              <a:rPr lang="en-US" altLang="zh-CN" sz="2800" dirty="0">
                <a:latin typeface="+mn-lt"/>
                <a:ea typeface="+mn-ea"/>
                <a:cs typeface="+mn-ea"/>
                <a:sym typeface="+mn-lt"/>
              </a:rPr>
              <a:t>. </a:t>
            </a:r>
            <a:r>
              <a:rPr lang="zh-CN" altLang="en-US" sz="2800" dirty="0">
                <a:latin typeface="+mn-lt"/>
                <a:ea typeface="+mn-ea"/>
                <a:cs typeface="+mn-ea"/>
                <a:sym typeface="+mn-lt"/>
              </a:rPr>
              <a:t>双</a:t>
            </a:r>
            <a:r>
              <a:rPr lang="en-US" altLang="zh-CN" sz="2800" dirty="0">
                <a:latin typeface="+mn-lt"/>
                <a:ea typeface="+mn-ea"/>
                <a:cs typeface="+mn-ea"/>
                <a:sym typeface="+mn-lt"/>
              </a:rPr>
              <a:t>hash(</a:t>
            </a:r>
            <a:r>
              <a:rPr lang="zh-CN" altLang="en-US" sz="2800" dirty="0">
                <a:latin typeface="+mn-lt"/>
                <a:ea typeface="+mn-ea"/>
                <a:cs typeface="+mn-ea"/>
                <a:sym typeface="+mn-lt"/>
              </a:rPr>
              <a:t>即取两个不同的</a:t>
            </a:r>
            <a:r>
              <a:rPr lang="en-US" altLang="zh-CN" sz="2800" dirty="0">
                <a:latin typeface="+mn-lt"/>
                <a:ea typeface="+mn-ea"/>
                <a:cs typeface="+mn-ea"/>
                <a:sym typeface="+mn-lt"/>
              </a:rPr>
              <a:t>mod </a:t>
            </a:r>
            <a:r>
              <a:rPr lang="zh-CN" altLang="en-US" sz="2800" dirty="0">
                <a:latin typeface="+mn-lt"/>
                <a:ea typeface="+mn-ea"/>
                <a:cs typeface="+mn-ea"/>
                <a:sym typeface="+mn-lt"/>
              </a:rPr>
              <a:t>对同一字符串生成两种</a:t>
            </a:r>
            <a:r>
              <a:rPr lang="en-US" altLang="zh-CN" sz="2800" dirty="0">
                <a:latin typeface="+mn-lt"/>
                <a:ea typeface="+mn-ea"/>
                <a:cs typeface="+mn-ea"/>
                <a:sym typeface="+mn-lt"/>
              </a:rPr>
              <a:t>hash</a:t>
            </a:r>
            <a:r>
              <a:rPr lang="zh-CN" altLang="en-US" sz="2800" dirty="0">
                <a:latin typeface="+mn-lt"/>
                <a:ea typeface="+mn-ea"/>
                <a:cs typeface="+mn-ea"/>
                <a:sym typeface="+mn-lt"/>
              </a:rPr>
              <a:t>值</a:t>
            </a:r>
            <a:r>
              <a:rPr lang="en-US" altLang="zh-CN" sz="2800" dirty="0">
                <a:latin typeface="+mn-lt"/>
                <a:ea typeface="+mn-ea"/>
                <a:cs typeface="+mn-ea"/>
                <a:sym typeface="+mn-lt"/>
              </a:rPr>
              <a:t>)</a:t>
            </a:r>
          </a:p>
          <a:p>
            <a:pPr>
              <a:buFontTx/>
              <a:buNone/>
            </a:pPr>
            <a:r>
              <a:rPr lang="zh-CN" altLang="zh-CN" sz="2800" dirty="0">
                <a:latin typeface="+mn-lt"/>
                <a:ea typeface="+mn-ea"/>
                <a:cs typeface="+mn-ea"/>
                <a:sym typeface="+mn-lt"/>
              </a:rPr>
              <a:t> </a:t>
            </a:r>
            <a:r>
              <a:rPr lang="zh-CN" altLang="en-US" sz="2800" dirty="0">
                <a:latin typeface="+mn-lt"/>
                <a:ea typeface="+mn-ea"/>
                <a:cs typeface="+mn-ea"/>
                <a:sym typeface="+mn-lt"/>
              </a:rPr>
              <a:t>   </a:t>
            </a:r>
            <a:r>
              <a:rPr lang="zh-CN" altLang="en-US" sz="2800" dirty="0">
                <a:solidFill>
                  <a:srgbClr val="FF0000"/>
                </a:solidFill>
                <a:latin typeface="+mn-lt"/>
                <a:ea typeface="+mn-ea"/>
                <a:cs typeface="+mn-ea"/>
                <a:sym typeface="+mn-lt"/>
              </a:rPr>
              <a:t> h</a:t>
            </a:r>
            <a:r>
              <a:rPr lang="en-US" altLang="zh-CN" sz="2800" dirty="0">
                <a:solidFill>
                  <a:srgbClr val="FF0000"/>
                </a:solidFill>
                <a:latin typeface="+mn-lt"/>
                <a:ea typeface="+mn-ea"/>
                <a:cs typeface="+mn-ea"/>
                <a:sym typeface="+mn-lt"/>
              </a:rPr>
              <a:t>ash1[</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]=(hash1[i-1]</a:t>
            </a:r>
            <a:r>
              <a:rPr lang="zh-CN" altLang="en-US" sz="2800" dirty="0">
                <a:solidFill>
                  <a:srgbClr val="FF0000"/>
                </a:solidFill>
                <a:latin typeface="+mn-lt"/>
                <a:ea typeface="+mn-ea"/>
                <a:cs typeface="+mn-ea"/>
                <a:sym typeface="+mn-lt"/>
              </a:rPr>
              <a:t>*</a:t>
            </a:r>
            <a:r>
              <a:rPr lang="en-US" altLang="zh-CN" sz="2800" dirty="0" err="1">
                <a:solidFill>
                  <a:srgbClr val="FF0000"/>
                </a:solidFill>
                <a:latin typeface="+mn-lt"/>
                <a:ea typeface="+mn-ea"/>
                <a:cs typeface="+mn-ea"/>
                <a:sym typeface="+mn-lt"/>
              </a:rPr>
              <a:t>p+idx</a:t>
            </a:r>
            <a:r>
              <a:rPr lang="en-US" altLang="zh-CN" sz="2800" dirty="0">
                <a:solidFill>
                  <a:srgbClr val="FF0000"/>
                </a:solidFill>
                <a:latin typeface="+mn-lt"/>
                <a:ea typeface="+mn-ea"/>
                <a:cs typeface="+mn-ea"/>
                <a:sym typeface="+mn-lt"/>
              </a:rPr>
              <a:t>(s[</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]))%mod1</a:t>
            </a:r>
          </a:p>
          <a:p>
            <a:pPr>
              <a:buFontTx/>
              <a:buNone/>
            </a:pPr>
            <a:r>
              <a:rPr lang="zh-CN" altLang="en-US" sz="2800" dirty="0">
                <a:solidFill>
                  <a:srgbClr val="FF0000"/>
                </a:solidFill>
                <a:latin typeface="+mn-lt"/>
                <a:ea typeface="+mn-ea"/>
                <a:cs typeface="+mn-ea"/>
                <a:sym typeface="+mn-lt"/>
              </a:rPr>
              <a:t>     h</a:t>
            </a:r>
            <a:r>
              <a:rPr lang="en-US" altLang="zh-CN" sz="2800" dirty="0">
                <a:solidFill>
                  <a:srgbClr val="FF0000"/>
                </a:solidFill>
                <a:latin typeface="+mn-lt"/>
                <a:ea typeface="+mn-ea"/>
                <a:cs typeface="+mn-ea"/>
                <a:sym typeface="+mn-lt"/>
              </a:rPr>
              <a:t>ash2[</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]=(hash2[i-1]</a:t>
            </a:r>
            <a:r>
              <a:rPr lang="zh-CN" altLang="en-US" sz="2800" dirty="0">
                <a:solidFill>
                  <a:srgbClr val="FF0000"/>
                </a:solidFill>
                <a:latin typeface="+mn-lt"/>
                <a:ea typeface="+mn-ea"/>
                <a:cs typeface="+mn-ea"/>
                <a:sym typeface="+mn-lt"/>
              </a:rPr>
              <a:t>*</a:t>
            </a:r>
            <a:r>
              <a:rPr lang="en-US" altLang="zh-CN" sz="2800" dirty="0" err="1">
                <a:solidFill>
                  <a:srgbClr val="FF0000"/>
                </a:solidFill>
                <a:latin typeface="+mn-lt"/>
                <a:ea typeface="+mn-ea"/>
                <a:cs typeface="+mn-ea"/>
                <a:sym typeface="+mn-lt"/>
              </a:rPr>
              <a:t>p+idx</a:t>
            </a:r>
            <a:r>
              <a:rPr lang="en-US" altLang="zh-CN" sz="2800" dirty="0">
                <a:solidFill>
                  <a:srgbClr val="FF0000"/>
                </a:solidFill>
                <a:latin typeface="+mn-lt"/>
                <a:ea typeface="+mn-ea"/>
                <a:cs typeface="+mn-ea"/>
                <a:sym typeface="+mn-lt"/>
              </a:rPr>
              <a:t>(s[</a:t>
            </a:r>
            <a:r>
              <a:rPr lang="en-US" altLang="zh-CN" sz="2800" dirty="0" err="1">
                <a:solidFill>
                  <a:srgbClr val="FF0000"/>
                </a:solidFill>
                <a:latin typeface="+mn-lt"/>
                <a:ea typeface="+mn-ea"/>
                <a:cs typeface="+mn-ea"/>
                <a:sym typeface="+mn-lt"/>
              </a:rPr>
              <a:t>i</a:t>
            </a:r>
            <a:r>
              <a:rPr lang="en-US" altLang="zh-CN" sz="2800" dirty="0">
                <a:solidFill>
                  <a:srgbClr val="FF0000"/>
                </a:solidFill>
                <a:latin typeface="+mn-lt"/>
                <a:ea typeface="+mn-ea"/>
                <a:cs typeface="+mn-ea"/>
                <a:sym typeface="+mn-lt"/>
              </a:rPr>
              <a:t>]))%mod2</a:t>
            </a:r>
          </a:p>
          <a:p>
            <a:pPr>
              <a:buFontTx/>
              <a:buNone/>
            </a:pPr>
            <a:r>
              <a:rPr lang="en-US" altLang="zh-CN" sz="2800" dirty="0">
                <a:latin typeface="+mn-lt"/>
                <a:ea typeface="+mn-ea"/>
                <a:cs typeface="+mn-ea"/>
                <a:sym typeface="+mn-lt"/>
              </a:rPr>
              <a:t>  </a:t>
            </a:r>
            <a:r>
              <a:rPr lang="zh-CN" altLang="en-US" sz="2800" dirty="0">
                <a:latin typeface="+mn-lt"/>
                <a:ea typeface="+mn-ea"/>
                <a:cs typeface="+mn-ea"/>
                <a:sym typeface="+mn-lt"/>
              </a:rPr>
              <a:t>基本上能保证冲突的概率很低，可放心使用。</a:t>
            </a:r>
            <a:endParaRPr lang="en-US" altLang="zh-CN" sz="2800" dirty="0">
              <a:latin typeface="+mn-lt"/>
              <a:ea typeface="+mn-ea"/>
              <a:cs typeface="+mn-ea"/>
              <a:sym typeface="+mn-lt"/>
            </a:endParaRPr>
          </a:p>
          <a:p>
            <a:endParaRPr lang="zh-CN" altLang="en-US" sz="2800" dirty="0">
              <a:latin typeface="+mn-lt"/>
              <a:ea typeface="+mn-ea"/>
              <a:cs typeface="+mn-ea"/>
              <a:sym typeface="+mn-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Temp">
      <a:majorFont>
        <a:latin typeface="Arial" panose="020B0502020202020204"/>
        <a:ea typeface="微软雅黑"/>
        <a:cs typeface=""/>
      </a:majorFont>
      <a:minorFont>
        <a:latin typeface="Arial" panose="020B0502020202020204"/>
        <a:ea typeface="微软雅黑"/>
        <a:cs typeface=""/>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774</TotalTime>
  <Words>1826</Words>
  <Application>Microsoft Office PowerPoint</Application>
  <PresentationFormat>全屏显示(4:3)</PresentationFormat>
  <Paragraphs>308</Paragraphs>
  <Slides>32</Slides>
  <Notes>0</Notes>
  <HiddenSlides>0</HiddenSlides>
  <MMClips>3</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微软雅黑</vt:lpstr>
      <vt:lpstr>Arial</vt:lpstr>
      <vt:lpstr>Cambria Math</vt:lpstr>
      <vt:lpstr>Wingdings 3</vt:lpstr>
      <vt:lpstr>离子</vt:lpstr>
      <vt:lpstr>字符串专题</vt:lpstr>
      <vt:lpstr>概要</vt:lpstr>
      <vt:lpstr>字符串hash</vt:lpstr>
      <vt:lpstr>字符串hash</vt:lpstr>
      <vt:lpstr>字符串hash</vt:lpstr>
      <vt:lpstr>字符串hash</vt:lpstr>
      <vt:lpstr>字符串hash</vt:lpstr>
      <vt:lpstr>hash的问题与解决方案</vt:lpstr>
      <vt:lpstr>常用的字符串hash方式</vt:lpstr>
      <vt:lpstr>子串中的hash</vt:lpstr>
      <vt:lpstr>子串中的hash</vt:lpstr>
      <vt:lpstr>简单的例题</vt:lpstr>
      <vt:lpstr>简单的例题</vt:lpstr>
      <vt:lpstr>Kmp算法</vt:lpstr>
      <vt:lpstr>Kmp算法</vt:lpstr>
      <vt:lpstr>Kmp算法</vt:lpstr>
      <vt:lpstr>Kmp算法</vt:lpstr>
      <vt:lpstr>Kmp算法</vt:lpstr>
      <vt:lpstr>Kmp算法</vt:lpstr>
      <vt:lpstr>参考代码</vt:lpstr>
      <vt:lpstr>PowerPoint 演示文稿</vt:lpstr>
      <vt:lpstr>算法优化</vt:lpstr>
      <vt:lpstr>算法优化</vt:lpstr>
      <vt:lpstr>再来演示一次</vt:lpstr>
      <vt:lpstr>例题</vt:lpstr>
      <vt:lpstr>字典树</vt:lpstr>
      <vt:lpstr>字典树例题</vt:lpstr>
      <vt:lpstr>字典树代码</vt:lpstr>
      <vt:lpstr>其他</vt:lpstr>
      <vt:lpstr>简述AC自动机</vt:lpstr>
      <vt:lpstr>又一个例题</vt:lpstr>
      <vt:lpstr>例题分析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字符串专题</dc:title>
  <cp:lastModifiedBy>siyao Memeda</cp:lastModifiedBy>
  <cp:revision>137</cp:revision>
  <dcterms:modified xsi:type="dcterms:W3CDTF">2017-06-10T09:44:33Z</dcterms:modified>
</cp:coreProperties>
</file>