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7" r:id="rId4"/>
    <p:sldId id="268" r:id="rId5"/>
    <p:sldId id="269" r:id="rId6"/>
    <p:sldId id="271" r:id="rId7"/>
    <p:sldId id="272" r:id="rId8"/>
    <p:sldId id="273" r:id="rId9"/>
    <p:sldId id="274" r:id="rId10"/>
    <p:sldId id="275" r:id="rId11"/>
    <p:sldId id="276" r:id="rId12"/>
    <p:sldId id="277" r:id="rId13"/>
    <p:sldId id="279" r:id="rId14"/>
    <p:sldId id="280" r:id="rId15"/>
    <p:sldId id="281" r:id="rId16"/>
    <p:sldId id="282" r:id="rId17"/>
    <p:sldId id="283" r:id="rId18"/>
    <p:sldId id="284" r:id="rId19"/>
    <p:sldId id="285" r:id="rId20"/>
    <p:sldId id="286" r:id="rId21"/>
    <p:sldId id="266" r:id="rId2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10239375" y="4944110"/>
            <a:ext cx="1941830" cy="1911985"/>
          </a:xfrm>
          <a:prstGeom prst="rect">
            <a:avLst/>
          </a:prstGeom>
        </p:spPr>
      </p:pic>
      <p:sp>
        <p:nvSpPr>
          <p:cNvPr id="8" name="文本框 7"/>
          <p:cNvSpPr txBox="1"/>
          <p:nvPr/>
        </p:nvSpPr>
        <p:spPr>
          <a:xfrm>
            <a:off x="2956560" y="1912620"/>
            <a:ext cx="6278880" cy="1005840"/>
          </a:xfrm>
          <a:prstGeom prst="rect">
            <a:avLst/>
          </a:prstGeom>
          <a:noFill/>
        </p:spPr>
        <p:txBody>
          <a:bodyPr wrap="square" rtlCol="0">
            <a:spAutoFit/>
          </a:bodyPr>
          <a:p>
            <a:r>
              <a:rPr lang="zh-CN" altLang="en-US" sz="6000"/>
              <a:t>图论专题部分题解</a:t>
            </a:r>
            <a:endParaRPr lang="zh-CN" altLang="en-US" sz="6000"/>
          </a:p>
        </p:txBody>
      </p:sp>
      <p:sp>
        <p:nvSpPr>
          <p:cNvPr id="2" name="文本框 1"/>
          <p:cNvSpPr txBox="1"/>
          <p:nvPr/>
        </p:nvSpPr>
        <p:spPr>
          <a:xfrm>
            <a:off x="3225800" y="3386455"/>
            <a:ext cx="5740400" cy="1557655"/>
          </a:xfrm>
          <a:prstGeom prst="rect">
            <a:avLst/>
          </a:prstGeom>
          <a:noFill/>
        </p:spPr>
        <p:txBody>
          <a:bodyPr wrap="square" rtlCol="0">
            <a:spAutoFit/>
          </a:bodyPr>
          <a:p>
            <a:r>
              <a:rPr lang="en-US" altLang="zh-CN" sz="2400"/>
              <a:t>E-红藕香残玉簟秋，轻解罗裳，独上兰舟。F-云中谁寄锦书来？雁字回时，月满西楼。</a:t>
            </a:r>
            <a:endParaRPr lang="en-US" altLang="zh-CN" sz="2400"/>
          </a:p>
          <a:p>
            <a:r>
              <a:rPr lang="en-US" altLang="zh-CN" sz="2400"/>
              <a:t>G-花自飘零水自流，一种相思，两处闲愁。</a:t>
            </a:r>
            <a:endParaRPr lang="en-US" altLang="zh-CN" sz="2400"/>
          </a:p>
          <a:p>
            <a:r>
              <a:rPr lang="en-US" altLang="zh-CN" sz="2400"/>
              <a:t>H-此情无计可消除，才下眉头，却上心头。</a:t>
            </a:r>
            <a:endParaRPr lang="en-US" altLang="zh-CN"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10239375" y="4944110"/>
            <a:ext cx="1941830" cy="1911985"/>
          </a:xfrm>
          <a:prstGeom prst="rect">
            <a:avLst/>
          </a:prstGeom>
        </p:spPr>
      </p:pic>
      <p:sp>
        <p:nvSpPr>
          <p:cNvPr id="5" name="文本框 4"/>
          <p:cNvSpPr txBox="1"/>
          <p:nvPr/>
        </p:nvSpPr>
        <p:spPr>
          <a:xfrm>
            <a:off x="363220" y="381000"/>
            <a:ext cx="5066665" cy="829310"/>
          </a:xfrm>
          <a:prstGeom prst="rect">
            <a:avLst/>
          </a:prstGeom>
          <a:noFill/>
        </p:spPr>
        <p:txBody>
          <a:bodyPr wrap="square" rtlCol="0">
            <a:spAutoFit/>
          </a:bodyPr>
          <a:p>
            <a:r>
              <a:rPr lang="en-US" altLang="zh-CN" sz="4800"/>
              <a:t>Problem F</a:t>
            </a:r>
            <a:endParaRPr lang="en-US" altLang="zh-CN" sz="4800"/>
          </a:p>
        </p:txBody>
      </p:sp>
      <p:sp>
        <p:nvSpPr>
          <p:cNvPr id="3" name="文本框 2"/>
          <p:cNvSpPr txBox="1"/>
          <p:nvPr/>
        </p:nvSpPr>
        <p:spPr>
          <a:xfrm>
            <a:off x="363220" y="1210310"/>
            <a:ext cx="4191000" cy="822960"/>
          </a:xfrm>
          <a:prstGeom prst="rect">
            <a:avLst/>
          </a:prstGeom>
          <a:noFill/>
        </p:spPr>
        <p:txBody>
          <a:bodyPr wrap="square" rtlCol="0">
            <a:spAutoFit/>
          </a:bodyPr>
          <a:p>
            <a:r>
              <a:rPr lang="zh-CN" altLang="en-US" sz="2400"/>
              <a:t>比如这样一个例子：</a:t>
            </a:r>
            <a:endParaRPr lang="zh-CN" altLang="en-US" sz="2400"/>
          </a:p>
          <a:p>
            <a:endParaRPr lang="en-US" altLang="zh-CN" sz="2400"/>
          </a:p>
        </p:txBody>
      </p:sp>
      <p:sp>
        <p:nvSpPr>
          <p:cNvPr id="7" name="椭圆 6"/>
          <p:cNvSpPr/>
          <p:nvPr/>
        </p:nvSpPr>
        <p:spPr>
          <a:xfrm>
            <a:off x="5019675" y="202565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a:t>
            </a:r>
            <a:endParaRPr lang="en-US" altLang="zh-CN"/>
          </a:p>
        </p:txBody>
      </p:sp>
      <p:sp>
        <p:nvSpPr>
          <p:cNvPr id="6" name="椭圆 5"/>
          <p:cNvSpPr/>
          <p:nvPr/>
        </p:nvSpPr>
        <p:spPr>
          <a:xfrm>
            <a:off x="6165215" y="303149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0</a:t>
            </a:r>
            <a:endParaRPr lang="en-US" altLang="zh-CN"/>
          </a:p>
        </p:txBody>
      </p:sp>
      <p:sp>
        <p:nvSpPr>
          <p:cNvPr id="8" name="椭圆 7"/>
          <p:cNvSpPr/>
          <p:nvPr/>
        </p:nvSpPr>
        <p:spPr>
          <a:xfrm>
            <a:off x="7310755" y="202565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9" name="椭圆 8"/>
          <p:cNvSpPr/>
          <p:nvPr/>
        </p:nvSpPr>
        <p:spPr>
          <a:xfrm>
            <a:off x="6165215" y="101981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3</a:t>
            </a:r>
            <a:endParaRPr lang="en-US" altLang="zh-CN"/>
          </a:p>
        </p:txBody>
      </p:sp>
      <p:cxnSp>
        <p:nvCxnSpPr>
          <p:cNvPr id="12" name="直接连接符 11"/>
          <p:cNvCxnSpPr>
            <a:stCxn id="7" idx="7"/>
            <a:endCxn id="9" idx="3"/>
          </p:cNvCxnSpPr>
          <p:nvPr/>
        </p:nvCxnSpPr>
        <p:spPr>
          <a:xfrm flipV="1">
            <a:off x="5344795" y="1344930"/>
            <a:ext cx="876300" cy="736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曲线连接符 14"/>
          <p:cNvCxnSpPr>
            <a:stCxn id="7" idx="7"/>
            <a:endCxn id="9" idx="2"/>
          </p:cNvCxnSpPr>
          <p:nvPr/>
        </p:nvCxnSpPr>
        <p:spPr>
          <a:xfrm rot="16200000">
            <a:off x="5319395" y="1235710"/>
            <a:ext cx="871220" cy="820420"/>
          </a:xfrm>
          <a:prstGeom prst="curvedConnector2">
            <a:avLst/>
          </a:prstGeom>
        </p:spPr>
        <p:style>
          <a:lnRef idx="1">
            <a:schemeClr val="accent1"/>
          </a:lnRef>
          <a:fillRef idx="0">
            <a:schemeClr val="accent1"/>
          </a:fillRef>
          <a:effectRef idx="0">
            <a:schemeClr val="accent1"/>
          </a:effectRef>
          <a:fontRef idx="minor">
            <a:schemeClr val="tx1"/>
          </a:fontRef>
        </p:style>
      </p:cxnSp>
      <p:cxnSp>
        <p:nvCxnSpPr>
          <p:cNvPr id="23" name="曲线连接符 22"/>
          <p:cNvCxnSpPr>
            <a:stCxn id="8" idx="1"/>
            <a:endCxn id="9" idx="6"/>
          </p:cNvCxnSpPr>
          <p:nvPr/>
        </p:nvCxnSpPr>
        <p:spPr>
          <a:xfrm rot="16200000" flipV="1">
            <a:off x="6520815" y="1235710"/>
            <a:ext cx="871220" cy="820420"/>
          </a:xfrm>
          <a:prstGeom prst="curvedConnector2">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9" idx="5"/>
            <a:endCxn id="8" idx="1"/>
          </p:cNvCxnSpPr>
          <p:nvPr/>
        </p:nvCxnSpPr>
        <p:spPr>
          <a:xfrm>
            <a:off x="6490335" y="1344930"/>
            <a:ext cx="876300" cy="736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7" idx="5"/>
            <a:endCxn id="6" idx="1"/>
          </p:cNvCxnSpPr>
          <p:nvPr/>
        </p:nvCxnSpPr>
        <p:spPr>
          <a:xfrm>
            <a:off x="5344795" y="2350770"/>
            <a:ext cx="876300" cy="736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6" idx="7"/>
            <a:endCxn id="8" idx="3"/>
          </p:cNvCxnSpPr>
          <p:nvPr/>
        </p:nvCxnSpPr>
        <p:spPr>
          <a:xfrm flipV="1">
            <a:off x="6490335" y="2350770"/>
            <a:ext cx="876300" cy="736600"/>
          </a:xfrm>
          <a:prstGeom prst="line">
            <a:avLst/>
          </a:prstGeom>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5344795" y="1117600"/>
            <a:ext cx="320040" cy="460375"/>
          </a:xfrm>
          <a:prstGeom prst="rect">
            <a:avLst/>
          </a:prstGeom>
          <a:noFill/>
          <a:ln>
            <a:noFill/>
          </a:ln>
        </p:spPr>
        <p:txBody>
          <a:bodyPr wrap="square" rtlCol="0">
            <a:spAutoFit/>
          </a:bodyPr>
          <a:p>
            <a:r>
              <a:rPr lang="en-US" altLang="zh-CN" sz="2400">
                <a:solidFill>
                  <a:srgbClr val="FF0000"/>
                </a:solidFill>
              </a:rPr>
              <a:t>4</a:t>
            </a:r>
            <a:endParaRPr lang="en-US" altLang="zh-CN" sz="2400">
              <a:solidFill>
                <a:srgbClr val="FF0000"/>
              </a:solidFill>
            </a:endParaRPr>
          </a:p>
        </p:txBody>
      </p:sp>
      <p:sp>
        <p:nvSpPr>
          <p:cNvPr id="28" name="文本框 27"/>
          <p:cNvSpPr txBox="1"/>
          <p:nvPr/>
        </p:nvSpPr>
        <p:spPr>
          <a:xfrm>
            <a:off x="6546215" y="1621155"/>
            <a:ext cx="320040" cy="460375"/>
          </a:xfrm>
          <a:prstGeom prst="rect">
            <a:avLst/>
          </a:prstGeom>
          <a:noFill/>
          <a:ln>
            <a:noFill/>
          </a:ln>
        </p:spPr>
        <p:txBody>
          <a:bodyPr wrap="square" rtlCol="0">
            <a:spAutoFit/>
          </a:bodyPr>
          <a:p>
            <a:r>
              <a:rPr lang="en-US" altLang="zh-CN" sz="2400">
                <a:solidFill>
                  <a:srgbClr val="FF0000"/>
                </a:solidFill>
              </a:rPr>
              <a:t>2</a:t>
            </a:r>
            <a:endParaRPr lang="en-US" altLang="zh-CN" sz="2400">
              <a:solidFill>
                <a:srgbClr val="FF0000"/>
              </a:solidFill>
            </a:endParaRPr>
          </a:p>
        </p:txBody>
      </p:sp>
      <p:sp>
        <p:nvSpPr>
          <p:cNvPr id="29" name="文本框 28"/>
          <p:cNvSpPr txBox="1"/>
          <p:nvPr/>
        </p:nvSpPr>
        <p:spPr>
          <a:xfrm>
            <a:off x="6990715" y="2626995"/>
            <a:ext cx="320040" cy="460375"/>
          </a:xfrm>
          <a:prstGeom prst="rect">
            <a:avLst/>
          </a:prstGeom>
          <a:noFill/>
          <a:ln>
            <a:noFill/>
          </a:ln>
        </p:spPr>
        <p:txBody>
          <a:bodyPr wrap="square" rtlCol="0">
            <a:spAutoFit/>
          </a:bodyPr>
          <a:p>
            <a:r>
              <a:rPr lang="en-US" altLang="zh-CN" sz="2400">
                <a:solidFill>
                  <a:srgbClr val="FF0000"/>
                </a:solidFill>
              </a:rPr>
              <a:t>1</a:t>
            </a:r>
            <a:endParaRPr lang="en-US" altLang="zh-CN" sz="2400">
              <a:solidFill>
                <a:srgbClr val="FF0000"/>
              </a:solidFill>
            </a:endParaRPr>
          </a:p>
        </p:txBody>
      </p:sp>
      <p:sp>
        <p:nvSpPr>
          <p:cNvPr id="30" name="文本框 29"/>
          <p:cNvSpPr txBox="1"/>
          <p:nvPr/>
        </p:nvSpPr>
        <p:spPr>
          <a:xfrm>
            <a:off x="7046595" y="1117600"/>
            <a:ext cx="320040" cy="460375"/>
          </a:xfrm>
          <a:prstGeom prst="rect">
            <a:avLst/>
          </a:prstGeom>
          <a:noFill/>
          <a:ln>
            <a:noFill/>
          </a:ln>
        </p:spPr>
        <p:txBody>
          <a:bodyPr wrap="square" rtlCol="0">
            <a:spAutoFit/>
          </a:bodyPr>
          <a:p>
            <a:r>
              <a:rPr lang="en-US" altLang="zh-CN" sz="2400">
                <a:solidFill>
                  <a:srgbClr val="FF0000"/>
                </a:solidFill>
              </a:rPr>
              <a:t>3</a:t>
            </a:r>
            <a:endParaRPr lang="en-US" altLang="zh-CN" sz="2400">
              <a:solidFill>
                <a:srgbClr val="FF0000"/>
              </a:solidFill>
            </a:endParaRPr>
          </a:p>
        </p:txBody>
      </p:sp>
      <p:sp>
        <p:nvSpPr>
          <p:cNvPr id="31" name="文本框 30"/>
          <p:cNvSpPr txBox="1"/>
          <p:nvPr/>
        </p:nvSpPr>
        <p:spPr>
          <a:xfrm>
            <a:off x="5525135" y="2626995"/>
            <a:ext cx="320040" cy="460375"/>
          </a:xfrm>
          <a:prstGeom prst="rect">
            <a:avLst/>
          </a:prstGeom>
          <a:noFill/>
          <a:ln>
            <a:noFill/>
          </a:ln>
        </p:spPr>
        <p:txBody>
          <a:bodyPr wrap="square" rtlCol="0">
            <a:spAutoFit/>
          </a:bodyPr>
          <a:p>
            <a:r>
              <a:rPr lang="en-US" altLang="zh-CN" sz="2400">
                <a:solidFill>
                  <a:srgbClr val="FF0000"/>
                </a:solidFill>
              </a:rPr>
              <a:t>1</a:t>
            </a:r>
            <a:endParaRPr lang="en-US" altLang="zh-CN" sz="2400">
              <a:solidFill>
                <a:srgbClr val="FF0000"/>
              </a:solidFill>
            </a:endParaRPr>
          </a:p>
        </p:txBody>
      </p:sp>
      <p:sp>
        <p:nvSpPr>
          <p:cNvPr id="32" name="文本框 31"/>
          <p:cNvSpPr txBox="1"/>
          <p:nvPr/>
        </p:nvSpPr>
        <p:spPr>
          <a:xfrm>
            <a:off x="5845175" y="1621155"/>
            <a:ext cx="320040" cy="460375"/>
          </a:xfrm>
          <a:prstGeom prst="rect">
            <a:avLst/>
          </a:prstGeom>
          <a:noFill/>
          <a:ln>
            <a:noFill/>
          </a:ln>
        </p:spPr>
        <p:txBody>
          <a:bodyPr wrap="square" rtlCol="0">
            <a:spAutoFit/>
          </a:bodyPr>
          <a:p>
            <a:r>
              <a:rPr lang="en-US" altLang="zh-CN" sz="2400">
                <a:solidFill>
                  <a:srgbClr val="FF0000"/>
                </a:solidFill>
              </a:rPr>
              <a:t>1</a:t>
            </a:r>
            <a:endParaRPr lang="en-US" altLang="zh-CN" sz="2400">
              <a:solidFill>
                <a:srgbClr val="FF0000"/>
              </a:solidFill>
            </a:endParaRPr>
          </a:p>
        </p:txBody>
      </p:sp>
      <p:sp>
        <p:nvSpPr>
          <p:cNvPr id="49" name="椭圆 48"/>
          <p:cNvSpPr/>
          <p:nvPr/>
        </p:nvSpPr>
        <p:spPr>
          <a:xfrm>
            <a:off x="8317865" y="202565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a:t>
            </a:r>
            <a:endParaRPr lang="en-US" altLang="zh-CN"/>
          </a:p>
        </p:txBody>
      </p:sp>
      <p:sp>
        <p:nvSpPr>
          <p:cNvPr id="50" name="椭圆 49"/>
          <p:cNvSpPr/>
          <p:nvPr/>
        </p:nvSpPr>
        <p:spPr>
          <a:xfrm>
            <a:off x="9463405" y="303149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0</a:t>
            </a:r>
            <a:endParaRPr lang="en-US" altLang="zh-CN"/>
          </a:p>
        </p:txBody>
      </p:sp>
      <p:sp>
        <p:nvSpPr>
          <p:cNvPr id="51" name="椭圆 50"/>
          <p:cNvSpPr/>
          <p:nvPr/>
        </p:nvSpPr>
        <p:spPr>
          <a:xfrm>
            <a:off x="10608945" y="202565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52" name="椭圆 51"/>
          <p:cNvSpPr/>
          <p:nvPr/>
        </p:nvSpPr>
        <p:spPr>
          <a:xfrm>
            <a:off x="9463405" y="101981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3</a:t>
            </a:r>
            <a:endParaRPr lang="en-US" altLang="zh-CN"/>
          </a:p>
        </p:txBody>
      </p:sp>
      <p:cxnSp>
        <p:nvCxnSpPr>
          <p:cNvPr id="53" name="直接连接符 52"/>
          <p:cNvCxnSpPr>
            <a:stCxn id="49" idx="7"/>
            <a:endCxn id="52" idx="3"/>
          </p:cNvCxnSpPr>
          <p:nvPr/>
        </p:nvCxnSpPr>
        <p:spPr>
          <a:xfrm flipV="1">
            <a:off x="8642985" y="1344930"/>
            <a:ext cx="876300" cy="736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曲线连接符 53"/>
          <p:cNvCxnSpPr>
            <a:stCxn id="49" idx="7"/>
            <a:endCxn id="52" idx="2"/>
          </p:cNvCxnSpPr>
          <p:nvPr/>
        </p:nvCxnSpPr>
        <p:spPr>
          <a:xfrm rot="16200000">
            <a:off x="8617585" y="1235710"/>
            <a:ext cx="871220" cy="820420"/>
          </a:xfrm>
          <a:prstGeom prst="curvedConnector2">
            <a:avLst/>
          </a:prstGeom>
        </p:spPr>
        <p:style>
          <a:lnRef idx="1">
            <a:schemeClr val="accent1"/>
          </a:lnRef>
          <a:fillRef idx="0">
            <a:schemeClr val="accent1"/>
          </a:fillRef>
          <a:effectRef idx="0">
            <a:schemeClr val="accent1"/>
          </a:effectRef>
          <a:fontRef idx="minor">
            <a:schemeClr val="tx1"/>
          </a:fontRef>
        </p:style>
      </p:cxnSp>
      <p:cxnSp>
        <p:nvCxnSpPr>
          <p:cNvPr id="55" name="曲线连接符 54"/>
          <p:cNvCxnSpPr>
            <a:stCxn id="51" idx="1"/>
            <a:endCxn id="52" idx="6"/>
          </p:cNvCxnSpPr>
          <p:nvPr/>
        </p:nvCxnSpPr>
        <p:spPr>
          <a:xfrm rot="16200000" flipV="1">
            <a:off x="9819005" y="1235710"/>
            <a:ext cx="871220" cy="820420"/>
          </a:xfrm>
          <a:prstGeom prst="curvedConnector2">
            <a:avLst/>
          </a:prstGeom>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52" idx="5"/>
            <a:endCxn id="51" idx="1"/>
          </p:cNvCxnSpPr>
          <p:nvPr/>
        </p:nvCxnSpPr>
        <p:spPr>
          <a:xfrm>
            <a:off x="9788525" y="1344930"/>
            <a:ext cx="876300" cy="736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49" idx="5"/>
            <a:endCxn id="50" idx="1"/>
          </p:cNvCxnSpPr>
          <p:nvPr/>
        </p:nvCxnSpPr>
        <p:spPr>
          <a:xfrm>
            <a:off x="8642985" y="2350770"/>
            <a:ext cx="876300" cy="736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50" idx="7"/>
            <a:endCxn id="51" idx="3"/>
          </p:cNvCxnSpPr>
          <p:nvPr/>
        </p:nvCxnSpPr>
        <p:spPr>
          <a:xfrm flipV="1">
            <a:off x="9788525" y="2350770"/>
            <a:ext cx="876300" cy="736600"/>
          </a:xfrm>
          <a:prstGeom prst="line">
            <a:avLst/>
          </a:prstGeom>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8642985" y="1117600"/>
            <a:ext cx="320040" cy="460375"/>
          </a:xfrm>
          <a:prstGeom prst="rect">
            <a:avLst/>
          </a:prstGeom>
          <a:noFill/>
          <a:ln>
            <a:noFill/>
          </a:ln>
        </p:spPr>
        <p:txBody>
          <a:bodyPr wrap="square" rtlCol="0">
            <a:spAutoFit/>
          </a:bodyPr>
          <a:p>
            <a:r>
              <a:rPr lang="en-US" altLang="zh-CN" sz="2400">
                <a:solidFill>
                  <a:srgbClr val="FF0000"/>
                </a:solidFill>
              </a:rPr>
              <a:t>4</a:t>
            </a:r>
            <a:endParaRPr lang="en-US" altLang="zh-CN" sz="2400">
              <a:solidFill>
                <a:srgbClr val="FF0000"/>
              </a:solidFill>
            </a:endParaRPr>
          </a:p>
        </p:txBody>
      </p:sp>
      <p:sp>
        <p:nvSpPr>
          <p:cNvPr id="60" name="文本框 59"/>
          <p:cNvSpPr txBox="1"/>
          <p:nvPr/>
        </p:nvSpPr>
        <p:spPr>
          <a:xfrm>
            <a:off x="9844405" y="1621155"/>
            <a:ext cx="320040" cy="460375"/>
          </a:xfrm>
          <a:prstGeom prst="rect">
            <a:avLst/>
          </a:prstGeom>
          <a:noFill/>
          <a:ln>
            <a:noFill/>
          </a:ln>
        </p:spPr>
        <p:txBody>
          <a:bodyPr wrap="square" rtlCol="0">
            <a:spAutoFit/>
          </a:bodyPr>
          <a:p>
            <a:r>
              <a:rPr lang="en-US" altLang="zh-CN" sz="2400">
                <a:solidFill>
                  <a:srgbClr val="FF0000"/>
                </a:solidFill>
              </a:rPr>
              <a:t>2</a:t>
            </a:r>
            <a:endParaRPr lang="en-US" altLang="zh-CN" sz="2400">
              <a:solidFill>
                <a:srgbClr val="FF0000"/>
              </a:solidFill>
            </a:endParaRPr>
          </a:p>
        </p:txBody>
      </p:sp>
      <p:sp>
        <p:nvSpPr>
          <p:cNvPr id="61" name="文本框 60"/>
          <p:cNvSpPr txBox="1"/>
          <p:nvPr/>
        </p:nvSpPr>
        <p:spPr>
          <a:xfrm>
            <a:off x="10288905" y="2626995"/>
            <a:ext cx="320040" cy="460375"/>
          </a:xfrm>
          <a:prstGeom prst="rect">
            <a:avLst/>
          </a:prstGeom>
          <a:noFill/>
          <a:ln>
            <a:noFill/>
          </a:ln>
        </p:spPr>
        <p:txBody>
          <a:bodyPr wrap="square" rtlCol="0">
            <a:spAutoFit/>
          </a:bodyPr>
          <a:p>
            <a:r>
              <a:rPr lang="en-US" altLang="zh-CN" sz="2400">
                <a:solidFill>
                  <a:srgbClr val="FF0000"/>
                </a:solidFill>
              </a:rPr>
              <a:t>1</a:t>
            </a:r>
            <a:endParaRPr lang="en-US" altLang="zh-CN" sz="2400">
              <a:solidFill>
                <a:srgbClr val="FF0000"/>
              </a:solidFill>
            </a:endParaRPr>
          </a:p>
        </p:txBody>
      </p:sp>
      <p:sp>
        <p:nvSpPr>
          <p:cNvPr id="62" name="文本框 61"/>
          <p:cNvSpPr txBox="1"/>
          <p:nvPr/>
        </p:nvSpPr>
        <p:spPr>
          <a:xfrm>
            <a:off x="10344785" y="1117600"/>
            <a:ext cx="320040" cy="460375"/>
          </a:xfrm>
          <a:prstGeom prst="rect">
            <a:avLst/>
          </a:prstGeom>
          <a:noFill/>
          <a:ln>
            <a:noFill/>
          </a:ln>
        </p:spPr>
        <p:txBody>
          <a:bodyPr wrap="square" rtlCol="0">
            <a:spAutoFit/>
          </a:bodyPr>
          <a:p>
            <a:r>
              <a:rPr lang="en-US" altLang="zh-CN" sz="2400">
                <a:solidFill>
                  <a:srgbClr val="FF0000"/>
                </a:solidFill>
              </a:rPr>
              <a:t>3</a:t>
            </a:r>
            <a:endParaRPr lang="en-US" altLang="zh-CN" sz="2400">
              <a:solidFill>
                <a:srgbClr val="FF0000"/>
              </a:solidFill>
            </a:endParaRPr>
          </a:p>
        </p:txBody>
      </p:sp>
      <p:sp>
        <p:nvSpPr>
          <p:cNvPr id="63" name="文本框 62"/>
          <p:cNvSpPr txBox="1"/>
          <p:nvPr/>
        </p:nvSpPr>
        <p:spPr>
          <a:xfrm>
            <a:off x="8823325" y="2626995"/>
            <a:ext cx="320040" cy="460375"/>
          </a:xfrm>
          <a:prstGeom prst="rect">
            <a:avLst/>
          </a:prstGeom>
          <a:noFill/>
          <a:ln>
            <a:noFill/>
          </a:ln>
        </p:spPr>
        <p:txBody>
          <a:bodyPr wrap="square" rtlCol="0">
            <a:spAutoFit/>
          </a:bodyPr>
          <a:p>
            <a:r>
              <a:rPr lang="en-US" altLang="zh-CN" sz="2400">
                <a:solidFill>
                  <a:srgbClr val="FF0000"/>
                </a:solidFill>
              </a:rPr>
              <a:t>1</a:t>
            </a:r>
            <a:endParaRPr lang="en-US" altLang="zh-CN" sz="2400">
              <a:solidFill>
                <a:srgbClr val="FF0000"/>
              </a:solidFill>
            </a:endParaRPr>
          </a:p>
        </p:txBody>
      </p:sp>
      <p:sp>
        <p:nvSpPr>
          <p:cNvPr id="64" name="文本框 63"/>
          <p:cNvSpPr txBox="1"/>
          <p:nvPr/>
        </p:nvSpPr>
        <p:spPr>
          <a:xfrm>
            <a:off x="9143365" y="1621155"/>
            <a:ext cx="320040" cy="460375"/>
          </a:xfrm>
          <a:prstGeom prst="rect">
            <a:avLst/>
          </a:prstGeom>
          <a:noFill/>
          <a:ln>
            <a:noFill/>
          </a:ln>
        </p:spPr>
        <p:txBody>
          <a:bodyPr wrap="square" rtlCol="0">
            <a:spAutoFit/>
          </a:bodyPr>
          <a:p>
            <a:r>
              <a:rPr lang="en-US" altLang="zh-CN" sz="2400">
                <a:solidFill>
                  <a:srgbClr val="FF0000"/>
                </a:solidFill>
              </a:rPr>
              <a:t>1</a:t>
            </a:r>
            <a:endParaRPr lang="en-US" altLang="zh-CN" sz="2400">
              <a:solidFill>
                <a:srgbClr val="FF0000"/>
              </a:solidFill>
            </a:endParaRPr>
          </a:p>
        </p:txBody>
      </p:sp>
      <p:sp>
        <p:nvSpPr>
          <p:cNvPr id="65" name="文本框 64"/>
          <p:cNvSpPr txBox="1"/>
          <p:nvPr/>
        </p:nvSpPr>
        <p:spPr>
          <a:xfrm>
            <a:off x="363220" y="2033270"/>
            <a:ext cx="4480560" cy="826135"/>
          </a:xfrm>
          <a:prstGeom prst="rect">
            <a:avLst/>
          </a:prstGeom>
          <a:noFill/>
        </p:spPr>
        <p:txBody>
          <a:bodyPr wrap="square" rtlCol="0">
            <a:spAutoFit/>
          </a:bodyPr>
          <a:p>
            <a:r>
              <a:rPr lang="zh-CN" altLang="en-US" sz="2400"/>
              <a:t>其中起点为</a:t>
            </a:r>
            <a:r>
              <a:rPr lang="en-US" altLang="zh-CN" sz="2400"/>
              <a:t>0</a:t>
            </a:r>
            <a:r>
              <a:rPr lang="zh-CN" altLang="en-US" sz="2400"/>
              <a:t>，出口为</a:t>
            </a:r>
            <a:r>
              <a:rPr lang="en-US" altLang="zh-CN" sz="2400"/>
              <a:t>3</a:t>
            </a:r>
            <a:r>
              <a:rPr lang="zh-CN" altLang="en-US" sz="2400"/>
              <a:t>，</a:t>
            </a:r>
            <a:r>
              <a:rPr lang="en-US" altLang="zh-CN" sz="2400"/>
              <a:t>d=1</a:t>
            </a:r>
            <a:endParaRPr lang="en-US" altLang="zh-CN" sz="2400"/>
          </a:p>
          <a:p>
            <a:endParaRPr lang="en-US" altLang="zh-CN" sz="2400"/>
          </a:p>
        </p:txBody>
      </p:sp>
      <p:sp>
        <p:nvSpPr>
          <p:cNvPr id="67" name="文本框 66"/>
          <p:cNvSpPr txBox="1"/>
          <p:nvPr/>
        </p:nvSpPr>
        <p:spPr>
          <a:xfrm>
            <a:off x="363220" y="2859405"/>
            <a:ext cx="4892040" cy="822960"/>
          </a:xfrm>
          <a:prstGeom prst="rect">
            <a:avLst/>
          </a:prstGeom>
          <a:noFill/>
        </p:spPr>
        <p:txBody>
          <a:bodyPr wrap="square" rtlCol="0">
            <a:spAutoFit/>
          </a:bodyPr>
          <a:p>
            <a:r>
              <a:rPr lang="zh-CN" altLang="en-US" sz="2400"/>
              <a:t>我们可以</a:t>
            </a:r>
            <a:r>
              <a:rPr lang="zh-CN" altLang="en-US" sz="2400"/>
              <a:t>模拟上述过程：</a:t>
            </a:r>
            <a:endParaRPr lang="zh-CN" altLang="en-US" sz="2400"/>
          </a:p>
          <a:p>
            <a:endParaRPr lang="zh-CN" altLang="en-US" sz="2400"/>
          </a:p>
        </p:txBody>
      </p:sp>
      <p:sp>
        <p:nvSpPr>
          <p:cNvPr id="68" name="文本框 67"/>
          <p:cNvSpPr txBox="1"/>
          <p:nvPr/>
        </p:nvSpPr>
        <p:spPr>
          <a:xfrm>
            <a:off x="10791190" y="1621155"/>
            <a:ext cx="320040" cy="460375"/>
          </a:xfrm>
          <a:prstGeom prst="rect">
            <a:avLst/>
          </a:prstGeom>
          <a:noFill/>
          <a:ln>
            <a:noFill/>
          </a:ln>
        </p:spPr>
        <p:txBody>
          <a:bodyPr wrap="square" rtlCol="0">
            <a:spAutoFit/>
          </a:bodyPr>
          <a:p>
            <a:r>
              <a:rPr lang="en-US" altLang="zh-CN" sz="2400">
                <a:solidFill>
                  <a:schemeClr val="accent1"/>
                </a:solidFill>
              </a:rPr>
              <a:t>3</a:t>
            </a:r>
            <a:endParaRPr lang="en-US" altLang="zh-CN" sz="2400">
              <a:solidFill>
                <a:schemeClr val="accent1"/>
              </a:solidFill>
            </a:endParaRPr>
          </a:p>
        </p:txBody>
      </p:sp>
      <p:sp>
        <p:nvSpPr>
          <p:cNvPr id="69" name="文本框 68"/>
          <p:cNvSpPr txBox="1"/>
          <p:nvPr/>
        </p:nvSpPr>
        <p:spPr>
          <a:xfrm>
            <a:off x="9468485" y="565785"/>
            <a:ext cx="320040" cy="460375"/>
          </a:xfrm>
          <a:prstGeom prst="rect">
            <a:avLst/>
          </a:prstGeom>
          <a:noFill/>
          <a:ln>
            <a:noFill/>
          </a:ln>
        </p:spPr>
        <p:txBody>
          <a:bodyPr wrap="square" rtlCol="0">
            <a:spAutoFit/>
          </a:bodyPr>
          <a:p>
            <a:r>
              <a:rPr lang="en-US" altLang="zh-CN" sz="2400">
                <a:solidFill>
                  <a:schemeClr val="accent1"/>
                </a:solidFill>
              </a:rPr>
              <a:t>0</a:t>
            </a:r>
            <a:endParaRPr lang="en-US" altLang="zh-CN" sz="2400">
              <a:solidFill>
                <a:schemeClr val="accent1"/>
              </a:solidFill>
            </a:endParaRPr>
          </a:p>
        </p:txBody>
      </p:sp>
      <p:sp>
        <p:nvSpPr>
          <p:cNvPr id="70" name="文本框 69"/>
          <p:cNvSpPr txBox="1"/>
          <p:nvPr/>
        </p:nvSpPr>
        <p:spPr>
          <a:xfrm>
            <a:off x="9493885" y="3412490"/>
            <a:ext cx="320040" cy="460375"/>
          </a:xfrm>
          <a:prstGeom prst="rect">
            <a:avLst/>
          </a:prstGeom>
          <a:noFill/>
          <a:ln>
            <a:noFill/>
          </a:ln>
        </p:spPr>
        <p:txBody>
          <a:bodyPr wrap="square" rtlCol="0">
            <a:spAutoFit/>
          </a:bodyPr>
          <a:p>
            <a:r>
              <a:rPr lang="en-US" altLang="zh-CN" sz="2400">
                <a:solidFill>
                  <a:schemeClr val="accent1"/>
                </a:solidFill>
              </a:rPr>
              <a:t>5</a:t>
            </a:r>
            <a:endParaRPr lang="en-US" altLang="zh-CN" sz="2400">
              <a:solidFill>
                <a:schemeClr val="accent1"/>
              </a:solidFill>
            </a:endParaRPr>
          </a:p>
        </p:txBody>
      </p:sp>
      <p:sp>
        <p:nvSpPr>
          <p:cNvPr id="71" name="文本框 70"/>
          <p:cNvSpPr txBox="1"/>
          <p:nvPr/>
        </p:nvSpPr>
        <p:spPr>
          <a:xfrm>
            <a:off x="8100695" y="1621155"/>
            <a:ext cx="320040" cy="460375"/>
          </a:xfrm>
          <a:prstGeom prst="rect">
            <a:avLst/>
          </a:prstGeom>
          <a:noFill/>
          <a:ln>
            <a:noFill/>
          </a:ln>
        </p:spPr>
        <p:txBody>
          <a:bodyPr wrap="square" rtlCol="0">
            <a:spAutoFit/>
          </a:bodyPr>
          <a:p>
            <a:r>
              <a:rPr lang="en-US" altLang="zh-CN" sz="2400">
                <a:solidFill>
                  <a:schemeClr val="accent1"/>
                </a:solidFill>
              </a:rPr>
              <a:t>4</a:t>
            </a:r>
            <a:endParaRPr lang="en-US" altLang="zh-CN" sz="2400">
              <a:solidFill>
                <a:schemeClr val="accent1"/>
              </a:solidFill>
            </a:endParaRPr>
          </a:p>
        </p:txBody>
      </p:sp>
      <p:sp>
        <p:nvSpPr>
          <p:cNvPr id="72" name="乘号 71"/>
          <p:cNvSpPr/>
          <p:nvPr/>
        </p:nvSpPr>
        <p:spPr>
          <a:xfrm>
            <a:off x="10018395" y="2482850"/>
            <a:ext cx="472440" cy="472440"/>
          </a:xfrm>
          <a:prstGeom prst="mathMultipl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3" name="乘号 72"/>
          <p:cNvSpPr/>
          <p:nvPr/>
        </p:nvSpPr>
        <p:spPr>
          <a:xfrm>
            <a:off x="10018395" y="1477010"/>
            <a:ext cx="472440" cy="472440"/>
          </a:xfrm>
          <a:prstGeom prst="mathMultipl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乘号 9"/>
          <p:cNvSpPr/>
          <p:nvPr/>
        </p:nvSpPr>
        <p:spPr>
          <a:xfrm>
            <a:off x="8844915" y="1477010"/>
            <a:ext cx="472440" cy="472440"/>
          </a:xfrm>
          <a:prstGeom prst="mathMultipl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4" name="文本框 73"/>
          <p:cNvSpPr txBox="1"/>
          <p:nvPr/>
        </p:nvSpPr>
        <p:spPr>
          <a:xfrm>
            <a:off x="363220" y="3682365"/>
            <a:ext cx="4861560" cy="460375"/>
          </a:xfrm>
          <a:prstGeom prst="rect">
            <a:avLst/>
          </a:prstGeom>
          <a:noFill/>
        </p:spPr>
        <p:txBody>
          <a:bodyPr wrap="square" rtlCol="0">
            <a:spAutoFit/>
          </a:bodyPr>
          <a:p>
            <a:r>
              <a:rPr lang="zh-CN" altLang="en-US" sz="2400"/>
              <a:t>因此</a:t>
            </a:r>
            <a:r>
              <a:rPr lang="zh-CN" altLang="en-US" sz="2400"/>
              <a:t>答案就是</a:t>
            </a:r>
            <a:r>
              <a:rPr lang="en-US" altLang="zh-CN" sz="2400"/>
              <a:t>5</a:t>
            </a:r>
            <a:endParaRPr lang="en-US" altLang="zh-CN"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anim calcmode="lin" valueType="num">
                                      <p:cBhvr>
                                        <p:cTn id="15" dur="500" fill="hold"/>
                                        <p:tgtEl>
                                          <p:spTgt spid="7"/>
                                        </p:tgtEl>
                                        <p:attrNameLst>
                                          <p:attrName>ppt_x</p:attrName>
                                        </p:attrNameLst>
                                      </p:cBhvr>
                                      <p:tavLst>
                                        <p:tav tm="0">
                                          <p:val>
                                            <p:strVal val="#ppt_x"/>
                                          </p:val>
                                        </p:tav>
                                        <p:tav tm="100000">
                                          <p:val>
                                            <p:strVal val="#ppt_x"/>
                                          </p:val>
                                        </p:tav>
                                      </p:tavLst>
                                    </p:anim>
                                    <p:anim calcmode="lin" valueType="num">
                                      <p:cBhvr>
                                        <p:cTn id="16" dur="500" fill="hold"/>
                                        <p:tgtEl>
                                          <p:spTgt spid="7"/>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anim calcmode="lin" valueType="num">
                                      <p:cBhvr>
                                        <p:cTn id="20" dur="500" fill="hold"/>
                                        <p:tgtEl>
                                          <p:spTgt spid="6"/>
                                        </p:tgtEl>
                                        <p:attrNameLst>
                                          <p:attrName>ppt_x</p:attrName>
                                        </p:attrNameLst>
                                      </p:cBhvr>
                                      <p:tavLst>
                                        <p:tav tm="0">
                                          <p:val>
                                            <p:strVal val="#ppt_x"/>
                                          </p:val>
                                        </p:tav>
                                        <p:tav tm="100000">
                                          <p:val>
                                            <p:strVal val="#ppt_x"/>
                                          </p:val>
                                        </p:tav>
                                      </p:tavLst>
                                    </p:anim>
                                    <p:anim calcmode="lin" valueType="num">
                                      <p:cBhvr>
                                        <p:cTn id="21" dur="50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anim calcmode="lin" valueType="num">
                                      <p:cBhvr>
                                        <p:cTn id="25" dur="500" fill="hold"/>
                                        <p:tgtEl>
                                          <p:spTgt spid="8"/>
                                        </p:tgtEl>
                                        <p:attrNameLst>
                                          <p:attrName>ppt_x</p:attrName>
                                        </p:attrNameLst>
                                      </p:cBhvr>
                                      <p:tavLst>
                                        <p:tav tm="0">
                                          <p:val>
                                            <p:strVal val="#ppt_x"/>
                                          </p:val>
                                        </p:tav>
                                        <p:tav tm="100000">
                                          <p:val>
                                            <p:strVal val="#ppt_x"/>
                                          </p:val>
                                        </p:tav>
                                      </p:tavLst>
                                    </p:anim>
                                    <p:anim calcmode="lin" valueType="num">
                                      <p:cBhvr>
                                        <p:cTn id="26" dur="500" fill="hold"/>
                                        <p:tgtEl>
                                          <p:spTgt spid="8"/>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anim calcmode="lin" valueType="num">
                                      <p:cBhvr>
                                        <p:cTn id="30" dur="500" fill="hold"/>
                                        <p:tgtEl>
                                          <p:spTgt spid="9"/>
                                        </p:tgtEl>
                                        <p:attrNameLst>
                                          <p:attrName>ppt_x</p:attrName>
                                        </p:attrNameLst>
                                      </p:cBhvr>
                                      <p:tavLst>
                                        <p:tav tm="0">
                                          <p:val>
                                            <p:strVal val="#ppt_x"/>
                                          </p:val>
                                        </p:tav>
                                        <p:tav tm="100000">
                                          <p:val>
                                            <p:strVal val="#ppt_x"/>
                                          </p:val>
                                        </p:tav>
                                      </p:tavLst>
                                    </p:anim>
                                    <p:anim calcmode="lin" valueType="num">
                                      <p:cBhvr>
                                        <p:cTn id="31" dur="500" fill="hold"/>
                                        <p:tgtEl>
                                          <p:spTgt spid="9"/>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anim calcmode="lin" valueType="num">
                                      <p:cBhvr>
                                        <p:cTn id="35" dur="500" fill="hold"/>
                                        <p:tgtEl>
                                          <p:spTgt spid="12"/>
                                        </p:tgtEl>
                                        <p:attrNameLst>
                                          <p:attrName>ppt_x</p:attrName>
                                        </p:attrNameLst>
                                      </p:cBhvr>
                                      <p:tavLst>
                                        <p:tav tm="0">
                                          <p:val>
                                            <p:strVal val="#ppt_x"/>
                                          </p:val>
                                        </p:tav>
                                        <p:tav tm="100000">
                                          <p:val>
                                            <p:strVal val="#ppt_x"/>
                                          </p:val>
                                        </p:tav>
                                      </p:tavLst>
                                    </p:anim>
                                    <p:anim calcmode="lin" valueType="num">
                                      <p:cBhvr>
                                        <p:cTn id="36" dur="500" fill="hold"/>
                                        <p:tgtEl>
                                          <p:spTgt spid="12"/>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anim calcmode="lin" valueType="num">
                                      <p:cBhvr>
                                        <p:cTn id="40" dur="500" fill="hold"/>
                                        <p:tgtEl>
                                          <p:spTgt spid="15"/>
                                        </p:tgtEl>
                                        <p:attrNameLst>
                                          <p:attrName>ppt_x</p:attrName>
                                        </p:attrNameLst>
                                      </p:cBhvr>
                                      <p:tavLst>
                                        <p:tav tm="0">
                                          <p:val>
                                            <p:strVal val="#ppt_x"/>
                                          </p:val>
                                        </p:tav>
                                        <p:tav tm="100000">
                                          <p:val>
                                            <p:strVal val="#ppt_x"/>
                                          </p:val>
                                        </p:tav>
                                      </p:tavLst>
                                    </p:anim>
                                    <p:anim calcmode="lin" valueType="num">
                                      <p:cBhvr>
                                        <p:cTn id="41" dur="500" fill="hold"/>
                                        <p:tgtEl>
                                          <p:spTgt spid="15"/>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anim calcmode="lin" valueType="num">
                                      <p:cBhvr>
                                        <p:cTn id="45" dur="500" fill="hold"/>
                                        <p:tgtEl>
                                          <p:spTgt spid="23"/>
                                        </p:tgtEl>
                                        <p:attrNameLst>
                                          <p:attrName>ppt_x</p:attrName>
                                        </p:attrNameLst>
                                      </p:cBhvr>
                                      <p:tavLst>
                                        <p:tav tm="0">
                                          <p:val>
                                            <p:strVal val="#ppt_x"/>
                                          </p:val>
                                        </p:tav>
                                        <p:tav tm="100000">
                                          <p:val>
                                            <p:strVal val="#ppt_x"/>
                                          </p:val>
                                        </p:tav>
                                      </p:tavLst>
                                    </p:anim>
                                    <p:anim calcmode="lin" valueType="num">
                                      <p:cBhvr>
                                        <p:cTn id="46" dur="500" fill="hold"/>
                                        <p:tgtEl>
                                          <p:spTgt spid="23"/>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anim calcmode="lin" valueType="num">
                                      <p:cBhvr>
                                        <p:cTn id="50" dur="500" fill="hold"/>
                                        <p:tgtEl>
                                          <p:spTgt spid="24"/>
                                        </p:tgtEl>
                                        <p:attrNameLst>
                                          <p:attrName>ppt_x</p:attrName>
                                        </p:attrNameLst>
                                      </p:cBhvr>
                                      <p:tavLst>
                                        <p:tav tm="0">
                                          <p:val>
                                            <p:strVal val="#ppt_x"/>
                                          </p:val>
                                        </p:tav>
                                        <p:tav tm="100000">
                                          <p:val>
                                            <p:strVal val="#ppt_x"/>
                                          </p:val>
                                        </p:tav>
                                      </p:tavLst>
                                    </p:anim>
                                    <p:anim calcmode="lin" valueType="num">
                                      <p:cBhvr>
                                        <p:cTn id="51" dur="500" fill="hold"/>
                                        <p:tgtEl>
                                          <p:spTgt spid="24"/>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fade">
                                      <p:cBhvr>
                                        <p:cTn id="54" dur="500"/>
                                        <p:tgtEl>
                                          <p:spTgt spid="25"/>
                                        </p:tgtEl>
                                      </p:cBhvr>
                                    </p:animEffect>
                                    <p:anim calcmode="lin" valueType="num">
                                      <p:cBhvr>
                                        <p:cTn id="55" dur="500" fill="hold"/>
                                        <p:tgtEl>
                                          <p:spTgt spid="25"/>
                                        </p:tgtEl>
                                        <p:attrNameLst>
                                          <p:attrName>ppt_x</p:attrName>
                                        </p:attrNameLst>
                                      </p:cBhvr>
                                      <p:tavLst>
                                        <p:tav tm="0">
                                          <p:val>
                                            <p:strVal val="#ppt_x"/>
                                          </p:val>
                                        </p:tav>
                                        <p:tav tm="100000">
                                          <p:val>
                                            <p:strVal val="#ppt_x"/>
                                          </p:val>
                                        </p:tav>
                                      </p:tavLst>
                                    </p:anim>
                                    <p:anim calcmode="lin" valueType="num">
                                      <p:cBhvr>
                                        <p:cTn id="56" dur="500" fill="hold"/>
                                        <p:tgtEl>
                                          <p:spTgt spid="25"/>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fade">
                                      <p:cBhvr>
                                        <p:cTn id="59" dur="500"/>
                                        <p:tgtEl>
                                          <p:spTgt spid="26"/>
                                        </p:tgtEl>
                                      </p:cBhvr>
                                    </p:animEffect>
                                    <p:anim calcmode="lin" valueType="num">
                                      <p:cBhvr>
                                        <p:cTn id="60" dur="500" fill="hold"/>
                                        <p:tgtEl>
                                          <p:spTgt spid="26"/>
                                        </p:tgtEl>
                                        <p:attrNameLst>
                                          <p:attrName>ppt_x</p:attrName>
                                        </p:attrNameLst>
                                      </p:cBhvr>
                                      <p:tavLst>
                                        <p:tav tm="0">
                                          <p:val>
                                            <p:strVal val="#ppt_x"/>
                                          </p:val>
                                        </p:tav>
                                        <p:tav tm="100000">
                                          <p:val>
                                            <p:strVal val="#ppt_x"/>
                                          </p:val>
                                        </p:tav>
                                      </p:tavLst>
                                    </p:anim>
                                    <p:anim calcmode="lin" valueType="num">
                                      <p:cBhvr>
                                        <p:cTn id="61" dur="500" fill="hold"/>
                                        <p:tgtEl>
                                          <p:spTgt spid="26"/>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500"/>
                                        <p:tgtEl>
                                          <p:spTgt spid="27"/>
                                        </p:tgtEl>
                                      </p:cBhvr>
                                    </p:animEffect>
                                    <p:anim calcmode="lin" valueType="num">
                                      <p:cBhvr>
                                        <p:cTn id="65" dur="500" fill="hold"/>
                                        <p:tgtEl>
                                          <p:spTgt spid="27"/>
                                        </p:tgtEl>
                                        <p:attrNameLst>
                                          <p:attrName>ppt_x</p:attrName>
                                        </p:attrNameLst>
                                      </p:cBhvr>
                                      <p:tavLst>
                                        <p:tav tm="0">
                                          <p:val>
                                            <p:strVal val="#ppt_x"/>
                                          </p:val>
                                        </p:tav>
                                        <p:tav tm="100000">
                                          <p:val>
                                            <p:strVal val="#ppt_x"/>
                                          </p:val>
                                        </p:tav>
                                      </p:tavLst>
                                    </p:anim>
                                    <p:anim calcmode="lin" valueType="num">
                                      <p:cBhvr>
                                        <p:cTn id="66" dur="500" fill="hold"/>
                                        <p:tgtEl>
                                          <p:spTgt spid="27"/>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Effect transition="in" filter="fade">
                                      <p:cBhvr>
                                        <p:cTn id="69" dur="500"/>
                                        <p:tgtEl>
                                          <p:spTgt spid="28"/>
                                        </p:tgtEl>
                                      </p:cBhvr>
                                    </p:animEffect>
                                    <p:anim calcmode="lin" valueType="num">
                                      <p:cBhvr>
                                        <p:cTn id="70" dur="500" fill="hold"/>
                                        <p:tgtEl>
                                          <p:spTgt spid="28"/>
                                        </p:tgtEl>
                                        <p:attrNameLst>
                                          <p:attrName>ppt_x</p:attrName>
                                        </p:attrNameLst>
                                      </p:cBhvr>
                                      <p:tavLst>
                                        <p:tav tm="0">
                                          <p:val>
                                            <p:strVal val="#ppt_x"/>
                                          </p:val>
                                        </p:tav>
                                        <p:tav tm="100000">
                                          <p:val>
                                            <p:strVal val="#ppt_x"/>
                                          </p:val>
                                        </p:tav>
                                      </p:tavLst>
                                    </p:anim>
                                    <p:anim calcmode="lin" valueType="num">
                                      <p:cBhvr>
                                        <p:cTn id="71" dur="500" fill="hold"/>
                                        <p:tgtEl>
                                          <p:spTgt spid="28"/>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fade">
                                      <p:cBhvr>
                                        <p:cTn id="74" dur="500"/>
                                        <p:tgtEl>
                                          <p:spTgt spid="29"/>
                                        </p:tgtEl>
                                      </p:cBhvr>
                                    </p:animEffect>
                                    <p:anim calcmode="lin" valueType="num">
                                      <p:cBhvr>
                                        <p:cTn id="75" dur="500" fill="hold"/>
                                        <p:tgtEl>
                                          <p:spTgt spid="29"/>
                                        </p:tgtEl>
                                        <p:attrNameLst>
                                          <p:attrName>ppt_x</p:attrName>
                                        </p:attrNameLst>
                                      </p:cBhvr>
                                      <p:tavLst>
                                        <p:tav tm="0">
                                          <p:val>
                                            <p:strVal val="#ppt_x"/>
                                          </p:val>
                                        </p:tav>
                                        <p:tav tm="100000">
                                          <p:val>
                                            <p:strVal val="#ppt_x"/>
                                          </p:val>
                                        </p:tav>
                                      </p:tavLst>
                                    </p:anim>
                                    <p:anim calcmode="lin" valueType="num">
                                      <p:cBhvr>
                                        <p:cTn id="76" dur="500" fill="hold"/>
                                        <p:tgtEl>
                                          <p:spTgt spid="29"/>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30"/>
                                        </p:tgtEl>
                                        <p:attrNameLst>
                                          <p:attrName>style.visibility</p:attrName>
                                        </p:attrNameLst>
                                      </p:cBhvr>
                                      <p:to>
                                        <p:strVal val="visible"/>
                                      </p:to>
                                    </p:set>
                                    <p:animEffect transition="in" filter="fade">
                                      <p:cBhvr>
                                        <p:cTn id="79" dur="500"/>
                                        <p:tgtEl>
                                          <p:spTgt spid="30"/>
                                        </p:tgtEl>
                                      </p:cBhvr>
                                    </p:animEffect>
                                    <p:anim calcmode="lin" valueType="num">
                                      <p:cBhvr>
                                        <p:cTn id="80" dur="500" fill="hold"/>
                                        <p:tgtEl>
                                          <p:spTgt spid="30"/>
                                        </p:tgtEl>
                                        <p:attrNameLst>
                                          <p:attrName>ppt_x</p:attrName>
                                        </p:attrNameLst>
                                      </p:cBhvr>
                                      <p:tavLst>
                                        <p:tav tm="0">
                                          <p:val>
                                            <p:strVal val="#ppt_x"/>
                                          </p:val>
                                        </p:tav>
                                        <p:tav tm="100000">
                                          <p:val>
                                            <p:strVal val="#ppt_x"/>
                                          </p:val>
                                        </p:tav>
                                      </p:tavLst>
                                    </p:anim>
                                    <p:anim calcmode="lin" valueType="num">
                                      <p:cBhvr>
                                        <p:cTn id="81" dur="500" fill="hold"/>
                                        <p:tgtEl>
                                          <p:spTgt spid="30"/>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31"/>
                                        </p:tgtEl>
                                        <p:attrNameLst>
                                          <p:attrName>style.visibility</p:attrName>
                                        </p:attrNameLst>
                                      </p:cBhvr>
                                      <p:to>
                                        <p:strVal val="visible"/>
                                      </p:to>
                                    </p:set>
                                    <p:animEffect transition="in" filter="fade">
                                      <p:cBhvr>
                                        <p:cTn id="84" dur="500"/>
                                        <p:tgtEl>
                                          <p:spTgt spid="31"/>
                                        </p:tgtEl>
                                      </p:cBhvr>
                                    </p:animEffect>
                                    <p:anim calcmode="lin" valueType="num">
                                      <p:cBhvr>
                                        <p:cTn id="85" dur="500" fill="hold"/>
                                        <p:tgtEl>
                                          <p:spTgt spid="31"/>
                                        </p:tgtEl>
                                        <p:attrNameLst>
                                          <p:attrName>ppt_x</p:attrName>
                                        </p:attrNameLst>
                                      </p:cBhvr>
                                      <p:tavLst>
                                        <p:tav tm="0">
                                          <p:val>
                                            <p:strVal val="#ppt_x"/>
                                          </p:val>
                                        </p:tav>
                                        <p:tav tm="100000">
                                          <p:val>
                                            <p:strVal val="#ppt_x"/>
                                          </p:val>
                                        </p:tav>
                                      </p:tavLst>
                                    </p:anim>
                                    <p:anim calcmode="lin" valueType="num">
                                      <p:cBhvr>
                                        <p:cTn id="86" dur="500" fill="hold"/>
                                        <p:tgtEl>
                                          <p:spTgt spid="31"/>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32"/>
                                        </p:tgtEl>
                                        <p:attrNameLst>
                                          <p:attrName>style.visibility</p:attrName>
                                        </p:attrNameLst>
                                      </p:cBhvr>
                                      <p:to>
                                        <p:strVal val="visible"/>
                                      </p:to>
                                    </p:set>
                                    <p:animEffect transition="in" filter="fade">
                                      <p:cBhvr>
                                        <p:cTn id="89" dur="500"/>
                                        <p:tgtEl>
                                          <p:spTgt spid="32"/>
                                        </p:tgtEl>
                                      </p:cBhvr>
                                    </p:animEffect>
                                    <p:anim calcmode="lin" valueType="num">
                                      <p:cBhvr>
                                        <p:cTn id="90" dur="500" fill="hold"/>
                                        <p:tgtEl>
                                          <p:spTgt spid="32"/>
                                        </p:tgtEl>
                                        <p:attrNameLst>
                                          <p:attrName>ppt_x</p:attrName>
                                        </p:attrNameLst>
                                      </p:cBhvr>
                                      <p:tavLst>
                                        <p:tav tm="0">
                                          <p:val>
                                            <p:strVal val="#ppt_x"/>
                                          </p:val>
                                        </p:tav>
                                        <p:tav tm="100000">
                                          <p:val>
                                            <p:strVal val="#ppt_x"/>
                                          </p:val>
                                        </p:tav>
                                      </p:tavLst>
                                    </p:anim>
                                    <p:anim calcmode="lin" valueType="num">
                                      <p:cBhvr>
                                        <p:cTn id="91" dur="5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42" presetClass="entr" presetSubtype="0" fill="hold" grpId="0" nodeType="clickEffect">
                                  <p:stCondLst>
                                    <p:cond delay="0"/>
                                  </p:stCondLst>
                                  <p:childTnLst>
                                    <p:set>
                                      <p:cBhvr>
                                        <p:cTn id="95" dur="1" fill="hold">
                                          <p:stCondLst>
                                            <p:cond delay="0"/>
                                          </p:stCondLst>
                                        </p:cTn>
                                        <p:tgtEl>
                                          <p:spTgt spid="65"/>
                                        </p:tgtEl>
                                        <p:attrNameLst>
                                          <p:attrName>style.visibility</p:attrName>
                                        </p:attrNameLst>
                                      </p:cBhvr>
                                      <p:to>
                                        <p:strVal val="visible"/>
                                      </p:to>
                                    </p:set>
                                    <p:animEffect transition="in" filter="fade">
                                      <p:cBhvr>
                                        <p:cTn id="96" dur="500"/>
                                        <p:tgtEl>
                                          <p:spTgt spid="65"/>
                                        </p:tgtEl>
                                      </p:cBhvr>
                                    </p:animEffect>
                                    <p:anim calcmode="lin" valueType="num">
                                      <p:cBhvr>
                                        <p:cTn id="97" dur="500" fill="hold"/>
                                        <p:tgtEl>
                                          <p:spTgt spid="65"/>
                                        </p:tgtEl>
                                        <p:attrNameLst>
                                          <p:attrName>ppt_x</p:attrName>
                                        </p:attrNameLst>
                                      </p:cBhvr>
                                      <p:tavLst>
                                        <p:tav tm="0">
                                          <p:val>
                                            <p:strVal val="#ppt_x"/>
                                          </p:val>
                                        </p:tav>
                                        <p:tav tm="100000">
                                          <p:val>
                                            <p:strVal val="#ppt_x"/>
                                          </p:val>
                                        </p:tav>
                                      </p:tavLst>
                                    </p:anim>
                                    <p:anim calcmode="lin" valueType="num">
                                      <p:cBhvr>
                                        <p:cTn id="98" dur="500" fill="hold"/>
                                        <p:tgtEl>
                                          <p:spTgt spid="65"/>
                                        </p:tgtEl>
                                        <p:attrNameLst>
                                          <p:attrName>ppt_y</p:attrName>
                                        </p:attrNameLst>
                                      </p:cBhvr>
                                      <p:tavLst>
                                        <p:tav tm="0">
                                          <p:val>
                                            <p:strVal val="#ppt_y+.1"/>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42" presetClass="entr" presetSubtype="0" fill="hold" grpId="0" nodeType="clickEffect">
                                  <p:stCondLst>
                                    <p:cond delay="0"/>
                                  </p:stCondLst>
                                  <p:childTnLst>
                                    <p:set>
                                      <p:cBhvr>
                                        <p:cTn id="102" dur="1" fill="hold">
                                          <p:stCondLst>
                                            <p:cond delay="0"/>
                                          </p:stCondLst>
                                        </p:cTn>
                                        <p:tgtEl>
                                          <p:spTgt spid="67"/>
                                        </p:tgtEl>
                                        <p:attrNameLst>
                                          <p:attrName>style.visibility</p:attrName>
                                        </p:attrNameLst>
                                      </p:cBhvr>
                                      <p:to>
                                        <p:strVal val="visible"/>
                                      </p:to>
                                    </p:set>
                                    <p:animEffect transition="in" filter="fade">
                                      <p:cBhvr>
                                        <p:cTn id="103" dur="500"/>
                                        <p:tgtEl>
                                          <p:spTgt spid="67"/>
                                        </p:tgtEl>
                                      </p:cBhvr>
                                    </p:animEffect>
                                    <p:anim calcmode="lin" valueType="num">
                                      <p:cBhvr>
                                        <p:cTn id="104" dur="500" fill="hold"/>
                                        <p:tgtEl>
                                          <p:spTgt spid="67"/>
                                        </p:tgtEl>
                                        <p:attrNameLst>
                                          <p:attrName>ppt_x</p:attrName>
                                        </p:attrNameLst>
                                      </p:cBhvr>
                                      <p:tavLst>
                                        <p:tav tm="0">
                                          <p:val>
                                            <p:strVal val="#ppt_x"/>
                                          </p:val>
                                        </p:tav>
                                        <p:tav tm="100000">
                                          <p:val>
                                            <p:strVal val="#ppt_x"/>
                                          </p:val>
                                        </p:tav>
                                      </p:tavLst>
                                    </p:anim>
                                    <p:anim calcmode="lin" valueType="num">
                                      <p:cBhvr>
                                        <p:cTn id="105" dur="500" fill="hold"/>
                                        <p:tgtEl>
                                          <p:spTgt spid="67"/>
                                        </p:tgtEl>
                                        <p:attrNameLst>
                                          <p:attrName>ppt_y</p:attrName>
                                        </p:attrNameLst>
                                      </p:cBhvr>
                                      <p:tavLst>
                                        <p:tav tm="0">
                                          <p:val>
                                            <p:strVal val="#ppt_y+.1"/>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42" presetClass="entr" presetSubtype="0" fill="hold" grpId="0" nodeType="clickEffect">
                                  <p:stCondLst>
                                    <p:cond delay="0"/>
                                  </p:stCondLst>
                                  <p:childTnLst>
                                    <p:set>
                                      <p:cBhvr>
                                        <p:cTn id="109" dur="1" fill="hold">
                                          <p:stCondLst>
                                            <p:cond delay="0"/>
                                          </p:stCondLst>
                                        </p:cTn>
                                        <p:tgtEl>
                                          <p:spTgt spid="52"/>
                                        </p:tgtEl>
                                        <p:attrNameLst>
                                          <p:attrName>style.visibility</p:attrName>
                                        </p:attrNameLst>
                                      </p:cBhvr>
                                      <p:to>
                                        <p:strVal val="visible"/>
                                      </p:to>
                                    </p:set>
                                    <p:animEffect transition="in" filter="fade">
                                      <p:cBhvr>
                                        <p:cTn id="110" dur="500"/>
                                        <p:tgtEl>
                                          <p:spTgt spid="52"/>
                                        </p:tgtEl>
                                      </p:cBhvr>
                                    </p:animEffect>
                                    <p:anim calcmode="lin" valueType="num">
                                      <p:cBhvr>
                                        <p:cTn id="111" dur="500" fill="hold"/>
                                        <p:tgtEl>
                                          <p:spTgt spid="52"/>
                                        </p:tgtEl>
                                        <p:attrNameLst>
                                          <p:attrName>ppt_x</p:attrName>
                                        </p:attrNameLst>
                                      </p:cBhvr>
                                      <p:tavLst>
                                        <p:tav tm="0">
                                          <p:val>
                                            <p:strVal val="#ppt_x"/>
                                          </p:val>
                                        </p:tav>
                                        <p:tav tm="100000">
                                          <p:val>
                                            <p:strVal val="#ppt_x"/>
                                          </p:val>
                                        </p:tav>
                                      </p:tavLst>
                                    </p:anim>
                                    <p:anim calcmode="lin" valueType="num">
                                      <p:cBhvr>
                                        <p:cTn id="112" dur="500" fill="hold"/>
                                        <p:tgtEl>
                                          <p:spTgt spid="52"/>
                                        </p:tgtEl>
                                        <p:attrNameLst>
                                          <p:attrName>ppt_y</p:attrName>
                                        </p:attrNameLst>
                                      </p:cBhvr>
                                      <p:tavLst>
                                        <p:tav tm="0">
                                          <p:val>
                                            <p:strVal val="#ppt_y+.1"/>
                                          </p:val>
                                        </p:tav>
                                        <p:tav tm="100000">
                                          <p:val>
                                            <p:strVal val="#ppt_y"/>
                                          </p:val>
                                        </p:tav>
                                      </p:tavLst>
                                    </p:anim>
                                  </p:childTnLst>
                                </p:cTn>
                              </p:par>
                              <p:par>
                                <p:cTn id="113" presetID="42" presetClass="entr" presetSubtype="0" fill="hold" grpId="0" nodeType="withEffect">
                                  <p:stCondLst>
                                    <p:cond delay="0"/>
                                  </p:stCondLst>
                                  <p:childTnLst>
                                    <p:set>
                                      <p:cBhvr>
                                        <p:cTn id="114" dur="1" fill="hold">
                                          <p:stCondLst>
                                            <p:cond delay="0"/>
                                          </p:stCondLst>
                                        </p:cTn>
                                        <p:tgtEl>
                                          <p:spTgt spid="49"/>
                                        </p:tgtEl>
                                        <p:attrNameLst>
                                          <p:attrName>style.visibility</p:attrName>
                                        </p:attrNameLst>
                                      </p:cBhvr>
                                      <p:to>
                                        <p:strVal val="visible"/>
                                      </p:to>
                                    </p:set>
                                    <p:animEffect transition="in" filter="fade">
                                      <p:cBhvr>
                                        <p:cTn id="115" dur="500"/>
                                        <p:tgtEl>
                                          <p:spTgt spid="49"/>
                                        </p:tgtEl>
                                      </p:cBhvr>
                                    </p:animEffect>
                                    <p:anim calcmode="lin" valueType="num">
                                      <p:cBhvr>
                                        <p:cTn id="116" dur="500" fill="hold"/>
                                        <p:tgtEl>
                                          <p:spTgt spid="49"/>
                                        </p:tgtEl>
                                        <p:attrNameLst>
                                          <p:attrName>ppt_x</p:attrName>
                                        </p:attrNameLst>
                                      </p:cBhvr>
                                      <p:tavLst>
                                        <p:tav tm="0">
                                          <p:val>
                                            <p:strVal val="#ppt_x"/>
                                          </p:val>
                                        </p:tav>
                                        <p:tav tm="100000">
                                          <p:val>
                                            <p:strVal val="#ppt_x"/>
                                          </p:val>
                                        </p:tav>
                                      </p:tavLst>
                                    </p:anim>
                                    <p:anim calcmode="lin" valueType="num">
                                      <p:cBhvr>
                                        <p:cTn id="117" dur="500" fill="hold"/>
                                        <p:tgtEl>
                                          <p:spTgt spid="49"/>
                                        </p:tgtEl>
                                        <p:attrNameLst>
                                          <p:attrName>ppt_y</p:attrName>
                                        </p:attrNameLst>
                                      </p:cBhvr>
                                      <p:tavLst>
                                        <p:tav tm="0">
                                          <p:val>
                                            <p:strVal val="#ppt_y+.1"/>
                                          </p:val>
                                        </p:tav>
                                        <p:tav tm="100000">
                                          <p:val>
                                            <p:strVal val="#ppt_y"/>
                                          </p:val>
                                        </p:tav>
                                      </p:tavLst>
                                    </p:anim>
                                  </p:childTnLst>
                                </p:cTn>
                              </p:par>
                              <p:par>
                                <p:cTn id="118" presetID="42" presetClass="entr" presetSubtype="0" fill="hold" grpId="0" nodeType="withEffect">
                                  <p:stCondLst>
                                    <p:cond delay="0"/>
                                  </p:stCondLst>
                                  <p:childTnLst>
                                    <p:set>
                                      <p:cBhvr>
                                        <p:cTn id="119" dur="1" fill="hold">
                                          <p:stCondLst>
                                            <p:cond delay="0"/>
                                          </p:stCondLst>
                                        </p:cTn>
                                        <p:tgtEl>
                                          <p:spTgt spid="50"/>
                                        </p:tgtEl>
                                        <p:attrNameLst>
                                          <p:attrName>style.visibility</p:attrName>
                                        </p:attrNameLst>
                                      </p:cBhvr>
                                      <p:to>
                                        <p:strVal val="visible"/>
                                      </p:to>
                                    </p:set>
                                    <p:animEffect transition="in" filter="fade">
                                      <p:cBhvr>
                                        <p:cTn id="120" dur="500"/>
                                        <p:tgtEl>
                                          <p:spTgt spid="50"/>
                                        </p:tgtEl>
                                      </p:cBhvr>
                                    </p:animEffect>
                                    <p:anim calcmode="lin" valueType="num">
                                      <p:cBhvr>
                                        <p:cTn id="121" dur="500" fill="hold"/>
                                        <p:tgtEl>
                                          <p:spTgt spid="50"/>
                                        </p:tgtEl>
                                        <p:attrNameLst>
                                          <p:attrName>ppt_x</p:attrName>
                                        </p:attrNameLst>
                                      </p:cBhvr>
                                      <p:tavLst>
                                        <p:tav tm="0">
                                          <p:val>
                                            <p:strVal val="#ppt_x"/>
                                          </p:val>
                                        </p:tav>
                                        <p:tav tm="100000">
                                          <p:val>
                                            <p:strVal val="#ppt_x"/>
                                          </p:val>
                                        </p:tav>
                                      </p:tavLst>
                                    </p:anim>
                                    <p:anim calcmode="lin" valueType="num">
                                      <p:cBhvr>
                                        <p:cTn id="122" dur="500" fill="hold"/>
                                        <p:tgtEl>
                                          <p:spTgt spid="50"/>
                                        </p:tgtEl>
                                        <p:attrNameLst>
                                          <p:attrName>ppt_y</p:attrName>
                                        </p:attrNameLst>
                                      </p:cBhvr>
                                      <p:tavLst>
                                        <p:tav tm="0">
                                          <p:val>
                                            <p:strVal val="#ppt_y+.1"/>
                                          </p:val>
                                        </p:tav>
                                        <p:tav tm="100000">
                                          <p:val>
                                            <p:strVal val="#ppt_y"/>
                                          </p:val>
                                        </p:tav>
                                      </p:tavLst>
                                    </p:anim>
                                  </p:childTnLst>
                                </p:cTn>
                              </p:par>
                              <p:par>
                                <p:cTn id="123" presetID="42" presetClass="entr" presetSubtype="0" fill="hold" grpId="0" nodeType="withEffect">
                                  <p:stCondLst>
                                    <p:cond delay="0"/>
                                  </p:stCondLst>
                                  <p:childTnLst>
                                    <p:set>
                                      <p:cBhvr>
                                        <p:cTn id="124" dur="1" fill="hold">
                                          <p:stCondLst>
                                            <p:cond delay="0"/>
                                          </p:stCondLst>
                                        </p:cTn>
                                        <p:tgtEl>
                                          <p:spTgt spid="51"/>
                                        </p:tgtEl>
                                        <p:attrNameLst>
                                          <p:attrName>style.visibility</p:attrName>
                                        </p:attrNameLst>
                                      </p:cBhvr>
                                      <p:to>
                                        <p:strVal val="visible"/>
                                      </p:to>
                                    </p:set>
                                    <p:animEffect transition="in" filter="fade">
                                      <p:cBhvr>
                                        <p:cTn id="125" dur="500"/>
                                        <p:tgtEl>
                                          <p:spTgt spid="51"/>
                                        </p:tgtEl>
                                      </p:cBhvr>
                                    </p:animEffect>
                                    <p:anim calcmode="lin" valueType="num">
                                      <p:cBhvr>
                                        <p:cTn id="126" dur="500" fill="hold"/>
                                        <p:tgtEl>
                                          <p:spTgt spid="51"/>
                                        </p:tgtEl>
                                        <p:attrNameLst>
                                          <p:attrName>ppt_x</p:attrName>
                                        </p:attrNameLst>
                                      </p:cBhvr>
                                      <p:tavLst>
                                        <p:tav tm="0">
                                          <p:val>
                                            <p:strVal val="#ppt_x"/>
                                          </p:val>
                                        </p:tav>
                                        <p:tav tm="100000">
                                          <p:val>
                                            <p:strVal val="#ppt_x"/>
                                          </p:val>
                                        </p:tav>
                                      </p:tavLst>
                                    </p:anim>
                                    <p:anim calcmode="lin" valueType="num">
                                      <p:cBhvr>
                                        <p:cTn id="127" dur="5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128" fill="hold">
                      <p:stCondLst>
                        <p:cond delay="indefinite"/>
                      </p:stCondLst>
                      <p:childTnLst>
                        <p:par>
                          <p:cTn id="129" fill="hold">
                            <p:stCondLst>
                              <p:cond delay="0"/>
                            </p:stCondLst>
                            <p:childTnLst>
                              <p:par>
                                <p:cTn id="130" presetID="42" presetClass="entr" presetSubtype="0" fill="hold" grpId="0" nodeType="clickEffect">
                                  <p:stCondLst>
                                    <p:cond delay="0"/>
                                  </p:stCondLst>
                                  <p:childTnLst>
                                    <p:set>
                                      <p:cBhvr>
                                        <p:cTn id="131" dur="1" fill="hold">
                                          <p:stCondLst>
                                            <p:cond delay="0"/>
                                          </p:stCondLst>
                                        </p:cTn>
                                        <p:tgtEl>
                                          <p:spTgt spid="69"/>
                                        </p:tgtEl>
                                        <p:attrNameLst>
                                          <p:attrName>style.visibility</p:attrName>
                                        </p:attrNameLst>
                                      </p:cBhvr>
                                      <p:to>
                                        <p:strVal val="visible"/>
                                      </p:to>
                                    </p:set>
                                    <p:animEffect transition="in" filter="fade">
                                      <p:cBhvr>
                                        <p:cTn id="132" dur="500"/>
                                        <p:tgtEl>
                                          <p:spTgt spid="69"/>
                                        </p:tgtEl>
                                      </p:cBhvr>
                                    </p:animEffect>
                                    <p:anim calcmode="lin" valueType="num">
                                      <p:cBhvr>
                                        <p:cTn id="133" dur="500" fill="hold"/>
                                        <p:tgtEl>
                                          <p:spTgt spid="69"/>
                                        </p:tgtEl>
                                        <p:attrNameLst>
                                          <p:attrName>ppt_x</p:attrName>
                                        </p:attrNameLst>
                                      </p:cBhvr>
                                      <p:tavLst>
                                        <p:tav tm="0">
                                          <p:val>
                                            <p:strVal val="#ppt_x"/>
                                          </p:val>
                                        </p:tav>
                                        <p:tav tm="100000">
                                          <p:val>
                                            <p:strVal val="#ppt_x"/>
                                          </p:val>
                                        </p:tav>
                                      </p:tavLst>
                                    </p:anim>
                                    <p:anim calcmode="lin" valueType="num">
                                      <p:cBhvr>
                                        <p:cTn id="134" dur="5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42" presetClass="entr" presetSubtype="0" fill="hold" grpId="0" nodeType="clickEffect">
                                  <p:stCondLst>
                                    <p:cond delay="0"/>
                                  </p:stCondLst>
                                  <p:childTnLst>
                                    <p:set>
                                      <p:cBhvr>
                                        <p:cTn id="138" dur="1" fill="hold">
                                          <p:stCondLst>
                                            <p:cond delay="0"/>
                                          </p:stCondLst>
                                        </p:cTn>
                                        <p:tgtEl>
                                          <p:spTgt spid="64"/>
                                        </p:tgtEl>
                                        <p:attrNameLst>
                                          <p:attrName>style.visibility</p:attrName>
                                        </p:attrNameLst>
                                      </p:cBhvr>
                                      <p:to>
                                        <p:strVal val="visible"/>
                                      </p:to>
                                    </p:set>
                                    <p:animEffect transition="in" filter="fade">
                                      <p:cBhvr>
                                        <p:cTn id="139" dur="500"/>
                                        <p:tgtEl>
                                          <p:spTgt spid="64"/>
                                        </p:tgtEl>
                                      </p:cBhvr>
                                    </p:animEffect>
                                    <p:anim calcmode="lin" valueType="num">
                                      <p:cBhvr>
                                        <p:cTn id="140" dur="500" fill="hold"/>
                                        <p:tgtEl>
                                          <p:spTgt spid="64"/>
                                        </p:tgtEl>
                                        <p:attrNameLst>
                                          <p:attrName>ppt_x</p:attrName>
                                        </p:attrNameLst>
                                      </p:cBhvr>
                                      <p:tavLst>
                                        <p:tav tm="0">
                                          <p:val>
                                            <p:strVal val="#ppt_x"/>
                                          </p:val>
                                        </p:tav>
                                        <p:tav tm="100000">
                                          <p:val>
                                            <p:strVal val="#ppt_x"/>
                                          </p:val>
                                        </p:tav>
                                      </p:tavLst>
                                    </p:anim>
                                    <p:anim calcmode="lin" valueType="num">
                                      <p:cBhvr>
                                        <p:cTn id="141" dur="500" fill="hold"/>
                                        <p:tgtEl>
                                          <p:spTgt spid="64"/>
                                        </p:tgtEl>
                                        <p:attrNameLst>
                                          <p:attrName>ppt_y</p:attrName>
                                        </p:attrNameLst>
                                      </p:cBhvr>
                                      <p:tavLst>
                                        <p:tav tm="0">
                                          <p:val>
                                            <p:strVal val="#ppt_y+.1"/>
                                          </p:val>
                                        </p:tav>
                                        <p:tav tm="100000">
                                          <p:val>
                                            <p:strVal val="#ppt_y"/>
                                          </p:val>
                                        </p:tav>
                                      </p:tavLst>
                                    </p:anim>
                                  </p:childTnLst>
                                </p:cTn>
                              </p:par>
                              <p:par>
                                <p:cTn id="142" presetID="42" presetClass="entr" presetSubtype="0" fill="hold" nodeType="withEffect">
                                  <p:stCondLst>
                                    <p:cond delay="0"/>
                                  </p:stCondLst>
                                  <p:childTnLst>
                                    <p:set>
                                      <p:cBhvr>
                                        <p:cTn id="143" dur="1" fill="hold">
                                          <p:stCondLst>
                                            <p:cond delay="0"/>
                                          </p:stCondLst>
                                        </p:cTn>
                                        <p:tgtEl>
                                          <p:spTgt spid="53"/>
                                        </p:tgtEl>
                                        <p:attrNameLst>
                                          <p:attrName>style.visibility</p:attrName>
                                        </p:attrNameLst>
                                      </p:cBhvr>
                                      <p:to>
                                        <p:strVal val="visible"/>
                                      </p:to>
                                    </p:set>
                                    <p:animEffect transition="in" filter="fade">
                                      <p:cBhvr>
                                        <p:cTn id="144" dur="500"/>
                                        <p:tgtEl>
                                          <p:spTgt spid="53"/>
                                        </p:tgtEl>
                                      </p:cBhvr>
                                    </p:animEffect>
                                    <p:anim calcmode="lin" valueType="num">
                                      <p:cBhvr>
                                        <p:cTn id="145" dur="500" fill="hold"/>
                                        <p:tgtEl>
                                          <p:spTgt spid="53"/>
                                        </p:tgtEl>
                                        <p:attrNameLst>
                                          <p:attrName>ppt_x</p:attrName>
                                        </p:attrNameLst>
                                      </p:cBhvr>
                                      <p:tavLst>
                                        <p:tav tm="0">
                                          <p:val>
                                            <p:strVal val="#ppt_x"/>
                                          </p:val>
                                        </p:tav>
                                        <p:tav tm="100000">
                                          <p:val>
                                            <p:strVal val="#ppt_x"/>
                                          </p:val>
                                        </p:tav>
                                      </p:tavLst>
                                    </p:anim>
                                    <p:anim calcmode="lin" valueType="num">
                                      <p:cBhvr>
                                        <p:cTn id="146" dur="5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42" presetClass="entr" presetSubtype="0" fill="hold" grpId="0" nodeType="clickEffect">
                                  <p:stCondLst>
                                    <p:cond delay="0"/>
                                  </p:stCondLst>
                                  <p:childTnLst>
                                    <p:set>
                                      <p:cBhvr>
                                        <p:cTn id="150" dur="1" fill="hold">
                                          <p:stCondLst>
                                            <p:cond delay="0"/>
                                          </p:stCondLst>
                                        </p:cTn>
                                        <p:tgtEl>
                                          <p:spTgt spid="10"/>
                                        </p:tgtEl>
                                        <p:attrNameLst>
                                          <p:attrName>style.visibility</p:attrName>
                                        </p:attrNameLst>
                                      </p:cBhvr>
                                      <p:to>
                                        <p:strVal val="visible"/>
                                      </p:to>
                                    </p:set>
                                    <p:animEffect transition="in" filter="fade">
                                      <p:cBhvr>
                                        <p:cTn id="151" dur="500"/>
                                        <p:tgtEl>
                                          <p:spTgt spid="10"/>
                                        </p:tgtEl>
                                      </p:cBhvr>
                                    </p:animEffect>
                                    <p:anim calcmode="lin" valueType="num">
                                      <p:cBhvr>
                                        <p:cTn id="152" dur="500" fill="hold"/>
                                        <p:tgtEl>
                                          <p:spTgt spid="10"/>
                                        </p:tgtEl>
                                        <p:attrNameLst>
                                          <p:attrName>ppt_x</p:attrName>
                                        </p:attrNameLst>
                                      </p:cBhvr>
                                      <p:tavLst>
                                        <p:tav tm="0">
                                          <p:val>
                                            <p:strVal val="#ppt_x"/>
                                          </p:val>
                                        </p:tav>
                                        <p:tav tm="100000">
                                          <p:val>
                                            <p:strVal val="#ppt_x"/>
                                          </p:val>
                                        </p:tav>
                                      </p:tavLst>
                                    </p:anim>
                                    <p:anim calcmode="lin" valueType="num">
                                      <p:cBhvr>
                                        <p:cTn id="153"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4" fill="hold">
                      <p:stCondLst>
                        <p:cond delay="indefinite"/>
                      </p:stCondLst>
                      <p:childTnLst>
                        <p:par>
                          <p:cTn id="155" fill="hold">
                            <p:stCondLst>
                              <p:cond delay="0"/>
                            </p:stCondLst>
                            <p:childTnLst>
                              <p:par>
                                <p:cTn id="156" presetID="42" presetClass="entr" presetSubtype="0" fill="hold" nodeType="clickEffect">
                                  <p:stCondLst>
                                    <p:cond delay="0"/>
                                  </p:stCondLst>
                                  <p:childTnLst>
                                    <p:set>
                                      <p:cBhvr>
                                        <p:cTn id="157" dur="1" fill="hold">
                                          <p:stCondLst>
                                            <p:cond delay="0"/>
                                          </p:stCondLst>
                                        </p:cTn>
                                        <p:tgtEl>
                                          <p:spTgt spid="56"/>
                                        </p:tgtEl>
                                        <p:attrNameLst>
                                          <p:attrName>style.visibility</p:attrName>
                                        </p:attrNameLst>
                                      </p:cBhvr>
                                      <p:to>
                                        <p:strVal val="visible"/>
                                      </p:to>
                                    </p:set>
                                    <p:animEffect transition="in" filter="fade">
                                      <p:cBhvr>
                                        <p:cTn id="158" dur="500"/>
                                        <p:tgtEl>
                                          <p:spTgt spid="56"/>
                                        </p:tgtEl>
                                      </p:cBhvr>
                                    </p:animEffect>
                                    <p:anim calcmode="lin" valueType="num">
                                      <p:cBhvr>
                                        <p:cTn id="159" dur="500" fill="hold"/>
                                        <p:tgtEl>
                                          <p:spTgt spid="56"/>
                                        </p:tgtEl>
                                        <p:attrNameLst>
                                          <p:attrName>ppt_x</p:attrName>
                                        </p:attrNameLst>
                                      </p:cBhvr>
                                      <p:tavLst>
                                        <p:tav tm="0">
                                          <p:val>
                                            <p:strVal val="#ppt_x"/>
                                          </p:val>
                                        </p:tav>
                                        <p:tav tm="100000">
                                          <p:val>
                                            <p:strVal val="#ppt_x"/>
                                          </p:val>
                                        </p:tav>
                                      </p:tavLst>
                                    </p:anim>
                                    <p:anim calcmode="lin" valueType="num">
                                      <p:cBhvr>
                                        <p:cTn id="160" dur="500" fill="hold"/>
                                        <p:tgtEl>
                                          <p:spTgt spid="56"/>
                                        </p:tgtEl>
                                        <p:attrNameLst>
                                          <p:attrName>ppt_y</p:attrName>
                                        </p:attrNameLst>
                                      </p:cBhvr>
                                      <p:tavLst>
                                        <p:tav tm="0">
                                          <p:val>
                                            <p:strVal val="#ppt_y+.1"/>
                                          </p:val>
                                        </p:tav>
                                        <p:tav tm="100000">
                                          <p:val>
                                            <p:strVal val="#ppt_y"/>
                                          </p:val>
                                        </p:tav>
                                      </p:tavLst>
                                    </p:anim>
                                  </p:childTnLst>
                                </p:cTn>
                              </p:par>
                              <p:par>
                                <p:cTn id="161" presetID="42" presetClass="entr" presetSubtype="0" fill="hold" grpId="0" nodeType="withEffect">
                                  <p:stCondLst>
                                    <p:cond delay="0"/>
                                  </p:stCondLst>
                                  <p:childTnLst>
                                    <p:set>
                                      <p:cBhvr>
                                        <p:cTn id="162" dur="1" fill="hold">
                                          <p:stCondLst>
                                            <p:cond delay="0"/>
                                          </p:stCondLst>
                                        </p:cTn>
                                        <p:tgtEl>
                                          <p:spTgt spid="60"/>
                                        </p:tgtEl>
                                        <p:attrNameLst>
                                          <p:attrName>style.visibility</p:attrName>
                                        </p:attrNameLst>
                                      </p:cBhvr>
                                      <p:to>
                                        <p:strVal val="visible"/>
                                      </p:to>
                                    </p:set>
                                    <p:animEffect transition="in" filter="fade">
                                      <p:cBhvr>
                                        <p:cTn id="163" dur="500"/>
                                        <p:tgtEl>
                                          <p:spTgt spid="60"/>
                                        </p:tgtEl>
                                      </p:cBhvr>
                                    </p:animEffect>
                                    <p:anim calcmode="lin" valueType="num">
                                      <p:cBhvr>
                                        <p:cTn id="164" dur="500" fill="hold"/>
                                        <p:tgtEl>
                                          <p:spTgt spid="60"/>
                                        </p:tgtEl>
                                        <p:attrNameLst>
                                          <p:attrName>ppt_x</p:attrName>
                                        </p:attrNameLst>
                                      </p:cBhvr>
                                      <p:tavLst>
                                        <p:tav tm="0">
                                          <p:val>
                                            <p:strVal val="#ppt_x"/>
                                          </p:val>
                                        </p:tav>
                                        <p:tav tm="100000">
                                          <p:val>
                                            <p:strVal val="#ppt_x"/>
                                          </p:val>
                                        </p:tav>
                                      </p:tavLst>
                                    </p:anim>
                                    <p:anim calcmode="lin" valueType="num">
                                      <p:cBhvr>
                                        <p:cTn id="165" dur="50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166" fill="hold">
                      <p:stCondLst>
                        <p:cond delay="indefinite"/>
                      </p:stCondLst>
                      <p:childTnLst>
                        <p:par>
                          <p:cTn id="167" fill="hold">
                            <p:stCondLst>
                              <p:cond delay="0"/>
                            </p:stCondLst>
                            <p:childTnLst>
                              <p:par>
                                <p:cTn id="168" presetID="42" presetClass="entr" presetSubtype="0" fill="hold" grpId="0" nodeType="clickEffect">
                                  <p:stCondLst>
                                    <p:cond delay="0"/>
                                  </p:stCondLst>
                                  <p:childTnLst>
                                    <p:set>
                                      <p:cBhvr>
                                        <p:cTn id="169" dur="1" fill="hold">
                                          <p:stCondLst>
                                            <p:cond delay="0"/>
                                          </p:stCondLst>
                                        </p:cTn>
                                        <p:tgtEl>
                                          <p:spTgt spid="73"/>
                                        </p:tgtEl>
                                        <p:attrNameLst>
                                          <p:attrName>style.visibility</p:attrName>
                                        </p:attrNameLst>
                                      </p:cBhvr>
                                      <p:to>
                                        <p:strVal val="visible"/>
                                      </p:to>
                                    </p:set>
                                    <p:animEffect transition="in" filter="fade">
                                      <p:cBhvr>
                                        <p:cTn id="170" dur="500"/>
                                        <p:tgtEl>
                                          <p:spTgt spid="73"/>
                                        </p:tgtEl>
                                      </p:cBhvr>
                                    </p:animEffect>
                                    <p:anim calcmode="lin" valueType="num">
                                      <p:cBhvr>
                                        <p:cTn id="171" dur="500" fill="hold"/>
                                        <p:tgtEl>
                                          <p:spTgt spid="73"/>
                                        </p:tgtEl>
                                        <p:attrNameLst>
                                          <p:attrName>ppt_x</p:attrName>
                                        </p:attrNameLst>
                                      </p:cBhvr>
                                      <p:tavLst>
                                        <p:tav tm="0">
                                          <p:val>
                                            <p:strVal val="#ppt_x"/>
                                          </p:val>
                                        </p:tav>
                                        <p:tav tm="100000">
                                          <p:val>
                                            <p:strVal val="#ppt_x"/>
                                          </p:val>
                                        </p:tav>
                                      </p:tavLst>
                                    </p:anim>
                                    <p:anim calcmode="lin" valueType="num">
                                      <p:cBhvr>
                                        <p:cTn id="172" dur="500" fill="hold"/>
                                        <p:tgtEl>
                                          <p:spTgt spid="73"/>
                                        </p:tgtEl>
                                        <p:attrNameLst>
                                          <p:attrName>ppt_y</p:attrName>
                                        </p:attrNameLst>
                                      </p:cBhvr>
                                      <p:tavLst>
                                        <p:tav tm="0">
                                          <p:val>
                                            <p:strVal val="#ppt_y+.1"/>
                                          </p:val>
                                        </p:tav>
                                        <p:tav tm="100000">
                                          <p:val>
                                            <p:strVal val="#ppt_y"/>
                                          </p:val>
                                        </p:tav>
                                      </p:tavLst>
                                    </p:anim>
                                  </p:childTnLst>
                                </p:cTn>
                              </p:par>
                            </p:childTnLst>
                          </p:cTn>
                        </p:par>
                      </p:childTnLst>
                    </p:cTn>
                  </p:par>
                  <p:par>
                    <p:cTn id="173" fill="hold">
                      <p:stCondLst>
                        <p:cond delay="indefinite"/>
                      </p:stCondLst>
                      <p:childTnLst>
                        <p:par>
                          <p:cTn id="174" fill="hold">
                            <p:stCondLst>
                              <p:cond delay="0"/>
                            </p:stCondLst>
                            <p:childTnLst>
                              <p:par>
                                <p:cTn id="175" presetID="42" presetClass="entr" presetSubtype="0" fill="hold" nodeType="clickEffect">
                                  <p:stCondLst>
                                    <p:cond delay="0"/>
                                  </p:stCondLst>
                                  <p:childTnLst>
                                    <p:set>
                                      <p:cBhvr>
                                        <p:cTn id="176" dur="1" fill="hold">
                                          <p:stCondLst>
                                            <p:cond delay="0"/>
                                          </p:stCondLst>
                                        </p:cTn>
                                        <p:tgtEl>
                                          <p:spTgt spid="55"/>
                                        </p:tgtEl>
                                        <p:attrNameLst>
                                          <p:attrName>style.visibility</p:attrName>
                                        </p:attrNameLst>
                                      </p:cBhvr>
                                      <p:to>
                                        <p:strVal val="visible"/>
                                      </p:to>
                                    </p:set>
                                    <p:animEffect transition="in" filter="fade">
                                      <p:cBhvr>
                                        <p:cTn id="177" dur="500"/>
                                        <p:tgtEl>
                                          <p:spTgt spid="55"/>
                                        </p:tgtEl>
                                      </p:cBhvr>
                                    </p:animEffect>
                                    <p:anim calcmode="lin" valueType="num">
                                      <p:cBhvr>
                                        <p:cTn id="178" dur="500" fill="hold"/>
                                        <p:tgtEl>
                                          <p:spTgt spid="55"/>
                                        </p:tgtEl>
                                        <p:attrNameLst>
                                          <p:attrName>ppt_x</p:attrName>
                                        </p:attrNameLst>
                                      </p:cBhvr>
                                      <p:tavLst>
                                        <p:tav tm="0">
                                          <p:val>
                                            <p:strVal val="#ppt_x"/>
                                          </p:val>
                                        </p:tav>
                                        <p:tav tm="100000">
                                          <p:val>
                                            <p:strVal val="#ppt_x"/>
                                          </p:val>
                                        </p:tav>
                                      </p:tavLst>
                                    </p:anim>
                                    <p:anim calcmode="lin" valueType="num">
                                      <p:cBhvr>
                                        <p:cTn id="179" dur="500" fill="hold"/>
                                        <p:tgtEl>
                                          <p:spTgt spid="55"/>
                                        </p:tgtEl>
                                        <p:attrNameLst>
                                          <p:attrName>ppt_y</p:attrName>
                                        </p:attrNameLst>
                                      </p:cBhvr>
                                      <p:tavLst>
                                        <p:tav tm="0">
                                          <p:val>
                                            <p:strVal val="#ppt_y+.1"/>
                                          </p:val>
                                        </p:tav>
                                        <p:tav tm="100000">
                                          <p:val>
                                            <p:strVal val="#ppt_y"/>
                                          </p:val>
                                        </p:tav>
                                      </p:tavLst>
                                    </p:anim>
                                  </p:childTnLst>
                                </p:cTn>
                              </p:par>
                              <p:par>
                                <p:cTn id="180" presetID="42" presetClass="entr" presetSubtype="0" fill="hold" grpId="0" nodeType="withEffect">
                                  <p:stCondLst>
                                    <p:cond delay="0"/>
                                  </p:stCondLst>
                                  <p:childTnLst>
                                    <p:set>
                                      <p:cBhvr>
                                        <p:cTn id="181" dur="1" fill="hold">
                                          <p:stCondLst>
                                            <p:cond delay="0"/>
                                          </p:stCondLst>
                                        </p:cTn>
                                        <p:tgtEl>
                                          <p:spTgt spid="62"/>
                                        </p:tgtEl>
                                        <p:attrNameLst>
                                          <p:attrName>style.visibility</p:attrName>
                                        </p:attrNameLst>
                                      </p:cBhvr>
                                      <p:to>
                                        <p:strVal val="visible"/>
                                      </p:to>
                                    </p:set>
                                    <p:animEffect transition="in" filter="fade">
                                      <p:cBhvr>
                                        <p:cTn id="182" dur="500"/>
                                        <p:tgtEl>
                                          <p:spTgt spid="62"/>
                                        </p:tgtEl>
                                      </p:cBhvr>
                                    </p:animEffect>
                                    <p:anim calcmode="lin" valueType="num">
                                      <p:cBhvr>
                                        <p:cTn id="183" dur="500" fill="hold"/>
                                        <p:tgtEl>
                                          <p:spTgt spid="62"/>
                                        </p:tgtEl>
                                        <p:attrNameLst>
                                          <p:attrName>ppt_x</p:attrName>
                                        </p:attrNameLst>
                                      </p:cBhvr>
                                      <p:tavLst>
                                        <p:tav tm="0">
                                          <p:val>
                                            <p:strVal val="#ppt_x"/>
                                          </p:val>
                                        </p:tav>
                                        <p:tav tm="100000">
                                          <p:val>
                                            <p:strVal val="#ppt_x"/>
                                          </p:val>
                                        </p:tav>
                                      </p:tavLst>
                                    </p:anim>
                                    <p:anim calcmode="lin" valueType="num">
                                      <p:cBhvr>
                                        <p:cTn id="184" dur="500" fill="hold"/>
                                        <p:tgtEl>
                                          <p:spTgt spid="62"/>
                                        </p:tgtEl>
                                        <p:attrNameLst>
                                          <p:attrName>ppt_y</p:attrName>
                                        </p:attrNameLst>
                                      </p:cBhvr>
                                      <p:tavLst>
                                        <p:tav tm="0">
                                          <p:val>
                                            <p:strVal val="#ppt_y+.1"/>
                                          </p:val>
                                        </p:tav>
                                        <p:tav tm="100000">
                                          <p:val>
                                            <p:strVal val="#ppt_y"/>
                                          </p:val>
                                        </p:tav>
                                      </p:tavLst>
                                    </p:anim>
                                  </p:childTnLst>
                                </p:cTn>
                              </p:par>
                            </p:childTnLst>
                          </p:cTn>
                        </p:par>
                      </p:childTnLst>
                    </p:cTn>
                  </p:par>
                  <p:par>
                    <p:cTn id="185" fill="hold">
                      <p:stCondLst>
                        <p:cond delay="indefinite"/>
                      </p:stCondLst>
                      <p:childTnLst>
                        <p:par>
                          <p:cTn id="186" fill="hold">
                            <p:stCondLst>
                              <p:cond delay="0"/>
                            </p:stCondLst>
                            <p:childTnLst>
                              <p:par>
                                <p:cTn id="187" presetID="42" presetClass="entr" presetSubtype="0" fill="hold" grpId="0" nodeType="clickEffect">
                                  <p:stCondLst>
                                    <p:cond delay="0"/>
                                  </p:stCondLst>
                                  <p:childTnLst>
                                    <p:set>
                                      <p:cBhvr>
                                        <p:cTn id="188" dur="1" fill="hold">
                                          <p:stCondLst>
                                            <p:cond delay="0"/>
                                          </p:stCondLst>
                                        </p:cTn>
                                        <p:tgtEl>
                                          <p:spTgt spid="68"/>
                                        </p:tgtEl>
                                        <p:attrNameLst>
                                          <p:attrName>style.visibility</p:attrName>
                                        </p:attrNameLst>
                                      </p:cBhvr>
                                      <p:to>
                                        <p:strVal val="visible"/>
                                      </p:to>
                                    </p:set>
                                    <p:animEffect transition="in" filter="fade">
                                      <p:cBhvr>
                                        <p:cTn id="189" dur="500"/>
                                        <p:tgtEl>
                                          <p:spTgt spid="68"/>
                                        </p:tgtEl>
                                      </p:cBhvr>
                                    </p:animEffect>
                                    <p:anim calcmode="lin" valueType="num">
                                      <p:cBhvr>
                                        <p:cTn id="190" dur="500" fill="hold"/>
                                        <p:tgtEl>
                                          <p:spTgt spid="68"/>
                                        </p:tgtEl>
                                        <p:attrNameLst>
                                          <p:attrName>ppt_x</p:attrName>
                                        </p:attrNameLst>
                                      </p:cBhvr>
                                      <p:tavLst>
                                        <p:tav tm="0">
                                          <p:val>
                                            <p:strVal val="#ppt_x"/>
                                          </p:val>
                                        </p:tav>
                                        <p:tav tm="100000">
                                          <p:val>
                                            <p:strVal val="#ppt_x"/>
                                          </p:val>
                                        </p:tav>
                                      </p:tavLst>
                                    </p:anim>
                                    <p:anim calcmode="lin" valueType="num">
                                      <p:cBhvr>
                                        <p:cTn id="191" dur="500" fill="hold"/>
                                        <p:tgtEl>
                                          <p:spTgt spid="68"/>
                                        </p:tgtEl>
                                        <p:attrNameLst>
                                          <p:attrName>ppt_y</p:attrName>
                                        </p:attrNameLst>
                                      </p:cBhvr>
                                      <p:tavLst>
                                        <p:tav tm="0">
                                          <p:val>
                                            <p:strVal val="#ppt_y+.1"/>
                                          </p:val>
                                        </p:tav>
                                        <p:tav tm="100000">
                                          <p:val>
                                            <p:strVal val="#ppt_y"/>
                                          </p:val>
                                        </p:tav>
                                      </p:tavLst>
                                    </p:anim>
                                  </p:childTnLst>
                                </p:cTn>
                              </p:par>
                            </p:childTnLst>
                          </p:cTn>
                        </p:par>
                      </p:childTnLst>
                    </p:cTn>
                  </p:par>
                  <p:par>
                    <p:cTn id="192" fill="hold">
                      <p:stCondLst>
                        <p:cond delay="indefinite"/>
                      </p:stCondLst>
                      <p:childTnLst>
                        <p:par>
                          <p:cTn id="193" fill="hold">
                            <p:stCondLst>
                              <p:cond delay="0"/>
                            </p:stCondLst>
                            <p:childTnLst>
                              <p:par>
                                <p:cTn id="194" presetID="42" presetClass="entr" presetSubtype="0" fill="hold" nodeType="clickEffect">
                                  <p:stCondLst>
                                    <p:cond delay="0"/>
                                  </p:stCondLst>
                                  <p:childTnLst>
                                    <p:set>
                                      <p:cBhvr>
                                        <p:cTn id="195" dur="1" fill="hold">
                                          <p:stCondLst>
                                            <p:cond delay="0"/>
                                          </p:stCondLst>
                                        </p:cTn>
                                        <p:tgtEl>
                                          <p:spTgt spid="54"/>
                                        </p:tgtEl>
                                        <p:attrNameLst>
                                          <p:attrName>style.visibility</p:attrName>
                                        </p:attrNameLst>
                                      </p:cBhvr>
                                      <p:to>
                                        <p:strVal val="visible"/>
                                      </p:to>
                                    </p:set>
                                    <p:animEffect transition="in" filter="fade">
                                      <p:cBhvr>
                                        <p:cTn id="196" dur="500"/>
                                        <p:tgtEl>
                                          <p:spTgt spid="54"/>
                                        </p:tgtEl>
                                      </p:cBhvr>
                                    </p:animEffect>
                                    <p:anim calcmode="lin" valueType="num">
                                      <p:cBhvr>
                                        <p:cTn id="197" dur="500" fill="hold"/>
                                        <p:tgtEl>
                                          <p:spTgt spid="54"/>
                                        </p:tgtEl>
                                        <p:attrNameLst>
                                          <p:attrName>ppt_x</p:attrName>
                                        </p:attrNameLst>
                                      </p:cBhvr>
                                      <p:tavLst>
                                        <p:tav tm="0">
                                          <p:val>
                                            <p:strVal val="#ppt_x"/>
                                          </p:val>
                                        </p:tav>
                                        <p:tav tm="100000">
                                          <p:val>
                                            <p:strVal val="#ppt_x"/>
                                          </p:val>
                                        </p:tav>
                                      </p:tavLst>
                                    </p:anim>
                                    <p:anim calcmode="lin" valueType="num">
                                      <p:cBhvr>
                                        <p:cTn id="198" dur="500" fill="hold"/>
                                        <p:tgtEl>
                                          <p:spTgt spid="54"/>
                                        </p:tgtEl>
                                        <p:attrNameLst>
                                          <p:attrName>ppt_y</p:attrName>
                                        </p:attrNameLst>
                                      </p:cBhvr>
                                      <p:tavLst>
                                        <p:tav tm="0">
                                          <p:val>
                                            <p:strVal val="#ppt_y+.1"/>
                                          </p:val>
                                        </p:tav>
                                        <p:tav tm="100000">
                                          <p:val>
                                            <p:strVal val="#ppt_y"/>
                                          </p:val>
                                        </p:tav>
                                      </p:tavLst>
                                    </p:anim>
                                  </p:childTnLst>
                                </p:cTn>
                              </p:par>
                              <p:par>
                                <p:cTn id="199" presetID="42" presetClass="entr" presetSubtype="0" fill="hold" grpId="0" nodeType="withEffect">
                                  <p:stCondLst>
                                    <p:cond delay="0"/>
                                  </p:stCondLst>
                                  <p:childTnLst>
                                    <p:set>
                                      <p:cBhvr>
                                        <p:cTn id="200" dur="1" fill="hold">
                                          <p:stCondLst>
                                            <p:cond delay="0"/>
                                          </p:stCondLst>
                                        </p:cTn>
                                        <p:tgtEl>
                                          <p:spTgt spid="59"/>
                                        </p:tgtEl>
                                        <p:attrNameLst>
                                          <p:attrName>style.visibility</p:attrName>
                                        </p:attrNameLst>
                                      </p:cBhvr>
                                      <p:to>
                                        <p:strVal val="visible"/>
                                      </p:to>
                                    </p:set>
                                    <p:animEffect transition="in" filter="fade">
                                      <p:cBhvr>
                                        <p:cTn id="201" dur="500"/>
                                        <p:tgtEl>
                                          <p:spTgt spid="59"/>
                                        </p:tgtEl>
                                      </p:cBhvr>
                                    </p:animEffect>
                                    <p:anim calcmode="lin" valueType="num">
                                      <p:cBhvr>
                                        <p:cTn id="202" dur="500" fill="hold"/>
                                        <p:tgtEl>
                                          <p:spTgt spid="59"/>
                                        </p:tgtEl>
                                        <p:attrNameLst>
                                          <p:attrName>ppt_x</p:attrName>
                                        </p:attrNameLst>
                                      </p:cBhvr>
                                      <p:tavLst>
                                        <p:tav tm="0">
                                          <p:val>
                                            <p:strVal val="#ppt_x"/>
                                          </p:val>
                                        </p:tav>
                                        <p:tav tm="100000">
                                          <p:val>
                                            <p:strVal val="#ppt_x"/>
                                          </p:val>
                                        </p:tav>
                                      </p:tavLst>
                                    </p:anim>
                                    <p:anim calcmode="lin" valueType="num">
                                      <p:cBhvr>
                                        <p:cTn id="203" dur="500" fill="hold"/>
                                        <p:tgtEl>
                                          <p:spTgt spid="59"/>
                                        </p:tgtEl>
                                        <p:attrNameLst>
                                          <p:attrName>ppt_y</p:attrName>
                                        </p:attrNameLst>
                                      </p:cBhvr>
                                      <p:tavLst>
                                        <p:tav tm="0">
                                          <p:val>
                                            <p:strVal val="#ppt_y+.1"/>
                                          </p:val>
                                        </p:tav>
                                        <p:tav tm="100000">
                                          <p:val>
                                            <p:strVal val="#ppt_y"/>
                                          </p:val>
                                        </p:tav>
                                      </p:tavLst>
                                    </p:anim>
                                  </p:childTnLst>
                                </p:cTn>
                              </p:par>
                            </p:childTnLst>
                          </p:cTn>
                        </p:par>
                      </p:childTnLst>
                    </p:cTn>
                  </p:par>
                  <p:par>
                    <p:cTn id="204" fill="hold">
                      <p:stCondLst>
                        <p:cond delay="indefinite"/>
                      </p:stCondLst>
                      <p:childTnLst>
                        <p:par>
                          <p:cTn id="205" fill="hold">
                            <p:stCondLst>
                              <p:cond delay="0"/>
                            </p:stCondLst>
                            <p:childTnLst>
                              <p:par>
                                <p:cTn id="206" presetID="42" presetClass="entr" presetSubtype="0" fill="hold" grpId="0" nodeType="clickEffect">
                                  <p:stCondLst>
                                    <p:cond delay="0"/>
                                  </p:stCondLst>
                                  <p:childTnLst>
                                    <p:set>
                                      <p:cBhvr>
                                        <p:cTn id="207" dur="1" fill="hold">
                                          <p:stCondLst>
                                            <p:cond delay="0"/>
                                          </p:stCondLst>
                                        </p:cTn>
                                        <p:tgtEl>
                                          <p:spTgt spid="71"/>
                                        </p:tgtEl>
                                        <p:attrNameLst>
                                          <p:attrName>style.visibility</p:attrName>
                                        </p:attrNameLst>
                                      </p:cBhvr>
                                      <p:to>
                                        <p:strVal val="visible"/>
                                      </p:to>
                                    </p:set>
                                    <p:animEffect transition="in" filter="fade">
                                      <p:cBhvr>
                                        <p:cTn id="208" dur="500"/>
                                        <p:tgtEl>
                                          <p:spTgt spid="71"/>
                                        </p:tgtEl>
                                      </p:cBhvr>
                                    </p:animEffect>
                                    <p:anim calcmode="lin" valueType="num">
                                      <p:cBhvr>
                                        <p:cTn id="209" dur="500" fill="hold"/>
                                        <p:tgtEl>
                                          <p:spTgt spid="71"/>
                                        </p:tgtEl>
                                        <p:attrNameLst>
                                          <p:attrName>ppt_x</p:attrName>
                                        </p:attrNameLst>
                                      </p:cBhvr>
                                      <p:tavLst>
                                        <p:tav tm="0">
                                          <p:val>
                                            <p:strVal val="#ppt_x"/>
                                          </p:val>
                                        </p:tav>
                                        <p:tav tm="100000">
                                          <p:val>
                                            <p:strVal val="#ppt_x"/>
                                          </p:val>
                                        </p:tav>
                                      </p:tavLst>
                                    </p:anim>
                                    <p:anim calcmode="lin" valueType="num">
                                      <p:cBhvr>
                                        <p:cTn id="210" dur="500" fill="hold"/>
                                        <p:tgtEl>
                                          <p:spTgt spid="71"/>
                                        </p:tgtEl>
                                        <p:attrNameLst>
                                          <p:attrName>ppt_y</p:attrName>
                                        </p:attrNameLst>
                                      </p:cBhvr>
                                      <p:tavLst>
                                        <p:tav tm="0">
                                          <p:val>
                                            <p:strVal val="#ppt_y+.1"/>
                                          </p:val>
                                        </p:tav>
                                        <p:tav tm="100000">
                                          <p:val>
                                            <p:strVal val="#ppt_y"/>
                                          </p:val>
                                        </p:tav>
                                      </p:tavLst>
                                    </p:anim>
                                  </p:childTnLst>
                                </p:cTn>
                              </p:par>
                            </p:childTnLst>
                          </p:cTn>
                        </p:par>
                      </p:childTnLst>
                    </p:cTn>
                  </p:par>
                  <p:par>
                    <p:cTn id="211" fill="hold">
                      <p:stCondLst>
                        <p:cond delay="indefinite"/>
                      </p:stCondLst>
                      <p:childTnLst>
                        <p:par>
                          <p:cTn id="212" fill="hold">
                            <p:stCondLst>
                              <p:cond delay="0"/>
                            </p:stCondLst>
                            <p:childTnLst>
                              <p:par>
                                <p:cTn id="213" presetID="42" presetClass="entr" presetSubtype="0" fill="hold" grpId="0" nodeType="clickEffect">
                                  <p:stCondLst>
                                    <p:cond delay="0"/>
                                  </p:stCondLst>
                                  <p:childTnLst>
                                    <p:set>
                                      <p:cBhvr>
                                        <p:cTn id="214" dur="1" fill="hold">
                                          <p:stCondLst>
                                            <p:cond delay="0"/>
                                          </p:stCondLst>
                                        </p:cTn>
                                        <p:tgtEl>
                                          <p:spTgt spid="61"/>
                                        </p:tgtEl>
                                        <p:attrNameLst>
                                          <p:attrName>style.visibility</p:attrName>
                                        </p:attrNameLst>
                                      </p:cBhvr>
                                      <p:to>
                                        <p:strVal val="visible"/>
                                      </p:to>
                                    </p:set>
                                    <p:animEffect transition="in" filter="fade">
                                      <p:cBhvr>
                                        <p:cTn id="215" dur="500"/>
                                        <p:tgtEl>
                                          <p:spTgt spid="61"/>
                                        </p:tgtEl>
                                      </p:cBhvr>
                                    </p:animEffect>
                                    <p:anim calcmode="lin" valueType="num">
                                      <p:cBhvr>
                                        <p:cTn id="216" dur="500" fill="hold"/>
                                        <p:tgtEl>
                                          <p:spTgt spid="61"/>
                                        </p:tgtEl>
                                        <p:attrNameLst>
                                          <p:attrName>ppt_x</p:attrName>
                                        </p:attrNameLst>
                                      </p:cBhvr>
                                      <p:tavLst>
                                        <p:tav tm="0">
                                          <p:val>
                                            <p:strVal val="#ppt_x"/>
                                          </p:val>
                                        </p:tav>
                                        <p:tav tm="100000">
                                          <p:val>
                                            <p:strVal val="#ppt_x"/>
                                          </p:val>
                                        </p:tav>
                                      </p:tavLst>
                                    </p:anim>
                                    <p:anim calcmode="lin" valueType="num">
                                      <p:cBhvr>
                                        <p:cTn id="217" dur="500" fill="hold"/>
                                        <p:tgtEl>
                                          <p:spTgt spid="61"/>
                                        </p:tgtEl>
                                        <p:attrNameLst>
                                          <p:attrName>ppt_y</p:attrName>
                                        </p:attrNameLst>
                                      </p:cBhvr>
                                      <p:tavLst>
                                        <p:tav tm="0">
                                          <p:val>
                                            <p:strVal val="#ppt_y+.1"/>
                                          </p:val>
                                        </p:tav>
                                        <p:tav tm="100000">
                                          <p:val>
                                            <p:strVal val="#ppt_y"/>
                                          </p:val>
                                        </p:tav>
                                      </p:tavLst>
                                    </p:anim>
                                  </p:childTnLst>
                                </p:cTn>
                              </p:par>
                              <p:par>
                                <p:cTn id="218" presetID="42" presetClass="entr" presetSubtype="0" fill="hold" nodeType="withEffect">
                                  <p:stCondLst>
                                    <p:cond delay="0"/>
                                  </p:stCondLst>
                                  <p:childTnLst>
                                    <p:set>
                                      <p:cBhvr>
                                        <p:cTn id="219" dur="1" fill="hold">
                                          <p:stCondLst>
                                            <p:cond delay="0"/>
                                          </p:stCondLst>
                                        </p:cTn>
                                        <p:tgtEl>
                                          <p:spTgt spid="58"/>
                                        </p:tgtEl>
                                        <p:attrNameLst>
                                          <p:attrName>style.visibility</p:attrName>
                                        </p:attrNameLst>
                                      </p:cBhvr>
                                      <p:to>
                                        <p:strVal val="visible"/>
                                      </p:to>
                                    </p:set>
                                    <p:animEffect transition="in" filter="fade">
                                      <p:cBhvr>
                                        <p:cTn id="220" dur="500"/>
                                        <p:tgtEl>
                                          <p:spTgt spid="58"/>
                                        </p:tgtEl>
                                      </p:cBhvr>
                                    </p:animEffect>
                                    <p:anim calcmode="lin" valueType="num">
                                      <p:cBhvr>
                                        <p:cTn id="221" dur="500" fill="hold"/>
                                        <p:tgtEl>
                                          <p:spTgt spid="58"/>
                                        </p:tgtEl>
                                        <p:attrNameLst>
                                          <p:attrName>ppt_x</p:attrName>
                                        </p:attrNameLst>
                                      </p:cBhvr>
                                      <p:tavLst>
                                        <p:tav tm="0">
                                          <p:val>
                                            <p:strVal val="#ppt_x"/>
                                          </p:val>
                                        </p:tav>
                                        <p:tav tm="100000">
                                          <p:val>
                                            <p:strVal val="#ppt_x"/>
                                          </p:val>
                                        </p:tav>
                                      </p:tavLst>
                                    </p:anim>
                                    <p:anim calcmode="lin" valueType="num">
                                      <p:cBhvr>
                                        <p:cTn id="222" dur="5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223" fill="hold">
                      <p:stCondLst>
                        <p:cond delay="indefinite"/>
                      </p:stCondLst>
                      <p:childTnLst>
                        <p:par>
                          <p:cTn id="224" fill="hold">
                            <p:stCondLst>
                              <p:cond delay="0"/>
                            </p:stCondLst>
                            <p:childTnLst>
                              <p:par>
                                <p:cTn id="225" presetID="42" presetClass="entr" presetSubtype="0" fill="hold" grpId="0" nodeType="clickEffect">
                                  <p:stCondLst>
                                    <p:cond delay="0"/>
                                  </p:stCondLst>
                                  <p:childTnLst>
                                    <p:set>
                                      <p:cBhvr>
                                        <p:cTn id="226" dur="1" fill="hold">
                                          <p:stCondLst>
                                            <p:cond delay="0"/>
                                          </p:stCondLst>
                                        </p:cTn>
                                        <p:tgtEl>
                                          <p:spTgt spid="72"/>
                                        </p:tgtEl>
                                        <p:attrNameLst>
                                          <p:attrName>style.visibility</p:attrName>
                                        </p:attrNameLst>
                                      </p:cBhvr>
                                      <p:to>
                                        <p:strVal val="visible"/>
                                      </p:to>
                                    </p:set>
                                    <p:animEffect transition="in" filter="fade">
                                      <p:cBhvr>
                                        <p:cTn id="227" dur="500"/>
                                        <p:tgtEl>
                                          <p:spTgt spid="72"/>
                                        </p:tgtEl>
                                      </p:cBhvr>
                                    </p:animEffect>
                                    <p:anim calcmode="lin" valueType="num">
                                      <p:cBhvr>
                                        <p:cTn id="228" dur="500" fill="hold"/>
                                        <p:tgtEl>
                                          <p:spTgt spid="72"/>
                                        </p:tgtEl>
                                        <p:attrNameLst>
                                          <p:attrName>ppt_x</p:attrName>
                                        </p:attrNameLst>
                                      </p:cBhvr>
                                      <p:tavLst>
                                        <p:tav tm="0">
                                          <p:val>
                                            <p:strVal val="#ppt_x"/>
                                          </p:val>
                                        </p:tav>
                                        <p:tav tm="100000">
                                          <p:val>
                                            <p:strVal val="#ppt_x"/>
                                          </p:val>
                                        </p:tav>
                                      </p:tavLst>
                                    </p:anim>
                                    <p:anim calcmode="lin" valueType="num">
                                      <p:cBhvr>
                                        <p:cTn id="229" dur="500" fill="hold"/>
                                        <p:tgtEl>
                                          <p:spTgt spid="72"/>
                                        </p:tgtEl>
                                        <p:attrNameLst>
                                          <p:attrName>ppt_y</p:attrName>
                                        </p:attrNameLst>
                                      </p:cBhvr>
                                      <p:tavLst>
                                        <p:tav tm="0">
                                          <p:val>
                                            <p:strVal val="#ppt_y+.1"/>
                                          </p:val>
                                        </p:tav>
                                        <p:tav tm="100000">
                                          <p:val>
                                            <p:strVal val="#ppt_y"/>
                                          </p:val>
                                        </p:tav>
                                      </p:tavLst>
                                    </p:anim>
                                  </p:childTnLst>
                                </p:cTn>
                              </p:par>
                            </p:childTnLst>
                          </p:cTn>
                        </p:par>
                      </p:childTnLst>
                    </p:cTn>
                  </p:par>
                  <p:par>
                    <p:cTn id="230" fill="hold">
                      <p:stCondLst>
                        <p:cond delay="indefinite"/>
                      </p:stCondLst>
                      <p:childTnLst>
                        <p:par>
                          <p:cTn id="231" fill="hold">
                            <p:stCondLst>
                              <p:cond delay="0"/>
                            </p:stCondLst>
                            <p:childTnLst>
                              <p:par>
                                <p:cTn id="232" presetID="42" presetClass="entr" presetSubtype="0" fill="hold" nodeType="clickEffect">
                                  <p:stCondLst>
                                    <p:cond delay="0"/>
                                  </p:stCondLst>
                                  <p:childTnLst>
                                    <p:set>
                                      <p:cBhvr>
                                        <p:cTn id="233" dur="1" fill="hold">
                                          <p:stCondLst>
                                            <p:cond delay="0"/>
                                          </p:stCondLst>
                                        </p:cTn>
                                        <p:tgtEl>
                                          <p:spTgt spid="57"/>
                                        </p:tgtEl>
                                        <p:attrNameLst>
                                          <p:attrName>style.visibility</p:attrName>
                                        </p:attrNameLst>
                                      </p:cBhvr>
                                      <p:to>
                                        <p:strVal val="visible"/>
                                      </p:to>
                                    </p:set>
                                    <p:animEffect transition="in" filter="fade">
                                      <p:cBhvr>
                                        <p:cTn id="234" dur="500"/>
                                        <p:tgtEl>
                                          <p:spTgt spid="57"/>
                                        </p:tgtEl>
                                      </p:cBhvr>
                                    </p:animEffect>
                                    <p:anim calcmode="lin" valueType="num">
                                      <p:cBhvr>
                                        <p:cTn id="235" dur="500" fill="hold"/>
                                        <p:tgtEl>
                                          <p:spTgt spid="57"/>
                                        </p:tgtEl>
                                        <p:attrNameLst>
                                          <p:attrName>ppt_x</p:attrName>
                                        </p:attrNameLst>
                                      </p:cBhvr>
                                      <p:tavLst>
                                        <p:tav tm="0">
                                          <p:val>
                                            <p:strVal val="#ppt_x"/>
                                          </p:val>
                                        </p:tav>
                                        <p:tav tm="100000">
                                          <p:val>
                                            <p:strVal val="#ppt_x"/>
                                          </p:val>
                                        </p:tav>
                                      </p:tavLst>
                                    </p:anim>
                                    <p:anim calcmode="lin" valueType="num">
                                      <p:cBhvr>
                                        <p:cTn id="236" dur="500" fill="hold"/>
                                        <p:tgtEl>
                                          <p:spTgt spid="57"/>
                                        </p:tgtEl>
                                        <p:attrNameLst>
                                          <p:attrName>ppt_y</p:attrName>
                                        </p:attrNameLst>
                                      </p:cBhvr>
                                      <p:tavLst>
                                        <p:tav tm="0">
                                          <p:val>
                                            <p:strVal val="#ppt_y+.1"/>
                                          </p:val>
                                        </p:tav>
                                        <p:tav tm="100000">
                                          <p:val>
                                            <p:strVal val="#ppt_y"/>
                                          </p:val>
                                        </p:tav>
                                      </p:tavLst>
                                    </p:anim>
                                  </p:childTnLst>
                                </p:cTn>
                              </p:par>
                              <p:par>
                                <p:cTn id="237" presetID="42" presetClass="entr" presetSubtype="0" fill="hold" grpId="0" nodeType="withEffect">
                                  <p:stCondLst>
                                    <p:cond delay="0"/>
                                  </p:stCondLst>
                                  <p:childTnLst>
                                    <p:set>
                                      <p:cBhvr>
                                        <p:cTn id="238" dur="1" fill="hold">
                                          <p:stCondLst>
                                            <p:cond delay="0"/>
                                          </p:stCondLst>
                                        </p:cTn>
                                        <p:tgtEl>
                                          <p:spTgt spid="63"/>
                                        </p:tgtEl>
                                        <p:attrNameLst>
                                          <p:attrName>style.visibility</p:attrName>
                                        </p:attrNameLst>
                                      </p:cBhvr>
                                      <p:to>
                                        <p:strVal val="visible"/>
                                      </p:to>
                                    </p:set>
                                    <p:animEffect transition="in" filter="fade">
                                      <p:cBhvr>
                                        <p:cTn id="239" dur="500"/>
                                        <p:tgtEl>
                                          <p:spTgt spid="63"/>
                                        </p:tgtEl>
                                      </p:cBhvr>
                                    </p:animEffect>
                                    <p:anim calcmode="lin" valueType="num">
                                      <p:cBhvr>
                                        <p:cTn id="240" dur="500" fill="hold"/>
                                        <p:tgtEl>
                                          <p:spTgt spid="63"/>
                                        </p:tgtEl>
                                        <p:attrNameLst>
                                          <p:attrName>ppt_x</p:attrName>
                                        </p:attrNameLst>
                                      </p:cBhvr>
                                      <p:tavLst>
                                        <p:tav tm="0">
                                          <p:val>
                                            <p:strVal val="#ppt_x"/>
                                          </p:val>
                                        </p:tav>
                                        <p:tav tm="100000">
                                          <p:val>
                                            <p:strVal val="#ppt_x"/>
                                          </p:val>
                                        </p:tav>
                                      </p:tavLst>
                                    </p:anim>
                                    <p:anim calcmode="lin" valueType="num">
                                      <p:cBhvr>
                                        <p:cTn id="241" dur="500" fill="hold"/>
                                        <p:tgtEl>
                                          <p:spTgt spid="63"/>
                                        </p:tgtEl>
                                        <p:attrNameLst>
                                          <p:attrName>ppt_y</p:attrName>
                                        </p:attrNameLst>
                                      </p:cBhvr>
                                      <p:tavLst>
                                        <p:tav tm="0">
                                          <p:val>
                                            <p:strVal val="#ppt_y+.1"/>
                                          </p:val>
                                        </p:tav>
                                        <p:tav tm="100000">
                                          <p:val>
                                            <p:strVal val="#ppt_y"/>
                                          </p:val>
                                        </p:tav>
                                      </p:tavLst>
                                    </p:anim>
                                  </p:childTnLst>
                                </p:cTn>
                              </p:par>
                            </p:childTnLst>
                          </p:cTn>
                        </p:par>
                      </p:childTnLst>
                    </p:cTn>
                  </p:par>
                  <p:par>
                    <p:cTn id="242" fill="hold">
                      <p:stCondLst>
                        <p:cond delay="indefinite"/>
                      </p:stCondLst>
                      <p:childTnLst>
                        <p:par>
                          <p:cTn id="243" fill="hold">
                            <p:stCondLst>
                              <p:cond delay="0"/>
                            </p:stCondLst>
                            <p:childTnLst>
                              <p:par>
                                <p:cTn id="244" presetID="42" presetClass="entr" presetSubtype="0" fill="hold" grpId="0" nodeType="clickEffect">
                                  <p:stCondLst>
                                    <p:cond delay="0"/>
                                  </p:stCondLst>
                                  <p:childTnLst>
                                    <p:set>
                                      <p:cBhvr>
                                        <p:cTn id="245" dur="1" fill="hold">
                                          <p:stCondLst>
                                            <p:cond delay="0"/>
                                          </p:stCondLst>
                                        </p:cTn>
                                        <p:tgtEl>
                                          <p:spTgt spid="70"/>
                                        </p:tgtEl>
                                        <p:attrNameLst>
                                          <p:attrName>style.visibility</p:attrName>
                                        </p:attrNameLst>
                                      </p:cBhvr>
                                      <p:to>
                                        <p:strVal val="visible"/>
                                      </p:to>
                                    </p:set>
                                    <p:animEffect transition="in" filter="fade">
                                      <p:cBhvr>
                                        <p:cTn id="246" dur="500"/>
                                        <p:tgtEl>
                                          <p:spTgt spid="70"/>
                                        </p:tgtEl>
                                      </p:cBhvr>
                                    </p:animEffect>
                                    <p:anim calcmode="lin" valueType="num">
                                      <p:cBhvr>
                                        <p:cTn id="247" dur="500" fill="hold"/>
                                        <p:tgtEl>
                                          <p:spTgt spid="70"/>
                                        </p:tgtEl>
                                        <p:attrNameLst>
                                          <p:attrName>ppt_x</p:attrName>
                                        </p:attrNameLst>
                                      </p:cBhvr>
                                      <p:tavLst>
                                        <p:tav tm="0">
                                          <p:val>
                                            <p:strVal val="#ppt_x"/>
                                          </p:val>
                                        </p:tav>
                                        <p:tav tm="100000">
                                          <p:val>
                                            <p:strVal val="#ppt_x"/>
                                          </p:val>
                                        </p:tav>
                                      </p:tavLst>
                                    </p:anim>
                                    <p:anim calcmode="lin" valueType="num">
                                      <p:cBhvr>
                                        <p:cTn id="248" dur="500" fill="hold"/>
                                        <p:tgtEl>
                                          <p:spTgt spid="70"/>
                                        </p:tgtEl>
                                        <p:attrNameLst>
                                          <p:attrName>ppt_y</p:attrName>
                                        </p:attrNameLst>
                                      </p:cBhvr>
                                      <p:tavLst>
                                        <p:tav tm="0">
                                          <p:val>
                                            <p:strVal val="#ppt_y+.1"/>
                                          </p:val>
                                        </p:tav>
                                        <p:tav tm="100000">
                                          <p:val>
                                            <p:strVal val="#ppt_y"/>
                                          </p:val>
                                        </p:tav>
                                      </p:tavLst>
                                    </p:anim>
                                  </p:childTnLst>
                                </p:cTn>
                              </p:par>
                            </p:childTnLst>
                          </p:cTn>
                        </p:par>
                      </p:childTnLst>
                    </p:cTn>
                  </p:par>
                  <p:par>
                    <p:cTn id="249" fill="hold">
                      <p:stCondLst>
                        <p:cond delay="indefinite"/>
                      </p:stCondLst>
                      <p:childTnLst>
                        <p:par>
                          <p:cTn id="250" fill="hold">
                            <p:stCondLst>
                              <p:cond delay="0"/>
                            </p:stCondLst>
                            <p:childTnLst>
                              <p:par>
                                <p:cTn id="251" presetID="42" presetClass="entr" presetSubtype="0" fill="hold" grpId="0" nodeType="clickEffect">
                                  <p:stCondLst>
                                    <p:cond delay="0"/>
                                  </p:stCondLst>
                                  <p:childTnLst>
                                    <p:set>
                                      <p:cBhvr>
                                        <p:cTn id="252" dur="1" fill="hold">
                                          <p:stCondLst>
                                            <p:cond delay="0"/>
                                          </p:stCondLst>
                                        </p:cTn>
                                        <p:tgtEl>
                                          <p:spTgt spid="74"/>
                                        </p:tgtEl>
                                        <p:attrNameLst>
                                          <p:attrName>style.visibility</p:attrName>
                                        </p:attrNameLst>
                                      </p:cBhvr>
                                      <p:to>
                                        <p:strVal val="visible"/>
                                      </p:to>
                                    </p:set>
                                    <p:animEffect transition="in" filter="fade">
                                      <p:cBhvr>
                                        <p:cTn id="253" dur="500"/>
                                        <p:tgtEl>
                                          <p:spTgt spid="74"/>
                                        </p:tgtEl>
                                      </p:cBhvr>
                                    </p:animEffect>
                                    <p:anim calcmode="lin" valueType="num">
                                      <p:cBhvr>
                                        <p:cTn id="254" dur="500" fill="hold"/>
                                        <p:tgtEl>
                                          <p:spTgt spid="74"/>
                                        </p:tgtEl>
                                        <p:attrNameLst>
                                          <p:attrName>ppt_x</p:attrName>
                                        </p:attrNameLst>
                                      </p:cBhvr>
                                      <p:tavLst>
                                        <p:tav tm="0">
                                          <p:val>
                                            <p:strVal val="#ppt_x"/>
                                          </p:val>
                                        </p:tav>
                                        <p:tav tm="100000">
                                          <p:val>
                                            <p:strVal val="#ppt_x"/>
                                          </p:val>
                                        </p:tav>
                                      </p:tavLst>
                                    </p:anim>
                                    <p:anim calcmode="lin" valueType="num">
                                      <p:cBhvr>
                                        <p:cTn id="255" dur="500" fill="hold"/>
                                        <p:tgtEl>
                                          <p:spTgt spid="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P spid="6" grpId="0" animBg="1"/>
      <p:bldP spid="8" grpId="0" animBg="1"/>
      <p:bldP spid="9" grpId="0" animBg="1"/>
      <p:bldP spid="27" grpId="0"/>
      <p:bldP spid="28" grpId="0"/>
      <p:bldP spid="29" grpId="0"/>
      <p:bldP spid="30" grpId="0"/>
      <p:bldP spid="31" grpId="0"/>
      <p:bldP spid="32" grpId="0"/>
      <p:bldP spid="65" grpId="0"/>
      <p:bldP spid="67" grpId="0"/>
      <p:bldP spid="52" grpId="0" animBg="1"/>
      <p:bldP spid="49" grpId="0" animBg="1"/>
      <p:bldP spid="50" grpId="0" animBg="1"/>
      <p:bldP spid="51" grpId="0" animBg="1"/>
      <p:bldP spid="69" grpId="0"/>
      <p:bldP spid="64" grpId="0"/>
      <p:bldP spid="10" grpId="0" bldLvl="0" animBg="1"/>
      <p:bldP spid="60" grpId="0"/>
      <p:bldP spid="73" grpId="0" bldLvl="0" animBg="1"/>
      <p:bldP spid="62" grpId="0"/>
      <p:bldP spid="68" grpId="0"/>
      <p:bldP spid="59" grpId="0"/>
      <p:bldP spid="71" grpId="0"/>
      <p:bldP spid="61" grpId="0"/>
      <p:bldP spid="72" grpId="0" bldLvl="0" animBg="1"/>
      <p:bldP spid="63" grpId="0"/>
      <p:bldP spid="70" grpId="0"/>
      <p:bldP spid="7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10239375" y="4944110"/>
            <a:ext cx="1941830" cy="1911985"/>
          </a:xfrm>
          <a:prstGeom prst="rect">
            <a:avLst/>
          </a:prstGeom>
        </p:spPr>
      </p:pic>
      <p:sp>
        <p:nvSpPr>
          <p:cNvPr id="5" name="文本框 4"/>
          <p:cNvSpPr txBox="1"/>
          <p:nvPr/>
        </p:nvSpPr>
        <p:spPr>
          <a:xfrm>
            <a:off x="363220" y="381000"/>
            <a:ext cx="5066665" cy="829310"/>
          </a:xfrm>
          <a:prstGeom prst="rect">
            <a:avLst/>
          </a:prstGeom>
          <a:noFill/>
        </p:spPr>
        <p:txBody>
          <a:bodyPr wrap="square" rtlCol="0">
            <a:spAutoFit/>
          </a:bodyPr>
          <a:p>
            <a:r>
              <a:rPr lang="en-US" altLang="zh-CN" sz="4800"/>
              <a:t>Problem F</a:t>
            </a:r>
            <a:endParaRPr lang="en-US" altLang="zh-CN" sz="4800"/>
          </a:p>
        </p:txBody>
      </p:sp>
      <p:sp>
        <p:nvSpPr>
          <p:cNvPr id="3" name="文本框 2"/>
          <p:cNvSpPr txBox="1"/>
          <p:nvPr/>
        </p:nvSpPr>
        <p:spPr>
          <a:xfrm>
            <a:off x="363220" y="1210310"/>
            <a:ext cx="11384280" cy="1191895"/>
          </a:xfrm>
          <a:prstGeom prst="rect">
            <a:avLst/>
          </a:prstGeom>
          <a:noFill/>
        </p:spPr>
        <p:txBody>
          <a:bodyPr wrap="square" rtlCol="0">
            <a:spAutoFit/>
          </a:bodyPr>
          <a:p>
            <a:r>
              <a:rPr lang="zh-CN" altLang="en-US" sz="2400"/>
              <a:t>时间复杂度：</a:t>
            </a:r>
            <a:r>
              <a:rPr lang="en-US" altLang="zh-CN" sz="2400"/>
              <a:t>O((n+m)logm)</a:t>
            </a:r>
            <a:endParaRPr lang="en-US" altLang="zh-CN" sz="2400"/>
          </a:p>
          <a:p>
            <a:r>
              <a:rPr lang="zh-CN" altLang="en-US" sz="2400"/>
              <a:t>空间复杂度：</a:t>
            </a:r>
            <a:r>
              <a:rPr lang="en-US" altLang="zh-CN" sz="2400"/>
              <a:t>O(n+m)</a:t>
            </a:r>
            <a:endParaRPr lang="en-US" altLang="zh-CN" sz="2400"/>
          </a:p>
          <a:p>
            <a:endParaRPr lang="en-US" altLang="zh-CN" sz="2400"/>
          </a:p>
        </p:txBody>
      </p:sp>
      <p:sp>
        <p:nvSpPr>
          <p:cNvPr id="6" name="文本框 5"/>
          <p:cNvSpPr txBox="1"/>
          <p:nvPr/>
        </p:nvSpPr>
        <p:spPr>
          <a:xfrm>
            <a:off x="363220" y="2402205"/>
            <a:ext cx="11384280" cy="1188720"/>
          </a:xfrm>
          <a:prstGeom prst="rect">
            <a:avLst/>
          </a:prstGeom>
          <a:noFill/>
        </p:spPr>
        <p:txBody>
          <a:bodyPr wrap="square" rtlCol="0">
            <a:spAutoFit/>
          </a:bodyPr>
          <a:p>
            <a:r>
              <a:rPr lang="zh-CN" altLang="en-US" sz="2400"/>
              <a:t>思维难度：中等</a:t>
            </a:r>
            <a:endParaRPr lang="zh-CN" altLang="en-US" sz="2400"/>
          </a:p>
          <a:p>
            <a:r>
              <a:rPr lang="zh-CN" altLang="en-US" sz="2400"/>
              <a:t>实现难度：较高（如果不能熟练掌握</a:t>
            </a:r>
            <a:r>
              <a:rPr lang="en-US" altLang="zh-CN" sz="2400"/>
              <a:t>STL</a:t>
            </a:r>
            <a:r>
              <a:rPr lang="zh-CN" altLang="en-US" sz="2400"/>
              <a:t>）</a:t>
            </a:r>
            <a:endParaRPr lang="zh-CN" altLang="en-US" sz="2400"/>
          </a:p>
          <a:p>
            <a:endParaRPr lang="en-US" altLang="zh-CN" sz="2400"/>
          </a:p>
        </p:txBody>
      </p:sp>
      <p:sp>
        <p:nvSpPr>
          <p:cNvPr id="7" name="文本框 6"/>
          <p:cNvSpPr txBox="1"/>
          <p:nvPr/>
        </p:nvSpPr>
        <p:spPr>
          <a:xfrm>
            <a:off x="363220" y="3590925"/>
            <a:ext cx="11384280" cy="822960"/>
          </a:xfrm>
          <a:prstGeom prst="rect">
            <a:avLst/>
          </a:prstGeom>
          <a:noFill/>
        </p:spPr>
        <p:txBody>
          <a:bodyPr wrap="square" rtlCol="0">
            <a:spAutoFit/>
          </a:bodyPr>
          <a:p>
            <a:r>
              <a:rPr lang="zh-CN" altLang="en-US" sz="2400"/>
              <a:t>不妨思考下为何不从起点开始</a:t>
            </a:r>
            <a:r>
              <a:rPr lang="zh-CN" altLang="en-US" sz="2400"/>
              <a:t>考虑</a:t>
            </a:r>
            <a:endParaRPr lang="zh-CN" altLang="en-US" sz="2400"/>
          </a:p>
          <a:p>
            <a:endParaRPr lang="en-US" altLang="zh-CN" sz="2400"/>
          </a:p>
        </p:txBody>
      </p:sp>
      <p:sp>
        <p:nvSpPr>
          <p:cNvPr id="8" name="文本框 7"/>
          <p:cNvSpPr txBox="1"/>
          <p:nvPr/>
        </p:nvSpPr>
        <p:spPr>
          <a:xfrm>
            <a:off x="363220" y="4413885"/>
            <a:ext cx="11384280" cy="1923415"/>
          </a:xfrm>
          <a:prstGeom prst="rect">
            <a:avLst/>
          </a:prstGeom>
          <a:noFill/>
        </p:spPr>
        <p:txBody>
          <a:bodyPr wrap="square" rtlCol="0">
            <a:spAutoFit/>
          </a:bodyPr>
          <a:p>
            <a:r>
              <a:rPr lang="zh-CN" altLang="en-US" sz="2400"/>
              <a:t>若从起点开始考虑，令</a:t>
            </a:r>
            <a:r>
              <a:rPr lang="en-US" altLang="zh-CN" sz="2400"/>
              <a:t>f[i]</a:t>
            </a:r>
            <a:r>
              <a:rPr lang="zh-CN" altLang="en-US" sz="2400"/>
              <a:t>表示从起点到</a:t>
            </a:r>
            <a:r>
              <a:rPr lang="en-US" altLang="zh-CN" sz="2400"/>
              <a:t>i</a:t>
            </a:r>
            <a:r>
              <a:rPr lang="zh-CN" altLang="en-US" sz="2400"/>
              <a:t>的</a:t>
            </a:r>
            <a:r>
              <a:rPr lang="zh-CN" altLang="en-US" sz="2400"/>
              <a:t>最坏情况下的最短路</a:t>
            </a:r>
            <a:endParaRPr lang="zh-CN" altLang="en-US" sz="2400"/>
          </a:p>
          <a:p>
            <a:r>
              <a:rPr lang="zh-CN" altLang="en-US" sz="2400">
                <a:sym typeface="+mn-ea"/>
              </a:rPr>
              <a:t>对于</a:t>
            </a:r>
            <a:r>
              <a:rPr lang="en-US" altLang="zh-CN" sz="2400">
                <a:sym typeface="+mn-ea"/>
              </a:rPr>
              <a:t>f[u]</a:t>
            </a:r>
            <a:r>
              <a:rPr lang="zh-CN" altLang="en-US" sz="2400">
                <a:sym typeface="+mn-ea"/>
              </a:rPr>
              <a:t>已确定的点</a:t>
            </a:r>
            <a:r>
              <a:rPr lang="en-US" altLang="zh-CN" sz="2400">
                <a:sym typeface="+mn-ea"/>
              </a:rPr>
              <a:t>u</a:t>
            </a:r>
            <a:r>
              <a:rPr lang="zh-CN" altLang="en-US" sz="2400">
                <a:sym typeface="+mn-ea"/>
              </a:rPr>
              <a:t>，将边权为</a:t>
            </a:r>
            <a:r>
              <a:rPr lang="en-US" altLang="zh-CN" sz="2400">
                <a:sym typeface="+mn-ea"/>
              </a:rPr>
              <a:t>w</a:t>
            </a:r>
            <a:r>
              <a:rPr lang="zh-CN" altLang="en-US" sz="2400">
                <a:sym typeface="+mn-ea"/>
              </a:rPr>
              <a:t>的边</a:t>
            </a:r>
            <a:r>
              <a:rPr lang="en-US" altLang="zh-CN" sz="2400">
                <a:sym typeface="+mn-ea"/>
              </a:rPr>
              <a:t>u-&gt;v</a:t>
            </a:r>
            <a:r>
              <a:rPr lang="zh-CN" altLang="en-US" sz="2400">
                <a:sym typeface="+mn-ea"/>
              </a:rPr>
              <a:t>以</a:t>
            </a:r>
            <a:r>
              <a:rPr lang="en-US" altLang="zh-CN" sz="2400">
                <a:sym typeface="+mn-ea"/>
              </a:rPr>
              <a:t>f[u</a:t>
            </a:r>
            <a:r>
              <a:rPr lang="en-US" altLang="zh-CN" sz="2400">
                <a:sym typeface="+mn-ea"/>
              </a:rPr>
              <a:t>]+w</a:t>
            </a:r>
            <a:r>
              <a:rPr lang="zh-CN" altLang="en-US" sz="2400">
                <a:sym typeface="+mn-ea"/>
              </a:rPr>
              <a:t>为关键字加入小根堆中</a:t>
            </a:r>
            <a:endParaRPr lang="zh-CN" altLang="en-US" sz="2400">
              <a:sym typeface="+mn-ea"/>
            </a:endParaRPr>
          </a:p>
          <a:p>
            <a:r>
              <a:rPr lang="zh-CN" altLang="en-US" sz="2400">
                <a:sym typeface="+mn-ea"/>
              </a:rPr>
              <a:t>每次取出堆顶对应的边</a:t>
            </a:r>
            <a:r>
              <a:rPr lang="en-US" altLang="zh-CN" sz="2400">
                <a:sym typeface="+mn-ea"/>
              </a:rPr>
              <a:t>u-&gt;v</a:t>
            </a:r>
            <a:r>
              <a:rPr lang="zh-CN" altLang="en-US" sz="2400">
                <a:sym typeface="+mn-ea"/>
              </a:rPr>
              <a:t>（若</a:t>
            </a:r>
            <a:r>
              <a:rPr lang="en-US" altLang="zh-CN" sz="2400">
                <a:sym typeface="+mn-ea"/>
              </a:rPr>
              <a:t>f[v</a:t>
            </a:r>
            <a:r>
              <a:rPr lang="en-US" altLang="zh-CN" sz="2400">
                <a:sym typeface="+mn-ea"/>
              </a:rPr>
              <a:t>]</a:t>
            </a:r>
            <a:r>
              <a:rPr lang="zh-CN" altLang="en-US" sz="2400">
                <a:sym typeface="+mn-ea"/>
              </a:rPr>
              <a:t>已确定直接弹出）</a:t>
            </a:r>
            <a:endParaRPr lang="en-US" altLang="zh-CN" sz="2400">
              <a:sym typeface="+mn-ea"/>
            </a:endParaRPr>
          </a:p>
          <a:p>
            <a:r>
              <a:rPr lang="zh-CN" altLang="en-US" sz="2400">
                <a:sym typeface="+mn-ea"/>
              </a:rPr>
              <a:t>若</a:t>
            </a:r>
            <a:r>
              <a:rPr lang="en-US" altLang="zh-CN" sz="2400">
                <a:sym typeface="+mn-ea"/>
              </a:rPr>
              <a:t>cnt[u]&lt;d</a:t>
            </a:r>
            <a:r>
              <a:rPr lang="zh-CN" altLang="en-US" sz="2400">
                <a:sym typeface="+mn-ea"/>
              </a:rPr>
              <a:t>，该边必然会被封锁，那么将</a:t>
            </a:r>
            <a:r>
              <a:rPr lang="en-US" altLang="zh-CN" sz="2400">
                <a:sym typeface="+mn-ea"/>
              </a:rPr>
              <a:t>cnt[u]</a:t>
            </a:r>
            <a:r>
              <a:rPr lang="zh-CN" altLang="en-US" sz="2400">
                <a:sym typeface="+mn-ea"/>
              </a:rPr>
              <a:t>加</a:t>
            </a:r>
            <a:r>
              <a:rPr lang="en-US" altLang="zh-CN" sz="2400">
                <a:sym typeface="+mn-ea"/>
              </a:rPr>
              <a:t>1</a:t>
            </a:r>
            <a:r>
              <a:rPr lang="zh-CN" altLang="en-US" sz="2400">
                <a:sym typeface="+mn-ea"/>
              </a:rPr>
              <a:t>，弹出堆顶</a:t>
            </a:r>
            <a:endParaRPr lang="zh-CN" altLang="en-US" sz="2400">
              <a:sym typeface="+mn-ea"/>
            </a:endParaRPr>
          </a:p>
          <a:p>
            <a:r>
              <a:rPr lang="zh-CN" altLang="en-US" sz="2400">
                <a:sym typeface="+mn-ea"/>
              </a:rPr>
              <a:t>若</a:t>
            </a:r>
            <a:r>
              <a:rPr lang="en-US" altLang="zh-CN" sz="2400">
                <a:sym typeface="+mn-ea"/>
              </a:rPr>
              <a:t>cnt[u]=d</a:t>
            </a:r>
            <a:r>
              <a:rPr lang="zh-CN" altLang="en-US" sz="2400">
                <a:sym typeface="+mn-ea"/>
              </a:rPr>
              <a:t>，可以确定</a:t>
            </a:r>
            <a:r>
              <a:rPr lang="en-US" altLang="zh-CN" sz="2400">
                <a:sym typeface="+mn-ea"/>
              </a:rPr>
              <a:t>f[v]=f[u]+w</a:t>
            </a:r>
            <a:r>
              <a:rPr lang="zh-CN" altLang="en-US" sz="2400">
                <a:sym typeface="+mn-ea"/>
              </a:rPr>
              <a:t>，再用</a:t>
            </a:r>
            <a:r>
              <a:rPr lang="en-US" altLang="zh-CN" sz="2400">
                <a:sym typeface="+mn-ea"/>
              </a:rPr>
              <a:t>v</a:t>
            </a:r>
            <a:r>
              <a:rPr lang="zh-CN" altLang="en-US" sz="2400">
                <a:sym typeface="+mn-ea"/>
              </a:rPr>
              <a:t>更新</a:t>
            </a:r>
            <a:r>
              <a:rPr lang="en-US" altLang="zh-CN" sz="2400">
                <a:sym typeface="+mn-ea"/>
              </a:rPr>
              <a:t>v</a:t>
            </a:r>
            <a:r>
              <a:rPr lang="zh-CN" altLang="en-US" sz="2400">
                <a:sym typeface="+mn-ea"/>
              </a:rPr>
              <a:t>连向的边，弹出堆顶</a:t>
            </a:r>
            <a:endParaRPr lang="zh-CN" altLang="en-US" sz="240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anim calcmode="lin" valueType="num">
                                      <p:cBhvr>
                                        <p:cTn id="15" dur="500" fill="hold"/>
                                        <p:tgtEl>
                                          <p:spTgt spid="6"/>
                                        </p:tgtEl>
                                        <p:attrNameLst>
                                          <p:attrName>ppt_x</p:attrName>
                                        </p:attrNameLst>
                                      </p:cBhvr>
                                      <p:tavLst>
                                        <p:tav tm="0">
                                          <p:val>
                                            <p:strVal val="#ppt_x"/>
                                          </p:val>
                                        </p:tav>
                                        <p:tav tm="100000">
                                          <p:val>
                                            <p:strVal val="#ppt_x"/>
                                          </p:val>
                                        </p:tav>
                                      </p:tavLst>
                                    </p:anim>
                                    <p:anim calcmode="lin" valueType="num">
                                      <p:cBhvr>
                                        <p:cTn id="16"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anim calcmode="lin" valueType="num">
                                      <p:cBhvr>
                                        <p:cTn id="22" dur="500" fill="hold"/>
                                        <p:tgtEl>
                                          <p:spTgt spid="7"/>
                                        </p:tgtEl>
                                        <p:attrNameLst>
                                          <p:attrName>ppt_x</p:attrName>
                                        </p:attrNameLst>
                                      </p:cBhvr>
                                      <p:tavLst>
                                        <p:tav tm="0">
                                          <p:val>
                                            <p:strVal val="#ppt_x"/>
                                          </p:val>
                                        </p:tav>
                                        <p:tav tm="100000">
                                          <p:val>
                                            <p:strVal val="#ppt_x"/>
                                          </p:val>
                                        </p:tav>
                                      </p:tavLst>
                                    </p:anim>
                                    <p:anim calcmode="lin" valueType="num">
                                      <p:cBhvr>
                                        <p:cTn id="23"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anim calcmode="lin" valueType="num">
                                      <p:cBhvr>
                                        <p:cTn id="29" dur="500" fill="hold"/>
                                        <p:tgtEl>
                                          <p:spTgt spid="8"/>
                                        </p:tgtEl>
                                        <p:attrNameLst>
                                          <p:attrName>ppt_x</p:attrName>
                                        </p:attrNameLst>
                                      </p:cBhvr>
                                      <p:tavLst>
                                        <p:tav tm="0">
                                          <p:val>
                                            <p:strVal val="#ppt_x"/>
                                          </p:val>
                                        </p:tav>
                                        <p:tav tm="100000">
                                          <p:val>
                                            <p:strVal val="#ppt_x"/>
                                          </p:val>
                                        </p:tav>
                                      </p:tavLst>
                                    </p:anim>
                                    <p:anim calcmode="lin" valueType="num">
                                      <p:cBhvr>
                                        <p:cTn id="30"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10239375" y="4944110"/>
            <a:ext cx="1941830" cy="1911985"/>
          </a:xfrm>
          <a:prstGeom prst="rect">
            <a:avLst/>
          </a:prstGeom>
        </p:spPr>
      </p:pic>
      <p:sp>
        <p:nvSpPr>
          <p:cNvPr id="5" name="文本框 4"/>
          <p:cNvSpPr txBox="1"/>
          <p:nvPr/>
        </p:nvSpPr>
        <p:spPr>
          <a:xfrm>
            <a:off x="363220" y="381000"/>
            <a:ext cx="5066665" cy="829310"/>
          </a:xfrm>
          <a:prstGeom prst="rect">
            <a:avLst/>
          </a:prstGeom>
          <a:noFill/>
        </p:spPr>
        <p:txBody>
          <a:bodyPr wrap="square" rtlCol="0">
            <a:spAutoFit/>
          </a:bodyPr>
          <a:p>
            <a:r>
              <a:rPr lang="en-US" altLang="zh-CN" sz="4800"/>
              <a:t>Problem F</a:t>
            </a:r>
            <a:endParaRPr lang="en-US" altLang="zh-CN" sz="4800"/>
          </a:p>
        </p:txBody>
      </p:sp>
      <p:sp>
        <p:nvSpPr>
          <p:cNvPr id="2" name="文本框 1"/>
          <p:cNvSpPr txBox="1"/>
          <p:nvPr/>
        </p:nvSpPr>
        <p:spPr>
          <a:xfrm>
            <a:off x="363220" y="1210310"/>
            <a:ext cx="3388360" cy="822960"/>
          </a:xfrm>
          <a:prstGeom prst="rect">
            <a:avLst/>
          </a:prstGeom>
          <a:noFill/>
        </p:spPr>
        <p:txBody>
          <a:bodyPr wrap="square" rtlCol="0">
            <a:spAutoFit/>
          </a:bodyPr>
          <a:p>
            <a:r>
              <a:rPr lang="zh-CN" altLang="en-US" sz="2400"/>
              <a:t>这么做有什么问题呢？</a:t>
            </a:r>
            <a:endParaRPr lang="en-US" altLang="zh-CN" sz="2400"/>
          </a:p>
          <a:p>
            <a:endParaRPr lang="zh-CN" altLang="en-US" sz="2400"/>
          </a:p>
        </p:txBody>
      </p:sp>
      <p:sp>
        <p:nvSpPr>
          <p:cNvPr id="3" name="文本框 2"/>
          <p:cNvSpPr txBox="1"/>
          <p:nvPr/>
        </p:nvSpPr>
        <p:spPr>
          <a:xfrm>
            <a:off x="363220" y="2033270"/>
            <a:ext cx="3388360" cy="822960"/>
          </a:xfrm>
          <a:prstGeom prst="rect">
            <a:avLst/>
          </a:prstGeom>
          <a:noFill/>
        </p:spPr>
        <p:txBody>
          <a:bodyPr wrap="square" rtlCol="0">
            <a:spAutoFit/>
          </a:bodyPr>
          <a:p>
            <a:r>
              <a:rPr lang="zh-CN" altLang="en-US" sz="2400"/>
              <a:t>考虑这样一个例子：</a:t>
            </a:r>
            <a:endParaRPr lang="zh-CN" altLang="en-US" sz="2400"/>
          </a:p>
          <a:p>
            <a:endParaRPr lang="zh-CN" altLang="en-US" sz="2400"/>
          </a:p>
        </p:txBody>
      </p:sp>
      <p:sp>
        <p:nvSpPr>
          <p:cNvPr id="7" name="椭圆 6"/>
          <p:cNvSpPr/>
          <p:nvPr/>
        </p:nvSpPr>
        <p:spPr>
          <a:xfrm>
            <a:off x="4994910" y="179451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a:t>
            </a:r>
            <a:endParaRPr lang="en-US" altLang="zh-CN"/>
          </a:p>
        </p:txBody>
      </p:sp>
      <p:sp>
        <p:nvSpPr>
          <p:cNvPr id="6" name="椭圆 5"/>
          <p:cNvSpPr/>
          <p:nvPr/>
        </p:nvSpPr>
        <p:spPr>
          <a:xfrm>
            <a:off x="6140450" y="280035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0</a:t>
            </a:r>
            <a:endParaRPr lang="en-US" altLang="zh-CN"/>
          </a:p>
        </p:txBody>
      </p:sp>
      <p:sp>
        <p:nvSpPr>
          <p:cNvPr id="8" name="椭圆 7"/>
          <p:cNvSpPr/>
          <p:nvPr/>
        </p:nvSpPr>
        <p:spPr>
          <a:xfrm>
            <a:off x="7285990" y="179451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cxnSp>
        <p:nvCxnSpPr>
          <p:cNvPr id="25" name="直接连接符 24"/>
          <p:cNvCxnSpPr>
            <a:stCxn id="7" idx="5"/>
            <a:endCxn id="6" idx="1"/>
          </p:cNvCxnSpPr>
          <p:nvPr/>
        </p:nvCxnSpPr>
        <p:spPr>
          <a:xfrm>
            <a:off x="5320030" y="2119630"/>
            <a:ext cx="876300" cy="736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6" idx="7"/>
            <a:endCxn id="8" idx="3"/>
          </p:cNvCxnSpPr>
          <p:nvPr/>
        </p:nvCxnSpPr>
        <p:spPr>
          <a:xfrm flipV="1">
            <a:off x="6465570" y="2119630"/>
            <a:ext cx="876300" cy="736600"/>
          </a:xfrm>
          <a:prstGeom prst="line">
            <a:avLst/>
          </a:prstGeom>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6965950" y="2395855"/>
            <a:ext cx="320040" cy="460375"/>
          </a:xfrm>
          <a:prstGeom prst="rect">
            <a:avLst/>
          </a:prstGeom>
          <a:noFill/>
          <a:ln>
            <a:noFill/>
          </a:ln>
        </p:spPr>
        <p:txBody>
          <a:bodyPr wrap="square" rtlCol="0">
            <a:spAutoFit/>
          </a:bodyPr>
          <a:p>
            <a:r>
              <a:rPr lang="en-US" altLang="zh-CN" sz="2400">
                <a:solidFill>
                  <a:srgbClr val="FF0000"/>
                </a:solidFill>
              </a:rPr>
              <a:t>2</a:t>
            </a:r>
            <a:endParaRPr lang="en-US" altLang="zh-CN" sz="2400">
              <a:solidFill>
                <a:srgbClr val="FF0000"/>
              </a:solidFill>
            </a:endParaRPr>
          </a:p>
        </p:txBody>
      </p:sp>
      <p:sp>
        <p:nvSpPr>
          <p:cNvPr id="31" name="文本框 30"/>
          <p:cNvSpPr txBox="1"/>
          <p:nvPr/>
        </p:nvSpPr>
        <p:spPr>
          <a:xfrm>
            <a:off x="5500370" y="2395855"/>
            <a:ext cx="320040" cy="460375"/>
          </a:xfrm>
          <a:prstGeom prst="rect">
            <a:avLst/>
          </a:prstGeom>
          <a:noFill/>
          <a:ln>
            <a:noFill/>
          </a:ln>
        </p:spPr>
        <p:txBody>
          <a:bodyPr wrap="square" rtlCol="0">
            <a:spAutoFit/>
          </a:bodyPr>
          <a:p>
            <a:r>
              <a:rPr lang="en-US" altLang="zh-CN" sz="2400">
                <a:solidFill>
                  <a:srgbClr val="FF0000"/>
                </a:solidFill>
              </a:rPr>
              <a:t>1</a:t>
            </a:r>
            <a:endParaRPr lang="en-US" altLang="zh-CN" sz="2400">
              <a:solidFill>
                <a:srgbClr val="FF0000"/>
              </a:solidFill>
            </a:endParaRPr>
          </a:p>
        </p:txBody>
      </p:sp>
      <p:sp>
        <p:nvSpPr>
          <p:cNvPr id="10" name="文本框 9"/>
          <p:cNvSpPr txBox="1"/>
          <p:nvPr/>
        </p:nvSpPr>
        <p:spPr>
          <a:xfrm>
            <a:off x="363220" y="2856230"/>
            <a:ext cx="4190365" cy="826135"/>
          </a:xfrm>
          <a:prstGeom prst="rect">
            <a:avLst/>
          </a:prstGeom>
          <a:noFill/>
        </p:spPr>
        <p:txBody>
          <a:bodyPr wrap="square" rtlCol="0">
            <a:spAutoFit/>
          </a:bodyPr>
          <a:p>
            <a:r>
              <a:rPr lang="zh-CN" altLang="en-US" sz="2400">
                <a:sym typeface="+mn-ea"/>
              </a:rPr>
              <a:t>其中起点为</a:t>
            </a:r>
            <a:r>
              <a:rPr lang="en-US" altLang="zh-CN" sz="2400">
                <a:sym typeface="+mn-ea"/>
              </a:rPr>
              <a:t>0</a:t>
            </a:r>
            <a:r>
              <a:rPr lang="zh-CN" altLang="en-US" sz="2400">
                <a:sym typeface="+mn-ea"/>
              </a:rPr>
              <a:t>，出口为</a:t>
            </a:r>
            <a:r>
              <a:rPr lang="en-US" altLang="zh-CN" sz="2400">
                <a:sym typeface="+mn-ea"/>
              </a:rPr>
              <a:t>2</a:t>
            </a:r>
            <a:r>
              <a:rPr lang="zh-CN" altLang="en-US" sz="2400">
                <a:sym typeface="+mn-ea"/>
              </a:rPr>
              <a:t>，</a:t>
            </a:r>
            <a:r>
              <a:rPr lang="en-US" altLang="zh-CN" sz="2400">
                <a:sym typeface="+mn-ea"/>
              </a:rPr>
              <a:t>d=1</a:t>
            </a:r>
            <a:endParaRPr lang="en-US" altLang="zh-CN" sz="2400"/>
          </a:p>
          <a:p>
            <a:endParaRPr lang="zh-CN" altLang="en-US" sz="2400"/>
          </a:p>
        </p:txBody>
      </p:sp>
      <p:sp>
        <p:nvSpPr>
          <p:cNvPr id="11" name="文本框 10"/>
          <p:cNvSpPr txBox="1"/>
          <p:nvPr/>
        </p:nvSpPr>
        <p:spPr>
          <a:xfrm>
            <a:off x="363220" y="3682365"/>
            <a:ext cx="11369040" cy="1191895"/>
          </a:xfrm>
          <a:prstGeom prst="rect">
            <a:avLst/>
          </a:prstGeom>
          <a:noFill/>
        </p:spPr>
        <p:txBody>
          <a:bodyPr wrap="square" rtlCol="0">
            <a:spAutoFit/>
          </a:bodyPr>
          <a:p>
            <a:r>
              <a:rPr lang="zh-CN" altLang="en-US" sz="2400"/>
              <a:t>那么模拟上述过程就会先把边</a:t>
            </a:r>
            <a:r>
              <a:rPr lang="en-US" altLang="zh-CN" sz="2400"/>
              <a:t>0-&gt;1</a:t>
            </a:r>
            <a:r>
              <a:rPr lang="zh-CN" altLang="en-US" sz="2400"/>
              <a:t>封锁，求得的答案为</a:t>
            </a:r>
            <a:r>
              <a:rPr lang="en-US" altLang="zh-CN" sz="2400"/>
              <a:t>2</a:t>
            </a:r>
            <a:endParaRPr lang="en-US" altLang="zh-CN" sz="2400"/>
          </a:p>
          <a:p>
            <a:r>
              <a:rPr lang="zh-CN" altLang="en-US" sz="2400"/>
              <a:t>而显然实际上答案为</a:t>
            </a:r>
            <a:r>
              <a:rPr lang="en-US" altLang="zh-CN" sz="2400"/>
              <a:t>-1</a:t>
            </a:r>
            <a:endParaRPr lang="en-US" altLang="zh-CN" sz="2400"/>
          </a:p>
          <a:p>
            <a:endParaRPr lang="zh-CN" altLang="en-US" sz="2400"/>
          </a:p>
        </p:txBody>
      </p:sp>
      <p:sp>
        <p:nvSpPr>
          <p:cNvPr id="13" name="文本框 12"/>
          <p:cNvSpPr txBox="1"/>
          <p:nvPr/>
        </p:nvSpPr>
        <p:spPr>
          <a:xfrm>
            <a:off x="363220" y="4874260"/>
            <a:ext cx="9601200" cy="1554480"/>
          </a:xfrm>
          <a:prstGeom prst="rect">
            <a:avLst/>
          </a:prstGeom>
          <a:noFill/>
        </p:spPr>
        <p:txBody>
          <a:bodyPr wrap="square" rtlCol="0">
            <a:spAutoFit/>
          </a:bodyPr>
          <a:p>
            <a:r>
              <a:rPr lang="zh-CN" altLang="en-US" sz="2400"/>
              <a:t>可以看出，对于该题从起点考虑有其局限性</a:t>
            </a:r>
            <a:endParaRPr lang="zh-CN" altLang="en-US" sz="2400"/>
          </a:p>
          <a:p>
            <a:r>
              <a:rPr lang="zh-CN" altLang="en-US" sz="2400"/>
              <a:t>有些动态规划的题目也是如此</a:t>
            </a:r>
            <a:endParaRPr lang="zh-CN" altLang="en-US" sz="2400"/>
          </a:p>
          <a:p>
            <a:r>
              <a:rPr lang="zh-CN" altLang="en-US" sz="2400"/>
              <a:t>按</a:t>
            </a:r>
            <a:r>
              <a:rPr lang="en-US" altLang="zh-CN" sz="2400"/>
              <a:t>f[x]</a:t>
            </a:r>
            <a:r>
              <a:rPr lang="zh-CN" altLang="en-US" sz="2400"/>
              <a:t>表示始态到状态</a:t>
            </a:r>
            <a:r>
              <a:rPr lang="en-US" altLang="zh-CN" sz="2400"/>
              <a:t>x</a:t>
            </a:r>
            <a:r>
              <a:rPr lang="zh-CN" altLang="en-US" sz="2400"/>
              <a:t>的最小代价</a:t>
            </a:r>
            <a:r>
              <a:rPr lang="en-US" altLang="zh-CN" sz="2400"/>
              <a:t>/</a:t>
            </a:r>
            <a:r>
              <a:rPr lang="zh-CN" altLang="en-US" sz="2400"/>
              <a:t>最大价值</a:t>
            </a:r>
            <a:r>
              <a:rPr lang="zh-CN" altLang="en-US" sz="2400"/>
              <a:t>考虑转移可能无法解决</a:t>
            </a:r>
            <a:endParaRPr lang="zh-CN" altLang="en-US" sz="2400"/>
          </a:p>
          <a:p>
            <a:r>
              <a:rPr lang="zh-CN" altLang="en-US" sz="2400"/>
              <a:t>而</a:t>
            </a:r>
            <a:r>
              <a:rPr lang="zh-CN" altLang="en-US" sz="2400">
                <a:sym typeface="+mn-ea"/>
              </a:rPr>
              <a:t>按</a:t>
            </a:r>
            <a:r>
              <a:rPr lang="en-US" altLang="zh-CN" sz="2400">
                <a:sym typeface="+mn-ea"/>
              </a:rPr>
              <a:t>f[x]</a:t>
            </a:r>
            <a:r>
              <a:rPr lang="zh-CN" altLang="en-US" sz="2400">
                <a:sym typeface="+mn-ea"/>
              </a:rPr>
              <a:t>表示状态</a:t>
            </a:r>
            <a:r>
              <a:rPr lang="en-US" altLang="zh-CN" sz="2400">
                <a:sym typeface="+mn-ea"/>
              </a:rPr>
              <a:t>x</a:t>
            </a:r>
            <a:r>
              <a:rPr lang="zh-CN" altLang="en-US" sz="2400">
                <a:sym typeface="+mn-ea"/>
              </a:rPr>
              <a:t>到终态的最小代价</a:t>
            </a:r>
            <a:r>
              <a:rPr lang="en-US" altLang="zh-CN" sz="2400">
                <a:sym typeface="+mn-ea"/>
              </a:rPr>
              <a:t>/</a:t>
            </a:r>
            <a:r>
              <a:rPr lang="zh-CN" altLang="en-US" sz="2400">
                <a:sym typeface="+mn-ea"/>
              </a:rPr>
              <a:t>最大价值考虑转移才可以</a:t>
            </a:r>
            <a:r>
              <a:rPr lang="zh-CN" altLang="en-US" sz="2400">
                <a:sym typeface="+mn-ea"/>
              </a:rPr>
              <a:t>解决</a:t>
            </a:r>
            <a:endParaRPr lang="zh-CN" altLang="en-US" sz="240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anim calcmode="lin" valueType="num">
                                      <p:cBhvr>
                                        <p:cTn id="15" dur="500" fill="hold"/>
                                        <p:tgtEl>
                                          <p:spTgt spid="3"/>
                                        </p:tgtEl>
                                        <p:attrNameLst>
                                          <p:attrName>ppt_x</p:attrName>
                                        </p:attrNameLst>
                                      </p:cBhvr>
                                      <p:tavLst>
                                        <p:tav tm="0">
                                          <p:val>
                                            <p:strVal val="#ppt_x"/>
                                          </p:val>
                                        </p:tav>
                                        <p:tav tm="100000">
                                          <p:val>
                                            <p:strVal val="#ppt_x"/>
                                          </p:val>
                                        </p:tav>
                                      </p:tavLst>
                                    </p:anim>
                                    <p:anim calcmode="lin" valueType="num">
                                      <p:cBhvr>
                                        <p:cTn id="16"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anim calcmode="lin" valueType="num">
                                      <p:cBhvr>
                                        <p:cTn id="22" dur="500" fill="hold"/>
                                        <p:tgtEl>
                                          <p:spTgt spid="7"/>
                                        </p:tgtEl>
                                        <p:attrNameLst>
                                          <p:attrName>ppt_x</p:attrName>
                                        </p:attrNameLst>
                                      </p:cBhvr>
                                      <p:tavLst>
                                        <p:tav tm="0">
                                          <p:val>
                                            <p:strVal val="#ppt_x"/>
                                          </p:val>
                                        </p:tav>
                                        <p:tav tm="100000">
                                          <p:val>
                                            <p:strVal val="#ppt_x"/>
                                          </p:val>
                                        </p:tav>
                                      </p:tavLst>
                                    </p:anim>
                                    <p:anim calcmode="lin" valueType="num">
                                      <p:cBhvr>
                                        <p:cTn id="23" dur="500" fill="hold"/>
                                        <p:tgtEl>
                                          <p:spTgt spid="7"/>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anim calcmode="lin" valueType="num">
                                      <p:cBhvr>
                                        <p:cTn id="27" dur="500" fill="hold"/>
                                        <p:tgtEl>
                                          <p:spTgt spid="6"/>
                                        </p:tgtEl>
                                        <p:attrNameLst>
                                          <p:attrName>ppt_x</p:attrName>
                                        </p:attrNameLst>
                                      </p:cBhvr>
                                      <p:tavLst>
                                        <p:tav tm="0">
                                          <p:val>
                                            <p:strVal val="#ppt_x"/>
                                          </p:val>
                                        </p:tav>
                                        <p:tav tm="100000">
                                          <p:val>
                                            <p:strVal val="#ppt_x"/>
                                          </p:val>
                                        </p:tav>
                                      </p:tavLst>
                                    </p:anim>
                                    <p:anim calcmode="lin" valueType="num">
                                      <p:cBhvr>
                                        <p:cTn id="28" dur="500" fill="hold"/>
                                        <p:tgtEl>
                                          <p:spTgt spid="6"/>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anim calcmode="lin" valueType="num">
                                      <p:cBhvr>
                                        <p:cTn id="32" dur="500" fill="hold"/>
                                        <p:tgtEl>
                                          <p:spTgt spid="8"/>
                                        </p:tgtEl>
                                        <p:attrNameLst>
                                          <p:attrName>ppt_x</p:attrName>
                                        </p:attrNameLst>
                                      </p:cBhvr>
                                      <p:tavLst>
                                        <p:tav tm="0">
                                          <p:val>
                                            <p:strVal val="#ppt_x"/>
                                          </p:val>
                                        </p:tav>
                                        <p:tav tm="100000">
                                          <p:val>
                                            <p:strVal val="#ppt_x"/>
                                          </p:val>
                                        </p:tav>
                                      </p:tavLst>
                                    </p:anim>
                                    <p:anim calcmode="lin" valueType="num">
                                      <p:cBhvr>
                                        <p:cTn id="33" dur="500" fill="hold"/>
                                        <p:tgtEl>
                                          <p:spTgt spid="8"/>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500"/>
                                        <p:tgtEl>
                                          <p:spTgt spid="25"/>
                                        </p:tgtEl>
                                      </p:cBhvr>
                                    </p:animEffect>
                                    <p:anim calcmode="lin" valueType="num">
                                      <p:cBhvr>
                                        <p:cTn id="37" dur="500" fill="hold"/>
                                        <p:tgtEl>
                                          <p:spTgt spid="25"/>
                                        </p:tgtEl>
                                        <p:attrNameLst>
                                          <p:attrName>ppt_x</p:attrName>
                                        </p:attrNameLst>
                                      </p:cBhvr>
                                      <p:tavLst>
                                        <p:tav tm="0">
                                          <p:val>
                                            <p:strVal val="#ppt_x"/>
                                          </p:val>
                                        </p:tav>
                                        <p:tav tm="100000">
                                          <p:val>
                                            <p:strVal val="#ppt_x"/>
                                          </p:val>
                                        </p:tav>
                                      </p:tavLst>
                                    </p:anim>
                                    <p:anim calcmode="lin" valueType="num">
                                      <p:cBhvr>
                                        <p:cTn id="38" dur="500" fill="hold"/>
                                        <p:tgtEl>
                                          <p:spTgt spid="25"/>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anim calcmode="lin" valueType="num">
                                      <p:cBhvr>
                                        <p:cTn id="42" dur="500" fill="hold"/>
                                        <p:tgtEl>
                                          <p:spTgt spid="26"/>
                                        </p:tgtEl>
                                        <p:attrNameLst>
                                          <p:attrName>ppt_x</p:attrName>
                                        </p:attrNameLst>
                                      </p:cBhvr>
                                      <p:tavLst>
                                        <p:tav tm="0">
                                          <p:val>
                                            <p:strVal val="#ppt_x"/>
                                          </p:val>
                                        </p:tav>
                                        <p:tav tm="100000">
                                          <p:val>
                                            <p:strVal val="#ppt_x"/>
                                          </p:val>
                                        </p:tav>
                                      </p:tavLst>
                                    </p:anim>
                                    <p:anim calcmode="lin" valueType="num">
                                      <p:cBhvr>
                                        <p:cTn id="43" dur="500" fill="hold"/>
                                        <p:tgtEl>
                                          <p:spTgt spid="26"/>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anim calcmode="lin" valueType="num">
                                      <p:cBhvr>
                                        <p:cTn id="47" dur="500" fill="hold"/>
                                        <p:tgtEl>
                                          <p:spTgt spid="29"/>
                                        </p:tgtEl>
                                        <p:attrNameLst>
                                          <p:attrName>ppt_x</p:attrName>
                                        </p:attrNameLst>
                                      </p:cBhvr>
                                      <p:tavLst>
                                        <p:tav tm="0">
                                          <p:val>
                                            <p:strVal val="#ppt_x"/>
                                          </p:val>
                                        </p:tav>
                                        <p:tav tm="100000">
                                          <p:val>
                                            <p:strVal val="#ppt_x"/>
                                          </p:val>
                                        </p:tav>
                                      </p:tavLst>
                                    </p:anim>
                                    <p:anim calcmode="lin" valueType="num">
                                      <p:cBhvr>
                                        <p:cTn id="48" dur="500" fill="hold"/>
                                        <p:tgtEl>
                                          <p:spTgt spid="29"/>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500"/>
                                        <p:tgtEl>
                                          <p:spTgt spid="31"/>
                                        </p:tgtEl>
                                      </p:cBhvr>
                                    </p:animEffect>
                                    <p:anim calcmode="lin" valueType="num">
                                      <p:cBhvr>
                                        <p:cTn id="52" dur="500" fill="hold"/>
                                        <p:tgtEl>
                                          <p:spTgt spid="31"/>
                                        </p:tgtEl>
                                        <p:attrNameLst>
                                          <p:attrName>ppt_x</p:attrName>
                                        </p:attrNameLst>
                                      </p:cBhvr>
                                      <p:tavLst>
                                        <p:tav tm="0">
                                          <p:val>
                                            <p:strVal val="#ppt_x"/>
                                          </p:val>
                                        </p:tav>
                                        <p:tav tm="100000">
                                          <p:val>
                                            <p:strVal val="#ppt_x"/>
                                          </p:val>
                                        </p:tav>
                                      </p:tavLst>
                                    </p:anim>
                                    <p:anim calcmode="lin" valueType="num">
                                      <p:cBhvr>
                                        <p:cTn id="53" dur="5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fade">
                                      <p:cBhvr>
                                        <p:cTn id="58" dur="500"/>
                                        <p:tgtEl>
                                          <p:spTgt spid="10"/>
                                        </p:tgtEl>
                                      </p:cBhvr>
                                    </p:animEffect>
                                    <p:anim calcmode="lin" valueType="num">
                                      <p:cBhvr>
                                        <p:cTn id="59" dur="500" fill="hold"/>
                                        <p:tgtEl>
                                          <p:spTgt spid="10"/>
                                        </p:tgtEl>
                                        <p:attrNameLst>
                                          <p:attrName>ppt_x</p:attrName>
                                        </p:attrNameLst>
                                      </p:cBhvr>
                                      <p:tavLst>
                                        <p:tav tm="0">
                                          <p:val>
                                            <p:strVal val="#ppt_x"/>
                                          </p:val>
                                        </p:tav>
                                        <p:tav tm="100000">
                                          <p:val>
                                            <p:strVal val="#ppt_x"/>
                                          </p:val>
                                        </p:tav>
                                      </p:tavLst>
                                    </p:anim>
                                    <p:anim calcmode="lin" valueType="num">
                                      <p:cBhvr>
                                        <p:cTn id="60"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11"/>
                                        </p:tgtEl>
                                        <p:attrNameLst>
                                          <p:attrName>style.visibility</p:attrName>
                                        </p:attrNameLst>
                                      </p:cBhvr>
                                      <p:to>
                                        <p:strVal val="visible"/>
                                      </p:to>
                                    </p:set>
                                    <p:animEffect transition="in" filter="fade">
                                      <p:cBhvr>
                                        <p:cTn id="65" dur="500"/>
                                        <p:tgtEl>
                                          <p:spTgt spid="11"/>
                                        </p:tgtEl>
                                      </p:cBhvr>
                                    </p:animEffect>
                                    <p:anim calcmode="lin" valueType="num">
                                      <p:cBhvr>
                                        <p:cTn id="66" dur="500" fill="hold"/>
                                        <p:tgtEl>
                                          <p:spTgt spid="11"/>
                                        </p:tgtEl>
                                        <p:attrNameLst>
                                          <p:attrName>ppt_x</p:attrName>
                                        </p:attrNameLst>
                                      </p:cBhvr>
                                      <p:tavLst>
                                        <p:tav tm="0">
                                          <p:val>
                                            <p:strVal val="#ppt_x"/>
                                          </p:val>
                                        </p:tav>
                                        <p:tav tm="100000">
                                          <p:val>
                                            <p:strVal val="#ppt_x"/>
                                          </p:val>
                                        </p:tav>
                                      </p:tavLst>
                                    </p:anim>
                                    <p:anim calcmode="lin" valueType="num">
                                      <p:cBhvr>
                                        <p:cTn id="67"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13"/>
                                        </p:tgtEl>
                                        <p:attrNameLst>
                                          <p:attrName>style.visibility</p:attrName>
                                        </p:attrNameLst>
                                      </p:cBhvr>
                                      <p:to>
                                        <p:strVal val="visible"/>
                                      </p:to>
                                    </p:set>
                                    <p:animEffect transition="in" filter="fade">
                                      <p:cBhvr>
                                        <p:cTn id="72" dur="500"/>
                                        <p:tgtEl>
                                          <p:spTgt spid="13"/>
                                        </p:tgtEl>
                                      </p:cBhvr>
                                    </p:animEffect>
                                    <p:anim calcmode="lin" valueType="num">
                                      <p:cBhvr>
                                        <p:cTn id="73" dur="500" fill="hold"/>
                                        <p:tgtEl>
                                          <p:spTgt spid="13"/>
                                        </p:tgtEl>
                                        <p:attrNameLst>
                                          <p:attrName>ppt_x</p:attrName>
                                        </p:attrNameLst>
                                      </p:cBhvr>
                                      <p:tavLst>
                                        <p:tav tm="0">
                                          <p:val>
                                            <p:strVal val="#ppt_x"/>
                                          </p:val>
                                        </p:tav>
                                        <p:tav tm="100000">
                                          <p:val>
                                            <p:strVal val="#ppt_x"/>
                                          </p:val>
                                        </p:tav>
                                      </p:tavLst>
                                    </p:anim>
                                    <p:anim calcmode="lin" valueType="num">
                                      <p:cBhvr>
                                        <p:cTn id="74"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7" grpId="0" animBg="1"/>
      <p:bldP spid="6" grpId="0" animBg="1"/>
      <p:bldP spid="8" grpId="0" animBg="1"/>
      <p:bldP spid="29" grpId="0"/>
      <p:bldP spid="31" grpId="0"/>
      <p:bldP spid="10" grpId="0"/>
      <p:bldP spid="11"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10239375" y="4944110"/>
            <a:ext cx="1941830" cy="1911985"/>
          </a:xfrm>
          <a:prstGeom prst="rect">
            <a:avLst/>
          </a:prstGeom>
        </p:spPr>
      </p:pic>
      <p:sp>
        <p:nvSpPr>
          <p:cNvPr id="5" name="文本框 4"/>
          <p:cNvSpPr txBox="1"/>
          <p:nvPr/>
        </p:nvSpPr>
        <p:spPr>
          <a:xfrm>
            <a:off x="363220" y="381000"/>
            <a:ext cx="5066665" cy="829310"/>
          </a:xfrm>
          <a:prstGeom prst="rect">
            <a:avLst/>
          </a:prstGeom>
          <a:noFill/>
        </p:spPr>
        <p:txBody>
          <a:bodyPr wrap="square" rtlCol="0">
            <a:spAutoFit/>
          </a:bodyPr>
          <a:p>
            <a:r>
              <a:rPr lang="en-US" altLang="zh-CN" sz="4800"/>
              <a:t>Problem G</a:t>
            </a:r>
            <a:endParaRPr lang="en-US" altLang="zh-CN" sz="4800"/>
          </a:p>
        </p:txBody>
      </p:sp>
      <p:sp>
        <p:nvSpPr>
          <p:cNvPr id="2" name="文本框 1"/>
          <p:cNvSpPr txBox="1"/>
          <p:nvPr/>
        </p:nvSpPr>
        <p:spPr>
          <a:xfrm>
            <a:off x="363220" y="1210310"/>
            <a:ext cx="11464925" cy="1554480"/>
          </a:xfrm>
          <a:prstGeom prst="rect">
            <a:avLst/>
          </a:prstGeom>
          <a:noFill/>
        </p:spPr>
        <p:txBody>
          <a:bodyPr wrap="square" rtlCol="0">
            <a:spAutoFit/>
          </a:bodyPr>
          <a:p>
            <a:r>
              <a:rPr lang="zh-CN" altLang="en-US" sz="2400"/>
              <a:t>题意：</a:t>
            </a:r>
            <a:endParaRPr lang="zh-CN" altLang="en-US" sz="2400"/>
          </a:p>
          <a:p>
            <a:r>
              <a:rPr lang="zh-CN" altLang="en-US" sz="2400"/>
              <a:t>在</a:t>
            </a:r>
            <a:r>
              <a:rPr lang="en-US" altLang="zh-CN" sz="2400"/>
              <a:t>n</a:t>
            </a:r>
            <a:r>
              <a:rPr lang="zh-CN" altLang="en-US" sz="2400"/>
              <a:t>个点</a:t>
            </a:r>
            <a:r>
              <a:rPr lang="en-US" altLang="zh-CN" sz="2400"/>
              <a:t>m</a:t>
            </a:r>
            <a:r>
              <a:rPr lang="zh-CN" altLang="en-US" sz="2400"/>
              <a:t>条边的有向图上，从</a:t>
            </a:r>
            <a:r>
              <a:rPr lang="en-US" altLang="zh-CN" sz="2400"/>
              <a:t>1</a:t>
            </a:r>
            <a:r>
              <a:rPr lang="zh-CN" altLang="en-US" sz="2400"/>
              <a:t>出发的回路最多经过多少个不同的</a:t>
            </a:r>
            <a:r>
              <a:rPr lang="zh-CN" altLang="en-US" sz="2400"/>
              <a:t>点</a:t>
            </a:r>
            <a:endParaRPr lang="zh-CN" altLang="en-US" sz="2400"/>
          </a:p>
          <a:p>
            <a:r>
              <a:rPr lang="zh-CN" altLang="en-US" sz="2400"/>
              <a:t>可以在一条边上逆行一次</a:t>
            </a:r>
            <a:endParaRPr lang="zh-CN" altLang="en-US" sz="2400"/>
          </a:p>
          <a:p>
            <a:endParaRPr lang="zh-CN" altLang="en-US" sz="2400"/>
          </a:p>
        </p:txBody>
      </p:sp>
      <p:sp>
        <p:nvSpPr>
          <p:cNvPr id="3" name="文本框 2"/>
          <p:cNvSpPr txBox="1"/>
          <p:nvPr/>
        </p:nvSpPr>
        <p:spPr>
          <a:xfrm>
            <a:off x="363220" y="2764790"/>
            <a:ext cx="11464925" cy="1554480"/>
          </a:xfrm>
          <a:prstGeom prst="rect">
            <a:avLst/>
          </a:prstGeom>
          <a:noFill/>
        </p:spPr>
        <p:txBody>
          <a:bodyPr wrap="square" rtlCol="0">
            <a:spAutoFit/>
          </a:bodyPr>
          <a:p>
            <a:r>
              <a:rPr lang="zh-CN" altLang="en-US" sz="2400"/>
              <a:t>数据范围：</a:t>
            </a:r>
            <a:endParaRPr lang="zh-CN" altLang="en-US" sz="2400"/>
          </a:p>
          <a:p>
            <a:r>
              <a:rPr lang="en-US" altLang="zh-CN" sz="2400"/>
              <a:t>1&lt;=n&lt;=100000</a:t>
            </a:r>
            <a:endParaRPr lang="en-US" altLang="zh-CN" sz="2400"/>
          </a:p>
          <a:p>
            <a:r>
              <a:rPr lang="en-US" altLang="zh-CN" sz="2400"/>
              <a:t>1&lt;=m&lt;=100000</a:t>
            </a:r>
            <a:endParaRPr lang="zh-CN" altLang="en-US" sz="2400"/>
          </a:p>
          <a:p>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anim calcmode="lin" valueType="num">
                                      <p:cBhvr>
                                        <p:cTn id="15" dur="500" fill="hold"/>
                                        <p:tgtEl>
                                          <p:spTgt spid="3"/>
                                        </p:tgtEl>
                                        <p:attrNameLst>
                                          <p:attrName>ppt_x</p:attrName>
                                        </p:attrNameLst>
                                      </p:cBhvr>
                                      <p:tavLst>
                                        <p:tav tm="0">
                                          <p:val>
                                            <p:strVal val="#ppt_x"/>
                                          </p:val>
                                        </p:tav>
                                        <p:tav tm="100000">
                                          <p:val>
                                            <p:strVal val="#ppt_x"/>
                                          </p:val>
                                        </p:tav>
                                      </p:tavLst>
                                    </p:anim>
                                    <p:anim calcmode="lin" valueType="num">
                                      <p:cBhvr>
                                        <p:cTn id="16"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10239375" y="4944110"/>
            <a:ext cx="1941830" cy="1911985"/>
          </a:xfrm>
          <a:prstGeom prst="rect">
            <a:avLst/>
          </a:prstGeom>
        </p:spPr>
      </p:pic>
      <p:sp>
        <p:nvSpPr>
          <p:cNvPr id="5" name="文本框 4"/>
          <p:cNvSpPr txBox="1"/>
          <p:nvPr/>
        </p:nvSpPr>
        <p:spPr>
          <a:xfrm>
            <a:off x="363220" y="381000"/>
            <a:ext cx="5066665" cy="829310"/>
          </a:xfrm>
          <a:prstGeom prst="rect">
            <a:avLst/>
          </a:prstGeom>
          <a:noFill/>
        </p:spPr>
        <p:txBody>
          <a:bodyPr wrap="square" rtlCol="0">
            <a:spAutoFit/>
          </a:bodyPr>
          <a:p>
            <a:r>
              <a:rPr lang="en-US" altLang="zh-CN" sz="4800"/>
              <a:t>Problem G</a:t>
            </a:r>
            <a:endParaRPr lang="en-US" altLang="zh-CN" sz="4800"/>
          </a:p>
        </p:txBody>
      </p:sp>
      <p:sp>
        <p:nvSpPr>
          <p:cNvPr id="2" name="文本框 1"/>
          <p:cNvSpPr txBox="1"/>
          <p:nvPr/>
        </p:nvSpPr>
        <p:spPr>
          <a:xfrm>
            <a:off x="363220" y="1210310"/>
            <a:ext cx="7517765" cy="1554480"/>
          </a:xfrm>
          <a:prstGeom prst="rect">
            <a:avLst/>
          </a:prstGeom>
          <a:noFill/>
        </p:spPr>
        <p:txBody>
          <a:bodyPr wrap="square" rtlCol="0">
            <a:spAutoFit/>
          </a:bodyPr>
          <a:p>
            <a:r>
              <a:rPr lang="zh-CN" altLang="en-US" sz="2400"/>
              <a:t>题解：</a:t>
            </a:r>
            <a:endParaRPr lang="zh-CN" altLang="en-US" sz="2400"/>
          </a:p>
          <a:p>
            <a:r>
              <a:rPr lang="zh-CN" altLang="en-US" sz="2400">
                <a:sym typeface="+mn-ea"/>
              </a:rPr>
              <a:t>在同一个强连通分量中，显然可以经过当中的每一个点</a:t>
            </a:r>
            <a:endParaRPr lang="zh-CN" altLang="en-US" sz="2400"/>
          </a:p>
          <a:p>
            <a:r>
              <a:rPr lang="zh-CN" altLang="en-US" sz="2400">
                <a:sym typeface="+mn-ea"/>
              </a:rPr>
              <a:t>因此先将强连通分量缩点，点权为强连通分量的点数</a:t>
            </a:r>
            <a:endParaRPr lang="zh-CN" altLang="en-US" sz="2400"/>
          </a:p>
          <a:p>
            <a:endParaRPr lang="zh-CN" altLang="en-US" sz="2400"/>
          </a:p>
        </p:txBody>
      </p:sp>
      <p:sp>
        <p:nvSpPr>
          <p:cNvPr id="3" name="文本框 2"/>
          <p:cNvSpPr txBox="1"/>
          <p:nvPr/>
        </p:nvSpPr>
        <p:spPr>
          <a:xfrm>
            <a:off x="363220" y="2764790"/>
            <a:ext cx="7773035" cy="1191895"/>
          </a:xfrm>
          <a:prstGeom prst="rect">
            <a:avLst/>
          </a:prstGeom>
          <a:noFill/>
        </p:spPr>
        <p:txBody>
          <a:bodyPr wrap="square" rtlCol="0">
            <a:spAutoFit/>
          </a:bodyPr>
          <a:p>
            <a:r>
              <a:rPr lang="zh-CN" altLang="en-US" sz="2400">
                <a:sym typeface="+mn-ea"/>
              </a:rPr>
              <a:t>如果不逆行，那么答案就是</a:t>
            </a:r>
            <a:r>
              <a:rPr lang="en-US" altLang="zh-CN" sz="2400">
                <a:sym typeface="+mn-ea"/>
              </a:rPr>
              <a:t>1</a:t>
            </a:r>
            <a:r>
              <a:rPr lang="zh-CN" altLang="en-US" sz="2400">
                <a:sym typeface="+mn-ea"/>
              </a:rPr>
              <a:t>所在的强连通分量的点数</a:t>
            </a:r>
            <a:endParaRPr lang="zh-CN" altLang="en-US" sz="2400"/>
          </a:p>
          <a:p>
            <a:r>
              <a:rPr lang="zh-CN" altLang="en-US" sz="2400">
                <a:sym typeface="+mn-ea"/>
              </a:rPr>
              <a:t>如果逆行了，那么逆行的边必然在缩点后的拓扑图上</a:t>
            </a:r>
            <a:endParaRPr lang="zh-CN" altLang="en-US" sz="2400">
              <a:sym typeface="+mn-ea"/>
            </a:endParaRPr>
          </a:p>
          <a:p>
            <a:endParaRPr lang="zh-CN" altLang="en-US" sz="2400"/>
          </a:p>
        </p:txBody>
      </p:sp>
      <p:sp>
        <p:nvSpPr>
          <p:cNvPr id="6" name="文本框 5"/>
          <p:cNvSpPr txBox="1"/>
          <p:nvPr/>
        </p:nvSpPr>
        <p:spPr>
          <a:xfrm>
            <a:off x="363220" y="3956685"/>
            <a:ext cx="11338560" cy="1557655"/>
          </a:xfrm>
          <a:prstGeom prst="rect">
            <a:avLst/>
          </a:prstGeom>
          <a:noFill/>
        </p:spPr>
        <p:txBody>
          <a:bodyPr wrap="square" rtlCol="0">
            <a:spAutoFit/>
          </a:bodyPr>
          <a:p>
            <a:r>
              <a:rPr lang="zh-CN" altLang="en-US" sz="2400">
                <a:sym typeface="+mn-ea"/>
              </a:rPr>
              <a:t>假设逆行的边为</a:t>
            </a:r>
            <a:r>
              <a:rPr lang="en-US" altLang="zh-CN" sz="2400">
                <a:sym typeface="+mn-ea"/>
              </a:rPr>
              <a:t>u-&gt;v</a:t>
            </a:r>
            <a:r>
              <a:rPr lang="zh-CN" altLang="en-US" sz="2400">
                <a:sym typeface="+mn-ea"/>
              </a:rPr>
              <a:t>，</a:t>
            </a:r>
            <a:r>
              <a:rPr lang="zh-CN" altLang="en-US" sz="2400">
                <a:sym typeface="+mn-ea"/>
              </a:rPr>
              <a:t>那么该回路可分为</a:t>
            </a:r>
            <a:r>
              <a:rPr lang="en-US" altLang="zh-CN" sz="2400">
                <a:sym typeface="+mn-ea"/>
              </a:rPr>
              <a:t>1</a:t>
            </a:r>
            <a:r>
              <a:rPr lang="zh-CN" altLang="en-US" sz="2400">
                <a:sym typeface="+mn-ea"/>
              </a:rPr>
              <a:t>到</a:t>
            </a:r>
            <a:r>
              <a:rPr lang="en-US" altLang="zh-CN" sz="2400">
                <a:sym typeface="+mn-ea"/>
              </a:rPr>
              <a:t>v</a:t>
            </a:r>
            <a:r>
              <a:rPr lang="zh-CN" altLang="en-US" sz="2400">
                <a:sym typeface="+mn-ea"/>
              </a:rPr>
              <a:t>和</a:t>
            </a:r>
            <a:r>
              <a:rPr lang="en-US" altLang="zh-CN" sz="2400">
                <a:sym typeface="+mn-ea"/>
              </a:rPr>
              <a:t>u</a:t>
            </a:r>
            <a:r>
              <a:rPr lang="zh-CN" altLang="en-US" sz="2400">
                <a:sym typeface="+mn-ea"/>
              </a:rPr>
              <a:t>到</a:t>
            </a:r>
            <a:r>
              <a:rPr lang="en-US" altLang="zh-CN" sz="2400">
                <a:sym typeface="+mn-ea"/>
              </a:rPr>
              <a:t>1</a:t>
            </a:r>
            <a:r>
              <a:rPr lang="zh-CN" altLang="en-US" sz="2400">
                <a:sym typeface="+mn-ea"/>
              </a:rPr>
              <a:t>两部分</a:t>
            </a:r>
            <a:endParaRPr lang="zh-CN" altLang="en-US" sz="2400">
              <a:sym typeface="+mn-ea"/>
            </a:endParaRPr>
          </a:p>
          <a:p>
            <a:r>
              <a:rPr lang="zh-CN" altLang="en-US" sz="2400">
                <a:sym typeface="+mn-ea"/>
              </a:rPr>
              <a:t>经过的最多点数即</a:t>
            </a:r>
            <a:r>
              <a:rPr lang="en-US" altLang="zh-CN" sz="2400">
                <a:sym typeface="+mn-ea"/>
              </a:rPr>
              <a:t>1</a:t>
            </a:r>
            <a:r>
              <a:rPr lang="zh-CN" altLang="en-US" sz="2400">
                <a:sym typeface="+mn-ea"/>
              </a:rPr>
              <a:t>到</a:t>
            </a:r>
            <a:r>
              <a:rPr lang="en-US" altLang="zh-CN" sz="2400">
                <a:sym typeface="+mn-ea"/>
              </a:rPr>
              <a:t>v</a:t>
            </a:r>
            <a:r>
              <a:rPr lang="zh-CN" altLang="en-US" sz="2400">
                <a:sym typeface="+mn-ea"/>
              </a:rPr>
              <a:t>与</a:t>
            </a:r>
            <a:r>
              <a:rPr lang="en-US" altLang="zh-CN" sz="2400">
                <a:sym typeface="+mn-ea"/>
              </a:rPr>
              <a:t>u</a:t>
            </a:r>
            <a:r>
              <a:rPr lang="zh-CN" altLang="en-US" sz="2400">
                <a:sym typeface="+mn-ea"/>
              </a:rPr>
              <a:t>到</a:t>
            </a:r>
            <a:r>
              <a:rPr lang="en-US" altLang="zh-CN" sz="2400">
                <a:sym typeface="+mn-ea"/>
              </a:rPr>
              <a:t>1</a:t>
            </a:r>
            <a:r>
              <a:rPr lang="zh-CN" altLang="en-US" sz="2400">
                <a:sym typeface="+mn-ea"/>
              </a:rPr>
              <a:t>路径上的最大点权和减去</a:t>
            </a:r>
            <a:r>
              <a:rPr lang="en-US" altLang="zh-CN" sz="2400">
                <a:sym typeface="+mn-ea"/>
              </a:rPr>
              <a:t>1</a:t>
            </a:r>
            <a:r>
              <a:rPr lang="zh-CN" altLang="en-US" sz="2400">
                <a:sym typeface="+mn-ea"/>
              </a:rPr>
              <a:t>的点权</a:t>
            </a:r>
            <a:endParaRPr lang="zh-CN" altLang="en-US" sz="2400">
              <a:sym typeface="+mn-ea"/>
            </a:endParaRPr>
          </a:p>
          <a:p>
            <a:r>
              <a:rPr lang="zh-CN" altLang="en-US" sz="2400">
                <a:sym typeface="+mn-ea"/>
              </a:rPr>
              <a:t>（这里的点指的都是缩点后的点</a:t>
            </a:r>
            <a:r>
              <a:rPr lang="zh-CN" altLang="en-US" sz="2400">
                <a:sym typeface="+mn-ea"/>
              </a:rPr>
              <a:t>）</a:t>
            </a:r>
            <a:endParaRPr lang="zh-CN" altLang="en-US" sz="2400">
              <a:sym typeface="+mn-ea"/>
            </a:endParaRPr>
          </a:p>
          <a:p>
            <a:endParaRPr lang="zh-CN" altLang="en-US" sz="2400">
              <a:sym typeface="+mn-ea"/>
            </a:endParaRPr>
          </a:p>
        </p:txBody>
      </p:sp>
      <p:sp>
        <p:nvSpPr>
          <p:cNvPr id="10" name="椭圆 9"/>
          <p:cNvSpPr/>
          <p:nvPr/>
        </p:nvSpPr>
        <p:spPr>
          <a:xfrm>
            <a:off x="8728710" y="238379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a:t>
            </a:r>
            <a:endParaRPr lang="en-US" altLang="zh-CN"/>
          </a:p>
        </p:txBody>
      </p:sp>
      <p:sp>
        <p:nvSpPr>
          <p:cNvPr id="11" name="椭圆 10"/>
          <p:cNvSpPr/>
          <p:nvPr/>
        </p:nvSpPr>
        <p:spPr>
          <a:xfrm>
            <a:off x="9874250" y="338963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sp>
        <p:nvSpPr>
          <p:cNvPr id="12" name="椭圆 11"/>
          <p:cNvSpPr/>
          <p:nvPr/>
        </p:nvSpPr>
        <p:spPr>
          <a:xfrm>
            <a:off x="11019790" y="238379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3</a:t>
            </a:r>
            <a:endParaRPr lang="en-US" altLang="zh-CN"/>
          </a:p>
        </p:txBody>
      </p:sp>
      <p:sp>
        <p:nvSpPr>
          <p:cNvPr id="13" name="椭圆 12"/>
          <p:cNvSpPr/>
          <p:nvPr/>
        </p:nvSpPr>
        <p:spPr>
          <a:xfrm>
            <a:off x="9874250" y="137795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cxnSp>
        <p:nvCxnSpPr>
          <p:cNvPr id="17" name="直接箭头连接符 16"/>
          <p:cNvCxnSpPr>
            <a:stCxn id="10" idx="7"/>
            <a:endCxn id="13" idx="3"/>
          </p:cNvCxnSpPr>
          <p:nvPr/>
        </p:nvCxnSpPr>
        <p:spPr>
          <a:xfrm flipV="1">
            <a:off x="9053830" y="1703070"/>
            <a:ext cx="876300" cy="736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3" idx="5"/>
            <a:endCxn id="12" idx="1"/>
          </p:cNvCxnSpPr>
          <p:nvPr/>
        </p:nvCxnSpPr>
        <p:spPr>
          <a:xfrm>
            <a:off x="10199370" y="1703070"/>
            <a:ext cx="876300" cy="736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1" idx="1"/>
            <a:endCxn id="10" idx="5"/>
          </p:cNvCxnSpPr>
          <p:nvPr/>
        </p:nvCxnSpPr>
        <p:spPr>
          <a:xfrm flipH="1" flipV="1">
            <a:off x="9053830" y="2708910"/>
            <a:ext cx="876300" cy="736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1" idx="7"/>
            <a:endCxn id="12" idx="3"/>
          </p:cNvCxnSpPr>
          <p:nvPr/>
        </p:nvCxnSpPr>
        <p:spPr>
          <a:xfrm flipV="1">
            <a:off x="10199370" y="2708910"/>
            <a:ext cx="876300" cy="736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363220" y="5514340"/>
            <a:ext cx="8199120" cy="460375"/>
          </a:xfrm>
          <a:prstGeom prst="rect">
            <a:avLst/>
          </a:prstGeom>
          <a:noFill/>
        </p:spPr>
        <p:txBody>
          <a:bodyPr wrap="square" rtlCol="0">
            <a:spAutoFit/>
          </a:bodyPr>
          <a:p>
            <a:r>
              <a:rPr lang="zh-CN" altLang="en-US" sz="2400"/>
              <a:t>例子中在边</a:t>
            </a:r>
            <a:r>
              <a:rPr lang="en-US" altLang="zh-CN" sz="2400"/>
              <a:t>4-&gt;3</a:t>
            </a:r>
            <a:r>
              <a:rPr lang="zh-CN" altLang="en-US" sz="2400"/>
              <a:t>上逆行就能从</a:t>
            </a:r>
            <a:r>
              <a:rPr lang="en-US" altLang="zh-CN" sz="2400"/>
              <a:t>1</a:t>
            </a:r>
            <a:r>
              <a:rPr lang="zh-CN" altLang="en-US" sz="2400"/>
              <a:t>出发经过所有点回到</a:t>
            </a:r>
            <a:r>
              <a:rPr lang="en-US" altLang="zh-CN" sz="2400"/>
              <a:t>1</a:t>
            </a:r>
            <a:endParaRPr lang="en-US" altLang="zh-CN"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anim calcmode="lin" valueType="num">
                                      <p:cBhvr>
                                        <p:cTn id="15" dur="500" fill="hold"/>
                                        <p:tgtEl>
                                          <p:spTgt spid="3"/>
                                        </p:tgtEl>
                                        <p:attrNameLst>
                                          <p:attrName>ppt_x</p:attrName>
                                        </p:attrNameLst>
                                      </p:cBhvr>
                                      <p:tavLst>
                                        <p:tav tm="0">
                                          <p:val>
                                            <p:strVal val="#ppt_x"/>
                                          </p:val>
                                        </p:tav>
                                        <p:tav tm="100000">
                                          <p:val>
                                            <p:strVal val="#ppt_x"/>
                                          </p:val>
                                        </p:tav>
                                      </p:tavLst>
                                    </p:anim>
                                    <p:anim calcmode="lin" valueType="num">
                                      <p:cBhvr>
                                        <p:cTn id="16"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anim calcmode="lin" valueType="num">
                                      <p:cBhvr>
                                        <p:cTn id="22" dur="500" fill="hold"/>
                                        <p:tgtEl>
                                          <p:spTgt spid="6"/>
                                        </p:tgtEl>
                                        <p:attrNameLst>
                                          <p:attrName>ppt_x</p:attrName>
                                        </p:attrNameLst>
                                      </p:cBhvr>
                                      <p:tavLst>
                                        <p:tav tm="0">
                                          <p:val>
                                            <p:strVal val="#ppt_x"/>
                                          </p:val>
                                        </p:tav>
                                        <p:tav tm="100000">
                                          <p:val>
                                            <p:strVal val="#ppt_x"/>
                                          </p:val>
                                        </p:tav>
                                      </p:tavLst>
                                    </p:anim>
                                    <p:anim calcmode="lin" valueType="num">
                                      <p:cBhvr>
                                        <p:cTn id="23"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anim calcmode="lin" valueType="num">
                                      <p:cBhvr>
                                        <p:cTn id="29" dur="500" fill="hold"/>
                                        <p:tgtEl>
                                          <p:spTgt spid="10"/>
                                        </p:tgtEl>
                                        <p:attrNameLst>
                                          <p:attrName>ppt_x</p:attrName>
                                        </p:attrNameLst>
                                      </p:cBhvr>
                                      <p:tavLst>
                                        <p:tav tm="0">
                                          <p:val>
                                            <p:strVal val="#ppt_x"/>
                                          </p:val>
                                        </p:tav>
                                        <p:tav tm="100000">
                                          <p:val>
                                            <p:strVal val="#ppt_x"/>
                                          </p:val>
                                        </p:tav>
                                      </p:tavLst>
                                    </p:anim>
                                    <p:anim calcmode="lin" valueType="num">
                                      <p:cBhvr>
                                        <p:cTn id="30" dur="500" fill="hold"/>
                                        <p:tgtEl>
                                          <p:spTgt spid="10"/>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anim calcmode="lin" valueType="num">
                                      <p:cBhvr>
                                        <p:cTn id="34" dur="500" fill="hold"/>
                                        <p:tgtEl>
                                          <p:spTgt spid="11"/>
                                        </p:tgtEl>
                                        <p:attrNameLst>
                                          <p:attrName>ppt_x</p:attrName>
                                        </p:attrNameLst>
                                      </p:cBhvr>
                                      <p:tavLst>
                                        <p:tav tm="0">
                                          <p:val>
                                            <p:strVal val="#ppt_x"/>
                                          </p:val>
                                        </p:tav>
                                        <p:tav tm="100000">
                                          <p:val>
                                            <p:strVal val="#ppt_x"/>
                                          </p:val>
                                        </p:tav>
                                      </p:tavLst>
                                    </p:anim>
                                    <p:anim calcmode="lin" valueType="num">
                                      <p:cBhvr>
                                        <p:cTn id="35" dur="500" fill="hold"/>
                                        <p:tgtEl>
                                          <p:spTgt spid="11"/>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anim calcmode="lin" valueType="num">
                                      <p:cBhvr>
                                        <p:cTn id="39" dur="500" fill="hold"/>
                                        <p:tgtEl>
                                          <p:spTgt spid="12"/>
                                        </p:tgtEl>
                                        <p:attrNameLst>
                                          <p:attrName>ppt_x</p:attrName>
                                        </p:attrNameLst>
                                      </p:cBhvr>
                                      <p:tavLst>
                                        <p:tav tm="0">
                                          <p:val>
                                            <p:strVal val="#ppt_x"/>
                                          </p:val>
                                        </p:tav>
                                        <p:tav tm="100000">
                                          <p:val>
                                            <p:strVal val="#ppt_x"/>
                                          </p:val>
                                        </p:tav>
                                      </p:tavLst>
                                    </p:anim>
                                    <p:anim calcmode="lin" valueType="num">
                                      <p:cBhvr>
                                        <p:cTn id="40" dur="500" fill="hold"/>
                                        <p:tgtEl>
                                          <p:spTgt spid="12"/>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anim calcmode="lin" valueType="num">
                                      <p:cBhvr>
                                        <p:cTn id="44" dur="500" fill="hold"/>
                                        <p:tgtEl>
                                          <p:spTgt spid="13"/>
                                        </p:tgtEl>
                                        <p:attrNameLst>
                                          <p:attrName>ppt_x</p:attrName>
                                        </p:attrNameLst>
                                      </p:cBhvr>
                                      <p:tavLst>
                                        <p:tav tm="0">
                                          <p:val>
                                            <p:strVal val="#ppt_x"/>
                                          </p:val>
                                        </p:tav>
                                        <p:tav tm="100000">
                                          <p:val>
                                            <p:strVal val="#ppt_x"/>
                                          </p:val>
                                        </p:tav>
                                      </p:tavLst>
                                    </p:anim>
                                    <p:anim calcmode="lin" valueType="num">
                                      <p:cBhvr>
                                        <p:cTn id="45" dur="500" fill="hold"/>
                                        <p:tgtEl>
                                          <p:spTgt spid="13"/>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anim calcmode="lin" valueType="num">
                                      <p:cBhvr>
                                        <p:cTn id="49" dur="500" fill="hold"/>
                                        <p:tgtEl>
                                          <p:spTgt spid="17"/>
                                        </p:tgtEl>
                                        <p:attrNameLst>
                                          <p:attrName>ppt_x</p:attrName>
                                        </p:attrNameLst>
                                      </p:cBhvr>
                                      <p:tavLst>
                                        <p:tav tm="0">
                                          <p:val>
                                            <p:strVal val="#ppt_x"/>
                                          </p:val>
                                        </p:tav>
                                        <p:tav tm="100000">
                                          <p:val>
                                            <p:strVal val="#ppt_x"/>
                                          </p:val>
                                        </p:tav>
                                      </p:tavLst>
                                    </p:anim>
                                    <p:anim calcmode="lin" valueType="num">
                                      <p:cBhvr>
                                        <p:cTn id="50" dur="500" fill="hold"/>
                                        <p:tgtEl>
                                          <p:spTgt spid="17"/>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500"/>
                                        <p:tgtEl>
                                          <p:spTgt spid="18"/>
                                        </p:tgtEl>
                                      </p:cBhvr>
                                    </p:animEffect>
                                    <p:anim calcmode="lin" valueType="num">
                                      <p:cBhvr>
                                        <p:cTn id="54" dur="500" fill="hold"/>
                                        <p:tgtEl>
                                          <p:spTgt spid="18"/>
                                        </p:tgtEl>
                                        <p:attrNameLst>
                                          <p:attrName>ppt_x</p:attrName>
                                        </p:attrNameLst>
                                      </p:cBhvr>
                                      <p:tavLst>
                                        <p:tav tm="0">
                                          <p:val>
                                            <p:strVal val="#ppt_x"/>
                                          </p:val>
                                        </p:tav>
                                        <p:tav tm="100000">
                                          <p:val>
                                            <p:strVal val="#ppt_x"/>
                                          </p:val>
                                        </p:tav>
                                      </p:tavLst>
                                    </p:anim>
                                    <p:anim calcmode="lin" valueType="num">
                                      <p:cBhvr>
                                        <p:cTn id="55" dur="500" fill="hold"/>
                                        <p:tgtEl>
                                          <p:spTgt spid="18"/>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fade">
                                      <p:cBhvr>
                                        <p:cTn id="58" dur="500"/>
                                        <p:tgtEl>
                                          <p:spTgt spid="19"/>
                                        </p:tgtEl>
                                      </p:cBhvr>
                                    </p:animEffect>
                                    <p:anim calcmode="lin" valueType="num">
                                      <p:cBhvr>
                                        <p:cTn id="59" dur="500" fill="hold"/>
                                        <p:tgtEl>
                                          <p:spTgt spid="19"/>
                                        </p:tgtEl>
                                        <p:attrNameLst>
                                          <p:attrName>ppt_x</p:attrName>
                                        </p:attrNameLst>
                                      </p:cBhvr>
                                      <p:tavLst>
                                        <p:tav tm="0">
                                          <p:val>
                                            <p:strVal val="#ppt_x"/>
                                          </p:val>
                                        </p:tav>
                                        <p:tav tm="100000">
                                          <p:val>
                                            <p:strVal val="#ppt_x"/>
                                          </p:val>
                                        </p:tav>
                                      </p:tavLst>
                                    </p:anim>
                                    <p:anim calcmode="lin" valueType="num">
                                      <p:cBhvr>
                                        <p:cTn id="60" dur="500" fill="hold"/>
                                        <p:tgtEl>
                                          <p:spTgt spid="19"/>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fade">
                                      <p:cBhvr>
                                        <p:cTn id="63" dur="500"/>
                                        <p:tgtEl>
                                          <p:spTgt spid="20"/>
                                        </p:tgtEl>
                                      </p:cBhvr>
                                    </p:animEffect>
                                    <p:anim calcmode="lin" valueType="num">
                                      <p:cBhvr>
                                        <p:cTn id="64" dur="500" fill="hold"/>
                                        <p:tgtEl>
                                          <p:spTgt spid="20"/>
                                        </p:tgtEl>
                                        <p:attrNameLst>
                                          <p:attrName>ppt_x</p:attrName>
                                        </p:attrNameLst>
                                      </p:cBhvr>
                                      <p:tavLst>
                                        <p:tav tm="0">
                                          <p:val>
                                            <p:strVal val="#ppt_x"/>
                                          </p:val>
                                        </p:tav>
                                        <p:tav tm="100000">
                                          <p:val>
                                            <p:strVal val="#ppt_x"/>
                                          </p:val>
                                        </p:tav>
                                      </p:tavLst>
                                    </p:anim>
                                    <p:anim calcmode="lin" valueType="num">
                                      <p:cBhvr>
                                        <p:cTn id="65" dur="5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fade">
                                      <p:cBhvr>
                                        <p:cTn id="70" dur="500"/>
                                        <p:tgtEl>
                                          <p:spTgt spid="21"/>
                                        </p:tgtEl>
                                      </p:cBhvr>
                                    </p:animEffect>
                                    <p:anim calcmode="lin" valueType="num">
                                      <p:cBhvr>
                                        <p:cTn id="71" dur="500" fill="hold"/>
                                        <p:tgtEl>
                                          <p:spTgt spid="21"/>
                                        </p:tgtEl>
                                        <p:attrNameLst>
                                          <p:attrName>ppt_x</p:attrName>
                                        </p:attrNameLst>
                                      </p:cBhvr>
                                      <p:tavLst>
                                        <p:tav tm="0">
                                          <p:val>
                                            <p:strVal val="#ppt_x"/>
                                          </p:val>
                                        </p:tav>
                                        <p:tav tm="100000">
                                          <p:val>
                                            <p:strVal val="#ppt_x"/>
                                          </p:val>
                                        </p:tav>
                                      </p:tavLst>
                                    </p:anim>
                                    <p:anim calcmode="lin" valueType="num">
                                      <p:cBhvr>
                                        <p:cTn id="72" dur="5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P spid="10" grpId="0" animBg="1"/>
      <p:bldP spid="11" grpId="0" animBg="1"/>
      <p:bldP spid="12" grpId="0" animBg="1"/>
      <p:bldP spid="13" grpId="0" animBg="1"/>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10239375" y="4944110"/>
            <a:ext cx="1941830" cy="1911985"/>
          </a:xfrm>
          <a:prstGeom prst="rect">
            <a:avLst/>
          </a:prstGeom>
        </p:spPr>
      </p:pic>
      <p:sp>
        <p:nvSpPr>
          <p:cNvPr id="5" name="文本框 4"/>
          <p:cNvSpPr txBox="1"/>
          <p:nvPr/>
        </p:nvSpPr>
        <p:spPr>
          <a:xfrm>
            <a:off x="363220" y="381000"/>
            <a:ext cx="5066665" cy="829310"/>
          </a:xfrm>
          <a:prstGeom prst="rect">
            <a:avLst/>
          </a:prstGeom>
          <a:noFill/>
        </p:spPr>
        <p:txBody>
          <a:bodyPr wrap="square" rtlCol="0">
            <a:spAutoFit/>
          </a:bodyPr>
          <a:p>
            <a:r>
              <a:rPr lang="en-US" altLang="zh-CN" sz="4800"/>
              <a:t>Problem G</a:t>
            </a:r>
            <a:endParaRPr lang="en-US" altLang="zh-CN" sz="4800"/>
          </a:p>
        </p:txBody>
      </p:sp>
      <p:sp>
        <p:nvSpPr>
          <p:cNvPr id="2" name="文本框 1"/>
          <p:cNvSpPr txBox="1"/>
          <p:nvPr/>
        </p:nvSpPr>
        <p:spPr>
          <a:xfrm>
            <a:off x="363220" y="1210310"/>
            <a:ext cx="11464925" cy="1191895"/>
          </a:xfrm>
          <a:prstGeom prst="rect">
            <a:avLst/>
          </a:prstGeom>
          <a:noFill/>
        </p:spPr>
        <p:txBody>
          <a:bodyPr wrap="square" rtlCol="0">
            <a:spAutoFit/>
          </a:bodyPr>
          <a:p>
            <a:r>
              <a:rPr lang="zh-CN" altLang="en-US" sz="2400">
                <a:sym typeface="+mn-ea"/>
              </a:rPr>
              <a:t>那么预处理拓扑图上</a:t>
            </a:r>
            <a:r>
              <a:rPr lang="en-US" altLang="zh-CN" sz="2400">
                <a:sym typeface="+mn-ea"/>
              </a:rPr>
              <a:t>1</a:t>
            </a:r>
            <a:r>
              <a:rPr lang="zh-CN" altLang="en-US" sz="2400">
                <a:sym typeface="+mn-ea"/>
              </a:rPr>
              <a:t>到每个点的最大点权和及每个点到</a:t>
            </a:r>
            <a:r>
              <a:rPr lang="en-US" altLang="zh-CN" sz="2400">
                <a:sym typeface="+mn-ea"/>
              </a:rPr>
              <a:t>1</a:t>
            </a:r>
            <a:r>
              <a:rPr lang="zh-CN" altLang="en-US" sz="2400">
                <a:sym typeface="+mn-ea"/>
              </a:rPr>
              <a:t>的最大点权和</a:t>
            </a:r>
            <a:endParaRPr lang="zh-CN" altLang="en-US" sz="2400">
              <a:sym typeface="+mn-ea"/>
            </a:endParaRPr>
          </a:p>
          <a:p>
            <a:r>
              <a:rPr lang="zh-CN" altLang="en-US" sz="2400">
                <a:sym typeface="+mn-ea"/>
              </a:rPr>
              <a:t>枚举逆行的边即可得到答案。</a:t>
            </a:r>
            <a:endParaRPr lang="zh-CN" altLang="en-US" sz="2400">
              <a:sym typeface="+mn-ea"/>
            </a:endParaRPr>
          </a:p>
          <a:p>
            <a:endParaRPr lang="zh-CN" altLang="en-US" sz="2400"/>
          </a:p>
        </p:txBody>
      </p:sp>
      <p:sp>
        <p:nvSpPr>
          <p:cNvPr id="6" name="文本框 5"/>
          <p:cNvSpPr txBox="1"/>
          <p:nvPr/>
        </p:nvSpPr>
        <p:spPr>
          <a:xfrm>
            <a:off x="363855" y="2402205"/>
            <a:ext cx="11464925" cy="1191895"/>
          </a:xfrm>
          <a:prstGeom prst="rect">
            <a:avLst/>
          </a:prstGeom>
          <a:noFill/>
        </p:spPr>
        <p:txBody>
          <a:bodyPr wrap="square" rtlCol="0">
            <a:spAutoFit/>
          </a:bodyPr>
          <a:p>
            <a:r>
              <a:rPr lang="zh-CN" altLang="en-US" sz="2400">
                <a:sym typeface="+mn-ea"/>
              </a:rPr>
              <a:t>时间复杂度：</a:t>
            </a:r>
            <a:r>
              <a:rPr lang="en-US" altLang="zh-CN" sz="2400">
                <a:sym typeface="+mn-ea"/>
              </a:rPr>
              <a:t>O(n+m)</a:t>
            </a:r>
            <a:endParaRPr lang="en-US" altLang="zh-CN" sz="2400">
              <a:sym typeface="+mn-ea"/>
            </a:endParaRPr>
          </a:p>
          <a:p>
            <a:r>
              <a:rPr lang="zh-CN" altLang="en-US" sz="2400">
                <a:sym typeface="+mn-ea"/>
              </a:rPr>
              <a:t>空间复杂度：</a:t>
            </a:r>
            <a:r>
              <a:rPr lang="en-US" altLang="zh-CN" sz="2400">
                <a:sym typeface="+mn-ea"/>
              </a:rPr>
              <a:t>O(n+m)</a:t>
            </a:r>
            <a:endParaRPr lang="en-US" altLang="zh-CN" sz="2400">
              <a:sym typeface="+mn-ea"/>
            </a:endParaRPr>
          </a:p>
          <a:p>
            <a:endParaRPr lang="en-US" altLang="zh-CN" sz="2400">
              <a:sym typeface="+mn-ea"/>
            </a:endParaRPr>
          </a:p>
        </p:txBody>
      </p:sp>
      <p:sp>
        <p:nvSpPr>
          <p:cNvPr id="7" name="文本框 6"/>
          <p:cNvSpPr txBox="1"/>
          <p:nvPr/>
        </p:nvSpPr>
        <p:spPr>
          <a:xfrm>
            <a:off x="363855" y="3594100"/>
            <a:ext cx="11464925" cy="822960"/>
          </a:xfrm>
          <a:prstGeom prst="rect">
            <a:avLst/>
          </a:prstGeom>
          <a:noFill/>
        </p:spPr>
        <p:txBody>
          <a:bodyPr wrap="square" rtlCol="0">
            <a:spAutoFit/>
          </a:bodyPr>
          <a:p>
            <a:r>
              <a:rPr lang="zh-CN" altLang="en-US" sz="2400">
                <a:sym typeface="+mn-ea"/>
              </a:rPr>
              <a:t>思维难度：中等</a:t>
            </a:r>
            <a:endParaRPr lang="zh-CN" altLang="en-US" sz="2400">
              <a:sym typeface="+mn-ea"/>
            </a:endParaRPr>
          </a:p>
          <a:p>
            <a:r>
              <a:rPr lang="zh-CN" altLang="en-US" sz="2400">
                <a:sym typeface="+mn-ea"/>
              </a:rPr>
              <a:t>实现难度：中等</a:t>
            </a:r>
            <a:endParaRPr lang="zh-CN" altLang="en-US" sz="240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anim calcmode="lin" valueType="num">
                                      <p:cBhvr>
                                        <p:cTn id="15" dur="500" fill="hold"/>
                                        <p:tgtEl>
                                          <p:spTgt spid="6"/>
                                        </p:tgtEl>
                                        <p:attrNameLst>
                                          <p:attrName>ppt_x</p:attrName>
                                        </p:attrNameLst>
                                      </p:cBhvr>
                                      <p:tavLst>
                                        <p:tav tm="0">
                                          <p:val>
                                            <p:strVal val="#ppt_x"/>
                                          </p:val>
                                        </p:tav>
                                        <p:tav tm="100000">
                                          <p:val>
                                            <p:strVal val="#ppt_x"/>
                                          </p:val>
                                        </p:tav>
                                      </p:tavLst>
                                    </p:anim>
                                    <p:anim calcmode="lin" valueType="num">
                                      <p:cBhvr>
                                        <p:cTn id="16"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anim calcmode="lin" valueType="num">
                                      <p:cBhvr>
                                        <p:cTn id="22" dur="500" fill="hold"/>
                                        <p:tgtEl>
                                          <p:spTgt spid="7"/>
                                        </p:tgtEl>
                                        <p:attrNameLst>
                                          <p:attrName>ppt_x</p:attrName>
                                        </p:attrNameLst>
                                      </p:cBhvr>
                                      <p:tavLst>
                                        <p:tav tm="0">
                                          <p:val>
                                            <p:strVal val="#ppt_x"/>
                                          </p:val>
                                        </p:tav>
                                        <p:tav tm="100000">
                                          <p:val>
                                            <p:strVal val="#ppt_x"/>
                                          </p:val>
                                        </p:tav>
                                      </p:tavLst>
                                    </p:anim>
                                    <p:anim calcmode="lin" valueType="num">
                                      <p:cBhvr>
                                        <p:cTn id="23"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10239375" y="4944110"/>
            <a:ext cx="1941830" cy="1911985"/>
          </a:xfrm>
          <a:prstGeom prst="rect">
            <a:avLst/>
          </a:prstGeom>
        </p:spPr>
      </p:pic>
      <p:sp>
        <p:nvSpPr>
          <p:cNvPr id="5" name="文本框 4"/>
          <p:cNvSpPr txBox="1"/>
          <p:nvPr/>
        </p:nvSpPr>
        <p:spPr>
          <a:xfrm>
            <a:off x="363220" y="381000"/>
            <a:ext cx="5066665" cy="829310"/>
          </a:xfrm>
          <a:prstGeom prst="rect">
            <a:avLst/>
          </a:prstGeom>
          <a:noFill/>
        </p:spPr>
        <p:txBody>
          <a:bodyPr wrap="square" rtlCol="0">
            <a:spAutoFit/>
          </a:bodyPr>
          <a:p>
            <a:r>
              <a:rPr lang="en-US" altLang="zh-CN" sz="4800"/>
              <a:t>Problem G</a:t>
            </a:r>
            <a:endParaRPr lang="en-US" altLang="zh-CN" sz="4800"/>
          </a:p>
        </p:txBody>
      </p:sp>
      <p:sp>
        <p:nvSpPr>
          <p:cNvPr id="2" name="文本框 1"/>
          <p:cNvSpPr txBox="1"/>
          <p:nvPr/>
        </p:nvSpPr>
        <p:spPr>
          <a:xfrm>
            <a:off x="363220" y="1210310"/>
            <a:ext cx="11464925" cy="1191895"/>
          </a:xfrm>
          <a:prstGeom prst="rect">
            <a:avLst/>
          </a:prstGeom>
          <a:noFill/>
        </p:spPr>
        <p:txBody>
          <a:bodyPr wrap="square" rtlCol="0">
            <a:spAutoFit/>
          </a:bodyPr>
          <a:p>
            <a:r>
              <a:rPr lang="zh-CN" altLang="en-US" sz="2400"/>
              <a:t>还有一种做法，</a:t>
            </a:r>
            <a:r>
              <a:rPr lang="zh-CN" altLang="en-US" sz="2400">
                <a:sym typeface="+mn-ea"/>
              </a:rPr>
              <a:t>缩点后将每个点</a:t>
            </a:r>
            <a:r>
              <a:rPr lang="en-US" altLang="zh-CN" sz="2400">
                <a:sym typeface="+mn-ea"/>
              </a:rPr>
              <a:t>i</a:t>
            </a:r>
            <a:r>
              <a:rPr lang="zh-CN" altLang="en-US" sz="2400">
                <a:sym typeface="+mn-ea"/>
              </a:rPr>
              <a:t>拆成</a:t>
            </a:r>
            <a:r>
              <a:rPr lang="en-US" altLang="zh-CN" sz="2400">
                <a:sym typeface="+mn-ea"/>
              </a:rPr>
              <a:t>i</a:t>
            </a:r>
            <a:r>
              <a:rPr lang="zh-CN" altLang="en-US" sz="2400">
                <a:sym typeface="+mn-ea"/>
              </a:rPr>
              <a:t>和</a:t>
            </a:r>
            <a:r>
              <a:rPr lang="en-US" altLang="zh-CN" sz="2400">
                <a:sym typeface="+mn-ea"/>
              </a:rPr>
              <a:t>i'</a:t>
            </a:r>
            <a:r>
              <a:rPr lang="zh-CN" altLang="en-US" sz="2400">
                <a:sym typeface="+mn-ea"/>
              </a:rPr>
              <a:t>（</a:t>
            </a:r>
            <a:r>
              <a:rPr lang="zh-CN" altLang="en-US" sz="2400">
                <a:sym typeface="+mn-ea"/>
              </a:rPr>
              <a:t>点权都为强连通分量的点数）</a:t>
            </a:r>
            <a:endParaRPr lang="zh-CN" altLang="en-US" sz="2400">
              <a:sym typeface="+mn-ea"/>
            </a:endParaRPr>
          </a:p>
          <a:p>
            <a:r>
              <a:rPr lang="zh-CN" altLang="en-US" sz="2400">
                <a:sym typeface="+mn-ea"/>
              </a:rPr>
              <a:t>分别表示拓扑图上从</a:t>
            </a:r>
            <a:r>
              <a:rPr lang="en-US" altLang="zh-CN" sz="2400">
                <a:sym typeface="+mn-ea"/>
              </a:rPr>
              <a:t>1</a:t>
            </a:r>
            <a:r>
              <a:rPr lang="zh-CN" altLang="en-US" sz="2400">
                <a:sym typeface="+mn-ea"/>
              </a:rPr>
              <a:t>到</a:t>
            </a:r>
            <a:r>
              <a:rPr lang="en-US" altLang="zh-CN" sz="2400">
                <a:sym typeface="+mn-ea"/>
              </a:rPr>
              <a:t>i</a:t>
            </a:r>
            <a:r>
              <a:rPr lang="zh-CN" altLang="en-US" sz="2400">
                <a:sym typeface="+mn-ea"/>
              </a:rPr>
              <a:t>没逆行过和有逆行过</a:t>
            </a:r>
            <a:endParaRPr lang="zh-CN" altLang="en-US" sz="2400">
              <a:sym typeface="+mn-ea"/>
            </a:endParaRPr>
          </a:p>
          <a:p>
            <a:endParaRPr lang="zh-CN" altLang="en-US" sz="2400"/>
          </a:p>
        </p:txBody>
      </p:sp>
      <p:sp>
        <p:nvSpPr>
          <p:cNvPr id="3" name="文本框 2"/>
          <p:cNvSpPr txBox="1"/>
          <p:nvPr/>
        </p:nvSpPr>
        <p:spPr>
          <a:xfrm>
            <a:off x="363220" y="3228340"/>
            <a:ext cx="11438255" cy="1188720"/>
          </a:xfrm>
          <a:prstGeom prst="rect">
            <a:avLst/>
          </a:prstGeom>
          <a:noFill/>
        </p:spPr>
        <p:txBody>
          <a:bodyPr wrap="square" rtlCol="0">
            <a:spAutoFit/>
          </a:bodyPr>
          <a:p>
            <a:r>
              <a:rPr lang="zh-CN" altLang="en-US" sz="2400">
                <a:sym typeface="+mn-ea"/>
              </a:rPr>
              <a:t>这样得到的图依然具有拓扑序，且</a:t>
            </a:r>
            <a:r>
              <a:rPr lang="zh-CN" altLang="en-US" sz="2400">
                <a:sym typeface="+mn-ea"/>
              </a:rPr>
              <a:t>能保证最多逆行一次</a:t>
            </a:r>
            <a:endParaRPr lang="zh-CN" altLang="en-US" sz="2400">
              <a:sym typeface="+mn-ea"/>
            </a:endParaRPr>
          </a:p>
          <a:p>
            <a:r>
              <a:rPr lang="zh-CN" altLang="en-US" sz="2400">
                <a:sym typeface="+mn-ea"/>
              </a:rPr>
              <a:t>对于</a:t>
            </a:r>
            <a:r>
              <a:rPr lang="en-US" altLang="zh-CN" sz="2400">
                <a:sym typeface="+mn-ea"/>
              </a:rPr>
              <a:t>1</a:t>
            </a:r>
            <a:r>
              <a:rPr lang="zh-CN" altLang="en-US" sz="2400">
                <a:sym typeface="+mn-ea"/>
              </a:rPr>
              <a:t>到</a:t>
            </a:r>
            <a:r>
              <a:rPr lang="en-US" altLang="zh-CN" sz="2400">
                <a:sym typeface="+mn-ea"/>
              </a:rPr>
              <a:t>1'</a:t>
            </a:r>
            <a:r>
              <a:rPr lang="zh-CN" altLang="en-US" sz="2400">
                <a:sym typeface="+mn-ea"/>
              </a:rPr>
              <a:t>的路径上除</a:t>
            </a:r>
            <a:r>
              <a:rPr lang="en-US" altLang="zh-CN" sz="2400">
                <a:sym typeface="+mn-ea"/>
              </a:rPr>
              <a:t>1</a:t>
            </a:r>
            <a:r>
              <a:rPr lang="zh-CN" altLang="en-US" sz="2400">
                <a:sym typeface="+mn-ea"/>
              </a:rPr>
              <a:t>以外的任意点</a:t>
            </a:r>
            <a:r>
              <a:rPr lang="en-US" altLang="zh-CN" sz="2400">
                <a:sym typeface="+mn-ea"/>
              </a:rPr>
              <a:t>x</a:t>
            </a:r>
            <a:r>
              <a:rPr lang="zh-CN" altLang="en-US" sz="2400">
                <a:sym typeface="+mn-ea"/>
              </a:rPr>
              <a:t>，</a:t>
            </a:r>
            <a:r>
              <a:rPr lang="en-US" altLang="zh-CN" sz="2400">
                <a:sym typeface="+mn-ea"/>
              </a:rPr>
              <a:t>x</a:t>
            </a:r>
            <a:r>
              <a:rPr lang="zh-CN" altLang="en-US" sz="2400">
                <a:sym typeface="+mn-ea"/>
              </a:rPr>
              <a:t>和</a:t>
            </a:r>
            <a:r>
              <a:rPr lang="en-US" altLang="zh-CN" sz="2400">
                <a:sym typeface="+mn-ea"/>
              </a:rPr>
              <a:t>x'</a:t>
            </a:r>
            <a:r>
              <a:rPr lang="zh-CN" altLang="en-US" sz="2400">
                <a:sym typeface="+mn-ea"/>
              </a:rPr>
              <a:t>中最多经过一个，点权不会</a:t>
            </a:r>
            <a:r>
              <a:rPr lang="zh-CN" altLang="en-US" sz="2400">
                <a:sym typeface="+mn-ea"/>
              </a:rPr>
              <a:t>重复计算</a:t>
            </a:r>
            <a:endParaRPr lang="zh-CN" altLang="en-US" sz="2400">
              <a:sym typeface="+mn-ea"/>
            </a:endParaRPr>
          </a:p>
          <a:p>
            <a:endParaRPr lang="zh-CN" altLang="en-US" sz="2400"/>
          </a:p>
        </p:txBody>
      </p:sp>
      <p:sp>
        <p:nvSpPr>
          <p:cNvPr id="6" name="文本框 5"/>
          <p:cNvSpPr txBox="1"/>
          <p:nvPr/>
        </p:nvSpPr>
        <p:spPr>
          <a:xfrm>
            <a:off x="363855" y="2402205"/>
            <a:ext cx="11464925" cy="826135"/>
          </a:xfrm>
          <a:prstGeom prst="rect">
            <a:avLst/>
          </a:prstGeom>
          <a:noFill/>
        </p:spPr>
        <p:txBody>
          <a:bodyPr wrap="square" rtlCol="0">
            <a:spAutoFit/>
          </a:bodyPr>
          <a:p>
            <a:r>
              <a:rPr lang="zh-CN" altLang="en-US" sz="2400">
                <a:sym typeface="+mn-ea"/>
              </a:rPr>
              <a:t>拓扑图上每条边</a:t>
            </a:r>
            <a:r>
              <a:rPr lang="en-US" altLang="zh-CN" sz="2400">
                <a:sym typeface="+mn-ea"/>
              </a:rPr>
              <a:t>u-&gt;v</a:t>
            </a:r>
            <a:r>
              <a:rPr lang="zh-CN" altLang="en-US" sz="2400">
                <a:sym typeface="+mn-ea"/>
              </a:rPr>
              <a:t>拆成</a:t>
            </a:r>
            <a:r>
              <a:rPr lang="en-US" altLang="zh-CN" sz="2400">
                <a:sym typeface="+mn-ea"/>
              </a:rPr>
              <a:t>u-&gt;v-&gt;u'-&gt;v'</a:t>
            </a:r>
            <a:endParaRPr lang="en-US" altLang="zh-CN" sz="2400">
              <a:sym typeface="+mn-ea"/>
            </a:endParaRPr>
          </a:p>
          <a:p>
            <a:endParaRPr lang="zh-CN" altLang="en-US" sz="2400"/>
          </a:p>
        </p:txBody>
      </p:sp>
      <p:sp>
        <p:nvSpPr>
          <p:cNvPr id="8" name="文本框 7"/>
          <p:cNvSpPr txBox="1"/>
          <p:nvPr/>
        </p:nvSpPr>
        <p:spPr>
          <a:xfrm>
            <a:off x="363220" y="4417060"/>
            <a:ext cx="11438255" cy="460375"/>
          </a:xfrm>
          <a:prstGeom prst="rect">
            <a:avLst/>
          </a:prstGeom>
          <a:noFill/>
        </p:spPr>
        <p:txBody>
          <a:bodyPr wrap="square" rtlCol="0">
            <a:spAutoFit/>
          </a:bodyPr>
          <a:p>
            <a:r>
              <a:rPr lang="zh-CN" altLang="en-US" sz="2400">
                <a:sym typeface="+mn-ea"/>
              </a:rPr>
              <a:t>所以直接拓扑</a:t>
            </a:r>
            <a:r>
              <a:rPr lang="zh-CN" altLang="en-US" sz="2400">
                <a:sym typeface="+mn-ea"/>
              </a:rPr>
              <a:t>求</a:t>
            </a:r>
            <a:r>
              <a:rPr lang="en-US" altLang="zh-CN" sz="2400">
                <a:sym typeface="+mn-ea"/>
              </a:rPr>
              <a:t>1</a:t>
            </a:r>
            <a:r>
              <a:rPr lang="zh-CN" altLang="en-US" sz="2400">
                <a:sym typeface="+mn-ea"/>
              </a:rPr>
              <a:t>到</a:t>
            </a:r>
            <a:r>
              <a:rPr lang="en-US" altLang="zh-CN" sz="2400">
                <a:sym typeface="+mn-ea"/>
              </a:rPr>
              <a:t>1'</a:t>
            </a:r>
            <a:r>
              <a:rPr lang="zh-CN" altLang="en-US" sz="2400">
                <a:sym typeface="+mn-ea"/>
              </a:rPr>
              <a:t>的最大点权和，再减去</a:t>
            </a:r>
            <a:r>
              <a:rPr lang="en-US" altLang="zh-CN" sz="2400">
                <a:sym typeface="+mn-ea"/>
              </a:rPr>
              <a:t>1</a:t>
            </a:r>
            <a:r>
              <a:rPr lang="zh-CN" altLang="en-US" sz="2400">
                <a:sym typeface="+mn-ea"/>
              </a:rPr>
              <a:t>的点权即可得到答案</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anim calcmode="lin" valueType="num">
                                      <p:cBhvr>
                                        <p:cTn id="15" dur="500" fill="hold"/>
                                        <p:tgtEl>
                                          <p:spTgt spid="6"/>
                                        </p:tgtEl>
                                        <p:attrNameLst>
                                          <p:attrName>ppt_x</p:attrName>
                                        </p:attrNameLst>
                                      </p:cBhvr>
                                      <p:tavLst>
                                        <p:tav tm="0">
                                          <p:val>
                                            <p:strVal val="#ppt_x"/>
                                          </p:val>
                                        </p:tav>
                                        <p:tav tm="100000">
                                          <p:val>
                                            <p:strVal val="#ppt_x"/>
                                          </p:val>
                                        </p:tav>
                                      </p:tavLst>
                                    </p:anim>
                                    <p:anim calcmode="lin" valueType="num">
                                      <p:cBhvr>
                                        <p:cTn id="16"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anim calcmode="lin" valueType="num">
                                      <p:cBhvr>
                                        <p:cTn id="22" dur="500" fill="hold"/>
                                        <p:tgtEl>
                                          <p:spTgt spid="3"/>
                                        </p:tgtEl>
                                        <p:attrNameLst>
                                          <p:attrName>ppt_x</p:attrName>
                                        </p:attrNameLst>
                                      </p:cBhvr>
                                      <p:tavLst>
                                        <p:tav tm="0">
                                          <p:val>
                                            <p:strVal val="#ppt_x"/>
                                          </p:val>
                                        </p:tav>
                                        <p:tav tm="100000">
                                          <p:val>
                                            <p:strVal val="#ppt_x"/>
                                          </p:val>
                                        </p:tav>
                                      </p:tavLst>
                                    </p:anim>
                                    <p:anim calcmode="lin" valueType="num">
                                      <p:cBhvr>
                                        <p:cTn id="23"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anim calcmode="lin" valueType="num">
                                      <p:cBhvr>
                                        <p:cTn id="29" dur="500" fill="hold"/>
                                        <p:tgtEl>
                                          <p:spTgt spid="8"/>
                                        </p:tgtEl>
                                        <p:attrNameLst>
                                          <p:attrName>ppt_x</p:attrName>
                                        </p:attrNameLst>
                                      </p:cBhvr>
                                      <p:tavLst>
                                        <p:tav tm="0">
                                          <p:val>
                                            <p:strVal val="#ppt_x"/>
                                          </p:val>
                                        </p:tav>
                                        <p:tav tm="100000">
                                          <p:val>
                                            <p:strVal val="#ppt_x"/>
                                          </p:val>
                                        </p:tav>
                                      </p:tavLst>
                                    </p:anim>
                                    <p:anim calcmode="lin" valueType="num">
                                      <p:cBhvr>
                                        <p:cTn id="30"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3"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10239375" y="4944110"/>
            <a:ext cx="1941830" cy="1911985"/>
          </a:xfrm>
          <a:prstGeom prst="rect">
            <a:avLst/>
          </a:prstGeom>
        </p:spPr>
      </p:pic>
      <p:sp>
        <p:nvSpPr>
          <p:cNvPr id="5" name="文本框 4"/>
          <p:cNvSpPr txBox="1"/>
          <p:nvPr/>
        </p:nvSpPr>
        <p:spPr>
          <a:xfrm>
            <a:off x="363220" y="381000"/>
            <a:ext cx="5066665" cy="829310"/>
          </a:xfrm>
          <a:prstGeom prst="rect">
            <a:avLst/>
          </a:prstGeom>
          <a:noFill/>
        </p:spPr>
        <p:txBody>
          <a:bodyPr wrap="square" rtlCol="0">
            <a:spAutoFit/>
          </a:bodyPr>
          <a:p>
            <a:r>
              <a:rPr lang="en-US" altLang="zh-CN" sz="4800"/>
              <a:t>Problem H</a:t>
            </a:r>
            <a:endParaRPr lang="en-US" altLang="zh-CN" sz="4800"/>
          </a:p>
        </p:txBody>
      </p:sp>
      <p:sp>
        <p:nvSpPr>
          <p:cNvPr id="2" name="文本框 1"/>
          <p:cNvSpPr txBox="1"/>
          <p:nvPr/>
        </p:nvSpPr>
        <p:spPr>
          <a:xfrm>
            <a:off x="363220" y="1210310"/>
            <a:ext cx="11516995" cy="1920240"/>
          </a:xfrm>
          <a:prstGeom prst="rect">
            <a:avLst/>
          </a:prstGeom>
          <a:noFill/>
        </p:spPr>
        <p:txBody>
          <a:bodyPr wrap="square" rtlCol="0">
            <a:spAutoFit/>
          </a:bodyPr>
          <a:p>
            <a:r>
              <a:rPr lang="zh-CN" altLang="en-US" sz="2400"/>
              <a:t>题意：</a:t>
            </a:r>
            <a:endParaRPr lang="zh-CN" altLang="en-US" sz="2400"/>
          </a:p>
          <a:p>
            <a:r>
              <a:rPr lang="zh-CN" altLang="en-US" sz="2400">
                <a:sym typeface="+mn-ea"/>
              </a:rPr>
              <a:t>有一个长度为</a:t>
            </a:r>
            <a:r>
              <a:rPr lang="en-US" altLang="zh-CN" sz="2400">
                <a:sym typeface="+mn-ea"/>
              </a:rPr>
              <a:t>n</a:t>
            </a:r>
            <a:r>
              <a:rPr lang="zh-CN" altLang="en-US" sz="2400">
                <a:sym typeface="+mn-ea"/>
              </a:rPr>
              <a:t>的未知的</a:t>
            </a:r>
            <a:r>
              <a:rPr lang="en-US" altLang="zh-CN" sz="2400">
                <a:sym typeface="+mn-ea"/>
              </a:rPr>
              <a:t>01</a:t>
            </a:r>
            <a:r>
              <a:rPr lang="zh-CN" altLang="en-US" sz="2400">
                <a:sym typeface="+mn-ea"/>
              </a:rPr>
              <a:t>序列</a:t>
            </a:r>
            <a:endParaRPr lang="zh-CN" altLang="en-US" sz="2400">
              <a:sym typeface="+mn-ea"/>
            </a:endParaRPr>
          </a:p>
          <a:p>
            <a:r>
              <a:rPr lang="zh-CN" altLang="en-US" sz="2400">
                <a:sym typeface="+mn-ea"/>
              </a:rPr>
              <a:t>询问区间</a:t>
            </a:r>
            <a:r>
              <a:rPr lang="en-US" altLang="zh-CN" sz="2400">
                <a:sym typeface="+mn-ea"/>
              </a:rPr>
              <a:t>[l,r](1&lt;=l&lt;=r&lt;=n)</a:t>
            </a:r>
            <a:r>
              <a:rPr lang="zh-CN" altLang="en-US" sz="2400">
                <a:sym typeface="+mn-ea"/>
              </a:rPr>
              <a:t>的异或和代价为</a:t>
            </a:r>
            <a:r>
              <a:rPr lang="en-US" altLang="zh-CN" sz="2400">
                <a:sym typeface="+mn-ea"/>
              </a:rPr>
              <a:t>C[l][r]</a:t>
            </a:r>
            <a:endParaRPr lang="en-US" altLang="zh-CN" sz="2400">
              <a:sym typeface="+mn-ea"/>
            </a:endParaRPr>
          </a:p>
          <a:p>
            <a:r>
              <a:rPr lang="zh-CN" altLang="en-US" sz="2400">
                <a:sym typeface="+mn-ea"/>
              </a:rPr>
              <a:t>求通过询问</a:t>
            </a:r>
            <a:r>
              <a:rPr lang="zh-CN" altLang="en-US" sz="2400">
                <a:sym typeface="+mn-ea"/>
              </a:rPr>
              <a:t>得到该序列的最小代价</a:t>
            </a:r>
            <a:endParaRPr lang="zh-CN" altLang="en-US" sz="2400"/>
          </a:p>
          <a:p>
            <a:endParaRPr lang="zh-CN" altLang="en-US" sz="2400"/>
          </a:p>
        </p:txBody>
      </p:sp>
      <p:sp>
        <p:nvSpPr>
          <p:cNvPr id="3" name="文本框 2"/>
          <p:cNvSpPr txBox="1"/>
          <p:nvPr/>
        </p:nvSpPr>
        <p:spPr>
          <a:xfrm>
            <a:off x="363220" y="3130550"/>
            <a:ext cx="11516995" cy="822960"/>
          </a:xfrm>
          <a:prstGeom prst="rect">
            <a:avLst/>
          </a:prstGeom>
          <a:noFill/>
        </p:spPr>
        <p:txBody>
          <a:bodyPr wrap="square" rtlCol="0">
            <a:spAutoFit/>
          </a:bodyPr>
          <a:p>
            <a:r>
              <a:rPr lang="zh-CN" altLang="en-US" sz="2400"/>
              <a:t>数据范围：</a:t>
            </a:r>
            <a:endParaRPr lang="zh-CN" altLang="en-US" sz="2400"/>
          </a:p>
          <a:p>
            <a:r>
              <a:rPr lang="en-US" altLang="zh-CN" sz="2400"/>
              <a:t>1&lt;=n&lt;=1000</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anim calcmode="lin" valueType="num">
                                      <p:cBhvr>
                                        <p:cTn id="15" dur="500" fill="hold"/>
                                        <p:tgtEl>
                                          <p:spTgt spid="3"/>
                                        </p:tgtEl>
                                        <p:attrNameLst>
                                          <p:attrName>ppt_x</p:attrName>
                                        </p:attrNameLst>
                                      </p:cBhvr>
                                      <p:tavLst>
                                        <p:tav tm="0">
                                          <p:val>
                                            <p:strVal val="#ppt_x"/>
                                          </p:val>
                                        </p:tav>
                                        <p:tav tm="100000">
                                          <p:val>
                                            <p:strVal val="#ppt_x"/>
                                          </p:val>
                                        </p:tav>
                                      </p:tavLst>
                                    </p:anim>
                                    <p:anim calcmode="lin" valueType="num">
                                      <p:cBhvr>
                                        <p:cTn id="16"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10239375" y="4944110"/>
            <a:ext cx="1941830" cy="1911985"/>
          </a:xfrm>
          <a:prstGeom prst="rect">
            <a:avLst/>
          </a:prstGeom>
        </p:spPr>
      </p:pic>
      <p:sp>
        <p:nvSpPr>
          <p:cNvPr id="5" name="文本框 4"/>
          <p:cNvSpPr txBox="1"/>
          <p:nvPr/>
        </p:nvSpPr>
        <p:spPr>
          <a:xfrm>
            <a:off x="363220" y="381000"/>
            <a:ext cx="5066665" cy="829310"/>
          </a:xfrm>
          <a:prstGeom prst="rect">
            <a:avLst/>
          </a:prstGeom>
          <a:noFill/>
        </p:spPr>
        <p:txBody>
          <a:bodyPr wrap="square" rtlCol="0">
            <a:spAutoFit/>
          </a:bodyPr>
          <a:p>
            <a:r>
              <a:rPr lang="en-US" altLang="zh-CN" sz="4800"/>
              <a:t>Problem H</a:t>
            </a:r>
            <a:endParaRPr lang="en-US" altLang="zh-CN" sz="4800"/>
          </a:p>
        </p:txBody>
      </p:sp>
      <p:sp>
        <p:nvSpPr>
          <p:cNvPr id="2" name="文本框 1"/>
          <p:cNvSpPr txBox="1"/>
          <p:nvPr/>
        </p:nvSpPr>
        <p:spPr>
          <a:xfrm>
            <a:off x="363220" y="1210310"/>
            <a:ext cx="11516995" cy="1188720"/>
          </a:xfrm>
          <a:prstGeom prst="rect">
            <a:avLst/>
          </a:prstGeom>
          <a:noFill/>
        </p:spPr>
        <p:txBody>
          <a:bodyPr wrap="square" rtlCol="0">
            <a:spAutoFit/>
          </a:bodyPr>
          <a:p>
            <a:r>
              <a:rPr lang="zh-CN" altLang="en-US" sz="2400"/>
              <a:t>题解：</a:t>
            </a:r>
            <a:endParaRPr lang="zh-CN" altLang="en-US" sz="2400"/>
          </a:p>
          <a:p>
            <a:r>
              <a:rPr lang="zh-CN" altLang="en-US" sz="2400"/>
              <a:t>建立</a:t>
            </a:r>
            <a:r>
              <a:rPr lang="en-US" altLang="zh-CN" sz="2400"/>
              <a:t>n+1</a:t>
            </a:r>
            <a:r>
              <a:rPr lang="zh-CN" altLang="en-US" sz="2400"/>
              <a:t>个虚拟点</a:t>
            </a:r>
            <a:r>
              <a:rPr lang="en-US" altLang="zh-CN" sz="2400"/>
              <a:t>0</a:t>
            </a:r>
            <a:r>
              <a:rPr lang="zh-CN" altLang="en-US" sz="2400"/>
              <a:t>到</a:t>
            </a:r>
            <a:r>
              <a:rPr lang="en-US" altLang="zh-CN" sz="2400"/>
              <a:t>n</a:t>
            </a:r>
            <a:r>
              <a:rPr lang="zh-CN" altLang="en-US" sz="2400"/>
              <a:t>，对于询问区间</a:t>
            </a:r>
            <a:r>
              <a:rPr lang="en-US" altLang="zh-CN" sz="2400"/>
              <a:t>[l,r]</a:t>
            </a:r>
            <a:r>
              <a:rPr lang="zh-CN" altLang="en-US" sz="2400"/>
              <a:t>，在</a:t>
            </a:r>
            <a:r>
              <a:rPr lang="en-US" altLang="zh-CN" sz="2400"/>
              <a:t>l-1</a:t>
            </a:r>
            <a:r>
              <a:rPr lang="zh-CN" altLang="en-US" sz="2400"/>
              <a:t>与</a:t>
            </a:r>
            <a:r>
              <a:rPr lang="en-US" altLang="zh-CN" sz="2400"/>
              <a:t>r</a:t>
            </a:r>
            <a:r>
              <a:rPr lang="zh-CN" altLang="en-US" sz="2400"/>
              <a:t>之间连边，边权为</a:t>
            </a:r>
            <a:r>
              <a:rPr lang="en-US" altLang="zh-CN" sz="2400"/>
              <a:t>C[l][r]</a:t>
            </a:r>
            <a:endParaRPr lang="zh-CN" altLang="en-US" sz="2400"/>
          </a:p>
          <a:p>
            <a:endParaRPr lang="zh-CN" altLang="en-US" sz="2400"/>
          </a:p>
        </p:txBody>
      </p:sp>
      <p:sp>
        <p:nvSpPr>
          <p:cNvPr id="3" name="文本框 2"/>
          <p:cNvSpPr txBox="1"/>
          <p:nvPr/>
        </p:nvSpPr>
        <p:spPr>
          <a:xfrm>
            <a:off x="363220" y="2399030"/>
            <a:ext cx="11516995" cy="826135"/>
          </a:xfrm>
          <a:prstGeom prst="rect">
            <a:avLst/>
          </a:prstGeom>
          <a:noFill/>
        </p:spPr>
        <p:txBody>
          <a:bodyPr wrap="square" rtlCol="0">
            <a:spAutoFit/>
          </a:bodyPr>
          <a:p>
            <a:r>
              <a:rPr lang="zh-CN" altLang="en-US" sz="2400">
                <a:sym typeface="+mn-ea"/>
              </a:rPr>
              <a:t>那么能得到该序列的极小询问集合会构成这</a:t>
            </a:r>
            <a:r>
              <a:rPr lang="en-US" altLang="zh-CN" sz="2400">
                <a:sym typeface="+mn-ea"/>
              </a:rPr>
              <a:t>n+1</a:t>
            </a:r>
            <a:r>
              <a:rPr lang="zh-CN" altLang="en-US" sz="2400">
                <a:sym typeface="+mn-ea"/>
              </a:rPr>
              <a:t>个点的一个生成树，代价为边权和</a:t>
            </a:r>
            <a:endParaRPr lang="zh-CN" altLang="en-US" sz="2400">
              <a:sym typeface="+mn-ea"/>
            </a:endParaRPr>
          </a:p>
          <a:p>
            <a:endParaRPr lang="zh-CN" altLang="en-US" sz="2400"/>
          </a:p>
        </p:txBody>
      </p:sp>
      <p:sp>
        <p:nvSpPr>
          <p:cNvPr id="6" name="文本框 5"/>
          <p:cNvSpPr txBox="1"/>
          <p:nvPr/>
        </p:nvSpPr>
        <p:spPr>
          <a:xfrm>
            <a:off x="363220" y="3225165"/>
            <a:ext cx="11277600" cy="1923415"/>
          </a:xfrm>
          <a:prstGeom prst="rect">
            <a:avLst/>
          </a:prstGeom>
          <a:noFill/>
        </p:spPr>
        <p:txBody>
          <a:bodyPr wrap="square" rtlCol="0">
            <a:spAutoFit/>
          </a:bodyPr>
          <a:p>
            <a:r>
              <a:rPr lang="zh-CN" altLang="en-US" sz="2400">
                <a:sym typeface="+mn-ea"/>
              </a:rPr>
              <a:t>证明</a:t>
            </a:r>
            <a:r>
              <a:rPr lang="en-US" altLang="zh-CN" sz="2400">
                <a:sym typeface="+mn-ea"/>
              </a:rPr>
              <a:t>(?)</a:t>
            </a:r>
            <a:r>
              <a:rPr lang="zh-CN" altLang="en-US" sz="2400">
                <a:sym typeface="+mn-ea"/>
              </a:rPr>
              <a:t>：</a:t>
            </a:r>
            <a:endParaRPr lang="zh-CN" altLang="en-US" sz="2400">
              <a:sym typeface="+mn-ea"/>
            </a:endParaRPr>
          </a:p>
          <a:p>
            <a:r>
              <a:rPr lang="zh-CN" altLang="en-US" sz="2400">
                <a:sym typeface="+mn-ea"/>
              </a:rPr>
              <a:t>要得到</a:t>
            </a:r>
            <a:r>
              <a:rPr lang="en-US" altLang="zh-CN" sz="2400">
                <a:sym typeface="+mn-ea"/>
              </a:rPr>
              <a:t>n</a:t>
            </a:r>
            <a:r>
              <a:rPr lang="zh-CN" altLang="en-US" sz="2400">
                <a:sym typeface="+mn-ea"/>
              </a:rPr>
              <a:t>个位置的值，至少要询问</a:t>
            </a:r>
            <a:r>
              <a:rPr lang="en-US" altLang="zh-CN" sz="2400">
                <a:sym typeface="+mn-ea"/>
              </a:rPr>
              <a:t>n</a:t>
            </a:r>
            <a:r>
              <a:rPr lang="zh-CN" altLang="en-US" sz="2400">
                <a:sym typeface="+mn-ea"/>
              </a:rPr>
              <a:t>次</a:t>
            </a:r>
            <a:endParaRPr lang="zh-CN" altLang="en-US" sz="2400">
              <a:sym typeface="+mn-ea"/>
            </a:endParaRPr>
          </a:p>
          <a:p>
            <a:r>
              <a:rPr lang="zh-CN" altLang="en-US" sz="2400">
                <a:sym typeface="+mn-ea"/>
              </a:rPr>
              <a:t>若询问集合构成的图存在回路</a:t>
            </a:r>
            <a:endParaRPr lang="zh-CN" altLang="en-US" sz="2400">
              <a:sym typeface="+mn-ea"/>
            </a:endParaRPr>
          </a:p>
          <a:p>
            <a:r>
              <a:rPr lang="zh-CN" altLang="en-US" sz="2400">
                <a:sym typeface="+mn-ea"/>
              </a:rPr>
              <a:t>那么该回路对应的询问子集中任意一个询问的结果都可以由其它询问得到</a:t>
            </a:r>
            <a:endParaRPr lang="zh-CN" altLang="en-US" sz="2400">
              <a:sym typeface="+mn-ea"/>
            </a:endParaRPr>
          </a:p>
          <a:p>
            <a:endParaRPr lang="zh-CN" altLang="en-US" sz="2400"/>
          </a:p>
        </p:txBody>
      </p:sp>
      <p:sp>
        <p:nvSpPr>
          <p:cNvPr id="7" name="文本框 6"/>
          <p:cNvSpPr txBox="1"/>
          <p:nvPr/>
        </p:nvSpPr>
        <p:spPr>
          <a:xfrm>
            <a:off x="363220" y="5148580"/>
            <a:ext cx="9738360" cy="460375"/>
          </a:xfrm>
          <a:prstGeom prst="rect">
            <a:avLst/>
          </a:prstGeom>
          <a:noFill/>
        </p:spPr>
        <p:txBody>
          <a:bodyPr wrap="square" rtlCol="0">
            <a:spAutoFit/>
          </a:bodyPr>
          <a:p>
            <a:endParaRPr lang="zh-CN" altLang="en-US" sz="2400"/>
          </a:p>
        </p:txBody>
      </p:sp>
      <p:sp>
        <p:nvSpPr>
          <p:cNvPr id="8" name="文本框 7"/>
          <p:cNvSpPr txBox="1"/>
          <p:nvPr/>
        </p:nvSpPr>
        <p:spPr>
          <a:xfrm>
            <a:off x="363220" y="5148580"/>
            <a:ext cx="9738360" cy="826135"/>
          </a:xfrm>
          <a:prstGeom prst="rect">
            <a:avLst/>
          </a:prstGeom>
          <a:noFill/>
        </p:spPr>
        <p:txBody>
          <a:bodyPr wrap="square" rtlCol="0">
            <a:spAutoFit/>
          </a:bodyPr>
          <a:p>
            <a:r>
              <a:rPr lang="zh-CN" altLang="en-US" sz="2400">
                <a:sym typeface="+mn-ea"/>
              </a:rPr>
              <a:t>故询问集合构成的图有</a:t>
            </a:r>
            <a:r>
              <a:rPr lang="en-US" altLang="zh-CN" sz="2400">
                <a:sym typeface="+mn-ea"/>
              </a:rPr>
              <a:t>n</a:t>
            </a:r>
            <a:r>
              <a:rPr lang="zh-CN" altLang="en-US" sz="2400">
                <a:sym typeface="+mn-ea"/>
              </a:rPr>
              <a:t>条边且没有回路</a:t>
            </a:r>
            <a:endParaRPr lang="zh-CN" altLang="en-US" sz="2400">
              <a:sym typeface="+mn-ea"/>
            </a:endParaRPr>
          </a:p>
          <a:p>
            <a:r>
              <a:rPr lang="zh-CN" altLang="en-US" sz="2400">
                <a:sym typeface="+mn-ea"/>
              </a:rPr>
              <a:t>也就是这</a:t>
            </a:r>
            <a:r>
              <a:rPr lang="en-US" altLang="zh-CN" sz="2400">
                <a:sym typeface="+mn-ea"/>
              </a:rPr>
              <a:t>n+1</a:t>
            </a:r>
            <a:r>
              <a:rPr lang="zh-CN" altLang="en-US" sz="2400">
                <a:sym typeface="+mn-ea"/>
              </a:rPr>
              <a:t>个点的一个生成树</a:t>
            </a:r>
            <a:endParaRPr lang="zh-CN" altLang="en-US" sz="2400"/>
          </a:p>
        </p:txBody>
      </p:sp>
      <p:sp>
        <p:nvSpPr>
          <p:cNvPr id="10" name="椭圆 9"/>
          <p:cNvSpPr/>
          <p:nvPr/>
        </p:nvSpPr>
        <p:spPr>
          <a:xfrm>
            <a:off x="6271895" y="342773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0</a:t>
            </a:r>
            <a:endParaRPr lang="en-US" altLang="zh-CN"/>
          </a:p>
        </p:txBody>
      </p:sp>
      <p:sp>
        <p:nvSpPr>
          <p:cNvPr id="11" name="椭圆 10"/>
          <p:cNvSpPr/>
          <p:nvPr/>
        </p:nvSpPr>
        <p:spPr>
          <a:xfrm>
            <a:off x="7648575" y="342773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a:t>
            </a:r>
            <a:endParaRPr lang="en-US" altLang="zh-CN"/>
          </a:p>
        </p:txBody>
      </p:sp>
      <p:sp>
        <p:nvSpPr>
          <p:cNvPr id="12" name="椭圆 11"/>
          <p:cNvSpPr/>
          <p:nvPr/>
        </p:nvSpPr>
        <p:spPr>
          <a:xfrm>
            <a:off x="9020175" y="342773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13" name="椭圆 12"/>
          <p:cNvSpPr/>
          <p:nvPr/>
        </p:nvSpPr>
        <p:spPr>
          <a:xfrm>
            <a:off x="10407015" y="342773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3</a:t>
            </a:r>
            <a:endParaRPr lang="en-US" altLang="zh-CN"/>
          </a:p>
        </p:txBody>
      </p:sp>
      <p:cxnSp>
        <p:nvCxnSpPr>
          <p:cNvPr id="15" name="直接连接符 14"/>
          <p:cNvCxnSpPr>
            <a:stCxn id="10" idx="6"/>
            <a:endCxn id="11" idx="2"/>
          </p:cNvCxnSpPr>
          <p:nvPr/>
        </p:nvCxnSpPr>
        <p:spPr>
          <a:xfrm>
            <a:off x="6652895" y="3618230"/>
            <a:ext cx="9956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1" idx="6"/>
            <a:endCxn id="12" idx="2"/>
          </p:cNvCxnSpPr>
          <p:nvPr/>
        </p:nvCxnSpPr>
        <p:spPr>
          <a:xfrm>
            <a:off x="8029575" y="3618230"/>
            <a:ext cx="990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12" idx="6"/>
            <a:endCxn id="13" idx="2"/>
          </p:cNvCxnSpPr>
          <p:nvPr/>
        </p:nvCxnSpPr>
        <p:spPr>
          <a:xfrm>
            <a:off x="9401175" y="3618230"/>
            <a:ext cx="10058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曲线连接符 22"/>
          <p:cNvCxnSpPr>
            <a:stCxn id="10" idx="7"/>
            <a:endCxn id="11" idx="1"/>
          </p:cNvCxnSpPr>
          <p:nvPr/>
        </p:nvCxnSpPr>
        <p:spPr>
          <a:xfrm rot="16200000">
            <a:off x="7150735" y="2929890"/>
            <a:ext cx="3175" cy="1107440"/>
          </a:xfrm>
          <a:prstGeom prst="curvedConnector3">
            <a:avLst>
              <a:gd name="adj1" fmla="val 9310000"/>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曲线连接符 23"/>
          <p:cNvCxnSpPr>
            <a:stCxn id="11" idx="7"/>
            <a:endCxn id="12" idx="1"/>
          </p:cNvCxnSpPr>
          <p:nvPr/>
        </p:nvCxnSpPr>
        <p:spPr>
          <a:xfrm rot="16200000">
            <a:off x="8524875" y="2932430"/>
            <a:ext cx="3175" cy="1102360"/>
          </a:xfrm>
          <a:prstGeom prst="curvedConnector3">
            <a:avLst>
              <a:gd name="adj1" fmla="val 9310000"/>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曲线连接符 24"/>
          <p:cNvCxnSpPr>
            <a:stCxn id="12" idx="7"/>
            <a:endCxn id="13" idx="1"/>
          </p:cNvCxnSpPr>
          <p:nvPr/>
        </p:nvCxnSpPr>
        <p:spPr>
          <a:xfrm rot="16200000">
            <a:off x="9904095" y="2924810"/>
            <a:ext cx="3175" cy="1117600"/>
          </a:xfrm>
          <a:prstGeom prst="curvedConnector3">
            <a:avLst>
              <a:gd name="adj1" fmla="val 9310000"/>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曲线连接符 25"/>
          <p:cNvCxnSpPr>
            <a:stCxn id="10" idx="5"/>
            <a:endCxn id="13" idx="3"/>
          </p:cNvCxnSpPr>
          <p:nvPr/>
        </p:nvCxnSpPr>
        <p:spPr>
          <a:xfrm rot="5400000" flipV="1">
            <a:off x="8529955" y="1819910"/>
            <a:ext cx="3175" cy="3865880"/>
          </a:xfrm>
          <a:prstGeom prst="curvedConnector3">
            <a:avLst>
              <a:gd name="adj1" fmla="val 9310000"/>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anim calcmode="lin" valueType="num">
                                      <p:cBhvr>
                                        <p:cTn id="15" dur="500" fill="hold"/>
                                        <p:tgtEl>
                                          <p:spTgt spid="3"/>
                                        </p:tgtEl>
                                        <p:attrNameLst>
                                          <p:attrName>ppt_x</p:attrName>
                                        </p:attrNameLst>
                                      </p:cBhvr>
                                      <p:tavLst>
                                        <p:tav tm="0">
                                          <p:val>
                                            <p:strVal val="#ppt_x"/>
                                          </p:val>
                                        </p:tav>
                                        <p:tav tm="100000">
                                          <p:val>
                                            <p:strVal val="#ppt_x"/>
                                          </p:val>
                                        </p:tav>
                                      </p:tavLst>
                                    </p:anim>
                                    <p:anim calcmode="lin" valueType="num">
                                      <p:cBhvr>
                                        <p:cTn id="16"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anim calcmode="lin" valueType="num">
                                      <p:cBhvr>
                                        <p:cTn id="22" dur="500" fill="hold"/>
                                        <p:tgtEl>
                                          <p:spTgt spid="6"/>
                                        </p:tgtEl>
                                        <p:attrNameLst>
                                          <p:attrName>ppt_x</p:attrName>
                                        </p:attrNameLst>
                                      </p:cBhvr>
                                      <p:tavLst>
                                        <p:tav tm="0">
                                          <p:val>
                                            <p:strVal val="#ppt_x"/>
                                          </p:val>
                                        </p:tav>
                                        <p:tav tm="100000">
                                          <p:val>
                                            <p:strVal val="#ppt_x"/>
                                          </p:val>
                                        </p:tav>
                                      </p:tavLst>
                                    </p:anim>
                                    <p:anim calcmode="lin" valueType="num">
                                      <p:cBhvr>
                                        <p:cTn id="23"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anim calcmode="lin" valueType="num">
                                      <p:cBhvr>
                                        <p:cTn id="29" dur="500" fill="hold"/>
                                        <p:tgtEl>
                                          <p:spTgt spid="10"/>
                                        </p:tgtEl>
                                        <p:attrNameLst>
                                          <p:attrName>ppt_x</p:attrName>
                                        </p:attrNameLst>
                                      </p:cBhvr>
                                      <p:tavLst>
                                        <p:tav tm="0">
                                          <p:val>
                                            <p:strVal val="#ppt_x"/>
                                          </p:val>
                                        </p:tav>
                                        <p:tav tm="100000">
                                          <p:val>
                                            <p:strVal val="#ppt_x"/>
                                          </p:val>
                                        </p:tav>
                                      </p:tavLst>
                                    </p:anim>
                                    <p:anim calcmode="lin" valueType="num">
                                      <p:cBhvr>
                                        <p:cTn id="30" dur="500" fill="hold"/>
                                        <p:tgtEl>
                                          <p:spTgt spid="10"/>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anim calcmode="lin" valueType="num">
                                      <p:cBhvr>
                                        <p:cTn id="34" dur="500" fill="hold"/>
                                        <p:tgtEl>
                                          <p:spTgt spid="11"/>
                                        </p:tgtEl>
                                        <p:attrNameLst>
                                          <p:attrName>ppt_x</p:attrName>
                                        </p:attrNameLst>
                                      </p:cBhvr>
                                      <p:tavLst>
                                        <p:tav tm="0">
                                          <p:val>
                                            <p:strVal val="#ppt_x"/>
                                          </p:val>
                                        </p:tav>
                                        <p:tav tm="100000">
                                          <p:val>
                                            <p:strVal val="#ppt_x"/>
                                          </p:val>
                                        </p:tav>
                                      </p:tavLst>
                                    </p:anim>
                                    <p:anim calcmode="lin" valueType="num">
                                      <p:cBhvr>
                                        <p:cTn id="35" dur="500" fill="hold"/>
                                        <p:tgtEl>
                                          <p:spTgt spid="11"/>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anim calcmode="lin" valueType="num">
                                      <p:cBhvr>
                                        <p:cTn id="39" dur="500" fill="hold"/>
                                        <p:tgtEl>
                                          <p:spTgt spid="12"/>
                                        </p:tgtEl>
                                        <p:attrNameLst>
                                          <p:attrName>ppt_x</p:attrName>
                                        </p:attrNameLst>
                                      </p:cBhvr>
                                      <p:tavLst>
                                        <p:tav tm="0">
                                          <p:val>
                                            <p:strVal val="#ppt_x"/>
                                          </p:val>
                                        </p:tav>
                                        <p:tav tm="100000">
                                          <p:val>
                                            <p:strVal val="#ppt_x"/>
                                          </p:val>
                                        </p:tav>
                                      </p:tavLst>
                                    </p:anim>
                                    <p:anim calcmode="lin" valueType="num">
                                      <p:cBhvr>
                                        <p:cTn id="40" dur="500" fill="hold"/>
                                        <p:tgtEl>
                                          <p:spTgt spid="12"/>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anim calcmode="lin" valueType="num">
                                      <p:cBhvr>
                                        <p:cTn id="44" dur="500" fill="hold"/>
                                        <p:tgtEl>
                                          <p:spTgt spid="13"/>
                                        </p:tgtEl>
                                        <p:attrNameLst>
                                          <p:attrName>ppt_x</p:attrName>
                                        </p:attrNameLst>
                                      </p:cBhvr>
                                      <p:tavLst>
                                        <p:tav tm="0">
                                          <p:val>
                                            <p:strVal val="#ppt_x"/>
                                          </p:val>
                                        </p:tav>
                                        <p:tav tm="100000">
                                          <p:val>
                                            <p:strVal val="#ppt_x"/>
                                          </p:val>
                                        </p:tav>
                                      </p:tavLst>
                                    </p:anim>
                                    <p:anim calcmode="lin" valueType="num">
                                      <p:cBhvr>
                                        <p:cTn id="45" dur="500" fill="hold"/>
                                        <p:tgtEl>
                                          <p:spTgt spid="13"/>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anim calcmode="lin" valueType="num">
                                      <p:cBhvr>
                                        <p:cTn id="49" dur="500" fill="hold"/>
                                        <p:tgtEl>
                                          <p:spTgt spid="15"/>
                                        </p:tgtEl>
                                        <p:attrNameLst>
                                          <p:attrName>ppt_x</p:attrName>
                                        </p:attrNameLst>
                                      </p:cBhvr>
                                      <p:tavLst>
                                        <p:tav tm="0">
                                          <p:val>
                                            <p:strVal val="#ppt_x"/>
                                          </p:val>
                                        </p:tav>
                                        <p:tav tm="100000">
                                          <p:val>
                                            <p:strVal val="#ppt_x"/>
                                          </p:val>
                                        </p:tav>
                                      </p:tavLst>
                                    </p:anim>
                                    <p:anim calcmode="lin" valueType="num">
                                      <p:cBhvr>
                                        <p:cTn id="50" dur="500" fill="hold"/>
                                        <p:tgtEl>
                                          <p:spTgt spid="15"/>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fade">
                                      <p:cBhvr>
                                        <p:cTn id="53" dur="500"/>
                                        <p:tgtEl>
                                          <p:spTgt spid="16"/>
                                        </p:tgtEl>
                                      </p:cBhvr>
                                    </p:animEffect>
                                    <p:anim calcmode="lin" valueType="num">
                                      <p:cBhvr>
                                        <p:cTn id="54" dur="500" fill="hold"/>
                                        <p:tgtEl>
                                          <p:spTgt spid="16"/>
                                        </p:tgtEl>
                                        <p:attrNameLst>
                                          <p:attrName>ppt_x</p:attrName>
                                        </p:attrNameLst>
                                      </p:cBhvr>
                                      <p:tavLst>
                                        <p:tav tm="0">
                                          <p:val>
                                            <p:strVal val="#ppt_x"/>
                                          </p:val>
                                        </p:tav>
                                        <p:tav tm="100000">
                                          <p:val>
                                            <p:strVal val="#ppt_x"/>
                                          </p:val>
                                        </p:tav>
                                      </p:tavLst>
                                    </p:anim>
                                    <p:anim calcmode="lin" valueType="num">
                                      <p:cBhvr>
                                        <p:cTn id="55" dur="500" fill="hold"/>
                                        <p:tgtEl>
                                          <p:spTgt spid="16"/>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500"/>
                                        <p:tgtEl>
                                          <p:spTgt spid="17"/>
                                        </p:tgtEl>
                                      </p:cBhvr>
                                    </p:animEffect>
                                    <p:anim calcmode="lin" valueType="num">
                                      <p:cBhvr>
                                        <p:cTn id="59" dur="500" fill="hold"/>
                                        <p:tgtEl>
                                          <p:spTgt spid="17"/>
                                        </p:tgtEl>
                                        <p:attrNameLst>
                                          <p:attrName>ppt_x</p:attrName>
                                        </p:attrNameLst>
                                      </p:cBhvr>
                                      <p:tavLst>
                                        <p:tav tm="0">
                                          <p:val>
                                            <p:strVal val="#ppt_x"/>
                                          </p:val>
                                        </p:tav>
                                        <p:tav tm="100000">
                                          <p:val>
                                            <p:strVal val="#ppt_x"/>
                                          </p:val>
                                        </p:tav>
                                      </p:tavLst>
                                    </p:anim>
                                    <p:anim calcmode="lin" valueType="num">
                                      <p:cBhvr>
                                        <p:cTn id="60" dur="500" fill="hold"/>
                                        <p:tgtEl>
                                          <p:spTgt spid="17"/>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fade">
                                      <p:cBhvr>
                                        <p:cTn id="63" dur="500"/>
                                        <p:tgtEl>
                                          <p:spTgt spid="23"/>
                                        </p:tgtEl>
                                      </p:cBhvr>
                                    </p:animEffect>
                                    <p:anim calcmode="lin" valueType="num">
                                      <p:cBhvr>
                                        <p:cTn id="64" dur="500" fill="hold"/>
                                        <p:tgtEl>
                                          <p:spTgt spid="23"/>
                                        </p:tgtEl>
                                        <p:attrNameLst>
                                          <p:attrName>ppt_x</p:attrName>
                                        </p:attrNameLst>
                                      </p:cBhvr>
                                      <p:tavLst>
                                        <p:tav tm="0">
                                          <p:val>
                                            <p:strVal val="#ppt_x"/>
                                          </p:val>
                                        </p:tav>
                                        <p:tav tm="100000">
                                          <p:val>
                                            <p:strVal val="#ppt_x"/>
                                          </p:val>
                                        </p:tav>
                                      </p:tavLst>
                                    </p:anim>
                                    <p:anim calcmode="lin" valueType="num">
                                      <p:cBhvr>
                                        <p:cTn id="65" dur="500" fill="hold"/>
                                        <p:tgtEl>
                                          <p:spTgt spid="23"/>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fade">
                                      <p:cBhvr>
                                        <p:cTn id="68" dur="500"/>
                                        <p:tgtEl>
                                          <p:spTgt spid="24"/>
                                        </p:tgtEl>
                                      </p:cBhvr>
                                    </p:animEffect>
                                    <p:anim calcmode="lin" valueType="num">
                                      <p:cBhvr>
                                        <p:cTn id="69" dur="500" fill="hold"/>
                                        <p:tgtEl>
                                          <p:spTgt spid="24"/>
                                        </p:tgtEl>
                                        <p:attrNameLst>
                                          <p:attrName>ppt_x</p:attrName>
                                        </p:attrNameLst>
                                      </p:cBhvr>
                                      <p:tavLst>
                                        <p:tav tm="0">
                                          <p:val>
                                            <p:strVal val="#ppt_x"/>
                                          </p:val>
                                        </p:tav>
                                        <p:tav tm="100000">
                                          <p:val>
                                            <p:strVal val="#ppt_x"/>
                                          </p:val>
                                        </p:tav>
                                      </p:tavLst>
                                    </p:anim>
                                    <p:anim calcmode="lin" valueType="num">
                                      <p:cBhvr>
                                        <p:cTn id="70" dur="500" fill="hold"/>
                                        <p:tgtEl>
                                          <p:spTgt spid="24"/>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25"/>
                                        </p:tgtEl>
                                        <p:attrNameLst>
                                          <p:attrName>style.visibility</p:attrName>
                                        </p:attrNameLst>
                                      </p:cBhvr>
                                      <p:to>
                                        <p:strVal val="visible"/>
                                      </p:to>
                                    </p:set>
                                    <p:animEffect transition="in" filter="fade">
                                      <p:cBhvr>
                                        <p:cTn id="73" dur="500"/>
                                        <p:tgtEl>
                                          <p:spTgt spid="25"/>
                                        </p:tgtEl>
                                      </p:cBhvr>
                                    </p:animEffect>
                                    <p:anim calcmode="lin" valueType="num">
                                      <p:cBhvr>
                                        <p:cTn id="74" dur="500" fill="hold"/>
                                        <p:tgtEl>
                                          <p:spTgt spid="25"/>
                                        </p:tgtEl>
                                        <p:attrNameLst>
                                          <p:attrName>ppt_x</p:attrName>
                                        </p:attrNameLst>
                                      </p:cBhvr>
                                      <p:tavLst>
                                        <p:tav tm="0">
                                          <p:val>
                                            <p:strVal val="#ppt_x"/>
                                          </p:val>
                                        </p:tav>
                                        <p:tav tm="100000">
                                          <p:val>
                                            <p:strVal val="#ppt_x"/>
                                          </p:val>
                                        </p:tav>
                                      </p:tavLst>
                                    </p:anim>
                                    <p:anim calcmode="lin" valueType="num">
                                      <p:cBhvr>
                                        <p:cTn id="75" dur="500" fill="hold"/>
                                        <p:tgtEl>
                                          <p:spTgt spid="25"/>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fade">
                                      <p:cBhvr>
                                        <p:cTn id="78" dur="500"/>
                                        <p:tgtEl>
                                          <p:spTgt spid="26"/>
                                        </p:tgtEl>
                                      </p:cBhvr>
                                    </p:animEffect>
                                    <p:anim calcmode="lin" valueType="num">
                                      <p:cBhvr>
                                        <p:cTn id="79" dur="500" fill="hold"/>
                                        <p:tgtEl>
                                          <p:spTgt spid="26"/>
                                        </p:tgtEl>
                                        <p:attrNameLst>
                                          <p:attrName>ppt_x</p:attrName>
                                        </p:attrNameLst>
                                      </p:cBhvr>
                                      <p:tavLst>
                                        <p:tav tm="0">
                                          <p:val>
                                            <p:strVal val="#ppt_x"/>
                                          </p:val>
                                        </p:tav>
                                        <p:tav tm="100000">
                                          <p:val>
                                            <p:strVal val="#ppt_x"/>
                                          </p:val>
                                        </p:tav>
                                      </p:tavLst>
                                    </p:anim>
                                    <p:anim calcmode="lin" valueType="num">
                                      <p:cBhvr>
                                        <p:cTn id="80" dur="5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grpId="0" nodeType="clickEffect">
                                  <p:stCondLst>
                                    <p:cond delay="0"/>
                                  </p:stCondLst>
                                  <p:childTnLst>
                                    <p:set>
                                      <p:cBhvr>
                                        <p:cTn id="84" dur="1" fill="hold">
                                          <p:stCondLst>
                                            <p:cond delay="0"/>
                                          </p:stCondLst>
                                        </p:cTn>
                                        <p:tgtEl>
                                          <p:spTgt spid="8"/>
                                        </p:tgtEl>
                                        <p:attrNameLst>
                                          <p:attrName>style.visibility</p:attrName>
                                        </p:attrNameLst>
                                      </p:cBhvr>
                                      <p:to>
                                        <p:strVal val="visible"/>
                                      </p:to>
                                    </p:set>
                                    <p:animEffect transition="in" filter="fade">
                                      <p:cBhvr>
                                        <p:cTn id="85" dur="500"/>
                                        <p:tgtEl>
                                          <p:spTgt spid="8"/>
                                        </p:tgtEl>
                                      </p:cBhvr>
                                    </p:animEffect>
                                    <p:anim calcmode="lin" valueType="num">
                                      <p:cBhvr>
                                        <p:cTn id="86" dur="500" fill="hold"/>
                                        <p:tgtEl>
                                          <p:spTgt spid="8"/>
                                        </p:tgtEl>
                                        <p:attrNameLst>
                                          <p:attrName>ppt_x</p:attrName>
                                        </p:attrNameLst>
                                      </p:cBhvr>
                                      <p:tavLst>
                                        <p:tav tm="0">
                                          <p:val>
                                            <p:strVal val="#ppt_x"/>
                                          </p:val>
                                        </p:tav>
                                        <p:tav tm="100000">
                                          <p:val>
                                            <p:strVal val="#ppt_x"/>
                                          </p:val>
                                        </p:tav>
                                      </p:tavLst>
                                    </p:anim>
                                    <p:anim calcmode="lin" valueType="num">
                                      <p:cBhvr>
                                        <p:cTn id="87"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P spid="10" grpId="0" animBg="1"/>
      <p:bldP spid="11" grpId="0" animBg="1"/>
      <p:bldP spid="12" grpId="0" animBg="1"/>
      <p:bldP spid="13" grpId="0" animBg="1"/>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10239375" y="4944110"/>
            <a:ext cx="1941830" cy="1911985"/>
          </a:xfrm>
          <a:prstGeom prst="rect">
            <a:avLst/>
          </a:prstGeom>
        </p:spPr>
      </p:pic>
      <p:sp>
        <p:nvSpPr>
          <p:cNvPr id="5" name="文本框 4"/>
          <p:cNvSpPr txBox="1"/>
          <p:nvPr/>
        </p:nvSpPr>
        <p:spPr>
          <a:xfrm>
            <a:off x="363220" y="381000"/>
            <a:ext cx="5066665" cy="829310"/>
          </a:xfrm>
          <a:prstGeom prst="rect">
            <a:avLst/>
          </a:prstGeom>
          <a:noFill/>
        </p:spPr>
        <p:txBody>
          <a:bodyPr wrap="square" rtlCol="0">
            <a:spAutoFit/>
          </a:bodyPr>
          <a:p>
            <a:r>
              <a:rPr lang="en-US" altLang="zh-CN" sz="4800"/>
              <a:t>Problem H</a:t>
            </a:r>
            <a:endParaRPr lang="en-US" altLang="zh-CN" sz="4800"/>
          </a:p>
        </p:txBody>
      </p:sp>
      <p:sp>
        <p:nvSpPr>
          <p:cNvPr id="2" name="文本框 1"/>
          <p:cNvSpPr txBox="1"/>
          <p:nvPr/>
        </p:nvSpPr>
        <p:spPr>
          <a:xfrm>
            <a:off x="363220" y="1210310"/>
            <a:ext cx="11516995" cy="826135"/>
          </a:xfrm>
          <a:prstGeom prst="rect">
            <a:avLst/>
          </a:prstGeom>
          <a:noFill/>
        </p:spPr>
        <p:txBody>
          <a:bodyPr wrap="square" rtlCol="0">
            <a:spAutoFit/>
          </a:bodyPr>
          <a:p>
            <a:r>
              <a:rPr lang="zh-CN" altLang="en-US" sz="2400"/>
              <a:t>所</a:t>
            </a:r>
            <a:r>
              <a:rPr lang="zh-CN" altLang="en-US" sz="2400"/>
              <a:t>以对这</a:t>
            </a:r>
            <a:r>
              <a:rPr lang="en-US" altLang="zh-CN" sz="2400"/>
              <a:t>n+1</a:t>
            </a:r>
            <a:r>
              <a:rPr lang="zh-CN" altLang="en-US" sz="2400"/>
              <a:t>个点跑一遍最小生成树即可</a:t>
            </a:r>
            <a:endParaRPr lang="zh-CN" altLang="en-US" sz="2400"/>
          </a:p>
          <a:p>
            <a:endParaRPr lang="zh-CN" altLang="en-US" sz="2400"/>
          </a:p>
        </p:txBody>
      </p:sp>
      <p:sp>
        <p:nvSpPr>
          <p:cNvPr id="6" name="文本框 5"/>
          <p:cNvSpPr txBox="1"/>
          <p:nvPr/>
        </p:nvSpPr>
        <p:spPr>
          <a:xfrm>
            <a:off x="363220" y="2036445"/>
            <a:ext cx="11464925" cy="1191895"/>
          </a:xfrm>
          <a:prstGeom prst="rect">
            <a:avLst/>
          </a:prstGeom>
          <a:noFill/>
        </p:spPr>
        <p:txBody>
          <a:bodyPr wrap="square" rtlCol="0">
            <a:spAutoFit/>
          </a:bodyPr>
          <a:p>
            <a:r>
              <a:rPr lang="zh-CN" altLang="en-US" sz="2400">
                <a:sym typeface="+mn-ea"/>
              </a:rPr>
              <a:t>时间复杂度：</a:t>
            </a:r>
            <a:r>
              <a:rPr lang="en-US" altLang="zh-CN" sz="2400">
                <a:sym typeface="+mn-ea"/>
              </a:rPr>
              <a:t>O(n^2</a:t>
            </a:r>
            <a:r>
              <a:rPr lang="en-US" altLang="zh-CN" sz="2400">
                <a:sym typeface="+mn-ea"/>
              </a:rPr>
              <a:t>)</a:t>
            </a:r>
            <a:endParaRPr lang="en-US" altLang="zh-CN" sz="2400">
              <a:sym typeface="+mn-ea"/>
            </a:endParaRPr>
          </a:p>
          <a:p>
            <a:r>
              <a:rPr lang="zh-CN" altLang="en-US" sz="2400">
                <a:sym typeface="+mn-ea"/>
              </a:rPr>
              <a:t>空间复杂度：</a:t>
            </a:r>
            <a:r>
              <a:rPr lang="en-US" altLang="zh-CN" sz="2400">
                <a:sym typeface="+mn-ea"/>
              </a:rPr>
              <a:t>O(n^2)</a:t>
            </a:r>
            <a:endParaRPr lang="en-US" altLang="zh-CN" sz="2400">
              <a:sym typeface="+mn-ea"/>
            </a:endParaRPr>
          </a:p>
          <a:p>
            <a:endParaRPr lang="en-US" altLang="zh-CN" sz="2400">
              <a:sym typeface="+mn-ea"/>
            </a:endParaRPr>
          </a:p>
        </p:txBody>
      </p:sp>
      <p:sp>
        <p:nvSpPr>
          <p:cNvPr id="7" name="文本框 6"/>
          <p:cNvSpPr txBox="1"/>
          <p:nvPr/>
        </p:nvSpPr>
        <p:spPr>
          <a:xfrm>
            <a:off x="363220" y="3228340"/>
            <a:ext cx="11464925" cy="822960"/>
          </a:xfrm>
          <a:prstGeom prst="rect">
            <a:avLst/>
          </a:prstGeom>
          <a:noFill/>
        </p:spPr>
        <p:txBody>
          <a:bodyPr wrap="square" rtlCol="0">
            <a:spAutoFit/>
          </a:bodyPr>
          <a:p>
            <a:r>
              <a:rPr lang="zh-CN" altLang="en-US" sz="2400">
                <a:sym typeface="+mn-ea"/>
              </a:rPr>
              <a:t>思维难度：较高</a:t>
            </a:r>
            <a:endParaRPr lang="zh-CN" altLang="en-US" sz="2400">
              <a:sym typeface="+mn-ea"/>
            </a:endParaRPr>
          </a:p>
          <a:p>
            <a:r>
              <a:rPr lang="zh-CN" altLang="en-US" sz="2400">
                <a:sym typeface="+mn-ea"/>
              </a:rPr>
              <a:t>实现难度：较低</a:t>
            </a:r>
            <a:endParaRPr lang="zh-CN" altLang="en-US" sz="240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anim calcmode="lin" valueType="num">
                                      <p:cBhvr>
                                        <p:cTn id="15" dur="500" fill="hold"/>
                                        <p:tgtEl>
                                          <p:spTgt spid="6"/>
                                        </p:tgtEl>
                                        <p:attrNameLst>
                                          <p:attrName>ppt_x</p:attrName>
                                        </p:attrNameLst>
                                      </p:cBhvr>
                                      <p:tavLst>
                                        <p:tav tm="0">
                                          <p:val>
                                            <p:strVal val="#ppt_x"/>
                                          </p:val>
                                        </p:tav>
                                        <p:tav tm="100000">
                                          <p:val>
                                            <p:strVal val="#ppt_x"/>
                                          </p:val>
                                        </p:tav>
                                      </p:tavLst>
                                    </p:anim>
                                    <p:anim calcmode="lin" valueType="num">
                                      <p:cBhvr>
                                        <p:cTn id="16"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anim calcmode="lin" valueType="num">
                                      <p:cBhvr>
                                        <p:cTn id="22" dur="500" fill="hold"/>
                                        <p:tgtEl>
                                          <p:spTgt spid="7"/>
                                        </p:tgtEl>
                                        <p:attrNameLst>
                                          <p:attrName>ppt_x</p:attrName>
                                        </p:attrNameLst>
                                      </p:cBhvr>
                                      <p:tavLst>
                                        <p:tav tm="0">
                                          <p:val>
                                            <p:strVal val="#ppt_x"/>
                                          </p:val>
                                        </p:tav>
                                        <p:tav tm="100000">
                                          <p:val>
                                            <p:strVal val="#ppt_x"/>
                                          </p:val>
                                        </p:tav>
                                      </p:tavLst>
                                    </p:anim>
                                    <p:anim calcmode="lin" valueType="num">
                                      <p:cBhvr>
                                        <p:cTn id="23"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10239375" y="4944110"/>
            <a:ext cx="1941830" cy="1911985"/>
          </a:xfrm>
          <a:prstGeom prst="rect">
            <a:avLst/>
          </a:prstGeom>
        </p:spPr>
      </p:pic>
      <p:sp>
        <p:nvSpPr>
          <p:cNvPr id="5" name="文本框 4"/>
          <p:cNvSpPr txBox="1"/>
          <p:nvPr/>
        </p:nvSpPr>
        <p:spPr>
          <a:xfrm>
            <a:off x="363220" y="381000"/>
            <a:ext cx="5066665" cy="829310"/>
          </a:xfrm>
          <a:prstGeom prst="rect">
            <a:avLst/>
          </a:prstGeom>
          <a:noFill/>
        </p:spPr>
        <p:txBody>
          <a:bodyPr wrap="square" rtlCol="0">
            <a:spAutoFit/>
          </a:bodyPr>
          <a:p>
            <a:r>
              <a:rPr lang="en-US" altLang="zh-CN" sz="4800"/>
              <a:t>Problem E</a:t>
            </a:r>
            <a:endParaRPr lang="en-US" altLang="zh-CN" sz="4800"/>
          </a:p>
        </p:txBody>
      </p:sp>
      <p:sp>
        <p:nvSpPr>
          <p:cNvPr id="2" name="文本框 1"/>
          <p:cNvSpPr txBox="1"/>
          <p:nvPr/>
        </p:nvSpPr>
        <p:spPr>
          <a:xfrm>
            <a:off x="363220" y="1210310"/>
            <a:ext cx="11504930" cy="1554480"/>
          </a:xfrm>
          <a:prstGeom prst="rect">
            <a:avLst/>
          </a:prstGeom>
          <a:noFill/>
        </p:spPr>
        <p:txBody>
          <a:bodyPr wrap="square" rtlCol="0">
            <a:spAutoFit/>
          </a:bodyPr>
          <a:p>
            <a:r>
              <a:rPr lang="zh-CN" altLang="en-US" sz="2400"/>
              <a:t>题意：</a:t>
            </a:r>
            <a:endParaRPr lang="zh-CN" altLang="en-US" sz="2400"/>
          </a:p>
          <a:p>
            <a:r>
              <a:rPr lang="zh-CN" altLang="en-US" sz="2400"/>
              <a:t>给定</a:t>
            </a:r>
            <a:r>
              <a:rPr lang="en-US" altLang="zh-CN" sz="2400"/>
              <a:t>n</a:t>
            </a:r>
            <a:r>
              <a:rPr lang="zh-CN" altLang="en-US" sz="2400"/>
              <a:t>个点（点权未知）和</a:t>
            </a:r>
            <a:r>
              <a:rPr lang="en-US" altLang="zh-CN" sz="2400"/>
              <a:t>m</a:t>
            </a:r>
            <a:r>
              <a:rPr lang="zh-CN" altLang="en-US" sz="2400"/>
              <a:t>条信息：</a:t>
            </a:r>
            <a:r>
              <a:rPr lang="en-US" altLang="zh-CN" sz="2400"/>
              <a:t>u</a:t>
            </a:r>
            <a:r>
              <a:rPr lang="zh-CN" altLang="en-US" sz="2400"/>
              <a:t>的权值</a:t>
            </a:r>
            <a:r>
              <a:rPr lang="en-US" altLang="zh-CN" sz="2400"/>
              <a:t>&gt;=v</a:t>
            </a:r>
            <a:r>
              <a:rPr lang="zh-CN" altLang="en-US" sz="2400"/>
              <a:t>的权值</a:t>
            </a:r>
            <a:r>
              <a:rPr lang="en-US" altLang="zh-CN" sz="2400"/>
              <a:t>+w</a:t>
            </a:r>
            <a:endParaRPr lang="zh-CN" altLang="en-US" sz="2400"/>
          </a:p>
          <a:p>
            <a:r>
              <a:rPr lang="zh-CN" altLang="en-US" sz="2400"/>
              <a:t>求点权的极小解和极大解（无解则输出</a:t>
            </a:r>
            <a:r>
              <a:rPr lang="en-US" altLang="zh-CN" sz="2400"/>
              <a:t>-1</a:t>
            </a:r>
            <a:r>
              <a:rPr lang="zh-CN" altLang="en-US" sz="2400"/>
              <a:t>）</a:t>
            </a:r>
            <a:endParaRPr lang="zh-CN" altLang="en-US" sz="2400"/>
          </a:p>
          <a:p>
            <a:endParaRPr lang="zh-CN" altLang="en-US" sz="2400"/>
          </a:p>
        </p:txBody>
      </p:sp>
      <p:sp>
        <p:nvSpPr>
          <p:cNvPr id="3" name="文本框 2"/>
          <p:cNvSpPr txBox="1"/>
          <p:nvPr/>
        </p:nvSpPr>
        <p:spPr>
          <a:xfrm>
            <a:off x="363220" y="2764790"/>
            <a:ext cx="5440680" cy="1188720"/>
          </a:xfrm>
          <a:prstGeom prst="rect">
            <a:avLst/>
          </a:prstGeom>
          <a:noFill/>
        </p:spPr>
        <p:txBody>
          <a:bodyPr wrap="square" rtlCol="0">
            <a:spAutoFit/>
          </a:bodyPr>
          <a:p>
            <a:r>
              <a:rPr lang="zh-CN" altLang="en-US" sz="2400">
                <a:sym typeface="+mn-ea"/>
              </a:rPr>
              <a:t>极小解即每个点的点权可能的最小值</a:t>
            </a:r>
            <a:endParaRPr lang="zh-CN" altLang="en-US" sz="2400"/>
          </a:p>
          <a:p>
            <a:r>
              <a:rPr lang="zh-CN" altLang="en-US" sz="2400">
                <a:sym typeface="+mn-ea"/>
              </a:rPr>
              <a:t>极大解即每个点的点权可能的最大值</a:t>
            </a:r>
            <a:endParaRPr lang="zh-CN" altLang="en-US" sz="2400">
              <a:sym typeface="+mn-ea"/>
            </a:endParaRPr>
          </a:p>
          <a:p>
            <a:endParaRPr lang="zh-CN" altLang="en-US" sz="2400"/>
          </a:p>
        </p:txBody>
      </p:sp>
      <p:sp>
        <p:nvSpPr>
          <p:cNvPr id="6" name="文本框 5"/>
          <p:cNvSpPr txBox="1"/>
          <p:nvPr/>
        </p:nvSpPr>
        <p:spPr>
          <a:xfrm>
            <a:off x="363220" y="3953510"/>
            <a:ext cx="4785360" cy="2286000"/>
          </a:xfrm>
          <a:prstGeom prst="rect">
            <a:avLst/>
          </a:prstGeom>
          <a:noFill/>
        </p:spPr>
        <p:txBody>
          <a:bodyPr wrap="square" rtlCol="0">
            <a:spAutoFit/>
          </a:bodyPr>
          <a:p>
            <a:r>
              <a:rPr lang="zh-CN" altLang="en-US" sz="2400">
                <a:sym typeface="+mn-ea"/>
              </a:rPr>
              <a:t>数据范围：</a:t>
            </a:r>
            <a:endParaRPr lang="zh-CN" altLang="en-US" sz="2400"/>
          </a:p>
          <a:p>
            <a:r>
              <a:rPr lang="en-US" altLang="zh-CN" sz="2400">
                <a:sym typeface="+mn-ea"/>
              </a:rPr>
              <a:t>1&lt;=n&lt;=100000</a:t>
            </a:r>
            <a:endParaRPr lang="en-US" altLang="zh-CN" sz="2400"/>
          </a:p>
          <a:p>
            <a:r>
              <a:rPr lang="en-US" altLang="zh-CN" sz="2400">
                <a:sym typeface="+mn-ea"/>
              </a:rPr>
              <a:t>1&lt;=m&lt;=1000000</a:t>
            </a:r>
            <a:endParaRPr lang="en-US" altLang="zh-CN" sz="2400"/>
          </a:p>
          <a:p>
            <a:r>
              <a:rPr lang="en-US" altLang="zh-CN" sz="2400">
                <a:sym typeface="+mn-ea"/>
              </a:rPr>
              <a:t>0&lt;=w&lt;=100</a:t>
            </a:r>
            <a:endParaRPr lang="zh-CN" altLang="en-US" sz="2400"/>
          </a:p>
          <a:p>
            <a:r>
              <a:rPr lang="zh-CN" altLang="en-US" sz="2400">
                <a:sym typeface="+mn-ea"/>
              </a:rPr>
              <a:t>点权为</a:t>
            </a:r>
            <a:r>
              <a:rPr lang="en-US" altLang="zh-CN" sz="2400">
                <a:sym typeface="+mn-ea"/>
              </a:rPr>
              <a:t>0</a:t>
            </a:r>
            <a:r>
              <a:rPr lang="zh-CN" altLang="en-US" sz="2400">
                <a:sym typeface="+mn-ea"/>
              </a:rPr>
              <a:t>到</a:t>
            </a:r>
            <a:r>
              <a:rPr lang="en-US" altLang="zh-CN" sz="2400">
                <a:sym typeface="+mn-ea"/>
              </a:rPr>
              <a:t>100</a:t>
            </a:r>
            <a:r>
              <a:rPr lang="zh-CN" altLang="en-US" sz="2400">
                <a:sym typeface="+mn-ea"/>
              </a:rPr>
              <a:t>之间的整数</a:t>
            </a:r>
            <a:endParaRPr lang="zh-CN" altLang="en-US" sz="2400"/>
          </a:p>
          <a:p>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anim calcmode="lin" valueType="num">
                                      <p:cBhvr>
                                        <p:cTn id="15" dur="500" fill="hold"/>
                                        <p:tgtEl>
                                          <p:spTgt spid="3"/>
                                        </p:tgtEl>
                                        <p:attrNameLst>
                                          <p:attrName>ppt_x</p:attrName>
                                        </p:attrNameLst>
                                      </p:cBhvr>
                                      <p:tavLst>
                                        <p:tav tm="0">
                                          <p:val>
                                            <p:strVal val="#ppt_x"/>
                                          </p:val>
                                        </p:tav>
                                        <p:tav tm="100000">
                                          <p:val>
                                            <p:strVal val="#ppt_x"/>
                                          </p:val>
                                        </p:tav>
                                      </p:tavLst>
                                    </p:anim>
                                    <p:anim calcmode="lin" valueType="num">
                                      <p:cBhvr>
                                        <p:cTn id="16"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anim calcmode="lin" valueType="num">
                                      <p:cBhvr>
                                        <p:cTn id="22" dur="500" fill="hold"/>
                                        <p:tgtEl>
                                          <p:spTgt spid="6"/>
                                        </p:tgtEl>
                                        <p:attrNameLst>
                                          <p:attrName>ppt_x</p:attrName>
                                        </p:attrNameLst>
                                      </p:cBhvr>
                                      <p:tavLst>
                                        <p:tav tm="0">
                                          <p:val>
                                            <p:strVal val="#ppt_x"/>
                                          </p:val>
                                        </p:tav>
                                        <p:tav tm="100000">
                                          <p:val>
                                            <p:strVal val="#ppt_x"/>
                                          </p:val>
                                        </p:tav>
                                      </p:tavLst>
                                    </p:anim>
                                    <p:anim calcmode="lin" valueType="num">
                                      <p:cBhvr>
                                        <p:cTn id="23"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10239375" y="4944110"/>
            <a:ext cx="1941830" cy="1911985"/>
          </a:xfrm>
          <a:prstGeom prst="rect">
            <a:avLst/>
          </a:prstGeom>
        </p:spPr>
      </p:pic>
      <p:sp>
        <p:nvSpPr>
          <p:cNvPr id="8" name="文本框 7"/>
          <p:cNvSpPr txBox="1"/>
          <p:nvPr/>
        </p:nvSpPr>
        <p:spPr>
          <a:xfrm>
            <a:off x="2726055" y="1912620"/>
            <a:ext cx="6739255" cy="1014095"/>
          </a:xfrm>
          <a:prstGeom prst="rect">
            <a:avLst/>
          </a:prstGeom>
          <a:noFill/>
        </p:spPr>
        <p:txBody>
          <a:bodyPr wrap="square" rtlCol="0">
            <a:spAutoFit/>
          </a:bodyPr>
          <a:p>
            <a:r>
              <a:rPr lang="en-US" altLang="zh-CN" sz="6000"/>
              <a:t>Thanks for watching</a:t>
            </a:r>
            <a:r>
              <a:rPr lang="zh-CN" altLang="en-US" sz="6000"/>
              <a:t>！</a:t>
            </a:r>
            <a:endParaRPr lang="zh-CN" altLang="en-US" sz="6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10239375" y="4944110"/>
            <a:ext cx="1941830" cy="1911985"/>
          </a:xfrm>
          <a:prstGeom prst="rect">
            <a:avLst/>
          </a:prstGeom>
        </p:spPr>
      </p:pic>
      <p:sp>
        <p:nvSpPr>
          <p:cNvPr id="5" name="文本框 4"/>
          <p:cNvSpPr txBox="1"/>
          <p:nvPr/>
        </p:nvSpPr>
        <p:spPr>
          <a:xfrm>
            <a:off x="363220" y="381000"/>
            <a:ext cx="5066665" cy="829310"/>
          </a:xfrm>
          <a:prstGeom prst="rect">
            <a:avLst/>
          </a:prstGeom>
          <a:noFill/>
        </p:spPr>
        <p:txBody>
          <a:bodyPr wrap="square" rtlCol="0">
            <a:spAutoFit/>
          </a:bodyPr>
          <a:p>
            <a:r>
              <a:rPr lang="en-US" altLang="zh-CN" sz="4800"/>
              <a:t>Problem E</a:t>
            </a:r>
            <a:endParaRPr lang="en-US" altLang="zh-CN" sz="4800"/>
          </a:p>
        </p:txBody>
      </p:sp>
      <p:sp>
        <p:nvSpPr>
          <p:cNvPr id="2" name="文本框 1"/>
          <p:cNvSpPr txBox="1"/>
          <p:nvPr/>
        </p:nvSpPr>
        <p:spPr>
          <a:xfrm>
            <a:off x="363220" y="1210310"/>
            <a:ext cx="11504930" cy="1188720"/>
          </a:xfrm>
          <a:prstGeom prst="rect">
            <a:avLst/>
          </a:prstGeom>
          <a:noFill/>
        </p:spPr>
        <p:txBody>
          <a:bodyPr wrap="square" rtlCol="0">
            <a:spAutoFit/>
          </a:bodyPr>
          <a:p>
            <a:r>
              <a:rPr lang="zh-CN" altLang="en-US" sz="2400"/>
              <a:t>题解：</a:t>
            </a:r>
            <a:endParaRPr lang="zh-CN" altLang="en-US" sz="2400"/>
          </a:p>
          <a:p>
            <a:r>
              <a:rPr lang="zh-CN" altLang="en-US" sz="2400"/>
              <a:t>差分约束系统</a:t>
            </a:r>
            <a:endParaRPr lang="zh-CN" altLang="en-US" sz="2400"/>
          </a:p>
          <a:p>
            <a:endParaRPr lang="zh-CN" altLang="en-US" sz="2400"/>
          </a:p>
        </p:txBody>
      </p:sp>
      <p:sp>
        <p:nvSpPr>
          <p:cNvPr id="3" name="文本框 2"/>
          <p:cNvSpPr txBox="1"/>
          <p:nvPr/>
        </p:nvSpPr>
        <p:spPr>
          <a:xfrm>
            <a:off x="363220" y="2399030"/>
            <a:ext cx="11231880" cy="1557655"/>
          </a:xfrm>
          <a:prstGeom prst="rect">
            <a:avLst/>
          </a:prstGeom>
          <a:noFill/>
        </p:spPr>
        <p:txBody>
          <a:bodyPr wrap="square" rtlCol="0">
            <a:spAutoFit/>
          </a:bodyPr>
          <a:p>
            <a:r>
              <a:rPr lang="zh-CN" altLang="en-US" sz="2400">
                <a:sym typeface="+mn-ea"/>
              </a:rPr>
              <a:t>对于</a:t>
            </a:r>
            <a:r>
              <a:rPr lang="en-US" altLang="zh-CN" sz="2400">
                <a:sym typeface="+mn-ea"/>
              </a:rPr>
              <a:t>val[u]&gt;=val[v]+w</a:t>
            </a:r>
            <a:endParaRPr lang="zh-CN" altLang="en-US" sz="2400"/>
          </a:p>
          <a:p>
            <a:r>
              <a:rPr lang="zh-CN" altLang="en-US" sz="2400">
                <a:sym typeface="+mn-ea"/>
              </a:rPr>
              <a:t>要得到极小解，</a:t>
            </a:r>
            <a:r>
              <a:rPr lang="en-US" altLang="zh-CN" sz="2400">
                <a:sym typeface="+mn-ea"/>
              </a:rPr>
              <a:t>v</a:t>
            </a:r>
            <a:r>
              <a:rPr lang="zh-CN" altLang="en-US" sz="2400">
                <a:sym typeface="+mn-ea"/>
              </a:rPr>
              <a:t>是没有受限制的，其最小值为</a:t>
            </a:r>
            <a:r>
              <a:rPr lang="en-US" altLang="zh-CN" sz="2400">
                <a:sym typeface="+mn-ea"/>
              </a:rPr>
              <a:t>0</a:t>
            </a:r>
            <a:endParaRPr lang="zh-CN" altLang="en-US" sz="2400">
              <a:sym typeface="+mn-ea"/>
            </a:endParaRPr>
          </a:p>
          <a:p>
            <a:r>
              <a:rPr lang="zh-CN" altLang="en-US" sz="2400">
                <a:sym typeface="+mn-ea"/>
              </a:rPr>
              <a:t>而</a:t>
            </a:r>
            <a:r>
              <a:rPr lang="en-US" altLang="zh-CN" sz="2400">
                <a:sym typeface="+mn-ea"/>
              </a:rPr>
              <a:t>u</a:t>
            </a:r>
            <a:r>
              <a:rPr lang="zh-CN" altLang="en-US" sz="2400">
                <a:sym typeface="+mn-ea"/>
              </a:rPr>
              <a:t>受到</a:t>
            </a:r>
            <a:r>
              <a:rPr lang="en-US" altLang="zh-CN" sz="2400">
                <a:sym typeface="+mn-ea"/>
              </a:rPr>
              <a:t>v</a:t>
            </a:r>
            <a:r>
              <a:rPr lang="zh-CN" altLang="en-US" sz="2400">
                <a:sym typeface="+mn-ea"/>
              </a:rPr>
              <a:t>的限制，显然，</a:t>
            </a:r>
            <a:r>
              <a:rPr lang="en-US" altLang="zh-CN" sz="2400">
                <a:sym typeface="+mn-ea"/>
              </a:rPr>
              <a:t>val[u]</a:t>
            </a:r>
            <a:r>
              <a:rPr lang="zh-CN" altLang="en-US" sz="2400">
                <a:sym typeface="+mn-ea"/>
              </a:rPr>
              <a:t>的最小值就是</a:t>
            </a:r>
            <a:r>
              <a:rPr lang="en-US" altLang="zh-CN" sz="2400">
                <a:sym typeface="+mn-ea"/>
              </a:rPr>
              <a:t>val[v]+w</a:t>
            </a:r>
            <a:endParaRPr lang="zh-CN" altLang="en-US" sz="2400"/>
          </a:p>
          <a:p>
            <a:endParaRPr lang="zh-CN" altLang="en-US" sz="2400"/>
          </a:p>
        </p:txBody>
      </p:sp>
      <p:sp>
        <p:nvSpPr>
          <p:cNvPr id="7" name="文本框 6"/>
          <p:cNvSpPr txBox="1"/>
          <p:nvPr/>
        </p:nvSpPr>
        <p:spPr>
          <a:xfrm>
            <a:off x="363220" y="3956685"/>
            <a:ext cx="11369040" cy="1191895"/>
          </a:xfrm>
          <a:prstGeom prst="rect">
            <a:avLst/>
          </a:prstGeom>
          <a:noFill/>
        </p:spPr>
        <p:txBody>
          <a:bodyPr wrap="square" rtlCol="0">
            <a:spAutoFit/>
          </a:bodyPr>
          <a:p>
            <a:r>
              <a:rPr lang="zh-CN" altLang="en-US" sz="2400">
                <a:sym typeface="+mn-ea"/>
              </a:rPr>
              <a:t>在多条件限制下，我们用</a:t>
            </a:r>
            <a:r>
              <a:rPr lang="en-US" altLang="zh-CN" sz="2400">
                <a:sym typeface="+mn-ea"/>
              </a:rPr>
              <a:t>v</a:t>
            </a:r>
            <a:r>
              <a:rPr lang="zh-CN" altLang="en-US" sz="2400">
                <a:sym typeface="+mn-ea"/>
              </a:rPr>
              <a:t>连向</a:t>
            </a:r>
            <a:r>
              <a:rPr lang="en-US" altLang="zh-CN" sz="2400">
                <a:sym typeface="+mn-ea"/>
              </a:rPr>
              <a:t>u</a:t>
            </a:r>
            <a:r>
              <a:rPr lang="zh-CN" altLang="en-US" sz="2400">
                <a:sym typeface="+mn-ea"/>
              </a:rPr>
              <a:t>边权为</a:t>
            </a:r>
            <a:r>
              <a:rPr lang="en-US" altLang="zh-CN" sz="2400">
                <a:sym typeface="+mn-ea"/>
              </a:rPr>
              <a:t>w</a:t>
            </a:r>
            <a:r>
              <a:rPr lang="zh-CN" altLang="en-US" sz="2400">
                <a:sym typeface="+mn-ea"/>
              </a:rPr>
              <a:t>的边表示每个限制条件</a:t>
            </a:r>
            <a:r>
              <a:rPr lang="en-US" altLang="zh-CN" sz="2400">
                <a:sym typeface="+mn-ea"/>
              </a:rPr>
              <a:t>val[u]&gt;=val[v]+w</a:t>
            </a:r>
            <a:endParaRPr lang="zh-CN" altLang="en-US" sz="2400"/>
          </a:p>
          <a:p>
            <a:r>
              <a:rPr lang="zh-CN" altLang="en-US" sz="2400">
                <a:sym typeface="+mn-ea"/>
              </a:rPr>
              <a:t>那么如果得到的是拓扑图，则按拓扑序求到每个点的最长路，就得到</a:t>
            </a:r>
            <a:r>
              <a:rPr lang="zh-CN" altLang="en-US" sz="2400">
                <a:sym typeface="+mn-ea"/>
              </a:rPr>
              <a:t>极小解</a:t>
            </a:r>
            <a:endParaRPr lang="zh-CN" altLang="en-US" sz="2400"/>
          </a:p>
          <a:p>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anim calcmode="lin" valueType="num">
                                      <p:cBhvr>
                                        <p:cTn id="15" dur="500" fill="hold"/>
                                        <p:tgtEl>
                                          <p:spTgt spid="3"/>
                                        </p:tgtEl>
                                        <p:attrNameLst>
                                          <p:attrName>ppt_x</p:attrName>
                                        </p:attrNameLst>
                                      </p:cBhvr>
                                      <p:tavLst>
                                        <p:tav tm="0">
                                          <p:val>
                                            <p:strVal val="#ppt_x"/>
                                          </p:val>
                                        </p:tav>
                                        <p:tav tm="100000">
                                          <p:val>
                                            <p:strVal val="#ppt_x"/>
                                          </p:val>
                                        </p:tav>
                                      </p:tavLst>
                                    </p:anim>
                                    <p:anim calcmode="lin" valueType="num">
                                      <p:cBhvr>
                                        <p:cTn id="16"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anim calcmode="lin" valueType="num">
                                      <p:cBhvr>
                                        <p:cTn id="22" dur="500" fill="hold"/>
                                        <p:tgtEl>
                                          <p:spTgt spid="7"/>
                                        </p:tgtEl>
                                        <p:attrNameLst>
                                          <p:attrName>ppt_x</p:attrName>
                                        </p:attrNameLst>
                                      </p:cBhvr>
                                      <p:tavLst>
                                        <p:tav tm="0">
                                          <p:val>
                                            <p:strVal val="#ppt_x"/>
                                          </p:val>
                                        </p:tav>
                                        <p:tav tm="100000">
                                          <p:val>
                                            <p:strVal val="#ppt_x"/>
                                          </p:val>
                                        </p:tav>
                                      </p:tavLst>
                                    </p:anim>
                                    <p:anim calcmode="lin" valueType="num">
                                      <p:cBhvr>
                                        <p:cTn id="23"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10239375" y="4944110"/>
            <a:ext cx="1941830" cy="1911985"/>
          </a:xfrm>
          <a:prstGeom prst="rect">
            <a:avLst/>
          </a:prstGeom>
        </p:spPr>
      </p:pic>
      <p:sp>
        <p:nvSpPr>
          <p:cNvPr id="5" name="文本框 4"/>
          <p:cNvSpPr txBox="1"/>
          <p:nvPr/>
        </p:nvSpPr>
        <p:spPr>
          <a:xfrm>
            <a:off x="363220" y="381000"/>
            <a:ext cx="5066665" cy="829310"/>
          </a:xfrm>
          <a:prstGeom prst="rect">
            <a:avLst/>
          </a:prstGeom>
          <a:noFill/>
        </p:spPr>
        <p:txBody>
          <a:bodyPr wrap="square" rtlCol="0">
            <a:spAutoFit/>
          </a:bodyPr>
          <a:p>
            <a:r>
              <a:rPr lang="en-US" altLang="zh-CN" sz="4800"/>
              <a:t>Problem E</a:t>
            </a:r>
            <a:endParaRPr lang="en-US" altLang="zh-CN" sz="4800"/>
          </a:p>
        </p:txBody>
      </p:sp>
      <p:sp>
        <p:nvSpPr>
          <p:cNvPr id="2" name="文本框 1"/>
          <p:cNvSpPr txBox="1"/>
          <p:nvPr/>
        </p:nvSpPr>
        <p:spPr>
          <a:xfrm>
            <a:off x="363220" y="1210310"/>
            <a:ext cx="11504930" cy="1920240"/>
          </a:xfrm>
          <a:prstGeom prst="rect">
            <a:avLst/>
          </a:prstGeom>
          <a:noFill/>
        </p:spPr>
        <p:txBody>
          <a:bodyPr wrap="square" rtlCol="0">
            <a:spAutoFit/>
          </a:bodyPr>
          <a:p>
            <a:r>
              <a:rPr lang="zh-CN" altLang="en-US" sz="2400"/>
              <a:t>比如这样</a:t>
            </a:r>
            <a:r>
              <a:rPr lang="zh-CN" altLang="en-US" sz="2400"/>
              <a:t>一组条件</a:t>
            </a:r>
            <a:r>
              <a:rPr lang="zh-CN" altLang="en-US" sz="2400"/>
              <a:t>：</a:t>
            </a:r>
            <a:endParaRPr lang="zh-CN" altLang="en-US" sz="2400"/>
          </a:p>
          <a:p>
            <a:r>
              <a:rPr lang="en-US" altLang="zh-CN" sz="2400"/>
              <a:t>val[2]&gt;=val[1]+1</a:t>
            </a:r>
            <a:endParaRPr lang="en-US" altLang="zh-CN" sz="2400"/>
          </a:p>
          <a:p>
            <a:r>
              <a:rPr lang="en-US" altLang="zh-CN" sz="2400"/>
              <a:t>val[3]&gt;=val[2]+1</a:t>
            </a:r>
            <a:endParaRPr lang="en-US" altLang="zh-CN" sz="2400"/>
          </a:p>
          <a:p>
            <a:r>
              <a:rPr lang="en-US" altLang="zh-CN" sz="2400"/>
              <a:t>val[3]&gt;=val[1]+3</a:t>
            </a:r>
            <a:endParaRPr lang="en-US" altLang="zh-CN" sz="2400"/>
          </a:p>
          <a:p>
            <a:endParaRPr lang="zh-CN" altLang="en-US" sz="2400"/>
          </a:p>
        </p:txBody>
      </p:sp>
      <p:sp>
        <p:nvSpPr>
          <p:cNvPr id="3" name="椭圆 2"/>
          <p:cNvSpPr/>
          <p:nvPr/>
        </p:nvSpPr>
        <p:spPr>
          <a:xfrm>
            <a:off x="4528185" y="197993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a:t>
            </a:r>
            <a:endParaRPr lang="en-US" altLang="zh-CN"/>
          </a:p>
        </p:txBody>
      </p:sp>
      <p:sp>
        <p:nvSpPr>
          <p:cNvPr id="6" name="椭圆 5"/>
          <p:cNvSpPr/>
          <p:nvPr/>
        </p:nvSpPr>
        <p:spPr>
          <a:xfrm>
            <a:off x="6849745" y="197993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3</a:t>
            </a:r>
            <a:endParaRPr lang="en-US" altLang="zh-CN"/>
          </a:p>
        </p:txBody>
      </p:sp>
      <p:sp>
        <p:nvSpPr>
          <p:cNvPr id="7" name="椭圆 6"/>
          <p:cNvSpPr/>
          <p:nvPr/>
        </p:nvSpPr>
        <p:spPr>
          <a:xfrm>
            <a:off x="5721985" y="312801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cxnSp>
        <p:nvCxnSpPr>
          <p:cNvPr id="8" name="直接箭头连接符 7"/>
          <p:cNvCxnSpPr/>
          <p:nvPr/>
        </p:nvCxnSpPr>
        <p:spPr>
          <a:xfrm>
            <a:off x="4909185" y="2170430"/>
            <a:ext cx="19405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3" idx="5"/>
          </p:cNvCxnSpPr>
          <p:nvPr/>
        </p:nvCxnSpPr>
        <p:spPr>
          <a:xfrm>
            <a:off x="4853305" y="2305050"/>
            <a:ext cx="939800" cy="9105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7" idx="7"/>
            <a:endCxn id="6" idx="3"/>
          </p:cNvCxnSpPr>
          <p:nvPr/>
        </p:nvCxnSpPr>
        <p:spPr>
          <a:xfrm flipV="1">
            <a:off x="6047105" y="2305050"/>
            <a:ext cx="858520" cy="8788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5713095" y="1706880"/>
            <a:ext cx="334645" cy="460375"/>
          </a:xfrm>
          <a:prstGeom prst="rect">
            <a:avLst/>
          </a:prstGeom>
          <a:noFill/>
        </p:spPr>
        <p:txBody>
          <a:bodyPr wrap="square" rtlCol="0">
            <a:spAutoFit/>
          </a:bodyPr>
          <a:p>
            <a:r>
              <a:rPr lang="en-US" altLang="zh-CN" sz="2400">
                <a:solidFill>
                  <a:srgbClr val="FF0000"/>
                </a:solidFill>
              </a:rPr>
              <a:t>3</a:t>
            </a:r>
            <a:endParaRPr lang="en-US" altLang="zh-CN" sz="2400">
              <a:solidFill>
                <a:srgbClr val="FF0000"/>
              </a:solidFill>
            </a:endParaRPr>
          </a:p>
        </p:txBody>
      </p:sp>
      <p:sp>
        <p:nvSpPr>
          <p:cNvPr id="15" name="文本框 14"/>
          <p:cNvSpPr txBox="1"/>
          <p:nvPr/>
        </p:nvSpPr>
        <p:spPr>
          <a:xfrm>
            <a:off x="4909185" y="2667635"/>
            <a:ext cx="417195" cy="460375"/>
          </a:xfrm>
          <a:prstGeom prst="rect">
            <a:avLst/>
          </a:prstGeom>
          <a:noFill/>
        </p:spPr>
        <p:txBody>
          <a:bodyPr wrap="square" rtlCol="0">
            <a:spAutoFit/>
          </a:bodyPr>
          <a:p>
            <a:r>
              <a:rPr lang="en-US" altLang="zh-CN" sz="2400">
                <a:solidFill>
                  <a:srgbClr val="FF0000"/>
                </a:solidFill>
              </a:rPr>
              <a:t>1</a:t>
            </a:r>
            <a:endParaRPr lang="en-US" altLang="zh-CN" sz="2400">
              <a:solidFill>
                <a:srgbClr val="FF0000"/>
              </a:solidFill>
            </a:endParaRPr>
          </a:p>
        </p:txBody>
      </p:sp>
      <p:sp>
        <p:nvSpPr>
          <p:cNvPr id="16" name="文本框 15"/>
          <p:cNvSpPr txBox="1"/>
          <p:nvPr/>
        </p:nvSpPr>
        <p:spPr>
          <a:xfrm>
            <a:off x="6448425" y="2667635"/>
            <a:ext cx="457200" cy="460375"/>
          </a:xfrm>
          <a:prstGeom prst="rect">
            <a:avLst/>
          </a:prstGeom>
          <a:noFill/>
        </p:spPr>
        <p:txBody>
          <a:bodyPr wrap="square" rtlCol="0">
            <a:spAutoFit/>
          </a:bodyPr>
          <a:p>
            <a:r>
              <a:rPr lang="en-US" altLang="zh-CN" sz="2400">
                <a:solidFill>
                  <a:srgbClr val="FF0000"/>
                </a:solidFill>
              </a:rPr>
              <a:t>1</a:t>
            </a:r>
            <a:endParaRPr lang="en-US" altLang="zh-CN" sz="2400">
              <a:solidFill>
                <a:srgbClr val="FF0000"/>
              </a:solidFill>
            </a:endParaRPr>
          </a:p>
        </p:txBody>
      </p:sp>
      <p:sp>
        <p:nvSpPr>
          <p:cNvPr id="17" name="文本框 16"/>
          <p:cNvSpPr txBox="1"/>
          <p:nvPr/>
        </p:nvSpPr>
        <p:spPr>
          <a:xfrm>
            <a:off x="363220" y="3953510"/>
            <a:ext cx="9148445" cy="1188720"/>
          </a:xfrm>
          <a:prstGeom prst="rect">
            <a:avLst/>
          </a:prstGeom>
          <a:noFill/>
        </p:spPr>
        <p:txBody>
          <a:bodyPr wrap="square" rtlCol="0">
            <a:spAutoFit/>
          </a:bodyPr>
          <a:p>
            <a:r>
              <a:rPr lang="zh-CN" altLang="en-US" sz="2400"/>
              <a:t>则</a:t>
            </a:r>
            <a:r>
              <a:rPr lang="zh-CN" altLang="en-US" sz="2400"/>
              <a:t>每个点的点权的最小值</a:t>
            </a:r>
            <a:r>
              <a:rPr lang="zh-CN" altLang="en-US" sz="2400"/>
              <a:t>为</a:t>
            </a:r>
            <a:r>
              <a:rPr lang="zh-CN" altLang="en-US" sz="2400"/>
              <a:t>：</a:t>
            </a:r>
            <a:endParaRPr lang="zh-CN" altLang="en-US" sz="2400"/>
          </a:p>
          <a:p>
            <a:r>
              <a:rPr lang="zh-CN" altLang="en-US" sz="2400"/>
              <a:t>（若存在某个点其点权的最小值</a:t>
            </a:r>
            <a:r>
              <a:rPr lang="en-US" altLang="zh-CN" sz="2400"/>
              <a:t>&gt;100</a:t>
            </a:r>
            <a:r>
              <a:rPr lang="zh-CN" altLang="en-US" sz="2400"/>
              <a:t>，则无解）</a:t>
            </a:r>
            <a:endParaRPr lang="zh-CN" altLang="en-US" sz="2400"/>
          </a:p>
          <a:p>
            <a:endParaRPr lang="zh-CN" altLang="en-US" sz="2400"/>
          </a:p>
        </p:txBody>
      </p:sp>
      <p:sp>
        <p:nvSpPr>
          <p:cNvPr id="18" name="文本框 17"/>
          <p:cNvSpPr txBox="1"/>
          <p:nvPr/>
        </p:nvSpPr>
        <p:spPr>
          <a:xfrm>
            <a:off x="4558665" y="1519555"/>
            <a:ext cx="320040" cy="460375"/>
          </a:xfrm>
          <a:prstGeom prst="rect">
            <a:avLst/>
          </a:prstGeom>
          <a:noFill/>
        </p:spPr>
        <p:txBody>
          <a:bodyPr wrap="square" rtlCol="0">
            <a:spAutoFit/>
          </a:bodyPr>
          <a:p>
            <a:r>
              <a:rPr lang="en-US" altLang="zh-CN" sz="2400">
                <a:solidFill>
                  <a:schemeClr val="accent1"/>
                </a:solidFill>
              </a:rPr>
              <a:t>0</a:t>
            </a:r>
            <a:endParaRPr lang="en-US" altLang="zh-CN" sz="2400">
              <a:solidFill>
                <a:schemeClr val="accent1"/>
              </a:solidFill>
            </a:endParaRPr>
          </a:p>
        </p:txBody>
      </p:sp>
      <p:sp>
        <p:nvSpPr>
          <p:cNvPr id="19" name="文本框 18"/>
          <p:cNvSpPr txBox="1"/>
          <p:nvPr/>
        </p:nvSpPr>
        <p:spPr>
          <a:xfrm>
            <a:off x="5757545" y="3509010"/>
            <a:ext cx="289560" cy="460375"/>
          </a:xfrm>
          <a:prstGeom prst="rect">
            <a:avLst/>
          </a:prstGeom>
          <a:noFill/>
        </p:spPr>
        <p:txBody>
          <a:bodyPr wrap="square" rtlCol="0">
            <a:spAutoFit/>
          </a:bodyPr>
          <a:p>
            <a:r>
              <a:rPr lang="en-US" altLang="zh-CN" sz="2400">
                <a:solidFill>
                  <a:schemeClr val="accent1"/>
                </a:solidFill>
              </a:rPr>
              <a:t>1</a:t>
            </a:r>
            <a:endParaRPr lang="en-US" altLang="zh-CN" sz="2400">
              <a:solidFill>
                <a:schemeClr val="accent1"/>
              </a:solidFill>
            </a:endParaRPr>
          </a:p>
        </p:txBody>
      </p:sp>
      <p:sp>
        <p:nvSpPr>
          <p:cNvPr id="20" name="文本框 19"/>
          <p:cNvSpPr txBox="1"/>
          <p:nvPr/>
        </p:nvSpPr>
        <p:spPr>
          <a:xfrm>
            <a:off x="6849745" y="1519555"/>
            <a:ext cx="381000" cy="460375"/>
          </a:xfrm>
          <a:prstGeom prst="rect">
            <a:avLst/>
          </a:prstGeom>
          <a:noFill/>
        </p:spPr>
        <p:txBody>
          <a:bodyPr wrap="square" rtlCol="0">
            <a:spAutoFit/>
          </a:bodyPr>
          <a:p>
            <a:r>
              <a:rPr lang="en-US" altLang="zh-CN" sz="2400">
                <a:solidFill>
                  <a:schemeClr val="accent1"/>
                </a:solidFill>
              </a:rPr>
              <a:t>3</a:t>
            </a:r>
            <a:endParaRPr lang="en-US" altLang="zh-CN" sz="2400">
              <a:solidFill>
                <a:schemeClr val="accent1"/>
              </a:solidFill>
            </a:endParaRPr>
          </a:p>
        </p:txBody>
      </p:sp>
      <p:sp>
        <p:nvSpPr>
          <p:cNvPr id="21" name="文本框 20"/>
          <p:cNvSpPr txBox="1"/>
          <p:nvPr/>
        </p:nvSpPr>
        <p:spPr>
          <a:xfrm>
            <a:off x="352425" y="3130550"/>
            <a:ext cx="4876800" cy="822960"/>
          </a:xfrm>
          <a:prstGeom prst="rect">
            <a:avLst/>
          </a:prstGeom>
          <a:noFill/>
        </p:spPr>
        <p:txBody>
          <a:bodyPr wrap="square" rtlCol="0">
            <a:spAutoFit/>
          </a:bodyPr>
          <a:p>
            <a:r>
              <a:rPr lang="zh-CN" altLang="en-US" sz="2400">
                <a:sym typeface="+mn-ea"/>
              </a:rPr>
              <a:t>我们得到的图为：</a:t>
            </a:r>
            <a:endParaRPr lang="zh-CN" altLang="en-US" sz="2400"/>
          </a:p>
          <a:p>
            <a:endParaRPr lang="zh-CN" altLang="en-US" sz="2400"/>
          </a:p>
        </p:txBody>
      </p:sp>
      <p:sp>
        <p:nvSpPr>
          <p:cNvPr id="22" name="文本框 21"/>
          <p:cNvSpPr txBox="1"/>
          <p:nvPr/>
        </p:nvSpPr>
        <p:spPr>
          <a:xfrm>
            <a:off x="363220" y="5142230"/>
            <a:ext cx="11504930" cy="1188720"/>
          </a:xfrm>
          <a:prstGeom prst="rect">
            <a:avLst/>
          </a:prstGeom>
          <a:noFill/>
        </p:spPr>
        <p:txBody>
          <a:bodyPr wrap="square" rtlCol="0">
            <a:spAutoFit/>
          </a:bodyPr>
          <a:p>
            <a:r>
              <a:rPr lang="zh-CN" altLang="en-US" sz="2400"/>
              <a:t>由上述例子不难看出</a:t>
            </a:r>
            <a:endParaRPr lang="zh-CN" altLang="en-US" sz="2400"/>
          </a:p>
          <a:p>
            <a:r>
              <a:rPr lang="zh-CN" altLang="en-US" sz="2400"/>
              <a:t>求最长路是为了</a:t>
            </a:r>
            <a:r>
              <a:rPr lang="zh-CN" altLang="en-US" sz="2400">
                <a:sym typeface="+mn-ea"/>
              </a:rPr>
              <a:t>保证满足所有信息（大大取较大）</a:t>
            </a:r>
            <a:endParaRPr lang="zh-CN" altLang="en-US" sz="2400">
              <a:sym typeface="+mn-ea"/>
            </a:endParaRPr>
          </a:p>
          <a:p>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anim calcmode="lin" valueType="num">
                                      <p:cBhvr>
                                        <p:cTn id="15" dur="500" fill="hold"/>
                                        <p:tgtEl>
                                          <p:spTgt spid="21"/>
                                        </p:tgtEl>
                                        <p:attrNameLst>
                                          <p:attrName>ppt_x</p:attrName>
                                        </p:attrNameLst>
                                      </p:cBhvr>
                                      <p:tavLst>
                                        <p:tav tm="0">
                                          <p:val>
                                            <p:strVal val="#ppt_x"/>
                                          </p:val>
                                        </p:tav>
                                        <p:tav tm="100000">
                                          <p:val>
                                            <p:strVal val="#ppt_x"/>
                                          </p:val>
                                        </p:tav>
                                      </p:tavLst>
                                    </p:anim>
                                    <p:anim calcmode="lin" valueType="num">
                                      <p:cBhvr>
                                        <p:cTn id="16" dur="5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anim calcmode="lin" valueType="num">
                                      <p:cBhvr>
                                        <p:cTn id="22" dur="500" fill="hold"/>
                                        <p:tgtEl>
                                          <p:spTgt spid="8"/>
                                        </p:tgtEl>
                                        <p:attrNameLst>
                                          <p:attrName>ppt_x</p:attrName>
                                        </p:attrNameLst>
                                      </p:cBhvr>
                                      <p:tavLst>
                                        <p:tav tm="0">
                                          <p:val>
                                            <p:strVal val="#ppt_x"/>
                                          </p:val>
                                        </p:tav>
                                        <p:tav tm="100000">
                                          <p:val>
                                            <p:strVal val="#ppt_x"/>
                                          </p:val>
                                        </p:tav>
                                      </p:tavLst>
                                    </p:anim>
                                    <p:anim calcmode="lin" valueType="num">
                                      <p:cBhvr>
                                        <p:cTn id="23" dur="500" fill="hold"/>
                                        <p:tgtEl>
                                          <p:spTgt spid="8"/>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anim calcmode="lin" valueType="num">
                                      <p:cBhvr>
                                        <p:cTn id="27" dur="500" fill="hold"/>
                                        <p:tgtEl>
                                          <p:spTgt spid="9"/>
                                        </p:tgtEl>
                                        <p:attrNameLst>
                                          <p:attrName>ppt_x</p:attrName>
                                        </p:attrNameLst>
                                      </p:cBhvr>
                                      <p:tavLst>
                                        <p:tav tm="0">
                                          <p:val>
                                            <p:strVal val="#ppt_x"/>
                                          </p:val>
                                        </p:tav>
                                        <p:tav tm="100000">
                                          <p:val>
                                            <p:strVal val="#ppt_x"/>
                                          </p:val>
                                        </p:tav>
                                      </p:tavLst>
                                    </p:anim>
                                    <p:anim calcmode="lin" valueType="num">
                                      <p:cBhvr>
                                        <p:cTn id="28" dur="500" fill="hold"/>
                                        <p:tgtEl>
                                          <p:spTgt spid="9"/>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anim calcmode="lin" valueType="num">
                                      <p:cBhvr>
                                        <p:cTn id="32" dur="500" fill="hold"/>
                                        <p:tgtEl>
                                          <p:spTgt spid="11"/>
                                        </p:tgtEl>
                                        <p:attrNameLst>
                                          <p:attrName>ppt_x</p:attrName>
                                        </p:attrNameLst>
                                      </p:cBhvr>
                                      <p:tavLst>
                                        <p:tav tm="0">
                                          <p:val>
                                            <p:strVal val="#ppt_x"/>
                                          </p:val>
                                        </p:tav>
                                        <p:tav tm="100000">
                                          <p:val>
                                            <p:strVal val="#ppt_x"/>
                                          </p:val>
                                        </p:tav>
                                      </p:tavLst>
                                    </p:anim>
                                    <p:anim calcmode="lin" valueType="num">
                                      <p:cBhvr>
                                        <p:cTn id="33" dur="500" fill="hold"/>
                                        <p:tgtEl>
                                          <p:spTgt spid="11"/>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anim calcmode="lin" valueType="num">
                                      <p:cBhvr>
                                        <p:cTn id="37" dur="500" fill="hold"/>
                                        <p:tgtEl>
                                          <p:spTgt spid="6"/>
                                        </p:tgtEl>
                                        <p:attrNameLst>
                                          <p:attrName>ppt_x</p:attrName>
                                        </p:attrNameLst>
                                      </p:cBhvr>
                                      <p:tavLst>
                                        <p:tav tm="0">
                                          <p:val>
                                            <p:strVal val="#ppt_x"/>
                                          </p:val>
                                        </p:tav>
                                        <p:tav tm="100000">
                                          <p:val>
                                            <p:strVal val="#ppt_x"/>
                                          </p:val>
                                        </p:tav>
                                      </p:tavLst>
                                    </p:anim>
                                    <p:anim calcmode="lin" valueType="num">
                                      <p:cBhvr>
                                        <p:cTn id="38" dur="500" fill="hold"/>
                                        <p:tgtEl>
                                          <p:spTgt spid="6"/>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anim calcmode="lin" valueType="num">
                                      <p:cBhvr>
                                        <p:cTn id="42" dur="500" fill="hold"/>
                                        <p:tgtEl>
                                          <p:spTgt spid="14"/>
                                        </p:tgtEl>
                                        <p:attrNameLst>
                                          <p:attrName>ppt_x</p:attrName>
                                        </p:attrNameLst>
                                      </p:cBhvr>
                                      <p:tavLst>
                                        <p:tav tm="0">
                                          <p:val>
                                            <p:strVal val="#ppt_x"/>
                                          </p:val>
                                        </p:tav>
                                        <p:tav tm="100000">
                                          <p:val>
                                            <p:strVal val="#ppt_x"/>
                                          </p:val>
                                        </p:tav>
                                      </p:tavLst>
                                    </p:anim>
                                    <p:anim calcmode="lin" valueType="num">
                                      <p:cBhvr>
                                        <p:cTn id="43" dur="500" fill="hold"/>
                                        <p:tgtEl>
                                          <p:spTgt spid="14"/>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500"/>
                                        <p:tgtEl>
                                          <p:spTgt spid="15"/>
                                        </p:tgtEl>
                                      </p:cBhvr>
                                    </p:animEffect>
                                    <p:anim calcmode="lin" valueType="num">
                                      <p:cBhvr>
                                        <p:cTn id="47" dur="500" fill="hold"/>
                                        <p:tgtEl>
                                          <p:spTgt spid="15"/>
                                        </p:tgtEl>
                                        <p:attrNameLst>
                                          <p:attrName>ppt_x</p:attrName>
                                        </p:attrNameLst>
                                      </p:cBhvr>
                                      <p:tavLst>
                                        <p:tav tm="0">
                                          <p:val>
                                            <p:strVal val="#ppt_x"/>
                                          </p:val>
                                        </p:tav>
                                        <p:tav tm="100000">
                                          <p:val>
                                            <p:strVal val="#ppt_x"/>
                                          </p:val>
                                        </p:tav>
                                      </p:tavLst>
                                    </p:anim>
                                    <p:anim calcmode="lin" valueType="num">
                                      <p:cBhvr>
                                        <p:cTn id="48" dur="500" fill="hold"/>
                                        <p:tgtEl>
                                          <p:spTgt spid="15"/>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anim calcmode="lin" valueType="num">
                                      <p:cBhvr>
                                        <p:cTn id="52" dur="500" fill="hold"/>
                                        <p:tgtEl>
                                          <p:spTgt spid="16"/>
                                        </p:tgtEl>
                                        <p:attrNameLst>
                                          <p:attrName>ppt_x</p:attrName>
                                        </p:attrNameLst>
                                      </p:cBhvr>
                                      <p:tavLst>
                                        <p:tav tm="0">
                                          <p:val>
                                            <p:strVal val="#ppt_x"/>
                                          </p:val>
                                        </p:tav>
                                        <p:tav tm="100000">
                                          <p:val>
                                            <p:strVal val="#ppt_x"/>
                                          </p:val>
                                        </p:tav>
                                      </p:tavLst>
                                    </p:anim>
                                    <p:anim calcmode="lin" valueType="num">
                                      <p:cBhvr>
                                        <p:cTn id="53" dur="500" fill="hold"/>
                                        <p:tgtEl>
                                          <p:spTgt spid="16"/>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fade">
                                      <p:cBhvr>
                                        <p:cTn id="56" dur="500"/>
                                        <p:tgtEl>
                                          <p:spTgt spid="7"/>
                                        </p:tgtEl>
                                      </p:cBhvr>
                                    </p:animEffect>
                                    <p:anim calcmode="lin" valueType="num">
                                      <p:cBhvr>
                                        <p:cTn id="57" dur="500" fill="hold"/>
                                        <p:tgtEl>
                                          <p:spTgt spid="7"/>
                                        </p:tgtEl>
                                        <p:attrNameLst>
                                          <p:attrName>ppt_x</p:attrName>
                                        </p:attrNameLst>
                                      </p:cBhvr>
                                      <p:tavLst>
                                        <p:tav tm="0">
                                          <p:val>
                                            <p:strVal val="#ppt_x"/>
                                          </p:val>
                                        </p:tav>
                                        <p:tav tm="100000">
                                          <p:val>
                                            <p:strVal val="#ppt_x"/>
                                          </p:val>
                                        </p:tav>
                                      </p:tavLst>
                                    </p:anim>
                                    <p:anim calcmode="lin" valueType="num">
                                      <p:cBhvr>
                                        <p:cTn id="58" dur="500" fill="hold"/>
                                        <p:tgtEl>
                                          <p:spTgt spid="7"/>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3"/>
                                        </p:tgtEl>
                                        <p:attrNameLst>
                                          <p:attrName>style.visibility</p:attrName>
                                        </p:attrNameLst>
                                      </p:cBhvr>
                                      <p:to>
                                        <p:strVal val="visible"/>
                                      </p:to>
                                    </p:set>
                                    <p:animEffect transition="in" filter="fade">
                                      <p:cBhvr>
                                        <p:cTn id="61" dur="500"/>
                                        <p:tgtEl>
                                          <p:spTgt spid="3"/>
                                        </p:tgtEl>
                                      </p:cBhvr>
                                    </p:animEffect>
                                    <p:anim calcmode="lin" valueType="num">
                                      <p:cBhvr>
                                        <p:cTn id="62" dur="500" fill="hold"/>
                                        <p:tgtEl>
                                          <p:spTgt spid="3"/>
                                        </p:tgtEl>
                                        <p:attrNameLst>
                                          <p:attrName>ppt_x</p:attrName>
                                        </p:attrNameLst>
                                      </p:cBhvr>
                                      <p:tavLst>
                                        <p:tav tm="0">
                                          <p:val>
                                            <p:strVal val="#ppt_x"/>
                                          </p:val>
                                        </p:tav>
                                        <p:tav tm="100000">
                                          <p:val>
                                            <p:strVal val="#ppt_x"/>
                                          </p:val>
                                        </p:tav>
                                      </p:tavLst>
                                    </p:anim>
                                    <p:anim calcmode="lin" valueType="num">
                                      <p:cBhvr>
                                        <p:cTn id="63"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500"/>
                                        <p:tgtEl>
                                          <p:spTgt spid="17"/>
                                        </p:tgtEl>
                                      </p:cBhvr>
                                    </p:animEffect>
                                    <p:anim calcmode="lin" valueType="num">
                                      <p:cBhvr>
                                        <p:cTn id="69" dur="500" fill="hold"/>
                                        <p:tgtEl>
                                          <p:spTgt spid="17"/>
                                        </p:tgtEl>
                                        <p:attrNameLst>
                                          <p:attrName>ppt_x</p:attrName>
                                        </p:attrNameLst>
                                      </p:cBhvr>
                                      <p:tavLst>
                                        <p:tav tm="0">
                                          <p:val>
                                            <p:strVal val="#ppt_x"/>
                                          </p:val>
                                        </p:tav>
                                        <p:tav tm="100000">
                                          <p:val>
                                            <p:strVal val="#ppt_x"/>
                                          </p:val>
                                        </p:tav>
                                      </p:tavLst>
                                    </p:anim>
                                    <p:anim calcmode="lin" valueType="num">
                                      <p:cBhvr>
                                        <p:cTn id="70" dur="5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fade">
                                      <p:cBhvr>
                                        <p:cTn id="75" dur="500"/>
                                        <p:tgtEl>
                                          <p:spTgt spid="18"/>
                                        </p:tgtEl>
                                      </p:cBhvr>
                                    </p:animEffect>
                                    <p:anim calcmode="lin" valueType="num">
                                      <p:cBhvr>
                                        <p:cTn id="76" dur="500" fill="hold"/>
                                        <p:tgtEl>
                                          <p:spTgt spid="18"/>
                                        </p:tgtEl>
                                        <p:attrNameLst>
                                          <p:attrName>ppt_x</p:attrName>
                                        </p:attrNameLst>
                                      </p:cBhvr>
                                      <p:tavLst>
                                        <p:tav tm="0">
                                          <p:val>
                                            <p:strVal val="#ppt_x"/>
                                          </p:val>
                                        </p:tav>
                                        <p:tav tm="100000">
                                          <p:val>
                                            <p:strVal val="#ppt_x"/>
                                          </p:val>
                                        </p:tav>
                                      </p:tavLst>
                                    </p:anim>
                                    <p:anim calcmode="lin" valueType="num">
                                      <p:cBhvr>
                                        <p:cTn id="77" dur="5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500"/>
                                        <p:tgtEl>
                                          <p:spTgt spid="19"/>
                                        </p:tgtEl>
                                      </p:cBhvr>
                                    </p:animEffect>
                                    <p:anim calcmode="lin" valueType="num">
                                      <p:cBhvr>
                                        <p:cTn id="83" dur="500" fill="hold"/>
                                        <p:tgtEl>
                                          <p:spTgt spid="19"/>
                                        </p:tgtEl>
                                        <p:attrNameLst>
                                          <p:attrName>ppt_x</p:attrName>
                                        </p:attrNameLst>
                                      </p:cBhvr>
                                      <p:tavLst>
                                        <p:tav tm="0">
                                          <p:val>
                                            <p:strVal val="#ppt_x"/>
                                          </p:val>
                                        </p:tav>
                                        <p:tav tm="100000">
                                          <p:val>
                                            <p:strVal val="#ppt_x"/>
                                          </p:val>
                                        </p:tav>
                                      </p:tavLst>
                                    </p:anim>
                                    <p:anim calcmode="lin" valueType="num">
                                      <p:cBhvr>
                                        <p:cTn id="84" dur="5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grpId="0" nodeType="clickEffect">
                                  <p:stCondLst>
                                    <p:cond delay="0"/>
                                  </p:stCondLst>
                                  <p:childTnLst>
                                    <p:set>
                                      <p:cBhvr>
                                        <p:cTn id="88" dur="1" fill="hold">
                                          <p:stCondLst>
                                            <p:cond delay="0"/>
                                          </p:stCondLst>
                                        </p:cTn>
                                        <p:tgtEl>
                                          <p:spTgt spid="20"/>
                                        </p:tgtEl>
                                        <p:attrNameLst>
                                          <p:attrName>style.visibility</p:attrName>
                                        </p:attrNameLst>
                                      </p:cBhvr>
                                      <p:to>
                                        <p:strVal val="visible"/>
                                      </p:to>
                                    </p:set>
                                    <p:animEffect transition="in" filter="fade">
                                      <p:cBhvr>
                                        <p:cTn id="89" dur="500"/>
                                        <p:tgtEl>
                                          <p:spTgt spid="20"/>
                                        </p:tgtEl>
                                      </p:cBhvr>
                                    </p:animEffect>
                                    <p:anim calcmode="lin" valueType="num">
                                      <p:cBhvr>
                                        <p:cTn id="90" dur="500" fill="hold"/>
                                        <p:tgtEl>
                                          <p:spTgt spid="20"/>
                                        </p:tgtEl>
                                        <p:attrNameLst>
                                          <p:attrName>ppt_x</p:attrName>
                                        </p:attrNameLst>
                                      </p:cBhvr>
                                      <p:tavLst>
                                        <p:tav tm="0">
                                          <p:val>
                                            <p:strVal val="#ppt_x"/>
                                          </p:val>
                                        </p:tav>
                                        <p:tav tm="100000">
                                          <p:val>
                                            <p:strVal val="#ppt_x"/>
                                          </p:val>
                                        </p:tav>
                                      </p:tavLst>
                                    </p:anim>
                                    <p:anim calcmode="lin" valueType="num">
                                      <p:cBhvr>
                                        <p:cTn id="91" dur="5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42" presetClass="entr" presetSubtype="0" fill="hold" grpId="0" nodeType="clickEffect">
                                  <p:stCondLst>
                                    <p:cond delay="0"/>
                                  </p:stCondLst>
                                  <p:childTnLst>
                                    <p:set>
                                      <p:cBhvr>
                                        <p:cTn id="95" dur="1" fill="hold">
                                          <p:stCondLst>
                                            <p:cond delay="0"/>
                                          </p:stCondLst>
                                        </p:cTn>
                                        <p:tgtEl>
                                          <p:spTgt spid="22"/>
                                        </p:tgtEl>
                                        <p:attrNameLst>
                                          <p:attrName>style.visibility</p:attrName>
                                        </p:attrNameLst>
                                      </p:cBhvr>
                                      <p:to>
                                        <p:strVal val="visible"/>
                                      </p:to>
                                    </p:set>
                                    <p:animEffect transition="in" filter="fade">
                                      <p:cBhvr>
                                        <p:cTn id="96" dur="500"/>
                                        <p:tgtEl>
                                          <p:spTgt spid="22"/>
                                        </p:tgtEl>
                                      </p:cBhvr>
                                    </p:animEffect>
                                    <p:anim calcmode="lin" valueType="num">
                                      <p:cBhvr>
                                        <p:cTn id="97" dur="500" fill="hold"/>
                                        <p:tgtEl>
                                          <p:spTgt spid="22"/>
                                        </p:tgtEl>
                                        <p:attrNameLst>
                                          <p:attrName>ppt_x</p:attrName>
                                        </p:attrNameLst>
                                      </p:cBhvr>
                                      <p:tavLst>
                                        <p:tav tm="0">
                                          <p:val>
                                            <p:strVal val="#ppt_x"/>
                                          </p:val>
                                        </p:tav>
                                        <p:tav tm="100000">
                                          <p:val>
                                            <p:strVal val="#ppt_x"/>
                                          </p:val>
                                        </p:tav>
                                      </p:tavLst>
                                    </p:anim>
                                    <p:anim calcmode="lin" valueType="num">
                                      <p:cBhvr>
                                        <p:cTn id="98" dur="5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1" grpId="0"/>
      <p:bldP spid="6" grpId="0" bldLvl="0" animBg="1"/>
      <p:bldP spid="14" grpId="0"/>
      <p:bldP spid="15" grpId="0"/>
      <p:bldP spid="16" grpId="0"/>
      <p:bldP spid="7" grpId="0" bldLvl="0" animBg="1"/>
      <p:bldP spid="3" grpId="0" bldLvl="0" animBg="1"/>
      <p:bldP spid="17" grpId="0"/>
      <p:bldP spid="18" grpId="0"/>
      <p:bldP spid="19" grpId="0"/>
      <p:bldP spid="20" grpId="0"/>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10239375" y="4944110"/>
            <a:ext cx="1941830" cy="1911985"/>
          </a:xfrm>
          <a:prstGeom prst="rect">
            <a:avLst/>
          </a:prstGeom>
        </p:spPr>
      </p:pic>
      <p:sp>
        <p:nvSpPr>
          <p:cNvPr id="5" name="文本框 4"/>
          <p:cNvSpPr txBox="1"/>
          <p:nvPr/>
        </p:nvSpPr>
        <p:spPr>
          <a:xfrm>
            <a:off x="363220" y="381000"/>
            <a:ext cx="5066665" cy="829310"/>
          </a:xfrm>
          <a:prstGeom prst="rect">
            <a:avLst/>
          </a:prstGeom>
          <a:noFill/>
        </p:spPr>
        <p:txBody>
          <a:bodyPr wrap="square" rtlCol="0">
            <a:spAutoFit/>
          </a:bodyPr>
          <a:p>
            <a:r>
              <a:rPr lang="en-US" altLang="zh-CN" sz="4800"/>
              <a:t>Problem E</a:t>
            </a:r>
            <a:endParaRPr lang="en-US" altLang="zh-CN" sz="4800"/>
          </a:p>
        </p:txBody>
      </p:sp>
      <p:sp>
        <p:nvSpPr>
          <p:cNvPr id="3" name="文本框 2"/>
          <p:cNvSpPr txBox="1"/>
          <p:nvPr/>
        </p:nvSpPr>
        <p:spPr>
          <a:xfrm>
            <a:off x="363220" y="1210310"/>
            <a:ext cx="11504930" cy="1188720"/>
          </a:xfrm>
          <a:prstGeom prst="rect">
            <a:avLst/>
          </a:prstGeom>
          <a:noFill/>
        </p:spPr>
        <p:txBody>
          <a:bodyPr wrap="square" rtlCol="0">
            <a:spAutoFit/>
          </a:bodyPr>
          <a:p>
            <a:r>
              <a:rPr lang="zh-CN" altLang="en-US" sz="2400"/>
              <a:t>如果得到的不是拓扑图，即图中存在回路</a:t>
            </a:r>
            <a:endParaRPr lang="zh-CN" altLang="en-US" sz="2400"/>
          </a:p>
          <a:p>
            <a:r>
              <a:rPr lang="zh-CN" altLang="en-US" sz="2400"/>
              <a:t>那么如果存在回路</a:t>
            </a:r>
            <a:r>
              <a:rPr lang="zh-CN" altLang="en-US" sz="2400"/>
              <a:t>边权和</a:t>
            </a:r>
            <a:r>
              <a:rPr lang="en-US" altLang="zh-CN" sz="2400"/>
              <a:t>&gt;0</a:t>
            </a:r>
            <a:r>
              <a:rPr lang="zh-CN" altLang="en-US" sz="2400"/>
              <a:t>，则无解</a:t>
            </a:r>
            <a:endParaRPr lang="zh-CN" altLang="en-US" sz="2400"/>
          </a:p>
          <a:p>
            <a:endParaRPr lang="zh-CN" altLang="en-US" sz="2400"/>
          </a:p>
        </p:txBody>
      </p:sp>
      <p:sp>
        <p:nvSpPr>
          <p:cNvPr id="7" name="文本框 6"/>
          <p:cNvSpPr txBox="1"/>
          <p:nvPr/>
        </p:nvSpPr>
        <p:spPr>
          <a:xfrm>
            <a:off x="363220" y="2399030"/>
            <a:ext cx="11504930" cy="1557655"/>
          </a:xfrm>
          <a:prstGeom prst="rect">
            <a:avLst/>
          </a:prstGeom>
          <a:noFill/>
        </p:spPr>
        <p:txBody>
          <a:bodyPr wrap="square" rtlCol="0">
            <a:spAutoFit/>
          </a:bodyPr>
          <a:p>
            <a:r>
              <a:rPr lang="zh-CN" altLang="en-US" sz="2400"/>
              <a:t>总的来说</a:t>
            </a:r>
            <a:r>
              <a:rPr lang="zh-CN" altLang="en-US" sz="2400"/>
              <a:t>，</a:t>
            </a:r>
            <a:r>
              <a:rPr lang="zh-CN" altLang="en-US" sz="2400"/>
              <a:t>求极小解的做法就是，</a:t>
            </a:r>
            <a:r>
              <a:rPr lang="zh-CN" altLang="en-US" sz="2400">
                <a:sym typeface="+mn-ea"/>
              </a:rPr>
              <a:t>先对</a:t>
            </a:r>
            <a:r>
              <a:rPr lang="en-US" altLang="zh-CN" sz="2400">
                <a:sym typeface="+mn-ea"/>
              </a:rPr>
              <a:t>val[u]&gt;=val[v]+w</a:t>
            </a:r>
            <a:r>
              <a:rPr lang="zh-CN" altLang="en-US" sz="2400">
                <a:sym typeface="+mn-ea"/>
              </a:rPr>
              <a:t>建立</a:t>
            </a:r>
            <a:r>
              <a:rPr lang="en-US" altLang="zh-CN" sz="2400">
                <a:sym typeface="+mn-ea"/>
              </a:rPr>
              <a:t>v</a:t>
            </a:r>
            <a:r>
              <a:rPr lang="zh-CN" altLang="en-US" sz="2400">
                <a:sym typeface="+mn-ea"/>
              </a:rPr>
              <a:t>连向</a:t>
            </a:r>
            <a:r>
              <a:rPr lang="en-US" altLang="zh-CN" sz="2400">
                <a:sym typeface="+mn-ea"/>
              </a:rPr>
              <a:t>u</a:t>
            </a:r>
            <a:r>
              <a:rPr lang="zh-CN" altLang="en-US" sz="2400">
                <a:sym typeface="+mn-ea"/>
              </a:rPr>
              <a:t>边权为</a:t>
            </a:r>
            <a:r>
              <a:rPr lang="en-US" altLang="zh-CN" sz="2400">
                <a:sym typeface="+mn-ea"/>
              </a:rPr>
              <a:t>w</a:t>
            </a:r>
            <a:r>
              <a:rPr lang="zh-CN" altLang="en-US" sz="2400">
                <a:sym typeface="+mn-ea"/>
              </a:rPr>
              <a:t>的边</a:t>
            </a:r>
            <a:endParaRPr lang="zh-CN" altLang="en-US" sz="2400">
              <a:sym typeface="+mn-ea"/>
            </a:endParaRPr>
          </a:p>
          <a:p>
            <a:r>
              <a:rPr lang="zh-CN" altLang="en-US" sz="2400">
                <a:sym typeface="+mn-ea"/>
              </a:rPr>
              <a:t>对得到的图求强连通分量，将每个强连通分量缩成一个点</a:t>
            </a:r>
            <a:endParaRPr lang="zh-CN" altLang="en-US" sz="2400">
              <a:sym typeface="+mn-ea"/>
            </a:endParaRPr>
          </a:p>
          <a:p>
            <a:r>
              <a:rPr lang="zh-CN" altLang="en-US" sz="2400">
                <a:sym typeface="+mn-ea"/>
              </a:rPr>
              <a:t>若存在边权和</a:t>
            </a:r>
            <a:r>
              <a:rPr lang="en-US" altLang="zh-CN" sz="2400">
                <a:sym typeface="+mn-ea"/>
              </a:rPr>
              <a:t>&gt;0</a:t>
            </a:r>
            <a:r>
              <a:rPr lang="zh-CN" altLang="en-US" sz="2400">
                <a:sym typeface="+mn-ea"/>
              </a:rPr>
              <a:t>的强连通分量，则无解</a:t>
            </a:r>
            <a:endParaRPr lang="zh-CN" altLang="en-US" sz="2400">
              <a:sym typeface="+mn-ea"/>
            </a:endParaRPr>
          </a:p>
          <a:p>
            <a:endParaRPr lang="zh-CN" altLang="en-US" sz="2400">
              <a:sym typeface="+mn-ea"/>
            </a:endParaRPr>
          </a:p>
        </p:txBody>
      </p:sp>
      <p:sp>
        <p:nvSpPr>
          <p:cNvPr id="8" name="文本框 7"/>
          <p:cNvSpPr txBox="1"/>
          <p:nvPr/>
        </p:nvSpPr>
        <p:spPr>
          <a:xfrm>
            <a:off x="363220" y="3956685"/>
            <a:ext cx="11504295" cy="1191895"/>
          </a:xfrm>
          <a:prstGeom prst="rect">
            <a:avLst/>
          </a:prstGeom>
          <a:noFill/>
        </p:spPr>
        <p:txBody>
          <a:bodyPr wrap="square" rtlCol="0">
            <a:spAutoFit/>
          </a:bodyPr>
          <a:p>
            <a:r>
              <a:rPr lang="zh-CN" altLang="en-US" sz="2400">
                <a:sym typeface="+mn-ea"/>
              </a:rPr>
              <a:t>否则在缩点后的拓扑图上，从入度为</a:t>
            </a:r>
            <a:r>
              <a:rPr lang="en-US" altLang="zh-CN" sz="2400">
                <a:sym typeface="+mn-ea"/>
              </a:rPr>
              <a:t>0</a:t>
            </a:r>
            <a:r>
              <a:rPr lang="zh-CN" altLang="en-US" sz="2400">
                <a:sym typeface="+mn-ea"/>
              </a:rPr>
              <a:t>的点出发按拓扑序求到每个点的最长路</a:t>
            </a:r>
            <a:endParaRPr lang="zh-CN" altLang="en-US" sz="2400">
              <a:sym typeface="+mn-ea"/>
            </a:endParaRPr>
          </a:p>
          <a:p>
            <a:r>
              <a:rPr lang="zh-CN" altLang="en-US" sz="2400"/>
              <a:t>该最长路就是每个点的最小值</a:t>
            </a:r>
            <a:endParaRPr lang="zh-CN" altLang="en-US" sz="2400"/>
          </a:p>
          <a:p>
            <a:endParaRPr lang="zh-CN" altLang="en-US" sz="2400"/>
          </a:p>
        </p:txBody>
      </p:sp>
      <p:sp>
        <p:nvSpPr>
          <p:cNvPr id="9" name="文本框 8"/>
          <p:cNvSpPr txBox="1"/>
          <p:nvPr/>
        </p:nvSpPr>
        <p:spPr>
          <a:xfrm>
            <a:off x="363220" y="5148580"/>
            <a:ext cx="9829800" cy="822960"/>
          </a:xfrm>
          <a:prstGeom prst="rect">
            <a:avLst/>
          </a:prstGeom>
          <a:noFill/>
        </p:spPr>
        <p:txBody>
          <a:bodyPr wrap="square" rtlCol="0">
            <a:spAutoFit/>
          </a:bodyPr>
          <a:p>
            <a:r>
              <a:rPr lang="zh-CN" altLang="en-US" sz="2400">
                <a:sym typeface="+mn-ea"/>
              </a:rPr>
              <a:t>不缩点直接判是否有回路，没有回路再拓扑，这样做</a:t>
            </a:r>
            <a:r>
              <a:rPr lang="zh-CN" altLang="en-US" sz="2400">
                <a:sym typeface="+mn-ea"/>
              </a:rPr>
              <a:t>会出错</a:t>
            </a:r>
            <a:endParaRPr lang="zh-CN" altLang="en-US" sz="2400">
              <a:sym typeface="+mn-ea"/>
            </a:endParaRPr>
          </a:p>
          <a:p>
            <a:r>
              <a:rPr lang="zh-CN" altLang="en-US" sz="2400">
                <a:sym typeface="+mn-ea"/>
              </a:rPr>
              <a:t>因为会有边权和为</a:t>
            </a:r>
            <a:r>
              <a:rPr lang="en-US" altLang="zh-CN" sz="2400">
                <a:sym typeface="+mn-ea"/>
              </a:rPr>
              <a:t>0</a:t>
            </a:r>
            <a:r>
              <a:rPr lang="zh-CN" altLang="en-US" sz="2400">
                <a:sym typeface="+mn-ea"/>
              </a:rPr>
              <a:t>的强连通分量</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anim calcmode="lin" valueType="num">
                                      <p:cBhvr>
                                        <p:cTn id="15" dur="500" fill="hold"/>
                                        <p:tgtEl>
                                          <p:spTgt spid="7"/>
                                        </p:tgtEl>
                                        <p:attrNameLst>
                                          <p:attrName>ppt_x</p:attrName>
                                        </p:attrNameLst>
                                      </p:cBhvr>
                                      <p:tavLst>
                                        <p:tav tm="0">
                                          <p:val>
                                            <p:strVal val="#ppt_x"/>
                                          </p:val>
                                        </p:tav>
                                        <p:tav tm="100000">
                                          <p:val>
                                            <p:strVal val="#ppt_x"/>
                                          </p:val>
                                        </p:tav>
                                      </p:tavLst>
                                    </p:anim>
                                    <p:anim calcmode="lin" valueType="num">
                                      <p:cBhvr>
                                        <p:cTn id="16"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anim calcmode="lin" valueType="num">
                                      <p:cBhvr>
                                        <p:cTn id="22" dur="500" fill="hold"/>
                                        <p:tgtEl>
                                          <p:spTgt spid="8"/>
                                        </p:tgtEl>
                                        <p:attrNameLst>
                                          <p:attrName>ppt_x</p:attrName>
                                        </p:attrNameLst>
                                      </p:cBhvr>
                                      <p:tavLst>
                                        <p:tav tm="0">
                                          <p:val>
                                            <p:strVal val="#ppt_x"/>
                                          </p:val>
                                        </p:tav>
                                        <p:tav tm="100000">
                                          <p:val>
                                            <p:strVal val="#ppt_x"/>
                                          </p:val>
                                        </p:tav>
                                      </p:tavLst>
                                    </p:anim>
                                    <p:anim calcmode="lin" valueType="num">
                                      <p:cBhvr>
                                        <p:cTn id="23"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anim calcmode="lin" valueType="num">
                                      <p:cBhvr>
                                        <p:cTn id="29" dur="500" fill="hold"/>
                                        <p:tgtEl>
                                          <p:spTgt spid="9"/>
                                        </p:tgtEl>
                                        <p:attrNameLst>
                                          <p:attrName>ppt_x</p:attrName>
                                        </p:attrNameLst>
                                      </p:cBhvr>
                                      <p:tavLst>
                                        <p:tav tm="0">
                                          <p:val>
                                            <p:strVal val="#ppt_x"/>
                                          </p:val>
                                        </p:tav>
                                        <p:tav tm="100000">
                                          <p:val>
                                            <p:strVal val="#ppt_x"/>
                                          </p:val>
                                        </p:tav>
                                      </p:tavLst>
                                    </p:anim>
                                    <p:anim calcmode="lin" valueType="num">
                                      <p:cBhvr>
                                        <p:cTn id="30"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10239375" y="4944110"/>
            <a:ext cx="1941830" cy="1911985"/>
          </a:xfrm>
          <a:prstGeom prst="rect">
            <a:avLst/>
          </a:prstGeom>
        </p:spPr>
      </p:pic>
      <p:sp>
        <p:nvSpPr>
          <p:cNvPr id="5" name="文本框 4"/>
          <p:cNvSpPr txBox="1"/>
          <p:nvPr/>
        </p:nvSpPr>
        <p:spPr>
          <a:xfrm>
            <a:off x="363220" y="381000"/>
            <a:ext cx="5066665" cy="829310"/>
          </a:xfrm>
          <a:prstGeom prst="rect">
            <a:avLst/>
          </a:prstGeom>
          <a:noFill/>
        </p:spPr>
        <p:txBody>
          <a:bodyPr wrap="square" rtlCol="0">
            <a:spAutoFit/>
          </a:bodyPr>
          <a:p>
            <a:r>
              <a:rPr lang="en-US" altLang="zh-CN" sz="4800"/>
              <a:t>Problem E</a:t>
            </a:r>
            <a:endParaRPr lang="en-US" altLang="zh-CN" sz="4800"/>
          </a:p>
        </p:txBody>
      </p:sp>
      <p:sp>
        <p:nvSpPr>
          <p:cNvPr id="6" name="文本框 5"/>
          <p:cNvSpPr txBox="1"/>
          <p:nvPr/>
        </p:nvSpPr>
        <p:spPr>
          <a:xfrm>
            <a:off x="363220" y="1210310"/>
            <a:ext cx="11567160" cy="1557655"/>
          </a:xfrm>
          <a:prstGeom prst="rect">
            <a:avLst/>
          </a:prstGeom>
          <a:noFill/>
        </p:spPr>
        <p:txBody>
          <a:bodyPr wrap="square" rtlCol="0">
            <a:spAutoFit/>
          </a:bodyPr>
          <a:p>
            <a:r>
              <a:rPr lang="zh-CN" altLang="en-US" sz="2400"/>
              <a:t>对于求极大解，则将条件写成</a:t>
            </a:r>
            <a:r>
              <a:rPr lang="en-US" altLang="zh-CN" sz="2400"/>
              <a:t>val[v]&lt;=val[u]-w</a:t>
            </a:r>
            <a:r>
              <a:rPr lang="zh-CN" altLang="en-US" sz="2400"/>
              <a:t>的形式</a:t>
            </a:r>
            <a:endParaRPr lang="zh-CN" altLang="en-US" sz="2400"/>
          </a:p>
          <a:p>
            <a:r>
              <a:rPr lang="zh-CN" altLang="en-US" sz="2400"/>
              <a:t>建立</a:t>
            </a:r>
            <a:r>
              <a:rPr lang="en-US" altLang="zh-CN" sz="2400"/>
              <a:t>u</a:t>
            </a:r>
            <a:r>
              <a:rPr lang="zh-CN" altLang="en-US" sz="2400">
                <a:sym typeface="+mn-ea"/>
              </a:rPr>
              <a:t>连向</a:t>
            </a:r>
            <a:r>
              <a:rPr lang="en-US" altLang="zh-CN" sz="2400">
                <a:sym typeface="+mn-ea"/>
              </a:rPr>
              <a:t>v</a:t>
            </a:r>
            <a:r>
              <a:rPr lang="zh-CN" altLang="en-US" sz="2400">
                <a:sym typeface="+mn-ea"/>
              </a:rPr>
              <a:t>边权为</a:t>
            </a:r>
            <a:r>
              <a:rPr lang="en-US" altLang="zh-CN" sz="2400">
                <a:sym typeface="+mn-ea"/>
              </a:rPr>
              <a:t>-w</a:t>
            </a:r>
            <a:r>
              <a:rPr lang="zh-CN" altLang="en-US" sz="2400">
                <a:sym typeface="+mn-ea"/>
              </a:rPr>
              <a:t>的边，同样求强连通分量并缩点</a:t>
            </a:r>
            <a:endParaRPr lang="zh-CN" altLang="en-US" sz="2400">
              <a:sym typeface="+mn-ea"/>
            </a:endParaRPr>
          </a:p>
          <a:p>
            <a:r>
              <a:rPr lang="zh-CN" altLang="en-US" sz="2400">
                <a:sym typeface="+mn-ea"/>
              </a:rPr>
              <a:t>在缩点后的拓扑图上做最短路，该最短路就是每个点的最大值</a:t>
            </a:r>
            <a:endParaRPr lang="zh-CN" altLang="en-US" sz="2400">
              <a:sym typeface="+mn-ea"/>
            </a:endParaRPr>
          </a:p>
          <a:p>
            <a:endParaRPr lang="zh-CN" altLang="en-US" sz="2400">
              <a:sym typeface="+mn-ea"/>
            </a:endParaRPr>
          </a:p>
        </p:txBody>
      </p:sp>
      <p:sp>
        <p:nvSpPr>
          <p:cNvPr id="7" name="文本框 6"/>
          <p:cNvSpPr txBox="1"/>
          <p:nvPr/>
        </p:nvSpPr>
        <p:spPr>
          <a:xfrm>
            <a:off x="363220" y="2767965"/>
            <a:ext cx="11567795" cy="1191895"/>
          </a:xfrm>
          <a:prstGeom prst="rect">
            <a:avLst/>
          </a:prstGeom>
          <a:noFill/>
        </p:spPr>
        <p:txBody>
          <a:bodyPr wrap="square" rtlCol="0">
            <a:spAutoFit/>
          </a:bodyPr>
          <a:p>
            <a:r>
              <a:rPr lang="zh-CN" altLang="en-US" sz="2400"/>
              <a:t>时间复杂度：</a:t>
            </a:r>
            <a:r>
              <a:rPr lang="en-US" altLang="zh-CN" sz="2400"/>
              <a:t>O(n+m</a:t>
            </a:r>
            <a:r>
              <a:rPr lang="en-US" altLang="zh-CN" sz="2400"/>
              <a:t>)</a:t>
            </a:r>
            <a:endParaRPr lang="zh-CN" altLang="en-US" sz="2400"/>
          </a:p>
          <a:p>
            <a:r>
              <a:rPr lang="zh-CN" altLang="en-US" sz="2400"/>
              <a:t>空间复杂度：</a:t>
            </a:r>
            <a:r>
              <a:rPr lang="en-US" altLang="zh-CN" sz="2400"/>
              <a:t>O(n+m</a:t>
            </a:r>
            <a:r>
              <a:rPr lang="en-US" altLang="zh-CN" sz="2400"/>
              <a:t>)</a:t>
            </a:r>
            <a:endParaRPr lang="en-US" altLang="zh-CN" sz="2400"/>
          </a:p>
          <a:p>
            <a:endParaRPr lang="zh-CN" altLang="en-US" sz="2400"/>
          </a:p>
        </p:txBody>
      </p:sp>
      <p:sp>
        <p:nvSpPr>
          <p:cNvPr id="8" name="文本框 7"/>
          <p:cNvSpPr txBox="1"/>
          <p:nvPr/>
        </p:nvSpPr>
        <p:spPr>
          <a:xfrm>
            <a:off x="363220" y="3959860"/>
            <a:ext cx="11567160" cy="822960"/>
          </a:xfrm>
          <a:prstGeom prst="rect">
            <a:avLst/>
          </a:prstGeom>
          <a:noFill/>
        </p:spPr>
        <p:txBody>
          <a:bodyPr wrap="square" rtlCol="0">
            <a:spAutoFit/>
          </a:bodyPr>
          <a:p>
            <a:r>
              <a:rPr lang="zh-CN" altLang="en-US" sz="2400">
                <a:sym typeface="+mn-ea"/>
              </a:rPr>
              <a:t>思维难度：较低（模板题，学过就会）</a:t>
            </a:r>
            <a:endParaRPr lang="en-US" altLang="zh-CN" sz="2400"/>
          </a:p>
          <a:p>
            <a:r>
              <a:rPr lang="zh-CN" altLang="en-US" sz="2400">
                <a:sym typeface="+mn-ea"/>
              </a:rPr>
              <a:t>实现难度：中等（坑比较多）</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anim calcmode="lin" valueType="num">
                                      <p:cBhvr>
                                        <p:cTn id="15" dur="500" fill="hold"/>
                                        <p:tgtEl>
                                          <p:spTgt spid="7"/>
                                        </p:tgtEl>
                                        <p:attrNameLst>
                                          <p:attrName>ppt_x</p:attrName>
                                        </p:attrNameLst>
                                      </p:cBhvr>
                                      <p:tavLst>
                                        <p:tav tm="0">
                                          <p:val>
                                            <p:strVal val="#ppt_x"/>
                                          </p:val>
                                        </p:tav>
                                        <p:tav tm="100000">
                                          <p:val>
                                            <p:strVal val="#ppt_x"/>
                                          </p:val>
                                        </p:tav>
                                      </p:tavLst>
                                    </p:anim>
                                    <p:anim calcmode="lin" valueType="num">
                                      <p:cBhvr>
                                        <p:cTn id="16"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anim calcmode="lin" valueType="num">
                                      <p:cBhvr>
                                        <p:cTn id="22" dur="500" fill="hold"/>
                                        <p:tgtEl>
                                          <p:spTgt spid="8"/>
                                        </p:tgtEl>
                                        <p:attrNameLst>
                                          <p:attrName>ppt_x</p:attrName>
                                        </p:attrNameLst>
                                      </p:cBhvr>
                                      <p:tavLst>
                                        <p:tav tm="0">
                                          <p:val>
                                            <p:strVal val="#ppt_x"/>
                                          </p:val>
                                        </p:tav>
                                        <p:tav tm="100000">
                                          <p:val>
                                            <p:strVal val="#ppt_x"/>
                                          </p:val>
                                        </p:tav>
                                      </p:tavLst>
                                    </p:anim>
                                    <p:anim calcmode="lin" valueType="num">
                                      <p:cBhvr>
                                        <p:cTn id="23"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10239375" y="4944110"/>
            <a:ext cx="1941830" cy="1911985"/>
          </a:xfrm>
          <a:prstGeom prst="rect">
            <a:avLst/>
          </a:prstGeom>
        </p:spPr>
      </p:pic>
      <p:sp>
        <p:nvSpPr>
          <p:cNvPr id="5" name="文本框 4"/>
          <p:cNvSpPr txBox="1"/>
          <p:nvPr/>
        </p:nvSpPr>
        <p:spPr>
          <a:xfrm>
            <a:off x="363220" y="381000"/>
            <a:ext cx="5066665" cy="829310"/>
          </a:xfrm>
          <a:prstGeom prst="rect">
            <a:avLst/>
          </a:prstGeom>
          <a:noFill/>
        </p:spPr>
        <p:txBody>
          <a:bodyPr wrap="square" rtlCol="0">
            <a:spAutoFit/>
          </a:bodyPr>
          <a:p>
            <a:r>
              <a:rPr lang="en-US" altLang="zh-CN" sz="4800"/>
              <a:t>Problem F</a:t>
            </a:r>
            <a:endParaRPr lang="en-US" altLang="zh-CN" sz="4800"/>
          </a:p>
        </p:txBody>
      </p:sp>
      <p:sp>
        <p:nvSpPr>
          <p:cNvPr id="2" name="文本框 1"/>
          <p:cNvSpPr txBox="1"/>
          <p:nvPr/>
        </p:nvSpPr>
        <p:spPr>
          <a:xfrm>
            <a:off x="363220" y="1210310"/>
            <a:ext cx="11465560" cy="1920240"/>
          </a:xfrm>
          <a:prstGeom prst="rect">
            <a:avLst/>
          </a:prstGeom>
          <a:noFill/>
        </p:spPr>
        <p:txBody>
          <a:bodyPr wrap="square" rtlCol="0">
            <a:spAutoFit/>
          </a:bodyPr>
          <a:p>
            <a:r>
              <a:rPr lang="zh-CN" altLang="en-US" sz="2400"/>
              <a:t>题意：</a:t>
            </a:r>
            <a:endParaRPr lang="zh-CN" altLang="en-US" sz="2400"/>
          </a:p>
          <a:p>
            <a:r>
              <a:rPr lang="zh-CN" altLang="en-US" sz="2400"/>
              <a:t>在</a:t>
            </a:r>
            <a:r>
              <a:rPr lang="en-US" altLang="zh-CN" sz="2400"/>
              <a:t>n</a:t>
            </a:r>
            <a:r>
              <a:rPr lang="zh-CN" altLang="en-US" sz="2400"/>
              <a:t>个点</a:t>
            </a:r>
            <a:r>
              <a:rPr lang="en-US" altLang="zh-CN" sz="2400"/>
              <a:t>m</a:t>
            </a:r>
            <a:r>
              <a:rPr lang="zh-CN" altLang="en-US" sz="2400"/>
              <a:t>条边的无向图上</a:t>
            </a:r>
            <a:r>
              <a:rPr lang="zh-CN" altLang="en-US" sz="2400"/>
              <a:t>，有</a:t>
            </a:r>
            <a:r>
              <a:rPr lang="en-US" altLang="zh-CN" sz="2400"/>
              <a:t>k</a:t>
            </a:r>
            <a:r>
              <a:rPr lang="zh-CN" altLang="en-US" sz="2400"/>
              <a:t>个出口</a:t>
            </a:r>
            <a:endParaRPr lang="zh-CN" altLang="en-US" sz="2400"/>
          </a:p>
          <a:p>
            <a:r>
              <a:rPr lang="zh-CN" altLang="en-US" sz="2400"/>
              <a:t>从起点出发，每到一个点（包括起点），该点连出的边中有</a:t>
            </a:r>
            <a:r>
              <a:rPr lang="en-US" altLang="zh-CN" sz="2400"/>
              <a:t>d</a:t>
            </a:r>
            <a:r>
              <a:rPr lang="zh-CN" altLang="en-US" sz="2400"/>
              <a:t>条会被封锁</a:t>
            </a:r>
            <a:endParaRPr lang="zh-CN" altLang="en-US" sz="2400"/>
          </a:p>
          <a:p>
            <a:r>
              <a:rPr lang="zh-CN" altLang="en-US" sz="2400"/>
              <a:t>求最坏情况下到达</a:t>
            </a:r>
            <a:r>
              <a:rPr lang="zh-CN" altLang="en-US" sz="2400"/>
              <a:t>出口</a:t>
            </a:r>
            <a:r>
              <a:rPr lang="zh-CN" altLang="en-US" sz="2400"/>
              <a:t>的最短路</a:t>
            </a:r>
            <a:endParaRPr lang="zh-CN" altLang="en-US" sz="2400"/>
          </a:p>
          <a:p>
            <a:endParaRPr lang="zh-CN" altLang="en-US" sz="2400"/>
          </a:p>
        </p:txBody>
      </p:sp>
      <p:sp>
        <p:nvSpPr>
          <p:cNvPr id="3" name="文本框 2"/>
          <p:cNvSpPr txBox="1"/>
          <p:nvPr/>
        </p:nvSpPr>
        <p:spPr>
          <a:xfrm>
            <a:off x="363220" y="3130550"/>
            <a:ext cx="11465560" cy="1554480"/>
          </a:xfrm>
          <a:prstGeom prst="rect">
            <a:avLst/>
          </a:prstGeom>
          <a:noFill/>
        </p:spPr>
        <p:txBody>
          <a:bodyPr wrap="square" rtlCol="0">
            <a:spAutoFit/>
          </a:bodyPr>
          <a:p>
            <a:r>
              <a:rPr lang="zh-CN" altLang="en-US" sz="2400"/>
              <a:t>数据范围</a:t>
            </a:r>
            <a:r>
              <a:rPr lang="zh-CN" altLang="en-US" sz="2400"/>
              <a:t>：</a:t>
            </a:r>
            <a:endParaRPr lang="zh-CN" altLang="en-US" sz="2400"/>
          </a:p>
          <a:p>
            <a:r>
              <a:rPr lang="en-US" altLang="zh-CN" sz="2400"/>
              <a:t>1&lt;=n&lt;=100000</a:t>
            </a:r>
            <a:endParaRPr lang="en-US" altLang="zh-CN" sz="2400"/>
          </a:p>
          <a:p>
            <a:r>
              <a:rPr lang="en-US" altLang="zh-CN" sz="2400"/>
              <a:t>1&lt;=m&lt;=1000000</a:t>
            </a:r>
            <a:endParaRPr lang="en-US" altLang="zh-CN" sz="2400"/>
          </a:p>
          <a:p>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anim calcmode="lin" valueType="num">
                                      <p:cBhvr>
                                        <p:cTn id="15" dur="500" fill="hold"/>
                                        <p:tgtEl>
                                          <p:spTgt spid="3"/>
                                        </p:tgtEl>
                                        <p:attrNameLst>
                                          <p:attrName>ppt_x</p:attrName>
                                        </p:attrNameLst>
                                      </p:cBhvr>
                                      <p:tavLst>
                                        <p:tav tm="0">
                                          <p:val>
                                            <p:strVal val="#ppt_x"/>
                                          </p:val>
                                        </p:tav>
                                        <p:tav tm="100000">
                                          <p:val>
                                            <p:strVal val="#ppt_x"/>
                                          </p:val>
                                        </p:tav>
                                      </p:tavLst>
                                    </p:anim>
                                    <p:anim calcmode="lin" valueType="num">
                                      <p:cBhvr>
                                        <p:cTn id="16"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10239375" y="4944110"/>
            <a:ext cx="1941830" cy="1911985"/>
          </a:xfrm>
          <a:prstGeom prst="rect">
            <a:avLst/>
          </a:prstGeom>
        </p:spPr>
      </p:pic>
      <p:sp>
        <p:nvSpPr>
          <p:cNvPr id="5" name="文本框 4"/>
          <p:cNvSpPr txBox="1"/>
          <p:nvPr/>
        </p:nvSpPr>
        <p:spPr>
          <a:xfrm>
            <a:off x="363220" y="381000"/>
            <a:ext cx="5066665" cy="829310"/>
          </a:xfrm>
          <a:prstGeom prst="rect">
            <a:avLst/>
          </a:prstGeom>
          <a:noFill/>
        </p:spPr>
        <p:txBody>
          <a:bodyPr wrap="square" rtlCol="0">
            <a:spAutoFit/>
          </a:bodyPr>
          <a:p>
            <a:r>
              <a:rPr lang="en-US" altLang="zh-CN" sz="4800"/>
              <a:t>Problem F</a:t>
            </a:r>
            <a:endParaRPr lang="en-US" altLang="zh-CN" sz="4800"/>
          </a:p>
        </p:txBody>
      </p:sp>
      <p:sp>
        <p:nvSpPr>
          <p:cNvPr id="2" name="文本框 1"/>
          <p:cNvSpPr txBox="1"/>
          <p:nvPr/>
        </p:nvSpPr>
        <p:spPr>
          <a:xfrm>
            <a:off x="363220" y="1210310"/>
            <a:ext cx="11465560" cy="1188720"/>
          </a:xfrm>
          <a:prstGeom prst="rect">
            <a:avLst/>
          </a:prstGeom>
          <a:noFill/>
        </p:spPr>
        <p:txBody>
          <a:bodyPr wrap="square" rtlCol="0">
            <a:spAutoFit/>
          </a:bodyPr>
          <a:p>
            <a:r>
              <a:rPr lang="zh-CN" altLang="en-US" sz="2400"/>
              <a:t>题解：</a:t>
            </a:r>
            <a:endParaRPr lang="zh-CN" altLang="en-US" sz="2400"/>
          </a:p>
          <a:p>
            <a:r>
              <a:rPr lang="zh-CN" altLang="en-US" sz="2400">
                <a:sym typeface="+mn-ea"/>
              </a:rPr>
              <a:t>该题为</a:t>
            </a:r>
            <a:r>
              <a:rPr lang="en-US" altLang="zh-CN" sz="2400">
                <a:sym typeface="+mn-ea"/>
              </a:rPr>
              <a:t>dijkstra</a:t>
            </a:r>
            <a:r>
              <a:rPr lang="zh-CN" altLang="en-US" sz="2400">
                <a:sym typeface="+mn-ea"/>
              </a:rPr>
              <a:t>算法的拓展</a:t>
            </a:r>
            <a:endParaRPr lang="zh-CN" altLang="en-US" sz="2400">
              <a:sym typeface="+mn-ea"/>
            </a:endParaRPr>
          </a:p>
          <a:p>
            <a:endParaRPr lang="zh-CN" altLang="en-US" sz="2400"/>
          </a:p>
        </p:txBody>
      </p:sp>
      <p:sp>
        <p:nvSpPr>
          <p:cNvPr id="3" name="文本框 2"/>
          <p:cNvSpPr txBox="1"/>
          <p:nvPr/>
        </p:nvSpPr>
        <p:spPr>
          <a:xfrm>
            <a:off x="363220" y="2399030"/>
            <a:ext cx="11465560" cy="826135"/>
          </a:xfrm>
          <a:prstGeom prst="rect">
            <a:avLst/>
          </a:prstGeom>
          <a:noFill/>
        </p:spPr>
        <p:txBody>
          <a:bodyPr wrap="square" rtlCol="0">
            <a:spAutoFit/>
          </a:bodyPr>
          <a:p>
            <a:r>
              <a:rPr lang="zh-CN" altLang="en-US" sz="2400">
                <a:sym typeface="+mn-ea"/>
              </a:rPr>
              <a:t>由于求最坏情况下的最短路，对于每个点，显然</a:t>
            </a:r>
            <a:r>
              <a:rPr lang="zh-CN" altLang="en-US" sz="2400">
                <a:sym typeface="+mn-ea"/>
              </a:rPr>
              <a:t>最优的前</a:t>
            </a:r>
            <a:r>
              <a:rPr lang="en-US" altLang="zh-CN" sz="2400">
                <a:sym typeface="+mn-ea"/>
              </a:rPr>
              <a:t>d</a:t>
            </a:r>
            <a:r>
              <a:rPr lang="zh-CN" altLang="en-US" sz="2400">
                <a:sym typeface="+mn-ea"/>
              </a:rPr>
              <a:t>条边不能走</a:t>
            </a:r>
            <a:endParaRPr lang="zh-CN" altLang="en-US" sz="2400">
              <a:sym typeface="+mn-ea"/>
            </a:endParaRPr>
          </a:p>
          <a:p>
            <a:endParaRPr lang="zh-CN" altLang="en-US" sz="2400"/>
          </a:p>
        </p:txBody>
      </p:sp>
      <p:sp>
        <p:nvSpPr>
          <p:cNvPr id="6" name="文本框 5"/>
          <p:cNvSpPr txBox="1"/>
          <p:nvPr/>
        </p:nvSpPr>
        <p:spPr>
          <a:xfrm>
            <a:off x="363220" y="3225165"/>
            <a:ext cx="11466195" cy="1557655"/>
          </a:xfrm>
          <a:prstGeom prst="rect">
            <a:avLst/>
          </a:prstGeom>
          <a:noFill/>
        </p:spPr>
        <p:txBody>
          <a:bodyPr wrap="square" rtlCol="0">
            <a:spAutoFit/>
          </a:bodyPr>
          <a:p>
            <a:r>
              <a:rPr lang="zh-CN" altLang="en-US" sz="2400">
                <a:sym typeface="+mn-ea"/>
              </a:rPr>
              <a:t>对于边</a:t>
            </a:r>
            <a:r>
              <a:rPr lang="en-US" altLang="zh-CN" sz="2400">
                <a:sym typeface="+mn-ea"/>
              </a:rPr>
              <a:t>u-&gt;v</a:t>
            </a:r>
            <a:r>
              <a:rPr lang="zh-CN" altLang="en-US" sz="2400">
                <a:sym typeface="+mn-ea"/>
              </a:rPr>
              <a:t>，必然要</a:t>
            </a:r>
            <a:r>
              <a:rPr lang="zh-CN" altLang="en-US" sz="2400">
                <a:sym typeface="+mn-ea"/>
              </a:rPr>
              <a:t>先得到</a:t>
            </a:r>
            <a:r>
              <a:rPr lang="en-US" altLang="zh-CN" sz="2400">
                <a:sym typeface="+mn-ea"/>
              </a:rPr>
              <a:t>v</a:t>
            </a:r>
            <a:r>
              <a:rPr lang="zh-CN" altLang="en-US" sz="2400">
                <a:sym typeface="+mn-ea"/>
              </a:rPr>
              <a:t>到出口的最坏情况下的最短路</a:t>
            </a:r>
            <a:endParaRPr lang="zh-CN" altLang="en-US" sz="2400">
              <a:sym typeface="+mn-ea"/>
            </a:endParaRPr>
          </a:p>
          <a:p>
            <a:r>
              <a:rPr lang="zh-CN" altLang="en-US" sz="2400">
                <a:sym typeface="+mn-ea"/>
              </a:rPr>
              <a:t>才能得到</a:t>
            </a:r>
            <a:r>
              <a:rPr lang="en-US" altLang="zh-CN" sz="2400">
                <a:sym typeface="+mn-ea"/>
              </a:rPr>
              <a:t>u</a:t>
            </a:r>
            <a:r>
              <a:rPr lang="zh-CN" altLang="en-US" sz="2400">
                <a:sym typeface="+mn-ea"/>
              </a:rPr>
              <a:t>经过该边再到出口的最坏情况下的最短路，也就是</a:t>
            </a:r>
            <a:r>
              <a:rPr lang="zh-CN" altLang="en-US" sz="2400">
                <a:sym typeface="+mn-ea"/>
              </a:rPr>
              <a:t>该边对于</a:t>
            </a:r>
            <a:r>
              <a:rPr lang="en-US" altLang="zh-CN" sz="2400">
                <a:sym typeface="+mn-ea"/>
              </a:rPr>
              <a:t>u</a:t>
            </a:r>
            <a:r>
              <a:rPr lang="zh-CN" altLang="en-US" sz="2400">
                <a:sym typeface="+mn-ea"/>
              </a:rPr>
              <a:t>的价值</a:t>
            </a:r>
            <a:endParaRPr lang="zh-CN" altLang="en-US" sz="2400">
              <a:sym typeface="+mn-ea"/>
            </a:endParaRPr>
          </a:p>
          <a:p>
            <a:r>
              <a:rPr lang="zh-CN" altLang="en-US" sz="2400">
                <a:sym typeface="+mn-ea"/>
              </a:rPr>
              <a:t>所以要从出口往回考虑</a:t>
            </a:r>
            <a:endParaRPr lang="zh-CN" altLang="en-US" sz="2400"/>
          </a:p>
          <a:p>
            <a:endParaRPr lang="zh-CN" altLang="en-US" sz="2400"/>
          </a:p>
        </p:txBody>
      </p:sp>
      <p:sp>
        <p:nvSpPr>
          <p:cNvPr id="7" name="文本框 6"/>
          <p:cNvSpPr txBox="1"/>
          <p:nvPr/>
        </p:nvSpPr>
        <p:spPr>
          <a:xfrm>
            <a:off x="363220" y="4782820"/>
            <a:ext cx="11506200" cy="1191895"/>
          </a:xfrm>
          <a:prstGeom prst="rect">
            <a:avLst/>
          </a:prstGeom>
          <a:noFill/>
        </p:spPr>
        <p:txBody>
          <a:bodyPr wrap="square" rtlCol="0">
            <a:spAutoFit/>
          </a:bodyPr>
          <a:p>
            <a:r>
              <a:rPr lang="zh-CN" altLang="en-US" sz="2400">
                <a:sym typeface="+mn-ea"/>
              </a:rPr>
              <a:t>令</a:t>
            </a:r>
            <a:r>
              <a:rPr lang="en-US" altLang="zh-CN" sz="2400">
                <a:sym typeface="+mn-ea"/>
              </a:rPr>
              <a:t>f[i]</a:t>
            </a:r>
            <a:r>
              <a:rPr lang="zh-CN" altLang="en-US" sz="2400">
                <a:sym typeface="+mn-ea"/>
              </a:rPr>
              <a:t>表示</a:t>
            </a:r>
            <a:r>
              <a:rPr lang="en-US" altLang="zh-CN" sz="2400">
                <a:sym typeface="+mn-ea"/>
              </a:rPr>
              <a:t>i</a:t>
            </a:r>
            <a:r>
              <a:rPr lang="zh-CN" altLang="en-US" sz="2400">
                <a:sym typeface="+mn-ea"/>
              </a:rPr>
              <a:t>到出口的最坏情况下的最短路</a:t>
            </a:r>
            <a:endParaRPr lang="zh-CN" altLang="en-US" sz="2400"/>
          </a:p>
          <a:p>
            <a:r>
              <a:rPr lang="zh-CN" altLang="en-US" sz="2400">
                <a:sym typeface="+mn-ea"/>
              </a:rPr>
              <a:t>同</a:t>
            </a:r>
            <a:r>
              <a:rPr lang="en-US" altLang="zh-CN" sz="2400">
                <a:sym typeface="+mn-ea"/>
              </a:rPr>
              <a:t>dijkstra</a:t>
            </a:r>
            <a:r>
              <a:rPr lang="zh-CN" altLang="en-US" sz="2400">
                <a:sym typeface="+mn-ea"/>
              </a:rPr>
              <a:t>算法一样，每个点</a:t>
            </a:r>
            <a:r>
              <a:rPr lang="en-US" altLang="zh-CN" sz="2400">
                <a:sym typeface="+mn-ea"/>
              </a:rPr>
              <a:t>i</a:t>
            </a:r>
            <a:r>
              <a:rPr lang="zh-CN" altLang="en-US" sz="2400">
                <a:sym typeface="+mn-ea"/>
              </a:rPr>
              <a:t>可以</a:t>
            </a:r>
            <a:r>
              <a:rPr lang="zh-CN" altLang="en-US" sz="2400">
                <a:sym typeface="+mn-ea"/>
              </a:rPr>
              <a:t>分为</a:t>
            </a:r>
            <a:r>
              <a:rPr lang="en-US" altLang="zh-CN" sz="2400">
                <a:sym typeface="+mn-ea"/>
              </a:rPr>
              <a:t>f[i]</a:t>
            </a:r>
            <a:r>
              <a:rPr lang="zh-CN" altLang="en-US" sz="2400">
                <a:sym typeface="+mn-ea"/>
              </a:rPr>
              <a:t>已确定的和</a:t>
            </a:r>
            <a:r>
              <a:rPr lang="en-US" altLang="zh-CN" sz="2400">
                <a:sym typeface="+mn-ea"/>
              </a:rPr>
              <a:t>f[i]</a:t>
            </a:r>
            <a:r>
              <a:rPr lang="zh-CN" altLang="en-US" sz="2400">
                <a:sym typeface="+mn-ea"/>
              </a:rPr>
              <a:t>未确定的</a:t>
            </a:r>
            <a:endParaRPr lang="zh-CN" altLang="en-US" sz="2400">
              <a:sym typeface="+mn-ea"/>
            </a:endParaRPr>
          </a:p>
          <a:p>
            <a:r>
              <a:rPr lang="zh-CN" altLang="en-US" sz="2400">
                <a:sym typeface="+mn-ea"/>
              </a:rPr>
              <a:t>初始时自然是对于每个出口</a:t>
            </a:r>
            <a:r>
              <a:rPr lang="en-US" altLang="zh-CN" sz="2400">
                <a:sym typeface="+mn-ea"/>
              </a:rPr>
              <a:t>x</a:t>
            </a:r>
            <a:r>
              <a:rPr lang="zh-CN" altLang="en-US" sz="2400">
                <a:sym typeface="+mn-ea"/>
              </a:rPr>
              <a:t>，</a:t>
            </a:r>
            <a:r>
              <a:rPr lang="en-US" altLang="zh-CN" sz="2400">
                <a:sym typeface="+mn-ea"/>
              </a:rPr>
              <a:t>f[x]=0</a:t>
            </a:r>
            <a:r>
              <a:rPr lang="zh-CN" altLang="en-US" sz="2400">
                <a:sym typeface="+mn-ea"/>
              </a:rPr>
              <a:t>已确定</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anim calcmode="lin" valueType="num">
                                      <p:cBhvr>
                                        <p:cTn id="15" dur="500" fill="hold"/>
                                        <p:tgtEl>
                                          <p:spTgt spid="3"/>
                                        </p:tgtEl>
                                        <p:attrNameLst>
                                          <p:attrName>ppt_x</p:attrName>
                                        </p:attrNameLst>
                                      </p:cBhvr>
                                      <p:tavLst>
                                        <p:tav tm="0">
                                          <p:val>
                                            <p:strVal val="#ppt_x"/>
                                          </p:val>
                                        </p:tav>
                                        <p:tav tm="100000">
                                          <p:val>
                                            <p:strVal val="#ppt_x"/>
                                          </p:val>
                                        </p:tav>
                                      </p:tavLst>
                                    </p:anim>
                                    <p:anim calcmode="lin" valueType="num">
                                      <p:cBhvr>
                                        <p:cTn id="16"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anim calcmode="lin" valueType="num">
                                      <p:cBhvr>
                                        <p:cTn id="22" dur="500" fill="hold"/>
                                        <p:tgtEl>
                                          <p:spTgt spid="6"/>
                                        </p:tgtEl>
                                        <p:attrNameLst>
                                          <p:attrName>ppt_x</p:attrName>
                                        </p:attrNameLst>
                                      </p:cBhvr>
                                      <p:tavLst>
                                        <p:tav tm="0">
                                          <p:val>
                                            <p:strVal val="#ppt_x"/>
                                          </p:val>
                                        </p:tav>
                                        <p:tav tm="100000">
                                          <p:val>
                                            <p:strVal val="#ppt_x"/>
                                          </p:val>
                                        </p:tav>
                                      </p:tavLst>
                                    </p:anim>
                                    <p:anim calcmode="lin" valueType="num">
                                      <p:cBhvr>
                                        <p:cTn id="23"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anim calcmode="lin" valueType="num">
                                      <p:cBhvr>
                                        <p:cTn id="29" dur="500" fill="hold"/>
                                        <p:tgtEl>
                                          <p:spTgt spid="7"/>
                                        </p:tgtEl>
                                        <p:attrNameLst>
                                          <p:attrName>ppt_x</p:attrName>
                                        </p:attrNameLst>
                                      </p:cBhvr>
                                      <p:tavLst>
                                        <p:tav tm="0">
                                          <p:val>
                                            <p:strVal val="#ppt_x"/>
                                          </p:val>
                                        </p:tav>
                                        <p:tav tm="100000">
                                          <p:val>
                                            <p:strVal val="#ppt_x"/>
                                          </p:val>
                                        </p:tav>
                                      </p:tavLst>
                                    </p:anim>
                                    <p:anim calcmode="lin" valueType="num">
                                      <p:cBhvr>
                                        <p:cTn id="30"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10239375" y="4944110"/>
            <a:ext cx="1941830" cy="1911985"/>
          </a:xfrm>
          <a:prstGeom prst="rect">
            <a:avLst/>
          </a:prstGeom>
        </p:spPr>
      </p:pic>
      <p:sp>
        <p:nvSpPr>
          <p:cNvPr id="5" name="文本框 4"/>
          <p:cNvSpPr txBox="1"/>
          <p:nvPr/>
        </p:nvSpPr>
        <p:spPr>
          <a:xfrm>
            <a:off x="363220" y="381000"/>
            <a:ext cx="5066665" cy="829310"/>
          </a:xfrm>
          <a:prstGeom prst="rect">
            <a:avLst/>
          </a:prstGeom>
          <a:noFill/>
        </p:spPr>
        <p:txBody>
          <a:bodyPr wrap="square" rtlCol="0">
            <a:spAutoFit/>
          </a:bodyPr>
          <a:p>
            <a:r>
              <a:rPr lang="en-US" altLang="zh-CN" sz="4800"/>
              <a:t>Problem F</a:t>
            </a:r>
            <a:endParaRPr lang="en-US" altLang="zh-CN" sz="4800"/>
          </a:p>
        </p:txBody>
      </p:sp>
      <p:sp>
        <p:nvSpPr>
          <p:cNvPr id="2" name="文本框 1"/>
          <p:cNvSpPr txBox="1"/>
          <p:nvPr/>
        </p:nvSpPr>
        <p:spPr>
          <a:xfrm>
            <a:off x="363220" y="1210310"/>
            <a:ext cx="11465560" cy="826135"/>
          </a:xfrm>
          <a:prstGeom prst="rect">
            <a:avLst/>
          </a:prstGeom>
          <a:noFill/>
        </p:spPr>
        <p:txBody>
          <a:bodyPr wrap="square" rtlCol="0">
            <a:spAutoFit/>
          </a:bodyPr>
          <a:p>
            <a:r>
              <a:rPr lang="zh-CN" altLang="en-US" sz="2400">
                <a:sym typeface="+mn-ea"/>
              </a:rPr>
              <a:t>对于</a:t>
            </a:r>
            <a:r>
              <a:rPr lang="en-US" altLang="zh-CN" sz="2400">
                <a:sym typeface="+mn-ea"/>
              </a:rPr>
              <a:t>f[v]</a:t>
            </a:r>
            <a:r>
              <a:rPr lang="zh-CN" altLang="en-US" sz="2400">
                <a:sym typeface="+mn-ea"/>
              </a:rPr>
              <a:t>已确定的点</a:t>
            </a:r>
            <a:r>
              <a:rPr lang="en-US" altLang="zh-CN" sz="2400">
                <a:sym typeface="+mn-ea"/>
              </a:rPr>
              <a:t>v</a:t>
            </a:r>
            <a:r>
              <a:rPr lang="zh-CN" altLang="en-US" sz="2400">
                <a:sym typeface="+mn-ea"/>
              </a:rPr>
              <a:t>，将边权为</a:t>
            </a:r>
            <a:r>
              <a:rPr lang="en-US" altLang="zh-CN" sz="2400">
                <a:sym typeface="+mn-ea"/>
              </a:rPr>
              <a:t>w</a:t>
            </a:r>
            <a:r>
              <a:rPr lang="zh-CN" altLang="en-US" sz="2400">
                <a:sym typeface="+mn-ea"/>
              </a:rPr>
              <a:t>的边</a:t>
            </a:r>
            <a:r>
              <a:rPr lang="en-US" altLang="zh-CN" sz="2400">
                <a:sym typeface="+mn-ea"/>
              </a:rPr>
              <a:t>u-&gt;v</a:t>
            </a:r>
            <a:r>
              <a:rPr lang="zh-CN" altLang="en-US" sz="2400">
                <a:sym typeface="+mn-ea"/>
              </a:rPr>
              <a:t>以</a:t>
            </a:r>
            <a:r>
              <a:rPr lang="en-US" altLang="zh-CN" sz="2400">
                <a:sym typeface="+mn-ea"/>
              </a:rPr>
              <a:t>f[v]+w</a:t>
            </a:r>
            <a:r>
              <a:rPr lang="zh-CN" altLang="en-US" sz="2400">
                <a:sym typeface="+mn-ea"/>
              </a:rPr>
              <a:t>为关键字</a:t>
            </a:r>
            <a:r>
              <a:rPr lang="zh-CN" altLang="en-US" sz="2400">
                <a:sym typeface="+mn-ea"/>
              </a:rPr>
              <a:t>加入小根堆中</a:t>
            </a:r>
            <a:endParaRPr lang="zh-CN" altLang="en-US" sz="2400">
              <a:sym typeface="+mn-ea"/>
            </a:endParaRPr>
          </a:p>
          <a:p>
            <a:endParaRPr lang="zh-CN" altLang="en-US" sz="2400"/>
          </a:p>
        </p:txBody>
      </p:sp>
      <p:sp>
        <p:nvSpPr>
          <p:cNvPr id="3" name="文本框 2"/>
          <p:cNvSpPr txBox="1"/>
          <p:nvPr/>
        </p:nvSpPr>
        <p:spPr>
          <a:xfrm>
            <a:off x="363220" y="2036445"/>
            <a:ext cx="11308080" cy="826135"/>
          </a:xfrm>
          <a:prstGeom prst="rect">
            <a:avLst/>
          </a:prstGeom>
          <a:noFill/>
        </p:spPr>
        <p:txBody>
          <a:bodyPr wrap="square" rtlCol="0">
            <a:spAutoFit/>
          </a:bodyPr>
          <a:p>
            <a:r>
              <a:rPr lang="zh-CN" altLang="en-US" sz="2400">
                <a:sym typeface="+mn-ea"/>
              </a:rPr>
              <a:t>对于每个点</a:t>
            </a:r>
            <a:r>
              <a:rPr lang="en-US" altLang="zh-CN" sz="2400">
                <a:sym typeface="+mn-ea"/>
              </a:rPr>
              <a:t>i</a:t>
            </a:r>
            <a:r>
              <a:rPr lang="zh-CN" altLang="en-US" sz="2400">
                <a:sym typeface="+mn-ea"/>
              </a:rPr>
              <a:t>还要记录</a:t>
            </a:r>
            <a:r>
              <a:rPr lang="en-US" altLang="zh-CN" sz="2400">
                <a:sym typeface="+mn-ea"/>
              </a:rPr>
              <a:t>cnt[i]=k</a:t>
            </a:r>
            <a:r>
              <a:rPr lang="zh-CN" altLang="en-US" sz="2400">
                <a:sym typeface="+mn-ea"/>
              </a:rPr>
              <a:t>，</a:t>
            </a:r>
            <a:r>
              <a:rPr lang="zh-CN" altLang="en-US" sz="2400">
                <a:sym typeface="+mn-ea"/>
              </a:rPr>
              <a:t>表示到</a:t>
            </a:r>
            <a:r>
              <a:rPr lang="en-US" altLang="zh-CN" sz="2400">
                <a:sym typeface="+mn-ea"/>
              </a:rPr>
              <a:t>i</a:t>
            </a:r>
            <a:r>
              <a:rPr lang="zh-CN" altLang="en-US" sz="2400">
                <a:sym typeface="+mn-ea"/>
              </a:rPr>
              <a:t>后，</a:t>
            </a:r>
            <a:r>
              <a:rPr lang="en-US" altLang="zh-CN" sz="2400">
                <a:sym typeface="+mn-ea"/>
              </a:rPr>
              <a:t>i</a:t>
            </a:r>
            <a:r>
              <a:rPr lang="zh-CN" altLang="en-US" sz="2400">
                <a:sym typeface="+mn-ea"/>
              </a:rPr>
              <a:t>连出的最优的前</a:t>
            </a:r>
            <a:r>
              <a:rPr lang="en-US" altLang="zh-CN" sz="2400">
                <a:sym typeface="+mn-ea"/>
              </a:rPr>
              <a:t>k</a:t>
            </a:r>
            <a:r>
              <a:rPr lang="zh-CN" altLang="en-US" sz="2400">
                <a:sym typeface="+mn-ea"/>
              </a:rPr>
              <a:t>条边已被封锁</a:t>
            </a:r>
            <a:endParaRPr lang="zh-CN" altLang="en-US" sz="2400">
              <a:sym typeface="+mn-ea"/>
            </a:endParaRPr>
          </a:p>
          <a:p>
            <a:endParaRPr lang="zh-CN" altLang="en-US" sz="2400"/>
          </a:p>
        </p:txBody>
      </p:sp>
      <p:sp>
        <p:nvSpPr>
          <p:cNvPr id="6" name="文本框 5"/>
          <p:cNvSpPr txBox="1"/>
          <p:nvPr/>
        </p:nvSpPr>
        <p:spPr>
          <a:xfrm>
            <a:off x="363220" y="2862580"/>
            <a:ext cx="11186160" cy="1923415"/>
          </a:xfrm>
          <a:prstGeom prst="rect">
            <a:avLst/>
          </a:prstGeom>
          <a:noFill/>
        </p:spPr>
        <p:txBody>
          <a:bodyPr wrap="square" rtlCol="0">
            <a:spAutoFit/>
          </a:bodyPr>
          <a:p>
            <a:r>
              <a:rPr lang="zh-CN" altLang="en-US" sz="2400">
                <a:sym typeface="+mn-ea"/>
              </a:rPr>
              <a:t>每次取出堆顶对应的边</a:t>
            </a:r>
            <a:r>
              <a:rPr lang="en-US" altLang="zh-CN" sz="2400">
                <a:sym typeface="+mn-ea"/>
              </a:rPr>
              <a:t>u-&gt;v</a:t>
            </a:r>
            <a:r>
              <a:rPr lang="zh-CN" altLang="en-US" sz="2400">
                <a:sym typeface="+mn-ea"/>
              </a:rPr>
              <a:t>（若</a:t>
            </a:r>
            <a:r>
              <a:rPr lang="en-US" altLang="zh-CN" sz="2400">
                <a:sym typeface="+mn-ea"/>
              </a:rPr>
              <a:t>f[u]</a:t>
            </a:r>
            <a:r>
              <a:rPr lang="zh-CN" altLang="en-US" sz="2400">
                <a:sym typeface="+mn-ea"/>
              </a:rPr>
              <a:t>已确定直接弹出）</a:t>
            </a:r>
            <a:endParaRPr lang="zh-CN" altLang="en-US" sz="2400">
              <a:sym typeface="+mn-ea"/>
            </a:endParaRPr>
          </a:p>
          <a:p>
            <a:r>
              <a:rPr lang="zh-CN" altLang="en-US" sz="2400">
                <a:sym typeface="+mn-ea"/>
              </a:rPr>
              <a:t>则该边为</a:t>
            </a:r>
            <a:r>
              <a:rPr lang="en-US" altLang="zh-CN" sz="2400">
                <a:sym typeface="+mn-ea"/>
              </a:rPr>
              <a:t>u</a:t>
            </a:r>
            <a:r>
              <a:rPr lang="zh-CN" altLang="en-US" sz="2400">
                <a:sym typeface="+mn-ea"/>
              </a:rPr>
              <a:t>连出的（除已被</a:t>
            </a:r>
            <a:r>
              <a:rPr lang="zh-CN" altLang="en-US" sz="2400">
                <a:sym typeface="+mn-ea"/>
              </a:rPr>
              <a:t>封锁的边外）最优的边</a:t>
            </a:r>
            <a:endParaRPr lang="zh-CN" altLang="en-US" sz="2400">
              <a:sym typeface="+mn-ea"/>
            </a:endParaRPr>
          </a:p>
          <a:p>
            <a:r>
              <a:rPr lang="zh-CN" altLang="en-US" sz="2400">
                <a:sym typeface="+mn-ea"/>
              </a:rPr>
              <a:t>若</a:t>
            </a:r>
            <a:r>
              <a:rPr lang="en-US" altLang="zh-CN" sz="2400">
                <a:sym typeface="+mn-ea"/>
              </a:rPr>
              <a:t>cnt[u]&lt;d</a:t>
            </a:r>
            <a:r>
              <a:rPr lang="zh-CN" altLang="en-US" sz="2400">
                <a:sym typeface="+mn-ea"/>
              </a:rPr>
              <a:t>，该边必然会被封锁，那么将</a:t>
            </a:r>
            <a:r>
              <a:rPr lang="en-US" altLang="zh-CN" sz="2400">
                <a:sym typeface="+mn-ea"/>
              </a:rPr>
              <a:t>cnt[u]</a:t>
            </a:r>
            <a:r>
              <a:rPr lang="zh-CN" altLang="en-US" sz="2400">
                <a:sym typeface="+mn-ea"/>
              </a:rPr>
              <a:t>加</a:t>
            </a:r>
            <a:r>
              <a:rPr lang="en-US" altLang="zh-CN" sz="2400">
                <a:sym typeface="+mn-ea"/>
              </a:rPr>
              <a:t>1</a:t>
            </a:r>
            <a:r>
              <a:rPr lang="zh-CN" altLang="en-US" sz="2400">
                <a:sym typeface="+mn-ea"/>
              </a:rPr>
              <a:t>，弹出堆顶</a:t>
            </a:r>
            <a:endParaRPr lang="zh-CN" altLang="en-US" sz="2400">
              <a:sym typeface="+mn-ea"/>
            </a:endParaRPr>
          </a:p>
          <a:p>
            <a:r>
              <a:rPr lang="zh-CN" altLang="en-US" sz="2400">
                <a:sym typeface="+mn-ea"/>
              </a:rPr>
              <a:t>若</a:t>
            </a:r>
            <a:r>
              <a:rPr lang="en-US" altLang="zh-CN" sz="2400">
                <a:sym typeface="+mn-ea"/>
              </a:rPr>
              <a:t>cnt[u]=d</a:t>
            </a:r>
            <a:r>
              <a:rPr lang="zh-CN" altLang="en-US" sz="2400">
                <a:sym typeface="+mn-ea"/>
              </a:rPr>
              <a:t>，那么可以确定</a:t>
            </a:r>
            <a:r>
              <a:rPr lang="en-US" altLang="zh-CN" sz="2400">
                <a:sym typeface="+mn-ea"/>
              </a:rPr>
              <a:t>f[u]=f[v]+w</a:t>
            </a:r>
            <a:r>
              <a:rPr lang="zh-CN" altLang="en-US" sz="2400">
                <a:sym typeface="+mn-ea"/>
              </a:rPr>
              <a:t>，再用</a:t>
            </a:r>
            <a:r>
              <a:rPr lang="en-US" altLang="zh-CN" sz="2400">
                <a:sym typeface="+mn-ea"/>
              </a:rPr>
              <a:t>u</a:t>
            </a:r>
            <a:r>
              <a:rPr lang="zh-CN" altLang="en-US" sz="2400">
                <a:sym typeface="+mn-ea"/>
              </a:rPr>
              <a:t>更新连向</a:t>
            </a:r>
            <a:r>
              <a:rPr lang="en-US" altLang="zh-CN" sz="2400">
                <a:sym typeface="+mn-ea"/>
              </a:rPr>
              <a:t>u</a:t>
            </a:r>
            <a:r>
              <a:rPr lang="zh-CN" altLang="en-US" sz="2400">
                <a:sym typeface="+mn-ea"/>
              </a:rPr>
              <a:t>的边，弹出堆顶</a:t>
            </a:r>
            <a:endParaRPr lang="zh-CN" altLang="en-US" sz="2400"/>
          </a:p>
          <a:p>
            <a:endParaRPr lang="zh-CN" altLang="en-US" sz="2400"/>
          </a:p>
        </p:txBody>
      </p:sp>
      <p:sp>
        <p:nvSpPr>
          <p:cNvPr id="7" name="文本框 6"/>
          <p:cNvSpPr txBox="1"/>
          <p:nvPr/>
        </p:nvSpPr>
        <p:spPr>
          <a:xfrm>
            <a:off x="363220" y="4785995"/>
            <a:ext cx="11216640" cy="460375"/>
          </a:xfrm>
          <a:prstGeom prst="rect">
            <a:avLst/>
          </a:prstGeom>
          <a:noFill/>
        </p:spPr>
        <p:txBody>
          <a:bodyPr wrap="square" rtlCol="0">
            <a:spAutoFit/>
          </a:bodyPr>
          <a:p>
            <a:r>
              <a:rPr lang="zh-CN" altLang="en-US" sz="2400">
                <a:sym typeface="+mn-ea"/>
              </a:rPr>
              <a:t>重复这一过程直到确定</a:t>
            </a:r>
            <a:r>
              <a:rPr lang="en-US" altLang="zh-CN" sz="2400">
                <a:sym typeface="+mn-ea"/>
              </a:rPr>
              <a:t>f[0]</a:t>
            </a:r>
            <a:r>
              <a:rPr lang="zh-CN" altLang="en-US" sz="2400">
                <a:sym typeface="+mn-ea"/>
              </a:rPr>
              <a:t>的值，该值</a:t>
            </a:r>
            <a:r>
              <a:rPr lang="zh-CN" altLang="en-US" sz="2400">
                <a:sym typeface="+mn-ea"/>
              </a:rPr>
              <a:t>即为答案</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anim calcmode="lin" valueType="num">
                                      <p:cBhvr>
                                        <p:cTn id="15" dur="500" fill="hold"/>
                                        <p:tgtEl>
                                          <p:spTgt spid="3"/>
                                        </p:tgtEl>
                                        <p:attrNameLst>
                                          <p:attrName>ppt_x</p:attrName>
                                        </p:attrNameLst>
                                      </p:cBhvr>
                                      <p:tavLst>
                                        <p:tav tm="0">
                                          <p:val>
                                            <p:strVal val="#ppt_x"/>
                                          </p:val>
                                        </p:tav>
                                        <p:tav tm="100000">
                                          <p:val>
                                            <p:strVal val="#ppt_x"/>
                                          </p:val>
                                        </p:tav>
                                      </p:tavLst>
                                    </p:anim>
                                    <p:anim calcmode="lin" valueType="num">
                                      <p:cBhvr>
                                        <p:cTn id="16"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anim calcmode="lin" valueType="num">
                                      <p:cBhvr>
                                        <p:cTn id="22" dur="500" fill="hold"/>
                                        <p:tgtEl>
                                          <p:spTgt spid="6"/>
                                        </p:tgtEl>
                                        <p:attrNameLst>
                                          <p:attrName>ppt_x</p:attrName>
                                        </p:attrNameLst>
                                      </p:cBhvr>
                                      <p:tavLst>
                                        <p:tav tm="0">
                                          <p:val>
                                            <p:strVal val="#ppt_x"/>
                                          </p:val>
                                        </p:tav>
                                        <p:tav tm="100000">
                                          <p:val>
                                            <p:strVal val="#ppt_x"/>
                                          </p:val>
                                        </p:tav>
                                      </p:tavLst>
                                    </p:anim>
                                    <p:anim calcmode="lin" valueType="num">
                                      <p:cBhvr>
                                        <p:cTn id="23"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anim calcmode="lin" valueType="num">
                                      <p:cBhvr>
                                        <p:cTn id="29" dur="500" fill="hold"/>
                                        <p:tgtEl>
                                          <p:spTgt spid="7"/>
                                        </p:tgtEl>
                                        <p:attrNameLst>
                                          <p:attrName>ppt_x</p:attrName>
                                        </p:attrNameLst>
                                      </p:cBhvr>
                                      <p:tavLst>
                                        <p:tav tm="0">
                                          <p:val>
                                            <p:strVal val="#ppt_x"/>
                                          </p:val>
                                        </p:tav>
                                        <p:tav tm="100000">
                                          <p:val>
                                            <p:strVal val="#ppt_x"/>
                                          </p:val>
                                        </p:tav>
                                      </p:tavLst>
                                    </p:anim>
                                    <p:anim calcmode="lin" valueType="num">
                                      <p:cBhvr>
                                        <p:cTn id="30"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P spid="7"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2945</Words>
  <Application>WPS 演示</Application>
  <PresentationFormat>宽屏</PresentationFormat>
  <Paragraphs>382</Paragraphs>
  <Slides>20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20</vt:i4>
      </vt:variant>
    </vt:vector>
  </HeadingPairs>
  <TitlesOfParts>
    <vt:vector size="27" baseType="lpstr">
      <vt:lpstr>Arial</vt:lpstr>
      <vt:lpstr>宋体</vt:lpstr>
      <vt:lpstr>Wingdings</vt:lpstr>
      <vt:lpstr>Calibri</vt:lpstr>
      <vt:lpstr>微软雅黑</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lenovo</cp:lastModifiedBy>
  <cp:revision>85</cp:revision>
  <dcterms:created xsi:type="dcterms:W3CDTF">2017-05-18T00:59:00Z</dcterms:created>
  <dcterms:modified xsi:type="dcterms:W3CDTF">2017-05-18T16:20:12Z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