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61" r:id="rId6"/>
    <p:sldId id="264" r:id="rId7"/>
    <p:sldId id="265" r:id="rId8"/>
    <p:sldId id="271" r:id="rId9"/>
    <p:sldId id="263" r:id="rId10"/>
    <p:sldId id="272" r:id="rId11"/>
    <p:sldId id="266" r:id="rId13"/>
    <p:sldId id="273" r:id="rId14"/>
    <p:sldId id="267" r:id="rId15"/>
    <p:sldId id="268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04" y="-126"/>
      </p:cViewPr>
      <p:guideLst>
        <p:guide orient="horz" pos="1619"/>
        <p:guide pos="2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99258461906471"/>
          <c:y val="0.043034687442033"/>
          <c:w val="0.931036957301758"/>
          <c:h val="0.869486180671489"/>
        </c:manualLayout>
      </c:layout>
      <c:scatterChart>
        <c:scatte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267822"/>
        <c:axId val="880552823"/>
      </c:scatterChart>
      <c:valAx>
        <c:axId val="514267822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0552823"/>
        <c:crosses val="autoZero"/>
        <c:crossBetween val="midCat"/>
        <c:majorUnit val="1"/>
        <c:minorUnit val="1"/>
      </c:valAx>
      <c:valAx>
        <c:axId val="880552823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4267822"/>
        <c:crosses val="autoZero"/>
        <c:crossBetween val="midCat"/>
        <c:majorUnit val="1"/>
      </c:valAx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  <a:sp3d>
          <a:extrusionClr>
            <a:srgbClr val="FFFFFF"/>
          </a:extrusionClr>
          <a:contourClr>
            <a:srgbClr val="FFFFFF"/>
          </a:contourClr>
        </a:sp3d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r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8E0B459-AC9B-4069-819E-4D303D8E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FD55C47-0BB9-40FA-9814-8F2F6185AFD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010"/>
          </a:xfrm>
          <a:prstGeom prst="rect">
            <a:avLst/>
          </a:prstGeom>
        </p:spPr>
      </p:pic>
      <p:sp>
        <p:nvSpPr>
          <p:cNvPr id="9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4580925" y="2211710"/>
            <a:ext cx="4311555" cy="7200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44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点击此添加标题</a:t>
            </a:r>
            <a:endParaRPr lang="zh-CN" altLang="en-US" dirty="0"/>
          </a:p>
        </p:txBody>
      </p:sp>
      <p:sp>
        <p:nvSpPr>
          <p:cNvPr id="10" name="文本占位符 15"/>
          <p:cNvSpPr>
            <a:spLocks noGrp="1"/>
          </p:cNvSpPr>
          <p:nvPr>
            <p:ph type="body" sz="quarter" idx="16" hasCustomPrompt="1"/>
          </p:nvPr>
        </p:nvSpPr>
        <p:spPr>
          <a:xfrm>
            <a:off x="6660232" y="3075806"/>
            <a:ext cx="2367339" cy="3953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点击此添加标题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8E0B459-AC9B-4069-819E-4D303D8E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FD55C47-0BB9-40FA-9814-8F2F6185A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8E0B459-AC9B-4069-819E-4D303D8E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FD55C47-0BB9-40FA-9814-8F2F6185A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8E0B459-AC9B-4069-819E-4D303D8E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FD55C47-0BB9-40FA-9814-8F2F6185A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8E0B459-AC9B-4069-819E-4D303D8E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FD55C47-0BB9-40FA-9814-8F2F6185A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8E0B459-AC9B-4069-819E-4D303D8E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FD55C47-0BB9-40FA-9814-8F2F6185A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8E0B459-AC9B-4069-819E-4D303D8E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FD55C47-0BB9-40FA-9814-8F2F6185AFD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1754"/>
            <a:ext cx="9180512" cy="5165792"/>
          </a:xfrm>
          <a:prstGeom prst="rect">
            <a:avLst/>
          </a:prstGeom>
        </p:spPr>
      </p:pic>
      <p:grpSp>
        <p:nvGrpSpPr>
          <p:cNvPr id="17" name="组合 16"/>
          <p:cNvGrpSpPr/>
          <p:nvPr userDrawn="1"/>
        </p:nvGrpSpPr>
        <p:grpSpPr>
          <a:xfrm>
            <a:off x="2280761" y="770779"/>
            <a:ext cx="660569" cy="709211"/>
            <a:chOff x="2280761" y="770779"/>
            <a:chExt cx="660569" cy="709211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14413">
              <a:off x="2256440" y="795100"/>
              <a:ext cx="709211" cy="66056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2411760" y="93304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叶根友毛笔行书2.0版" pitchFamily="2" charset="-122"/>
                  <a:ea typeface="叶根友毛笔行书2.0版" pitchFamily="2" charset="-122"/>
                </a:rPr>
                <a:t>一</a:t>
              </a:r>
              <a:endParaRPr lang="zh-CN" altLang="en-US" dirty="0"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  <p:sp>
        <p:nvSpPr>
          <p:cNvPr id="16" name="文本占位符 1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996661" y="882496"/>
            <a:ext cx="3295067" cy="485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点击此添加标题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2289224" y="1491630"/>
            <a:ext cx="660569" cy="709211"/>
            <a:chOff x="2280761" y="770779"/>
            <a:chExt cx="660569" cy="709211"/>
          </a:xfrm>
        </p:grpSpPr>
        <p:pic>
          <p:nvPicPr>
            <p:cNvPr id="20" name="图片 1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14413">
              <a:off x="2256440" y="795100"/>
              <a:ext cx="709211" cy="66056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2411760" y="93304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叶根友毛笔行书2.0版" pitchFamily="2" charset="-122"/>
                  <a:ea typeface="叶根友毛笔行书2.0版" pitchFamily="2" charset="-122"/>
                </a:rPr>
                <a:t>二</a:t>
              </a:r>
              <a:endParaRPr lang="zh-CN" altLang="en-US" dirty="0"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  <p:sp>
        <p:nvSpPr>
          <p:cNvPr id="22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05124" y="1603347"/>
            <a:ext cx="3295067" cy="485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点击此添加标题</a:t>
            </a:r>
            <a:endParaRPr lang="zh-CN" altLang="en-US" dirty="0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2289224" y="2211710"/>
            <a:ext cx="660569" cy="709211"/>
            <a:chOff x="2280761" y="770779"/>
            <a:chExt cx="660569" cy="709211"/>
          </a:xfrm>
        </p:grpSpPr>
        <p:pic>
          <p:nvPicPr>
            <p:cNvPr id="24" name="图片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14413">
              <a:off x="2256440" y="795100"/>
              <a:ext cx="709211" cy="66056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 userDrawn="1"/>
          </p:nvSpPr>
          <p:spPr>
            <a:xfrm>
              <a:off x="2411760" y="933041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叶根友毛笔行书2.0版" pitchFamily="2" charset="-122"/>
                  <a:ea typeface="叶根友毛笔行书2.0版" pitchFamily="2" charset="-122"/>
                </a:rPr>
                <a:t>三</a:t>
              </a:r>
              <a:endParaRPr lang="zh-CN" altLang="en-US" dirty="0"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  <p:sp>
        <p:nvSpPr>
          <p:cNvPr id="26" name="文本占位符 15"/>
          <p:cNvSpPr>
            <a:spLocks noGrp="1"/>
          </p:cNvSpPr>
          <p:nvPr>
            <p:ph type="body" sz="quarter" idx="15" hasCustomPrompt="1"/>
          </p:nvPr>
        </p:nvSpPr>
        <p:spPr>
          <a:xfrm>
            <a:off x="3005124" y="2323427"/>
            <a:ext cx="3295067" cy="485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点击此添加标题</a:t>
            </a:r>
            <a:endParaRPr lang="zh-CN" altLang="en-US" dirty="0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297687" y="2931790"/>
            <a:ext cx="660569" cy="709211"/>
            <a:chOff x="2280761" y="770779"/>
            <a:chExt cx="660569" cy="709211"/>
          </a:xfrm>
        </p:grpSpPr>
        <p:pic>
          <p:nvPicPr>
            <p:cNvPr id="28" name="图片 2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14413">
              <a:off x="2256440" y="795100"/>
              <a:ext cx="709211" cy="66056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 userDrawn="1"/>
          </p:nvSpPr>
          <p:spPr>
            <a:xfrm>
              <a:off x="2411760" y="93304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叶根友毛笔行书2.0版" pitchFamily="2" charset="-122"/>
                  <a:ea typeface="叶根友毛笔行书2.0版" pitchFamily="2" charset="-122"/>
                </a:rPr>
                <a:t>四</a:t>
              </a:r>
              <a:endParaRPr lang="zh-CN" altLang="en-US" dirty="0"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  <p:sp>
        <p:nvSpPr>
          <p:cNvPr id="30" name="文本占位符 15"/>
          <p:cNvSpPr>
            <a:spLocks noGrp="1"/>
          </p:cNvSpPr>
          <p:nvPr>
            <p:ph type="body" sz="quarter" idx="16" hasCustomPrompt="1"/>
          </p:nvPr>
        </p:nvSpPr>
        <p:spPr>
          <a:xfrm>
            <a:off x="3013587" y="3043507"/>
            <a:ext cx="3295067" cy="485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点击此添加标题</a:t>
            </a:r>
            <a:endParaRPr lang="zh-CN" altLang="en-US" dirty="0"/>
          </a:p>
        </p:txBody>
      </p:sp>
      <p:sp>
        <p:nvSpPr>
          <p:cNvPr id="31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12575" y="388268"/>
            <a:ext cx="2212854" cy="3502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20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8E0B459-AC9B-4069-819E-4D303D8E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FD55C47-0BB9-40FA-9814-8F2F6185AFD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2292"/>
            <a:ext cx="9180512" cy="5165792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14413">
            <a:off x="-24321" y="291813"/>
            <a:ext cx="709211" cy="660569"/>
          </a:xfrm>
          <a:prstGeom prst="rect">
            <a:avLst/>
          </a:prstGeom>
        </p:spPr>
      </p:pic>
      <p:sp>
        <p:nvSpPr>
          <p:cNvPr id="30" name="文本占位符 15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379209"/>
            <a:ext cx="3087688" cy="485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点击此添加标题</a:t>
            </a:r>
            <a:endParaRPr lang="zh-CN" altLang="en-US" dirty="0"/>
          </a:p>
        </p:txBody>
      </p:sp>
      <p:sp>
        <p:nvSpPr>
          <p:cNvPr id="31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114260" y="421255"/>
            <a:ext cx="432048" cy="3502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zh-CN" altLang="en-US" sz="20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一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8"/>
          </p:nvPr>
        </p:nvSpPr>
        <p:spPr>
          <a:xfrm>
            <a:off x="1259632" y="1228481"/>
            <a:ext cx="7416824" cy="2855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sz="2000" kern="1200" dirty="0" smtClean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  <a:lvl2pPr>
              <a:defRPr lang="zh-CN" altLang="en-US" sz="2000" kern="1200" dirty="0" smtClean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2pPr>
            <a:lvl3pPr>
              <a:defRPr lang="zh-CN" altLang="en-US" sz="2000" kern="1200" dirty="0" smtClean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3pPr>
            <a:lvl4pPr>
              <a:defRPr lang="zh-CN" altLang="en-US" sz="2000" kern="1200" dirty="0" smtClean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4pPr>
            <a:lvl5pPr>
              <a:defRPr lang="zh-CN" altLang="en-US" sz="20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8E0B459-AC9B-4069-819E-4D303D8E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FD55C47-0BB9-40FA-9814-8F2F6185AFD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2292"/>
            <a:ext cx="9180512" cy="516579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411760" y="1635646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kern="1200" dirty="0" smtClean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rPr>
              <a:t>谢谢聆听</a:t>
            </a:r>
            <a:endParaRPr lang="zh-CN" altLang="en-US" sz="8800" kern="1200" dirty="0" smtClean="0">
              <a:solidFill>
                <a:schemeClr val="tx1"/>
              </a:solidFill>
              <a:latin typeface="叶根友毛笔行书2.0版" pitchFamily="2" charset="-122"/>
              <a:ea typeface="叶根友毛笔行书2.0版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8E0B459-AC9B-4069-819E-4D303D8E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FD55C47-0BB9-40FA-9814-8F2F6185A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8E0B459-AC9B-4069-819E-4D303D8E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FD55C47-0BB9-40FA-9814-8F2F6185A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8E0B459-AC9B-4069-819E-4D303D8E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FD55C47-0BB9-40FA-9814-8F2F6185A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8E0B459-AC9B-4069-819E-4D303D8E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FD55C47-0BB9-40FA-9814-8F2F6185A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8E0B459-AC9B-4069-819E-4D303D8EB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FD55C47-0BB9-40FA-9814-8F2F6185AF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14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3.xml"/><Relationship Id="rId11" Type="http://schemas.openxmlformats.org/officeDocument/2006/relationships/oleObject" Target="../embeddings/oleObject7.bin"/><Relationship Id="rId10" Type="http://schemas.openxmlformats.org/officeDocument/2006/relationships/oleObject" Target="../embeddings/oleObject6.bin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140200" y="2211705"/>
            <a:ext cx="5111115" cy="720090"/>
          </a:xfrm>
        </p:spPr>
        <p:txBody>
          <a:bodyPr/>
          <a:lstStyle/>
          <a:p>
            <a:pPr algn="ctr"/>
            <a:r>
              <a:rPr lang="zh-CN" altLang="en-US" sz="6000" dirty="0">
                <a:latin typeface="华文隶书" panose="02010800040101010101" pitchFamily="2" charset="-122"/>
                <a:ea typeface="华文隶书" panose="02010800040101010101" pitchFamily="2" charset="-122"/>
              </a:rPr>
              <a:t>图论题目选讲</a:t>
            </a:r>
            <a:endParaRPr lang="zh-CN" altLang="en-US" sz="6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31" y="251796"/>
            <a:ext cx="648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105370" y="339340"/>
            <a:ext cx="432048" cy="350295"/>
          </a:xfrm>
        </p:spPr>
        <p:txBody>
          <a:bodyPr/>
          <a:p>
            <a:r>
              <a:rPr lang="en-US" altLang="zh-CN" sz="3200" b="1" dirty="0">
                <a:latin typeface="Times New Roman" panose="02020603050405020304" charset="0"/>
              </a:rPr>
              <a:t>C</a:t>
            </a:r>
            <a:endParaRPr lang="en-US" altLang="zh-CN" sz="3200" b="1" dirty="0">
              <a:latin typeface="Times New Roman" panose="02020603050405020304" charset="0"/>
            </a:endParaRPr>
          </a:p>
        </p:txBody>
      </p:sp>
      <p:sp>
        <p:nvSpPr>
          <p:cNvPr id="13" name="文本占位符 12"/>
          <p:cNvSpPr>
            <a:spLocks noGrp="1"/>
          </p:cNvSpPr>
          <p:nvPr/>
        </p:nvSpPr>
        <p:spPr>
          <a:xfrm>
            <a:off x="706755" y="420370"/>
            <a:ext cx="8322945" cy="485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>
                <a:sym typeface="+mn-ea"/>
              </a:rPr>
              <a:t>记得小苹初见，两重心字罗衣</a:t>
            </a:r>
            <a:endParaRPr lang="en-US" altLang="zh-CN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91770" y="1054735"/>
            <a:ext cx="8837930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方法二</a:t>
            </a:r>
            <a:r>
              <a:rPr lang="en-US" altLang="zh-CN" sz="2400"/>
              <a:t>:</a:t>
            </a:r>
            <a:r>
              <a:rPr lang="zh-CN" altLang="en-US" sz="2400"/>
              <a:t>把每个点看成边，每个横纵坐标看成一个点，得到一个无向图</a:t>
            </a:r>
            <a:r>
              <a:rPr lang="en-US" altLang="zh-CN" sz="2400"/>
              <a:t>.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73990" y="1880870"/>
            <a:ext cx="87953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如果新图中每个点的度都是偶数，那么就是一个欧拉图，对该图跑一遍欧拉回路，对走过的边轮流染色，就可以保证每个点所连的边的红蓝颜色相等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17805" y="3069590"/>
            <a:ext cx="8811895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如果存在度数为奇数的点，新建两个点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b.</a:t>
            </a:r>
            <a:r>
              <a:rPr lang="zh-CN" altLang="en-US" sz="2400"/>
              <a:t>把横坐标的度数为奇数的点和</a:t>
            </a:r>
            <a:r>
              <a:rPr lang="en-US" altLang="zh-CN" sz="2400"/>
              <a:t>a</a:t>
            </a:r>
            <a:r>
              <a:rPr lang="zh-CN" altLang="en-US" sz="2400"/>
              <a:t>连边，把纵坐标为奇数的点和</a:t>
            </a:r>
            <a:r>
              <a:rPr lang="en-US" altLang="zh-CN" sz="2400"/>
              <a:t>b</a:t>
            </a:r>
            <a:r>
              <a:rPr lang="zh-CN" altLang="en-US" sz="2400"/>
              <a:t>连边，这样最多只有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的度数为奇数，可以跑欧拉路径</a:t>
            </a:r>
            <a:r>
              <a:rPr lang="en-US" altLang="zh-CN" sz="2400"/>
              <a:t>.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105370" y="339340"/>
            <a:ext cx="432048" cy="350295"/>
          </a:xfrm>
        </p:spPr>
        <p:txBody>
          <a:bodyPr/>
          <a:p>
            <a:r>
              <a:rPr lang="en-US" altLang="zh-CN" sz="3200" b="1" dirty="0">
                <a:latin typeface="Times New Roman" panose="02020603050405020304" charset="0"/>
              </a:rPr>
              <a:t>C</a:t>
            </a:r>
            <a:endParaRPr lang="en-US" altLang="zh-CN" sz="3200" b="1" dirty="0">
              <a:latin typeface="Times New Roman" panose="02020603050405020304" charset="0"/>
            </a:endParaRPr>
          </a:p>
        </p:txBody>
      </p:sp>
      <p:sp>
        <p:nvSpPr>
          <p:cNvPr id="13" name="文本占位符 12"/>
          <p:cNvSpPr>
            <a:spLocks noGrp="1"/>
          </p:cNvSpPr>
          <p:nvPr/>
        </p:nvSpPr>
        <p:spPr>
          <a:xfrm>
            <a:off x="706755" y="420370"/>
            <a:ext cx="8322945" cy="485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>
                <a:sym typeface="+mn-ea"/>
              </a:rPr>
              <a:t>记得小苹初见，两重心字罗衣</a:t>
            </a:r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03860" y="1162685"/>
            <a:ext cx="745490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  <a:p>
            <a:r>
              <a:rPr lang="en-US" altLang="zh-CN"/>
              <a:t>1 1</a:t>
            </a:r>
            <a:endParaRPr lang="en-US" altLang="zh-CN"/>
          </a:p>
          <a:p>
            <a:r>
              <a:rPr lang="en-US" altLang="zh-CN"/>
              <a:t>1 2</a:t>
            </a:r>
            <a:endParaRPr lang="en-US" altLang="zh-CN"/>
          </a:p>
          <a:p>
            <a:r>
              <a:rPr lang="en-US" altLang="zh-CN"/>
              <a:t>2 1</a:t>
            </a:r>
            <a:endParaRPr lang="en-US" altLang="zh-CN"/>
          </a:p>
          <a:p>
            <a:r>
              <a:rPr lang="en-US" altLang="zh-CN"/>
              <a:t>2 2</a:t>
            </a:r>
            <a:endParaRPr lang="en-US" altLang="zh-CN"/>
          </a:p>
          <a:p>
            <a:r>
              <a:rPr lang="en-US" altLang="zh-CN"/>
              <a:t>2 3</a:t>
            </a:r>
            <a:endParaRPr lang="en-US" altLang="zh-CN"/>
          </a:p>
          <a:p>
            <a:r>
              <a:rPr lang="en-US" altLang="zh-CN"/>
              <a:t>3 2</a:t>
            </a:r>
            <a:endParaRPr lang="en-US" altLang="zh-CN"/>
          </a:p>
          <a:p>
            <a:r>
              <a:rPr lang="en-US" altLang="zh-CN"/>
              <a:t>4 2</a:t>
            </a:r>
            <a:endParaRPr lang="en-US" altLang="zh-CN"/>
          </a:p>
        </p:txBody>
      </p:sp>
      <p:pic>
        <p:nvPicPr>
          <p:cNvPr id="2" name="图片 1" descr="QQ截图20170520132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6625" y="1006475"/>
            <a:ext cx="6154420" cy="393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105370" y="339340"/>
            <a:ext cx="432048" cy="350295"/>
          </a:xfrm>
        </p:spPr>
        <p:txBody>
          <a:bodyPr/>
          <a:p>
            <a:r>
              <a:rPr lang="en-US" altLang="zh-CN" sz="3200" b="1" dirty="0">
                <a:latin typeface="Times New Roman" panose="02020603050405020304" charset="0"/>
              </a:rPr>
              <a:t>D</a:t>
            </a:r>
            <a:endParaRPr lang="en-US" altLang="zh-CN" sz="3200" b="1" dirty="0">
              <a:latin typeface="Times New Roman" panose="02020603050405020304" charset="0"/>
            </a:endParaRPr>
          </a:p>
        </p:txBody>
      </p:sp>
      <p:sp>
        <p:nvSpPr>
          <p:cNvPr id="13" name="文本占位符 12"/>
          <p:cNvSpPr>
            <a:spLocks noGrp="1"/>
          </p:cNvSpPr>
          <p:nvPr/>
        </p:nvSpPr>
        <p:spPr>
          <a:xfrm>
            <a:off x="706755" y="420370"/>
            <a:ext cx="8322945" cy="485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>
                <a:sym typeface="+mn-ea"/>
              </a:rPr>
              <a:t>琵琶弦上说相思，当时明月在，曾照彩云归</a:t>
            </a:r>
            <a:endParaRPr lang="en-US" altLang="zh-CN" b="1" dirty="0" smtClean="0"/>
          </a:p>
        </p:txBody>
      </p:sp>
      <p:pic>
        <p:nvPicPr>
          <p:cNvPr id="2" name="图片 1" descr="QQ截图201705181715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1050925"/>
            <a:ext cx="9300210" cy="46037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61290" y="1640840"/>
            <a:ext cx="8985250" cy="1386840"/>
            <a:chOff x="254" y="2584"/>
            <a:chExt cx="14150" cy="2184"/>
          </a:xfrm>
        </p:grpSpPr>
        <p:sp>
          <p:nvSpPr>
            <p:cNvPr id="3" name="文本框 2"/>
            <p:cNvSpPr txBox="1"/>
            <p:nvPr/>
          </p:nvSpPr>
          <p:spPr>
            <a:xfrm>
              <a:off x="254" y="2584"/>
              <a:ext cx="53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1" y="2602"/>
              <a:ext cx="14067" cy="2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对于两个相邻的字符串      和        ，如果它们的前</a:t>
              </a:r>
              <a:r>
                <a:rPr lang="en-US" altLang="zh-CN" sz="2800"/>
                <a:t>k-1</a:t>
              </a:r>
              <a:r>
                <a:rPr lang="zh-CN" altLang="en-US" sz="2800"/>
                <a:t>位都相同，第</a:t>
              </a:r>
              <a:r>
                <a:rPr lang="en-US" altLang="zh-CN" sz="2800"/>
                <a:t>k</a:t>
              </a:r>
              <a:r>
                <a:rPr lang="zh-CN" altLang="en-US" sz="2800"/>
                <a:t>位不相同，那么，在字典序中         一定在          前面          </a:t>
              </a:r>
              <a:endParaRPr lang="zh-CN" altLang="en-US" sz="2800"/>
            </a:p>
          </p:txBody>
        </p:sp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032" y="2584"/>
            <a:ext cx="646" cy="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" name="" r:id="rId2" imgW="165100" imgH="228600" progId="Equation.KSEE3">
                    <p:embed/>
                  </p:oleObj>
                </mc:Choice>
                <mc:Fallback>
                  <p:oleObj name="" r:id="rId2" imgW="165100" imgH="2286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032" y="2584"/>
                          <a:ext cx="646" cy="8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5" y="2602"/>
            <a:ext cx="975" cy="8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" r:id="rId4" imgW="254000" imgH="228600" progId="Equation.KSEE3">
                    <p:embed/>
                  </p:oleObj>
                </mc:Choice>
                <mc:Fallback>
                  <p:oleObj name="" r:id="rId4" imgW="254000" imgH="228600" progId="Equation.KSEE3">
                    <p:embed/>
                    <p:pic>
                      <p:nvPicPr>
                        <p:cNvPr id="0" name="图片 307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385" y="2602"/>
                          <a:ext cx="975" cy="8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54" y="3217"/>
            <a:ext cx="934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6" imgW="241300" imgH="241300" progId="Equation.KSEE3">
                    <p:embed/>
                  </p:oleObj>
                </mc:Choice>
                <mc:Fallback>
                  <p:oleObj name="" r:id="rId6" imgW="241300" imgH="2413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254" y="3217"/>
                          <a:ext cx="934" cy="9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136" y="3217"/>
            <a:ext cx="1269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8" imgW="330200" imgH="241300" progId="Equation.KSEE3">
                    <p:embed/>
                  </p:oleObj>
                </mc:Choice>
                <mc:Fallback>
                  <p:oleObj name="" r:id="rId8" imgW="330200" imgH="2413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3136" y="3217"/>
                          <a:ext cx="1269" cy="9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105410" y="3448685"/>
            <a:ext cx="6827619" cy="594360"/>
            <a:chOff x="166" y="5038"/>
            <a:chExt cx="10682" cy="936"/>
          </a:xfrm>
        </p:grpSpPr>
        <p:sp>
          <p:nvSpPr>
            <p:cNvPr id="11" name="文本框 10"/>
            <p:cNvSpPr txBox="1"/>
            <p:nvPr/>
          </p:nvSpPr>
          <p:spPr>
            <a:xfrm>
              <a:off x="166" y="5038"/>
              <a:ext cx="1068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建立有向边从        到           ，进行拓扑排序</a:t>
              </a:r>
              <a:endParaRPr lang="zh-CN" altLang="en-US" sz="2800"/>
            </a:p>
          </p:txBody>
        </p:sp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9" y="5038"/>
            <a:ext cx="934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0" imgW="241300" imgH="241300" progId="Equation.KSEE3">
                    <p:embed/>
                  </p:oleObj>
                </mc:Choice>
                <mc:Fallback>
                  <p:oleObj name="" r:id="rId10" imgW="241300" imgH="2413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29" y="5038"/>
                          <a:ext cx="934" cy="9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270" y="5045"/>
            <a:ext cx="1269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11" imgW="330200" imgH="241300" progId="Equation.KSEE3">
                    <p:embed/>
                  </p:oleObj>
                </mc:Choice>
                <mc:Fallback>
                  <p:oleObj name="" r:id="rId11" imgW="330200" imgH="2413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270" y="5045"/>
                          <a:ext cx="1269" cy="9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105370" y="339340"/>
            <a:ext cx="432048" cy="350295"/>
          </a:xfrm>
        </p:spPr>
        <p:txBody>
          <a:bodyPr/>
          <a:p>
            <a:r>
              <a:rPr lang="en-US" altLang="zh-CN" sz="3200" b="1" dirty="0">
                <a:latin typeface="Times New Roman" panose="02020603050405020304" charset="0"/>
              </a:rPr>
              <a:t>D</a:t>
            </a:r>
            <a:endParaRPr lang="en-US" altLang="zh-CN" sz="3200" b="1" dirty="0">
              <a:latin typeface="Times New Roman" panose="02020603050405020304" charset="0"/>
            </a:endParaRPr>
          </a:p>
        </p:txBody>
      </p:sp>
      <p:sp>
        <p:nvSpPr>
          <p:cNvPr id="13" name="文本占位符 12"/>
          <p:cNvSpPr>
            <a:spLocks noGrp="1"/>
          </p:cNvSpPr>
          <p:nvPr/>
        </p:nvSpPr>
        <p:spPr>
          <a:xfrm>
            <a:off x="706755" y="420370"/>
            <a:ext cx="8322945" cy="485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>
                <a:sym typeface="+mn-ea"/>
              </a:rPr>
              <a:t>琵琶弦上说相思，当时明月在，曾照彩云归</a:t>
            </a:r>
            <a:endParaRPr lang="en-US" altLang="zh-CN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89230" y="1223645"/>
            <a:ext cx="29870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最小字典序解？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80340" y="1950720"/>
            <a:ext cx="8849360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每次选点都选入度为</a:t>
            </a:r>
            <a:r>
              <a:rPr lang="en-US" altLang="zh-CN" sz="2800"/>
              <a:t>0</a:t>
            </a:r>
            <a:r>
              <a:rPr lang="zh-CN" altLang="en-US" sz="2800"/>
              <a:t>的点中字典序最小的那个字母就好了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32715" y="2899410"/>
            <a:ext cx="8878570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NOTE:</a:t>
            </a:r>
            <a:r>
              <a:rPr lang="zh-CN" altLang="en-US" sz="2800"/>
              <a:t>对于两个长度不相等的字符串，设较短的字符串长度为</a:t>
            </a:r>
            <a:r>
              <a:rPr lang="en-US" altLang="zh-CN" sz="2800"/>
              <a:t>m</a:t>
            </a:r>
            <a:r>
              <a:rPr lang="zh-CN" altLang="en-US" sz="2800"/>
              <a:t>，如果两个字符串前</a:t>
            </a:r>
            <a:r>
              <a:rPr lang="en-US" altLang="zh-CN" sz="2800"/>
              <a:t>m</a:t>
            </a:r>
            <a:r>
              <a:rPr lang="zh-CN" altLang="en-US" sz="2800"/>
              <a:t>个字符都相同，那么，较长的字符串的字典序比较短的字符串的字典序大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2996565" y="841375"/>
            <a:ext cx="5981700" cy="485775"/>
          </a:xfrm>
        </p:spPr>
        <p:txBody>
          <a:bodyPr/>
          <a:lstStyle/>
          <a:p>
            <a:r>
              <a:rPr lang="en-US" altLang="zh-CN" sz="2400" b="1" dirty="0" smtClean="0"/>
              <a:t>梦后楼台高锁，酒醒帘幕低垂</a:t>
            </a:r>
            <a:endParaRPr lang="en-US" altLang="zh-CN" sz="2400" b="1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2996565" y="1572260"/>
            <a:ext cx="6067425" cy="485775"/>
          </a:xfrm>
        </p:spPr>
        <p:txBody>
          <a:bodyPr/>
          <a:lstStyle/>
          <a:p>
            <a:r>
              <a:rPr lang="zh-CN" altLang="en-US" sz="2400" b="1" dirty="0"/>
              <a:t>去年春恨却来时，落花人独立，微雨燕双飞</a:t>
            </a:r>
            <a:endParaRPr lang="zh-CN" altLang="en-US" sz="24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2996565" y="2328545"/>
            <a:ext cx="4745355" cy="485775"/>
          </a:xfrm>
        </p:spPr>
        <p:txBody>
          <a:bodyPr/>
          <a:lstStyle/>
          <a:p>
            <a:r>
              <a:rPr lang="zh-CN" altLang="en-US" sz="2400" b="1" dirty="0"/>
              <a:t>记得小苹初见，两重心字罗衣</a:t>
            </a:r>
            <a:endParaRPr lang="zh-CN" altLang="en-US" sz="2400" b="1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/>
          </p:nvPr>
        </p:nvSpPr>
        <p:spPr>
          <a:xfrm>
            <a:off x="2987675" y="3074035"/>
            <a:ext cx="6076315" cy="485775"/>
          </a:xfrm>
        </p:spPr>
        <p:txBody>
          <a:bodyPr/>
          <a:lstStyle/>
          <a:p>
            <a:r>
              <a:rPr lang="zh-CN" altLang="en-US" sz="2400" b="1" dirty="0"/>
              <a:t>琵琶弦上说相思，当时明月在，曾照彩云归</a:t>
            </a:r>
            <a:endParaRPr lang="zh-CN" altLang="en-US" sz="2400" b="1" dirty="0"/>
          </a:p>
        </p:txBody>
      </p:sp>
      <p:pic>
        <p:nvPicPr>
          <p:cNvPr id="3" name="图片 2" descr="QQ截图201705181233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705" y="646430"/>
            <a:ext cx="911860" cy="30619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39975" y="795020"/>
            <a:ext cx="4006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A</a:t>
            </a:r>
            <a:endParaRPr lang="en-US" altLang="zh-CN" sz="3200" b="1"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40610" y="1572260"/>
            <a:ext cx="4006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B</a:t>
            </a:r>
            <a:endParaRPr lang="en-US" altLang="zh-CN" sz="3200" b="1"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40610" y="2282190"/>
            <a:ext cx="4006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C</a:t>
            </a:r>
            <a:endParaRPr lang="en-US" altLang="zh-CN" sz="3200" b="1">
              <a:latin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40610" y="2980690"/>
            <a:ext cx="4006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D</a:t>
            </a:r>
            <a:endParaRPr lang="en-US" altLang="zh-CN" sz="3200" b="1"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560" y="199390"/>
            <a:ext cx="1069340" cy="30778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                                </a:t>
            </a:r>
            <a:r>
              <a:rPr lang="zh-CN" altLang="en-US" b="1"/>
              <a:t>晏几道</a:t>
            </a:r>
            <a:endParaRPr lang="zh-CN" altLang="en-US" b="1"/>
          </a:p>
          <a:p>
            <a:r>
              <a:rPr lang="zh-CN" altLang="en-US" sz="4000" b="1">
                <a:latin typeface="华文新魏" panose="02010800040101010101" charset="-122"/>
                <a:ea typeface="华文新魏" panose="02010800040101010101" charset="-122"/>
              </a:rPr>
              <a:t>临江仙</a:t>
            </a:r>
            <a:endParaRPr lang="zh-CN" altLang="en-US" sz="4000" b="1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105370" y="339340"/>
            <a:ext cx="432048" cy="350295"/>
          </a:xfrm>
        </p:spPr>
        <p:txBody>
          <a:bodyPr/>
          <a:lstStyle/>
          <a:p>
            <a:r>
              <a:rPr lang="en-US" altLang="zh-CN" sz="3200" b="1" dirty="0">
                <a:latin typeface="Times New Roman" panose="02020603050405020304" charset="0"/>
              </a:rPr>
              <a:t>A</a:t>
            </a:r>
            <a:endParaRPr lang="en-US" altLang="zh-CN" sz="3200" b="1" dirty="0">
              <a:latin typeface="Times New Roman" panose="02020603050405020304" charset="0"/>
            </a:endParaRPr>
          </a:p>
        </p:txBody>
      </p:sp>
      <p:sp>
        <p:nvSpPr>
          <p:cNvPr id="13" name="文本占位符 12"/>
          <p:cNvSpPr>
            <a:spLocks noGrp="1"/>
          </p:cNvSpPr>
          <p:nvPr/>
        </p:nvSpPr>
        <p:spPr>
          <a:xfrm>
            <a:off x="743585" y="339090"/>
            <a:ext cx="5981700" cy="485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梦后楼台高锁，酒醒帘幕低垂</a:t>
            </a:r>
            <a:endParaRPr lang="en-US" altLang="zh-CN" b="1" dirty="0" smtClean="0"/>
          </a:p>
        </p:txBody>
      </p:sp>
      <p:pic>
        <p:nvPicPr>
          <p:cNvPr id="2" name="图片 1" descr="QQ截图201705181233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1080135"/>
            <a:ext cx="9462135" cy="922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410" y="2145030"/>
            <a:ext cx="908050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首先，考虑到，我们需要找到一条路径，使它的最小边尽量大，最大边尽量小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0805" y="3089910"/>
            <a:ext cx="9094470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然后，考虑到</a:t>
            </a:r>
            <a:r>
              <a:rPr lang="en-US" altLang="zh-CN" sz="2800"/>
              <a:t>m</a:t>
            </a:r>
            <a:r>
              <a:rPr lang="zh-CN" altLang="en-US" sz="2800"/>
              <a:t>比较小，我们可以去寻找一个</a:t>
            </a:r>
            <a:r>
              <a:rPr lang="en-US" altLang="zh-CN" sz="2800"/>
              <a:t>m^2</a:t>
            </a:r>
            <a:r>
              <a:rPr lang="zh-CN" altLang="en-US" sz="2800"/>
              <a:t>或者</a:t>
            </a:r>
            <a:r>
              <a:rPr lang="en-US" altLang="zh-CN" sz="2800"/>
              <a:t>m^2logm</a:t>
            </a:r>
            <a:r>
              <a:rPr lang="zh-CN" altLang="en-US" sz="2800"/>
              <a:t>的算法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105370" y="339340"/>
            <a:ext cx="432048" cy="350295"/>
          </a:xfrm>
        </p:spPr>
        <p:txBody>
          <a:bodyPr/>
          <a:p>
            <a:r>
              <a:rPr lang="en-US" altLang="zh-CN" sz="3200" b="1" dirty="0">
                <a:latin typeface="Times New Roman" panose="02020603050405020304" charset="0"/>
              </a:rPr>
              <a:t>A</a:t>
            </a:r>
            <a:endParaRPr lang="en-US" altLang="zh-CN" sz="3200" b="1" dirty="0">
              <a:latin typeface="Times New Roman" panose="02020603050405020304" charset="0"/>
            </a:endParaRPr>
          </a:p>
        </p:txBody>
      </p:sp>
      <p:sp>
        <p:nvSpPr>
          <p:cNvPr id="13" name="文本占位符 12"/>
          <p:cNvSpPr>
            <a:spLocks noGrp="1"/>
          </p:cNvSpPr>
          <p:nvPr/>
        </p:nvSpPr>
        <p:spPr>
          <a:xfrm>
            <a:off x="706755" y="420370"/>
            <a:ext cx="5981700" cy="485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梦后楼台高锁，酒醒帘幕低垂</a:t>
            </a:r>
            <a:endParaRPr lang="en-US" altLang="zh-CN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05410" y="2763520"/>
            <a:ext cx="8990965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应用到此题，从枚举的最小边贪心加边，当</a:t>
            </a:r>
            <a:r>
              <a:rPr lang="en-US" altLang="zh-CN" sz="2800"/>
              <a:t>1</a:t>
            </a:r>
            <a:r>
              <a:rPr lang="zh-CN" altLang="en-US" sz="2800"/>
              <a:t>和</a:t>
            </a:r>
            <a:r>
              <a:rPr lang="en-US" altLang="zh-CN" sz="2800"/>
              <a:t>n</a:t>
            </a:r>
            <a:r>
              <a:rPr lang="zh-CN" altLang="en-US" sz="2800"/>
              <a:t>属于同一个集合时停止，得出的一定是当前最小边情况下的最优解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105410" y="2241550"/>
            <a:ext cx="829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回忆最小生成树的kruskal算法，并查集</a:t>
            </a:r>
            <a:r>
              <a:rPr lang="en-US" altLang="zh-CN" sz="2800"/>
              <a:t>+</a:t>
            </a:r>
            <a:r>
              <a:rPr lang="zh-CN" altLang="en-US" sz="2800"/>
              <a:t>贪心加边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05410" y="1292860"/>
            <a:ext cx="8990965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考虑枚举最小边，那么我们就需要在</a:t>
            </a:r>
            <a:r>
              <a:rPr lang="en-US" altLang="zh-CN" sz="2800"/>
              <a:t>m</a:t>
            </a:r>
            <a:r>
              <a:rPr lang="zh-CN" altLang="en-US" sz="2800"/>
              <a:t>或者</a:t>
            </a:r>
            <a:r>
              <a:rPr lang="en-US" altLang="zh-CN" sz="2800"/>
              <a:t>mlogm</a:t>
            </a:r>
            <a:r>
              <a:rPr lang="zh-CN" altLang="en-US" sz="2800"/>
              <a:t>的时间内找到尽量小的最大边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105370" y="339340"/>
            <a:ext cx="432048" cy="350295"/>
          </a:xfrm>
        </p:spPr>
        <p:txBody>
          <a:bodyPr/>
          <a:p>
            <a:r>
              <a:rPr lang="en-US" altLang="zh-CN" sz="3200" b="1" dirty="0">
                <a:latin typeface="Times New Roman" panose="02020603050405020304" charset="0"/>
              </a:rPr>
              <a:t>B</a:t>
            </a:r>
            <a:endParaRPr lang="en-US" altLang="zh-CN" sz="3200" b="1" dirty="0">
              <a:latin typeface="Times New Roman" panose="02020603050405020304" charset="0"/>
            </a:endParaRPr>
          </a:p>
        </p:txBody>
      </p:sp>
      <p:sp>
        <p:nvSpPr>
          <p:cNvPr id="13" name="文本占位符 12"/>
          <p:cNvSpPr>
            <a:spLocks noGrp="1"/>
          </p:cNvSpPr>
          <p:nvPr/>
        </p:nvSpPr>
        <p:spPr>
          <a:xfrm>
            <a:off x="706755" y="420370"/>
            <a:ext cx="8322945" cy="485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>
                <a:sym typeface="+mn-ea"/>
              </a:rPr>
              <a:t>去年春恨却来时，落花人独立，微雨燕双飞</a:t>
            </a:r>
            <a:endParaRPr lang="en-US" altLang="zh-CN" b="1" dirty="0" smtClean="0"/>
          </a:p>
        </p:txBody>
      </p:sp>
      <p:pic>
        <p:nvPicPr>
          <p:cNvPr id="2" name="图片 1" descr="QQ截图201705181715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1049020"/>
            <a:ext cx="9318625" cy="699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410" y="1748155"/>
            <a:ext cx="5553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爆搜？</a:t>
            </a:r>
            <a:r>
              <a:rPr lang="en-US" altLang="zh-CN" sz="2800"/>
              <a:t>DP</a:t>
            </a:r>
            <a:r>
              <a:rPr lang="zh-CN" altLang="en-US" sz="2800"/>
              <a:t>？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05410" y="2310765"/>
            <a:ext cx="3427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m</a:t>
            </a:r>
            <a:r>
              <a:rPr lang="zh-CN" altLang="en-US" sz="2800"/>
              <a:t>太大，无法实现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95580" y="2925445"/>
            <a:ext cx="390715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其它方法？？？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105370" y="339340"/>
            <a:ext cx="432048" cy="350295"/>
          </a:xfrm>
        </p:spPr>
        <p:txBody>
          <a:bodyPr/>
          <a:p>
            <a:r>
              <a:rPr lang="en-US" altLang="zh-CN" sz="3200" b="1" dirty="0">
                <a:latin typeface="Times New Roman" panose="02020603050405020304" charset="0"/>
              </a:rPr>
              <a:t>B</a:t>
            </a:r>
            <a:endParaRPr lang="en-US" altLang="zh-CN" sz="3200" b="1" dirty="0">
              <a:latin typeface="Times New Roman" panose="02020603050405020304" charset="0"/>
            </a:endParaRPr>
          </a:p>
        </p:txBody>
      </p:sp>
      <p:sp>
        <p:nvSpPr>
          <p:cNvPr id="13" name="文本占位符 12"/>
          <p:cNvSpPr>
            <a:spLocks noGrp="1"/>
          </p:cNvSpPr>
          <p:nvPr/>
        </p:nvSpPr>
        <p:spPr>
          <a:xfrm>
            <a:off x="706755" y="420370"/>
            <a:ext cx="8401050" cy="485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>
                <a:sym typeface="+mn-ea"/>
              </a:rPr>
              <a:t>去年春恨却来时，落花人独立，微雨燕双飞</a:t>
            </a:r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06045" y="1633220"/>
            <a:ext cx="9001760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对于</a:t>
            </a:r>
            <a:r>
              <a:rPr lang="en-US" altLang="zh-CN" sz="2800"/>
              <a:t>S</a:t>
            </a:r>
            <a:r>
              <a:rPr lang="zh-CN" altLang="en-US" sz="2800"/>
              <a:t>集合中的数，例如</a:t>
            </a:r>
            <a:r>
              <a:rPr lang="en-US" altLang="zh-CN" sz="2800"/>
              <a:t>a1</a:t>
            </a:r>
            <a:r>
              <a:rPr lang="zh-CN" altLang="en-US" sz="2800"/>
              <a:t>，考虑到如果</a:t>
            </a:r>
            <a:r>
              <a:rPr lang="en-US" altLang="zh-CN" sz="2800"/>
              <a:t>x</a:t>
            </a:r>
            <a:r>
              <a:rPr lang="zh-CN" altLang="en-US" sz="2800"/>
              <a:t>能够被表示出来，那么</a:t>
            </a:r>
            <a:r>
              <a:rPr lang="en-US" altLang="zh-CN" sz="2800"/>
              <a:t>x+a1</a:t>
            </a:r>
            <a:r>
              <a:rPr lang="zh-CN" altLang="en-US" sz="2800"/>
              <a:t>也一定能被表示出来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05410" y="3168650"/>
            <a:ext cx="8824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设</a:t>
            </a:r>
            <a:r>
              <a:rPr lang="en-US" altLang="zh-CN" sz="2800"/>
              <a:t>d[r]</a:t>
            </a:r>
            <a:r>
              <a:rPr lang="zh-CN" altLang="en-US" sz="2800"/>
              <a:t>为所有模</a:t>
            </a:r>
            <a:r>
              <a:rPr lang="en-US" altLang="zh-CN" sz="2800"/>
              <a:t>a1</a:t>
            </a:r>
            <a:r>
              <a:rPr lang="zh-CN" altLang="en-US" sz="2800"/>
              <a:t>余</a:t>
            </a:r>
            <a:r>
              <a:rPr lang="en-US" altLang="zh-CN" sz="2800"/>
              <a:t>r</a:t>
            </a:r>
            <a:r>
              <a:rPr lang="zh-CN" altLang="en-US" sz="2800"/>
              <a:t>的数中，能被表示出来的最小的数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105370" y="339340"/>
            <a:ext cx="432048" cy="350295"/>
          </a:xfrm>
        </p:spPr>
        <p:txBody>
          <a:bodyPr/>
          <a:p>
            <a:r>
              <a:rPr lang="en-US" altLang="zh-CN" sz="3200" b="1" dirty="0">
                <a:latin typeface="Times New Roman" panose="02020603050405020304" charset="0"/>
              </a:rPr>
              <a:t>B</a:t>
            </a:r>
            <a:endParaRPr lang="en-US" altLang="zh-CN" sz="3200" b="1" dirty="0">
              <a:latin typeface="Times New Roman" panose="02020603050405020304" charset="0"/>
            </a:endParaRPr>
          </a:p>
        </p:txBody>
      </p:sp>
      <p:sp>
        <p:nvSpPr>
          <p:cNvPr id="13" name="文本占位符 12"/>
          <p:cNvSpPr>
            <a:spLocks noGrp="1"/>
          </p:cNvSpPr>
          <p:nvPr/>
        </p:nvSpPr>
        <p:spPr>
          <a:xfrm>
            <a:off x="706755" y="420370"/>
            <a:ext cx="8322945" cy="485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>
                <a:sym typeface="+mn-ea"/>
              </a:rPr>
              <a:t>去年春恨却来时，落花人独立，微雨燕双飞</a:t>
            </a:r>
            <a:endParaRPr lang="en-US" altLang="zh-CN" b="1" dirty="0" smtClean="0"/>
          </a:p>
        </p:txBody>
      </p:sp>
      <p:pic>
        <p:nvPicPr>
          <p:cNvPr id="6" name="图片 5" descr="QQ截图201705201241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" y="1153795"/>
            <a:ext cx="4833620" cy="35134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98365" y="2184400"/>
            <a:ext cx="4565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用</a:t>
            </a:r>
            <a:r>
              <a:rPr lang="en-US" altLang="zh-CN" sz="2800"/>
              <a:t>d[x]+ai</a:t>
            </a:r>
            <a:r>
              <a:rPr lang="zh-CN" altLang="en-US" sz="2800"/>
              <a:t>去更新</a:t>
            </a:r>
            <a:r>
              <a:rPr lang="en-US" altLang="zh-CN" sz="2800"/>
              <a:t>d[(x+ai)%a1]</a:t>
            </a:r>
            <a:endParaRPr lang="en-US" altLang="zh-CN" sz="2800"/>
          </a:p>
        </p:txBody>
      </p:sp>
      <p:grpSp>
        <p:nvGrpSpPr>
          <p:cNvPr id="9" name="组合 8"/>
          <p:cNvGrpSpPr/>
          <p:nvPr/>
        </p:nvGrpSpPr>
        <p:grpSpPr>
          <a:xfrm>
            <a:off x="4698365" y="3062605"/>
            <a:ext cx="6849110" cy="521970"/>
            <a:chOff x="270" y="5817"/>
            <a:chExt cx="10786" cy="822"/>
          </a:xfrm>
        </p:grpSpPr>
        <p:sp>
          <p:nvSpPr>
            <p:cNvPr id="10" name="文本框 9"/>
            <p:cNvSpPr txBox="1"/>
            <p:nvPr/>
          </p:nvSpPr>
          <p:spPr>
            <a:xfrm>
              <a:off x="270" y="5817"/>
              <a:ext cx="1078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/>
                <a:t>Dijkstra</a:t>
              </a:r>
              <a:r>
                <a:rPr lang="zh-CN" altLang="en-US" sz="2800"/>
                <a:t>，复杂度</a:t>
              </a:r>
              <a:endParaRPr lang="zh-CN" altLang="en-US" sz="2800"/>
            </a:p>
          </p:txBody>
        </p:sp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458" y="5878"/>
            <a:ext cx="1895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2" imgW="584200" imgH="215900" progId="Equation.KSEE3">
                    <p:embed/>
                  </p:oleObj>
                </mc:Choice>
                <mc:Fallback>
                  <p:oleObj name="" r:id="rId2" imgW="584200" imgH="2159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458" y="5878"/>
                          <a:ext cx="1895" cy="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105370" y="339340"/>
            <a:ext cx="432048" cy="350295"/>
          </a:xfrm>
        </p:spPr>
        <p:txBody>
          <a:bodyPr/>
          <a:p>
            <a:r>
              <a:rPr lang="en-US" altLang="zh-CN" sz="3200" b="1" dirty="0">
                <a:latin typeface="Times New Roman" panose="02020603050405020304" charset="0"/>
              </a:rPr>
              <a:t>C</a:t>
            </a:r>
            <a:endParaRPr lang="en-US" altLang="zh-CN" sz="3200" b="1" dirty="0">
              <a:latin typeface="Times New Roman" panose="02020603050405020304" charset="0"/>
            </a:endParaRPr>
          </a:p>
        </p:txBody>
      </p:sp>
      <p:sp>
        <p:nvSpPr>
          <p:cNvPr id="13" name="文本占位符 12"/>
          <p:cNvSpPr>
            <a:spLocks noGrp="1"/>
          </p:cNvSpPr>
          <p:nvPr/>
        </p:nvSpPr>
        <p:spPr>
          <a:xfrm>
            <a:off x="706755" y="420370"/>
            <a:ext cx="8322945" cy="485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>
                <a:sym typeface="+mn-ea"/>
              </a:rPr>
              <a:t>记得小苹初见，两重心字罗衣</a:t>
            </a:r>
            <a:endParaRPr lang="en-US" altLang="zh-CN" b="1" dirty="0" smtClean="0"/>
          </a:p>
        </p:txBody>
      </p:sp>
      <p:pic>
        <p:nvPicPr>
          <p:cNvPr id="2" name="图片 1" descr="QQ截图201705181715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1016000"/>
            <a:ext cx="9407525" cy="1092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2875" y="2242185"/>
            <a:ext cx="8964295" cy="180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方法一：如果某一行或某一列有</a:t>
            </a:r>
            <a:r>
              <a:rPr lang="en-US" altLang="zh-CN" sz="2800"/>
              <a:t>k</a:t>
            </a:r>
            <a:r>
              <a:rPr lang="zh-CN" altLang="en-US" sz="2800"/>
              <a:t>个点，那么可以对这</a:t>
            </a:r>
            <a:r>
              <a:rPr lang="en-US" altLang="zh-CN" sz="2800"/>
              <a:t>k</a:t>
            </a:r>
            <a:r>
              <a:rPr lang="zh-CN" altLang="en-US" sz="2800"/>
              <a:t>个点连</a:t>
            </a:r>
            <a:r>
              <a:rPr lang="en-US" altLang="zh-CN" sz="2800"/>
              <a:t>k/2</a:t>
            </a:r>
            <a:r>
              <a:rPr lang="zh-CN" altLang="en-US" sz="2800"/>
              <a:t>条边，使得每个点至多连了一条边</a:t>
            </a:r>
            <a:endParaRPr lang="zh-CN" altLang="en-US" sz="2800"/>
          </a:p>
          <a:p>
            <a:r>
              <a:rPr lang="zh-CN" altLang="en-US" sz="2800"/>
              <a:t>然后，对全图进行</a:t>
            </a:r>
            <a:r>
              <a:rPr lang="en-US" altLang="zh-CN" sz="2800"/>
              <a:t>dfs</a:t>
            </a:r>
            <a:r>
              <a:rPr lang="zh-CN" altLang="en-US" sz="2800"/>
              <a:t>染色，使得每条边两边的点的颜色不相同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105370" y="339340"/>
            <a:ext cx="432048" cy="350295"/>
          </a:xfrm>
        </p:spPr>
        <p:txBody>
          <a:bodyPr/>
          <a:p>
            <a:r>
              <a:rPr lang="en-US" altLang="zh-CN" sz="3200" b="1" dirty="0">
                <a:latin typeface="Times New Roman" panose="02020603050405020304" charset="0"/>
              </a:rPr>
              <a:t>C</a:t>
            </a:r>
            <a:endParaRPr lang="en-US" altLang="zh-CN" sz="3200" b="1" dirty="0">
              <a:latin typeface="Times New Roman" panose="02020603050405020304" charset="0"/>
            </a:endParaRPr>
          </a:p>
        </p:txBody>
      </p:sp>
      <p:sp>
        <p:nvSpPr>
          <p:cNvPr id="13" name="文本占位符 12"/>
          <p:cNvSpPr>
            <a:spLocks noGrp="1"/>
          </p:cNvSpPr>
          <p:nvPr/>
        </p:nvSpPr>
        <p:spPr>
          <a:xfrm>
            <a:off x="706755" y="420370"/>
            <a:ext cx="8322945" cy="485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叶根友毛笔行书2.0版" pitchFamily="2" charset="-122"/>
                <a:ea typeface="叶根友毛笔行书2.0版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>
                <a:sym typeface="+mn-ea"/>
              </a:rPr>
              <a:t>记得小苹初见，两重心字罗衣</a:t>
            </a:r>
            <a:endParaRPr lang="en-US" altLang="zh-CN" b="1" dirty="0" smtClean="0"/>
          </a:p>
        </p:txBody>
      </p:sp>
      <p:graphicFrame>
        <p:nvGraphicFramePr>
          <p:cNvPr id="4" name="图表 3"/>
          <p:cNvGraphicFramePr/>
          <p:nvPr/>
        </p:nvGraphicFramePr>
        <p:xfrm>
          <a:off x="2719705" y="1051560"/>
          <a:ext cx="5309235" cy="3423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53490" y="1338580"/>
            <a:ext cx="138874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  <a:p>
            <a:r>
              <a:rPr lang="en-US" altLang="zh-CN"/>
              <a:t>1 1</a:t>
            </a:r>
            <a:endParaRPr lang="en-US" altLang="zh-CN"/>
          </a:p>
          <a:p>
            <a:r>
              <a:rPr lang="en-US" altLang="zh-CN"/>
              <a:t>1 2</a:t>
            </a:r>
            <a:endParaRPr lang="en-US" altLang="zh-CN"/>
          </a:p>
          <a:p>
            <a:r>
              <a:rPr lang="en-US" altLang="zh-CN"/>
              <a:t>2 1</a:t>
            </a:r>
            <a:endParaRPr lang="en-US" altLang="zh-CN"/>
          </a:p>
          <a:p>
            <a:r>
              <a:rPr lang="en-US" altLang="zh-CN"/>
              <a:t>2 2</a:t>
            </a:r>
            <a:endParaRPr lang="en-US" altLang="zh-CN"/>
          </a:p>
          <a:p>
            <a:r>
              <a:rPr lang="en-US" altLang="zh-CN"/>
              <a:t>2 3</a:t>
            </a:r>
            <a:endParaRPr lang="en-US" altLang="zh-CN"/>
          </a:p>
          <a:p>
            <a:r>
              <a:rPr lang="en-US" altLang="zh-CN"/>
              <a:t>3 2</a:t>
            </a:r>
            <a:endParaRPr lang="en-US" altLang="zh-CN"/>
          </a:p>
          <a:p>
            <a:r>
              <a:rPr lang="en-US" altLang="zh-CN"/>
              <a:t>4 2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</Words>
  <Application>WPS 演示</Application>
  <PresentationFormat>全屏显示(16:9)</PresentationFormat>
  <Paragraphs>136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叶根友毛笔行书2.0版</vt:lpstr>
      <vt:lpstr>华文隶书</vt:lpstr>
      <vt:lpstr>Times New Roman</vt:lpstr>
      <vt:lpstr>华文新魏</vt:lpstr>
      <vt:lpstr>Calibri</vt:lpstr>
      <vt:lpstr>微软雅黑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海泉</dc:creator>
  <cp:lastModifiedBy>USER</cp:lastModifiedBy>
  <cp:revision>22</cp:revision>
  <dcterms:created xsi:type="dcterms:W3CDTF">2012-10-23T13:05:00Z</dcterms:created>
  <dcterms:modified xsi:type="dcterms:W3CDTF">2017-05-20T10:21:04Z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