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77" r:id="rId6"/>
    <p:sldId id="278" r:id="rId7"/>
    <p:sldId id="259" r:id="rId8"/>
    <p:sldId id="260" r:id="rId9"/>
    <p:sldId id="279" r:id="rId10"/>
    <p:sldId id="262" r:id="rId11"/>
    <p:sldId id="263" r:id="rId12"/>
    <p:sldId id="264" r:id="rId13"/>
    <p:sldId id="265" r:id="rId14"/>
    <p:sldId id="291" r:id="rId15"/>
    <p:sldId id="266" r:id="rId16"/>
    <p:sldId id="274" r:id="rId17"/>
    <p:sldId id="272" r:id="rId18"/>
    <p:sldId id="280" r:id="rId19"/>
    <p:sldId id="26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数据结构专题：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D~J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题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116455"/>
          </a:xfrm>
        </p:spPr>
        <p:txBody>
          <a:bodyPr/>
          <a:p>
            <a:r>
              <a:rPr lang="zh-CN" altLang="en-US">
                <a:effectLst/>
                <a:latin typeface="华文楷体" panose="02010600040101010101" charset="-122"/>
                <a:ea typeface="华文楷体" panose="02010600040101010101" charset="-122"/>
              </a:rPr>
              <a:t>电子科技大学 计算机科学与工程学院 </a:t>
            </a:r>
            <a:r>
              <a:rPr lang="en-US" altLang="zh-CN">
                <a:effectLst/>
                <a:latin typeface="华文楷体" panose="02010600040101010101" charset="-122"/>
                <a:ea typeface="华文楷体" panose="02010600040101010101" charset="-122"/>
              </a:rPr>
              <a:t>2016</a:t>
            </a:r>
            <a:r>
              <a:rPr lang="zh-CN" altLang="en-US">
                <a:effectLst/>
                <a:latin typeface="华文楷体" panose="02010600040101010101" charset="-122"/>
                <a:ea typeface="华文楷体" panose="02010600040101010101" charset="-122"/>
              </a:rPr>
              <a:t>级</a:t>
            </a:r>
            <a:endParaRPr lang="zh-CN" altLang="en-US">
              <a:effectLst/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en-US" altLang="en-US">
                <a:effectLst/>
                <a:latin typeface="华文楷体" panose="02010600040101010101" charset="-122"/>
                <a:ea typeface="华文楷体" panose="02010600040101010101" charset="-122"/>
                <a:sym typeface="+mn-ea"/>
              </a:rPr>
              <a:t>AutSky_JadeK</a:t>
            </a:r>
            <a:endParaRPr lang="zh-CN" altLang="en-US">
              <a:effectLst/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>
                <a:effectLst/>
                <a:latin typeface="华文楷体" panose="02010600040101010101" charset="-122"/>
                <a:ea typeface="华文楷体" panose="02010600040101010101" charset="-122"/>
                <a:sym typeface="+mn-ea"/>
              </a:rPr>
              <a:t>李子通</a:t>
            </a:r>
            <a:endParaRPr lang="zh-CN" altLang="en-US">
              <a:effectLst/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r>
              <a:rPr lang="zh-CN" altLang="en-US">
                <a:effectLst/>
                <a:sym typeface="+mn-ea"/>
              </a:rPr>
              <a:t>http://www.cnblogs.com/autsky-jadek/</a:t>
            </a:r>
            <a:endParaRPr lang="zh-CN" altLang="en-US">
              <a:effectLst/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6" name="图片 5" descr="校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92435" y="7620"/>
            <a:ext cx="1590675" cy="15906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修改时：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  <a:p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1、若 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lc.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maxr 和 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rc.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maxl 都为负，就从中取较大的为该节点的max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v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（防止一个都不取），反之取二者中正的（都正就都取）。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  <a:p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2、将该节点的 max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v 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用 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lc 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和 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rc 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的 max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v 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更新。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  <a:p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3、该节点的 maxl 为 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max { lc.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maxl 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,  lc.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sum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v + rc.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maxl 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}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。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  <a:p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4、该节点的 maxr 为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sym typeface="+mn-ea"/>
              </a:rPr>
              <a:t> 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  <a:sym typeface="+mn-ea"/>
              </a:rPr>
              <a:t>max { rc.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sym typeface="+mn-ea"/>
              </a:rPr>
              <a:t>max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  <a:sym typeface="+mn-ea"/>
              </a:rPr>
              <a:t>r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sym typeface="+mn-ea"/>
              </a:rPr>
              <a:t> 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  <a:sym typeface="+mn-ea"/>
              </a:rPr>
              <a:t>, rc.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sym typeface="+mn-ea"/>
              </a:rPr>
              <a:t>sum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  <a:sym typeface="+mn-ea"/>
              </a:rPr>
              <a:t>v + lc.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sym typeface="+mn-ea"/>
              </a:rPr>
              <a:t>max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  <a:sym typeface="+mn-ea"/>
              </a:rPr>
              <a:t>r }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sym typeface="+mn-ea"/>
              </a:rPr>
              <a:t>。</a:t>
            </a:r>
            <a:endParaRPr lang="zh-CN" altLang="en-US"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  <a:p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5、该节点的 sum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v 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为 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lc.sumv + rc.sumv 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。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ea typeface="华文细黑" panose="02010600040101010101" charset="-122"/>
              </a:rPr>
              <a:t>G</a:t>
            </a:r>
            <a:r>
              <a:rPr lang="zh-CN" altLang="en-US">
                <a:ea typeface="华文细黑" panose="02010600040101010101" charset="-122"/>
              </a:rPr>
              <a:t>：加帕里公园的friends</a:t>
            </a:r>
            <a:endParaRPr lang="zh-CN" altLang="en-US">
              <a:ea typeface="华文细黑" panose="02010600040101010101" charset="-122"/>
            </a:endParaRPr>
          </a:p>
        </p:txBody>
      </p:sp>
      <p:pic>
        <p:nvPicPr>
          <p:cNvPr id="6" name="图片 5" descr="校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08945" y="-7620"/>
            <a:ext cx="1590675" cy="1590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查询时：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  <a:p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按照修改的方式将询问区间覆盖的结点信息合并即可。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  <a:p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  <a:p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  <a:p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这样看来这道题是不是很容易理解了？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ea typeface="华文细黑" panose="02010600040101010101" charset="-122"/>
              </a:rPr>
              <a:t>G</a:t>
            </a:r>
            <a:r>
              <a:rPr lang="zh-CN" altLang="en-US">
                <a:ea typeface="华文细黑" panose="02010600040101010101" charset="-122"/>
              </a:rPr>
              <a:t>：加帕里公园的friends</a:t>
            </a:r>
            <a:endParaRPr lang="zh-CN" altLang="en-US">
              <a:ea typeface="华文细黑" panose="02010600040101010101" charset="-122"/>
            </a:endParaRPr>
          </a:p>
        </p:txBody>
      </p:sp>
      <p:pic>
        <p:nvPicPr>
          <p:cNvPr id="6" name="图片 5" descr="校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08945" y="-7620"/>
            <a:ext cx="1590675" cy="1590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ea typeface="华文细黑" panose="02010600040101010101" charset="-122"/>
              </a:rPr>
              <a:t>H</a:t>
            </a:r>
            <a:r>
              <a:rPr lang="zh-CN" altLang="en-US">
                <a:ea typeface="华文细黑" panose="02010600040101010101" charset="-122"/>
              </a:rPr>
              <a:t>：Rikka的烦恼</a:t>
            </a:r>
            <a:endParaRPr lang="zh-CN" altLang="en-US">
              <a:ea typeface="华文细黑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74615"/>
          </a:xfrm>
        </p:spPr>
        <p:txBody>
          <a:bodyPr/>
          <a:p>
            <a:r>
              <a:rPr lang="zh-CN" altLang="en-US">
                <a:latin typeface="华文细黑" panose="02010600040101010101" charset="-122"/>
                <a:ea typeface="华文细黑" panose="02010600040101010101" charset="-122"/>
                <a:sym typeface="+mn-ea"/>
              </a:rPr>
              <a:t>给你一个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  <a:sym typeface="+mn-ea"/>
              </a:rPr>
              <a:t>n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sym typeface="+mn-ea"/>
              </a:rPr>
              <a:t>个元素的序列，支持以下操作：单点修改，查询某个下标是等差数列的子序列的最小值。</a:t>
            </a:r>
            <a:endParaRPr lang="zh-CN" altLang="en-US"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  <a:p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  <a:p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设置一个阈值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K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，当公差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&gt;K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的时候，可以暴力计算答案。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  <a:p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当公差小于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K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的时候，对每一个公差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d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，及其所有小于等于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d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的首项，建立一棵线段树。注意，公差确定时，每个首项对应的线段树是没有交集的。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  <a:p>
            <a:r>
              <a:rPr lang="zh-CN" altLang="en-US">
                <a:latin typeface="华文细黑" panose="02010600040101010101" charset="-122"/>
                <a:ea typeface="华文细黑" panose="02010600040101010101" charset="-122"/>
                <a:sym typeface="+mn-ea"/>
              </a:rPr>
              <a:t>共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  <a:sym typeface="+mn-ea"/>
              </a:rPr>
              <a:t>O(K</a:t>
            </a:r>
            <a:r>
              <a:rPr lang="en-US" altLang="zh-CN" baseline="30000">
                <a:latin typeface="华文细黑" panose="02010600040101010101" charset="-122"/>
                <a:ea typeface="华文细黑" panose="02010600040101010101" charset="-122"/>
                <a:sym typeface="+mn-ea"/>
              </a:rPr>
              <a:t>2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  <a:sym typeface="+mn-ea"/>
              </a:rPr>
              <a:t>)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sym typeface="+mn-ea"/>
              </a:rPr>
              <a:t>棵线段树，总空间为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  <a:sym typeface="+mn-ea"/>
              </a:rPr>
              <a:t>O(K*n)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sym typeface="+mn-ea"/>
              </a:rPr>
              <a:t>。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  <a:p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询问时，找到它究竟在哪棵线段树。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  <a:p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修改时，在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K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棵线段树中进行修改。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</p:txBody>
      </p:sp>
      <p:pic>
        <p:nvPicPr>
          <p:cNvPr id="6" name="图片 5" descr="校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08945" y="-7620"/>
            <a:ext cx="1590675" cy="1590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ea typeface="华文细黑" panose="02010600040101010101" charset="-122"/>
                <a:sym typeface="+mn-ea"/>
              </a:rPr>
              <a:t>H</a:t>
            </a:r>
            <a:r>
              <a:rPr lang="zh-CN" altLang="en-US">
                <a:ea typeface="华文细黑" panose="02010600040101010101" charset="-122"/>
                <a:sym typeface="+mn-ea"/>
              </a:rPr>
              <a:t>：Rikka的烦恼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841875"/>
          </a:xfrm>
        </p:spPr>
        <p:txBody>
          <a:bodyPr>
            <a:normAutofit lnSpcReduction="10000"/>
          </a:bodyPr>
          <a:p>
            <a:r>
              <a:rPr lang="en-US" altLang="en-US" sz="3600" b="1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</a:rPr>
              <a:t>3 1 2 4 2 7 6 8 9							</a:t>
            </a:r>
            <a:r>
              <a:rPr lang="en-US" altLang="en-US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K=3</a:t>
            </a:r>
            <a:endParaRPr lang="en-US" altLang="en-US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endParaRPr lang="en-US" altLang="en-US" sz="3600" b="1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r>
              <a:rPr lang="en-US" altLang="en-US" sz="3600" b="1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3</a:t>
            </a:r>
            <a:r>
              <a:rPr lang="en-US" altLang="en-US" sz="3600" b="1">
                <a:latin typeface="华文细黑" panose="02010600040101010101" charset="-122"/>
                <a:ea typeface="华文细黑" panose="02010600040101010101" charset="-122"/>
                <a:sym typeface="+mn-ea"/>
              </a:rPr>
              <a:t> 1 </a:t>
            </a:r>
            <a:r>
              <a:rPr lang="en-US" altLang="en-US" sz="3600" b="1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2</a:t>
            </a:r>
            <a:r>
              <a:rPr lang="en-US" altLang="en-US" sz="3600" b="1">
                <a:latin typeface="华文细黑" panose="02010600040101010101" charset="-122"/>
                <a:ea typeface="华文细黑" panose="02010600040101010101" charset="-122"/>
                <a:sym typeface="+mn-ea"/>
              </a:rPr>
              <a:t> 4 </a:t>
            </a:r>
            <a:r>
              <a:rPr lang="en-US" altLang="en-US" sz="3600" b="1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2</a:t>
            </a:r>
            <a:r>
              <a:rPr lang="en-US" altLang="en-US" sz="3600" b="1">
                <a:latin typeface="华文细黑" panose="02010600040101010101" charset="-122"/>
                <a:ea typeface="华文细黑" panose="02010600040101010101" charset="-122"/>
                <a:sym typeface="+mn-ea"/>
              </a:rPr>
              <a:t> 7 </a:t>
            </a:r>
            <a:r>
              <a:rPr lang="en-US" altLang="en-US" sz="3600" b="1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6</a:t>
            </a:r>
            <a:r>
              <a:rPr lang="en-US" altLang="en-US" sz="3600" b="1">
                <a:latin typeface="华文细黑" panose="02010600040101010101" charset="-122"/>
                <a:ea typeface="华文细黑" panose="02010600040101010101" charset="-122"/>
                <a:sym typeface="+mn-ea"/>
              </a:rPr>
              <a:t> 8 </a:t>
            </a:r>
            <a:r>
              <a:rPr lang="en-US" altLang="en-US" sz="3600" b="1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9</a:t>
            </a:r>
            <a:endParaRPr lang="en-US" altLang="en-US" sz="3600" b="1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  <a:p>
            <a:r>
              <a:rPr lang="en-US" altLang="en-US" sz="3600" b="1">
                <a:latin typeface="华文细黑" panose="02010600040101010101" charset="-122"/>
                <a:ea typeface="华文细黑" panose="02010600040101010101" charset="-122"/>
                <a:sym typeface="+mn-ea"/>
              </a:rPr>
              <a:t>3 </a:t>
            </a:r>
            <a:r>
              <a:rPr lang="en-US" altLang="en-US" sz="3600" b="1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1</a:t>
            </a:r>
            <a:r>
              <a:rPr lang="en-US" altLang="en-US" sz="3600" b="1">
                <a:latin typeface="华文细黑" panose="02010600040101010101" charset="-122"/>
                <a:ea typeface="华文细黑" panose="02010600040101010101" charset="-122"/>
                <a:sym typeface="+mn-ea"/>
              </a:rPr>
              <a:t> 2 </a:t>
            </a:r>
            <a:r>
              <a:rPr lang="en-US" altLang="en-US" sz="3600" b="1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4</a:t>
            </a:r>
            <a:r>
              <a:rPr lang="en-US" altLang="en-US" sz="3600" b="1">
                <a:latin typeface="华文细黑" panose="02010600040101010101" charset="-122"/>
                <a:ea typeface="华文细黑" panose="02010600040101010101" charset="-122"/>
                <a:sym typeface="+mn-ea"/>
              </a:rPr>
              <a:t> 2 </a:t>
            </a:r>
            <a:r>
              <a:rPr lang="en-US" altLang="en-US" sz="3600" b="1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7</a:t>
            </a:r>
            <a:r>
              <a:rPr lang="en-US" altLang="en-US" sz="3600" b="1">
                <a:latin typeface="华文细黑" panose="02010600040101010101" charset="-122"/>
                <a:ea typeface="华文细黑" panose="02010600040101010101" charset="-122"/>
                <a:sym typeface="+mn-ea"/>
              </a:rPr>
              <a:t> 6 </a:t>
            </a:r>
            <a:r>
              <a:rPr lang="en-US" altLang="en-US" sz="3600" b="1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8</a:t>
            </a:r>
            <a:r>
              <a:rPr lang="en-US" altLang="en-US" sz="3600" b="1">
                <a:latin typeface="华文细黑" panose="02010600040101010101" charset="-122"/>
                <a:ea typeface="华文细黑" panose="02010600040101010101" charset="-122"/>
                <a:sym typeface="+mn-ea"/>
              </a:rPr>
              <a:t> 9</a:t>
            </a:r>
            <a:endParaRPr lang="en-US" altLang="en-US" sz="3600" b="1"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  <a:p>
            <a:endParaRPr lang="en-US" altLang="en-US" sz="3600" b="1"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  <a:p>
            <a:r>
              <a:rPr lang="en-US" altLang="en-US" sz="3600" b="1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3</a:t>
            </a:r>
            <a:r>
              <a:rPr lang="en-US" altLang="en-US" sz="3600" b="1">
                <a:latin typeface="华文细黑" panose="02010600040101010101" charset="-122"/>
                <a:ea typeface="华文细黑" panose="02010600040101010101" charset="-122"/>
                <a:sym typeface="+mn-ea"/>
              </a:rPr>
              <a:t> 1 2 </a:t>
            </a:r>
            <a:r>
              <a:rPr lang="en-US" altLang="en-US" sz="3600" b="1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4</a:t>
            </a:r>
            <a:r>
              <a:rPr lang="en-US" altLang="en-US" sz="3600" b="1">
                <a:latin typeface="华文细黑" panose="02010600040101010101" charset="-122"/>
                <a:ea typeface="华文细黑" panose="02010600040101010101" charset="-122"/>
                <a:sym typeface="+mn-ea"/>
              </a:rPr>
              <a:t> 2 7 </a:t>
            </a:r>
            <a:r>
              <a:rPr lang="en-US" altLang="en-US" sz="3600" b="1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6</a:t>
            </a:r>
            <a:r>
              <a:rPr lang="en-US" altLang="en-US" sz="3600" b="1">
                <a:latin typeface="华文细黑" panose="02010600040101010101" charset="-122"/>
                <a:ea typeface="华文细黑" panose="02010600040101010101" charset="-122"/>
                <a:sym typeface="+mn-ea"/>
              </a:rPr>
              <a:t> 8 9</a:t>
            </a:r>
            <a:endParaRPr lang="en-US" altLang="en-US" sz="3600" b="1"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  <a:p>
            <a:r>
              <a:rPr lang="en-US" altLang="en-US" sz="3600" b="1">
                <a:latin typeface="华文细黑" panose="02010600040101010101" charset="-122"/>
                <a:ea typeface="华文细黑" panose="02010600040101010101" charset="-122"/>
                <a:sym typeface="+mn-ea"/>
              </a:rPr>
              <a:t>3 </a:t>
            </a:r>
            <a:r>
              <a:rPr lang="en-US" altLang="en-US" sz="3600" b="1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1</a:t>
            </a:r>
            <a:r>
              <a:rPr lang="en-US" altLang="en-US" sz="3600" b="1">
                <a:latin typeface="华文细黑" panose="02010600040101010101" charset="-122"/>
                <a:ea typeface="华文细黑" panose="02010600040101010101" charset="-122"/>
                <a:sym typeface="+mn-ea"/>
              </a:rPr>
              <a:t> 2 4 </a:t>
            </a:r>
            <a:r>
              <a:rPr lang="en-US" altLang="en-US" sz="3600" b="1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2</a:t>
            </a:r>
            <a:r>
              <a:rPr lang="en-US" altLang="en-US" sz="3600" b="1">
                <a:latin typeface="华文细黑" panose="02010600040101010101" charset="-122"/>
                <a:ea typeface="华文细黑" panose="02010600040101010101" charset="-122"/>
                <a:sym typeface="+mn-ea"/>
              </a:rPr>
              <a:t> 7 6 </a:t>
            </a:r>
            <a:r>
              <a:rPr lang="en-US" altLang="en-US" sz="3600" b="1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8</a:t>
            </a:r>
            <a:r>
              <a:rPr lang="en-US" altLang="en-US" sz="3600" b="1">
                <a:latin typeface="华文细黑" panose="02010600040101010101" charset="-122"/>
                <a:ea typeface="华文细黑" panose="02010600040101010101" charset="-122"/>
                <a:sym typeface="+mn-ea"/>
              </a:rPr>
              <a:t> 9</a:t>
            </a:r>
            <a:endParaRPr lang="en-US" altLang="en-US" sz="3600" b="1"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  <a:p>
            <a:r>
              <a:rPr lang="en-US" altLang="en-US" sz="3600" b="1">
                <a:latin typeface="华文细黑" panose="02010600040101010101" charset="-122"/>
                <a:ea typeface="华文细黑" panose="02010600040101010101" charset="-122"/>
                <a:sym typeface="+mn-ea"/>
              </a:rPr>
              <a:t>3 1 </a:t>
            </a:r>
            <a:r>
              <a:rPr lang="en-US" altLang="en-US" sz="3600" b="1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2</a:t>
            </a:r>
            <a:r>
              <a:rPr lang="en-US" altLang="en-US" sz="3600" b="1">
                <a:latin typeface="华文细黑" panose="02010600040101010101" charset="-122"/>
                <a:ea typeface="华文细黑" panose="02010600040101010101" charset="-122"/>
                <a:sym typeface="+mn-ea"/>
              </a:rPr>
              <a:t> 4 2 </a:t>
            </a:r>
            <a:r>
              <a:rPr lang="en-US" altLang="en-US" sz="3600" b="1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7</a:t>
            </a:r>
            <a:r>
              <a:rPr lang="en-US" altLang="en-US" sz="3600" b="1">
                <a:latin typeface="华文细黑" panose="02010600040101010101" charset="-122"/>
                <a:ea typeface="华文细黑" panose="02010600040101010101" charset="-122"/>
                <a:sym typeface="+mn-ea"/>
              </a:rPr>
              <a:t> 6 8 </a:t>
            </a:r>
            <a:r>
              <a:rPr lang="en-US" altLang="en-US" sz="3600" b="1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9</a:t>
            </a:r>
            <a:endParaRPr lang="en-US" altLang="en-US" sz="3600" b="1">
              <a:latin typeface="华文细黑" panose="02010600040101010101" charset="-122"/>
              <a:ea typeface="华文细黑" panose="02010600040101010101" charset="-122"/>
            </a:endParaRPr>
          </a:p>
        </p:txBody>
      </p:sp>
      <p:pic>
        <p:nvPicPr>
          <p:cNvPr id="6" name="图片 5" descr="校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92435" y="7620"/>
            <a:ext cx="1590675" cy="15906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1905" indent="-359410">
              <a:buNone/>
            </a:pPr>
            <a:r>
              <a:rPr lang="zh-CN" altLang="en-US">
                <a:effectLst/>
                <a:latin typeface="华文细黑" panose="02010600040101010101" charset="-122"/>
                <a:ea typeface="华文细黑" panose="02010600040101010101" charset="-122"/>
                <a:sym typeface="+mn-ea"/>
              </a:rPr>
              <a:t>最优时间复杂度的伪计算：</a:t>
            </a:r>
            <a:endParaRPr lang="zh-CN" altLang="en-US">
              <a:effectLst/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  <a:p>
            <a:pPr marL="1905" indent="-359410">
              <a:buNone/>
            </a:pPr>
            <a:endParaRPr lang="zh-CN" altLang="en-US">
              <a:effectLst/>
              <a:latin typeface="华文细黑" panose="02010600040101010101" charset="-122"/>
              <a:ea typeface="华文细黑" panose="02010600040101010101" charset="-122"/>
            </a:endParaRPr>
          </a:p>
          <a:p>
            <a:pPr marL="1905" indent="-359410">
              <a:buNone/>
            </a:pPr>
            <a:r>
              <a:rPr lang="en-US" altLang="zh-CN">
                <a:effectLst/>
                <a:latin typeface="华文细黑" panose="02010600040101010101" charset="-122"/>
                <a:ea typeface="华文细黑" panose="02010600040101010101" charset="-122"/>
                <a:sym typeface="+mn-ea"/>
              </a:rPr>
              <a:t>	O( n*K*logn(</a:t>
            </a:r>
            <a:r>
              <a:rPr lang="zh-CN" altLang="en-US">
                <a:effectLst/>
                <a:latin typeface="华文细黑" panose="02010600040101010101" charset="-122"/>
                <a:ea typeface="华文细黑" panose="02010600040101010101" charset="-122"/>
                <a:sym typeface="+mn-ea"/>
              </a:rPr>
              <a:t>建树</a:t>
            </a:r>
            <a:r>
              <a:rPr lang="en-US" altLang="zh-CN">
                <a:effectLst/>
                <a:latin typeface="华文细黑" panose="02010600040101010101" charset="-122"/>
                <a:ea typeface="华文细黑" panose="02010600040101010101" charset="-122"/>
                <a:sym typeface="+mn-ea"/>
              </a:rPr>
              <a:t>) + m*logn(</a:t>
            </a:r>
            <a:r>
              <a:rPr lang="zh-CN" altLang="en-US">
                <a:effectLst/>
                <a:latin typeface="华文细黑" panose="02010600040101010101" charset="-122"/>
                <a:ea typeface="华文细黑" panose="02010600040101010101" charset="-122"/>
                <a:sym typeface="+mn-ea"/>
              </a:rPr>
              <a:t>询问类型</a:t>
            </a:r>
            <a:r>
              <a:rPr lang="en-US" altLang="zh-CN">
                <a:effectLst/>
                <a:latin typeface="华文细黑" panose="02010600040101010101" charset="-122"/>
                <a:ea typeface="华文细黑" panose="02010600040101010101" charset="-122"/>
                <a:sym typeface="+mn-ea"/>
              </a:rPr>
              <a:t>1) + m*n/K(</a:t>
            </a:r>
            <a:r>
              <a:rPr lang="zh-CN" altLang="en-US">
                <a:effectLst/>
                <a:latin typeface="华文细黑" panose="02010600040101010101" charset="-122"/>
                <a:ea typeface="华文细黑" panose="02010600040101010101" charset="-122"/>
                <a:sym typeface="+mn-ea"/>
              </a:rPr>
              <a:t>询问类型</a:t>
            </a:r>
            <a:r>
              <a:rPr lang="en-US" altLang="zh-CN">
                <a:effectLst/>
                <a:latin typeface="华文细黑" panose="02010600040101010101" charset="-122"/>
                <a:ea typeface="华文细黑" panose="02010600040101010101" charset="-122"/>
                <a:sym typeface="+mn-ea"/>
              </a:rPr>
              <a:t>2) + m*K*logn(</a:t>
            </a:r>
            <a:r>
              <a:rPr lang="zh-CN" altLang="en-US">
                <a:effectLst/>
                <a:latin typeface="华文细黑" panose="02010600040101010101" charset="-122"/>
                <a:ea typeface="华文细黑" panose="02010600040101010101" charset="-122"/>
                <a:sym typeface="+mn-ea"/>
              </a:rPr>
              <a:t>修改</a:t>
            </a:r>
            <a:r>
              <a:rPr lang="en-US" altLang="zh-CN">
                <a:effectLst/>
                <a:latin typeface="华文细黑" panose="02010600040101010101" charset="-122"/>
                <a:ea typeface="华文细黑" panose="02010600040101010101" charset="-122"/>
                <a:sym typeface="+mn-ea"/>
              </a:rPr>
              <a:t>))</a:t>
            </a:r>
            <a:r>
              <a:rPr lang="zh-CN" altLang="en-US">
                <a:effectLst/>
                <a:latin typeface="华文细黑" panose="02010600040101010101" charset="-122"/>
                <a:ea typeface="华文细黑" panose="02010600040101010101" charset="-122"/>
                <a:sym typeface="+mn-ea"/>
              </a:rPr>
              <a:t>。</a:t>
            </a:r>
            <a:endParaRPr lang="zh-CN" altLang="en-US">
              <a:effectLst/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  <a:p>
            <a:pPr marL="1905" indent="-359410">
              <a:buNone/>
            </a:pPr>
            <a:endParaRPr lang="zh-CN" altLang="en-US">
              <a:effectLst/>
              <a:latin typeface="华文细黑" panose="02010600040101010101" charset="-122"/>
              <a:ea typeface="华文细黑" panose="02010600040101010101" charset="-122"/>
            </a:endParaRPr>
          </a:p>
          <a:p>
            <a:pPr marL="1905" indent="-359410">
              <a:buNone/>
            </a:pPr>
            <a:r>
              <a:rPr lang="zh-CN" altLang="en-US">
                <a:effectLst/>
                <a:latin typeface="华文细黑" panose="02010600040101010101" charset="-122"/>
                <a:ea typeface="华文细黑" panose="02010600040101010101" charset="-122"/>
                <a:sym typeface="+mn-ea"/>
              </a:rPr>
              <a:t>求此函数最小值，易得，当</a:t>
            </a:r>
            <a:r>
              <a:rPr lang="en-US" altLang="zh-CN">
                <a:effectLst/>
                <a:latin typeface="华文细黑" panose="02010600040101010101" charset="-122"/>
                <a:ea typeface="华文细黑" panose="02010600040101010101" charset="-122"/>
                <a:sym typeface="+mn-ea"/>
              </a:rPr>
              <a:t>K=sqrt(m/logn)</a:t>
            </a:r>
            <a:r>
              <a:rPr lang="zh-CN" altLang="en-US">
                <a:effectLst/>
                <a:latin typeface="华文细黑" panose="02010600040101010101" charset="-122"/>
                <a:ea typeface="华文细黑" panose="02010600040101010101" charset="-122"/>
                <a:sym typeface="+mn-ea"/>
              </a:rPr>
              <a:t>时，</a:t>
            </a:r>
            <a:endParaRPr lang="zh-CN" altLang="en-US">
              <a:effectLst/>
              <a:latin typeface="华文细黑" panose="02010600040101010101" charset="-122"/>
              <a:ea typeface="华文细黑" panose="02010600040101010101" charset="-122"/>
            </a:endParaRPr>
          </a:p>
          <a:p>
            <a:pPr marL="1905" indent="-359410">
              <a:buNone/>
            </a:pPr>
            <a:r>
              <a:rPr lang="zh-CN" altLang="en-US">
                <a:effectLst/>
                <a:latin typeface="华文细黑" panose="02010600040101010101" charset="-122"/>
                <a:ea typeface="华文细黑" panose="02010600040101010101" charset="-122"/>
                <a:sym typeface="+mn-ea"/>
              </a:rPr>
              <a:t>时间复杂度：</a:t>
            </a:r>
            <a:r>
              <a:rPr lang="en-US" altLang="zh-CN">
                <a:effectLst/>
                <a:latin typeface="华文细黑" panose="02010600040101010101" charset="-122"/>
                <a:ea typeface="华文细黑" panose="02010600040101010101" charset="-122"/>
                <a:sym typeface="+mn-ea"/>
              </a:rPr>
              <a:t>O(m*sqrt(m*logn))</a:t>
            </a:r>
            <a:r>
              <a:rPr lang="zh-CN" altLang="en-US">
                <a:effectLst/>
                <a:latin typeface="华文细黑" panose="02010600040101010101" charset="-122"/>
                <a:ea typeface="华文细黑" panose="02010600040101010101" charset="-122"/>
                <a:sym typeface="+mn-ea"/>
              </a:rPr>
              <a:t>。</a:t>
            </a:r>
            <a:endParaRPr lang="zh-CN" altLang="en-US">
              <a:effectLst/>
              <a:latin typeface="华文细黑" panose="02010600040101010101" charset="-122"/>
              <a:ea typeface="华文细黑" panose="02010600040101010101" charset="-122"/>
            </a:endParaRPr>
          </a:p>
          <a:p>
            <a:pPr marL="1905" indent="-359410">
              <a:buNone/>
            </a:pPr>
            <a:r>
              <a:rPr lang="zh-CN" altLang="en-US">
                <a:effectLst/>
                <a:latin typeface="华文细黑" panose="02010600040101010101" charset="-122"/>
                <a:ea typeface="华文细黑" panose="02010600040101010101" charset="-122"/>
                <a:sym typeface="+mn-ea"/>
              </a:rPr>
              <a:t>空间复杂度：</a:t>
            </a:r>
            <a:r>
              <a:rPr lang="en-US" altLang="zh-CN">
                <a:effectLst/>
                <a:latin typeface="华文细黑" panose="02010600040101010101" charset="-122"/>
                <a:ea typeface="华文细黑" panose="02010600040101010101" charset="-122"/>
                <a:sym typeface="+mn-ea"/>
              </a:rPr>
              <a:t>O(n*sqrt(m/logn))</a:t>
            </a:r>
            <a:r>
              <a:rPr lang="zh-CN" altLang="en-US">
                <a:effectLst/>
                <a:latin typeface="华文细黑" panose="02010600040101010101" charset="-122"/>
                <a:ea typeface="华文细黑" panose="02010600040101010101" charset="-122"/>
                <a:sym typeface="+mn-ea"/>
              </a:rPr>
              <a:t>。</a:t>
            </a:r>
            <a:endParaRPr lang="zh-CN" altLang="en-US">
              <a:effectLst/>
              <a:latin typeface="华文细黑" panose="02010600040101010101" charset="-122"/>
              <a:ea typeface="华文细黑" panose="02010600040101010101" charset="-122"/>
            </a:endParaRPr>
          </a:p>
          <a:p>
            <a:endParaRPr lang="zh-CN" altLang="en-US">
              <a:effectLst/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ea typeface="华文细黑" panose="02010600040101010101" charset="-122"/>
              </a:rPr>
              <a:t>H</a:t>
            </a:r>
            <a:r>
              <a:rPr lang="zh-CN" altLang="en-US">
                <a:ea typeface="华文细黑" panose="02010600040101010101" charset="-122"/>
              </a:rPr>
              <a:t>：Rikka的烦恼</a:t>
            </a:r>
            <a:endParaRPr lang="zh-CN" altLang="en-US">
              <a:ea typeface="华文细黑" panose="02010600040101010101" charset="-122"/>
            </a:endParaRPr>
          </a:p>
        </p:txBody>
      </p:sp>
      <p:pic>
        <p:nvPicPr>
          <p:cNvPr id="2" name="图片 1" descr="校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08945" y="-7620"/>
            <a:ext cx="1590675" cy="15906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题意：问你最少能将一个序列不重复，不遗漏地划分成多少个“堆型子序列”。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  <a:p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一个序列S={s</a:t>
            </a:r>
            <a:r>
              <a:rPr lang="zh-CN" altLang="en-US" baseline="-25000">
                <a:latin typeface="华文细黑" panose="02010600040101010101" charset="-122"/>
                <a:ea typeface="华文细黑" panose="02010600040101010101" charset="-122"/>
              </a:rPr>
              <a:t>1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,s</a:t>
            </a:r>
            <a:r>
              <a:rPr lang="zh-CN" altLang="en-US" baseline="-25000">
                <a:latin typeface="华文细黑" panose="02010600040101010101" charset="-122"/>
                <a:ea typeface="华文细黑" panose="02010600040101010101" charset="-122"/>
              </a:rPr>
              <a:t>2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,...,s</a:t>
            </a:r>
            <a:r>
              <a:rPr lang="zh-CN" altLang="en-US" baseline="-25000">
                <a:latin typeface="华文细黑" panose="02010600040101010101" charset="-122"/>
                <a:ea typeface="华文细黑" panose="02010600040101010101" charset="-122"/>
              </a:rPr>
              <a:t>n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}是一个“堆型序列”当且仅当，存在一个有n个结点的二叉树，其每个结点与该序列的元素一一对应，而且对于该二叉树的每个非根结点s</a:t>
            </a:r>
            <a:r>
              <a:rPr lang="zh-CN" altLang="en-US" baseline="-25000">
                <a:latin typeface="华文细黑" panose="02010600040101010101" charset="-122"/>
                <a:ea typeface="华文细黑" panose="02010600040101010101" charset="-122"/>
              </a:rPr>
              <a:t>i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和它的父节点s</a:t>
            </a:r>
            <a:r>
              <a:rPr lang="zh-CN" altLang="en-US" baseline="-25000">
                <a:latin typeface="华文细黑" panose="02010600040101010101" charset="-122"/>
                <a:ea typeface="华文细黑" panose="02010600040101010101" charset="-122"/>
              </a:rPr>
              <a:t>j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，满足s</a:t>
            </a:r>
            <a:r>
              <a:rPr lang="zh-CN" altLang="en-US" baseline="-25000">
                <a:latin typeface="华文细黑" panose="02010600040101010101" charset="-122"/>
                <a:ea typeface="华文细黑" panose="02010600040101010101" charset="-122"/>
              </a:rPr>
              <a:t>j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≤s</a:t>
            </a:r>
            <a:r>
              <a:rPr lang="zh-CN" altLang="en-US" baseline="-25000">
                <a:latin typeface="华文细黑" panose="02010600040101010101" charset="-122"/>
                <a:ea typeface="华文细黑" panose="02010600040101010101" charset="-122"/>
              </a:rPr>
              <a:t>i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并且j&lt;i。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ea typeface="华文细黑" panose="02010600040101010101" charset="-122"/>
                <a:sym typeface="+mn-ea"/>
              </a:rPr>
              <a:t>I</a:t>
            </a:r>
            <a:r>
              <a:rPr lang="zh-CN" altLang="en-US">
                <a:ea typeface="华文细黑" panose="02010600040101010101" charset="-122"/>
                <a:sym typeface="+mn-ea"/>
              </a:rPr>
              <a:t>：Ban</a:t>
            </a:r>
            <a:r>
              <a:rPr lang="en-US" altLang="zh-CN">
                <a:ea typeface="华文细黑" panose="02010600040101010101" charset="-122"/>
                <a:sym typeface="+mn-ea"/>
              </a:rPr>
              <a:t>G</a:t>
            </a:r>
            <a:r>
              <a:rPr lang="zh-CN" altLang="en-US">
                <a:ea typeface="华文细黑" panose="02010600040101010101" charset="-122"/>
                <a:sym typeface="+mn-ea"/>
              </a:rPr>
              <a:t> Dreamer</a:t>
            </a:r>
            <a:endParaRPr lang="zh-CN" altLang="en-US">
              <a:ea typeface="华文细黑" panose="02010600040101010101" charset="-122"/>
            </a:endParaRPr>
          </a:p>
        </p:txBody>
      </p:sp>
      <p:pic>
        <p:nvPicPr>
          <p:cNvPr id="2" name="图片 1" descr="校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08945" y="-7620"/>
            <a:ext cx="1590675" cy="15906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校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94340" y="12700"/>
            <a:ext cx="1590675" cy="15906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700"/>
            <a:ext cx="10515600" cy="1325563"/>
          </a:xfrm>
        </p:spPr>
        <p:txBody>
          <a:bodyPr>
            <a:normAutofit/>
          </a:bodyPr>
          <a:p>
            <a:r>
              <a:rPr lang="en-US" altLang="zh-CN">
                <a:ea typeface="华文细黑" panose="02010600040101010101" charset="-122"/>
                <a:sym typeface="+mn-ea"/>
              </a:rPr>
              <a:t>I</a:t>
            </a:r>
            <a:r>
              <a:rPr lang="zh-CN" altLang="en-US">
                <a:ea typeface="华文细黑" panose="02010600040101010101" charset="-122"/>
                <a:sym typeface="+mn-ea"/>
              </a:rPr>
              <a:t>：Ban</a:t>
            </a:r>
            <a:r>
              <a:rPr lang="en-US" altLang="zh-CN">
                <a:ea typeface="华文细黑" panose="02010600040101010101" charset="-122"/>
                <a:sym typeface="+mn-ea"/>
              </a:rPr>
              <a:t>G</a:t>
            </a:r>
            <a:r>
              <a:rPr lang="zh-CN" altLang="en-US">
                <a:ea typeface="华文细黑" panose="02010600040101010101" charset="-122"/>
                <a:sym typeface="+mn-ea"/>
              </a:rPr>
              <a:t> Dreamer</a:t>
            </a:r>
            <a:endParaRPr lang="zh-CN" altLang="en-US">
              <a:ea typeface="华文细黑" panose="0201060004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42975"/>
            <a:ext cx="10515600" cy="6426835"/>
          </a:xfrm>
        </p:spPr>
        <p:txBody>
          <a:bodyPr/>
          <a:p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用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set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维护，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  <a:sym typeface="+mn-ea"/>
              </a:rPr>
              <a:t>set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sym typeface="+mn-ea"/>
              </a:rPr>
              <a:t>中存储的是个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  <a:sym typeface="+mn-ea"/>
              </a:rPr>
              <a:t>pair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sym typeface="+mn-ea"/>
              </a:rPr>
              <a:t>第一维权值，第二维是在原序列的下标。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  <a:p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贪心地从前往后扫，每到一个元素，就查找之前的元素中小于等于其的最大的元素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//it=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  <a:sym typeface="+mn-ea"/>
              </a:rPr>
              <a:t>Set.lower_bound(pair&lt;a[i],i&gt;);it--;//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，如果存在，就将它置为其父亲。如果一个结点已经是两个儿子的父亲了，就不能在set中存在了，就将他删除。如果然后将当前元素插入。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  <a:p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pair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的比较函数是双关键字比较，先按第一关键字，如果相同，再按第二关键字。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  <a:p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如果不存在，就直接将当前元素插入。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  <a:p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证明是比较显然的，因为对于某个元素，前面各个堆中权值相同的结点都是等价的。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  <a:p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输出答案时用邻接表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/*vector&lt;int&gt;G[N];*/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把树存下来，跑个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dfs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，然后排个序输出就行。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ea typeface="华文细黑" panose="02010600040101010101" charset="-122"/>
                <a:sym typeface="+mn-ea"/>
              </a:rPr>
              <a:t>I</a:t>
            </a:r>
            <a:r>
              <a:rPr lang="zh-CN" altLang="en-US">
                <a:ea typeface="华文细黑" panose="02010600040101010101" charset="-122"/>
                <a:sym typeface="+mn-ea"/>
              </a:rPr>
              <a:t>：Ban</a:t>
            </a:r>
            <a:r>
              <a:rPr lang="en-US" altLang="zh-CN">
                <a:ea typeface="华文细黑" panose="02010600040101010101" charset="-122"/>
                <a:sym typeface="+mn-ea"/>
              </a:rPr>
              <a:t>G</a:t>
            </a:r>
            <a:r>
              <a:rPr lang="zh-CN" altLang="en-US">
                <a:ea typeface="华文细黑" panose="02010600040101010101" charset="-122"/>
                <a:sym typeface="+mn-ea"/>
              </a:rPr>
              <a:t> Dreamer</a:t>
            </a:r>
            <a:endParaRPr lang="zh-CN" altLang="en-US">
              <a:ea typeface="华文细黑" panose="0201060004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1459865"/>
            <a:ext cx="2642235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华文细黑" panose="02010600040101010101" charset="-122"/>
                <a:ea typeface="华文细黑" panose="02010600040101010101" charset="-122"/>
              </a:rPr>
              <a:t>3 5 4 1 2 1 1</a:t>
            </a:r>
            <a:endParaRPr lang="en-US" altLang="zh-CN" sz="360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192020" y="2815590"/>
            <a:ext cx="577850" cy="563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1614170" y="3793490"/>
            <a:ext cx="577850" cy="563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2902585" y="3793490"/>
            <a:ext cx="577850" cy="563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5147310" y="2815590"/>
            <a:ext cx="577850" cy="563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4569460" y="3793490"/>
            <a:ext cx="577850" cy="563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5807075" y="3793490"/>
            <a:ext cx="577850" cy="563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6384925" y="4690745"/>
            <a:ext cx="577850" cy="563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2077085" y="3406775"/>
            <a:ext cx="144145" cy="33210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5003165" y="3406775"/>
            <a:ext cx="144145" cy="33210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712085" y="3435985"/>
            <a:ext cx="129540" cy="31750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807075" y="3406775"/>
            <a:ext cx="129540" cy="31750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6255385" y="4373245"/>
            <a:ext cx="129540" cy="31750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校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08945" y="-7620"/>
            <a:ext cx="1590675" cy="15906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谢谢观看！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http://www.cnblogs.com/autsky-jadek/</a:t>
            </a:r>
            <a:endParaRPr lang="zh-CN" altLang="en-US"/>
          </a:p>
        </p:txBody>
      </p:sp>
      <p:pic>
        <p:nvPicPr>
          <p:cNvPr id="2" name="图片 1" descr="校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08945" y="-7620"/>
            <a:ext cx="1590675" cy="15906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ea typeface="华文细黑" panose="02010600040101010101" charset="-122"/>
              </a:rPr>
              <a:t>J</a:t>
            </a:r>
            <a:r>
              <a:rPr lang="zh-CN" altLang="en-US">
                <a:ea typeface="华文细黑" panose="02010600040101010101" charset="-122"/>
              </a:rPr>
              <a:t>：	wtmsb</a:t>
            </a:r>
            <a:endParaRPr lang="zh-CN" altLang="en-US">
              <a:ea typeface="华文细黑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23485"/>
          </a:xfrm>
        </p:spPr>
        <p:txBody>
          <a:bodyPr/>
          <a:p>
            <a:r>
              <a:rPr lang="zh-CN" altLang="en-US">
                <a:latin typeface="华文细黑" panose="02010600040101010101" charset="-122"/>
                <a:ea typeface="华文细黑" panose="02010600040101010101" charset="-122"/>
                <a:sym typeface="+mn-ea"/>
              </a:rPr>
              <a:t>给你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  <a:sym typeface="+mn-ea"/>
              </a:rPr>
              <a:t>n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sym typeface="+mn-ea"/>
              </a:rPr>
              <a:t>个数，你每次可以合并两个数，合并所得的数是原来两个数之和，合并的代价也是原来两个数之和。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  <a:sym typeface="+mn-ea"/>
              </a:rPr>
              <a:t>n-1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sym typeface="+mn-ea"/>
              </a:rPr>
              <a:t>次合并后只剩一个数，问你该过程的最小代价。</a:t>
            </a:r>
            <a:endParaRPr lang="zh-CN" altLang="en-US"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  <a:p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  <a:p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贪心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  <a:p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用堆来维护，将所有元素放进堆。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  <a:p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每次取出当前最小的两个元素，将其合并，统计答案，放回堆。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  <a:p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重复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n-1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次。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  <a:p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比较显然，先合并小的，再合并大的明显更优。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</p:txBody>
      </p:sp>
      <p:pic>
        <p:nvPicPr>
          <p:cNvPr id="6" name="图片 5" descr="校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08945" y="-7620"/>
            <a:ext cx="1590675" cy="1590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ea typeface="华文细黑" panose="02010600040101010101" charset="-122"/>
              </a:rPr>
              <a:t>D:	Washi与Sonochi的约定</a:t>
            </a:r>
            <a:endParaRPr lang="en-US" altLang="zh-CN">
              <a:ea typeface="华文细黑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0330"/>
            <a:ext cx="10515600" cy="5453380"/>
          </a:xfrm>
        </p:spPr>
        <p:txBody>
          <a:bodyPr/>
          <a:p>
            <a:r>
              <a:rPr lang="zh-CN" altLang="zh-CN">
                <a:latin typeface="华文细黑" panose="02010600040101010101" charset="-122"/>
                <a:ea typeface="华文细黑" panose="02010600040101010101" charset="-122"/>
              </a:rPr>
              <a:t>平面上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n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个点，</a:t>
            </a:r>
            <a:r>
              <a:rPr lang="zh-CN" altLang="zh-CN">
                <a:latin typeface="华文细黑" panose="02010600040101010101" charset="-122"/>
                <a:ea typeface="华文细黑" panose="02010600040101010101" charset="-122"/>
              </a:rPr>
              <a:t>询问每个点左下方的点有多少个？</a:t>
            </a:r>
            <a:endParaRPr lang="zh-CN" altLang="zh-CN">
              <a:latin typeface="华文细黑" panose="02010600040101010101" charset="-122"/>
              <a:ea typeface="华文细黑" panose="02010600040101010101" charset="-122"/>
            </a:endParaRPr>
          </a:p>
          <a:p>
            <a:endParaRPr lang="zh-CN" altLang="zh-CN">
              <a:latin typeface="华文细黑" panose="02010600040101010101" charset="-122"/>
              <a:ea typeface="华文细黑" panose="02010600040101010101" charset="-122"/>
            </a:endParaRPr>
          </a:p>
          <a:p>
            <a:r>
              <a:rPr lang="zh-CN" altLang="zh-CN">
                <a:latin typeface="华文细黑" panose="02010600040101010101" charset="-122"/>
                <a:ea typeface="华文细黑" panose="02010600040101010101" charset="-122"/>
              </a:rPr>
              <a:t>二维偏序</a:t>
            </a:r>
            <a:endParaRPr lang="zh-CN" altLang="zh-CN">
              <a:latin typeface="华文细黑" panose="02010600040101010101" charset="-122"/>
              <a:ea typeface="华文细黑" panose="02010600040101010101" charset="-122"/>
            </a:endParaRPr>
          </a:p>
          <a:p>
            <a:r>
              <a:rPr lang="zh-CN" altLang="zh-CN">
                <a:latin typeface="华文细黑" panose="02010600040101010101" charset="-122"/>
                <a:ea typeface="华文细黑" panose="02010600040101010101" charset="-122"/>
              </a:rPr>
              <a:t>设A是一个非空集，P是A上的一个关系，若关系P是自反的、反对称的、和传递的，则称P是集合A上的偏序关系。即P适合下列条件：</a:t>
            </a:r>
            <a:endParaRPr lang="zh-CN" altLang="zh-CN">
              <a:latin typeface="华文细黑" panose="02010600040101010101" charset="-122"/>
              <a:ea typeface="华文细黑" panose="02010600040101010101" charset="-122"/>
            </a:endParaRPr>
          </a:p>
          <a:p>
            <a:r>
              <a:rPr lang="zh-CN" altLang="zh-CN">
                <a:latin typeface="华文细黑" panose="02010600040101010101" charset="-122"/>
                <a:ea typeface="华文细黑" panose="02010600040101010101" charset="-122"/>
              </a:rPr>
              <a:t>（1）对任意的a∈A,(a,a)∈P;</a:t>
            </a:r>
            <a:endParaRPr lang="zh-CN" altLang="zh-CN">
              <a:latin typeface="华文细黑" panose="02010600040101010101" charset="-122"/>
              <a:ea typeface="华文细黑" panose="02010600040101010101" charset="-122"/>
            </a:endParaRPr>
          </a:p>
          <a:p>
            <a:r>
              <a:rPr lang="zh-CN" altLang="zh-CN">
                <a:latin typeface="华文细黑" panose="02010600040101010101" charset="-122"/>
                <a:ea typeface="华文细黑" panose="02010600040101010101" charset="-122"/>
              </a:rPr>
              <a:t>（2）若（a,b)∈P且（b,a)∈P,则a=b;</a:t>
            </a:r>
            <a:endParaRPr lang="zh-CN" altLang="zh-CN">
              <a:latin typeface="华文细黑" panose="02010600040101010101" charset="-122"/>
              <a:ea typeface="华文细黑" panose="02010600040101010101" charset="-122"/>
            </a:endParaRPr>
          </a:p>
          <a:p>
            <a:r>
              <a:rPr lang="zh-CN" altLang="zh-CN">
                <a:latin typeface="华文细黑" panose="02010600040101010101" charset="-122"/>
                <a:ea typeface="华文细黑" panose="02010600040101010101" charset="-122"/>
              </a:rPr>
              <a:t>（3）若（a,b)∈P,(b,c)∈P,则（a,c)∈P,则称P是A上的一个偏序关系。带偏序关系的集合A称为偏序集或半序集。</a:t>
            </a:r>
            <a:endParaRPr lang="zh-CN" altLang="zh-CN">
              <a:latin typeface="华文细黑" panose="02010600040101010101" charset="-122"/>
              <a:ea typeface="华文细黑" panose="02010600040101010101" charset="-122"/>
            </a:endParaRPr>
          </a:p>
          <a:p>
            <a:r>
              <a:rPr lang="zh-CN" altLang="zh-CN">
                <a:latin typeface="华文细黑" panose="02010600040101010101" charset="-122"/>
                <a:ea typeface="华文细黑" panose="02010600040101010101" charset="-122"/>
              </a:rPr>
              <a:t>若P是A上的一个偏序关系，我们用a≤b来表示（a,b)∈P。</a:t>
            </a:r>
            <a:endParaRPr lang="zh-CN" altLang="zh-CN">
              <a:latin typeface="华文细黑" panose="02010600040101010101" charset="-122"/>
              <a:ea typeface="华文细黑" panose="02010600040101010101" charset="-122"/>
            </a:endParaRPr>
          </a:p>
          <a:p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</p:txBody>
      </p:sp>
      <p:pic>
        <p:nvPicPr>
          <p:cNvPr id="6" name="图片 5" descr="校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08945" y="-7620"/>
            <a:ext cx="1590675" cy="1590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ea typeface="华文细黑" panose="02010600040101010101" charset="-122"/>
                <a:sym typeface="+mn-ea"/>
              </a:rPr>
              <a:t>D:	Washi与Sonochi的约定</a:t>
            </a:r>
            <a:endParaRPr lang="zh-CN" altLang="en-US">
              <a:ea typeface="华文细黑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 sz="2800">
                <a:latin typeface="华文细黑" panose="02010600040101010101" charset="-122"/>
                <a:ea typeface="华文细黑" panose="02010600040101010101" charset="-122"/>
                <a:sym typeface="+mn-ea"/>
              </a:rPr>
              <a:t>排序（以</a:t>
            </a:r>
            <a:r>
              <a:rPr lang="en-US" altLang="zh-CN" sz="2800">
                <a:latin typeface="华文细黑" panose="02010600040101010101" charset="-122"/>
                <a:ea typeface="华文细黑" panose="02010600040101010101" charset="-122"/>
                <a:sym typeface="+mn-ea"/>
              </a:rPr>
              <a:t>Y</a:t>
            </a:r>
            <a:r>
              <a:rPr lang="zh-CN" altLang="en-US" sz="2800">
                <a:latin typeface="华文细黑" panose="02010600040101010101" charset="-122"/>
                <a:ea typeface="华文细黑" panose="02010600040101010101" charset="-122"/>
                <a:sym typeface="+mn-ea"/>
              </a:rPr>
              <a:t>坐标为第一关键字，</a:t>
            </a:r>
            <a:r>
              <a:rPr lang="en-US" altLang="zh-CN" sz="2800">
                <a:latin typeface="华文细黑" panose="02010600040101010101" charset="-122"/>
                <a:ea typeface="华文细黑" panose="02010600040101010101" charset="-122"/>
                <a:sym typeface="+mn-ea"/>
              </a:rPr>
              <a:t>X</a:t>
            </a:r>
            <a:r>
              <a:rPr lang="zh-CN" altLang="en-US" sz="2800">
                <a:latin typeface="华文细黑" panose="02010600040101010101" charset="-122"/>
                <a:ea typeface="华文细黑" panose="02010600040101010101" charset="-122"/>
                <a:sym typeface="+mn-ea"/>
              </a:rPr>
              <a:t>坐标为第二关键字</a:t>
            </a:r>
            <a:r>
              <a:rPr lang="zh-CN" altLang="zh-CN" sz="2800">
                <a:latin typeface="华文细黑" panose="02010600040101010101" charset="-122"/>
                <a:ea typeface="华文细黑" panose="02010600040101010101" charset="-122"/>
                <a:sym typeface="+mn-ea"/>
              </a:rPr>
              <a:t>）</a:t>
            </a:r>
            <a:r>
              <a:rPr lang="en-US" altLang="zh-CN" sz="2800">
                <a:latin typeface="华文细黑" panose="02010600040101010101" charset="-122"/>
                <a:ea typeface="华文细黑" panose="02010600040101010101" charset="-122"/>
                <a:sym typeface="+mn-ea"/>
              </a:rPr>
              <a:t>+</a:t>
            </a:r>
            <a:r>
              <a:rPr lang="zh-CN" altLang="en-US" sz="2800">
                <a:latin typeface="华文细黑" panose="02010600040101010101" charset="-122"/>
                <a:ea typeface="华文细黑" panose="02010600040101010101" charset="-122"/>
                <a:sym typeface="+mn-ea"/>
              </a:rPr>
              <a:t>树状数组</a:t>
            </a:r>
            <a:endParaRPr lang="zh-CN" altLang="en-US" sz="2800">
              <a:latin typeface="华文细黑" panose="02010600040101010101" charset="-122"/>
              <a:ea typeface="华文细黑" panose="02010600040101010101" charset="-122"/>
            </a:endParaRPr>
          </a:p>
          <a:p>
            <a:r>
              <a:rPr lang="zh-CN" altLang="en-US" sz="2800">
                <a:latin typeface="华文细黑" panose="02010600040101010101" charset="-122"/>
                <a:ea typeface="华文细黑" panose="02010600040101010101" charset="-122"/>
                <a:sym typeface="+mn-ea"/>
              </a:rPr>
              <a:t>三维偏序？</a:t>
            </a:r>
            <a:endParaRPr lang="zh-CN" altLang="en-US" sz="2800">
              <a:latin typeface="华文细黑" panose="02010600040101010101" charset="-122"/>
              <a:ea typeface="华文细黑" panose="02010600040101010101" charset="-122"/>
            </a:endParaRPr>
          </a:p>
          <a:p>
            <a:pPr lvl="1"/>
            <a:r>
              <a:rPr lang="zh-CN" altLang="en-US" sz="2800">
                <a:latin typeface="华文细黑" panose="02010600040101010101" charset="-122"/>
                <a:ea typeface="华文细黑" panose="02010600040101010101" charset="-122"/>
                <a:sym typeface="+mn-ea"/>
              </a:rPr>
              <a:t>排序</a:t>
            </a:r>
            <a:r>
              <a:rPr lang="en-US" altLang="zh-CN" sz="2800">
                <a:latin typeface="华文细黑" panose="02010600040101010101" charset="-122"/>
                <a:ea typeface="华文细黑" panose="02010600040101010101" charset="-122"/>
                <a:sym typeface="+mn-ea"/>
              </a:rPr>
              <a:t>+</a:t>
            </a:r>
            <a:r>
              <a:rPr lang="zh-CN" altLang="en-US" sz="2800">
                <a:latin typeface="华文细黑" panose="02010600040101010101" charset="-122"/>
                <a:ea typeface="华文细黑" panose="02010600040101010101" charset="-122"/>
                <a:sym typeface="+mn-ea"/>
              </a:rPr>
              <a:t>树套树？</a:t>
            </a:r>
            <a:endParaRPr lang="zh-CN" altLang="en-US" sz="2800">
              <a:latin typeface="华文细黑" panose="02010600040101010101" charset="-122"/>
              <a:ea typeface="华文细黑" panose="02010600040101010101" charset="-122"/>
            </a:endParaRPr>
          </a:p>
          <a:p>
            <a:pPr lvl="1"/>
            <a:r>
              <a:rPr lang="zh-CN" altLang="en-US" sz="2800">
                <a:latin typeface="华文细黑" panose="02010600040101010101" charset="-122"/>
                <a:ea typeface="华文细黑" panose="02010600040101010101" charset="-122"/>
                <a:sym typeface="+mn-ea"/>
              </a:rPr>
              <a:t>排序</a:t>
            </a:r>
            <a:r>
              <a:rPr lang="en-US" altLang="zh-CN" sz="2800">
                <a:latin typeface="华文细黑" panose="02010600040101010101" charset="-122"/>
                <a:ea typeface="华文细黑" panose="02010600040101010101" charset="-122"/>
                <a:sym typeface="+mn-ea"/>
              </a:rPr>
              <a:t>+cdq</a:t>
            </a:r>
            <a:r>
              <a:rPr lang="zh-CN" altLang="en-US" sz="2800">
                <a:latin typeface="华文细黑" panose="02010600040101010101" charset="-122"/>
                <a:ea typeface="华文细黑" panose="02010600040101010101" charset="-122"/>
                <a:sym typeface="+mn-ea"/>
              </a:rPr>
              <a:t>分治</a:t>
            </a:r>
            <a:r>
              <a:rPr lang="en-US" altLang="zh-CN" sz="2800">
                <a:latin typeface="华文细黑" panose="02010600040101010101" charset="-122"/>
                <a:ea typeface="华文细黑" panose="02010600040101010101" charset="-122"/>
                <a:sym typeface="+mn-ea"/>
              </a:rPr>
              <a:t>+</a:t>
            </a:r>
            <a:r>
              <a:rPr lang="zh-CN" altLang="en-US" sz="2800">
                <a:latin typeface="华文细黑" panose="02010600040101010101" charset="-122"/>
                <a:ea typeface="华文细黑" panose="02010600040101010101" charset="-122"/>
                <a:sym typeface="+mn-ea"/>
              </a:rPr>
              <a:t>树状数组？</a:t>
            </a:r>
            <a:endParaRPr lang="zh-CN" altLang="en-US" sz="2800">
              <a:latin typeface="华文细黑" panose="02010600040101010101" charset="-122"/>
              <a:ea typeface="华文细黑" panose="02010600040101010101" charset="-122"/>
            </a:endParaRPr>
          </a:p>
          <a:p>
            <a:endParaRPr lang="zh-CN" altLang="en-US"/>
          </a:p>
        </p:txBody>
      </p:sp>
      <p:pic>
        <p:nvPicPr>
          <p:cNvPr id="6" name="图片 5" descr="校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92435" y="7620"/>
            <a:ext cx="1590675" cy="1590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ea typeface="华文细黑" panose="02010600040101010101" charset="-122"/>
                <a:sym typeface="+mn-ea"/>
              </a:rPr>
              <a:t>D:	Washi与Sonochi的约定</a:t>
            </a:r>
            <a:endParaRPr lang="zh-CN" altLang="en-US"/>
          </a:p>
        </p:txBody>
      </p:sp>
      <p:sp>
        <p:nvSpPr>
          <p:cNvPr id="15" name="五角星 14"/>
          <p:cNvSpPr/>
          <p:nvPr/>
        </p:nvSpPr>
        <p:spPr>
          <a:xfrm>
            <a:off x="1499870" y="5066030"/>
            <a:ext cx="707390" cy="66421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五角星 15"/>
          <p:cNvSpPr/>
          <p:nvPr/>
        </p:nvSpPr>
        <p:spPr>
          <a:xfrm>
            <a:off x="2738120" y="5066030"/>
            <a:ext cx="707390" cy="66421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五角星 16"/>
          <p:cNvSpPr/>
          <p:nvPr/>
        </p:nvSpPr>
        <p:spPr>
          <a:xfrm>
            <a:off x="5060315" y="5066030"/>
            <a:ext cx="707390" cy="66421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五角星 17"/>
          <p:cNvSpPr/>
          <p:nvPr/>
        </p:nvSpPr>
        <p:spPr>
          <a:xfrm>
            <a:off x="2030730" y="3721100"/>
            <a:ext cx="707390" cy="66421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五角星 18"/>
          <p:cNvSpPr/>
          <p:nvPr/>
        </p:nvSpPr>
        <p:spPr>
          <a:xfrm>
            <a:off x="3704590" y="3721100"/>
            <a:ext cx="707390" cy="66421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五角星 19"/>
          <p:cNvSpPr/>
          <p:nvPr/>
        </p:nvSpPr>
        <p:spPr>
          <a:xfrm>
            <a:off x="5060315" y="3721100"/>
            <a:ext cx="707390" cy="66421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五角星 20"/>
          <p:cNvSpPr/>
          <p:nvPr/>
        </p:nvSpPr>
        <p:spPr>
          <a:xfrm>
            <a:off x="6662420" y="3721100"/>
            <a:ext cx="707390" cy="66421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五角星 21"/>
          <p:cNvSpPr/>
          <p:nvPr/>
        </p:nvSpPr>
        <p:spPr>
          <a:xfrm>
            <a:off x="838200" y="2696210"/>
            <a:ext cx="707390" cy="66421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五角星 22"/>
          <p:cNvSpPr/>
          <p:nvPr/>
        </p:nvSpPr>
        <p:spPr>
          <a:xfrm>
            <a:off x="2030730" y="2696210"/>
            <a:ext cx="707390" cy="66421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五角星 25"/>
          <p:cNvSpPr/>
          <p:nvPr/>
        </p:nvSpPr>
        <p:spPr>
          <a:xfrm>
            <a:off x="5742305" y="2696210"/>
            <a:ext cx="707390" cy="664210"/>
          </a:xfrm>
          <a:prstGeom prst="star5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160000" scaled="0"/>
          </a:gra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五角星 26"/>
          <p:cNvSpPr/>
          <p:nvPr/>
        </p:nvSpPr>
        <p:spPr>
          <a:xfrm>
            <a:off x="7369810" y="2696210"/>
            <a:ext cx="707390" cy="664210"/>
          </a:xfrm>
          <a:prstGeom prst="star5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160000" scaled="0"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五角星 27"/>
          <p:cNvSpPr/>
          <p:nvPr/>
        </p:nvSpPr>
        <p:spPr>
          <a:xfrm>
            <a:off x="1323340" y="1691005"/>
            <a:ext cx="707390" cy="664210"/>
          </a:xfrm>
          <a:prstGeom prst="star5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160000" scaled="0"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五角星 28"/>
          <p:cNvSpPr/>
          <p:nvPr/>
        </p:nvSpPr>
        <p:spPr>
          <a:xfrm>
            <a:off x="2207260" y="1691005"/>
            <a:ext cx="707390" cy="664210"/>
          </a:xfrm>
          <a:prstGeom prst="star5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160000" scaled="0"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五角星 29"/>
          <p:cNvSpPr/>
          <p:nvPr/>
        </p:nvSpPr>
        <p:spPr>
          <a:xfrm>
            <a:off x="5742305" y="1691005"/>
            <a:ext cx="707390" cy="664210"/>
          </a:xfrm>
          <a:prstGeom prst="star5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160000" scaled="0"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 flipH="1">
            <a:off x="331470" y="3118485"/>
            <a:ext cx="5454015" cy="57785"/>
          </a:xfrm>
          <a:prstGeom prst="line">
            <a:avLst/>
          </a:prstGeom>
          <a:ln w="412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088380" y="3363595"/>
            <a:ext cx="0" cy="2784475"/>
          </a:xfrm>
          <a:prstGeom prst="line">
            <a:avLst/>
          </a:prstGeom>
          <a:ln w="412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校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92435" y="7620"/>
            <a:ext cx="1590675" cy="15906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891540" y="4173855"/>
            <a:ext cx="1959610" cy="610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ea typeface="华文细黑" panose="02010600040101010101" charset="-122"/>
              </a:rPr>
              <a:t>E</a:t>
            </a:r>
            <a:r>
              <a:rPr lang="zh-CN" altLang="en-US">
                <a:ea typeface="华文细黑" panose="02010600040101010101" charset="-122"/>
              </a:rPr>
              <a:t>：	曜酱的心意</a:t>
            </a:r>
            <a:endParaRPr lang="zh-CN" altLang="en-US">
              <a:ea typeface="华文细黑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一个排列，用最少的交换次数次数变换到另一个排列，每次只能交换相邻两个元素。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  <a:p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  <a:p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处理一个数组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d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，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d[i]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表示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a[i]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应该到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b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数组哪个位置。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  <a:p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答案就是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d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数组的逆序对数。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  <a:p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经典问题：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  <a:p>
            <a:pPr lvl="1"/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树状数组 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or</a:t>
            </a:r>
            <a:endParaRPr lang="en-US" altLang="zh-CN">
              <a:latin typeface="华文细黑" panose="02010600040101010101" charset="-122"/>
              <a:ea typeface="华文细黑" panose="02010600040101010101" charset="-122"/>
            </a:endParaRPr>
          </a:p>
          <a:p>
            <a:pPr lvl="1"/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归并排序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007360" y="4202430"/>
            <a:ext cx="1689735" cy="255270"/>
          </a:xfrm>
          <a:prstGeom prst="line">
            <a:avLst/>
          </a:prstGeom>
          <a:ln w="412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校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08945" y="-7620"/>
            <a:ext cx="1590675" cy="15906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ea typeface="华文细黑" panose="02010600040101010101" charset="-122"/>
              </a:rPr>
              <a:t>F</a:t>
            </a:r>
            <a:r>
              <a:rPr lang="zh-CN" altLang="en-US">
                <a:ea typeface="华文细黑" panose="02010600040101010101" charset="-122"/>
              </a:rPr>
              <a:t>：奇迹的魔法啊，再度出现！</a:t>
            </a:r>
            <a:endParaRPr lang="zh-CN" altLang="en-US">
              <a:ea typeface="华文细黑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给你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n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个元素的数组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{a}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，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m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次询问，每次给你一个数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X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，每次问你</a:t>
            </a:r>
            <a:r>
              <a:rPr>
                <a:latin typeface="华文细黑" panose="02010600040101010101" charset="-122"/>
                <a:ea typeface="华文细黑" panose="02010600040101010101" charset="-122"/>
              </a:rPr>
              <a:t>max{a</a:t>
            </a:r>
            <a:r>
              <a:rPr baseline="-25000">
                <a:latin typeface="华文细黑" panose="02010600040101010101" charset="-122"/>
                <a:ea typeface="华文细黑" panose="02010600040101010101" charset="-122"/>
              </a:rPr>
              <a:t>1</a:t>
            </a:r>
            <a:r>
              <a:rPr>
                <a:latin typeface="华文细黑" panose="02010600040101010101" charset="-122"/>
                <a:ea typeface="华文细黑" panose="02010600040101010101" charset="-122"/>
              </a:rPr>
              <a:t> </a:t>
            </a:r>
            <a:r>
              <a:rPr lang="en-US">
                <a:latin typeface="华文细黑" panose="02010600040101010101" charset="-122"/>
                <a:ea typeface="华文细黑" panose="02010600040101010101" charset="-122"/>
              </a:rPr>
              <a:t>xor</a:t>
            </a:r>
            <a:r>
              <a:rPr>
                <a:latin typeface="华文细黑" panose="02010600040101010101" charset="-122"/>
                <a:ea typeface="华文细黑" panose="02010600040101010101" charset="-122"/>
              </a:rPr>
              <a:t> </a:t>
            </a:r>
            <a:r>
              <a:rPr lang="en-US">
                <a:latin typeface="华文细黑" panose="02010600040101010101" charset="-122"/>
                <a:ea typeface="华文细黑" panose="02010600040101010101" charset="-122"/>
              </a:rPr>
              <a:t>X</a:t>
            </a:r>
            <a:r>
              <a:rPr>
                <a:latin typeface="华文细黑" panose="02010600040101010101" charset="-122"/>
                <a:ea typeface="华文细黑" panose="02010600040101010101" charset="-122"/>
              </a:rPr>
              <a:t>, a</a:t>
            </a:r>
            <a:r>
              <a:rPr lang="en-US" baseline="-25000">
                <a:latin typeface="华文细黑" panose="02010600040101010101" charset="-122"/>
                <a:ea typeface="华文细黑" panose="02010600040101010101" charset="-122"/>
              </a:rPr>
              <a:t>2</a:t>
            </a:r>
            <a:r>
              <a:rPr>
                <a:latin typeface="华文细黑" panose="02010600040101010101" charset="-122"/>
                <a:ea typeface="华文细黑" panose="02010600040101010101" charset="-122"/>
              </a:rPr>
              <a:t> </a:t>
            </a:r>
            <a:r>
              <a:rPr lang="en-US">
                <a:latin typeface="华文细黑" panose="02010600040101010101" charset="-122"/>
                <a:ea typeface="华文细黑" panose="02010600040101010101" charset="-122"/>
                <a:sym typeface="+mn-ea"/>
              </a:rPr>
              <a:t>xor</a:t>
            </a:r>
            <a:r>
              <a:rPr>
                <a:latin typeface="华文细黑" panose="02010600040101010101" charset="-122"/>
                <a:ea typeface="华文细黑" panose="02010600040101010101" charset="-122"/>
              </a:rPr>
              <a:t> </a:t>
            </a:r>
            <a:r>
              <a:rPr lang="en-US">
                <a:latin typeface="华文细黑" panose="02010600040101010101" charset="-122"/>
                <a:ea typeface="华文细黑" panose="02010600040101010101" charset="-122"/>
              </a:rPr>
              <a:t>X</a:t>
            </a:r>
            <a:r>
              <a:rPr>
                <a:latin typeface="华文细黑" panose="02010600040101010101" charset="-122"/>
                <a:ea typeface="华文细黑" panose="02010600040101010101" charset="-122"/>
              </a:rPr>
              <a:t>, …, a</a:t>
            </a:r>
            <a:r>
              <a:rPr baseline="-25000">
                <a:latin typeface="华文细黑" panose="02010600040101010101" charset="-122"/>
                <a:ea typeface="华文细黑" panose="02010600040101010101" charset="-122"/>
              </a:rPr>
              <a:t>n</a:t>
            </a:r>
            <a:r>
              <a:rPr>
                <a:latin typeface="华文细黑" panose="02010600040101010101" charset="-122"/>
                <a:ea typeface="华文细黑" panose="02010600040101010101" charset="-122"/>
              </a:rPr>
              <a:t> </a:t>
            </a:r>
            <a:r>
              <a:rPr lang="en-US">
                <a:latin typeface="华文细黑" panose="02010600040101010101" charset="-122"/>
                <a:ea typeface="华文细黑" panose="02010600040101010101" charset="-122"/>
                <a:sym typeface="+mn-ea"/>
              </a:rPr>
              <a:t>xor</a:t>
            </a:r>
            <a:r>
              <a:rPr>
                <a:latin typeface="华文细黑" panose="02010600040101010101" charset="-122"/>
                <a:ea typeface="华文细黑" panose="02010600040101010101" charset="-122"/>
              </a:rPr>
              <a:t> </a:t>
            </a:r>
            <a:r>
              <a:rPr lang="en-US">
                <a:latin typeface="华文细黑" panose="02010600040101010101" charset="-122"/>
                <a:ea typeface="华文细黑" panose="02010600040101010101" charset="-122"/>
              </a:rPr>
              <a:t>X}</a:t>
            </a:r>
            <a:endParaRPr lang="en-US">
              <a:latin typeface="华文细黑" panose="02010600040101010101" charset="-122"/>
              <a:ea typeface="华文细黑" panose="02010600040101010101" charset="-122"/>
            </a:endParaRPr>
          </a:p>
          <a:p>
            <a:endParaRPr lang="en-US">
              <a:latin typeface="华文细黑" panose="02010600040101010101" charset="-122"/>
              <a:ea typeface="华文细黑" panose="02010600040101010101" charset="-122"/>
            </a:endParaRPr>
          </a:p>
          <a:p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对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{a}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里每个元素的二进制串从高位到低位建立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trie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（零一字典树）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  <a:p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询问时贪心（显然，让更高位的二进制位为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1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是要更优的）地向下，如果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x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该位是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1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，那么走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0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，如果是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0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，那么走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1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。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  <a:p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如果该位仅有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1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或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0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，那没办法，只能往这里走。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</p:txBody>
      </p:sp>
      <p:pic>
        <p:nvPicPr>
          <p:cNvPr id="6" name="图片 5" descr="校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08945" y="-7620"/>
            <a:ext cx="1590675" cy="1590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ea typeface="华文细黑" panose="02010600040101010101" charset="-122"/>
              </a:rPr>
              <a:t>F</a:t>
            </a:r>
            <a:r>
              <a:rPr lang="zh-CN" altLang="en-US">
                <a:ea typeface="华文细黑" panose="02010600040101010101" charset="-122"/>
              </a:rPr>
              <a:t>：奇迹的魔法啊，再度出现！</a:t>
            </a:r>
            <a:endParaRPr lang="zh-CN" altLang="en-US">
              <a:ea typeface="华文细黑" panose="02010600040101010101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717415" y="1691005"/>
            <a:ext cx="678180" cy="678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447415" y="2769235"/>
            <a:ext cx="678180" cy="678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230245" y="5091430"/>
            <a:ext cx="678180" cy="678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132195" y="2769235"/>
            <a:ext cx="678180" cy="678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125595" y="3966210"/>
            <a:ext cx="678180" cy="678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037705" y="3966210"/>
            <a:ext cx="678180" cy="678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306060" y="3966210"/>
            <a:ext cx="678180" cy="678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984240" y="5276215"/>
            <a:ext cx="678180" cy="678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858760" y="5276215"/>
            <a:ext cx="678180" cy="678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4126230" y="2353945"/>
            <a:ext cx="490220" cy="46164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395595" y="2324735"/>
            <a:ext cx="649605" cy="51943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967480" y="3493770"/>
            <a:ext cx="259715" cy="38925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3909695" y="4662170"/>
            <a:ext cx="302895" cy="43307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5972810" y="3507740"/>
            <a:ext cx="259715" cy="44767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6662420" y="4643755"/>
            <a:ext cx="259715" cy="44767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795135" y="3449955"/>
            <a:ext cx="302895" cy="38989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646670" y="4719955"/>
            <a:ext cx="302895" cy="46164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908425" y="2065020"/>
            <a:ext cx="3632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0</a:t>
            </a:r>
            <a:endParaRPr lang="en-US" altLang="zh-CN" sz="2800"/>
          </a:p>
        </p:txBody>
      </p:sp>
      <p:sp>
        <p:nvSpPr>
          <p:cNvPr id="27" name="文本框 26"/>
          <p:cNvSpPr txBox="1"/>
          <p:nvPr/>
        </p:nvSpPr>
        <p:spPr>
          <a:xfrm>
            <a:off x="3546475" y="4387850"/>
            <a:ext cx="3632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0</a:t>
            </a:r>
            <a:endParaRPr lang="en-US" altLang="zh-CN" sz="2800"/>
          </a:p>
        </p:txBody>
      </p:sp>
      <p:sp>
        <p:nvSpPr>
          <p:cNvPr id="28" name="文本框 27"/>
          <p:cNvSpPr txBox="1"/>
          <p:nvPr/>
        </p:nvSpPr>
        <p:spPr>
          <a:xfrm>
            <a:off x="5463540" y="3317875"/>
            <a:ext cx="3632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0</a:t>
            </a:r>
            <a:endParaRPr lang="en-US" altLang="zh-CN" sz="2800"/>
          </a:p>
        </p:txBody>
      </p:sp>
      <p:sp>
        <p:nvSpPr>
          <p:cNvPr id="29" name="文本框 28"/>
          <p:cNvSpPr txBox="1"/>
          <p:nvPr/>
        </p:nvSpPr>
        <p:spPr>
          <a:xfrm>
            <a:off x="6289675" y="4569460"/>
            <a:ext cx="3632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0</a:t>
            </a:r>
            <a:endParaRPr lang="en-US" altLang="zh-CN" sz="2800"/>
          </a:p>
        </p:txBody>
      </p:sp>
      <p:sp>
        <p:nvSpPr>
          <p:cNvPr id="30" name="文本框 29"/>
          <p:cNvSpPr txBox="1"/>
          <p:nvPr/>
        </p:nvSpPr>
        <p:spPr>
          <a:xfrm>
            <a:off x="4283075" y="3317875"/>
            <a:ext cx="3632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31" name="文本框 30"/>
          <p:cNvSpPr txBox="1"/>
          <p:nvPr/>
        </p:nvSpPr>
        <p:spPr>
          <a:xfrm>
            <a:off x="5869305" y="2065020"/>
            <a:ext cx="3632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32" name="文本框 31"/>
          <p:cNvSpPr txBox="1"/>
          <p:nvPr/>
        </p:nvSpPr>
        <p:spPr>
          <a:xfrm>
            <a:off x="7195185" y="3168015"/>
            <a:ext cx="3632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33" name="文本框 32"/>
          <p:cNvSpPr txBox="1"/>
          <p:nvPr/>
        </p:nvSpPr>
        <p:spPr>
          <a:xfrm>
            <a:off x="8016240" y="4569460"/>
            <a:ext cx="3632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34" name="椭圆 33"/>
          <p:cNvSpPr/>
          <p:nvPr/>
        </p:nvSpPr>
        <p:spPr>
          <a:xfrm>
            <a:off x="4616450" y="5181600"/>
            <a:ext cx="678180" cy="678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5283200" y="4723130"/>
            <a:ext cx="259715" cy="44767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773930" y="4533265"/>
            <a:ext cx="3632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0</a:t>
            </a:r>
            <a:endParaRPr lang="en-US" altLang="zh-CN" sz="2800"/>
          </a:p>
        </p:txBody>
      </p:sp>
      <p:sp>
        <p:nvSpPr>
          <p:cNvPr id="37" name="文本框 36"/>
          <p:cNvSpPr txBox="1"/>
          <p:nvPr/>
        </p:nvSpPr>
        <p:spPr>
          <a:xfrm>
            <a:off x="838200" y="1796415"/>
            <a:ext cx="2272030" cy="13716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latin typeface="华文细黑" panose="02010600040101010101" charset="-122"/>
                <a:ea typeface="华文细黑" panose="02010600040101010101" charset="-122"/>
              </a:rPr>
              <a:t>询问：</a:t>
            </a:r>
            <a:r>
              <a:rPr lang="en-US" altLang="zh-CN" sz="2800">
                <a:latin typeface="华文细黑" panose="02010600040101010101" charset="-122"/>
                <a:ea typeface="华文细黑" panose="02010600040101010101" charset="-122"/>
              </a:rPr>
              <a:t>X=110</a:t>
            </a:r>
            <a:endParaRPr lang="en-US" altLang="zh-CN" sz="2800">
              <a:latin typeface="华文细黑" panose="02010600040101010101" charset="-122"/>
              <a:ea typeface="华文细黑" panose="02010600040101010101" charset="-122"/>
            </a:endParaRPr>
          </a:p>
          <a:p>
            <a:r>
              <a:rPr lang="en-US" altLang="zh-CN" sz="2800">
                <a:latin typeface="华文细黑" panose="02010600040101010101" charset="-122"/>
                <a:ea typeface="华文细黑" panose="02010600040101010101" charset="-122"/>
              </a:rPr>
              <a:t>X=011</a:t>
            </a:r>
            <a:endParaRPr lang="en-US" altLang="zh-CN" sz="2800">
              <a:latin typeface="华文细黑" panose="02010600040101010101" charset="-122"/>
              <a:ea typeface="华文细黑" panose="02010600040101010101" charset="-122"/>
            </a:endParaRPr>
          </a:p>
          <a:p>
            <a:r>
              <a:rPr lang="en-US" altLang="zh-CN" sz="2800">
                <a:latin typeface="华文细黑" panose="02010600040101010101" charset="-122"/>
                <a:ea typeface="华文细黑" panose="02010600040101010101" charset="-122"/>
              </a:rPr>
              <a:t>X=001</a:t>
            </a:r>
            <a:endParaRPr lang="en-US" altLang="zh-CN" sz="2800">
              <a:latin typeface="华文细黑" panose="02010600040101010101" charset="-122"/>
              <a:ea typeface="华文细黑" panose="02010600040101010101" charset="-122"/>
            </a:endParaRPr>
          </a:p>
        </p:txBody>
      </p:sp>
      <p:pic>
        <p:nvPicPr>
          <p:cNvPr id="6" name="图片 5" descr="校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92435" y="7620"/>
            <a:ext cx="1590675" cy="15906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ea typeface="华文细黑" panose="02010600040101010101" charset="-122"/>
              </a:rPr>
              <a:t>G</a:t>
            </a:r>
            <a:r>
              <a:rPr lang="zh-CN" altLang="en-US">
                <a:ea typeface="华文细黑" panose="02010600040101010101" charset="-122"/>
              </a:rPr>
              <a:t>：加帕里公园的friends</a:t>
            </a:r>
            <a:endParaRPr lang="zh-CN" altLang="en-US">
              <a:ea typeface="华文细黑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0120"/>
          </a:xfrm>
        </p:spPr>
        <p:txBody>
          <a:bodyPr/>
          <a:p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给你一个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n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个元素的序列，支持以下操作：单点修改，查询区间内连续的最大子段和。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  <a:p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  <a:p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注意求得的最大子段和中至少包含1个元素，所以出现了样例那样的输出负值。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  <a:p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线段树每个结点维护四个域：max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v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，maxl，maxr，sum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v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，其中sum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v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为该区间的和，max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v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为该区间上的最大子段和，maxl为必须包含左端点的最大子段和，maxr为必须包含右端点的最大子段和。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  <a:p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之后我们用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lc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和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rc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表示左子节点和右子节点。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</p:txBody>
      </p:sp>
      <p:pic>
        <p:nvPicPr>
          <p:cNvPr id="6" name="图片 5" descr="校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08945" y="-7620"/>
            <a:ext cx="1590675" cy="1590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2476</Words>
  <Application>WPS 演示</Application>
  <PresentationFormat>宽屏</PresentationFormat>
  <Paragraphs>174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华文楷体</vt:lpstr>
      <vt:lpstr>华文细黑</vt:lpstr>
      <vt:lpstr>华文新魏</vt:lpstr>
      <vt:lpstr>Calibri</vt:lpstr>
      <vt:lpstr>Calibri Light</vt:lpstr>
      <vt:lpstr>Office 主题</vt:lpstr>
      <vt:lpstr>数据结构专题：D~J题</vt:lpstr>
      <vt:lpstr>J：	wtmsb</vt:lpstr>
      <vt:lpstr>D:	Washi与Sonochi的约定</vt:lpstr>
      <vt:lpstr>D:	Washi与Sonochi的约定</vt:lpstr>
      <vt:lpstr>D:	Washi与Sonochi的约定</vt:lpstr>
      <vt:lpstr>E：	曜酱的心意</vt:lpstr>
      <vt:lpstr>F：奇迹的魔法啊，再度出现！</vt:lpstr>
      <vt:lpstr>F：奇迹的魔法啊，再度出现！</vt:lpstr>
      <vt:lpstr>G：加帕里公园的friends</vt:lpstr>
      <vt:lpstr>G：加帕里公园的friends</vt:lpstr>
      <vt:lpstr>G：加帕里公园的friends</vt:lpstr>
      <vt:lpstr>H：Rikka的烦恼</vt:lpstr>
      <vt:lpstr>H：Rikka的烦恼</vt:lpstr>
      <vt:lpstr>H：Rikka的烦恼</vt:lpstr>
      <vt:lpstr>I：Bang Dreamer</vt:lpstr>
      <vt:lpstr>I：Bang Dreamer</vt:lpstr>
      <vt:lpstr>I：Bang Dreamer</vt:lpstr>
      <vt:lpstr>谢谢观看！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ACER-L</dc:creator>
  <cp:lastModifiedBy>ACER-L</cp:lastModifiedBy>
  <cp:revision>89</cp:revision>
  <dcterms:created xsi:type="dcterms:W3CDTF">2015-05-05T08:02:00Z</dcterms:created>
  <dcterms:modified xsi:type="dcterms:W3CDTF">2017-05-06T12:12:49Z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