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71" r:id="rId6"/>
    <p:sldId id="272" r:id="rId7"/>
    <p:sldId id="270" r:id="rId8"/>
    <p:sldId id="264" r:id="rId9"/>
    <p:sldId id="260" r:id="rId10"/>
    <p:sldId id="265" r:id="rId11"/>
    <p:sldId id="261" r:id="rId12"/>
    <p:sldId id="262" r:id="rId13"/>
    <p:sldId id="269" r:id="rId14"/>
    <p:sldId id="266" r:id="rId15"/>
    <p:sldId id="263" r:id="rId16"/>
    <p:sldId id="26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K-</a:t>
            </a:r>
            <a:r>
              <a:rPr lang="zh-CN" altLang="en-US" dirty="0" smtClean="0"/>
              <a:t>老司机破阵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8424936" cy="561662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pc="100" dirty="0" smtClean="0"/>
              <a:t>法</a:t>
            </a:r>
            <a:r>
              <a:rPr lang="zh-CN" altLang="en-US" spc="100" dirty="0"/>
              <a:t>阵是一条直线上的</a:t>
            </a:r>
            <a:r>
              <a:rPr lang="en-US" altLang="zh-CN" b="1" spc="100" dirty="0"/>
              <a:t>n</a:t>
            </a:r>
            <a:r>
              <a:rPr lang="zh-CN" altLang="en-US" spc="100" dirty="0"/>
              <a:t>个法力元件构成的，老司机每次可以将一个法力元件击碎，法阵的能量就是所有 </a:t>
            </a:r>
            <a:r>
              <a:rPr lang="zh-CN" altLang="en-US" b="1" i="1" spc="100" dirty="0"/>
              <a:t>连贯的元件能量和的最大值</a:t>
            </a:r>
            <a:r>
              <a:rPr lang="zh-CN" altLang="en-US" spc="100" dirty="0"/>
              <a:t> </a:t>
            </a:r>
            <a:r>
              <a:rPr lang="zh-CN" altLang="en-US" spc="100" dirty="0" smtClean="0"/>
              <a:t>。</a:t>
            </a:r>
            <a:endParaRPr lang="en-US" altLang="zh-CN" spc="100" dirty="0" smtClean="0"/>
          </a:p>
          <a:p>
            <a:pPr>
              <a:lnSpc>
                <a:spcPct val="170000"/>
              </a:lnSpc>
            </a:pPr>
            <a:r>
              <a:rPr lang="zh-CN" altLang="en-US" b="1" i="1" spc="100" dirty="0"/>
              <a:t>老司机希望能实时的关注着法阵的能量</a:t>
            </a:r>
            <a:r>
              <a:rPr lang="zh-CN" altLang="en-US" spc="100" dirty="0"/>
              <a:t>，一旦能量允许，他就破阵而入，救出女票</a:t>
            </a:r>
            <a:r>
              <a:rPr lang="zh-CN" altLang="en-US" spc="100" dirty="0" smtClean="0"/>
              <a:t>。</a:t>
            </a:r>
            <a:endParaRPr lang="zh-CN" altLang="en-US" spc="100" dirty="0"/>
          </a:p>
        </p:txBody>
      </p:sp>
    </p:spTree>
    <p:extLst>
      <p:ext uri="{BB962C8B-B14F-4D97-AF65-F5344CB8AC3E}">
        <p14:creationId xmlns:p14="http://schemas.microsoft.com/office/powerpoint/2010/main" val="372245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20688"/>
            <a:ext cx="8352928" cy="5688632"/>
          </a:xfrm>
        </p:spPr>
        <p:txBody>
          <a:bodyPr>
            <a:normAutofit/>
          </a:bodyPr>
          <a:lstStyle/>
          <a:p>
            <a:r>
              <a:rPr lang="zh-CN" altLang="en-US" dirty="0"/>
              <a:t>带权并查集</a:t>
            </a:r>
            <a:endParaRPr lang="en-US" altLang="zh-CN" dirty="0"/>
          </a:p>
          <a:p>
            <a:r>
              <a:rPr lang="zh-CN" altLang="en-US" dirty="0"/>
              <a:t>题面描述了一些生物之间的关系，不难会想到并查集。</a:t>
            </a:r>
            <a:endParaRPr lang="en-US" altLang="zh-CN" dirty="0"/>
          </a:p>
          <a:p>
            <a:r>
              <a:rPr lang="zh-CN" altLang="en-US" dirty="0"/>
              <a:t>但是生物关系不是确定的，所以要在描述关系的集合当中加入一些额外的参数。</a:t>
            </a:r>
            <a:endParaRPr lang="en-US" altLang="zh-CN" dirty="0"/>
          </a:p>
          <a:p>
            <a:r>
              <a:rPr lang="zh-CN" altLang="en-US" dirty="0"/>
              <a:t>因为只有三种生物，所以我们定义：</a:t>
            </a:r>
            <a:endParaRPr lang="en-US" altLang="zh-CN" dirty="0"/>
          </a:p>
          <a:p>
            <a:r>
              <a:rPr lang="en-US" altLang="zh-CN" dirty="0"/>
              <a:t>Fa[x]=y</a:t>
            </a:r>
            <a:r>
              <a:rPr lang="zh-CN" altLang="en-US" dirty="0"/>
              <a:t>的情况下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real[x]=0</a:t>
            </a:r>
            <a:r>
              <a:rPr lang="zh-CN" altLang="en-US" dirty="0"/>
              <a:t>说明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是同类</a:t>
            </a:r>
            <a:endParaRPr lang="en-US" altLang="zh-CN" dirty="0"/>
          </a:p>
          <a:p>
            <a:r>
              <a:rPr lang="en-US" altLang="zh-CN" dirty="0"/>
              <a:t>real[x]=1</a:t>
            </a:r>
            <a:r>
              <a:rPr lang="zh-CN" altLang="en-US" dirty="0"/>
              <a:t>说明</a:t>
            </a:r>
            <a:r>
              <a:rPr lang="en-US" altLang="zh-CN" dirty="0"/>
              <a:t>x</a:t>
            </a:r>
            <a:r>
              <a:rPr lang="zh-CN" altLang="en-US" dirty="0"/>
              <a:t>被</a:t>
            </a:r>
            <a:r>
              <a:rPr lang="en-US" altLang="zh-CN" dirty="0"/>
              <a:t>y</a:t>
            </a:r>
            <a:r>
              <a:rPr lang="zh-CN" altLang="en-US" dirty="0"/>
              <a:t>克制</a:t>
            </a:r>
            <a:endParaRPr lang="en-US" altLang="zh-CN" dirty="0"/>
          </a:p>
          <a:p>
            <a:r>
              <a:rPr lang="en-US" altLang="zh-CN" dirty="0"/>
              <a:t>real[x]=2</a:t>
            </a:r>
            <a:r>
              <a:rPr lang="zh-CN" altLang="en-US" dirty="0"/>
              <a:t>说明</a:t>
            </a:r>
            <a:r>
              <a:rPr lang="en-US" altLang="zh-CN" dirty="0"/>
              <a:t>x</a:t>
            </a:r>
            <a:r>
              <a:rPr lang="zh-CN" altLang="en-US" dirty="0"/>
              <a:t>克制</a:t>
            </a:r>
            <a:r>
              <a:rPr lang="en-US" altLang="zh-CN" dirty="0"/>
              <a:t>y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1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接下来涉及到并查集关键的地方，路径压缩</a:t>
            </a:r>
            <a:endParaRPr lang="en-US" altLang="zh-CN" sz="2400" dirty="0" smtClean="0"/>
          </a:p>
          <a:p>
            <a:r>
              <a:rPr lang="zh-CN" altLang="en-US" sz="2400" dirty="0"/>
              <a:t>路径</a:t>
            </a:r>
            <a:r>
              <a:rPr lang="zh-CN" altLang="en-US" sz="2400" dirty="0" smtClean="0"/>
              <a:t>压缩情况可以见下表：</a:t>
            </a: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98239"/>
              </p:ext>
            </p:extLst>
          </p:nvPr>
        </p:nvGraphicFramePr>
        <p:xfrm>
          <a:off x="395536" y="1268760"/>
          <a:ext cx="8136903" cy="3744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01"/>
                <a:gridCol w="2712301"/>
                <a:gridCol w="2712301"/>
              </a:tblGrid>
              <a:tr h="46885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父亲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儿子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儿子和爷爷</a:t>
                      </a:r>
                      <a:endParaRPr lang="zh-CN" altLang="en-US" dirty="0"/>
                    </a:p>
                  </a:txBody>
                  <a:tcPr/>
                </a:tc>
              </a:tr>
              <a:tr h="4624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88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688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688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688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88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688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9540" y="5157192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由此可以得出结论：</a:t>
            </a:r>
            <a:endParaRPr lang="en-US" altLang="zh-CN" sz="2400" dirty="0"/>
          </a:p>
          <a:p>
            <a:r>
              <a:rPr lang="zh-CN" altLang="en-US" sz="2400" dirty="0"/>
              <a:t>儿子和爷爷之间的关系</a:t>
            </a:r>
            <a:r>
              <a:rPr lang="en-US" altLang="zh-CN" sz="2400" dirty="0"/>
              <a:t>=</a:t>
            </a:r>
            <a:r>
              <a:rPr lang="zh-CN" altLang="en-US" sz="2400" dirty="0"/>
              <a:t>（儿子和父亲的关系</a:t>
            </a:r>
            <a:r>
              <a:rPr lang="en-US" altLang="zh-CN" sz="2400" dirty="0"/>
              <a:t>+</a:t>
            </a:r>
            <a:r>
              <a:rPr lang="zh-CN" altLang="en-US" sz="2400" dirty="0"/>
              <a:t>父亲和爷爷的关系）</a:t>
            </a:r>
            <a:r>
              <a:rPr lang="en-US" altLang="zh-CN" sz="2400" dirty="0"/>
              <a:t>%3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575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766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接下来我们处理集合间关系</a:t>
            </a:r>
            <a:endParaRPr lang="en-US" altLang="zh-CN" dirty="0" smtClean="0"/>
          </a:p>
          <a:p>
            <a:r>
              <a:rPr lang="zh-CN" altLang="en-US" dirty="0" smtClean="0"/>
              <a:t>先给出结论</a:t>
            </a:r>
            <a:endParaRPr lang="en-US" altLang="zh-CN" dirty="0" smtClean="0"/>
          </a:p>
          <a:p>
            <a:r>
              <a:rPr lang="zh-CN" altLang="en-US" dirty="0" smtClean="0"/>
              <a:t>现在假设我们要将</a:t>
            </a:r>
            <a:r>
              <a:rPr lang="en-US" altLang="zh-CN" dirty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两个生物连接起来并且二者关系是</a:t>
            </a:r>
            <a:r>
              <a:rPr lang="en-US" altLang="zh-CN" dirty="0" smtClean="0"/>
              <a:t>d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a=</a:t>
            </a:r>
            <a:r>
              <a:rPr lang="en-US" altLang="zh-CN" dirty="0" err="1" smtClean="0"/>
              <a:t>getfa</a:t>
            </a:r>
            <a:r>
              <a:rPr lang="en-US" altLang="zh-CN" dirty="0" smtClean="0"/>
              <a:t>(x);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b=</a:t>
            </a:r>
            <a:r>
              <a:rPr lang="en-US" altLang="zh-CN" dirty="0" err="1" smtClean="0"/>
              <a:t>getfa</a:t>
            </a:r>
            <a:r>
              <a:rPr lang="en-US" altLang="zh-CN" dirty="0" smtClean="0"/>
              <a:t>(y);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eal[b]=(</a:t>
            </a:r>
            <a:r>
              <a:rPr lang="en-US" altLang="zh-CN" dirty="0"/>
              <a:t>3-real[y]+</a:t>
            </a:r>
            <a:r>
              <a:rPr lang="en-US" altLang="zh-CN" dirty="0" err="1"/>
              <a:t>d+real</a:t>
            </a:r>
            <a:r>
              <a:rPr lang="en-US" altLang="zh-CN" dirty="0"/>
              <a:t>[x</a:t>
            </a:r>
            <a:r>
              <a:rPr lang="en-US" altLang="zh-CN" dirty="0" smtClean="0"/>
              <a:t>])%3;</a:t>
            </a:r>
          </a:p>
          <a:p>
            <a:r>
              <a:rPr lang="en-US" altLang="zh-CN" dirty="0" smtClean="0"/>
              <a:t>3-real[y]</a:t>
            </a:r>
            <a:r>
              <a:rPr lang="zh-CN" altLang="en-US" dirty="0" smtClean="0"/>
              <a:t>是</a:t>
            </a:r>
            <a:r>
              <a:rPr lang="en-US" altLang="zh-CN" dirty="0" smtClean="0"/>
              <a:t>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之间的关系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zh-CN" altLang="en-US" dirty="0" smtClean="0"/>
              <a:t>是二者之间的新关系</a:t>
            </a:r>
            <a:endParaRPr lang="en-US" altLang="zh-CN" dirty="0" smtClean="0"/>
          </a:p>
          <a:p>
            <a:r>
              <a:rPr lang="en-US" altLang="zh-CN" dirty="0" smtClean="0"/>
              <a:t>+real[x]</a:t>
            </a:r>
            <a:r>
              <a:rPr lang="zh-CN" altLang="en-US" dirty="0"/>
              <a:t>可以理解</a:t>
            </a:r>
            <a:r>
              <a:rPr lang="zh-CN" altLang="en-US" dirty="0" smtClean="0"/>
              <a:t>为一种新的路径压缩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4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69374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758607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合并</a:t>
            </a:r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区间操作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1"/>
            <a:ext cx="6937456" cy="152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7217" y="2924944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路径压缩操作</a:t>
            </a:r>
          </a:p>
        </p:txBody>
      </p:sp>
    </p:spTree>
    <p:extLst>
      <p:ext uri="{BB962C8B-B14F-4D97-AF65-F5344CB8AC3E}">
        <p14:creationId xmlns:p14="http://schemas.microsoft.com/office/powerpoint/2010/main" val="946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6638"/>
            <a:ext cx="8229600" cy="1143000"/>
          </a:xfrm>
        </p:spPr>
        <p:txBody>
          <a:bodyPr/>
          <a:lstStyle/>
          <a:p>
            <a:r>
              <a:rPr lang="en-US" altLang="zh-CN" dirty="0"/>
              <a:t>M-</a:t>
            </a:r>
            <a:r>
              <a:rPr lang="zh-CN" altLang="en-US" dirty="0"/>
              <a:t>老司机的毒奶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每次老司机毒奶完之后，就会让某一个人的能力值发生如下变化中的一种：</a:t>
            </a:r>
            <a:br>
              <a:rPr lang="zh-CN" altLang="en-US" dirty="0"/>
            </a:br>
            <a:r>
              <a:rPr lang="en-US" altLang="zh-CN" b="1" dirty="0"/>
              <a:t>1</a:t>
            </a:r>
            <a:r>
              <a:rPr lang="zh-CN" altLang="en-US" b="1" dirty="0"/>
              <a:t>，在原有能力值上翻一倍；例如原有能力值为</a:t>
            </a:r>
            <a:r>
              <a:rPr lang="en-US" altLang="zh-CN" b="1" dirty="0"/>
              <a:t>x</a:t>
            </a:r>
            <a:r>
              <a:rPr lang="zh-CN" altLang="en-US" b="1" dirty="0"/>
              <a:t>，现有能力值就是</a:t>
            </a:r>
            <a:r>
              <a:rPr lang="en-US" altLang="zh-CN" b="1" dirty="0"/>
              <a:t>x*2</a:t>
            </a:r>
            <a:r>
              <a:rPr lang="zh-CN" altLang="en-US" b="1" dirty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2</a:t>
            </a:r>
            <a:r>
              <a:rPr lang="zh-CN" altLang="en-US" b="1" dirty="0"/>
              <a:t>，在原有能力值上翻一倍后再加一；例如原有能力值为</a:t>
            </a:r>
            <a:r>
              <a:rPr lang="en-US" altLang="zh-CN" b="1" dirty="0"/>
              <a:t>x</a:t>
            </a:r>
            <a:r>
              <a:rPr lang="zh-CN" altLang="en-US" b="1" dirty="0"/>
              <a:t>，现有能力值就是</a:t>
            </a:r>
            <a:r>
              <a:rPr lang="en-US" altLang="zh-CN" b="1" dirty="0"/>
              <a:t>x*2+1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/>
              <a:t>以及要求</a:t>
            </a:r>
            <a:r>
              <a:rPr lang="zh-CN" altLang="en-US" b="1" dirty="0"/>
              <a:t>所有选手中初始最强者能力的最低值</a:t>
            </a:r>
          </a:p>
        </p:txBody>
      </p:sp>
    </p:spTree>
    <p:extLst>
      <p:ext uri="{BB962C8B-B14F-4D97-AF65-F5344CB8AC3E}">
        <p14:creationId xmlns:p14="http://schemas.microsoft.com/office/powerpoint/2010/main" val="42111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M-</a:t>
            </a:r>
            <a:r>
              <a:rPr lang="zh-CN" altLang="en-US" dirty="0" smtClean="0"/>
              <a:t>老司机的毒奶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这个题需要你计算所有可能情况中的最大值最小。</a:t>
            </a:r>
            <a:endParaRPr lang="en-US" altLang="zh-CN" dirty="0" smtClean="0"/>
          </a:p>
          <a:p>
            <a:r>
              <a:rPr lang="zh-CN" altLang="en-US" dirty="0" smtClean="0"/>
              <a:t>所以。。直接贪心就好咯</a:t>
            </a:r>
            <a:endParaRPr lang="en-US" altLang="zh-CN" dirty="0" smtClean="0"/>
          </a:p>
          <a:p>
            <a:r>
              <a:rPr lang="zh-CN" altLang="en-US" dirty="0" smtClean="0"/>
              <a:t>简单介绍一下贪心算法</a:t>
            </a:r>
            <a:endParaRPr lang="en-US" altLang="zh-CN" dirty="0" smtClean="0"/>
          </a:p>
          <a:p>
            <a:r>
              <a:rPr lang="zh-CN" altLang="en-US" dirty="0"/>
              <a:t>贪心</a:t>
            </a:r>
            <a:r>
              <a:rPr lang="zh-CN" altLang="en-US" dirty="0" smtClean="0"/>
              <a:t>算法就是每次在当前局面选择最优解</a:t>
            </a:r>
            <a:endParaRPr lang="en-US" altLang="zh-CN" dirty="0" smtClean="0"/>
          </a:p>
          <a:p>
            <a:r>
              <a:rPr lang="zh-CN" altLang="en-US" dirty="0" smtClean="0"/>
              <a:t>比如找硬币问题。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87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/>
          <a:lstStyle/>
          <a:p>
            <a:r>
              <a:rPr lang="zh-CN" altLang="en-US" dirty="0"/>
              <a:t>他每次毒奶就</a:t>
            </a:r>
            <a:r>
              <a:rPr lang="zh-CN" altLang="en-US" dirty="0" smtClean="0"/>
              <a:t>会当前能力*</a:t>
            </a:r>
            <a:r>
              <a:rPr lang="en-US" altLang="zh-CN" dirty="0"/>
              <a:t>2</a:t>
            </a:r>
            <a:r>
              <a:rPr lang="zh-CN" altLang="en-US" dirty="0"/>
              <a:t>或*</a:t>
            </a:r>
            <a:r>
              <a:rPr lang="en-US" altLang="zh-CN" dirty="0"/>
              <a:t>2+1</a:t>
            </a:r>
            <a:r>
              <a:rPr lang="zh-CN" altLang="en-US" dirty="0"/>
              <a:t>，就意味着被毒奶之前能力值是⌊</a:t>
            </a:r>
            <a:r>
              <a:rPr lang="en-US" altLang="zh-CN" dirty="0"/>
              <a:t>x/2</a:t>
            </a:r>
            <a:r>
              <a:rPr lang="zh-CN" altLang="en-US" dirty="0"/>
              <a:t>⌋</a:t>
            </a:r>
            <a:endParaRPr lang="en-US" altLang="zh-CN" dirty="0"/>
          </a:p>
          <a:p>
            <a:r>
              <a:rPr lang="zh-CN" altLang="en-US" dirty="0"/>
              <a:t>你需要让最大值最小，并且不存在重复的值，就贪心每次选取最大的人的能力值，把他压缩为 可行的最大的</a:t>
            </a:r>
            <a:r>
              <a:rPr lang="en-US" altLang="zh-CN" dirty="0"/>
              <a:t>x/(2^k)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669674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69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08912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，并查集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题面描述的是</a:t>
            </a:r>
            <a:r>
              <a:rPr lang="en-US" altLang="zh-CN" dirty="0"/>
              <a:t>n</a:t>
            </a:r>
            <a:r>
              <a:rPr lang="zh-CN" altLang="en-US" dirty="0"/>
              <a:t>次删除行为，所以也可以理解为是倒过来的</a:t>
            </a:r>
            <a:r>
              <a:rPr lang="en-US" altLang="zh-CN" dirty="0"/>
              <a:t>n</a:t>
            </a:r>
            <a:r>
              <a:rPr lang="zh-CN" altLang="en-US" dirty="0"/>
              <a:t>次添加行为。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因为是需要求连续的子串的和，所以每次添加的时候查看添加的数字相邻的数字是否已经被加入，如果已被加入就将其合并</a:t>
            </a:r>
          </a:p>
        </p:txBody>
      </p:sp>
    </p:spTree>
    <p:extLst>
      <p:ext uri="{BB962C8B-B14F-4D97-AF65-F5344CB8AC3E}">
        <p14:creationId xmlns:p14="http://schemas.microsoft.com/office/powerpoint/2010/main" val="21975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844454" cy="488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1206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stl</a:t>
            </a:r>
            <a:r>
              <a:rPr lang="zh-CN" altLang="en-US" dirty="0" smtClean="0"/>
              <a:t>乱</a:t>
            </a:r>
            <a:r>
              <a:rPr lang="zh-CN" altLang="en-US" dirty="0" smtClean="0"/>
              <a:t>搞</a:t>
            </a:r>
            <a:endParaRPr lang="en-US" altLang="zh-CN" dirty="0" smtClean="0"/>
          </a:p>
          <a:p>
            <a:r>
              <a:rPr lang="zh-CN" altLang="en-US" dirty="0"/>
              <a:t>先</a:t>
            </a:r>
            <a:r>
              <a:rPr lang="zh-CN" altLang="en-US" dirty="0" smtClean="0"/>
              <a:t>简单介绍一下</a:t>
            </a:r>
            <a:r>
              <a:rPr lang="en-US" altLang="zh-CN" dirty="0" err="1" smtClean="0"/>
              <a:t>stl</a:t>
            </a:r>
            <a:endParaRPr lang="en-US" altLang="zh-CN" dirty="0" smtClean="0"/>
          </a:p>
          <a:p>
            <a:r>
              <a:rPr lang="en-US" altLang="zh-CN" dirty="0" err="1" smtClean="0"/>
              <a:t>Stl</a:t>
            </a:r>
            <a:r>
              <a:rPr lang="en-US" altLang="zh-CN" dirty="0" smtClean="0"/>
              <a:t>(</a:t>
            </a:r>
            <a:r>
              <a:rPr lang="en-US" altLang="zh-CN" dirty="0" smtClean="0"/>
              <a:t>Standard </a:t>
            </a:r>
            <a:r>
              <a:rPr lang="en-US" altLang="zh-CN" dirty="0"/>
              <a:t>Template </a:t>
            </a:r>
            <a:r>
              <a:rPr lang="en-US" altLang="zh-CN" dirty="0" smtClean="0"/>
              <a:t>Library</a:t>
            </a:r>
            <a:r>
              <a:rPr lang="en-US" altLang="zh-CN" dirty="0"/>
              <a:t>)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中库函数里一些已经定义过的数据结构。</a:t>
            </a:r>
            <a:endParaRPr lang="en-US" altLang="zh-CN" dirty="0" smtClean="0"/>
          </a:p>
          <a:p>
            <a:r>
              <a:rPr lang="zh-CN" altLang="en-US" dirty="0" smtClean="0"/>
              <a:t>常见的有：</a:t>
            </a:r>
            <a:endParaRPr lang="en-US" altLang="zh-CN" dirty="0" smtClean="0"/>
          </a:p>
          <a:p>
            <a:r>
              <a:rPr lang="en-US" altLang="zh-CN" dirty="0" smtClean="0"/>
              <a:t>Queue</a:t>
            </a:r>
          </a:p>
          <a:p>
            <a:r>
              <a:rPr lang="en-US" altLang="zh-CN" dirty="0" smtClean="0"/>
              <a:t>Stack</a:t>
            </a:r>
          </a:p>
          <a:p>
            <a:r>
              <a:rPr lang="en-US" altLang="zh-CN" dirty="0" err="1" smtClean="0"/>
              <a:t>Priority_queue</a:t>
            </a:r>
            <a:endParaRPr lang="en-US" altLang="zh-CN" dirty="0" smtClean="0"/>
          </a:p>
          <a:p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map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04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Set: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908720"/>
            <a:ext cx="77768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STL </a:t>
            </a:r>
            <a:r>
              <a:rPr lang="zh-CN" altLang="en-US" sz="2800" dirty="0"/>
              <a:t>对这个序列可以进行查找，插入删除序列中的任意一个元素，而完成这些操作的时间同这个序列中元素个数的对数成比例关系，并且当游标指向一个已删除的元素时，删除操作无效。而一个经过更正的和更加实际的定义应该是：一个集合</a:t>
            </a:r>
            <a:r>
              <a:rPr lang="en-US" altLang="zh-CN" sz="2800" dirty="0"/>
              <a:t>(set)</a:t>
            </a:r>
            <a:r>
              <a:rPr lang="zh-CN" altLang="en-US" sz="2800" dirty="0"/>
              <a:t>是一个容器，它其中所包含的元素的值是唯一的。这在收集一个数据的具体值的时候是有用的。集合中的元素按一定的顺序排列，并被作为集合中的实例。一个集合通过一个链表来组织，在插入操作和删除操作上比向量</a:t>
            </a:r>
            <a:r>
              <a:rPr lang="en-US" altLang="zh-CN" sz="2800" dirty="0"/>
              <a:t>(vector)</a:t>
            </a:r>
            <a:r>
              <a:rPr lang="zh-CN" altLang="en-US" sz="2800" dirty="0"/>
              <a:t>快，但查找或添加末尾的元素时会有些慢。具体实现采用了红黑树的平衡二叉树的数据结构。</a:t>
            </a:r>
          </a:p>
        </p:txBody>
      </p:sp>
    </p:spTree>
    <p:extLst>
      <p:ext uri="{BB962C8B-B14F-4D97-AF65-F5344CB8AC3E}">
        <p14:creationId xmlns:p14="http://schemas.microsoft.com/office/powerpoint/2010/main" val="12742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3367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其中有一些操作：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ind(x)</a:t>
            </a:r>
            <a:r>
              <a:rPr lang="zh-CN" altLang="en-US" dirty="0" smtClean="0"/>
              <a:t>：查找在容器当中值为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的数据出现的位置。</a:t>
            </a:r>
            <a:endParaRPr lang="en-US" altLang="zh-CN" dirty="0" smtClean="0"/>
          </a:p>
          <a:p>
            <a:r>
              <a:rPr lang="en-US" altLang="zh-CN" dirty="0" smtClean="0"/>
              <a:t>begin(),end()</a:t>
            </a:r>
            <a:r>
              <a:rPr lang="zh-CN" altLang="en-US" dirty="0" smtClean="0"/>
              <a:t>：返回容器的初始指针和末指针。</a:t>
            </a:r>
            <a:endParaRPr lang="en-US" altLang="zh-CN" dirty="0" smtClean="0"/>
          </a:p>
          <a:p>
            <a:r>
              <a:rPr lang="en-US" altLang="zh-CN" dirty="0"/>
              <a:t>erase(x)</a:t>
            </a:r>
            <a:r>
              <a:rPr lang="zh-CN" altLang="en-US" dirty="0"/>
              <a:t>：删除容器中位于</a:t>
            </a:r>
            <a:r>
              <a:rPr lang="en-US" altLang="zh-CN" dirty="0"/>
              <a:t>x</a:t>
            </a:r>
            <a:r>
              <a:rPr lang="zh-CN" altLang="en-US" dirty="0"/>
              <a:t>位置</a:t>
            </a:r>
            <a:r>
              <a:rPr lang="zh-CN" altLang="en-US" dirty="0" smtClean="0"/>
              <a:t>的数据。</a:t>
            </a:r>
            <a:endParaRPr lang="en-US" altLang="zh-CN" dirty="0" smtClean="0"/>
          </a:p>
          <a:p>
            <a:r>
              <a:rPr lang="en-US" altLang="zh-CN" dirty="0" smtClean="0"/>
              <a:t>insert(x)</a:t>
            </a:r>
            <a:r>
              <a:rPr lang="zh-CN" altLang="en-US" dirty="0" smtClean="0"/>
              <a:t>：在容器中加入一个权值为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的数据。</a:t>
            </a:r>
            <a:endParaRPr lang="en-US" altLang="zh-CN" dirty="0" smtClean="0"/>
          </a:p>
          <a:p>
            <a:r>
              <a:rPr lang="en-US" altLang="zh-CN" dirty="0" smtClean="0"/>
              <a:t>upper(lower)_bound(x)</a:t>
            </a:r>
            <a:r>
              <a:rPr lang="zh-CN" altLang="en-US" dirty="0" smtClean="0"/>
              <a:t>：在容器中寻找第一个大于（小于等于）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的数据的位置。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38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4525963"/>
          </a:xfrm>
        </p:spPr>
        <p:txBody>
          <a:bodyPr/>
          <a:lstStyle/>
          <a:p>
            <a:r>
              <a:rPr lang="zh-CN" altLang="en-US" dirty="0"/>
              <a:t>运用</a:t>
            </a:r>
            <a:r>
              <a:rPr lang="en-US" altLang="zh-CN" dirty="0" err="1"/>
              <a:t>stl</a:t>
            </a:r>
            <a:r>
              <a:rPr lang="zh-CN" altLang="en-US" dirty="0"/>
              <a:t>中的</a:t>
            </a:r>
            <a:r>
              <a:rPr lang="en-US" altLang="zh-CN" dirty="0"/>
              <a:t>set</a:t>
            </a:r>
            <a:r>
              <a:rPr lang="zh-CN" altLang="en-US" dirty="0"/>
              <a:t>，记录现在已有的最大值以及每个段的区间左端点和右端点，每次询问挨个更新就行了。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492896"/>
            <a:ext cx="8684769" cy="330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4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5" y="404664"/>
            <a:ext cx="8685242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L-</a:t>
            </a:r>
            <a:r>
              <a:rPr lang="zh-CN" altLang="en-US" dirty="0" smtClean="0"/>
              <a:t>老司机的奇幻冒险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616624"/>
          </a:xfrm>
        </p:spPr>
        <p:txBody>
          <a:bodyPr>
            <a:noAutofit/>
          </a:bodyPr>
          <a:lstStyle/>
          <a:p>
            <a:r>
              <a:rPr lang="zh-CN" altLang="en-US" sz="2200" dirty="0"/>
              <a:t>老司机在救出了女票之后，就和她在全世界旅游，有一天，他们来到了一个神奇的小岛上。</a:t>
            </a:r>
            <a:br>
              <a:rPr lang="zh-CN" altLang="en-US" sz="2200" dirty="0"/>
            </a:br>
            <a:r>
              <a:rPr lang="zh-CN" altLang="en-US" sz="2200" dirty="0"/>
              <a:t>这个小岛上有三种动物，他们互相克制，就像虚空追猎凤凰石头剪刀布一样，他们形成了一个食物环。</a:t>
            </a:r>
            <a:br>
              <a:rPr lang="zh-CN" altLang="en-US" sz="2200" dirty="0"/>
            </a:br>
            <a:r>
              <a:rPr lang="zh-CN" altLang="en-US" sz="2200" dirty="0"/>
              <a:t>热爱小动物的老司机女票已经对这个岛上的</a:t>
            </a:r>
            <a:r>
              <a:rPr lang="en-US" altLang="zh-CN" sz="2200" dirty="0"/>
              <a:t>N</a:t>
            </a:r>
            <a:r>
              <a:rPr lang="zh-CN" altLang="en-US" sz="2200" dirty="0"/>
              <a:t>只动物进行了细致的研究，对他们所属的族群也了如指掌，并对他们的行为做了记录。</a:t>
            </a:r>
            <a:br>
              <a:rPr lang="zh-CN" altLang="en-US" sz="2200" dirty="0"/>
            </a:br>
            <a:r>
              <a:rPr lang="zh-CN" altLang="en-US" sz="2200" dirty="0"/>
              <a:t>第一种记录方式是</a:t>
            </a:r>
            <a:r>
              <a:rPr lang="en-US" altLang="zh-CN" sz="2200" dirty="0"/>
              <a:t>1 X Y</a:t>
            </a:r>
            <a:r>
              <a:rPr lang="zh-CN" altLang="en-US" sz="2200" dirty="0"/>
              <a:t>，表示</a:t>
            </a:r>
            <a:r>
              <a:rPr lang="en-US" altLang="zh-CN" sz="2200" dirty="0"/>
              <a:t>X</a:t>
            </a:r>
            <a:r>
              <a:rPr lang="zh-CN" altLang="en-US" sz="2200" dirty="0"/>
              <a:t>和</a:t>
            </a:r>
            <a:r>
              <a:rPr lang="en-US" altLang="zh-CN" sz="2200" dirty="0"/>
              <a:t>Y</a:t>
            </a:r>
            <a:r>
              <a:rPr lang="zh-CN" altLang="en-US" sz="2200" dirty="0"/>
              <a:t>关系密切（是同类）。</a:t>
            </a:r>
            <a:br>
              <a:rPr lang="zh-CN" altLang="en-US" sz="2200" dirty="0"/>
            </a:br>
            <a:r>
              <a:rPr lang="zh-CN" altLang="en-US" sz="2200" dirty="0"/>
              <a:t>第二种记录方式是</a:t>
            </a:r>
            <a:r>
              <a:rPr lang="en-US" altLang="zh-CN" sz="2200" dirty="0"/>
              <a:t>2 X Y</a:t>
            </a:r>
            <a:r>
              <a:rPr lang="zh-CN" altLang="en-US" sz="2200" dirty="0"/>
              <a:t>，表示</a:t>
            </a:r>
            <a:r>
              <a:rPr lang="en-US" altLang="zh-CN" sz="2200" dirty="0"/>
              <a:t>X</a:t>
            </a:r>
            <a:r>
              <a:rPr lang="zh-CN" altLang="en-US" sz="2200" dirty="0"/>
              <a:t>对</a:t>
            </a:r>
            <a:r>
              <a:rPr lang="en-US" altLang="zh-CN" sz="2200" dirty="0"/>
              <a:t>Y</a:t>
            </a:r>
            <a:r>
              <a:rPr lang="zh-CN" altLang="en-US" sz="2200" dirty="0"/>
              <a:t>有攻击性行为（</a:t>
            </a:r>
            <a:r>
              <a:rPr lang="en-US" altLang="zh-CN" sz="2200" dirty="0"/>
              <a:t>X</a:t>
            </a:r>
            <a:r>
              <a:rPr lang="zh-CN" altLang="en-US" sz="2200" dirty="0"/>
              <a:t>克制</a:t>
            </a:r>
            <a:r>
              <a:rPr lang="en-US" altLang="zh-CN" sz="2200" dirty="0"/>
              <a:t>Y</a:t>
            </a:r>
            <a:r>
              <a:rPr lang="zh-CN" altLang="en-US" sz="2200" dirty="0"/>
              <a:t>）。</a:t>
            </a:r>
            <a:br>
              <a:rPr lang="zh-CN" altLang="en-US" sz="2200" dirty="0"/>
            </a:br>
            <a:r>
              <a:rPr lang="zh-CN" altLang="en-US" sz="2200" dirty="0"/>
              <a:t>不过很不凑巧，这些记录被毛手毛脚的</a:t>
            </a:r>
            <a:r>
              <a:rPr lang="en-US" altLang="zh-CN" sz="2200" dirty="0"/>
              <a:t>JJ</a:t>
            </a:r>
            <a:r>
              <a:rPr lang="zh-CN" altLang="en-US" sz="2200" dirty="0"/>
              <a:t>给打乱了，使得其中一些记录出现了错误。</a:t>
            </a:r>
            <a:br>
              <a:rPr lang="zh-CN" altLang="en-US" sz="2200" dirty="0"/>
            </a:br>
            <a:r>
              <a:rPr lang="zh-CN" altLang="en-US" sz="2200" dirty="0"/>
              <a:t>为了安慰着急的女票，老司机急忙来帮忙查看是哪些记录出现了错误，当一条记录满足以下三种可能</a:t>
            </a:r>
            <a:r>
              <a:rPr lang="zh-CN" altLang="en-US" sz="2200" b="1" i="1" dirty="0"/>
              <a:t>之一</a:t>
            </a:r>
            <a:r>
              <a:rPr lang="zh-CN" altLang="en-US" sz="2200" dirty="0"/>
              <a:t>时，这就是一条错误的记录。</a:t>
            </a:r>
            <a:br>
              <a:rPr lang="zh-CN" altLang="en-US" sz="2200" dirty="0"/>
            </a:br>
            <a:r>
              <a:rPr lang="en-US" altLang="zh-CN" sz="2200" dirty="0"/>
              <a:t>1</a:t>
            </a:r>
            <a:r>
              <a:rPr lang="zh-CN" altLang="en-US" sz="2200" dirty="0"/>
              <a:t>）这条记录中的</a:t>
            </a:r>
            <a:r>
              <a:rPr lang="en-US" altLang="zh-CN" sz="2200" dirty="0"/>
              <a:t>X</a:t>
            </a:r>
            <a:r>
              <a:rPr lang="zh-CN" altLang="en-US" sz="2200" dirty="0"/>
              <a:t>或者</a:t>
            </a:r>
            <a:r>
              <a:rPr lang="en-US" altLang="zh-CN" sz="2200" dirty="0"/>
              <a:t>Y</a:t>
            </a:r>
            <a:r>
              <a:rPr lang="zh-CN" altLang="en-US" sz="2200" dirty="0"/>
              <a:t>比</a:t>
            </a:r>
            <a:r>
              <a:rPr lang="en-US" altLang="zh-CN" sz="2200" dirty="0"/>
              <a:t>N</a:t>
            </a:r>
            <a:r>
              <a:rPr lang="zh-CN" altLang="en-US" sz="2200" dirty="0"/>
              <a:t>大</a:t>
            </a:r>
            <a:br>
              <a:rPr lang="zh-CN" altLang="en-US" sz="2200" dirty="0"/>
            </a:br>
            <a:r>
              <a:rPr lang="en-US" altLang="zh-CN" sz="2200" dirty="0"/>
              <a:t>2</a:t>
            </a:r>
            <a:r>
              <a:rPr lang="zh-CN" altLang="en-US" sz="2200" dirty="0"/>
              <a:t>）攻击性记录中的</a:t>
            </a:r>
            <a:r>
              <a:rPr lang="en-US" altLang="zh-CN" sz="2200" dirty="0"/>
              <a:t>X</a:t>
            </a:r>
            <a:r>
              <a:rPr lang="zh-CN" altLang="en-US" sz="2200" dirty="0"/>
              <a:t>攻击了</a:t>
            </a:r>
            <a:r>
              <a:rPr lang="en-US" altLang="zh-CN" sz="2200" dirty="0"/>
              <a:t>X</a:t>
            </a:r>
            <a:r>
              <a:rPr lang="zh-CN" altLang="en-US" sz="2200" dirty="0"/>
              <a:t/>
            </a:r>
            <a:br>
              <a:rPr lang="zh-CN" altLang="en-US" sz="2200" dirty="0"/>
            </a:br>
            <a:r>
              <a:rPr lang="en-US" altLang="zh-CN" sz="2200" dirty="0"/>
              <a:t>3</a:t>
            </a:r>
            <a:r>
              <a:rPr lang="zh-CN" altLang="en-US" sz="2200" dirty="0"/>
              <a:t>）这条记录与前面的记录相悖</a:t>
            </a:r>
            <a:br>
              <a:rPr lang="zh-CN" altLang="en-US" sz="2200" dirty="0"/>
            </a:br>
            <a:r>
              <a:rPr lang="zh-CN" altLang="en-US" sz="2200" dirty="0"/>
              <a:t>老司机说是来帮忙，但是还要忙着跑去和</a:t>
            </a:r>
            <a:r>
              <a:rPr lang="en-US" altLang="zh-CN" sz="2200" dirty="0" err="1"/>
              <a:t>wyy</a:t>
            </a:r>
            <a:r>
              <a:rPr lang="zh-CN" altLang="en-US" sz="2200" dirty="0"/>
              <a:t>踢</a:t>
            </a:r>
            <a:r>
              <a:rPr lang="en-US" altLang="zh-CN" sz="2200" dirty="0" err="1"/>
              <a:t>fifa</a:t>
            </a:r>
            <a:r>
              <a:rPr lang="zh-CN" altLang="en-US" sz="2200" dirty="0"/>
              <a:t>，所以就让你来完成这个任务，找出这些记录中哪些错了。</a:t>
            </a:r>
          </a:p>
        </p:txBody>
      </p:sp>
    </p:spTree>
    <p:extLst>
      <p:ext uri="{BB962C8B-B14F-4D97-AF65-F5344CB8AC3E}">
        <p14:creationId xmlns:p14="http://schemas.microsoft.com/office/powerpoint/2010/main" val="95341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833</Words>
  <Application>Microsoft Office PowerPoint</Application>
  <PresentationFormat>全屏显示(4:3)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K-老司机破阵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L-老司机的奇幻冒险</vt:lpstr>
      <vt:lpstr>PowerPoint 演示文稿</vt:lpstr>
      <vt:lpstr>PowerPoint 演示文稿</vt:lpstr>
      <vt:lpstr>PowerPoint 演示文稿</vt:lpstr>
      <vt:lpstr>PowerPoint 演示文稿</vt:lpstr>
      <vt:lpstr>M-老司机的毒奶</vt:lpstr>
      <vt:lpstr>M-老司机的毒奶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dreamwyy</dc:creator>
  <cp:lastModifiedBy>Windows 用户</cp:lastModifiedBy>
  <cp:revision>15</cp:revision>
  <dcterms:created xsi:type="dcterms:W3CDTF">2017-05-05T01:36:36Z</dcterms:created>
  <dcterms:modified xsi:type="dcterms:W3CDTF">2017-05-05T18:12:17Z</dcterms:modified>
</cp:coreProperties>
</file>