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79" r:id="rId23"/>
    <p:sldId id="280" r:id="rId24"/>
    <p:sldId id="283" r:id="rId25"/>
    <p:sldId id="285" r:id="rId26"/>
    <p:sldId id="284" r:id="rId27"/>
    <p:sldId id="287" r:id="rId28"/>
    <p:sldId id="289" r:id="rId29"/>
    <p:sldId id="29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86175" y="272415"/>
            <a:ext cx="8564880" cy="1527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8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8800">
                <a:latin typeface="微软雅黑" panose="020B0503020204020204" charset="-122"/>
                <a:ea typeface="微软雅黑" panose="020B0503020204020204" charset="-122"/>
              </a:rPr>
              <a:t>题目分析</a:t>
            </a:r>
            <a:endParaRPr lang="zh-CN" altLang="zh-CN" sz="8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4305" y="2026285"/>
            <a:ext cx="63550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5400"/>
              <a:t>可以说是非常豹笑了</a:t>
            </a:r>
            <a:endParaRPr lang="zh-CN" altLang="en-US" sz="5400"/>
          </a:p>
        </p:txBody>
      </p:sp>
      <p:sp>
        <p:nvSpPr>
          <p:cNvPr id="6" name="文本框 5"/>
          <p:cNvSpPr txBox="1"/>
          <p:nvPr/>
        </p:nvSpPr>
        <p:spPr>
          <a:xfrm>
            <a:off x="2021205" y="3119755"/>
            <a:ext cx="729742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	</a:t>
            </a:r>
            <a:r>
              <a:rPr lang="zh-CN" altLang="en-US" sz="5400"/>
              <a:t>当然是选择原谅她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72740" y="4214495"/>
            <a:ext cx="7297420" cy="921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	</a:t>
            </a:r>
            <a:r>
              <a:rPr lang="zh-CN" altLang="en-US" sz="5400"/>
              <a:t>艾尔大停电  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84475" y="5266055"/>
            <a:ext cx="7297420" cy="921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	</a:t>
            </a:r>
            <a:r>
              <a:rPr lang="zh-CN" altLang="en-US" sz="5400"/>
              <a:t>艾尔大停电2   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lca </a:t>
            </a:r>
            <a:r>
              <a:rPr lang="zh-CN" altLang="en-US"/>
              <a:t>最近公共祖先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算法：爆搜 、Tarjan、倍增、</a:t>
            </a:r>
            <a:r>
              <a:rPr lang="en-US" altLang="zh-CN">
                <a:solidFill>
                  <a:srgbClr val="FF0000"/>
                </a:solidFill>
              </a:rPr>
              <a:t>dfs</a:t>
            </a:r>
            <a:r>
              <a:rPr lang="zh-CN" altLang="en-US">
                <a:solidFill>
                  <a:srgbClr val="FF0000"/>
                </a:solidFill>
              </a:rPr>
              <a:t>序转</a:t>
            </a:r>
            <a:r>
              <a:rPr lang="en-US" altLang="zh-CN">
                <a:solidFill>
                  <a:srgbClr val="FF0000"/>
                </a:solidFill>
              </a:rPr>
              <a:t>RMQ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sym typeface="+mn-ea"/>
              </a:rPr>
              <a:t>dfs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序转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RMQ ——&gt;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遍历序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8365" y="1887220"/>
            <a:ext cx="7114540" cy="2687320"/>
          </a:xfrm>
        </p:spPr>
        <p:txBody>
          <a:bodyPr/>
          <a:p>
            <a:pPr marL="0" indent="0">
              <a:buNone/>
            </a:pPr>
            <a:r>
              <a:rPr lang="en-US" altLang="zh-CN" sz="4400"/>
              <a:t>dfs</a:t>
            </a:r>
            <a:r>
              <a:rPr lang="zh-CN" altLang="en-US" sz="4400"/>
              <a:t>序：</a:t>
            </a:r>
            <a:r>
              <a:rPr lang="en-US" altLang="zh-CN" sz="4400"/>
              <a:t>123</a:t>
            </a:r>
            <a:r>
              <a:rPr lang="en-US" altLang="zh-CN" sz="4400">
                <a:solidFill>
                  <a:srgbClr val="FF0000"/>
                </a:solidFill>
              </a:rPr>
              <a:t>6</a:t>
            </a:r>
            <a:r>
              <a:rPr lang="en-US" altLang="zh-CN" sz="4400"/>
              <a:t>3</a:t>
            </a:r>
            <a:r>
              <a:rPr lang="en-US" altLang="zh-CN" sz="4400">
                <a:solidFill>
                  <a:srgbClr val="0070C0"/>
                </a:solidFill>
              </a:rPr>
              <a:t>2</a:t>
            </a:r>
            <a:r>
              <a:rPr lang="en-US" altLang="zh-CN" sz="4400"/>
              <a:t>474</a:t>
            </a:r>
            <a:r>
              <a:rPr lang="en-US" altLang="zh-CN" sz="4400">
                <a:solidFill>
                  <a:srgbClr val="FF0000"/>
                </a:solidFill>
              </a:rPr>
              <a:t>8</a:t>
            </a:r>
            <a:r>
              <a:rPr lang="en-US" altLang="zh-CN" sz="4400"/>
              <a:t>4942521</a:t>
            </a:r>
            <a:endParaRPr lang="en-US" altLang="zh-CN" sz="4400"/>
          </a:p>
          <a:p>
            <a:pPr marL="0" indent="0">
              <a:buNone/>
            </a:pPr>
            <a:r>
              <a:rPr lang="en-US" altLang="zh-CN" sz="4400"/>
              <a:t>deep</a:t>
            </a:r>
            <a:r>
              <a:rPr lang="zh-CN" altLang="en-US" sz="4400"/>
              <a:t>： </a:t>
            </a:r>
            <a:r>
              <a:rPr lang="en-US" altLang="zh-CN" sz="4400"/>
              <a:t>123</a:t>
            </a:r>
            <a:r>
              <a:rPr lang="en-US" altLang="zh-CN" sz="4400" u="sng">
                <a:solidFill>
                  <a:srgbClr val="FF0000"/>
                </a:solidFill>
              </a:rPr>
              <a:t>4</a:t>
            </a:r>
            <a:r>
              <a:rPr lang="en-US" altLang="zh-CN" sz="4400" u="sng"/>
              <a:t>3</a:t>
            </a:r>
            <a:r>
              <a:rPr lang="en-US" altLang="zh-CN" sz="4400" u="sng">
                <a:solidFill>
                  <a:srgbClr val="0070C0"/>
                </a:solidFill>
              </a:rPr>
              <a:t>2</a:t>
            </a:r>
            <a:r>
              <a:rPr lang="en-US" altLang="zh-CN" sz="4400" u="sng"/>
              <a:t>343</a:t>
            </a:r>
            <a:r>
              <a:rPr lang="en-US" altLang="zh-CN" sz="4400" u="sng">
                <a:solidFill>
                  <a:srgbClr val="FF0000"/>
                </a:solidFill>
              </a:rPr>
              <a:t>4</a:t>
            </a:r>
            <a:r>
              <a:rPr lang="en-US" altLang="zh-CN" sz="4400"/>
              <a:t>3432321</a:t>
            </a:r>
            <a:endParaRPr lang="en-US" altLang="zh-CN" sz="4400"/>
          </a:p>
        </p:txBody>
      </p:sp>
      <p:grpSp>
        <p:nvGrpSpPr>
          <p:cNvPr id="29" name="组合 28"/>
          <p:cNvGrpSpPr/>
          <p:nvPr/>
        </p:nvGrpSpPr>
        <p:grpSpPr>
          <a:xfrm>
            <a:off x="507365" y="1598930"/>
            <a:ext cx="3607471" cy="4578661"/>
            <a:chOff x="654" y="2504"/>
            <a:chExt cx="4330" cy="5495"/>
          </a:xfrm>
        </p:grpSpPr>
        <p:cxnSp>
          <p:nvCxnSpPr>
            <p:cNvPr id="5" name="直接箭头连接符 4"/>
            <p:cNvCxnSpPr/>
            <p:nvPr/>
          </p:nvCxnSpPr>
          <p:spPr>
            <a:xfrm flipH="1">
              <a:off x="2041" y="3469"/>
              <a:ext cx="1351" cy="2026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376" y="3485"/>
              <a:ext cx="932" cy="1785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3311" y="3549"/>
              <a:ext cx="81" cy="2027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1124" y="5479"/>
              <a:ext cx="933" cy="1881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>
              <a:off x="3408" y="2794"/>
              <a:ext cx="949" cy="659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>
              <a:off x="2507" y="5576"/>
              <a:ext cx="772" cy="1511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3279" y="5543"/>
              <a:ext cx="161" cy="1753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3263" y="5511"/>
              <a:ext cx="1367" cy="164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57" y="2504"/>
              <a:ext cx="470" cy="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/>
                <a:t>1</a:t>
              </a:r>
              <a:endParaRPr lang="en-US" altLang="zh-CN" sz="40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840" y="2946"/>
              <a:ext cx="470" cy="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/>
                <a:t>2</a:t>
              </a:r>
              <a:endParaRPr lang="en-US" altLang="zh-CN" sz="40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87" y="4822"/>
              <a:ext cx="470" cy="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/>
                <a:t>3</a:t>
              </a:r>
              <a:endParaRPr lang="en-US" altLang="zh-CN" sz="40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54" y="6780"/>
              <a:ext cx="470" cy="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/>
                <a:t>6</a:t>
              </a:r>
              <a:endParaRPr lang="en-US" altLang="zh-CN" sz="40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357" y="5037"/>
              <a:ext cx="470" cy="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/>
                <a:t>5</a:t>
              </a:r>
              <a:endParaRPr lang="en-US" altLang="zh-CN" sz="40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440" y="5092"/>
              <a:ext cx="470" cy="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/>
                <a:t>4</a:t>
              </a:r>
              <a:endParaRPr lang="en-US" altLang="zh-CN" sz="40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57" y="6918"/>
              <a:ext cx="470" cy="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/>
                <a:t>7</a:t>
              </a:r>
              <a:endParaRPr lang="en-US" altLang="zh-CN" sz="40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27" y="7151"/>
              <a:ext cx="470" cy="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/>
                <a:t>8</a:t>
              </a:r>
              <a:endParaRPr lang="en-US" altLang="zh-CN" sz="40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514" y="6918"/>
              <a:ext cx="470" cy="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/>
                <a:t>9</a:t>
              </a:r>
              <a:endParaRPr lang="en-US" altLang="zh-CN" sz="4000"/>
            </a:p>
          </p:txBody>
        </p:sp>
      </p:grpSp>
      <p:cxnSp>
        <p:nvCxnSpPr>
          <p:cNvPr id="4" name="直接箭头连接符 3"/>
          <p:cNvCxnSpPr/>
          <p:nvPr/>
        </p:nvCxnSpPr>
        <p:spPr>
          <a:xfrm flipV="1">
            <a:off x="8157845" y="2437765"/>
            <a:ext cx="0" cy="29591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586345" y="2390140"/>
            <a:ext cx="20320" cy="41846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311640" y="2416175"/>
            <a:ext cx="20320" cy="41846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542405" y="4574540"/>
            <a:ext cx="3230880" cy="1005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0"/>
              <a:t>线段树！</a:t>
            </a:r>
            <a:endParaRPr lang="zh-CN" altLang="en-US" sz="6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2"/>
          <p:cNvSpPr>
            <a:spLocks noGrp="1"/>
          </p:cNvSpPr>
          <p:nvPr/>
        </p:nvSpPr>
        <p:spPr>
          <a:xfrm>
            <a:off x="838200" y="161544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其他解法：</a:t>
            </a:r>
            <a:r>
              <a:rPr lang="en-US" altLang="zh-CN"/>
              <a:t>lct</a:t>
            </a:r>
            <a:r>
              <a:rPr lang="zh-CN" altLang="en-US"/>
              <a:t>、树链剖分（很可能被卡掉</a:t>
            </a:r>
            <a:r>
              <a:rPr lang="en-US" altLang="zh-CN"/>
              <a:t>/</a:t>
            </a:r>
            <a:r>
              <a:rPr lang="zh-CN" altLang="en-US"/>
              <a:t>并没有成功）。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时间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m logn</a:t>
            </a:r>
            <a:r>
              <a:rPr lang="zh-CN" altLang="en-US"/>
              <a:t>） 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空间</a:t>
            </a:r>
            <a:r>
              <a:rPr lang="en-US" altLang="zh-CN">
                <a:sym typeface="+mn-ea"/>
              </a:rPr>
              <a:t>O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）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难度：复杂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685" y="182880"/>
            <a:ext cx="11917680" cy="6492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/>
              <a:t>由于星灵的所有建筑都必须放置在水晶塔的能量场中，并由水晶塔提供能量</a:t>
            </a:r>
            <a:endParaRPr lang="zh-CN" altLang="en-US" sz="2800"/>
          </a:p>
          <a:p>
            <a:pPr algn="l"/>
            <a:r>
              <a:rPr lang="zh-CN" altLang="en-US" sz="2800"/>
              <a:t>才能工作，</a:t>
            </a:r>
            <a:endParaRPr lang="zh-CN" altLang="en-US" sz="2800"/>
          </a:p>
          <a:p>
            <a:pPr algn="l"/>
            <a:r>
              <a:rPr lang="zh-CN" altLang="en-US" sz="2800"/>
              <a:t>所以一旦水晶塔出了问题（比如被打爆），艾尔就会大停电。</a:t>
            </a:r>
            <a:endParaRPr lang="zh-CN" altLang="en-US" sz="2800"/>
          </a:p>
          <a:p>
            <a:pPr algn="l"/>
            <a:r>
              <a:rPr lang="zh-CN" altLang="en-US" sz="2800"/>
              <a:t>大主教阿塔尼斯认为水晶塔不合理的圆形能量场是效率低下的关键，</a:t>
            </a:r>
            <a:endParaRPr lang="zh-CN" altLang="en-US" sz="2800"/>
          </a:p>
          <a:p>
            <a:pPr algn="l"/>
            <a:r>
              <a:rPr lang="zh-CN" altLang="en-US" sz="2800"/>
              <a:t>因为建筑都是方的，圆形很浪费而且无法镶嵌。</a:t>
            </a:r>
            <a:endParaRPr lang="zh-CN" altLang="en-US" sz="2800"/>
          </a:p>
          <a:p>
            <a:pPr algn="l"/>
            <a:r>
              <a:rPr lang="zh-CN" altLang="en-US" sz="2800"/>
              <a:t>所以他开发了一种矩形能量场的水晶塔以解决停电问题。</a:t>
            </a:r>
            <a:endParaRPr lang="zh-CN" altLang="en-US" sz="2800"/>
          </a:p>
          <a:p>
            <a:pPr algn="l"/>
            <a:r>
              <a:rPr lang="zh-CN" altLang="en-US" sz="2800"/>
              <a:t>现在他要测试一下成果，在平面上分布了一些矩形的能量场，</a:t>
            </a:r>
            <a:endParaRPr lang="zh-CN" altLang="en-US" sz="2800"/>
          </a:p>
          <a:p>
            <a:pPr algn="l"/>
            <a:r>
              <a:rPr lang="zh-CN" altLang="en-US" sz="2800"/>
              <a:t>他想要知道可以建造建筑的总面积是多少（不考虑水晶塔占据的面积）。</a:t>
            </a:r>
            <a:endParaRPr lang="zh-CN" altLang="en-US" sz="2800"/>
          </a:p>
          <a:p>
            <a:pPr algn="l"/>
            <a:r>
              <a:rPr lang="zh-CN" altLang="en-US" sz="2800"/>
              <a:t>本题有多组数据</a:t>
            </a:r>
            <a:endParaRPr lang="zh-CN" altLang="en-US" sz="2800"/>
          </a:p>
          <a:p>
            <a:pPr algn="l"/>
            <a:r>
              <a:rPr lang="zh-CN" altLang="en-US" sz="2800"/>
              <a:t>每组数据第一行给出一个N（1&lt;=N&lt;=100）表示能量场的数量。</a:t>
            </a:r>
            <a:endParaRPr lang="zh-CN" altLang="en-US" sz="2800"/>
          </a:p>
          <a:p>
            <a:pPr algn="l"/>
            <a:r>
              <a:rPr lang="zh-CN" altLang="en-US" sz="2800"/>
              <a:t>接下来N行描述这些矩形能量场，</a:t>
            </a:r>
            <a:endParaRPr lang="zh-CN" altLang="en-US" sz="2800"/>
          </a:p>
          <a:p>
            <a:pPr algn="l"/>
            <a:r>
              <a:rPr lang="zh-CN" altLang="en-US" sz="2800"/>
              <a:t>每行四个浮点数 x1;y1;x2;y2 (0&lt;=x1&lt;x2&lt;=100000;0&lt;=y1&lt;y2&lt;=100000) </a:t>
            </a:r>
            <a:endParaRPr lang="zh-CN" altLang="en-US" sz="2800"/>
          </a:p>
          <a:p>
            <a:pPr algn="l"/>
            <a:r>
              <a:rPr lang="zh-CN" altLang="en-US" sz="2800"/>
              <a:t>表示矩形的在平面直角坐标系上的坐标(x1,y1)为左下角，(x2,y2)右上角。</a:t>
            </a:r>
            <a:endParaRPr lang="zh-CN" altLang="en-US" sz="2800"/>
          </a:p>
          <a:p>
            <a:pPr algn="l"/>
            <a:r>
              <a:rPr lang="zh-CN" altLang="en-US" sz="2800"/>
              <a:t>所有矩形都平行于坐标系。输入以单独的一行，一个0结束。</a:t>
            </a:r>
            <a:endParaRPr lang="zh-CN" altLang="en-US" sz="2800"/>
          </a:p>
          <a:p>
            <a:pPr algn="l"/>
            <a:r>
              <a:rPr lang="zh-CN" altLang="en-US" sz="2800"/>
              <a:t>对于每组数据输出一行一个实数，表示能量场总面积。答案保留两位小数。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76555" y="558165"/>
            <a:ext cx="56692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5400">
                <a:sym typeface="+mn-ea"/>
              </a:rPr>
              <a:t>题意：矩形面积并</a:t>
            </a:r>
            <a:endParaRPr lang="zh-CN" altLang="en-US" sz="540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0700" y="1099820"/>
            <a:ext cx="67843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>
                <a:sym typeface="+mn-ea"/>
              </a:rPr>
              <a:t>解法：扫描线</a:t>
            </a:r>
            <a:r>
              <a:rPr lang="en-US" altLang="zh-CN" sz="4000">
                <a:sym typeface="+mn-ea"/>
              </a:rPr>
              <a:t>+</a:t>
            </a:r>
            <a:r>
              <a:rPr lang="zh-CN" altLang="en-US" sz="4000">
                <a:sym typeface="+mn-ea"/>
              </a:rPr>
              <a:t>线段树</a:t>
            </a:r>
            <a:r>
              <a:rPr lang="en-US" altLang="zh-CN" sz="4000">
                <a:sym typeface="+mn-ea"/>
              </a:rPr>
              <a:t>+</a:t>
            </a:r>
            <a:r>
              <a:rPr lang="zh-CN" altLang="zh-CN" sz="4000">
                <a:sym typeface="+mn-ea"/>
              </a:rPr>
              <a:t>离散化</a:t>
            </a:r>
            <a:endParaRPr lang="zh-CN" altLang="zh-CN" sz="400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600" y="1437005"/>
            <a:ext cx="8101965" cy="5213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33500" y="745490"/>
            <a:ext cx="10290175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sz="2800">
                <a:sym typeface="+mn-ea"/>
              </a:rPr>
              <a:t>离散化</a:t>
            </a:r>
            <a:endParaRPr lang="zh-CN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7525" y="621665"/>
            <a:ext cx="8431530" cy="58591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718300" y="4194175"/>
            <a:ext cx="948690" cy="1014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zh-CN" sz="6000">
                <a:solidFill>
                  <a:srgbClr val="FF0000"/>
                </a:solidFill>
              </a:rPr>
              <a:t>+1</a:t>
            </a:r>
            <a:endParaRPr lang="en-US" altLang="zh-CN" sz="6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15350" y="3044190"/>
            <a:ext cx="948690" cy="1014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zh-CN" sz="6000">
                <a:solidFill>
                  <a:srgbClr val="FF0000"/>
                </a:solidFill>
              </a:rPr>
              <a:t>+1</a:t>
            </a:r>
            <a:endParaRPr lang="en-US" altLang="zh-CN" sz="60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66025" y="1941195"/>
            <a:ext cx="802005" cy="1014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</a:rPr>
              <a:t>-1</a:t>
            </a:r>
            <a:endParaRPr lang="en-US" altLang="zh-CN" sz="600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64040" y="950595"/>
            <a:ext cx="802005" cy="1014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</a:rPr>
              <a:t>-1</a:t>
            </a:r>
            <a:endParaRPr lang="en-US" altLang="zh-CN" sz="6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105" y="697230"/>
            <a:ext cx="8332470" cy="57086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483350" y="4058285"/>
            <a:ext cx="948690" cy="1014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zh-CN" sz="6000">
                <a:solidFill>
                  <a:srgbClr val="FF0000"/>
                </a:solidFill>
              </a:rPr>
              <a:t>+1</a:t>
            </a:r>
            <a:endParaRPr lang="en-US" altLang="zh-CN" sz="6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39760" y="3044190"/>
            <a:ext cx="948690" cy="1014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zh-CN" sz="6000">
                <a:solidFill>
                  <a:srgbClr val="FF0000"/>
                </a:solidFill>
              </a:rPr>
              <a:t>+1</a:t>
            </a:r>
            <a:endParaRPr lang="en-US" altLang="zh-CN" sz="60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78040" y="1818640"/>
            <a:ext cx="802005" cy="1014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</a:rPr>
              <a:t>-1</a:t>
            </a:r>
            <a:endParaRPr lang="en-US" altLang="zh-CN" sz="600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27490" y="920115"/>
            <a:ext cx="802005" cy="1014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</a:rPr>
              <a:t>-1</a:t>
            </a:r>
            <a:endParaRPr lang="en-US" altLang="zh-CN" sz="6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320" y="-44450"/>
            <a:ext cx="9865995" cy="66878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718300" y="4194175"/>
            <a:ext cx="948690" cy="1014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zh-CN" sz="6000">
                <a:solidFill>
                  <a:srgbClr val="FF0000"/>
                </a:solidFill>
              </a:rPr>
              <a:t>+1</a:t>
            </a:r>
            <a:endParaRPr lang="en-US" altLang="zh-CN" sz="6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15350" y="3044190"/>
            <a:ext cx="948690" cy="1014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zh-CN" sz="6000">
                <a:solidFill>
                  <a:srgbClr val="FF0000"/>
                </a:solidFill>
              </a:rPr>
              <a:t>+1</a:t>
            </a:r>
            <a:endParaRPr lang="en-US" altLang="zh-CN" sz="60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44610" y="1501775"/>
            <a:ext cx="802005" cy="1014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</a:rPr>
              <a:t>-1</a:t>
            </a:r>
            <a:endParaRPr lang="en-US" altLang="zh-CN" sz="600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27310" y="487680"/>
            <a:ext cx="802005" cy="1014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</a:rPr>
              <a:t>-1</a:t>
            </a:r>
            <a:endParaRPr lang="en-US" altLang="zh-CN" sz="6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2400" y="102235"/>
            <a:ext cx="11887200" cy="6431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你总是说：“可以说是非常豹笑了”</a:t>
            </a:r>
            <a:endParaRPr lang="zh-CN" altLang="en-US" sz="3200"/>
          </a:p>
          <a:p>
            <a:r>
              <a:rPr lang="zh-CN" altLang="en-US" sz="3200"/>
              <a:t>可是非常豹已经很累了，非常豹不想笑，它想念自己的家人，而不是被你逼着笑。你关心过这些吗?没有！你只关心你自己。</a:t>
            </a:r>
            <a:endParaRPr lang="zh-CN" altLang="en-US" sz="3200"/>
          </a:p>
          <a:p>
            <a:r>
              <a:rPr lang="zh-CN" altLang="en-US" sz="3200"/>
              <a:t>Input</a:t>
            </a:r>
            <a:endParaRPr lang="zh-CN" altLang="en-US" sz="3200"/>
          </a:p>
          <a:p>
            <a:r>
              <a:rPr lang="zh-CN" altLang="en-US" sz="3200"/>
              <a:t>第一行输入一个正整数N（2&lt;=N&lt;=1000000）表示总天数，一个正整数M（1&lt;=M&lt;=1000000）表示给出的关系数。</a:t>
            </a:r>
            <a:endParaRPr lang="zh-CN" altLang="en-US" sz="3200"/>
          </a:p>
          <a:p>
            <a:r>
              <a:rPr lang="zh-CN" altLang="en-US" sz="3200"/>
              <a:t>接下来M行，每行三个整数T（T=1 or 0）、A、B（1&lt;=A,B&lt;=N）。T=1表示在第A天和第B天非常豹的表情一样、T=0表示在第A天和第B天非常豹的表情不一样。</a:t>
            </a:r>
            <a:endParaRPr lang="zh-CN" altLang="en-US" sz="3200"/>
          </a:p>
          <a:p>
            <a:r>
              <a:rPr lang="zh-CN" altLang="en-US" sz="3200"/>
              <a:t>非常豹在一天里要么笑了，要么没笑。</a:t>
            </a:r>
            <a:endParaRPr lang="zh-CN" altLang="en-US" sz="3200"/>
          </a:p>
          <a:p>
            <a:r>
              <a:rPr lang="zh-CN" altLang="en-US" sz="3200"/>
              <a:t>Output</a:t>
            </a:r>
            <a:endParaRPr lang="zh-CN" altLang="en-US" sz="3200"/>
          </a:p>
          <a:p>
            <a:r>
              <a:rPr lang="zh-CN" altLang="en-US" sz="3200"/>
              <a:t>输出 'YES’ 如果输入是可能的话；</a:t>
            </a:r>
            <a:endParaRPr lang="zh-CN" altLang="en-US" sz="3200"/>
          </a:p>
          <a:p>
            <a:r>
              <a:rPr lang="zh-CN" altLang="en-US" sz="3200"/>
              <a:t>输出'NO' 如果无论怎样都不可能满足输入给出的关系。</a:t>
            </a:r>
            <a:endParaRPr lang="zh-CN" altLang="en-US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3530" y="739775"/>
            <a:ext cx="8185150" cy="57321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13830" y="4123055"/>
            <a:ext cx="948690" cy="1014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zh-CN" sz="6000">
                <a:solidFill>
                  <a:srgbClr val="FF0000"/>
                </a:solidFill>
              </a:rPr>
              <a:t>+1</a:t>
            </a:r>
            <a:endParaRPr lang="en-US" altLang="zh-CN" sz="6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68640" y="2978785"/>
            <a:ext cx="948690" cy="1014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zh-CN" sz="6000">
                <a:solidFill>
                  <a:srgbClr val="FF0000"/>
                </a:solidFill>
              </a:rPr>
              <a:t>+1</a:t>
            </a:r>
            <a:endParaRPr lang="en-US" altLang="zh-CN" sz="60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68640" y="1964690"/>
            <a:ext cx="802005" cy="1014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</a:rPr>
              <a:t>-1</a:t>
            </a:r>
            <a:endParaRPr lang="en-US" altLang="zh-CN" sz="600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39885" y="950595"/>
            <a:ext cx="802005" cy="1014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</a:rPr>
              <a:t>-1</a:t>
            </a:r>
            <a:endParaRPr lang="en-US" altLang="zh-CN" sz="6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2"/>
          <p:cNvSpPr>
            <a:spLocks noGrp="1"/>
          </p:cNvSpPr>
          <p:nvPr/>
        </p:nvSpPr>
        <p:spPr>
          <a:xfrm>
            <a:off x="838200" y="161544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其他解法：暴力乱搞。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时间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en-US" altLang="zh-CN">
                <a:sym typeface="+mn-ea"/>
              </a:rPr>
              <a:t>logn</a:t>
            </a:r>
            <a:r>
              <a:rPr lang="zh-CN" altLang="en-US"/>
              <a:t>） 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空间</a:t>
            </a:r>
            <a:r>
              <a:rPr lang="en-US" altLang="zh-CN">
                <a:sym typeface="+mn-ea"/>
              </a:rPr>
              <a:t>O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）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难度：</a:t>
            </a:r>
            <a:r>
              <a:rPr lang="zh-CN"/>
              <a:t>一般</a:t>
            </a:r>
            <a:endParaRPr 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685" y="182880"/>
            <a:ext cx="17031970" cy="3505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/>
              <a:t>（剧情提要：请看上题）阿塔尼斯的新式矩形能量场成功的研制出来了。</a:t>
            </a:r>
            <a:endParaRPr lang="zh-CN" altLang="en-US" sz="2800"/>
          </a:p>
          <a:p>
            <a:pPr algn="l"/>
            <a:r>
              <a:rPr lang="zh-CN" altLang="en-US" sz="2800"/>
              <a:t>但是实验过程中却发现了一个巨大的问题，一股神秘的东方力量影响</a:t>
            </a:r>
            <a:endParaRPr lang="zh-CN" altLang="en-US" sz="2800"/>
          </a:p>
          <a:p>
            <a:pPr algn="l"/>
            <a:r>
              <a:rPr lang="zh-CN" altLang="en-US" sz="2800"/>
              <a:t>了新式能量场，两个能量场互相覆盖的区域将会互相抵消，变回无能量场区。</a:t>
            </a:r>
            <a:endParaRPr lang="zh-CN" altLang="en-US" sz="2800"/>
          </a:p>
          <a:p>
            <a:pPr algn="l"/>
            <a:r>
              <a:rPr lang="zh-CN" altLang="en-US" sz="2800"/>
              <a:t>有趣的是，如果这个区域被第三个能量场覆盖，它将仍是有效的能量场区，</a:t>
            </a:r>
            <a:endParaRPr lang="zh-CN" altLang="en-US" sz="2800"/>
          </a:p>
          <a:p>
            <a:pPr algn="l"/>
            <a:r>
              <a:rPr lang="zh-CN" altLang="en-US" sz="2800"/>
              <a:t>当然如果有第四个能量场，那么就会和第三个能量场抵消，又变成无能</a:t>
            </a:r>
            <a:endParaRPr lang="zh-CN" altLang="en-US" sz="2800"/>
          </a:p>
          <a:p>
            <a:pPr algn="l"/>
            <a:r>
              <a:rPr lang="zh-CN" altLang="en-US" sz="2800"/>
              <a:t>量场区……也就是说，一个能量场将会把它范围内的能量场区变为非能量场区，把非能量场区变为能量场区。</a:t>
            </a:r>
            <a:endParaRPr lang="zh-CN" altLang="en-US" sz="2800"/>
          </a:p>
          <a:p>
            <a:pPr algn="l"/>
            <a:r>
              <a:rPr lang="zh-CN" altLang="en-US" sz="2800"/>
              <a:t>现在，阿塔尼斯正在建造一些能量场，你需要知道某些时刻某个坐标点上是</a:t>
            </a:r>
            <a:endParaRPr lang="zh-CN" altLang="en-US" sz="2800"/>
          </a:p>
          <a:p>
            <a:pPr algn="l"/>
            <a:r>
              <a:rPr lang="zh-CN" altLang="en-US" sz="2800"/>
              <a:t>否是有效的能量场区。</a:t>
            </a:r>
            <a:endParaRPr lang="zh-CN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76555" y="558165"/>
            <a:ext cx="10698480" cy="25673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5400">
                <a:sym typeface="+mn-ea"/>
              </a:rPr>
              <a:t>题意：给定一个初始为</a:t>
            </a:r>
            <a:r>
              <a:rPr lang="en-US" altLang="zh-CN" sz="5400">
                <a:sym typeface="+mn-ea"/>
              </a:rPr>
              <a:t>0</a:t>
            </a:r>
            <a:r>
              <a:rPr lang="zh-CN" altLang="en-US" sz="5400">
                <a:sym typeface="+mn-ea"/>
              </a:rPr>
              <a:t>的矩阵，</a:t>
            </a:r>
            <a:endParaRPr lang="zh-CN" altLang="en-US" sz="5400">
              <a:sym typeface="+mn-ea"/>
            </a:endParaRPr>
          </a:p>
          <a:p>
            <a:pPr algn="l"/>
            <a:r>
              <a:rPr lang="en-US" altLang="zh-CN" sz="5400">
                <a:sym typeface="+mn-ea"/>
              </a:rPr>
              <a:t>	</a:t>
            </a:r>
            <a:r>
              <a:rPr lang="zh-CN" altLang="en-US" sz="5400">
                <a:sym typeface="+mn-ea"/>
              </a:rPr>
              <a:t>将一些子矩阵范围里的数取反。</a:t>
            </a:r>
            <a:endParaRPr lang="zh-CN" altLang="en-US" sz="5400">
              <a:sym typeface="+mn-ea"/>
            </a:endParaRPr>
          </a:p>
          <a:p>
            <a:pPr algn="l"/>
            <a:r>
              <a:rPr lang="en-US" altLang="zh-CN" sz="5400">
                <a:sym typeface="+mn-ea"/>
              </a:rPr>
              <a:t>	</a:t>
            </a:r>
            <a:r>
              <a:rPr lang="zh-CN" altLang="en-US" sz="5400">
                <a:sym typeface="+mn-ea"/>
              </a:rPr>
              <a:t>单点询问。</a:t>
            </a:r>
            <a:endParaRPr lang="zh-CN" altLang="en-US" sz="5400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70815" y="390525"/>
            <a:ext cx="91992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3600">
                <a:sym typeface="+mn-ea"/>
              </a:rPr>
              <a:t>解法：考虑一维情况</a:t>
            </a:r>
            <a:r>
              <a:rPr lang="en-US" altLang="zh-CN" sz="3600">
                <a:sym typeface="+mn-ea"/>
              </a:rPr>
              <a:t>----&gt;</a:t>
            </a:r>
            <a:r>
              <a:rPr lang="zh-CN" altLang="en-US" sz="3600">
                <a:sym typeface="+mn-ea"/>
              </a:rPr>
              <a:t>区间修改、单点查询</a:t>
            </a:r>
            <a:endParaRPr lang="zh-CN" altLang="en-US" sz="36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79675" y="3108960"/>
            <a:ext cx="4297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3600">
                <a:sym typeface="+mn-ea"/>
              </a:rPr>
              <a:t>推广：二维树状数组</a:t>
            </a:r>
            <a:endParaRPr lang="zh-CN" sz="36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22675" y="1754505"/>
            <a:ext cx="2011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3600">
                <a:sym typeface="+mn-ea"/>
              </a:rPr>
              <a:t>树状数组</a:t>
            </a:r>
            <a:endParaRPr lang="zh-CN" sz="36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5587" t="37471" r="30974" b="12346"/>
          <a:stretch>
            <a:fillRect/>
          </a:stretch>
        </p:blipFill>
        <p:spPr>
          <a:xfrm>
            <a:off x="1979295" y="1097280"/>
            <a:ext cx="5626100" cy="44208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26540" y="273050"/>
            <a:ext cx="6372225" cy="5581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void Updata(int x,int y)  </a:t>
            </a:r>
            <a:endParaRPr lang="zh-CN" altLang="en-US" sz="2400"/>
          </a:p>
          <a:p>
            <a:r>
              <a:rPr lang="zh-CN" altLang="en-US" sz="2400"/>
              <a:t>{  </a:t>
            </a:r>
            <a:endParaRPr lang="zh-CN" altLang="en-US" sz="2400"/>
          </a:p>
          <a:p>
            <a:r>
              <a:rPr lang="zh-CN" altLang="en-US" sz="2400"/>
              <a:t>    int i,k;  </a:t>
            </a:r>
            <a:endParaRPr lang="zh-CN" altLang="en-US" sz="2400"/>
          </a:p>
          <a:p>
            <a:r>
              <a:rPr lang="zh-CN" altLang="en-US" sz="2400"/>
              <a:t>    for(i=x; i&lt;=n; i+=Lowbit(i))  </a:t>
            </a:r>
            <a:endParaRPr lang="zh-CN" altLang="en-US" sz="2400"/>
          </a:p>
          <a:p>
            <a:r>
              <a:rPr lang="zh-CN" altLang="en-US" sz="2400"/>
              <a:t>        for(k=y; k&lt;=n; k+=Lowbit(k))  </a:t>
            </a:r>
            <a:endParaRPr lang="zh-CN" altLang="en-US" sz="2400"/>
          </a:p>
          <a:p>
            <a:r>
              <a:rPr lang="zh-CN" altLang="en-US" sz="2400"/>
              <a:t>            c[i][k]++;  </a:t>
            </a:r>
            <a:endParaRPr lang="zh-CN" altLang="en-US" sz="2400"/>
          </a:p>
          <a:p>
            <a:r>
              <a:rPr lang="zh-CN" altLang="en-US" sz="2400"/>
              <a:t>}  </a:t>
            </a:r>
            <a:endParaRPr lang="zh-CN" altLang="en-US" sz="2400"/>
          </a:p>
          <a:p>
            <a:r>
              <a:rPr lang="zh-CN" altLang="en-US" sz="2400"/>
              <a:t>int Get(int x,int y)  </a:t>
            </a:r>
            <a:endParaRPr lang="zh-CN" altLang="en-US" sz="2400"/>
          </a:p>
          <a:p>
            <a:r>
              <a:rPr lang="zh-CN" altLang="en-US" sz="2400"/>
              <a:t>{  </a:t>
            </a:r>
            <a:endParaRPr lang="zh-CN" altLang="en-US" sz="2400"/>
          </a:p>
          <a:p>
            <a:r>
              <a:rPr lang="zh-CN" altLang="en-US" sz="2400"/>
              <a:t>    int i,k,sum = 0;  </a:t>
            </a:r>
            <a:endParaRPr lang="zh-CN" altLang="en-US" sz="2400"/>
          </a:p>
          <a:p>
            <a:r>
              <a:rPr lang="zh-CN" altLang="en-US" sz="2400"/>
              <a:t>    for(i=x; i&gt;0; i-=Lowbit(i))  </a:t>
            </a:r>
            <a:endParaRPr lang="zh-CN" altLang="en-US" sz="2400"/>
          </a:p>
          <a:p>
            <a:r>
              <a:rPr lang="zh-CN" altLang="en-US" sz="2400"/>
              <a:t>        for(k=y; k&gt;0; k-=Lowbit(k))  </a:t>
            </a:r>
            <a:endParaRPr lang="zh-CN" altLang="en-US" sz="2400"/>
          </a:p>
          <a:p>
            <a:r>
              <a:rPr lang="zh-CN" altLang="en-US" sz="2400"/>
              <a:t>            sum += c[i][k];  </a:t>
            </a:r>
            <a:endParaRPr lang="zh-CN" altLang="en-US" sz="2400"/>
          </a:p>
          <a:p>
            <a:r>
              <a:rPr lang="zh-CN" altLang="en-US" sz="2400"/>
              <a:t>    return sum;  </a:t>
            </a:r>
            <a:endParaRPr lang="zh-CN" altLang="en-US" sz="2400"/>
          </a:p>
          <a:p>
            <a:r>
              <a:rPr lang="zh-CN" altLang="en-US" sz="2400"/>
              <a:t>}  </a:t>
            </a:r>
            <a:endParaRPr lang="zh-CN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2"/>
          <p:cNvSpPr>
            <a:spLocks noGrp="1"/>
          </p:cNvSpPr>
          <p:nvPr/>
        </p:nvSpPr>
        <p:spPr>
          <a:xfrm>
            <a:off x="701040" y="7924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其他解法：二维线段树。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时间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nlog2n</a:t>
            </a:r>
            <a:r>
              <a:rPr lang="zh-CN" altLang="en-US"/>
              <a:t>） 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空间</a:t>
            </a:r>
            <a:r>
              <a:rPr lang="en-US" altLang="zh-CN">
                <a:sym typeface="+mn-ea"/>
              </a:rPr>
              <a:t>O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n2</a:t>
            </a:r>
            <a:r>
              <a:rPr lang="zh-CN" altLang="en-US">
                <a:sym typeface="+mn-ea"/>
              </a:rPr>
              <a:t>）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难度：</a:t>
            </a:r>
            <a:r>
              <a:rPr lang="zh-CN"/>
              <a:t>一般</a:t>
            </a:r>
            <a:endParaRPr 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53285" y="15151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9410" y="522605"/>
            <a:ext cx="12171680" cy="15544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题意：</a:t>
            </a:r>
            <a:endParaRPr lang="zh-CN" altLang="en-US" sz="3200"/>
          </a:p>
          <a:p>
            <a:r>
              <a:rPr lang="zh-CN" altLang="en-US" sz="3200"/>
              <a:t>给出</a:t>
            </a:r>
            <a:r>
              <a:rPr lang="en-US" altLang="zh-CN" sz="3200"/>
              <a:t>N</a:t>
            </a:r>
            <a:r>
              <a:rPr lang="zh-CN" altLang="en-US" sz="3200"/>
              <a:t>个待染色的节点，给出</a:t>
            </a:r>
            <a:r>
              <a:rPr lang="en-US" altLang="zh-CN" sz="3200"/>
              <a:t>M</a:t>
            </a:r>
            <a:r>
              <a:rPr lang="zh-CN" altLang="en-US" sz="3200"/>
              <a:t>个约束条件：两个节点</a:t>
            </a:r>
            <a:r>
              <a:rPr lang="zh-CN" altLang="en-US" sz="3200">
                <a:solidFill>
                  <a:schemeClr val="accent1"/>
                </a:solidFill>
              </a:rPr>
              <a:t>相等</a:t>
            </a:r>
            <a:r>
              <a:rPr lang="zh-CN" altLang="en-US" sz="3200"/>
              <a:t>或</a:t>
            </a:r>
            <a:r>
              <a:rPr lang="zh-CN" altLang="en-US" sz="3200">
                <a:solidFill>
                  <a:schemeClr val="accent2"/>
                </a:solidFill>
              </a:rPr>
              <a:t>相异</a:t>
            </a:r>
            <a:r>
              <a:rPr lang="zh-CN" altLang="en-US" sz="3200"/>
              <a:t>。</a:t>
            </a:r>
            <a:endParaRPr lang="zh-CN" altLang="en-US" sz="3200"/>
          </a:p>
          <a:p>
            <a:r>
              <a:rPr lang="zh-CN" altLang="en-US" sz="3200"/>
              <a:t>询问是否存在满足条件的二染色方案（</a:t>
            </a:r>
            <a:r>
              <a:rPr lang="en-US" altLang="zh-CN" sz="3200"/>
              <a:t>01</a:t>
            </a:r>
            <a:r>
              <a:rPr lang="zh-CN" altLang="en-US" sz="3200"/>
              <a:t>赋值</a:t>
            </a:r>
            <a:r>
              <a:rPr lang="zh-CN" altLang="en-US" sz="3200"/>
              <a:t>）。</a:t>
            </a:r>
            <a:endParaRPr lang="zh-CN" altLang="en-US" sz="3200"/>
          </a:p>
        </p:txBody>
      </p:sp>
      <p:sp>
        <p:nvSpPr>
          <p:cNvPr id="184" name=" 184"/>
          <p:cNvSpPr/>
          <p:nvPr/>
        </p:nvSpPr>
        <p:spPr>
          <a:xfrm>
            <a:off x="2463165" y="3020060"/>
            <a:ext cx="551180" cy="5105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1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 184"/>
          <p:cNvSpPr/>
          <p:nvPr/>
        </p:nvSpPr>
        <p:spPr>
          <a:xfrm>
            <a:off x="1316990" y="4643120"/>
            <a:ext cx="551180" cy="5105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2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 184"/>
          <p:cNvSpPr/>
          <p:nvPr/>
        </p:nvSpPr>
        <p:spPr>
          <a:xfrm>
            <a:off x="3410585" y="4643120"/>
            <a:ext cx="551180" cy="5105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3</a:t>
            </a:r>
            <a:endParaRPr lang="en-US" altLang="zh-CN">
              <a:solidFill>
                <a:srgbClr val="FFFFFF"/>
              </a:solidFill>
            </a:endParaRPr>
          </a:p>
        </p:txBody>
      </p:sp>
      <p:cxnSp>
        <p:nvCxnSpPr>
          <p:cNvPr id="6" name="直接箭头连接符 5"/>
          <p:cNvCxnSpPr>
            <a:endCxn id="3" idx="7"/>
          </p:cNvCxnSpPr>
          <p:nvPr/>
        </p:nvCxnSpPr>
        <p:spPr>
          <a:xfrm flipH="1">
            <a:off x="1787525" y="3550920"/>
            <a:ext cx="815340" cy="1167130"/>
          </a:xfrm>
          <a:prstGeom prst="straightConnector1">
            <a:avLst/>
          </a:prstGeom>
          <a:ln w="762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84" idx="5"/>
            <a:endCxn id="5" idx="1"/>
          </p:cNvCxnSpPr>
          <p:nvPr/>
        </p:nvCxnSpPr>
        <p:spPr>
          <a:xfrm>
            <a:off x="2933700" y="3455670"/>
            <a:ext cx="557530" cy="1262380"/>
          </a:xfrm>
          <a:prstGeom prst="straightConnector1">
            <a:avLst/>
          </a:prstGeom>
          <a:ln w="762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868170" y="4871085"/>
            <a:ext cx="1542415" cy="54610"/>
          </a:xfrm>
          <a:prstGeom prst="straightConnector1">
            <a:avLst/>
          </a:prstGeom>
          <a:ln w="762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 184"/>
          <p:cNvSpPr/>
          <p:nvPr/>
        </p:nvSpPr>
        <p:spPr>
          <a:xfrm>
            <a:off x="7517765" y="2764790"/>
            <a:ext cx="551180" cy="5105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1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" name=" 184"/>
          <p:cNvSpPr/>
          <p:nvPr/>
        </p:nvSpPr>
        <p:spPr>
          <a:xfrm>
            <a:off x="6371590" y="4387850"/>
            <a:ext cx="551180" cy="5105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2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" name=" 184"/>
          <p:cNvSpPr/>
          <p:nvPr/>
        </p:nvSpPr>
        <p:spPr>
          <a:xfrm>
            <a:off x="8465185" y="4387850"/>
            <a:ext cx="551180" cy="5105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3</a:t>
            </a:r>
            <a:endParaRPr lang="en-US" altLang="zh-CN">
              <a:solidFill>
                <a:srgbClr val="FFFFFF"/>
              </a:solidFill>
            </a:endParaRPr>
          </a:p>
        </p:txBody>
      </p:sp>
      <p:cxnSp>
        <p:nvCxnSpPr>
          <p:cNvPr id="12" name="直接箭头连接符 11"/>
          <p:cNvCxnSpPr>
            <a:endCxn id="10" idx="7"/>
          </p:cNvCxnSpPr>
          <p:nvPr/>
        </p:nvCxnSpPr>
        <p:spPr>
          <a:xfrm flipH="1">
            <a:off x="6842125" y="3295650"/>
            <a:ext cx="815340" cy="1167130"/>
          </a:xfrm>
          <a:prstGeom prst="straightConnector1">
            <a:avLst/>
          </a:prstGeom>
          <a:ln w="762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5" idx="4"/>
          </p:cNvCxnSpPr>
          <p:nvPr/>
        </p:nvCxnSpPr>
        <p:spPr>
          <a:xfrm flipH="1">
            <a:off x="8902065" y="3295650"/>
            <a:ext cx="512445" cy="1187450"/>
          </a:xfrm>
          <a:prstGeom prst="straightConnector1">
            <a:avLst/>
          </a:prstGeom>
          <a:ln w="762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922770" y="4615815"/>
            <a:ext cx="1542415" cy="54610"/>
          </a:xfrm>
          <a:prstGeom prst="straightConnector1">
            <a:avLst/>
          </a:prstGeom>
          <a:ln w="762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 184"/>
          <p:cNvSpPr/>
          <p:nvPr/>
        </p:nvSpPr>
        <p:spPr>
          <a:xfrm>
            <a:off x="9138920" y="2785110"/>
            <a:ext cx="551180" cy="5105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4</a:t>
            </a:r>
            <a:endParaRPr lang="en-US" altLang="zh-CN">
              <a:solidFill>
                <a:srgbClr val="FFFFFF"/>
              </a:solidFill>
            </a:endParaRPr>
          </a:p>
        </p:txBody>
      </p:sp>
      <p:cxnSp>
        <p:nvCxnSpPr>
          <p:cNvPr id="16" name="直接箭头连接符 15"/>
          <p:cNvCxnSpPr>
            <a:endCxn id="15" idx="2"/>
          </p:cNvCxnSpPr>
          <p:nvPr/>
        </p:nvCxnSpPr>
        <p:spPr>
          <a:xfrm>
            <a:off x="8087995" y="3020060"/>
            <a:ext cx="1050925" cy="20320"/>
          </a:xfrm>
          <a:prstGeom prst="straightConnector1">
            <a:avLst/>
          </a:prstGeom>
          <a:ln w="762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3" grpId="0" animBg="1"/>
      <p:bldP spid="5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96240" y="894715"/>
            <a:ext cx="11774170" cy="3505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/>
              <a:t>解法：</a:t>
            </a:r>
            <a:endParaRPr lang="zh-CN" altLang="en-US" sz="2800"/>
          </a:p>
          <a:p>
            <a:pPr algn="l"/>
            <a:r>
              <a:rPr lang="zh-CN" altLang="en-US" sz="2800"/>
              <a:t>对于每个节点建立对立节点。 </a:t>
            </a:r>
            <a:endParaRPr lang="zh-CN" altLang="en-US" sz="2800"/>
          </a:p>
          <a:p>
            <a:pPr algn="l"/>
            <a:r>
              <a:rPr lang="en-US" altLang="zh-CN" sz="2800"/>
              <a:t>	</a:t>
            </a:r>
            <a:endParaRPr lang="en-US" altLang="zh-CN" sz="2800"/>
          </a:p>
          <a:p>
            <a:pPr algn="l"/>
            <a:r>
              <a:rPr lang="zh-CN" altLang="en-US" sz="2800"/>
              <a:t>约束关系：</a:t>
            </a:r>
            <a:r>
              <a:rPr lang="en-US" altLang="zh-CN" sz="2800"/>
              <a:t>A</a:t>
            </a:r>
            <a:r>
              <a:rPr lang="zh-CN" altLang="en-US" sz="2800"/>
              <a:t>、</a:t>
            </a:r>
            <a:r>
              <a:rPr lang="en-US" altLang="zh-CN" sz="2800"/>
              <a:t>B</a:t>
            </a:r>
            <a:r>
              <a:rPr lang="zh-CN" altLang="en-US" sz="2800"/>
              <a:t>相同：使用并查集合并（</a:t>
            </a:r>
            <a:r>
              <a:rPr lang="en-US" altLang="zh-CN" sz="2800">
                <a:solidFill>
                  <a:schemeClr val="accent1"/>
                </a:solidFill>
              </a:rPr>
              <a:t>A</a:t>
            </a:r>
            <a:r>
              <a:rPr lang="zh-CN" altLang="en-US" sz="2800"/>
              <a:t>、</a:t>
            </a:r>
            <a:r>
              <a:rPr lang="en-US" altLang="zh-CN" sz="2800">
                <a:solidFill>
                  <a:schemeClr val="accent1"/>
                </a:solidFill>
              </a:rPr>
              <a:t>B</a:t>
            </a:r>
            <a:r>
              <a:rPr lang="zh-CN" altLang="en-US" sz="2800"/>
              <a:t>），</a:t>
            </a:r>
            <a:r>
              <a:rPr lang="zh-CN" altLang="en-US" sz="2800">
                <a:sym typeface="+mn-ea"/>
              </a:rPr>
              <a:t>合并 （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对立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800">
                <a:sym typeface="+mn-ea"/>
              </a:rPr>
              <a:t>、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对立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>
              <a:sym typeface="+mn-ea"/>
            </a:endParaRPr>
          </a:p>
          <a:p>
            <a:pPr algn="l"/>
            <a:r>
              <a:rPr lang="en-US" altLang="zh-CN" sz="2800"/>
              <a:t>                      A</a:t>
            </a:r>
            <a:r>
              <a:rPr lang="zh-CN" altLang="en-US" sz="2800"/>
              <a:t>、</a:t>
            </a:r>
            <a:r>
              <a:rPr lang="en-US" altLang="zh-CN" sz="2800"/>
              <a:t>B</a:t>
            </a:r>
            <a:r>
              <a:rPr lang="zh-CN" altLang="en-US" sz="2800"/>
              <a:t>不同：使用并查集合并（</a:t>
            </a:r>
            <a:r>
              <a:rPr lang="en-US" altLang="zh-CN" sz="2800">
                <a:solidFill>
                  <a:schemeClr val="accent1"/>
                </a:solidFill>
              </a:rPr>
              <a:t>A</a:t>
            </a:r>
            <a:r>
              <a:rPr lang="zh-CN" altLang="en-US" sz="2800"/>
              <a:t>、</a:t>
            </a:r>
            <a:r>
              <a:rPr lang="zh-CN" altLang="en-US" sz="2800">
                <a:solidFill>
                  <a:srgbClr val="FF0000"/>
                </a:solidFill>
              </a:rPr>
              <a:t>对立</a:t>
            </a:r>
            <a:r>
              <a:rPr lang="en-US" altLang="zh-CN" sz="2800">
                <a:solidFill>
                  <a:srgbClr val="FF0000"/>
                </a:solidFill>
              </a:rPr>
              <a:t>B</a:t>
            </a:r>
            <a:r>
              <a:rPr lang="zh-CN" altLang="en-US" sz="2800"/>
              <a:t>），合并（ </a:t>
            </a:r>
            <a:r>
              <a:rPr lang="en-US" altLang="zh-CN" sz="2800">
                <a:solidFill>
                  <a:schemeClr val="accent1"/>
                </a:solidFill>
              </a:rPr>
              <a:t>B</a:t>
            </a:r>
            <a:r>
              <a:rPr lang="zh-CN" altLang="en-US" sz="2800"/>
              <a:t>、</a:t>
            </a:r>
            <a:r>
              <a:rPr lang="zh-CN" altLang="en-US" sz="2800">
                <a:solidFill>
                  <a:srgbClr val="FF0000"/>
                </a:solidFill>
              </a:rPr>
              <a:t>对立</a:t>
            </a:r>
            <a:r>
              <a:rPr lang="en-US" altLang="zh-CN" sz="2800">
                <a:solidFill>
                  <a:srgbClr val="FF0000"/>
                </a:solidFill>
              </a:rPr>
              <a:t>A</a:t>
            </a:r>
            <a:r>
              <a:rPr lang="zh-CN" altLang="en-US" sz="2800"/>
              <a:t>）</a:t>
            </a:r>
            <a:endParaRPr lang="zh-CN" altLang="en-US" sz="2800"/>
          </a:p>
          <a:p>
            <a:pPr algn="l"/>
            <a:endParaRPr lang="en-US" altLang="zh-CN" sz="2800"/>
          </a:p>
          <a:p>
            <a:pPr algn="l"/>
            <a:r>
              <a:rPr lang="zh-CN" altLang="en-US" sz="2800"/>
              <a:t>             任意节点与其自身对立节点在同一个并查集中：输出</a:t>
            </a:r>
            <a:r>
              <a:rPr lang="en-US" altLang="zh-CN" sz="2800"/>
              <a:t>NO</a:t>
            </a:r>
            <a:endParaRPr lang="en-US" altLang="zh-CN" sz="2800"/>
          </a:p>
          <a:p>
            <a:pPr algn="l"/>
            <a:r>
              <a:rPr lang="zh-CN" altLang="en-US" sz="2800"/>
              <a:t>             否则输出</a:t>
            </a:r>
            <a:r>
              <a:rPr lang="en-US" altLang="zh-CN" sz="2800"/>
              <a:t>YES</a:t>
            </a:r>
            <a:endParaRPr lang="en-US" altLang="zh-CN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其他解法：尝试赋值、乱搞。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时间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zh-CN" altLang="en-US"/>
              <a:t>） 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空间</a:t>
            </a:r>
            <a:r>
              <a:rPr lang="en-US" altLang="zh-CN">
                <a:sym typeface="+mn-ea"/>
              </a:rPr>
              <a:t>O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）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难度：水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3830" y="280035"/>
            <a:ext cx="11680825" cy="6431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在社交网络中，经常有小伙伴因为种种原因不得不选择原谅她。这时他就会获得心灵的成长并通过社交网络使更多人受到影响，我们称之为传播“快乐力量”。</a:t>
            </a:r>
            <a:endParaRPr lang="zh-CN" altLang="en-US" sz="3200"/>
          </a:p>
          <a:p>
            <a:r>
              <a:rPr lang="zh-CN" altLang="en-US" sz="3200"/>
              <a:t>我们假设一个社交网络是树的结构，我们定义群主是树的根。</a:t>
            </a:r>
            <a:endParaRPr lang="zh-CN" altLang="en-US" sz="3200"/>
          </a:p>
          <a:p>
            <a:r>
              <a:rPr lang="zh-CN" altLang="en-US" sz="3200"/>
              <a:t>传播“快乐力量”有两种方式：</a:t>
            </a:r>
            <a:endParaRPr lang="zh-CN" altLang="en-US" sz="3200"/>
          </a:p>
          <a:p>
            <a:r>
              <a:rPr lang="zh-CN" altLang="en-US" sz="3200"/>
              <a:t>1、树状传播：</a:t>
            </a:r>
            <a:endParaRPr lang="zh-CN" altLang="en-US" sz="3200"/>
          </a:p>
          <a:p>
            <a:r>
              <a:rPr lang="zh-CN" altLang="en-US" sz="3200"/>
              <a:t>由某个节点向其所有子孙节点传播，该节点及以该节点为根的子树上的所有节点都获得一定的“快乐力量”。</a:t>
            </a:r>
            <a:endParaRPr lang="zh-CN" altLang="en-US" sz="3200"/>
          </a:p>
          <a:p>
            <a:r>
              <a:rPr lang="zh-CN" altLang="en-US" sz="3200"/>
              <a:t>2、链式传播：</a:t>
            </a:r>
            <a:endParaRPr lang="zh-CN" altLang="en-US" sz="3200"/>
          </a:p>
          <a:p>
            <a:r>
              <a:rPr lang="zh-CN" altLang="en-US" sz="3200"/>
              <a:t>在某两个节点之间传播， 两点及其路径上的所有节点都获得一定的“快乐力量”。</a:t>
            </a:r>
            <a:endParaRPr lang="zh-CN" altLang="en-US" sz="3200"/>
          </a:p>
          <a:p>
            <a:r>
              <a:rPr lang="zh-CN" altLang="en-US" sz="3200"/>
              <a:t>假设初始所有人的快乐力量为0，现在我们需要获得一些时刻社交网络中某人的“快乐力量”值。</a:t>
            </a:r>
            <a:endParaRPr lang="zh-CN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76555" y="558165"/>
            <a:ext cx="111556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5400">
                <a:sym typeface="+mn-ea"/>
              </a:rPr>
              <a:t>题意：子树修改，链修改，单点询问</a:t>
            </a:r>
            <a:endParaRPr lang="zh-CN" altLang="en-US" sz="54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34315" y="1283970"/>
            <a:ext cx="11497945" cy="13163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>
                <a:sym typeface="+mn-ea"/>
              </a:rPr>
              <a:t>解法：</a:t>
            </a:r>
            <a:r>
              <a:rPr lang="en-US" altLang="zh-CN" sz="4000">
                <a:sym typeface="+mn-ea"/>
              </a:rPr>
              <a:t>DFS</a:t>
            </a:r>
            <a:r>
              <a:rPr lang="zh-CN" altLang="en-US" sz="4000">
                <a:sym typeface="+mn-ea"/>
              </a:rPr>
              <a:t>序转区间问题，树状修改</a:t>
            </a:r>
            <a:r>
              <a:rPr lang="en-US" altLang="zh-CN" sz="4000">
                <a:sym typeface="+mn-ea"/>
              </a:rPr>
              <a:t>-&gt;</a:t>
            </a:r>
            <a:r>
              <a:rPr lang="zh-CN" altLang="en-US" sz="4000">
                <a:sym typeface="+mn-ea"/>
              </a:rPr>
              <a:t>区间修改，</a:t>
            </a:r>
            <a:endParaRPr lang="zh-CN" altLang="en-US" sz="4000">
              <a:sym typeface="+mn-ea"/>
            </a:endParaRPr>
          </a:p>
          <a:p>
            <a:pPr algn="l"/>
            <a:r>
              <a:rPr lang="en-US" altLang="zh-CN" sz="4000">
                <a:sym typeface="+mn-ea"/>
              </a:rPr>
              <a:t>	     </a:t>
            </a:r>
            <a:r>
              <a:rPr lang="zh-CN" altLang="en-US" sz="4000">
                <a:sym typeface="+mn-ea"/>
              </a:rPr>
              <a:t>链式修改</a:t>
            </a:r>
            <a:r>
              <a:rPr lang="en-US" altLang="zh-CN" sz="4000">
                <a:sym typeface="+mn-ea"/>
              </a:rPr>
              <a:t>-&gt;</a:t>
            </a:r>
            <a:r>
              <a:rPr lang="zh-CN" altLang="en-US" sz="4000">
                <a:sym typeface="+mn-ea"/>
              </a:rPr>
              <a:t>前缀修改、</a:t>
            </a:r>
            <a:r>
              <a:rPr lang="en-US" altLang="zh-CN" sz="4000">
                <a:sym typeface="+mn-ea"/>
              </a:rPr>
              <a:t>lca</a:t>
            </a:r>
            <a:r>
              <a:rPr lang="zh-CN" altLang="en-US" sz="4000">
                <a:sym typeface="+mn-ea"/>
              </a:rPr>
              <a:t>。</a:t>
            </a:r>
            <a:r>
              <a:rPr lang="en-US" altLang="zh-CN" sz="4000">
                <a:sym typeface="+mn-ea"/>
              </a:rPr>
              <a:t>---&gt;</a:t>
            </a:r>
            <a:r>
              <a:rPr lang="zh-CN" altLang="en-US" sz="4000">
                <a:sym typeface="+mn-ea"/>
              </a:rPr>
              <a:t>树状数组解决</a:t>
            </a:r>
            <a:endParaRPr lang="zh-CN" altLang="en-US" sz="40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dfs</a:t>
            </a:r>
            <a:r>
              <a:rPr lang="zh-CN" altLang="en-US"/>
              <a:t>序  括号序</a:t>
            </a:r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415290" y="1590040"/>
            <a:ext cx="3607471" cy="4578661"/>
            <a:chOff x="654" y="2504"/>
            <a:chExt cx="4330" cy="5495"/>
          </a:xfrm>
        </p:grpSpPr>
        <p:cxnSp>
          <p:nvCxnSpPr>
            <p:cNvPr id="5" name="直接箭头连接符 4"/>
            <p:cNvCxnSpPr/>
            <p:nvPr/>
          </p:nvCxnSpPr>
          <p:spPr>
            <a:xfrm flipH="1">
              <a:off x="2041" y="3469"/>
              <a:ext cx="1351" cy="2026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376" y="3485"/>
              <a:ext cx="932" cy="1785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3311" y="3549"/>
              <a:ext cx="81" cy="2027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1124" y="5479"/>
              <a:ext cx="933" cy="1881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>
              <a:off x="3408" y="2794"/>
              <a:ext cx="949" cy="659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>
              <a:off x="2507" y="5576"/>
              <a:ext cx="772" cy="1511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3279" y="5543"/>
              <a:ext cx="161" cy="1753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3263" y="5511"/>
              <a:ext cx="1367" cy="164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57" y="2504"/>
              <a:ext cx="470" cy="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/>
                <a:t>1</a:t>
              </a:r>
              <a:endParaRPr lang="en-US" altLang="zh-CN" sz="40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840" y="2946"/>
              <a:ext cx="470" cy="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/>
                <a:t>2</a:t>
              </a:r>
              <a:endParaRPr lang="en-US" altLang="zh-CN" sz="40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87" y="4822"/>
              <a:ext cx="470" cy="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/>
                <a:t>3</a:t>
              </a:r>
              <a:endParaRPr lang="en-US" altLang="zh-CN" sz="40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54" y="6780"/>
              <a:ext cx="470" cy="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/>
                <a:t>6</a:t>
              </a:r>
              <a:endParaRPr lang="en-US" altLang="zh-CN" sz="40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357" y="5037"/>
              <a:ext cx="470" cy="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/>
                <a:t>5</a:t>
              </a:r>
              <a:endParaRPr lang="en-US" altLang="zh-CN" sz="40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440" y="5092"/>
              <a:ext cx="470" cy="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/>
                <a:t>4</a:t>
              </a:r>
              <a:endParaRPr lang="en-US" altLang="zh-CN" sz="40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57" y="6918"/>
              <a:ext cx="470" cy="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/>
                <a:t>7</a:t>
              </a:r>
              <a:endParaRPr lang="en-US" altLang="zh-CN" sz="40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27" y="7151"/>
              <a:ext cx="470" cy="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/>
                <a:t>8</a:t>
              </a:r>
              <a:endParaRPr lang="en-US" altLang="zh-CN" sz="40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514" y="6918"/>
              <a:ext cx="470" cy="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/>
                <a:t>9</a:t>
              </a:r>
              <a:endParaRPr lang="en-US" altLang="zh-CN" sz="4000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5676900" y="984250"/>
            <a:ext cx="48348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1                                    1</a:t>
            </a:r>
            <a:endParaRPr lang="en-US" altLang="zh-CN" sz="4000"/>
          </a:p>
        </p:txBody>
      </p:sp>
      <p:sp>
        <p:nvSpPr>
          <p:cNvPr id="25" name="文本框 24"/>
          <p:cNvSpPr txBox="1"/>
          <p:nvPr/>
        </p:nvSpPr>
        <p:spPr>
          <a:xfrm>
            <a:off x="5676900" y="3039110"/>
            <a:ext cx="48120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123663</a:t>
            </a:r>
            <a:r>
              <a:rPr lang="en-US" altLang="zh-CN" sz="4000">
                <a:solidFill>
                  <a:srgbClr val="FF0000"/>
                </a:solidFill>
              </a:rPr>
              <a:t>4</a:t>
            </a:r>
            <a:r>
              <a:rPr lang="en-US" altLang="zh-CN" sz="4000"/>
              <a:t>778899</a:t>
            </a:r>
            <a:r>
              <a:rPr lang="en-US" altLang="zh-CN" sz="4000">
                <a:solidFill>
                  <a:srgbClr val="FF0000"/>
                </a:solidFill>
              </a:rPr>
              <a:t>4</a:t>
            </a:r>
            <a:r>
              <a:rPr lang="en-US" altLang="zh-CN" sz="4000"/>
              <a:t>5521</a:t>
            </a:r>
            <a:endParaRPr lang="en-US" altLang="zh-CN" sz="4000"/>
          </a:p>
        </p:txBody>
      </p:sp>
      <p:sp>
        <p:nvSpPr>
          <p:cNvPr id="26" name="文本框 25"/>
          <p:cNvSpPr txBox="1"/>
          <p:nvPr/>
        </p:nvSpPr>
        <p:spPr>
          <a:xfrm>
            <a:off x="5676900" y="5010150"/>
            <a:ext cx="48120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12</a:t>
            </a:r>
            <a:r>
              <a:rPr lang="en-US" altLang="zh-CN" sz="4000">
                <a:solidFill>
                  <a:srgbClr val="00B0F0"/>
                </a:solidFill>
              </a:rPr>
              <a:t>3663</a:t>
            </a:r>
            <a:r>
              <a:rPr lang="en-US" altLang="zh-CN" sz="4000">
                <a:solidFill>
                  <a:srgbClr val="FF0000"/>
                </a:solidFill>
              </a:rPr>
              <a:t>4</a:t>
            </a:r>
            <a:r>
              <a:rPr lang="en-US" altLang="zh-CN" sz="4000">
                <a:solidFill>
                  <a:srgbClr val="00B0F0"/>
                </a:solidFill>
              </a:rPr>
              <a:t>77</a:t>
            </a:r>
            <a:r>
              <a:rPr lang="en-US" altLang="zh-CN" sz="4000">
                <a:solidFill>
                  <a:srgbClr val="FF0000"/>
                </a:solidFill>
              </a:rPr>
              <a:t>8</a:t>
            </a:r>
            <a:r>
              <a:rPr lang="en-US" altLang="zh-CN" sz="4000"/>
              <a:t>899</a:t>
            </a:r>
            <a:r>
              <a:rPr lang="en-US" altLang="zh-CN" sz="4000">
                <a:solidFill>
                  <a:schemeClr val="tx1"/>
                </a:solidFill>
              </a:rPr>
              <a:t>4</a:t>
            </a:r>
            <a:r>
              <a:rPr lang="en-US" altLang="zh-CN" sz="4000"/>
              <a:t>5521</a:t>
            </a:r>
            <a:endParaRPr lang="en-US" altLang="zh-CN" sz="4000"/>
          </a:p>
        </p:txBody>
      </p:sp>
      <p:sp>
        <p:nvSpPr>
          <p:cNvPr id="27" name="文本框 26"/>
          <p:cNvSpPr txBox="1"/>
          <p:nvPr/>
        </p:nvSpPr>
        <p:spPr>
          <a:xfrm>
            <a:off x="6460490" y="2424430"/>
            <a:ext cx="32454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子树</a:t>
            </a:r>
            <a:r>
              <a:rPr lang="en-US" altLang="zh-CN" sz="4000"/>
              <a:t>-----&gt;</a:t>
            </a:r>
            <a:r>
              <a:rPr lang="zh-CN" altLang="en-US" sz="4000"/>
              <a:t>区间</a:t>
            </a:r>
            <a:endParaRPr lang="zh-CN" altLang="en-US" sz="4000"/>
          </a:p>
        </p:txBody>
      </p:sp>
      <p:sp>
        <p:nvSpPr>
          <p:cNvPr id="28" name="文本框 27"/>
          <p:cNvSpPr txBox="1"/>
          <p:nvPr/>
        </p:nvSpPr>
        <p:spPr>
          <a:xfrm>
            <a:off x="6968490" y="4384040"/>
            <a:ext cx="27374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链</a:t>
            </a:r>
            <a:r>
              <a:rPr lang="en-US" altLang="zh-CN" sz="4000"/>
              <a:t>-----&gt;</a:t>
            </a:r>
            <a:r>
              <a:rPr lang="zh-CN" altLang="en-US" sz="4000"/>
              <a:t>前缀</a:t>
            </a:r>
            <a:endParaRPr lang="zh-CN" altLang="en-US" sz="4000"/>
          </a:p>
        </p:txBody>
      </p:sp>
      <p:sp>
        <p:nvSpPr>
          <p:cNvPr id="30" name="文本框 29"/>
          <p:cNvSpPr txBox="1"/>
          <p:nvPr/>
        </p:nvSpPr>
        <p:spPr>
          <a:xfrm>
            <a:off x="6340475" y="5716905"/>
            <a:ext cx="3992880" cy="1005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0"/>
              <a:t>树状数组！</a:t>
            </a:r>
            <a:endParaRPr lang="zh-CN" altLang="en-US" sz="6000"/>
          </a:p>
        </p:txBody>
      </p:sp>
      <p:sp>
        <p:nvSpPr>
          <p:cNvPr id="23" name="文本框 22"/>
          <p:cNvSpPr txBox="1"/>
          <p:nvPr/>
        </p:nvSpPr>
        <p:spPr>
          <a:xfrm>
            <a:off x="5689600" y="984250"/>
            <a:ext cx="47199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  2                                2 </a:t>
            </a:r>
            <a:endParaRPr lang="en-US" altLang="zh-CN" sz="4000"/>
          </a:p>
        </p:txBody>
      </p:sp>
      <p:sp>
        <p:nvSpPr>
          <p:cNvPr id="32" name="文本框 31"/>
          <p:cNvSpPr txBox="1"/>
          <p:nvPr/>
        </p:nvSpPr>
        <p:spPr>
          <a:xfrm>
            <a:off x="5688330" y="984250"/>
            <a:ext cx="17316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    3     3</a:t>
            </a:r>
            <a:endParaRPr lang="en-US" altLang="zh-CN" sz="4000"/>
          </a:p>
        </p:txBody>
      </p:sp>
      <p:sp>
        <p:nvSpPr>
          <p:cNvPr id="33" name="文本框 32"/>
          <p:cNvSpPr txBox="1"/>
          <p:nvPr/>
        </p:nvSpPr>
        <p:spPr>
          <a:xfrm>
            <a:off x="5597525" y="984250"/>
            <a:ext cx="39154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              4              4</a:t>
            </a:r>
            <a:endParaRPr lang="en-US" altLang="zh-CN" sz="4000"/>
          </a:p>
        </p:txBody>
      </p:sp>
      <p:sp>
        <p:nvSpPr>
          <p:cNvPr id="34" name="文本框 33"/>
          <p:cNvSpPr txBox="1"/>
          <p:nvPr/>
        </p:nvSpPr>
        <p:spPr>
          <a:xfrm>
            <a:off x="5677535" y="984250"/>
            <a:ext cx="43751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                                55</a:t>
            </a:r>
            <a:endParaRPr lang="en-US" altLang="zh-CN" sz="4000"/>
          </a:p>
        </p:txBody>
      </p:sp>
      <p:sp>
        <p:nvSpPr>
          <p:cNvPr id="35" name="文本框 34"/>
          <p:cNvSpPr txBox="1"/>
          <p:nvPr/>
        </p:nvSpPr>
        <p:spPr>
          <a:xfrm>
            <a:off x="5643245" y="984250"/>
            <a:ext cx="15017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       66</a:t>
            </a:r>
            <a:endParaRPr lang="en-US" altLang="zh-CN" sz="4000"/>
          </a:p>
        </p:txBody>
      </p:sp>
      <p:sp>
        <p:nvSpPr>
          <p:cNvPr id="36" name="文本框 35"/>
          <p:cNvSpPr txBox="1"/>
          <p:nvPr/>
        </p:nvSpPr>
        <p:spPr>
          <a:xfrm>
            <a:off x="5727700" y="984250"/>
            <a:ext cx="34499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               778899</a:t>
            </a:r>
            <a:endParaRPr lang="en-US" altLang="zh-CN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5" grpId="0"/>
      <p:bldP spid="27" grpId="0"/>
      <p:bldP spid="26" grpId="0"/>
      <p:bldP spid="28" grpId="0"/>
      <p:bldP spid="24" grpId="1"/>
      <p:bldP spid="24" grpId="2"/>
      <p:bldP spid="24" grpId="3"/>
      <p:bldP spid="23" grpId="0"/>
      <p:bldP spid="32" grpId="0"/>
      <p:bldP spid="33" grpId="0"/>
      <p:bldP spid="34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2503</Words>
  <Application>WPS 演示</Application>
  <PresentationFormat>宽屏</PresentationFormat>
  <Paragraphs>255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dfs序  括号序</vt:lpstr>
      <vt:lpstr>lca 最近公共祖先</vt:lpstr>
      <vt:lpstr>dfs序转RMQ ——&gt;遍历序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8</cp:revision>
  <dcterms:created xsi:type="dcterms:W3CDTF">2015-05-05T08:02:00Z</dcterms:created>
  <dcterms:modified xsi:type="dcterms:W3CDTF">2017-05-05T09:58:10Z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