
<file path=[Content_Types].xml><?xml version="1.0" encoding="utf-8"?>
<Types xmlns="http://schemas.openxmlformats.org/package/2006/content-types">
  <Default Extension="bmp" ContentType="image/bmp"/>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74E121-58D6-4F2F-9194-B24B4CEBBC42}" type="datetimeFigureOut">
              <a:rPr lang="en-US" smtClean="0"/>
              <a:t>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F2CF2-57D8-46B9-AAEE-35A413DFAF92}" type="slidenum">
              <a:rPr lang="en-US" smtClean="0"/>
              <a:t>‹#›</a:t>
            </a:fld>
            <a:endParaRPr lang="en-US"/>
          </a:p>
        </p:txBody>
      </p:sp>
    </p:spTree>
    <p:extLst>
      <p:ext uri="{BB962C8B-B14F-4D97-AF65-F5344CB8AC3E}">
        <p14:creationId xmlns:p14="http://schemas.microsoft.com/office/powerpoint/2010/main" val="20550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4E121-58D6-4F2F-9194-B24B4CEBBC42}" type="datetimeFigureOut">
              <a:rPr lang="en-US" smtClean="0"/>
              <a:t>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F2CF2-57D8-46B9-AAEE-35A413DFAF92}" type="slidenum">
              <a:rPr lang="en-US" smtClean="0"/>
              <a:t>‹#›</a:t>
            </a:fld>
            <a:endParaRPr lang="en-US"/>
          </a:p>
        </p:txBody>
      </p:sp>
    </p:spTree>
    <p:extLst>
      <p:ext uri="{BB962C8B-B14F-4D97-AF65-F5344CB8AC3E}">
        <p14:creationId xmlns:p14="http://schemas.microsoft.com/office/powerpoint/2010/main" val="3689905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4E121-58D6-4F2F-9194-B24B4CEBBC42}" type="datetimeFigureOut">
              <a:rPr lang="en-US" smtClean="0"/>
              <a:t>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F2CF2-57D8-46B9-AAEE-35A413DFAF92}" type="slidenum">
              <a:rPr lang="en-US" smtClean="0"/>
              <a:t>‹#›</a:t>
            </a:fld>
            <a:endParaRPr lang="en-US"/>
          </a:p>
        </p:txBody>
      </p:sp>
    </p:spTree>
    <p:extLst>
      <p:ext uri="{BB962C8B-B14F-4D97-AF65-F5344CB8AC3E}">
        <p14:creationId xmlns:p14="http://schemas.microsoft.com/office/powerpoint/2010/main" val="312290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74E121-58D6-4F2F-9194-B24B4CEBBC42}" type="datetimeFigureOut">
              <a:rPr lang="en-US" smtClean="0"/>
              <a:t>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F2CF2-57D8-46B9-AAEE-35A413DFAF92}" type="slidenum">
              <a:rPr lang="en-US" smtClean="0"/>
              <a:t>‹#›</a:t>
            </a:fld>
            <a:endParaRPr lang="en-US"/>
          </a:p>
        </p:txBody>
      </p:sp>
    </p:spTree>
    <p:extLst>
      <p:ext uri="{BB962C8B-B14F-4D97-AF65-F5344CB8AC3E}">
        <p14:creationId xmlns:p14="http://schemas.microsoft.com/office/powerpoint/2010/main" val="38413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74E121-58D6-4F2F-9194-B24B4CEBBC42}" type="datetimeFigureOut">
              <a:rPr lang="en-US" smtClean="0"/>
              <a:t>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F2CF2-57D8-46B9-AAEE-35A413DFAF92}" type="slidenum">
              <a:rPr lang="en-US" smtClean="0"/>
              <a:t>‹#›</a:t>
            </a:fld>
            <a:endParaRPr lang="en-US"/>
          </a:p>
        </p:txBody>
      </p:sp>
    </p:spTree>
    <p:extLst>
      <p:ext uri="{BB962C8B-B14F-4D97-AF65-F5344CB8AC3E}">
        <p14:creationId xmlns:p14="http://schemas.microsoft.com/office/powerpoint/2010/main" val="374413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74E121-58D6-4F2F-9194-B24B4CEBBC42}" type="datetimeFigureOut">
              <a:rPr lang="en-US" smtClean="0"/>
              <a:t>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F2CF2-57D8-46B9-AAEE-35A413DFAF92}" type="slidenum">
              <a:rPr lang="en-US" smtClean="0"/>
              <a:t>‹#›</a:t>
            </a:fld>
            <a:endParaRPr lang="en-US"/>
          </a:p>
        </p:txBody>
      </p:sp>
    </p:spTree>
    <p:extLst>
      <p:ext uri="{BB962C8B-B14F-4D97-AF65-F5344CB8AC3E}">
        <p14:creationId xmlns:p14="http://schemas.microsoft.com/office/powerpoint/2010/main" val="311862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74E121-58D6-4F2F-9194-B24B4CEBBC42}" type="datetimeFigureOut">
              <a:rPr lang="en-US" smtClean="0"/>
              <a:t>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DF2CF2-57D8-46B9-AAEE-35A413DFAF92}" type="slidenum">
              <a:rPr lang="en-US" smtClean="0"/>
              <a:t>‹#›</a:t>
            </a:fld>
            <a:endParaRPr lang="en-US"/>
          </a:p>
        </p:txBody>
      </p:sp>
    </p:spTree>
    <p:extLst>
      <p:ext uri="{BB962C8B-B14F-4D97-AF65-F5344CB8AC3E}">
        <p14:creationId xmlns:p14="http://schemas.microsoft.com/office/powerpoint/2010/main" val="163389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74E121-58D6-4F2F-9194-B24B4CEBBC42}" type="datetimeFigureOut">
              <a:rPr lang="en-US" smtClean="0"/>
              <a:t>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DF2CF2-57D8-46B9-AAEE-35A413DFAF92}" type="slidenum">
              <a:rPr lang="en-US" smtClean="0"/>
              <a:t>‹#›</a:t>
            </a:fld>
            <a:endParaRPr lang="en-US"/>
          </a:p>
        </p:txBody>
      </p:sp>
    </p:spTree>
    <p:extLst>
      <p:ext uri="{BB962C8B-B14F-4D97-AF65-F5344CB8AC3E}">
        <p14:creationId xmlns:p14="http://schemas.microsoft.com/office/powerpoint/2010/main" val="185125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4E121-58D6-4F2F-9194-B24B4CEBBC42}" type="datetimeFigureOut">
              <a:rPr lang="en-US" smtClean="0"/>
              <a:t>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DF2CF2-57D8-46B9-AAEE-35A413DFAF92}" type="slidenum">
              <a:rPr lang="en-US" smtClean="0"/>
              <a:t>‹#›</a:t>
            </a:fld>
            <a:endParaRPr lang="en-US"/>
          </a:p>
        </p:txBody>
      </p:sp>
    </p:spTree>
    <p:extLst>
      <p:ext uri="{BB962C8B-B14F-4D97-AF65-F5344CB8AC3E}">
        <p14:creationId xmlns:p14="http://schemas.microsoft.com/office/powerpoint/2010/main" val="261693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74E121-58D6-4F2F-9194-B24B4CEBBC42}" type="datetimeFigureOut">
              <a:rPr lang="en-US" smtClean="0"/>
              <a:t>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F2CF2-57D8-46B9-AAEE-35A413DFAF92}" type="slidenum">
              <a:rPr lang="en-US" smtClean="0"/>
              <a:t>‹#›</a:t>
            </a:fld>
            <a:endParaRPr lang="en-US"/>
          </a:p>
        </p:txBody>
      </p:sp>
    </p:spTree>
    <p:extLst>
      <p:ext uri="{BB962C8B-B14F-4D97-AF65-F5344CB8AC3E}">
        <p14:creationId xmlns:p14="http://schemas.microsoft.com/office/powerpoint/2010/main" val="184872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74E121-58D6-4F2F-9194-B24B4CEBBC42}" type="datetimeFigureOut">
              <a:rPr lang="en-US" smtClean="0"/>
              <a:t>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F2CF2-57D8-46B9-AAEE-35A413DFAF92}" type="slidenum">
              <a:rPr lang="en-US" smtClean="0"/>
              <a:t>‹#›</a:t>
            </a:fld>
            <a:endParaRPr lang="en-US"/>
          </a:p>
        </p:txBody>
      </p:sp>
    </p:spTree>
    <p:extLst>
      <p:ext uri="{BB962C8B-B14F-4D97-AF65-F5344CB8AC3E}">
        <p14:creationId xmlns:p14="http://schemas.microsoft.com/office/powerpoint/2010/main" val="1405489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4E121-58D6-4F2F-9194-B24B4CEBBC42}" type="datetimeFigureOut">
              <a:rPr lang="en-US" smtClean="0"/>
              <a:t>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F2CF2-57D8-46B9-AAEE-35A413DFAF92}" type="slidenum">
              <a:rPr lang="en-US" smtClean="0"/>
              <a:t>‹#›</a:t>
            </a:fld>
            <a:endParaRPr lang="en-US"/>
          </a:p>
        </p:txBody>
      </p:sp>
    </p:spTree>
    <p:extLst>
      <p:ext uri="{BB962C8B-B14F-4D97-AF65-F5344CB8AC3E}">
        <p14:creationId xmlns:p14="http://schemas.microsoft.com/office/powerpoint/2010/main" val="2973612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b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ml11an@my.fsu.edu" TargetMode="External"/><Relationship Id="rId2" Type="http://schemas.openxmlformats.org/officeDocument/2006/relationships/hyperlink" Target="mailto:mliu@cs.fsu.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fda.fsu.edu/content/download/21140/136629/AHPFinal2014.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List_of_software_bugs#cite_note-38" TargetMode="External"/><Relationship Id="rId2" Type="http://schemas.openxmlformats.org/officeDocument/2006/relationships/hyperlink" Target="http://en.wikipedia.org/wiki/Mars_Global_Surveyo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8032" y="1556792"/>
            <a:ext cx="7772400" cy="1755626"/>
          </a:xfrm>
        </p:spPr>
        <p:txBody>
          <a:bodyPr>
            <a:normAutofit fontScale="90000"/>
          </a:bodyPr>
          <a:lstStyle/>
          <a:p>
            <a:r>
              <a:rPr lang="en-US" dirty="0" smtClean="0">
                <a:latin typeface="Times New Roman" pitchFamily="18" charset="0"/>
                <a:cs typeface="Times New Roman" pitchFamily="18" charset="0"/>
              </a:rPr>
              <a:t>Java Programming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for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Non-Specialists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3886200"/>
            <a:ext cx="6400800" cy="1270992"/>
          </a:xfrm>
        </p:spPr>
        <p:txBody>
          <a:bodyPr>
            <a:normAutofit/>
          </a:bodyPr>
          <a:lstStyle/>
          <a:p>
            <a:r>
              <a:rPr lang="en-US" sz="6600" dirty="0" smtClean="0">
                <a:latin typeface="Times New Roman" pitchFamily="18" charset="0"/>
                <a:cs typeface="Times New Roman" pitchFamily="18" charset="0"/>
              </a:rPr>
              <a:t>Welcome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30102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8" y="72008"/>
            <a:ext cx="9036496" cy="6741368"/>
          </a:xfrm>
          <a:prstGeom prst="rect">
            <a:avLst/>
          </a:prstGeom>
        </p:spPr>
      </p:pic>
    </p:spTree>
    <p:extLst>
      <p:ext uri="{BB962C8B-B14F-4D97-AF65-F5344CB8AC3E}">
        <p14:creationId xmlns:p14="http://schemas.microsoft.com/office/powerpoint/2010/main" val="1125502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pPr algn="l"/>
            <a:r>
              <a:rPr lang="en-US" dirty="0" smtClean="0">
                <a:latin typeface="Times New Roman" pitchFamily="18" charset="0"/>
                <a:cs typeface="Times New Roman" pitchFamily="18" charset="0"/>
              </a:rPr>
              <a:t>Harvard Mark II</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3568" y="996828"/>
            <a:ext cx="7560840" cy="5837525"/>
          </a:xfrm>
        </p:spPr>
      </p:pic>
    </p:spTree>
    <p:extLst>
      <p:ext uri="{BB962C8B-B14F-4D97-AF65-F5344CB8AC3E}">
        <p14:creationId xmlns:p14="http://schemas.microsoft.com/office/powerpoint/2010/main" val="3289860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401" b="2401"/>
          <a:stretch>
            <a:fillRect/>
          </a:stretch>
        </p:blipFill>
        <p:spPr>
          <a:xfrm>
            <a:off x="179512" y="332656"/>
            <a:ext cx="8881987" cy="5976664"/>
          </a:xfrm>
        </p:spPr>
      </p:pic>
    </p:spTree>
    <p:extLst>
      <p:ext uri="{BB962C8B-B14F-4D97-AF65-F5344CB8AC3E}">
        <p14:creationId xmlns:p14="http://schemas.microsoft.com/office/powerpoint/2010/main" val="977998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pPr algn="l"/>
            <a:r>
              <a:rPr lang="en-US" dirty="0" smtClean="0">
                <a:latin typeface="Times New Roman" pitchFamily="18" charset="0"/>
                <a:cs typeface="Times New Roman" pitchFamily="18" charset="0"/>
              </a:rPr>
              <a:t>CGS3416 Course Logistic</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67544" y="1124744"/>
            <a:ext cx="8229600" cy="5400600"/>
          </a:xfrm>
        </p:spPr>
        <p:txBody>
          <a:bodyPr>
            <a:normAutofit/>
          </a:bodyPr>
          <a:lstStyle/>
          <a:p>
            <a:r>
              <a:rPr lang="en-US" dirty="0" smtClean="0">
                <a:latin typeface="Times New Roman" pitchFamily="18" charset="0"/>
                <a:cs typeface="Times New Roman" pitchFamily="18" charset="0"/>
              </a:rPr>
              <a:t>It is intro level programming course </a:t>
            </a:r>
          </a:p>
          <a:p>
            <a:pPr lvl="1"/>
            <a:r>
              <a:rPr lang="en-US" dirty="0" smtClean="0">
                <a:latin typeface="Times New Roman" pitchFamily="18" charset="0"/>
                <a:cs typeface="Times New Roman" pitchFamily="18" charset="0"/>
              </a:rPr>
              <a:t>Using Java programming language</a:t>
            </a:r>
          </a:p>
          <a:p>
            <a:pPr lvl="1"/>
            <a:r>
              <a:rPr lang="en-US" dirty="0" smtClean="0">
                <a:latin typeface="Times New Roman" pitchFamily="18" charset="0"/>
                <a:cs typeface="Times New Roman" pitchFamily="18" charset="0"/>
              </a:rPr>
              <a:t>Textbook “</a:t>
            </a:r>
            <a:r>
              <a:rPr lang="en-US" u="sng" dirty="0">
                <a:latin typeface="Times New Roman" pitchFamily="18" charset="0"/>
                <a:cs typeface="Times New Roman" pitchFamily="18" charset="0"/>
              </a:rPr>
              <a:t>Java: How to Program</a:t>
            </a:r>
            <a:r>
              <a:rPr lang="en-US" dirty="0" smtClean="0">
                <a:latin typeface="Times New Roman" pitchFamily="18" charset="0"/>
                <a:cs typeface="Times New Roman" pitchFamily="18" charset="0"/>
              </a:rPr>
              <a:t>” by </a:t>
            </a:r>
            <a:r>
              <a:rPr lang="en-US" dirty="0" err="1" smtClean="0">
                <a:latin typeface="Times New Roman" pitchFamily="18" charset="0"/>
                <a:cs typeface="Times New Roman" pitchFamily="18" charset="0"/>
              </a:rPr>
              <a:t>Deitel</a:t>
            </a:r>
            <a:r>
              <a:rPr lang="en-US" dirty="0" smtClean="0">
                <a:latin typeface="Times New Roman" pitchFamily="18" charset="0"/>
                <a:cs typeface="Times New Roman" pitchFamily="18" charset="0"/>
              </a:rPr>
              <a:t> &amp; </a:t>
            </a:r>
            <a:r>
              <a:rPr lang="en-US" dirty="0" err="1" smtClean="0">
                <a:latin typeface="Times New Roman" pitchFamily="18" charset="0"/>
                <a:cs typeface="Times New Roman" pitchFamily="18" charset="0"/>
              </a:rPr>
              <a:t>Deitel</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Programming environment “Eclipse” </a:t>
            </a:r>
          </a:p>
          <a:p>
            <a:pPr lvl="1"/>
            <a:r>
              <a:rPr lang="en-US" dirty="0" smtClean="0">
                <a:latin typeface="Times New Roman" pitchFamily="18" charset="0"/>
                <a:cs typeface="Times New Roman" pitchFamily="18" charset="0"/>
              </a:rPr>
              <a:t>MWF 11:15 AM – 12:05 PM </a:t>
            </a:r>
          </a:p>
          <a:p>
            <a:r>
              <a:rPr lang="en-US" dirty="0" smtClean="0">
                <a:latin typeface="Times New Roman" pitchFamily="18" charset="0"/>
                <a:cs typeface="Times New Roman" pitchFamily="18" charset="0"/>
              </a:rPr>
              <a:t>Pre-requisite</a:t>
            </a:r>
          </a:p>
          <a:p>
            <a:pPr lvl="1"/>
            <a:r>
              <a:rPr lang="en-US" dirty="0" smtClean="0">
                <a:latin typeface="Times New Roman" pitchFamily="18" charset="0"/>
                <a:cs typeface="Times New Roman" pitchFamily="18" charset="0"/>
              </a:rPr>
              <a:t>Can recognize a computer by yourself</a:t>
            </a:r>
          </a:p>
          <a:p>
            <a:pPr lvl="1"/>
            <a:r>
              <a:rPr lang="en-US" dirty="0" smtClean="0">
                <a:latin typeface="Times New Roman" pitchFamily="18" charset="0"/>
                <a:cs typeface="Times New Roman" pitchFamily="18" charset="0"/>
              </a:rPr>
              <a:t>Know how to turn on or turn off a computer</a:t>
            </a:r>
          </a:p>
          <a:p>
            <a:pPr lvl="1"/>
            <a:r>
              <a:rPr lang="en-US" dirty="0" smtClean="0">
                <a:latin typeface="Times New Roman" pitchFamily="18" charset="0"/>
                <a:cs typeface="Times New Roman" pitchFamily="18" charset="0"/>
              </a:rPr>
              <a:t>Have used computer for anything before</a:t>
            </a:r>
          </a:p>
          <a:p>
            <a:endParaRPr lang="en-US" dirty="0" smtClean="0"/>
          </a:p>
          <a:p>
            <a:pPr lvl="1"/>
            <a:endParaRPr lang="en-US" dirty="0" smtClean="0"/>
          </a:p>
          <a:p>
            <a:endParaRPr lang="en-US" dirty="0"/>
          </a:p>
        </p:txBody>
      </p:sp>
    </p:spTree>
    <p:extLst>
      <p:ext uri="{BB962C8B-B14F-4D97-AF65-F5344CB8AC3E}">
        <p14:creationId xmlns:p14="http://schemas.microsoft.com/office/powerpoint/2010/main" val="45147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algn="l"/>
            <a:r>
              <a:rPr lang="en-US" dirty="0" smtClean="0">
                <a:latin typeface="Times New Roman" pitchFamily="18" charset="0"/>
                <a:cs typeface="Times New Roman" pitchFamily="18" charset="0"/>
              </a:rPr>
              <a:t>Contact and Grading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67544" y="908720"/>
            <a:ext cx="8352928" cy="5688632"/>
          </a:xfrm>
        </p:spPr>
        <p:txBody>
          <a:bodyPr>
            <a:normAutofit/>
          </a:bodyPr>
          <a:lstStyle/>
          <a:p>
            <a:r>
              <a:rPr lang="en-US" dirty="0" smtClean="0">
                <a:latin typeface="Times New Roman" pitchFamily="18" charset="0"/>
                <a:cs typeface="Times New Roman" pitchFamily="18" charset="0"/>
              </a:rPr>
              <a:t>Contact Information</a:t>
            </a:r>
          </a:p>
          <a:p>
            <a:pPr lvl="1"/>
            <a:r>
              <a:rPr lang="en-US" dirty="0" smtClean="0">
                <a:latin typeface="Times New Roman" pitchFamily="18" charset="0"/>
                <a:cs typeface="Times New Roman" pitchFamily="18" charset="0"/>
              </a:rPr>
              <a:t>Instructor: </a:t>
            </a:r>
            <a:r>
              <a:rPr lang="en-US" dirty="0" err="1" smtClean="0">
                <a:latin typeface="Times New Roman" pitchFamily="18" charset="0"/>
                <a:cs typeface="Times New Roman" pitchFamily="18" charset="0"/>
              </a:rPr>
              <a:t>Muye</a:t>
            </a:r>
            <a:r>
              <a:rPr lang="en-US" dirty="0" smtClean="0">
                <a:latin typeface="Times New Roman" pitchFamily="18" charset="0"/>
                <a:cs typeface="Times New Roman" pitchFamily="18" charset="0"/>
              </a:rPr>
              <a:t> Liu </a:t>
            </a:r>
          </a:p>
          <a:p>
            <a:pPr lvl="1"/>
            <a:r>
              <a:rPr lang="en-US" dirty="0" smtClean="0">
                <a:latin typeface="Times New Roman" pitchFamily="18" charset="0"/>
                <a:cs typeface="Times New Roman" pitchFamily="18" charset="0"/>
              </a:rPr>
              <a:t>Email:</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hlinkClick r:id="rId2"/>
              </a:rPr>
              <a:t>mliu@cs.fsu.edu</a:t>
            </a:r>
            <a:r>
              <a:rPr lang="en-US" dirty="0" smtClean="0">
                <a:latin typeface="Times New Roman" pitchFamily="18" charset="0"/>
                <a:cs typeface="Times New Roman" pitchFamily="18" charset="0"/>
              </a:rPr>
              <a:t> or </a:t>
            </a:r>
            <a:r>
              <a:rPr lang="en-US" dirty="0" smtClean="0">
                <a:latin typeface="Times New Roman" pitchFamily="18" charset="0"/>
                <a:cs typeface="Times New Roman" pitchFamily="18" charset="0"/>
                <a:hlinkClick r:id="rId3"/>
              </a:rPr>
              <a:t>ml11an@my.fsu.edu</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Office location: MCH 114</a:t>
            </a:r>
          </a:p>
          <a:p>
            <a:pPr lvl="1"/>
            <a:r>
              <a:rPr lang="en-US" dirty="0" smtClean="0">
                <a:latin typeface="Times New Roman" pitchFamily="18" charset="0"/>
                <a:cs typeface="Times New Roman" pitchFamily="18" charset="0"/>
              </a:rPr>
              <a:t>Office hour: TBA</a:t>
            </a:r>
          </a:p>
          <a:p>
            <a:r>
              <a:rPr lang="en-US" dirty="0" smtClean="0">
                <a:latin typeface="Times New Roman" pitchFamily="18" charset="0"/>
                <a:cs typeface="Times New Roman" pitchFamily="18" charset="0"/>
              </a:rPr>
              <a:t>Grading Policy</a:t>
            </a:r>
          </a:p>
          <a:p>
            <a:pPr lvl="1"/>
            <a:r>
              <a:rPr lang="en-US" dirty="0" smtClean="0">
                <a:latin typeface="Times New Roman" pitchFamily="18" charset="0"/>
                <a:cs typeface="Times New Roman" pitchFamily="18" charset="0"/>
              </a:rPr>
              <a:t>Programming Assignment/Quiz 40%</a:t>
            </a:r>
          </a:p>
          <a:p>
            <a:pPr lvl="1"/>
            <a:r>
              <a:rPr lang="en-US" dirty="0" smtClean="0">
                <a:latin typeface="Times New Roman" pitchFamily="18" charset="0"/>
                <a:cs typeface="Times New Roman" pitchFamily="18" charset="0"/>
              </a:rPr>
              <a:t>Test1 17.5%</a:t>
            </a:r>
          </a:p>
          <a:p>
            <a:pPr lvl="1"/>
            <a:r>
              <a:rPr lang="en-US" dirty="0" smtClean="0">
                <a:latin typeface="Times New Roman" pitchFamily="18" charset="0"/>
                <a:cs typeface="Times New Roman" pitchFamily="18" charset="0"/>
              </a:rPr>
              <a:t>Test2 17.5%</a:t>
            </a:r>
          </a:p>
          <a:p>
            <a:pPr lvl="1"/>
            <a:r>
              <a:rPr lang="en-US" dirty="0" smtClean="0">
                <a:latin typeface="Times New Roman" pitchFamily="18" charset="0"/>
                <a:cs typeface="Times New Roman" pitchFamily="18" charset="0"/>
              </a:rPr>
              <a:t>Final Exam 25%</a:t>
            </a:r>
          </a:p>
        </p:txBody>
      </p:sp>
    </p:spTree>
    <p:extLst>
      <p:ext uri="{BB962C8B-B14F-4D97-AF65-F5344CB8AC3E}">
        <p14:creationId xmlns:p14="http://schemas.microsoft.com/office/powerpoint/2010/main" val="354046146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a:bodyPr>
          <a:lstStyle/>
          <a:p>
            <a:pPr algn="l"/>
            <a:r>
              <a:rPr lang="en-US" dirty="0" smtClean="0">
                <a:latin typeface="Times New Roman" pitchFamily="18" charset="0"/>
                <a:cs typeface="Times New Roman" pitchFamily="18" charset="0"/>
              </a:rPr>
              <a:t>More about grading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229600" cy="5616624"/>
          </a:xfrm>
        </p:spPr>
        <p:txBody>
          <a:bodyPr/>
          <a:lstStyle/>
          <a:p>
            <a:r>
              <a:rPr lang="en-US" dirty="0" smtClean="0">
                <a:latin typeface="Times New Roman" pitchFamily="18" charset="0"/>
                <a:cs typeface="Times New Roman" pitchFamily="18" charset="0"/>
              </a:rPr>
              <a:t>Total 8 Programming </a:t>
            </a:r>
            <a:r>
              <a:rPr lang="en-US" dirty="0">
                <a:latin typeface="Times New Roman" pitchFamily="18" charset="0"/>
                <a:cs typeface="Times New Roman" pitchFamily="18" charset="0"/>
              </a:rPr>
              <a:t>A</a:t>
            </a:r>
            <a:r>
              <a:rPr lang="en-US" dirty="0" smtClean="0">
                <a:latin typeface="Times New Roman" pitchFamily="18" charset="0"/>
                <a:cs typeface="Times New Roman" pitchFamily="18" charset="0"/>
              </a:rPr>
              <a:t>ssignments</a:t>
            </a:r>
          </a:p>
          <a:p>
            <a:r>
              <a:rPr lang="en-US" dirty="0" smtClean="0">
                <a:latin typeface="Times New Roman" pitchFamily="18" charset="0"/>
                <a:cs typeface="Times New Roman" pitchFamily="18" charset="0"/>
              </a:rPr>
              <a:t>3 Exams (2 mid-term and 1 final)</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69793979"/>
              </p:ext>
            </p:extLst>
          </p:nvPr>
        </p:nvGraphicFramePr>
        <p:xfrm>
          <a:off x="2843808" y="2420888"/>
          <a:ext cx="3165821" cy="3749040"/>
        </p:xfrm>
        <a:graphic>
          <a:graphicData uri="http://schemas.openxmlformats.org/drawingml/2006/table">
            <a:tbl>
              <a:tblPr>
                <a:tableStyleId>{7E9639D4-E3E2-4D34-9284-5A2195B3D0D7}</a:tableStyleId>
              </a:tblPr>
              <a:tblGrid>
                <a:gridCol w="645541"/>
                <a:gridCol w="2520280"/>
              </a:tblGrid>
              <a:tr h="0">
                <a:tc>
                  <a:txBody>
                    <a:bodyPr/>
                    <a:lstStyle/>
                    <a:p>
                      <a:pPr algn="l"/>
                      <a:r>
                        <a:rPr lang="en-US" dirty="0">
                          <a:latin typeface="Times New Roman" pitchFamily="18" charset="0"/>
                          <a:cs typeface="Times New Roman" pitchFamily="18" charset="0"/>
                        </a:rPr>
                        <a:t>Letter</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Times New Roman" pitchFamily="18" charset="0"/>
                          <a:cs typeface="Times New Roman" pitchFamily="18" charset="0"/>
                        </a:rPr>
                        <a:t>Numerical Average</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dirty="0">
                          <a:latin typeface="Times New Roman" pitchFamily="18" charset="0"/>
                          <a:cs typeface="Times New Roman" pitchFamily="18" charset="0"/>
                        </a:rPr>
                        <a:t>A</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Times New Roman" pitchFamily="18" charset="0"/>
                          <a:cs typeface="Times New Roman" pitchFamily="18" charset="0"/>
                        </a:rPr>
                        <a:t>92.00 - 100</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a:latin typeface="Times New Roman" pitchFamily="18" charset="0"/>
                          <a:cs typeface="Times New Roman" pitchFamily="18" charset="0"/>
                        </a:rPr>
                        <a:t>A-</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Times New Roman" pitchFamily="18" charset="0"/>
                          <a:cs typeface="Times New Roman" pitchFamily="18" charset="0"/>
                        </a:rPr>
                        <a:t>90.00 - 91.99</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dirty="0">
                          <a:latin typeface="Times New Roman" pitchFamily="18" charset="0"/>
                          <a:cs typeface="Times New Roman" pitchFamily="18" charset="0"/>
                        </a:rPr>
                        <a:t>B+</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Times New Roman" pitchFamily="18" charset="0"/>
                          <a:cs typeface="Times New Roman" pitchFamily="18" charset="0"/>
                        </a:rPr>
                        <a:t>88.00 - 89.99</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dirty="0">
                          <a:latin typeface="Times New Roman" pitchFamily="18" charset="0"/>
                          <a:cs typeface="Times New Roman" pitchFamily="18" charset="0"/>
                        </a:rPr>
                        <a:t>B</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Times New Roman" pitchFamily="18" charset="0"/>
                          <a:cs typeface="Times New Roman" pitchFamily="18" charset="0"/>
                        </a:rPr>
                        <a:t>82.00 - 87.99</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a:latin typeface="Times New Roman" pitchFamily="18" charset="0"/>
                          <a:cs typeface="Times New Roman" pitchFamily="18" charset="0"/>
                        </a:rPr>
                        <a:t>B-</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atin typeface="Times New Roman" pitchFamily="18" charset="0"/>
                          <a:cs typeface="Times New Roman" pitchFamily="18" charset="0"/>
                        </a:rPr>
                        <a:t>80.00 - 81.99</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a:latin typeface="Times New Roman" pitchFamily="18" charset="0"/>
                          <a:cs typeface="Times New Roman" pitchFamily="18" charset="0"/>
                        </a:rPr>
                        <a:t>C+</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atin typeface="Times New Roman" pitchFamily="18" charset="0"/>
                          <a:cs typeface="Times New Roman" pitchFamily="18" charset="0"/>
                        </a:rPr>
                        <a:t>78.00 - 79.99</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a:latin typeface="Times New Roman" pitchFamily="18" charset="0"/>
                          <a:cs typeface="Times New Roman" pitchFamily="18" charset="0"/>
                        </a:rPr>
                        <a:t>C</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Times New Roman" pitchFamily="18" charset="0"/>
                          <a:cs typeface="Times New Roman" pitchFamily="18" charset="0"/>
                        </a:rPr>
                        <a:t>72.00 - 77.99</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a:latin typeface="Times New Roman" pitchFamily="18" charset="0"/>
                          <a:cs typeface="Times New Roman" pitchFamily="18" charset="0"/>
                        </a:rPr>
                        <a:t>C-</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atin typeface="Times New Roman" pitchFamily="18" charset="0"/>
                          <a:cs typeface="Times New Roman" pitchFamily="18" charset="0"/>
                        </a:rPr>
                        <a:t>69.00 - 71.99</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a:latin typeface="Times New Roman" pitchFamily="18" charset="0"/>
                          <a:cs typeface="Times New Roman" pitchFamily="18" charset="0"/>
                        </a:rPr>
                        <a:t>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atin typeface="Times New Roman" pitchFamily="18" charset="0"/>
                          <a:cs typeface="Times New Roman" pitchFamily="18" charset="0"/>
                        </a:rPr>
                        <a:t>62.00 - 68.99</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a:latin typeface="Times New Roman" pitchFamily="18" charset="0"/>
                          <a:cs typeface="Times New Roman" pitchFamily="18" charset="0"/>
                        </a:rPr>
                        <a:t>D-</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atin typeface="Times New Roman" pitchFamily="18" charset="0"/>
                          <a:cs typeface="Times New Roman" pitchFamily="18" charset="0"/>
                        </a:rPr>
                        <a:t>60.00 - 61.99</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l"/>
                      <a:r>
                        <a:rPr lang="en-US">
                          <a:latin typeface="Times New Roman" pitchFamily="18" charset="0"/>
                          <a:cs typeface="Times New Roman" pitchFamily="18" charset="0"/>
                        </a:rPr>
                        <a:t>F</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dirty="0">
                          <a:latin typeface="Times New Roman" pitchFamily="18" charset="0"/>
                          <a:cs typeface="Times New Roman" pitchFamily="18" charset="0"/>
                        </a:rPr>
                        <a:t>0.00 - 59.99</a:t>
                      </a:r>
                    </a:p>
                  </a:txBody>
                  <a:tcPr marL="19050" marR="19050"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53802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pPr algn="l"/>
            <a:r>
              <a:rPr lang="en-US" dirty="0" smtClean="0">
                <a:latin typeface="Times New Roman" pitchFamily="18" charset="0"/>
                <a:cs typeface="Times New Roman" pitchFamily="18" charset="0"/>
              </a:rPr>
              <a:t>Attendance &amp; Assignment Submission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67544" y="1052736"/>
            <a:ext cx="8229600" cy="5544616"/>
          </a:xfrm>
        </p:spPr>
        <p:txBody>
          <a:bodyPr>
            <a:normAutofit fontScale="92500"/>
          </a:bodyPr>
          <a:lstStyle/>
          <a:p>
            <a:r>
              <a:rPr lang="en-US" dirty="0" smtClean="0">
                <a:latin typeface="Times New Roman" pitchFamily="18" charset="0"/>
                <a:cs typeface="Times New Roman" pitchFamily="18" charset="0"/>
              </a:rPr>
              <a:t>Attendance </a:t>
            </a:r>
            <a:r>
              <a:rPr lang="en-US" dirty="0">
                <a:latin typeface="Times New Roman" pitchFamily="18" charset="0"/>
                <a:cs typeface="Times New Roman" pitchFamily="18" charset="0"/>
              </a:rPr>
              <a:t>and participation is </a:t>
            </a:r>
            <a:r>
              <a:rPr lang="en-US" dirty="0" smtClean="0">
                <a:latin typeface="Times New Roman" pitchFamily="18" charset="0"/>
                <a:cs typeface="Times New Roman" pitchFamily="18" charset="0"/>
              </a:rPr>
              <a:t>expected</a:t>
            </a:r>
          </a:p>
          <a:p>
            <a:r>
              <a:rPr lang="en-US" dirty="0" smtClean="0">
                <a:latin typeface="Times New Roman" pitchFamily="18" charset="0"/>
                <a:cs typeface="Times New Roman" pitchFamily="18" charset="0"/>
              </a:rPr>
              <a:t>Quizzes may be given to help students </a:t>
            </a:r>
          </a:p>
          <a:p>
            <a:pPr lvl="1"/>
            <a:r>
              <a:rPr lang="en-US" dirty="0" smtClean="0">
                <a:latin typeface="Times New Roman" pitchFamily="18" charset="0"/>
                <a:cs typeface="Times New Roman" pitchFamily="18" charset="0"/>
              </a:rPr>
              <a:t>gauge their progress in the class</a:t>
            </a:r>
          </a:p>
          <a:p>
            <a:pPr lvl="1"/>
            <a:r>
              <a:rPr lang="en-US" dirty="0" smtClean="0">
                <a:latin typeface="Times New Roman" pitchFamily="18" charset="0"/>
                <a:cs typeface="Times New Roman" pitchFamily="18" charset="0"/>
              </a:rPr>
              <a:t>gauge attendance</a:t>
            </a:r>
          </a:p>
          <a:p>
            <a:pPr lvl="1"/>
            <a:r>
              <a:rPr lang="en-US" dirty="0" smtClean="0">
                <a:latin typeface="Times New Roman" pitchFamily="18" charset="0"/>
                <a:cs typeface="Times New Roman" pitchFamily="18" charset="0"/>
              </a:rPr>
              <a:t>No makeup quizzes will be given (no exceptions)</a:t>
            </a:r>
          </a:p>
          <a:p>
            <a:r>
              <a:rPr lang="en-US" dirty="0" smtClean="0">
                <a:latin typeface="Times New Roman" pitchFamily="18" charset="0"/>
                <a:cs typeface="Times New Roman" pitchFamily="18" charset="0"/>
              </a:rPr>
              <a:t>Turn in all assignments on time</a:t>
            </a:r>
          </a:p>
          <a:p>
            <a:pPr lvl="1"/>
            <a:r>
              <a:rPr lang="en-US" dirty="0" smtClean="0">
                <a:latin typeface="Times New Roman" pitchFamily="18" charset="0"/>
                <a:cs typeface="Times New Roman" pitchFamily="18" charset="0"/>
              </a:rPr>
              <a:t>Late assignments will be accepted two days after the due date, with the 10% deduction</a:t>
            </a:r>
          </a:p>
          <a:p>
            <a:pPr lvl="1"/>
            <a:r>
              <a:rPr lang="en-US" dirty="0" smtClean="0">
                <a:latin typeface="Times New Roman" pitchFamily="18" charset="0"/>
                <a:cs typeface="Times New Roman" pitchFamily="18" charset="0"/>
              </a:rPr>
              <a:t>Assignments more than two days late will not be accepted</a:t>
            </a:r>
          </a:p>
          <a:p>
            <a:r>
              <a:rPr lang="en-US" dirty="0" smtClean="0">
                <a:latin typeface="Times New Roman" pitchFamily="18" charset="0"/>
                <a:cs typeface="Times New Roman" pitchFamily="18" charset="0"/>
              </a:rPr>
              <a:t>Make sure your code compiles before you submit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71243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pPr algn="l"/>
            <a:r>
              <a:rPr lang="en-US" dirty="0" smtClean="0">
                <a:latin typeface="Times New Roman" pitchFamily="18" charset="0"/>
                <a:cs typeface="Times New Roman" pitchFamily="18" charset="0"/>
              </a:rPr>
              <a:t>Extension Policy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544616"/>
          </a:xfrm>
        </p:spPr>
        <p:txBody>
          <a:bodyPr>
            <a:normAutofit fontScale="92500" lnSpcReduction="10000"/>
          </a:bodyPr>
          <a:lstStyle/>
          <a:p>
            <a:r>
              <a:rPr lang="en-US" sz="3000" dirty="0">
                <a:latin typeface="Times New Roman" pitchFamily="18" charset="0"/>
                <a:cs typeface="Times New Roman" pitchFamily="18" charset="0"/>
              </a:rPr>
              <a:t>2</a:t>
            </a:r>
            <a:r>
              <a:rPr lang="en-US" sz="3000" dirty="0" smtClean="0">
                <a:latin typeface="Times New Roman" pitchFamily="18" charset="0"/>
                <a:cs typeface="Times New Roman" pitchFamily="18" charset="0"/>
              </a:rPr>
              <a:t> free days extension for entire semester</a:t>
            </a:r>
          </a:p>
          <a:p>
            <a:pPr lvl="1"/>
            <a:r>
              <a:rPr lang="en-US" sz="3000" dirty="0" smtClean="0">
                <a:latin typeface="Times New Roman" pitchFamily="18" charset="0"/>
                <a:cs typeface="Times New Roman" pitchFamily="18" charset="0"/>
              </a:rPr>
              <a:t>2 calendar days</a:t>
            </a:r>
          </a:p>
          <a:p>
            <a:pPr lvl="1"/>
            <a:r>
              <a:rPr lang="en-US" sz="3000" dirty="0" smtClean="0">
                <a:latin typeface="Times New Roman" pitchFamily="18" charset="0"/>
                <a:cs typeface="Times New Roman" pitchFamily="18" charset="0"/>
              </a:rPr>
              <a:t>Use them all in one assignment</a:t>
            </a:r>
          </a:p>
          <a:p>
            <a:pPr lvl="1"/>
            <a:r>
              <a:rPr lang="en-US" sz="3000" dirty="0" smtClean="0">
                <a:latin typeface="Times New Roman" pitchFamily="18" charset="0"/>
                <a:cs typeface="Times New Roman" pitchFamily="18" charset="0"/>
              </a:rPr>
              <a:t>Or split them into two assignments</a:t>
            </a:r>
          </a:p>
          <a:p>
            <a:pPr lvl="1"/>
            <a:r>
              <a:rPr lang="en-US" sz="3000" dirty="0" smtClean="0">
                <a:latin typeface="Times New Roman" pitchFamily="18" charset="0"/>
                <a:cs typeface="Times New Roman" pitchFamily="18" charset="0"/>
              </a:rPr>
              <a:t>Try not to use them</a:t>
            </a:r>
          </a:p>
          <a:p>
            <a:r>
              <a:rPr lang="en-US" sz="3000" dirty="0" smtClean="0">
                <a:latin typeface="Times New Roman" pitchFamily="18" charset="0"/>
                <a:cs typeface="Times New Roman" pitchFamily="18" charset="0"/>
              </a:rPr>
              <a:t>Excused absences include documented illness, deaths in the family and other documented crises, call to active military duty or jury duty, religious holy days, and official University activities. These absences will be accommodated in a way that does not arbitrarily penalize students who have a valid excuse. Consideration will also be given to students whose dependent children experience serious illness.</a:t>
            </a:r>
          </a:p>
        </p:txBody>
      </p:sp>
    </p:spTree>
    <p:extLst>
      <p:ext uri="{BB962C8B-B14F-4D97-AF65-F5344CB8AC3E}">
        <p14:creationId xmlns:p14="http://schemas.microsoft.com/office/powerpoint/2010/main" val="1217609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dirty="0" smtClean="0">
                <a:latin typeface="Times New Roman" pitchFamily="18" charset="0"/>
                <a:cs typeface="Times New Roman" pitchFamily="18" charset="0"/>
              </a:rPr>
              <a:t>Academic Honor Policy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67544" y="908720"/>
            <a:ext cx="8229600" cy="5688632"/>
          </a:xfrm>
        </p:spPr>
        <p:txBody>
          <a:bodyPr/>
          <a:lstStyle/>
          <a:p>
            <a:r>
              <a:rPr lang="en-US" dirty="0">
                <a:latin typeface="Times New Roman" pitchFamily="18" charset="0"/>
                <a:cs typeface="Times New Roman" pitchFamily="18" charset="0"/>
              </a:rPr>
              <a:t>Florida State University Academic Honor </a:t>
            </a:r>
            <a:r>
              <a:rPr lang="en-US" dirty="0" smtClean="0">
                <a:latin typeface="Times New Roman" pitchFamily="18" charset="0"/>
                <a:cs typeface="Times New Roman" pitchFamily="18" charset="0"/>
              </a:rPr>
              <a:t>Policy can be found</a:t>
            </a:r>
            <a:endParaRPr lang="en-US" dirty="0" smtClean="0">
              <a:latin typeface="Times New Roman" pitchFamily="18" charset="0"/>
              <a:cs typeface="Times New Roman" pitchFamily="18" charset="0"/>
              <a:hlinkClick r:id="rId2"/>
            </a:endParaRPr>
          </a:p>
          <a:p>
            <a:pPr lvl="1"/>
            <a:r>
              <a:rPr lang="en-US" dirty="0" smtClean="0">
                <a:latin typeface="Times New Roman" pitchFamily="18" charset="0"/>
                <a:cs typeface="Times New Roman" pitchFamily="18" charset="0"/>
                <a:hlinkClick r:id="rId2"/>
              </a:rPr>
              <a:t>http://fda.fsu.edu/content/download/21140/136629/AHPFinal2014.pdf</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No code rule</a:t>
            </a:r>
          </a:p>
          <a:p>
            <a:pPr lvl="1"/>
            <a:r>
              <a:rPr lang="en-US" dirty="0" smtClean="0">
                <a:latin typeface="Times New Roman" pitchFamily="18" charset="0"/>
                <a:cs typeface="Times New Roman" pitchFamily="18" charset="0"/>
              </a:rPr>
              <a:t>DO NOT Share Code</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9863482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634082"/>
          </a:xfrm>
        </p:spPr>
        <p:txBody>
          <a:bodyPr>
            <a:normAutofit fontScale="90000"/>
          </a:bodyPr>
          <a:lstStyle/>
          <a:p>
            <a:pPr algn="l"/>
            <a:r>
              <a:rPr lang="en-US" dirty="0" smtClean="0">
                <a:latin typeface="Times New Roman" pitchFamily="18" charset="0"/>
                <a:cs typeface="Times New Roman" pitchFamily="18" charset="0"/>
              </a:rPr>
              <a:t>Software Bug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08720"/>
            <a:ext cx="8229600" cy="5688632"/>
          </a:xfrm>
        </p:spPr>
        <p:txBody>
          <a:bodyPr>
            <a:normAutofit lnSpcReduction="10000"/>
          </a:bodyPr>
          <a:lstStyle/>
          <a:p>
            <a:r>
              <a:rPr lang="en-US" dirty="0" smtClean="0">
                <a:latin typeface="Times New Roman" pitchFamily="18" charset="0"/>
                <a:cs typeface="Times New Roman" pitchFamily="18" charset="0"/>
              </a:rPr>
              <a:t>According to Wikipedia,</a:t>
            </a:r>
          </a:p>
          <a:p>
            <a:pPr lvl="1"/>
            <a:r>
              <a:rPr lang="en-US" dirty="0" smtClean="0">
                <a:latin typeface="Times New Roman" pitchFamily="18" charset="0"/>
                <a:cs typeface="Times New Roman" pitchFamily="18" charset="0"/>
              </a:rPr>
              <a:t>A software bug is an error, flaw, failure, or fault in a computer program or system that causes it to produce an incorrect or unexpected result, or to behave in unintended ways. </a:t>
            </a:r>
          </a:p>
          <a:p>
            <a:pPr lvl="1"/>
            <a:r>
              <a:rPr lang="en-US" dirty="0" smtClean="0">
                <a:latin typeface="Times New Roman" pitchFamily="18" charset="0"/>
                <a:cs typeface="Times New Roman" pitchFamily="18" charset="0"/>
              </a:rPr>
              <a:t>Most bugs arise from mistakes and errors made by people in either a program's source code or its design, or in frameworks and operating systems used by such programs, and a few are caused by compilers producing incorrect code. </a:t>
            </a:r>
          </a:p>
          <a:p>
            <a:pPr lvl="1"/>
            <a:r>
              <a:rPr lang="en-US" dirty="0" smtClean="0">
                <a:latin typeface="Times New Roman" pitchFamily="18" charset="0"/>
                <a:cs typeface="Times New Roman" pitchFamily="18" charset="0"/>
              </a:rPr>
              <a:t>A program that contains a large number of bugs, and/or bugs that seriously interfere with its functionality, is said to be buggy.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91926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pPr algn="l"/>
            <a:r>
              <a:rPr lang="en-US" sz="3200" dirty="0" smtClean="0">
                <a:latin typeface="Times New Roman" pitchFamily="18" charset="0"/>
                <a:cs typeface="Times New Roman" pitchFamily="18" charset="0"/>
              </a:rPr>
              <a:t>Example of software bugs (from Wikipedia)</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52736"/>
            <a:ext cx="8229600" cy="5544616"/>
          </a:xfrm>
        </p:spPr>
        <p:txBody>
          <a:bodyPr>
            <a:normAutofit fontScale="92500" lnSpcReduction="20000"/>
          </a:bodyPr>
          <a:lstStyle/>
          <a:p>
            <a:r>
              <a:rPr lang="en-US" dirty="0">
                <a:latin typeface="Times New Roman" pitchFamily="18" charset="0"/>
                <a:cs typeface="Times New Roman" pitchFamily="18" charset="0"/>
              </a:rPr>
              <a:t>Space exploration</a:t>
            </a:r>
          </a:p>
          <a:p>
            <a:pPr lvl="1"/>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mis</a:t>
            </a:r>
            <a:r>
              <a:rPr lang="en-US" dirty="0">
                <a:latin typeface="Times New Roman" pitchFamily="18" charset="0"/>
                <a:cs typeface="Times New Roman" pitchFamily="18" charset="0"/>
              </a:rPr>
              <a:t>-sent command from Earth caused the software of the NASA </a:t>
            </a:r>
            <a:r>
              <a:rPr lang="en-US" dirty="0">
                <a:latin typeface="Times New Roman" pitchFamily="18" charset="0"/>
                <a:cs typeface="Times New Roman" pitchFamily="18" charset="0"/>
                <a:hlinkClick r:id="rId2" tooltip="Mars Global Surveyor"/>
              </a:rPr>
              <a:t>Mars Global Surveyor</a:t>
            </a:r>
            <a:r>
              <a:rPr lang="en-US" dirty="0">
                <a:latin typeface="Times New Roman" pitchFamily="18" charset="0"/>
                <a:cs typeface="Times New Roman" pitchFamily="18" charset="0"/>
              </a:rPr>
              <a:t> to incorrectly assume that a motor had failed, causing it to point one of its batteries at the sun. This caused the battery to </a:t>
            </a:r>
            <a:r>
              <a:rPr lang="en-US" dirty="0" smtClean="0">
                <a:latin typeface="Times New Roman" pitchFamily="18" charset="0"/>
                <a:cs typeface="Times New Roman" pitchFamily="18" charset="0"/>
              </a:rPr>
              <a:t>overheat</a:t>
            </a:r>
          </a:p>
          <a:p>
            <a:r>
              <a:rPr lang="en-US" dirty="0">
                <a:latin typeface="Times New Roman" pitchFamily="18" charset="0"/>
                <a:cs typeface="Times New Roman" pitchFamily="18" charset="0"/>
              </a:rPr>
              <a:t>Medical</a:t>
            </a:r>
          </a:p>
          <a:p>
            <a:pPr lvl="1"/>
            <a:r>
              <a:rPr lang="en-US" dirty="0" smtClean="0">
                <a:latin typeface="Times New Roman" pitchFamily="18" charset="0"/>
                <a:cs typeface="Times New Roman" pitchFamily="18" charset="0"/>
              </a:rPr>
              <a:t>A bug in the code controlling the Therac-25 radiation therapy machine was directly responsible for at least five patient deaths in the 1980s when it administered excessive quantities of X-rays</a:t>
            </a:r>
          </a:p>
          <a:p>
            <a:r>
              <a:rPr lang="en-US" dirty="0">
                <a:latin typeface="Times New Roman" pitchFamily="18" charset="0"/>
                <a:cs typeface="Times New Roman" pitchFamily="18" charset="0"/>
              </a:rPr>
              <a:t>Transportation</a:t>
            </a:r>
          </a:p>
          <a:p>
            <a:pPr lvl="1"/>
            <a:r>
              <a:rPr lang="en-US" dirty="0">
                <a:latin typeface="Times New Roman" pitchFamily="18" charset="0"/>
                <a:cs typeface="Times New Roman" pitchFamily="18" charset="0"/>
              </a:rPr>
              <a:t>Toyota's electronic throttle control system (ETCS) had bugs that could cause unintended acceleration.</a:t>
            </a:r>
            <a:r>
              <a:rPr lang="en-US" baseline="30000" dirty="0">
                <a:latin typeface="Times New Roman" pitchFamily="18" charset="0"/>
                <a:cs typeface="Times New Roman" pitchFamily="18" charset="0"/>
                <a:hlinkClick r:id="rId3"/>
              </a:rPr>
              <a:t>[38]</a:t>
            </a:r>
            <a:r>
              <a:rPr lang="en-US" dirty="0">
                <a:latin typeface="Times New Roman" pitchFamily="18" charset="0"/>
                <a:cs typeface="Times New Roman" pitchFamily="18" charset="0"/>
              </a:rPr>
              <a:t> At least 89 people were killed as a result</a:t>
            </a:r>
          </a:p>
        </p:txBody>
      </p:sp>
    </p:spTree>
    <p:extLst>
      <p:ext uri="{BB962C8B-B14F-4D97-AF65-F5344CB8AC3E}">
        <p14:creationId xmlns:p14="http://schemas.microsoft.com/office/powerpoint/2010/main" val="3814972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494</Words>
  <Application>Microsoft Office PowerPoint</Application>
  <PresentationFormat>On-screen Show (4:3)</PresentationFormat>
  <Paragraphs>86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Java Programming  for  Non-Specialists</vt:lpstr>
      <vt:lpstr>CGS3416 Course Logistic</vt:lpstr>
      <vt:lpstr>Contact and Grading</vt:lpstr>
      <vt:lpstr>More about grading</vt:lpstr>
      <vt:lpstr>Attendance &amp; Assignment Submission</vt:lpstr>
      <vt:lpstr>Extension Policy</vt:lpstr>
      <vt:lpstr>Academic Honor Policy</vt:lpstr>
      <vt:lpstr>Software Bug</vt:lpstr>
      <vt:lpstr>Example of software bugs (from Wikipedia)</vt:lpstr>
      <vt:lpstr>PowerPoint Presentation</vt:lpstr>
      <vt:lpstr>Harvard Mark II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for non-major</dc:title>
  <dc:creator>BenhouZi</dc:creator>
  <cp:lastModifiedBy>BenhouZi</cp:lastModifiedBy>
  <cp:revision>18</cp:revision>
  <dcterms:created xsi:type="dcterms:W3CDTF">2015-01-06T23:37:26Z</dcterms:created>
  <dcterms:modified xsi:type="dcterms:W3CDTF">2015-01-07T03:07:00Z</dcterms:modified>
</cp:coreProperties>
</file>