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80" r:id="rId20"/>
    <p:sldId id="274" r:id="rId21"/>
    <p:sldId id="275"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C546A-C19B-487C-AB7D-D9FF61F9F5E6}"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385415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C546A-C19B-487C-AB7D-D9FF61F9F5E6}"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151337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C546A-C19B-487C-AB7D-D9FF61F9F5E6}"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263947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C546A-C19B-487C-AB7D-D9FF61F9F5E6}"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376674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C546A-C19B-487C-AB7D-D9FF61F9F5E6}"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17348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2C546A-C19B-487C-AB7D-D9FF61F9F5E6}"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389528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2C546A-C19B-487C-AB7D-D9FF61F9F5E6}" type="datetimeFigureOut">
              <a:rPr lang="en-US" smtClean="0"/>
              <a:t>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300444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2C546A-C19B-487C-AB7D-D9FF61F9F5E6}" type="datetimeFigureOut">
              <a:rPr lang="en-US" smtClean="0"/>
              <a:t>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370102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C546A-C19B-487C-AB7D-D9FF61F9F5E6}" type="datetimeFigureOut">
              <a:rPr lang="en-US" smtClean="0"/>
              <a:t>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298479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C546A-C19B-487C-AB7D-D9FF61F9F5E6}"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60545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C546A-C19B-487C-AB7D-D9FF61F9F5E6}"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33B2C-463D-4131-932F-9D7908441CB1}" type="slidenum">
              <a:rPr lang="en-US" smtClean="0"/>
              <a:t>‹#›</a:t>
            </a:fld>
            <a:endParaRPr lang="en-US"/>
          </a:p>
        </p:txBody>
      </p:sp>
    </p:spTree>
    <p:extLst>
      <p:ext uri="{BB962C8B-B14F-4D97-AF65-F5344CB8AC3E}">
        <p14:creationId xmlns:p14="http://schemas.microsoft.com/office/powerpoint/2010/main" val="410965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C546A-C19B-487C-AB7D-D9FF61F9F5E6}" type="datetimeFigureOut">
              <a:rPr lang="en-US" smtClean="0"/>
              <a:t>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33B2C-463D-4131-932F-9D7908441CB1}" type="slidenum">
              <a:rPr lang="en-US" smtClean="0"/>
              <a:t>‹#›</a:t>
            </a:fld>
            <a:endParaRPr lang="en-US"/>
          </a:p>
        </p:txBody>
      </p:sp>
    </p:spTree>
    <p:extLst>
      <p:ext uri="{BB962C8B-B14F-4D97-AF65-F5344CB8AC3E}">
        <p14:creationId xmlns:p14="http://schemas.microsoft.com/office/powerpoint/2010/main" val="262191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1366"/>
            <a:ext cx="7772400" cy="2475706"/>
          </a:xfrm>
        </p:spPr>
        <p:txBody>
          <a:bodyPr>
            <a:normAutofit/>
          </a:bodyPr>
          <a:lstStyle/>
          <a:p>
            <a:r>
              <a:rPr lang="en-US" dirty="0" smtClean="0">
                <a:latin typeface="Times New Roman" pitchFamily="18" charset="0"/>
                <a:cs typeface="Times New Roman" pitchFamily="18" charset="0"/>
              </a:rPr>
              <a:t>Post Increment/Decrement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Pre Increment/Decrement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break, continue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609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rmAutofit fontScale="77500" lnSpcReduction="20000"/>
          </a:bodyPr>
          <a:lstStyle/>
          <a:p>
            <a:r>
              <a:rPr lang="en-US" dirty="0" smtClean="0">
                <a:latin typeface="Times New Roman" pitchFamily="18" charset="0"/>
                <a:cs typeface="Times New Roman" pitchFamily="18" charset="0"/>
              </a:rPr>
              <a:t>Methods are also known as Procedures or Functions:</a:t>
            </a:r>
          </a:p>
          <a:p>
            <a:pPr lvl="1"/>
            <a:r>
              <a:rPr lang="en-US" dirty="0" smtClean="0">
                <a:latin typeface="Times New Roman" pitchFamily="18" charset="0"/>
                <a:cs typeface="Times New Roman" pitchFamily="18" charset="0"/>
              </a:rPr>
              <a:t>Procedures: They don't return any value.</a:t>
            </a:r>
          </a:p>
          <a:p>
            <a:pPr lvl="1"/>
            <a:r>
              <a:rPr lang="en-US" dirty="0" smtClean="0">
                <a:latin typeface="Times New Roman" pitchFamily="18" charset="0"/>
                <a:cs typeface="Times New Roman" pitchFamily="18" charset="0"/>
              </a:rPr>
              <a:t>Functions: They return value.</a:t>
            </a:r>
          </a:p>
          <a:p>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syntax</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syntax shown above includes:</a:t>
            </a:r>
          </a:p>
          <a:p>
            <a:pPr lvl="1"/>
            <a:r>
              <a:rPr lang="en-US" dirty="0" smtClean="0">
                <a:latin typeface="Times New Roman" pitchFamily="18" charset="0"/>
                <a:cs typeface="Times New Roman" pitchFamily="18" charset="0"/>
              </a:rPr>
              <a:t>modifier: It defines the access type of the method and it is optional to use.</a:t>
            </a:r>
          </a:p>
          <a:p>
            <a:pPr lvl="1"/>
            <a:r>
              <a:rPr lang="en-US" dirty="0" err="1" smtClean="0">
                <a:latin typeface="Times New Roman" pitchFamily="18" charset="0"/>
                <a:cs typeface="Times New Roman" pitchFamily="18" charset="0"/>
              </a:rPr>
              <a:t>returnType</a:t>
            </a:r>
            <a:r>
              <a:rPr lang="en-US" dirty="0" smtClean="0">
                <a:latin typeface="Times New Roman" pitchFamily="18" charset="0"/>
                <a:cs typeface="Times New Roman" pitchFamily="18" charset="0"/>
              </a:rPr>
              <a:t>: Method may return a value.</a:t>
            </a:r>
          </a:p>
          <a:p>
            <a:pPr lvl="1"/>
            <a:r>
              <a:rPr lang="en-US" dirty="0" err="1" smtClean="0">
                <a:latin typeface="Times New Roman" pitchFamily="18" charset="0"/>
                <a:cs typeface="Times New Roman" pitchFamily="18" charset="0"/>
              </a:rPr>
              <a:t>nameOfMethod</a:t>
            </a:r>
            <a:r>
              <a:rPr lang="en-US" dirty="0" smtClean="0">
                <a:latin typeface="Times New Roman" pitchFamily="18" charset="0"/>
                <a:cs typeface="Times New Roman" pitchFamily="18" charset="0"/>
              </a:rPr>
              <a:t>: This is the method name. The method signature consists of the method name and the parameter list.</a:t>
            </a:r>
          </a:p>
          <a:p>
            <a:pPr lvl="1"/>
            <a:r>
              <a:rPr lang="en-US" dirty="0" smtClean="0">
                <a:latin typeface="Times New Roman" pitchFamily="18" charset="0"/>
                <a:cs typeface="Times New Roman" pitchFamily="18" charset="0"/>
              </a:rPr>
              <a:t>Parameter List: The list of parameters, it is the type, order, and number of parameters of a method. These are optional, method may contain zero parameters.</a:t>
            </a:r>
          </a:p>
          <a:p>
            <a:pPr lvl="1"/>
            <a:r>
              <a:rPr lang="en-US" dirty="0" smtClean="0">
                <a:latin typeface="Times New Roman" pitchFamily="18" charset="0"/>
                <a:cs typeface="Times New Roman" pitchFamily="18" charset="0"/>
              </a:rPr>
              <a:t>method body: The method body defines what the method does with statements.</a:t>
            </a:r>
          </a:p>
          <a:p>
            <a:pPr lvl="1"/>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65970"/>
            <a:ext cx="7327545" cy="958974"/>
          </a:xfrm>
          <a:prstGeom prst="rect">
            <a:avLst/>
          </a:prstGeom>
        </p:spPr>
      </p:pic>
    </p:spTree>
    <p:extLst>
      <p:ext uri="{BB962C8B-B14F-4D97-AF65-F5344CB8AC3E}">
        <p14:creationId xmlns:p14="http://schemas.microsoft.com/office/powerpoint/2010/main" val="1346328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622"/>
            <a:ext cx="8229600" cy="706090"/>
          </a:xfrm>
        </p:spPr>
        <p:txBody>
          <a:bodyPr>
            <a:normAutofit/>
          </a:bodyPr>
          <a:lstStyle/>
          <a:p>
            <a:pPr algn="l"/>
            <a:r>
              <a:rPr lang="en-US" sz="3600" dirty="0" smtClean="0">
                <a:latin typeface="Times New Roman" pitchFamily="18" charset="0"/>
                <a:cs typeface="Times New Roman" pitchFamily="18" charset="0"/>
              </a:rPr>
              <a:t>void methods and empty parameter lists</a:t>
            </a:r>
            <a:endParaRPr lang="en-US" sz="3600" dirty="0"/>
          </a:p>
        </p:txBody>
      </p:sp>
      <p:sp>
        <p:nvSpPr>
          <p:cNvPr id="3" name="Content Placeholder 2"/>
          <p:cNvSpPr>
            <a:spLocks noGrp="1"/>
          </p:cNvSpPr>
          <p:nvPr>
            <p:ph idx="1"/>
          </p:nvPr>
        </p:nvSpPr>
        <p:spPr>
          <a:xfrm>
            <a:off x="457200" y="908720"/>
            <a:ext cx="8229600" cy="5760640"/>
          </a:xfrm>
        </p:spPr>
        <p:txBody>
          <a:bodyPr>
            <a:normAutofit fontScale="70000" lnSpcReduction="20000"/>
          </a:bodyPr>
          <a:lstStyle/>
          <a:p>
            <a:r>
              <a:rPr lang="en-US" dirty="0" smtClean="0">
                <a:latin typeface="Times New Roman" pitchFamily="18" charset="0"/>
                <a:cs typeface="Times New Roman" pitchFamily="18" charset="0"/>
              </a:rPr>
              <a:t>Parameter lists</a:t>
            </a:r>
          </a:p>
          <a:p>
            <a:pPr lvl="1"/>
            <a:r>
              <a:rPr lang="en-US" dirty="0" smtClean="0">
                <a:latin typeface="Times New Roman" pitchFamily="18" charset="0"/>
                <a:cs typeface="Times New Roman" pitchFamily="18" charset="0"/>
              </a:rPr>
              <a:t>Mathematical functions must have 1 or more parameters</a:t>
            </a:r>
          </a:p>
          <a:p>
            <a:pPr lvl="1"/>
            <a:r>
              <a:rPr lang="en-US" dirty="0" smtClean="0">
                <a:latin typeface="Times New Roman" pitchFamily="18" charset="0"/>
                <a:cs typeface="Times New Roman" pitchFamily="18" charset="0"/>
              </a:rPr>
              <a:t>Java methods can have 0 or more parameters</a:t>
            </a:r>
          </a:p>
          <a:p>
            <a:pPr lvl="1"/>
            <a:r>
              <a:rPr lang="en-US" dirty="0" smtClean="0">
                <a:latin typeface="Times New Roman" pitchFamily="18" charset="0"/>
                <a:cs typeface="Times New Roman" pitchFamily="18" charset="0"/>
              </a:rPr>
              <a:t>To define a method with no parameters, leave the parentheses empty</a:t>
            </a:r>
          </a:p>
          <a:p>
            <a:pPr lvl="1"/>
            <a:r>
              <a:rPr lang="en-US" dirty="0" smtClean="0">
                <a:latin typeface="Times New Roman" pitchFamily="18" charset="0"/>
                <a:cs typeface="Times New Roman" pitchFamily="18" charset="0"/>
              </a:rPr>
              <a:t>Same goes for the call. (But parentheses must be present, to identify it as a method call)</a:t>
            </a:r>
          </a:p>
          <a:p>
            <a:r>
              <a:rPr lang="en-US" dirty="0" smtClean="0">
                <a:latin typeface="Times New Roman" pitchFamily="18" charset="0"/>
                <a:cs typeface="Times New Roman" pitchFamily="18" charset="0"/>
              </a:rPr>
              <a:t>Return types</a:t>
            </a:r>
          </a:p>
          <a:p>
            <a:pPr lvl="1"/>
            <a:r>
              <a:rPr lang="en-US" dirty="0" smtClean="0">
                <a:latin typeface="Times New Roman" pitchFamily="18" charset="0"/>
                <a:cs typeface="Times New Roman" pitchFamily="18" charset="0"/>
              </a:rPr>
              <a:t>A mathematical function must return exactly 1 answer</a:t>
            </a:r>
          </a:p>
          <a:p>
            <a:pPr lvl="1"/>
            <a:r>
              <a:rPr lang="en-US" dirty="0" smtClean="0">
                <a:latin typeface="Times New Roman" pitchFamily="18" charset="0"/>
                <a:cs typeface="Times New Roman" pitchFamily="18" charset="0"/>
              </a:rPr>
              <a:t>A Java method can return 0 or 1 return value</a:t>
            </a:r>
          </a:p>
          <a:p>
            <a:pPr lvl="1"/>
            <a:r>
              <a:rPr lang="en-US" dirty="0" smtClean="0">
                <a:latin typeface="Times New Roman" pitchFamily="18" charset="0"/>
                <a:cs typeface="Times New Roman" pitchFamily="18" charset="0"/>
              </a:rPr>
              <a:t>To declare a method that returns no answer, use void as the return type</a:t>
            </a:r>
          </a:p>
          <a:p>
            <a:pPr lvl="1"/>
            <a:r>
              <a:rPr lang="en-US" dirty="0" smtClean="0">
                <a:latin typeface="Times New Roman" pitchFamily="18" charset="0"/>
                <a:cs typeface="Times New Roman" pitchFamily="18" charset="0"/>
              </a:rPr>
              <a:t>A void method can still use the keyword return inside (this is optional), but not with an expression (only by itself). One might do this to force early exit from a method.</a:t>
            </a:r>
          </a:p>
          <a:p>
            <a:pPr lvl="1"/>
            <a:r>
              <a:rPr lang="en-US" dirty="0" smtClean="0">
                <a:latin typeface="Times New Roman" pitchFamily="18" charset="0"/>
                <a:cs typeface="Times New Roman" pitchFamily="18" charset="0"/>
              </a:rPr>
              <a:t>To CALL a void method, call it by itself -- do NOT put it in the middle of any other statement or expression</a:t>
            </a:r>
          </a:p>
          <a:p>
            <a:r>
              <a:rPr lang="en-US" dirty="0" smtClean="0">
                <a:latin typeface="Times New Roman" pitchFamily="18" charset="0"/>
                <a:cs typeface="Times New Roman" pitchFamily="18" charset="0"/>
              </a:rPr>
              <a:t>Sample prototypes:</a:t>
            </a:r>
          </a:p>
          <a:p>
            <a:pPr lvl="1"/>
            <a:r>
              <a:rPr lang="en-US" dirty="0" smtClean="0">
                <a:latin typeface="Times New Roman" pitchFamily="18" charset="0"/>
                <a:cs typeface="Times New Roman" pitchFamily="18" charset="0"/>
              </a:rPr>
              <a:t>  char </a:t>
            </a:r>
            <a:r>
              <a:rPr lang="en-US" dirty="0" err="1" smtClean="0">
                <a:latin typeface="Times New Roman" pitchFamily="18" charset="0"/>
                <a:cs typeface="Times New Roman" pitchFamily="18" charset="0"/>
              </a:rPr>
              <a:t>getALetter</a:t>
            </a:r>
            <a:r>
              <a:rPr lang="en-US" dirty="0" smtClean="0">
                <a:latin typeface="Times New Roman" pitchFamily="18" charset="0"/>
                <a:cs typeface="Times New Roman" pitchFamily="18" charset="0"/>
              </a:rPr>
              <a:t>()			// no parameters</a:t>
            </a:r>
          </a:p>
          <a:p>
            <a:pPr lvl="1"/>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printQuotient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void return type</a:t>
            </a:r>
          </a:p>
          <a:p>
            <a:pPr lvl="1"/>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killSomeTime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both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584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622"/>
            <a:ext cx="8229600" cy="778098"/>
          </a:xfrm>
        </p:spPr>
        <p:txBody>
          <a:bodyPr>
            <a:normAutofit/>
          </a:bodyPr>
          <a:lstStyle/>
          <a:p>
            <a:pPr algn="l"/>
            <a:r>
              <a:rPr lang="en-US" sz="4000" dirty="0" smtClean="0">
                <a:latin typeface="Times New Roman" pitchFamily="18" charset="0"/>
                <a:cs typeface="Times New Roman" pitchFamily="18" charset="0"/>
              </a:rPr>
              <a:t>Scope of Identifiers</a:t>
            </a:r>
            <a:endParaRPr lang="en-US" sz="4000" dirty="0"/>
          </a:p>
        </p:txBody>
      </p:sp>
      <p:sp>
        <p:nvSpPr>
          <p:cNvPr id="3" name="Content Placeholder 2"/>
          <p:cNvSpPr>
            <a:spLocks noGrp="1"/>
          </p:cNvSpPr>
          <p:nvPr>
            <p:ph idx="1"/>
          </p:nvPr>
        </p:nvSpPr>
        <p:spPr>
          <a:xfrm>
            <a:off x="457200" y="908720"/>
            <a:ext cx="8363272" cy="5760640"/>
          </a:xfrm>
        </p:spPr>
        <p:txBody>
          <a:bodyPr>
            <a:normAutofit fontScale="85000" lnSpcReduction="20000"/>
          </a:bodyPr>
          <a:lstStyle/>
          <a:p>
            <a:r>
              <a:rPr lang="en-US" dirty="0" smtClean="0">
                <a:latin typeface="Times New Roman" pitchFamily="18" charset="0"/>
                <a:cs typeface="Times New Roman" pitchFamily="18" charset="0"/>
              </a:rPr>
              <a:t>The scope of an identifier (i.e. variable) is the portion of the code where it is valid and usable</a:t>
            </a:r>
          </a:p>
          <a:p>
            <a:r>
              <a:rPr lang="en-US" dirty="0" smtClean="0">
                <a:latin typeface="Times New Roman" pitchFamily="18" charset="0"/>
                <a:cs typeface="Times New Roman" pitchFamily="18" charset="0"/>
              </a:rPr>
              <a:t>A variable declared within a block (i.e. a compound statement) of normal executable code has scope only within that block.</a:t>
            </a:r>
          </a:p>
          <a:p>
            <a:pPr lvl="1"/>
            <a:r>
              <a:rPr lang="en-US" dirty="0" smtClean="0">
                <a:latin typeface="Times New Roman" pitchFamily="18" charset="0"/>
                <a:cs typeface="Times New Roman" pitchFamily="18" charset="0"/>
              </a:rPr>
              <a:t>Includes method bodies</a:t>
            </a:r>
          </a:p>
          <a:p>
            <a:pPr lvl="1"/>
            <a:r>
              <a:rPr lang="en-US" dirty="0" smtClean="0">
                <a:latin typeface="Times New Roman" pitchFamily="18" charset="0"/>
                <a:cs typeface="Times New Roman" pitchFamily="18" charset="0"/>
              </a:rPr>
              <a:t>Includes other blocks nested inside methods </a:t>
            </a:r>
          </a:p>
          <a:p>
            <a:pPr lvl="2"/>
            <a:r>
              <a:rPr lang="en-US" dirty="0" smtClean="0">
                <a:latin typeface="Times New Roman" pitchFamily="18" charset="0"/>
                <a:cs typeface="Times New Roman" pitchFamily="18" charset="0"/>
              </a:rPr>
              <a:t>(like loops, if-statements, </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Does not include some special uses of block notation to be seen later (like the declaration of a class -- which will have a separate scope issue)</a:t>
            </a:r>
          </a:p>
          <a:p>
            <a:r>
              <a:rPr lang="en-US" dirty="0" smtClean="0">
                <a:latin typeface="Times New Roman" pitchFamily="18" charset="0"/>
                <a:cs typeface="Times New Roman" pitchFamily="18" charset="0"/>
              </a:rPr>
              <a:t>Variables declared in the formal parameter list of a method definition have scope only within that method.</a:t>
            </a:r>
          </a:p>
          <a:p>
            <a:pPr lvl="1"/>
            <a:r>
              <a:rPr lang="en-US" dirty="0" smtClean="0">
                <a:latin typeface="Times New Roman" pitchFamily="18" charset="0"/>
                <a:cs typeface="Times New Roman" pitchFamily="18" charset="0"/>
              </a:rPr>
              <a:t>These are considered local variables to the method.</a:t>
            </a:r>
          </a:p>
          <a:p>
            <a:pPr lvl="1"/>
            <a:r>
              <a:rPr lang="en-US" dirty="0" smtClean="0">
                <a:latin typeface="Times New Roman" pitchFamily="18" charset="0"/>
                <a:cs typeface="Times New Roman" pitchFamily="18" charset="0"/>
              </a:rPr>
              <a:t>Variables declared completely inside the method body (i.e. the block) are also local variables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1629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3152329" cy="432048"/>
          </a:xfrm>
        </p:spPr>
        <p:txBody>
          <a:bodyPr>
            <a:normAutofit/>
          </a:bodyPr>
          <a:lstStyle/>
          <a:p>
            <a:r>
              <a:rPr lang="en-US" dirty="0" smtClean="0">
                <a:latin typeface="Times New Roman" pitchFamily="18" charset="0"/>
                <a:cs typeface="Times New Roman" pitchFamily="18" charset="0"/>
              </a:rPr>
              <a:t>Process of method calling</a:t>
            </a:r>
            <a:endParaRPr lang="en-US" dirty="0">
              <a:latin typeface="Times New Roman" pitchFamily="18" charset="0"/>
              <a:cs typeface="Times New Roman" pitchFamily="18" charset="0"/>
            </a:endParaRPr>
          </a:p>
        </p:txBody>
      </p:sp>
      <p:sp>
        <p:nvSpPr>
          <p:cNvPr id="4" name="Text Placeholder 3"/>
          <p:cNvSpPr>
            <a:spLocks noGrp="1"/>
          </p:cNvSpPr>
          <p:nvPr>
            <p:ph type="body" sz="half" idx="2"/>
          </p:nvPr>
        </p:nvSpPr>
        <p:spPr>
          <a:xfrm>
            <a:off x="323528" y="980729"/>
            <a:ext cx="3456384" cy="1944216"/>
          </a:xfrm>
        </p:spPr>
        <p:txBody>
          <a:bodyPr/>
          <a:lstStyle/>
          <a:p>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a program invokes a method, the program control gets transferred to the called method.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called method then returns control to the caller in two conditions, when:</a:t>
            </a:r>
          </a:p>
          <a:p>
            <a:r>
              <a:rPr lang="en-US" dirty="0" smtClean="0">
                <a:latin typeface="Times New Roman" pitchFamily="18" charset="0"/>
                <a:cs typeface="Times New Roman" pitchFamily="18" charset="0"/>
              </a:rPr>
              <a:t>1. return </a:t>
            </a:r>
            <a:r>
              <a:rPr lang="en-US" dirty="0">
                <a:latin typeface="Times New Roman" pitchFamily="18" charset="0"/>
                <a:cs typeface="Times New Roman" pitchFamily="18" charset="0"/>
              </a:rPr>
              <a:t>statement is executed.</a:t>
            </a:r>
          </a:p>
          <a:p>
            <a:r>
              <a:rPr lang="en-US" dirty="0" smtClean="0">
                <a:latin typeface="Times New Roman" pitchFamily="18" charset="0"/>
                <a:cs typeface="Times New Roman" pitchFamily="18" charset="0"/>
              </a:rPr>
              <a:t>2. reaches </a:t>
            </a:r>
            <a:r>
              <a:rPr lang="en-US" dirty="0">
                <a:latin typeface="Times New Roman" pitchFamily="18" charset="0"/>
                <a:cs typeface="Times New Roman" pitchFamily="18" charset="0"/>
              </a:rPr>
              <a:t>the method ending closing brace.</a:t>
            </a:r>
          </a:p>
          <a:p>
            <a:endParaRPr lang="en-US" dirty="0">
              <a:latin typeface="Times New Roman" pitchFamily="18" charset="0"/>
              <a:cs typeface="Times New Roman"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912" y="116632"/>
            <a:ext cx="5184576" cy="6565433"/>
          </a:xfrm>
        </p:spPr>
      </p:pic>
    </p:spTree>
    <p:extLst>
      <p:ext uri="{BB962C8B-B14F-4D97-AF65-F5344CB8AC3E}">
        <p14:creationId xmlns:p14="http://schemas.microsoft.com/office/powerpoint/2010/main" val="1561794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78098"/>
          </a:xfrm>
        </p:spPr>
        <p:txBody>
          <a:bodyPr>
            <a:normAutofit/>
          </a:bodyPr>
          <a:lstStyle/>
          <a:p>
            <a:pPr algn="l"/>
            <a:r>
              <a:rPr lang="en-US" sz="4000" dirty="0">
                <a:latin typeface="Times New Roman" pitchFamily="18" charset="0"/>
                <a:cs typeface="Times New Roman" pitchFamily="18" charset="0"/>
              </a:rPr>
              <a:t>Method </a:t>
            </a:r>
            <a:r>
              <a:rPr lang="en-US" sz="4000" dirty="0" smtClean="0">
                <a:latin typeface="Times New Roman" pitchFamily="18" charset="0"/>
                <a:cs typeface="Times New Roman" pitchFamily="18" charset="0"/>
              </a:rPr>
              <a:t>Overloading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US" dirty="0" smtClean="0">
                <a:latin typeface="Times New Roman" pitchFamily="18" charset="0"/>
                <a:cs typeface="Times New Roman" pitchFamily="18" charset="0"/>
              </a:rPr>
              <a:t>The method signature consists of the method name and the parameter list</a:t>
            </a:r>
          </a:p>
          <a:p>
            <a:r>
              <a:rPr lang="en-US" dirty="0" smtClean="0">
                <a:latin typeface="Times New Roman" pitchFamily="18" charset="0"/>
                <a:cs typeface="Times New Roman" pitchFamily="18" charset="0"/>
              </a:rPr>
              <a:t>The term method overloading refers to the fact that it is perfectly legal to have more than one method in the same class with the same name, as long as they have different parameter lists. The difference can be in the number of parameters, or in the types of parameters.</a:t>
            </a:r>
          </a:p>
          <a:p>
            <a:r>
              <a:rPr lang="en-US" dirty="0" smtClean="0">
                <a:latin typeface="Times New Roman" pitchFamily="18" charset="0"/>
                <a:cs typeface="Times New Roman" pitchFamily="18" charset="0"/>
              </a:rPr>
              <a:t>Example:</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process(double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  }	                   // method 1</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process(char letter) {  }                                     // method 2</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process(double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position)  { }              // method 3</a:t>
            </a:r>
          </a:p>
          <a:p>
            <a:r>
              <a:rPr lang="en-US" dirty="0" smtClean="0">
                <a:latin typeface="Times New Roman" pitchFamily="18" charset="0"/>
                <a:cs typeface="Times New Roman" pitchFamily="18" charset="0"/>
              </a:rPr>
              <a:t>Notice that although all three methods above have the same exact name, they each have a different parameter list. Some of them differ in the number of parameters (2 parameters vs. 1 parameter), and the first two differ in types (double vs. char). The compiler will distinguish which function to invoke based on what is actually passed in when the function is called.</a:t>
            </a:r>
          </a:p>
          <a:p>
            <a:r>
              <a:rPr lang="en-US" dirty="0" smtClean="0">
                <a:latin typeface="Times New Roman" pitchFamily="18" charset="0"/>
                <a:cs typeface="Times New Roman" pitchFamily="18" charset="0"/>
              </a:rPr>
              <a:t>x = process(3.45, 12);	// invokes the third function above</a:t>
            </a:r>
          </a:p>
          <a:p>
            <a:r>
              <a:rPr lang="en-US" dirty="0" smtClean="0">
                <a:latin typeface="Times New Roman" pitchFamily="18" charset="0"/>
                <a:cs typeface="Times New Roman" pitchFamily="18" charset="0"/>
              </a:rPr>
              <a:t>x = process('f');		// invokes the second function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10149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260648"/>
            <a:ext cx="4320480" cy="6120680"/>
          </a:xfrm>
        </p:spPr>
      </p:pic>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9992" y="332656"/>
            <a:ext cx="4536504" cy="6192688"/>
          </a:xfrm>
        </p:spPr>
      </p:pic>
    </p:spTree>
    <p:extLst>
      <p:ext uri="{BB962C8B-B14F-4D97-AF65-F5344CB8AC3E}">
        <p14:creationId xmlns:p14="http://schemas.microsoft.com/office/powerpoint/2010/main" val="3637208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332656"/>
            <a:ext cx="3008313" cy="382364"/>
          </a:xfrm>
        </p:spPr>
        <p:txBody>
          <a:bodyPr>
            <a:normAutofit fontScale="90000"/>
          </a:bodyPr>
          <a:lstStyle/>
          <a:p>
            <a:r>
              <a:rPr lang="en-US" b="0" dirty="0" smtClean="0">
                <a:latin typeface="Times New Roman" pitchFamily="18" charset="0"/>
                <a:cs typeface="Times New Roman" pitchFamily="18" charset="0"/>
              </a:rPr>
              <a:t>Maximum-finding Method</a:t>
            </a:r>
            <a:endParaRPr lang="en-US" b="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88" y="273050"/>
            <a:ext cx="5400600" cy="6396310"/>
          </a:xfrm>
        </p:spPr>
      </p:pic>
      <p:sp>
        <p:nvSpPr>
          <p:cNvPr id="6" name="Text Placeholder 5"/>
          <p:cNvSpPr>
            <a:spLocks noGrp="1"/>
          </p:cNvSpPr>
          <p:nvPr>
            <p:ph type="body" sz="half" idx="2"/>
          </p:nvPr>
        </p:nvSpPr>
        <p:spPr>
          <a:xfrm>
            <a:off x="457200" y="764704"/>
            <a:ext cx="3008313" cy="5976664"/>
          </a:xfrm>
        </p:spPr>
        <p:txBody>
          <a:bodyPr/>
          <a:lstStyle/>
          <a:p>
            <a:r>
              <a:rPr lang="en-US" dirty="0" smtClean="0">
                <a:latin typeface="Times New Roman" pitchFamily="18" charset="0"/>
                <a:cs typeface="Times New Roman" pitchFamily="18" charset="0"/>
              </a:rPr>
              <a:t>Say that we want a method that finds the maximum element in an array of integers. Think of this method as a machine that inputs an array and outputs the maximum.</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array is passed into the method as a parameter, and the maximum is returned by the method.</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429000"/>
            <a:ext cx="2969013" cy="1656184"/>
          </a:xfrm>
          <a:prstGeom prst="rect">
            <a:avLst/>
          </a:prstGeom>
        </p:spPr>
      </p:pic>
    </p:spTree>
    <p:extLst>
      <p:ext uri="{BB962C8B-B14F-4D97-AF65-F5344CB8AC3E}">
        <p14:creationId xmlns:p14="http://schemas.microsoft.com/office/powerpoint/2010/main" val="1799622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sz="4000" dirty="0" smtClean="0">
                <a:latin typeface="Times New Roman" pitchFamily="18" charset="0"/>
                <a:cs typeface="Times New Roman" pitchFamily="18" charset="0"/>
              </a:rPr>
              <a:t>Post increment and decrement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616624"/>
          </a:xfrm>
        </p:spPr>
        <p:txBody>
          <a:bodyPr/>
          <a:lstStyle/>
          <a:p>
            <a:r>
              <a:rPr lang="en-US" dirty="0" smtClean="0">
                <a:latin typeface="Times New Roman" pitchFamily="18" charset="0"/>
                <a:cs typeface="Times New Roman" pitchFamily="18" charset="0"/>
              </a:rPr>
              <a:t>Post increment example: i++;</a:t>
            </a:r>
          </a:p>
          <a:p>
            <a:r>
              <a:rPr lang="en-US" dirty="0" smtClean="0">
                <a:latin typeface="Times New Roman" pitchFamily="18" charset="0"/>
                <a:cs typeface="Times New Roman" pitchFamily="18" charset="0"/>
              </a:rPr>
              <a:t>Post decrement example: i--;</a:t>
            </a:r>
          </a:p>
          <a:p>
            <a:endParaRPr lang="en-US" dirty="0" smtClean="0">
              <a:latin typeface="Times New Roman" pitchFamily="18" charset="0"/>
              <a:cs typeface="Times New Roman" pitchFamily="18" charset="0"/>
            </a:endParaRPr>
          </a:p>
          <a:p>
            <a:endParaRPr lang="en-US" dirty="0" smtClean="0"/>
          </a:p>
          <a:p>
            <a:endParaRPr lang="en-US" dirty="0" smtClean="0"/>
          </a:p>
          <a:p>
            <a:pPr marL="457200" lvl="1"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33" y="2204864"/>
            <a:ext cx="8643955" cy="3942427"/>
          </a:xfrm>
          <a:prstGeom prst="rect">
            <a:avLst/>
          </a:prstGeom>
        </p:spPr>
      </p:pic>
    </p:spTree>
    <p:extLst>
      <p:ext uri="{BB962C8B-B14F-4D97-AF65-F5344CB8AC3E}">
        <p14:creationId xmlns:p14="http://schemas.microsoft.com/office/powerpoint/2010/main" val="157948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sz="4000" dirty="0" smtClean="0">
                <a:latin typeface="Times New Roman" pitchFamily="18" charset="0"/>
                <a:cs typeface="Times New Roman" pitchFamily="18" charset="0"/>
              </a:rPr>
              <a:t>Pre increment and decrement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616624"/>
          </a:xfrm>
        </p:spPr>
        <p:txBody>
          <a:bodyPr/>
          <a:lstStyle/>
          <a:p>
            <a:r>
              <a:rPr lang="en-US" dirty="0" smtClean="0">
                <a:latin typeface="Times New Roman" pitchFamily="18" charset="0"/>
                <a:cs typeface="Times New Roman" pitchFamily="18" charset="0"/>
              </a:rPr>
              <a:t>Pre increment example: --i;</a:t>
            </a:r>
          </a:p>
          <a:p>
            <a:r>
              <a:rPr lang="en-US" dirty="0" smtClean="0">
                <a:latin typeface="Times New Roman" pitchFamily="18" charset="0"/>
                <a:cs typeface="Times New Roman" pitchFamily="18" charset="0"/>
              </a:rPr>
              <a:t>Pre decrement example: ++i;</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p>
          <a:p>
            <a:endParaRPr lang="en-US" dirty="0" smtClean="0"/>
          </a:p>
          <a:p>
            <a:pPr marL="457200" lvl="1"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63" y="2420888"/>
            <a:ext cx="8651725" cy="3697318"/>
          </a:xfrm>
          <a:prstGeom prst="rect">
            <a:avLst/>
          </a:prstGeom>
        </p:spPr>
      </p:pic>
    </p:spTree>
    <p:extLst>
      <p:ext uri="{BB962C8B-B14F-4D97-AF65-F5344CB8AC3E}">
        <p14:creationId xmlns:p14="http://schemas.microsoft.com/office/powerpoint/2010/main" val="2025030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2"/>
            <p:extLst>
              <p:ext uri="{D42A27DB-BD31-4B8C-83A1-F6EECF244321}">
                <p14:modId xmlns:p14="http://schemas.microsoft.com/office/powerpoint/2010/main" val="1979797278"/>
              </p:ext>
            </p:extLst>
          </p:nvPr>
        </p:nvGraphicFramePr>
        <p:xfrm>
          <a:off x="4648200" y="188644"/>
          <a:ext cx="4198298" cy="6336697"/>
        </p:xfrm>
        <a:graphic>
          <a:graphicData uri="http://schemas.openxmlformats.org/drawingml/2006/table">
            <a:tbl>
              <a:tblPr firstRow="1" firstCol="1" bandRow="1">
                <a:tableStyleId>{5C22544A-7EE6-4342-B048-85BDC9FD1C3A}</a:tableStyleId>
              </a:tblPr>
              <a:tblGrid>
                <a:gridCol w="1043068"/>
                <a:gridCol w="1069094"/>
                <a:gridCol w="1043068"/>
                <a:gridCol w="1043068"/>
              </a:tblGrid>
              <a:tr h="1111198">
                <a:tc>
                  <a:txBody>
                    <a:bodyPr/>
                    <a:lstStyle/>
                    <a:p>
                      <a:pPr algn="ct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Times New Roman" pitchFamily="18" charset="0"/>
                          <a:cs typeface="Times New Roman" pitchFamily="18" charset="0"/>
                        </a:rPr>
                        <a:t>&lt;  &lt;=</a:t>
                      </a:r>
                    </a:p>
                    <a:p>
                      <a:pPr algn="ct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Times New Roman" pitchFamily="18" charset="0"/>
                          <a:cs typeface="Times New Roman" pitchFamily="18" charset="0"/>
                        </a:rPr>
                        <a:t>&gt;  &gt;=</a:t>
                      </a:r>
                    </a:p>
                    <a:p>
                      <a:pPr algn="ctr">
                        <a:lnSpc>
                          <a:spcPct val="115000"/>
                        </a:lnSpc>
                        <a:spcAft>
                          <a:spcPts val="0"/>
                        </a:spcAft>
                      </a:pPr>
                      <a:r>
                        <a:rPr lang="en-US" sz="1100" dirty="0" err="1">
                          <a:effectLst/>
                          <a:latin typeface="Times New Roman" pitchFamily="18" charset="0"/>
                          <a:cs typeface="Times New Roman" pitchFamily="18" charset="0"/>
                        </a:rPr>
                        <a:t>instanceof</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relational</a:t>
                      </a:r>
                      <a:br>
                        <a:rPr lang="en-US" sz="1100">
                          <a:effectLst/>
                          <a:latin typeface="Times New Roman" pitchFamily="18" charset="0"/>
                          <a:cs typeface="Times New Roman" pitchFamily="18" charset="0"/>
                        </a:rPr>
                      </a:br>
                      <a:r>
                        <a:rPr lang="en-US" sz="1100">
                          <a:effectLst/>
                          <a:latin typeface="Times New Roman" pitchFamily="18" charset="0"/>
                          <a:cs typeface="Times New Roman" pitchFamily="18" charset="0"/>
                        </a:rPr>
                        <a:t>type comparison</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7</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797606">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equality</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8</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499698">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&amp;</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bitwise AND</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9</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499698">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bitwise XOR</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10</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499698">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bitwise OR</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11</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499698">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&amp;&amp;</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conditional AND</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12</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499698">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conditional OR</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13</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499698">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conditional</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14</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right to left</a:t>
                      </a:r>
                      <a:endParaRPr lang="en-US" sz="1100">
                        <a:effectLst/>
                        <a:latin typeface="Times New Roman" pitchFamily="18" charset="0"/>
                        <a:ea typeface="宋体"/>
                        <a:cs typeface="Times New Roman" pitchFamily="18" charset="0"/>
                      </a:endParaRPr>
                    </a:p>
                  </a:txBody>
                  <a:tcPr marL="23372" marR="23372" marT="23372" marB="23372" anchor="ctr"/>
                </a:tc>
              </a:tr>
              <a:tr h="1429705">
                <a:tc>
                  <a:txBody>
                    <a:bodyPr/>
                    <a:lstStyle/>
                    <a:p>
                      <a:pPr algn="ct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effectLst/>
                          <a:latin typeface="Times New Roman" pitchFamily="18" charset="0"/>
                          <a:cs typeface="Times New Roman" pitchFamily="18" charset="0"/>
                        </a:rPr>
                        <a:t>  =   +=   -=</a:t>
                      </a:r>
                    </a:p>
                    <a:p>
                      <a:pPr algn="ct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effectLst/>
                          <a:latin typeface="Times New Roman" pitchFamily="18" charset="0"/>
                          <a:cs typeface="Times New Roman" pitchFamily="18" charset="0"/>
                        </a:rPr>
                        <a:t> *=   /=   %=</a:t>
                      </a:r>
                    </a:p>
                    <a:p>
                      <a:pPr algn="ct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effectLst/>
                          <a:latin typeface="Times New Roman" pitchFamily="18" charset="0"/>
                          <a:cs typeface="Times New Roman" pitchFamily="18" charset="0"/>
                        </a:rPr>
                        <a:t> &amp;=   ^=   |=</a:t>
                      </a:r>
                    </a:p>
                    <a:p>
                      <a:pPr algn="ct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a:effectLst/>
                          <a:latin typeface="Times New Roman" pitchFamily="18" charset="0"/>
                          <a:cs typeface="Times New Roman" pitchFamily="18" charset="0"/>
                        </a:rPr>
                        <a:t>&lt;&lt;=  &gt;&gt;= &gt;&gt;&gt;=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assignment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15</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right to left</a:t>
                      </a:r>
                      <a:endParaRPr lang="en-US" sz="1100" dirty="0">
                        <a:effectLst/>
                        <a:latin typeface="Times New Roman" pitchFamily="18" charset="0"/>
                        <a:ea typeface="宋体"/>
                        <a:cs typeface="Times New Roman" pitchFamily="18" charset="0"/>
                      </a:endParaRPr>
                    </a:p>
                  </a:txBody>
                  <a:tcPr marL="23372" marR="23372" marT="23372" marB="23372" anchor="ctr"/>
                </a:tc>
              </a:tr>
            </a:tbl>
          </a:graphicData>
        </a:graphic>
      </p:graphicFrame>
      <p:graphicFrame>
        <p:nvGraphicFramePr>
          <p:cNvPr id="7" name="Content Placeholder 6"/>
          <p:cNvGraphicFramePr>
            <a:graphicFrameLocks noGrp="1"/>
          </p:cNvGraphicFramePr>
          <p:nvPr>
            <p:ph sz="half" idx="1"/>
            <p:extLst>
              <p:ext uri="{D42A27DB-BD31-4B8C-83A1-F6EECF244321}">
                <p14:modId xmlns:p14="http://schemas.microsoft.com/office/powerpoint/2010/main" val="4258459197"/>
              </p:ext>
            </p:extLst>
          </p:nvPr>
        </p:nvGraphicFramePr>
        <p:xfrm>
          <a:off x="191201" y="188640"/>
          <a:ext cx="4380799" cy="6336703"/>
        </p:xfrm>
        <a:graphic>
          <a:graphicData uri="http://schemas.openxmlformats.org/drawingml/2006/table">
            <a:tbl>
              <a:tblPr firstRow="1" firstCol="1" bandRow="1">
                <a:tableStyleId>{5C22544A-7EE6-4342-B048-85BDC9FD1C3A}</a:tableStyleId>
              </a:tblPr>
              <a:tblGrid>
                <a:gridCol w="1026114"/>
                <a:gridCol w="1302457"/>
                <a:gridCol w="1026114"/>
                <a:gridCol w="1026114"/>
              </a:tblGrid>
              <a:tr h="373188">
                <a:tc>
                  <a:txBody>
                    <a:bodyPr/>
                    <a:lstStyle/>
                    <a:p>
                      <a:pPr algn="ctr">
                        <a:lnSpc>
                          <a:spcPct val="115000"/>
                        </a:lnSpc>
                        <a:spcAft>
                          <a:spcPts val="0"/>
                        </a:spcAft>
                      </a:pPr>
                      <a:r>
                        <a:rPr lang="en-US" sz="1100" dirty="0">
                          <a:effectLst/>
                          <a:latin typeface="Times New Roman" pitchFamily="18" charset="0"/>
                          <a:cs typeface="Times New Roman" pitchFamily="18" charset="0"/>
                        </a:rPr>
                        <a:t>Operator</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Aft>
                          <a:spcPts val="0"/>
                        </a:spcAft>
                      </a:pPr>
                      <a:r>
                        <a:rPr lang="en-US" sz="1100" dirty="0">
                          <a:effectLst/>
                          <a:latin typeface="Times New Roman" pitchFamily="18" charset="0"/>
                          <a:cs typeface="Times New Roman" pitchFamily="18" charset="0"/>
                        </a:rPr>
                        <a:t>Description</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Aft>
                          <a:spcPts val="0"/>
                        </a:spcAft>
                      </a:pPr>
                      <a:r>
                        <a:rPr lang="en-US" sz="1100" dirty="0">
                          <a:effectLst/>
                          <a:latin typeface="Times New Roman" pitchFamily="18" charset="0"/>
                          <a:cs typeface="Times New Roman" pitchFamily="18" charset="0"/>
                        </a:rPr>
                        <a:t>Level</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Aft>
                          <a:spcPts val="0"/>
                        </a:spcAft>
                      </a:pPr>
                      <a:r>
                        <a:rPr lang="en-US" sz="1100" dirty="0">
                          <a:effectLst/>
                          <a:latin typeface="Times New Roman" pitchFamily="18" charset="0"/>
                          <a:cs typeface="Times New Roman" pitchFamily="18" charset="0"/>
                        </a:rPr>
                        <a:t>Associativity</a:t>
                      </a:r>
                      <a:endParaRPr lang="en-US" sz="1100" dirty="0">
                        <a:effectLst/>
                        <a:latin typeface="Times New Roman" pitchFamily="18" charset="0"/>
                        <a:ea typeface="宋体"/>
                        <a:cs typeface="Times New Roman" pitchFamily="18" charset="0"/>
                      </a:endParaRPr>
                    </a:p>
                  </a:txBody>
                  <a:tcPr marL="23372" marR="23372" marT="23372" marB="23372" anchor="ctr"/>
                </a:tc>
              </a:tr>
              <a:tr h="1438911">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access array element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access object member</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invoke a method</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post-increment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post-decrement</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1</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left to right</a:t>
                      </a:r>
                      <a:endParaRPr lang="en-US" sz="1100">
                        <a:effectLst/>
                        <a:latin typeface="Times New Roman" pitchFamily="18" charset="0"/>
                        <a:ea typeface="宋体"/>
                        <a:cs typeface="Times New Roman" pitchFamily="18" charset="0"/>
                      </a:endParaRPr>
                    </a:p>
                  </a:txBody>
                  <a:tcPr marL="23372" marR="23372" marT="23372" marB="23372" anchor="ctr"/>
                </a:tc>
              </a:tr>
              <a:tr h="1699698">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pre-increment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pre-decrement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unary plus</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unary minus</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logical NOT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bitwise NOT</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2</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right to left</a:t>
                      </a:r>
                      <a:endParaRPr lang="en-US" sz="1100" dirty="0">
                        <a:effectLst/>
                        <a:latin typeface="Times New Roman" pitchFamily="18" charset="0"/>
                        <a:ea typeface="宋体"/>
                        <a:cs typeface="Times New Roman" pitchFamily="18" charset="0"/>
                      </a:endParaRPr>
                    </a:p>
                  </a:txBody>
                  <a:tcPr marL="23372" marR="23372" marT="23372" marB="23372" anchor="ctr"/>
                </a:tc>
              </a:tr>
              <a:tr h="656553">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t>
                      </a:r>
                      <a:br>
                        <a:rPr lang="en-US" sz="1100">
                          <a:effectLst/>
                          <a:latin typeface="Times New Roman" pitchFamily="18" charset="0"/>
                          <a:cs typeface="Times New Roman" pitchFamily="18" charset="0"/>
                        </a:rPr>
                      </a:br>
                      <a:r>
                        <a:rPr lang="en-US" sz="1100">
                          <a:effectLst/>
                          <a:latin typeface="Times New Roman" pitchFamily="18" charset="0"/>
                          <a:cs typeface="Times New Roman" pitchFamily="18" charset="0"/>
                        </a:rPr>
                        <a:t>new</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cast</a:t>
                      </a:r>
                      <a:br>
                        <a:rPr lang="en-US" sz="1100" dirty="0">
                          <a:effectLst/>
                          <a:latin typeface="Times New Roman" pitchFamily="18" charset="0"/>
                          <a:cs typeface="Times New Roman" pitchFamily="18" charset="0"/>
                        </a:rPr>
                      </a:br>
                      <a:r>
                        <a:rPr lang="en-US" sz="1100" dirty="0">
                          <a:effectLst/>
                          <a:latin typeface="Times New Roman" pitchFamily="18" charset="0"/>
                          <a:cs typeface="Times New Roman" pitchFamily="18" charset="0"/>
                        </a:rPr>
                        <a:t>object creation</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3</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right to left</a:t>
                      </a:r>
                      <a:endParaRPr lang="en-US" sz="1100" dirty="0">
                        <a:effectLst/>
                        <a:latin typeface="Times New Roman" pitchFamily="18" charset="0"/>
                        <a:ea typeface="宋体"/>
                        <a:cs typeface="Times New Roman" pitchFamily="18" charset="0"/>
                      </a:endParaRPr>
                    </a:p>
                  </a:txBody>
                  <a:tcPr marL="23372" marR="23372" marT="23372" marB="23372" anchor="ctr"/>
                </a:tc>
              </a:tr>
              <a:tr h="880085">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t>
                      </a:r>
                      <a:br>
                        <a:rPr lang="en-US" sz="1100">
                          <a:effectLst/>
                          <a:latin typeface="Times New Roman" pitchFamily="18" charset="0"/>
                          <a:cs typeface="Times New Roman" pitchFamily="18" charset="0"/>
                        </a:rPr>
                      </a:br>
                      <a:r>
                        <a:rPr lang="en-US" sz="1100">
                          <a:effectLst/>
                          <a:latin typeface="Times New Roman" pitchFamily="18" charset="0"/>
                          <a:cs typeface="Times New Roman" pitchFamily="18" charset="0"/>
                        </a:rPr>
                        <a:t>/</a:t>
                      </a:r>
                      <a:br>
                        <a:rPr lang="en-US" sz="1100">
                          <a:effectLst/>
                          <a:latin typeface="Times New Roman" pitchFamily="18" charset="0"/>
                          <a:cs typeface="Times New Roman" pitchFamily="18" charset="0"/>
                        </a:rPr>
                      </a:br>
                      <a:r>
                        <a:rPr lang="en-US" sz="1100">
                          <a:effectLst/>
                          <a:latin typeface="Times New Roman" pitchFamily="18" charset="0"/>
                          <a:cs typeface="Times New Roman" pitchFamily="18" charset="0"/>
                        </a:rPr>
                        <a: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multiplicative</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4</a:t>
                      </a:r>
                      <a:endParaRPr lang="en-US" sz="1100" dirty="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left to right</a:t>
                      </a:r>
                      <a:endParaRPr lang="en-US" sz="1100" dirty="0">
                        <a:effectLst/>
                        <a:latin typeface="Times New Roman" pitchFamily="18" charset="0"/>
                        <a:ea typeface="宋体"/>
                        <a:cs typeface="Times New Roman" pitchFamily="18" charset="0"/>
                      </a:endParaRPr>
                    </a:p>
                  </a:txBody>
                  <a:tcPr marL="23372" marR="23372" marT="23372" marB="23372" anchor="ctr"/>
                </a:tc>
              </a:tr>
              <a:tr h="656553">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 -</a:t>
                      </a:r>
                      <a:br>
                        <a:rPr lang="en-US" sz="1100">
                          <a:effectLst/>
                          <a:latin typeface="Times New Roman" pitchFamily="18" charset="0"/>
                          <a:cs typeface="Times New Roman" pitchFamily="18" charset="0"/>
                        </a:rPr>
                      </a:br>
                      <a:r>
                        <a:rPr lang="en-US" sz="1100">
                          <a:effectLst/>
                          <a:latin typeface="Times New Roman" pitchFamily="18" charset="0"/>
                          <a:cs typeface="Times New Roman" pitchFamily="18" charset="0"/>
                        </a:rPr>
                        <a: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additive</a:t>
                      </a:r>
                      <a:br>
                        <a:rPr lang="en-US" sz="1100">
                          <a:effectLst/>
                          <a:latin typeface="Times New Roman" pitchFamily="18" charset="0"/>
                          <a:cs typeface="Times New Roman" pitchFamily="18" charset="0"/>
                        </a:rPr>
                      </a:br>
                      <a:r>
                        <a:rPr lang="en-US" sz="1100">
                          <a:effectLst/>
                          <a:latin typeface="Times New Roman" pitchFamily="18" charset="0"/>
                          <a:cs typeface="Times New Roman" pitchFamily="18" charset="0"/>
                        </a:rPr>
                        <a:t>string concatenation</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5</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left to right</a:t>
                      </a:r>
                      <a:endParaRPr lang="en-US" sz="1100" dirty="0">
                        <a:effectLst/>
                        <a:latin typeface="Times New Roman" pitchFamily="18" charset="0"/>
                        <a:ea typeface="宋体"/>
                        <a:cs typeface="Times New Roman" pitchFamily="18" charset="0"/>
                      </a:endParaRPr>
                    </a:p>
                  </a:txBody>
                  <a:tcPr marL="23372" marR="23372" marT="23372" marB="23372" anchor="ctr"/>
                </a:tc>
              </a:tr>
              <a:tr h="631715">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&lt;&lt; &gt;&gt;</a:t>
                      </a:r>
                      <a:br>
                        <a:rPr lang="en-US" sz="1100">
                          <a:effectLst/>
                          <a:latin typeface="Times New Roman" pitchFamily="18" charset="0"/>
                          <a:cs typeface="Times New Roman" pitchFamily="18" charset="0"/>
                        </a:rPr>
                      </a:br>
                      <a:r>
                        <a:rPr lang="en-US" sz="1100">
                          <a:effectLst/>
                          <a:latin typeface="Times New Roman" pitchFamily="18" charset="0"/>
                          <a:cs typeface="Times New Roman" pitchFamily="18" charset="0"/>
                        </a:rPr>
                        <a:t>&gt;&gt;&gt;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shift</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a:effectLst/>
                          <a:latin typeface="Times New Roman" pitchFamily="18" charset="0"/>
                          <a:cs typeface="Times New Roman" pitchFamily="18" charset="0"/>
                        </a:rPr>
                        <a:t>6</a:t>
                      </a:r>
                      <a:endParaRPr lang="en-US" sz="1100">
                        <a:effectLst/>
                        <a:latin typeface="Times New Roman" pitchFamily="18" charset="0"/>
                        <a:ea typeface="宋体"/>
                        <a:cs typeface="Times New Roman" pitchFamily="18" charset="0"/>
                      </a:endParaRPr>
                    </a:p>
                  </a:txBody>
                  <a:tcPr marL="23372" marR="23372" marT="23372" marB="23372" anchor="ctr"/>
                </a:tc>
                <a:tc>
                  <a:txBody>
                    <a:bodyPr/>
                    <a:lstStyle/>
                    <a:p>
                      <a:pPr algn="ctr">
                        <a:lnSpc>
                          <a:spcPct val="115000"/>
                        </a:lnSpc>
                        <a:spcBef>
                          <a:spcPts val="1500"/>
                        </a:spcBef>
                        <a:spcAft>
                          <a:spcPts val="0"/>
                        </a:spcAft>
                      </a:pPr>
                      <a:r>
                        <a:rPr lang="en-US" sz="1100" dirty="0">
                          <a:effectLst/>
                          <a:latin typeface="Times New Roman" pitchFamily="18" charset="0"/>
                          <a:cs typeface="Times New Roman" pitchFamily="18" charset="0"/>
                        </a:rPr>
                        <a:t>left to right</a:t>
                      </a:r>
                      <a:endParaRPr lang="en-US" sz="1100" dirty="0">
                        <a:effectLst/>
                        <a:latin typeface="Times New Roman" pitchFamily="18" charset="0"/>
                        <a:ea typeface="宋体"/>
                        <a:cs typeface="Times New Roman" pitchFamily="18" charset="0"/>
                      </a:endParaRPr>
                    </a:p>
                  </a:txBody>
                  <a:tcPr marL="23372" marR="23372" marT="23372" marB="23372" anchor="ctr"/>
                </a:tc>
              </a:tr>
            </a:tbl>
          </a:graphicData>
        </a:graphic>
      </p:graphicFrame>
    </p:spTree>
    <p:extLst>
      <p:ext uri="{BB962C8B-B14F-4D97-AF65-F5344CB8AC3E}">
        <p14:creationId xmlns:p14="http://schemas.microsoft.com/office/powerpoint/2010/main" val="354246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The for </a:t>
            </a:r>
            <a:r>
              <a:rPr lang="en-US" sz="4000" dirty="0" smtClean="0">
                <a:latin typeface="Times New Roman" pitchFamily="18" charset="0"/>
                <a:cs typeface="Times New Roman" pitchFamily="18" charset="0"/>
              </a:rPr>
              <a:t>Loop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rmAutofit fontScale="47500" lnSpcReduction="20000"/>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r>
              <a:rPr lang="en-US" sz="4400" dirty="0" smtClean="0">
                <a:latin typeface="Times New Roman" pitchFamily="18"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r>
              <a:rPr lang="en-US" sz="4400"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US" sz="4400" dirty="0" smtClean="0">
                <a:latin typeface="Times New Roman" pitchFamily="18" charset="0"/>
                <a:cs typeface="Times New Roman" pitchFamily="18" charset="0"/>
              </a:rPr>
              <a:t>The Boolean expression is now evaluated again. If it is true, the loop executes and the process repeats itself (body of loop, then update step, then Boolean expression). After the Boolean expression is false, the for loop terminates.</a:t>
            </a:r>
            <a:endParaRPr lang="en-US" sz="3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98" y="1268760"/>
            <a:ext cx="6212455" cy="1152128"/>
          </a:xfrm>
          <a:prstGeom prst="rect">
            <a:avLst/>
          </a:prstGeom>
        </p:spPr>
      </p:pic>
    </p:spTree>
    <p:extLst>
      <p:ext uri="{BB962C8B-B14F-4D97-AF65-F5344CB8AC3E}">
        <p14:creationId xmlns:p14="http://schemas.microsoft.com/office/powerpoint/2010/main" val="101589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3008313" cy="432048"/>
          </a:xfrm>
        </p:spPr>
        <p:txBody>
          <a:bodyPr>
            <a:normAutofit/>
          </a:bodyPr>
          <a:lstStyle/>
          <a:p>
            <a:r>
              <a:rPr lang="en-US" b="0" dirty="0" smtClean="0">
                <a:latin typeface="Times New Roman" pitchFamily="18" charset="0"/>
                <a:cs typeface="Times New Roman" pitchFamily="18" charset="0"/>
              </a:rPr>
              <a:t>The break keyword:</a:t>
            </a:r>
            <a:endParaRPr lang="en-US" b="0"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920" y="969727"/>
            <a:ext cx="5112568" cy="4331481"/>
          </a:xfrm>
        </p:spPr>
      </p:pic>
      <p:sp>
        <p:nvSpPr>
          <p:cNvPr id="4" name="Text Placeholder 3"/>
          <p:cNvSpPr>
            <a:spLocks noGrp="1"/>
          </p:cNvSpPr>
          <p:nvPr>
            <p:ph type="body" sz="half" idx="2"/>
          </p:nvPr>
        </p:nvSpPr>
        <p:spPr>
          <a:xfrm>
            <a:off x="457200" y="1268760"/>
            <a:ext cx="3250704" cy="3456384"/>
          </a:xfrm>
        </p:spPr>
        <p:txBody>
          <a:bodyPr/>
          <a:lstStyle/>
          <a:p>
            <a:r>
              <a:rPr lang="en-US" sz="1800" dirty="0" smtClean="0">
                <a:latin typeface="Times New Roman" pitchFamily="18" charset="0"/>
                <a:cs typeface="Times New Roman" pitchFamily="18" charset="0"/>
              </a:rPr>
              <a:t>The break keyword is used to stop the entire loop. The break keyword must be used inside any loop or a switch statement.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break keyword will stop the execution of the innermost loop and start executing the next line of code after the block.</a:t>
            </a:r>
          </a:p>
          <a:p>
            <a:endParaRPr lang="en-US" dirty="0"/>
          </a:p>
        </p:txBody>
      </p:sp>
    </p:spTree>
    <p:extLst>
      <p:ext uri="{BB962C8B-B14F-4D97-AF65-F5344CB8AC3E}">
        <p14:creationId xmlns:p14="http://schemas.microsoft.com/office/powerpoint/2010/main" val="3525452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3008313" cy="504056"/>
          </a:xfrm>
        </p:spPr>
        <p:txBody>
          <a:bodyPr>
            <a:normAutofit/>
          </a:bodyPr>
          <a:lstStyle/>
          <a:p>
            <a:r>
              <a:rPr lang="en-US" b="0" dirty="0" smtClean="0">
                <a:latin typeface="Times New Roman" pitchFamily="18" charset="0"/>
                <a:cs typeface="Times New Roman" pitchFamily="18" charset="0"/>
              </a:rPr>
              <a:t>The continue keyword:</a:t>
            </a:r>
            <a:endParaRPr lang="en-US" b="0"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516" y="1124744"/>
            <a:ext cx="5578972" cy="4608512"/>
          </a:xfrm>
        </p:spPr>
      </p:pic>
      <p:sp>
        <p:nvSpPr>
          <p:cNvPr id="4" name="Text Placeholder 3"/>
          <p:cNvSpPr>
            <a:spLocks noGrp="1"/>
          </p:cNvSpPr>
          <p:nvPr>
            <p:ph type="body" sz="half" idx="2"/>
          </p:nvPr>
        </p:nvSpPr>
        <p:spPr>
          <a:xfrm>
            <a:off x="323528" y="1196752"/>
            <a:ext cx="3008313" cy="4691063"/>
          </a:xfrm>
        </p:spPr>
        <p:txBody>
          <a:bodyPr>
            <a:normAutofit/>
          </a:bodyPr>
          <a:lstStyle/>
          <a:p>
            <a:r>
              <a:rPr lang="en-US" sz="1800" dirty="0" smtClean="0">
                <a:latin typeface="Times New Roman" pitchFamily="18" charset="0"/>
                <a:cs typeface="Times New Roman" pitchFamily="18" charset="0"/>
              </a:rPr>
              <a:t>The continue keyword can be used in any of the loop control structures. It causes the loop to immediately jump to the next iteration of the loop.</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 a for loop, the continue keyword causes flow of control to immediately jump to the update statement.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 a while loop or do/while loop, flow of control immediately jumps to the Boolean expression.</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76564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04664"/>
            <a:ext cx="4040188" cy="639762"/>
          </a:xfrm>
        </p:spPr>
        <p:txBody>
          <a:bodyPr/>
          <a:lstStyle/>
          <a:p>
            <a:r>
              <a:rPr lang="en-US" b="0" dirty="0">
                <a:latin typeface="Times New Roman" pitchFamily="18" charset="0"/>
                <a:cs typeface="Times New Roman" pitchFamily="18" charset="0"/>
              </a:rPr>
              <a:t>b</a:t>
            </a:r>
            <a:r>
              <a:rPr lang="en-US" b="0" dirty="0" smtClean="0">
                <a:latin typeface="Times New Roman" pitchFamily="18" charset="0"/>
                <a:cs typeface="Times New Roman" pitchFamily="18" charset="0"/>
              </a:rPr>
              <a:t>reak in for loop </a:t>
            </a:r>
            <a:endParaRPr lang="en-US" b="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4645025" y="404664"/>
            <a:ext cx="4041775" cy="639762"/>
          </a:xfrm>
        </p:spPr>
        <p:txBody>
          <a:bodyPr/>
          <a:lstStyle/>
          <a:p>
            <a:r>
              <a:rPr lang="en-US" b="0" dirty="0" smtClean="0">
                <a:latin typeface="Times New Roman" pitchFamily="18" charset="0"/>
                <a:cs typeface="Times New Roman" pitchFamily="18" charset="0"/>
              </a:rPr>
              <a:t>break in while loop </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5376" y="1391220"/>
            <a:ext cx="4333348" cy="3981996"/>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53093" y="1124744"/>
            <a:ext cx="3528895" cy="4608512"/>
          </a:xfrm>
        </p:spPr>
      </p:pic>
    </p:spTree>
    <p:extLst>
      <p:ext uri="{BB962C8B-B14F-4D97-AF65-F5344CB8AC3E}">
        <p14:creationId xmlns:p14="http://schemas.microsoft.com/office/powerpoint/2010/main" val="332149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4040188" cy="639762"/>
          </a:xfrm>
        </p:spPr>
        <p:txBody>
          <a:bodyPr/>
          <a:lstStyle/>
          <a:p>
            <a:r>
              <a:rPr lang="en-US" b="0" dirty="0">
                <a:latin typeface="Times New Roman" pitchFamily="18" charset="0"/>
                <a:cs typeface="Times New Roman" pitchFamily="18" charset="0"/>
              </a:rPr>
              <a:t>b</a:t>
            </a:r>
            <a:r>
              <a:rPr lang="en-US" b="0" dirty="0" smtClean="0">
                <a:latin typeface="Times New Roman" pitchFamily="18" charset="0"/>
                <a:cs typeface="Times New Roman" pitchFamily="18" charset="0"/>
              </a:rPr>
              <a:t>reak in do...while loop </a:t>
            </a:r>
            <a:endParaRPr lang="en-US" b="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4645025" y="548680"/>
            <a:ext cx="4041775" cy="639762"/>
          </a:xfrm>
        </p:spPr>
        <p:txBody>
          <a:bodyPr/>
          <a:lstStyle/>
          <a:p>
            <a:r>
              <a:rPr lang="en-US" b="0" dirty="0" smtClean="0">
                <a:latin typeface="Times New Roman" pitchFamily="18" charset="0"/>
                <a:cs typeface="Times New Roman" pitchFamily="18" charset="0"/>
              </a:rPr>
              <a:t>continue in for loop</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5576" y="1340768"/>
            <a:ext cx="2736304" cy="5139574"/>
          </a:xfrm>
        </p:spPr>
      </p:pic>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058387" y="1556792"/>
            <a:ext cx="4628414" cy="3581394"/>
          </a:xfrm>
        </p:spPr>
      </p:pic>
    </p:spTree>
    <p:extLst>
      <p:ext uri="{BB962C8B-B14F-4D97-AF65-F5344CB8AC3E}">
        <p14:creationId xmlns:p14="http://schemas.microsoft.com/office/powerpoint/2010/main" val="2066722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4040188" cy="639762"/>
          </a:xfrm>
        </p:spPr>
        <p:txBody>
          <a:bodyPr/>
          <a:lstStyle/>
          <a:p>
            <a:r>
              <a:rPr lang="en-US" b="0" dirty="0" smtClean="0">
                <a:latin typeface="Times New Roman" pitchFamily="18" charset="0"/>
                <a:cs typeface="Times New Roman" pitchFamily="18" charset="0"/>
              </a:rPr>
              <a:t>continue in while loop </a:t>
            </a:r>
            <a:endParaRPr lang="en-US" b="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4645025" y="548680"/>
            <a:ext cx="4041775" cy="639762"/>
          </a:xfrm>
        </p:spPr>
        <p:txBody>
          <a:bodyPr/>
          <a:lstStyle/>
          <a:p>
            <a:r>
              <a:rPr lang="en-US" b="0" dirty="0" smtClean="0">
                <a:latin typeface="Times New Roman" pitchFamily="18" charset="0"/>
                <a:cs typeface="Times New Roman" pitchFamily="18" charset="0"/>
              </a:rPr>
              <a:t>continue in do…while loop</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5536" y="1844824"/>
            <a:ext cx="4040188" cy="3528392"/>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14649" y="1844824"/>
            <a:ext cx="4621847" cy="3526543"/>
          </a:xfrm>
        </p:spPr>
      </p:pic>
    </p:spTree>
    <p:extLst>
      <p:ext uri="{BB962C8B-B14F-4D97-AF65-F5344CB8AC3E}">
        <p14:creationId xmlns:p14="http://schemas.microsoft.com/office/powerpoint/2010/main" val="1986254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Arrays</a:t>
            </a:r>
            <a:r>
              <a:rPr lang="en-US" dirty="0" smtClean="0"/>
              <a:t>  </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Say that you are writing a program that reads in 100 numbers. Would you like to declare 100 variables and write 100 input statements?</a:t>
            </a:r>
          </a:p>
          <a:p>
            <a:r>
              <a:rPr lang="en-US" dirty="0" smtClean="0">
                <a:latin typeface="Times New Roman" panose="02020603050405020304" pitchFamily="18" charset="0"/>
                <a:cs typeface="Times New Roman" panose="02020603050405020304" pitchFamily="18" charset="0"/>
              </a:rPr>
              <a:t>Probably not. It would be useful to have an organized way of reading and storing the values.</a:t>
            </a:r>
          </a:p>
          <a:p>
            <a:r>
              <a:rPr lang="en-US" dirty="0" smtClean="0">
                <a:latin typeface="Times New Roman" panose="02020603050405020304" pitchFamily="18" charset="0"/>
                <a:cs typeface="Times New Roman" panose="02020603050405020304" pitchFamily="18" charset="0"/>
              </a:rPr>
              <a:t>An array is an object that is used to store a list of values. It is made out of a </a:t>
            </a:r>
            <a:r>
              <a:rPr lang="en-US" b="1" dirty="0" smtClean="0">
                <a:latin typeface="Times New Roman" panose="02020603050405020304" pitchFamily="18" charset="0"/>
                <a:cs typeface="Times New Roman" panose="02020603050405020304" pitchFamily="18" charset="0"/>
              </a:rPr>
              <a:t>contiguous block of memory</a:t>
            </a:r>
            <a:r>
              <a:rPr lang="en-US" dirty="0" smtClean="0">
                <a:latin typeface="Times New Roman" panose="02020603050405020304" pitchFamily="18" charset="0"/>
                <a:cs typeface="Times New Roman" panose="02020603050405020304" pitchFamily="18" charset="0"/>
              </a:rPr>
              <a:t> that is divided into a number of cells. </a:t>
            </a:r>
            <a:r>
              <a:rPr lang="en-US" b="1" dirty="0" smtClean="0">
                <a:latin typeface="Times New Roman" panose="02020603050405020304" pitchFamily="18" charset="0"/>
                <a:cs typeface="Times New Roman" panose="02020603050405020304" pitchFamily="18" charset="0"/>
              </a:rPr>
              <a:t>Each cell holds a value</a:t>
            </a:r>
            <a:r>
              <a:rPr lang="en-US" dirty="0" smtClean="0">
                <a:latin typeface="Times New Roman" panose="02020603050405020304" pitchFamily="18" charset="0"/>
                <a:cs typeface="Times New Roman" panose="02020603050405020304" pitchFamily="18" charset="0"/>
              </a:rPr>
              <a:t>, and all the values are of </a:t>
            </a:r>
            <a:r>
              <a:rPr lang="en-US" b="1" dirty="0" smtClean="0">
                <a:latin typeface="Times New Roman" panose="02020603050405020304" pitchFamily="18" charset="0"/>
                <a:cs typeface="Times New Roman" panose="02020603050405020304" pitchFamily="18" charset="0"/>
              </a:rPr>
              <a:t>the same type</a:t>
            </a:r>
            <a:r>
              <a:rPr lang="en-US" dirty="0" smtClean="0">
                <a:latin typeface="Times New Roman" panose="02020603050405020304" pitchFamily="18" charset="0"/>
                <a:cs typeface="Times New Roman" panose="02020603050405020304" pitchFamily="18" charset="0"/>
              </a:rPr>
              <a:t>. Sometimes the cells of an array are called slots.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31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274637"/>
            <a:ext cx="6096000" cy="6354763"/>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In the example array pictured at right, each cell holds an int.</a:t>
            </a:r>
          </a:p>
          <a:p>
            <a:r>
              <a:rPr lang="en-US" dirty="0">
                <a:latin typeface="Times New Roman" panose="02020603050405020304" pitchFamily="18" charset="0"/>
                <a:cs typeface="Times New Roman" panose="02020603050405020304" pitchFamily="18" charset="0"/>
              </a:rPr>
              <a:t>The name of this array is </a:t>
            </a:r>
            <a:r>
              <a:rPr lang="en-US" dirty="0" smtClean="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The cells are indexed 0 through 9. Each cell can be accessed by using its </a:t>
            </a:r>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For example, </a:t>
            </a:r>
            <a:r>
              <a:rPr lang="en-US" dirty="0" smtClean="0">
                <a:latin typeface="Times New Roman" panose="02020603050405020304" pitchFamily="18" charset="0"/>
                <a:cs typeface="Times New Roman" panose="02020603050405020304" pitchFamily="18" charset="0"/>
              </a:rPr>
              <a:t>data[0]</a:t>
            </a:r>
            <a:r>
              <a:rPr lang="en-US" dirty="0">
                <a:latin typeface="Times New Roman" panose="02020603050405020304" pitchFamily="18" charset="0"/>
                <a:cs typeface="Times New Roman" panose="02020603050405020304" pitchFamily="18" charset="0"/>
              </a:rPr>
              <a:t> is the cell which is indexed by zero (which contains the </a:t>
            </a:r>
            <a:r>
              <a:rPr lang="en-US" dirty="0" smtClean="0">
                <a:latin typeface="Times New Roman" panose="02020603050405020304" pitchFamily="18" charset="0"/>
                <a:cs typeface="Times New Roman" panose="02020603050405020304" pitchFamily="18" charset="0"/>
              </a:rPr>
              <a:t>value 23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data[5]</a:t>
            </a:r>
            <a:r>
              <a:rPr lang="en-US" dirty="0">
                <a:latin typeface="Times New Roman" panose="02020603050405020304" pitchFamily="18" charset="0"/>
                <a:cs typeface="Times New Roman" panose="02020603050405020304" pitchFamily="18" charset="0"/>
              </a:rPr>
              <a:t> is the cell which is indexed by 5 (which contains the value 14</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Facts:</a:t>
            </a:r>
          </a:p>
          <a:p>
            <a:pPr lvl="1"/>
            <a:r>
              <a:rPr lang="en-US" dirty="0" smtClean="0">
                <a:latin typeface="Times New Roman" panose="02020603050405020304" pitchFamily="18" charset="0"/>
                <a:cs typeface="Times New Roman" panose="02020603050405020304" pitchFamily="18" charset="0"/>
              </a:rPr>
              <a:t>The cells are numbered sequentially starting at zero.</a:t>
            </a:r>
          </a:p>
          <a:p>
            <a:pPr lvl="1"/>
            <a:r>
              <a:rPr lang="en-US" dirty="0" smtClean="0">
                <a:latin typeface="Times New Roman" panose="02020603050405020304" pitchFamily="18" charset="0"/>
                <a:cs typeface="Times New Roman" panose="02020603050405020304" pitchFamily="18" charset="0"/>
              </a:rPr>
              <a:t>If there are N cells in an array, the indexes will be 0 through N-1.</a:t>
            </a:r>
          </a:p>
          <a:p>
            <a:r>
              <a:rPr lang="en-US" dirty="0" smtClean="0">
                <a:latin typeface="Times New Roman" panose="02020603050405020304" pitchFamily="18" charset="0"/>
                <a:cs typeface="Times New Roman" panose="02020603050405020304" pitchFamily="18" charset="0"/>
              </a:rPr>
              <a:t>The value stored in a cell of an array is sometimes called an element of the array. An array has a fixed number of cells. The values in the cells (the elements) can be changed.</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5600" y="228600"/>
            <a:ext cx="1972093" cy="4715876"/>
          </a:xfrm>
        </p:spPr>
      </p:pic>
      <p:sp>
        <p:nvSpPr>
          <p:cNvPr id="6" name="TextBox 5"/>
          <p:cNvSpPr txBox="1"/>
          <p:nvPr/>
        </p:nvSpPr>
        <p:spPr>
          <a:xfrm>
            <a:off x="6477000" y="5410200"/>
            <a:ext cx="2479461" cy="923330"/>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What</a:t>
            </a:r>
            <a:r>
              <a:rPr lang="en-US" dirty="0">
                <a:latin typeface="Times New Roman" panose="02020603050405020304" pitchFamily="18" charset="0"/>
                <a:cs typeface="Times New Roman" panose="02020603050405020304" pitchFamily="18" charset="0"/>
              </a:rPr>
              <a:t> is the value of the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arithmetic </a:t>
            </a:r>
            <a:r>
              <a:rPr lang="en-US" dirty="0">
                <a:latin typeface="Times New Roman" panose="02020603050405020304" pitchFamily="18" charset="0"/>
                <a:cs typeface="Times New Roman" panose="02020603050405020304" pitchFamily="18" charset="0"/>
              </a:rPr>
              <a:t>expression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data[2] + data[6]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657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925"/>
            <a:ext cx="8229600" cy="4257675"/>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Two steps for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reating Arrays:</a:t>
            </a:r>
          </a:p>
          <a:p>
            <a:pPr lvl="1"/>
            <a:r>
              <a:rPr lang="en-US" dirty="0" smtClean="0">
                <a:latin typeface="Times New Roman" panose="02020603050405020304" pitchFamily="18" charset="0"/>
                <a:cs typeface="Times New Roman" panose="02020603050405020304" pitchFamily="18" charset="0"/>
              </a:rPr>
              <a:t>Step 1: Declare an array variable (a reference to the array)</a:t>
            </a:r>
          </a:p>
          <a:p>
            <a:pPr lvl="1"/>
            <a:r>
              <a:rPr lang="en-US" dirty="0" smtClean="0">
                <a:latin typeface="Times New Roman" panose="02020603050405020304" pitchFamily="18" charset="0"/>
                <a:cs typeface="Times New Roman" panose="02020603050405020304" pitchFamily="18" charset="0"/>
              </a:rPr>
              <a:t>Step 2: Create the array</a:t>
            </a:r>
          </a:p>
          <a:p>
            <a:r>
              <a:rPr lang="en-US" dirty="0" smtClean="0">
                <a:latin typeface="Times New Roman" panose="02020603050405020304" pitchFamily="18" charset="0"/>
                <a:cs typeface="Times New Roman" panose="02020603050405020304" pitchFamily="18" charset="0"/>
              </a:rPr>
              <a:t>Formats for declaring an array variable:</a:t>
            </a:r>
          </a:p>
          <a:p>
            <a:pPr lvl="1"/>
            <a:r>
              <a:rPr lang="en-US" dirty="0" smtClean="0">
                <a:latin typeface="Times New Roman" panose="02020603050405020304" pitchFamily="18" charset="0"/>
                <a:cs typeface="Times New Roman" panose="02020603050405020304" pitchFamily="18" charset="0"/>
              </a:rPr>
              <a:t>type[]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preferred</a:t>
            </a:r>
          </a:p>
          <a:p>
            <a:pPr lvl="1"/>
            <a:r>
              <a:rPr lang="en-US" dirty="0" smtClean="0">
                <a:latin typeface="Times New Roman" panose="02020603050405020304" pitchFamily="18" charset="0"/>
                <a:cs typeface="Times New Roman" panose="02020603050405020304" pitchFamily="18" charset="0"/>
              </a:rPr>
              <a:t>type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alternate form</a:t>
            </a:r>
          </a:p>
          <a:p>
            <a:r>
              <a:rPr lang="en-US" dirty="0" smtClean="0">
                <a:latin typeface="Times New Roman" panose="02020603050405020304" pitchFamily="18" charset="0"/>
                <a:cs typeface="Times New Roman" panose="02020603050405020304" pitchFamily="18" charset="0"/>
              </a:rPr>
              <a:t>Format for creating the array (with the operator new)</a:t>
            </a:r>
          </a:p>
          <a:p>
            <a:pPr lvl="1"/>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new type[size]; </a:t>
            </a:r>
          </a:p>
          <a:p>
            <a:pPr lvl="1"/>
            <a:r>
              <a:rPr lang="en-US" dirty="0" smtClean="0">
                <a:latin typeface="Times New Roman" panose="02020603050405020304" pitchFamily="18" charset="0"/>
                <a:cs typeface="Times New Roman" panose="02020603050405020304" pitchFamily="18" charset="0"/>
              </a:rPr>
              <a:t>Note type should match the type of the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variable</a:t>
            </a:r>
          </a:p>
          <a:p>
            <a:r>
              <a:rPr lang="en-US" dirty="0">
                <a:latin typeface="Times New Roman" panose="02020603050405020304" pitchFamily="18" charset="0"/>
                <a:cs typeface="Times New Roman" panose="02020603050405020304" pitchFamily="18" charset="0"/>
              </a:rPr>
              <a:t>Examples</a:t>
            </a:r>
            <a:r>
              <a:rPr lang="en-US" dirty="0" smtClean="0">
                <a:latin typeface="Times New Roman" panose="02020603050405020304" pitchFamily="18" charset="0"/>
                <a:cs typeface="Times New Roman" panose="02020603050405020304" pitchFamily="18" charset="0"/>
              </a:rPr>
              <a:t>:</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273" y="4429570"/>
            <a:ext cx="7467600" cy="2189406"/>
          </a:xfrm>
          <a:prstGeom prst="rect">
            <a:avLst/>
          </a:prstGeom>
        </p:spPr>
      </p:pic>
    </p:spTree>
    <p:extLst>
      <p:ext uri="{BB962C8B-B14F-4D97-AF65-F5344CB8AC3E}">
        <p14:creationId xmlns:p14="http://schemas.microsoft.com/office/powerpoint/2010/main" val="3516883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latin typeface="Times New Roman" panose="02020603050405020304" pitchFamily="18" charset="0"/>
                <a:cs typeface="Times New Roman" panose="02020603050405020304" pitchFamily="18" charset="0"/>
              </a:rPr>
              <a:t>Combined format:</a:t>
            </a:r>
          </a:p>
          <a:p>
            <a:pPr lvl="1"/>
            <a:r>
              <a:rPr lang="en-US" dirty="0" smtClean="0">
                <a:latin typeface="Times New Roman" panose="02020603050405020304" pitchFamily="18" charset="0"/>
                <a:cs typeface="Times New Roman" panose="02020603050405020304" pitchFamily="18" charset="0"/>
              </a:rPr>
              <a:t>type[] </a:t>
            </a:r>
            <a:r>
              <a:rPr lang="en-US" dirty="0" err="1" smtClean="0">
                <a:latin typeface="Times New Roman" panose="02020603050405020304" pitchFamily="18" charset="0"/>
                <a:cs typeface="Times New Roman" panose="02020603050405020304" pitchFamily="18" charset="0"/>
              </a:rPr>
              <a:t>arrayName</a:t>
            </a:r>
            <a:r>
              <a:rPr lang="en-US" dirty="0" smtClean="0">
                <a:latin typeface="Times New Roman" panose="02020603050405020304" pitchFamily="18" charset="0"/>
                <a:cs typeface="Times New Roman" panose="02020603050405020304" pitchFamily="18" charset="0"/>
              </a:rPr>
              <a:t> = new type[size];</a:t>
            </a:r>
          </a:p>
          <a:p>
            <a:r>
              <a:rPr lang="en-US" dirty="0" smtClean="0">
                <a:latin typeface="Times New Roman" panose="02020603050405020304" pitchFamily="18" charset="0"/>
                <a:cs typeface="Times New Roman" panose="02020603050405020304" pitchFamily="18" charset="0"/>
              </a:rPr>
              <a:t>Examples: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array's size is stored in </a:t>
            </a:r>
            <a:r>
              <a:rPr lang="en-US" dirty="0" err="1" smtClean="0">
                <a:latin typeface="Times New Roman" panose="02020603050405020304" pitchFamily="18" charset="0"/>
                <a:cs typeface="Times New Roman" panose="02020603050405020304" pitchFamily="18" charset="0"/>
              </a:rPr>
              <a:t>arrayName.length</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For example, the size of the "list" array above is: </a:t>
            </a:r>
            <a:r>
              <a:rPr lang="en-US" i="1" dirty="0" err="1" smtClean="0">
                <a:latin typeface="Times New Roman" panose="02020603050405020304" pitchFamily="18" charset="0"/>
                <a:cs typeface="Times New Roman" panose="02020603050405020304" pitchFamily="18" charset="0"/>
              </a:rPr>
              <a:t>list.length</a:t>
            </a:r>
            <a:endParaRPr lang="en-US"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738" y="2286000"/>
            <a:ext cx="5962262" cy="1371600"/>
          </a:xfrm>
          <a:prstGeom prst="rect">
            <a:avLst/>
          </a:prstGeom>
        </p:spPr>
      </p:pic>
    </p:spTree>
    <p:extLst>
      <p:ext uri="{BB962C8B-B14F-4D97-AF65-F5344CB8AC3E}">
        <p14:creationId xmlns:p14="http://schemas.microsoft.com/office/powerpoint/2010/main" val="342647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2971800" cy="639762"/>
          </a:xfrm>
        </p:spPr>
        <p:txBody>
          <a:bodyPr>
            <a:normAutofit fontScale="90000"/>
          </a:bodyPr>
          <a:lstStyle/>
          <a:p>
            <a:pPr algn="l"/>
            <a:r>
              <a:rPr lang="en-US" sz="4000" dirty="0" smtClean="0">
                <a:latin typeface="Times New Roman" panose="02020603050405020304" pitchFamily="18" charset="0"/>
                <a:cs typeface="Times New Roman" panose="02020603050405020304" pitchFamily="18" charset="0"/>
              </a:rPr>
              <a:t>2D Array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81000" y="1143000"/>
            <a:ext cx="3962400" cy="510540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Often data comes naturally in a two dimensional form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Imagine a class of 7 students that have a quiz every week for 5 weeks. The instructor records the grades in a table. A particular cell of the table is designated by student number and week number. For example:</a:t>
            </a:r>
          </a:p>
          <a:p>
            <a:pPr lvl="1"/>
            <a:r>
              <a:rPr lang="en-US" dirty="0">
                <a:latin typeface="Times New Roman" panose="02020603050405020304" pitchFamily="18" charset="0"/>
                <a:cs typeface="Times New Roman" panose="02020603050405020304" pitchFamily="18" charset="0"/>
              </a:rPr>
              <a:t>The grade for student 0 week 1 is 42</a:t>
            </a:r>
          </a:p>
          <a:p>
            <a:pPr lvl="1"/>
            <a:r>
              <a:rPr lang="en-US" dirty="0">
                <a:latin typeface="Times New Roman" panose="02020603050405020304" pitchFamily="18" charset="0"/>
                <a:cs typeface="Times New Roman" panose="02020603050405020304" pitchFamily="18" charset="0"/>
              </a:rPr>
              <a:t>The grade for student 3 week 4 is 93</a:t>
            </a:r>
          </a:p>
          <a:p>
            <a:pPr lvl="1"/>
            <a:r>
              <a:rPr lang="en-US" dirty="0">
                <a:latin typeface="Times New Roman" panose="02020603050405020304" pitchFamily="18" charset="0"/>
                <a:cs typeface="Times New Roman" panose="02020603050405020304" pitchFamily="18" charset="0"/>
              </a:rPr>
              <a:t>The grade for student 6 week 2 is </a:t>
            </a:r>
            <a:r>
              <a:rPr lang="en-US" dirty="0" smtClean="0">
                <a:latin typeface="Times New Roman" panose="02020603050405020304" pitchFamily="18" charset="0"/>
                <a:cs typeface="Times New Roman" panose="02020603050405020304" pitchFamily="18" charset="0"/>
              </a:rPr>
              <a:t>78</a:t>
            </a:r>
          </a:p>
          <a:p>
            <a:pPr lvl="1"/>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648200" y="4168676"/>
            <a:ext cx="4331005"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compact notation for specifying a cell </a:t>
            </a:r>
          </a:p>
          <a:p>
            <a:r>
              <a:rPr lang="en-US" dirty="0" smtClean="0">
                <a:latin typeface="Times New Roman" panose="02020603050405020304" pitchFamily="18" charset="0"/>
                <a:cs typeface="Times New Roman" panose="02020603050405020304" pitchFamily="18" charset="0"/>
              </a:rPr>
              <a:t>uses the row and column indexes like this:</a:t>
            </a:r>
          </a:p>
          <a:p>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row ][ col ] </a:t>
            </a:r>
          </a:p>
          <a:p>
            <a:r>
              <a:rPr lang="en-US" dirty="0" smtClean="0">
                <a:latin typeface="Times New Roman" panose="02020603050405020304" pitchFamily="18" charset="0"/>
                <a:cs typeface="Times New Roman" panose="02020603050405020304" pitchFamily="18" charset="0"/>
              </a:rPr>
              <a:t>As with one dimensional arrays, indices start at zero. For example:</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[ 0 ][ 1 ] is 42</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[ 3 ][ 4 ] is 93</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gradeTable</a:t>
            </a:r>
            <a:r>
              <a:rPr lang="en-US" dirty="0" smtClean="0">
                <a:latin typeface="Times New Roman" panose="02020603050405020304" pitchFamily="18" charset="0"/>
                <a:cs typeface="Times New Roman" panose="02020603050405020304" pitchFamily="18" charset="0"/>
              </a:rPr>
              <a:t>[ 6 ][ 2 ] is 78</a:t>
            </a:r>
            <a:endParaRPr lang="en-US"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228599"/>
            <a:ext cx="3352800" cy="3907825"/>
          </a:xfrm>
        </p:spPr>
      </p:pic>
    </p:spTree>
    <p:extLst>
      <p:ext uri="{BB962C8B-B14F-4D97-AF65-F5344CB8AC3E}">
        <p14:creationId xmlns:p14="http://schemas.microsoft.com/office/powerpoint/2010/main" val="3284916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114800" cy="868362"/>
          </a:xfrm>
        </p:spPr>
        <p:txBody>
          <a:bodyPr>
            <a:normAutofit/>
          </a:bodyPr>
          <a:lstStyle/>
          <a:p>
            <a:pPr algn="l"/>
            <a:r>
              <a:rPr lang="en-US" sz="4000" dirty="0">
                <a:latin typeface="Times New Roman" panose="02020603050405020304" pitchFamily="18" charset="0"/>
                <a:cs typeface="Times New Roman" panose="02020603050405020304" pitchFamily="18" charset="0"/>
              </a:rPr>
              <a:t>Bounds </a:t>
            </a:r>
            <a:r>
              <a:rPr lang="en-US" sz="4000" dirty="0" smtClean="0">
                <a:latin typeface="Times New Roman" panose="02020603050405020304" pitchFamily="18" charset="0"/>
                <a:cs typeface="Times New Roman" panose="02020603050405020304" pitchFamily="18" charset="0"/>
              </a:rPr>
              <a:t>Checking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04800" y="990600"/>
            <a:ext cx="4572000" cy="5715000"/>
          </a:xfrm>
        </p:spPr>
        <p:txBody>
          <a:bodyPr>
            <a:noAutofit/>
          </a:bodyPr>
          <a:lstStyle/>
          <a:p>
            <a:r>
              <a:rPr lang="en-US" sz="1400" dirty="0" smtClean="0">
                <a:latin typeface="Times New Roman" panose="02020603050405020304" pitchFamily="18" charset="0"/>
                <a:cs typeface="Times New Roman" panose="02020603050405020304" pitchFamily="18" charset="0"/>
              </a:rPr>
              <a:t>Recall that:</a:t>
            </a:r>
          </a:p>
          <a:p>
            <a:pPr lvl="1"/>
            <a:r>
              <a:rPr lang="en-US" sz="1200" dirty="0" smtClean="0">
                <a:latin typeface="Times New Roman" panose="02020603050405020304" pitchFamily="18" charset="0"/>
                <a:cs typeface="Times New Roman" panose="02020603050405020304" pitchFamily="18" charset="0"/>
              </a:rPr>
              <a:t>The length of an array is how many cells it has. An array of length N has cells indexed 0..(N-1)</a:t>
            </a:r>
          </a:p>
          <a:p>
            <a:pPr lvl="1"/>
            <a:r>
              <a:rPr lang="en-US" sz="1200" dirty="0" smtClean="0">
                <a:latin typeface="Times New Roman" panose="02020603050405020304" pitchFamily="18" charset="0"/>
                <a:cs typeface="Times New Roman" panose="02020603050405020304" pitchFamily="18" charset="0"/>
              </a:rPr>
              <a:t>Indexes must be an integer type. It is OK to have spaces around the index of a subscripted variable, for example data[1] and data[ 1 ] are exactly the same as far as the compiler is concerned.</a:t>
            </a:r>
          </a:p>
          <a:p>
            <a:r>
              <a:rPr lang="en-US" sz="1400" dirty="0" smtClean="0">
                <a:latin typeface="Times New Roman" panose="02020603050405020304" pitchFamily="18" charset="0"/>
                <a:cs typeface="Times New Roman" panose="02020603050405020304" pitchFamily="18" charset="0"/>
              </a:rPr>
              <a:t>It is not legal to refer to a cell that does not exist.</a:t>
            </a:r>
          </a:p>
          <a:p>
            <a:r>
              <a:rPr lang="en-US" sz="1400" dirty="0" smtClean="0">
                <a:latin typeface="Times New Roman" panose="02020603050405020304" pitchFamily="18" charset="0"/>
                <a:cs typeface="Times New Roman" panose="02020603050405020304" pitchFamily="18" charset="0"/>
              </a:rPr>
              <a:t>Say that an array were declared:</a:t>
            </a:r>
          </a:p>
          <a:p>
            <a:r>
              <a:rPr lang="en-US" sz="1400" dirty="0" err="1" smtClean="0">
                <a:latin typeface="Times New Roman" panose="02020603050405020304" pitchFamily="18" charset="0"/>
                <a:cs typeface="Times New Roman" panose="02020603050405020304" pitchFamily="18" charset="0"/>
              </a:rPr>
              <a:t>int</a:t>
            </a:r>
            <a:r>
              <a:rPr lang="en-US" sz="1400" dirty="0" smtClean="0">
                <a:latin typeface="Times New Roman" panose="02020603050405020304" pitchFamily="18" charset="0"/>
                <a:cs typeface="Times New Roman" panose="02020603050405020304" pitchFamily="18" charset="0"/>
              </a:rPr>
              <a:t>[] data = new </a:t>
            </a:r>
            <a:r>
              <a:rPr lang="en-US" sz="1400" dirty="0" err="1" smtClean="0">
                <a:latin typeface="Times New Roman" panose="02020603050405020304" pitchFamily="18" charset="0"/>
                <a:cs typeface="Times New Roman" panose="02020603050405020304" pitchFamily="18" charset="0"/>
              </a:rPr>
              <a:t>int</a:t>
            </a:r>
            <a:r>
              <a:rPr lang="en-US" sz="1400" dirty="0" smtClean="0">
                <a:latin typeface="Times New Roman" panose="02020603050405020304" pitchFamily="18" charset="0"/>
                <a:cs typeface="Times New Roman" panose="02020603050405020304" pitchFamily="18" charset="0"/>
              </a:rPr>
              <a:t>[10];</a:t>
            </a:r>
          </a:p>
          <a:p>
            <a:r>
              <a:rPr lang="en-US" sz="1400" dirty="0" smtClean="0">
                <a:latin typeface="Times New Roman" panose="02020603050405020304" pitchFamily="18" charset="0"/>
                <a:cs typeface="Times New Roman" panose="02020603050405020304" pitchFamily="18" charset="0"/>
              </a:rPr>
              <a:t>The table shows some subscripted variables of this array.</a:t>
            </a:r>
          </a:p>
          <a:p>
            <a:r>
              <a:rPr lang="en-US" sz="1400" dirty="0" smtClean="0">
                <a:latin typeface="Times New Roman" panose="02020603050405020304" pitchFamily="18" charset="0"/>
                <a:cs typeface="Times New Roman" panose="02020603050405020304" pitchFamily="18" charset="0"/>
              </a:rPr>
              <a:t>If your program contains an expression that is always illegal, it will not compile. But often the size of an array is not known to the compiler. The size of an array often is determined by data at run time. Since the array is constructed as the program is running, the compiler does not know its length and can't detect some errors.</a:t>
            </a:r>
          </a:p>
          <a:p>
            <a:r>
              <a:rPr lang="en-US" sz="1400" dirty="0" smtClean="0">
                <a:latin typeface="Times New Roman" panose="02020603050405020304" pitchFamily="18" charset="0"/>
                <a:cs typeface="Times New Roman" panose="02020603050405020304" pitchFamily="18" charset="0"/>
              </a:rPr>
              <a:t>As a Java program is running, each time an array index is used it is checked to be sure that it is OK. This is called bounds checking, and is extremely important for catching errors. If an executing program refers to a cell that does not exist, an </a:t>
            </a:r>
            <a:r>
              <a:rPr lang="en-US" sz="1400" dirty="0" err="1" smtClean="0">
                <a:latin typeface="Times New Roman" panose="02020603050405020304" pitchFamily="18" charset="0"/>
                <a:cs typeface="Times New Roman" panose="02020603050405020304" pitchFamily="18" charset="0"/>
              </a:rPr>
              <a:t>ArrayIndexOutOfBoundsException</a:t>
            </a:r>
            <a:r>
              <a:rPr lang="en-US" sz="1400" dirty="0" smtClean="0">
                <a:latin typeface="Times New Roman" panose="02020603050405020304" pitchFamily="18" charset="0"/>
                <a:cs typeface="Times New Roman" panose="02020603050405020304" pitchFamily="18" charset="0"/>
              </a:rPr>
              <a:t> is thrown, and (usually) the program is terminated. </a:t>
            </a:r>
            <a:endParaRPr lang="en-US" sz="1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3000" y="1445172"/>
            <a:ext cx="4038600" cy="3507828"/>
          </a:xfrm>
        </p:spPr>
      </p:pic>
    </p:spTree>
    <p:extLst>
      <p:ext uri="{BB962C8B-B14F-4D97-AF65-F5344CB8AC3E}">
        <p14:creationId xmlns:p14="http://schemas.microsoft.com/office/powerpoint/2010/main" val="3538569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408712"/>
          </a:xfrm>
        </p:spPr>
        <p:txBody>
          <a:bodyPr>
            <a:noAutofit/>
          </a:bodyPr>
          <a:lstStyle/>
          <a:p>
            <a:r>
              <a:rPr lang="en-US" sz="2000" dirty="0" smtClean="0">
                <a:latin typeface="Times New Roman" pitchFamily="18" charset="0"/>
                <a:cs typeface="Times New Roman" pitchFamily="18" charset="0"/>
              </a:rPr>
              <a:t>In Java, a method is a function that belongs to a class. </a:t>
            </a:r>
            <a:endParaRPr lang="en-US" sz="2000" dirty="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Every function belongs to a class.</a:t>
            </a:r>
          </a:p>
          <a:p>
            <a:r>
              <a:rPr lang="en-US" sz="2000" dirty="0" smtClean="0">
                <a:latin typeface="Times New Roman" pitchFamily="18" charset="0"/>
                <a:cs typeface="Times New Roman" pitchFamily="18" charset="0"/>
              </a:rPr>
              <a:t>A function is a reusable portion of a program, sometimes called a procedure or subroutine.</a:t>
            </a:r>
          </a:p>
          <a:p>
            <a:pPr lvl="1"/>
            <a:r>
              <a:rPr lang="en-US" sz="1800" dirty="0" smtClean="0">
                <a:latin typeface="Times New Roman" pitchFamily="18" charset="0"/>
                <a:cs typeface="Times New Roman" pitchFamily="18" charset="0"/>
              </a:rPr>
              <a:t>Like a mini-program (or subprogram) in its own right</a:t>
            </a:r>
          </a:p>
          <a:p>
            <a:pPr lvl="1"/>
            <a:r>
              <a:rPr lang="en-US" sz="1800" dirty="0" smtClean="0">
                <a:latin typeface="Times New Roman" pitchFamily="18" charset="0"/>
                <a:cs typeface="Times New Roman" pitchFamily="18" charset="0"/>
              </a:rPr>
              <a:t>Can take in special inputs (arguments)</a:t>
            </a:r>
          </a:p>
          <a:p>
            <a:pPr lvl="1"/>
            <a:r>
              <a:rPr lang="en-US" sz="1800" dirty="0" smtClean="0">
                <a:latin typeface="Times New Roman" pitchFamily="18" charset="0"/>
                <a:cs typeface="Times New Roman" pitchFamily="18" charset="0"/>
              </a:rPr>
              <a:t>Can produce an answer value (return value)</a:t>
            </a:r>
          </a:p>
          <a:p>
            <a:pPr lvl="1"/>
            <a:r>
              <a:rPr lang="en-US" sz="1800" dirty="0" smtClean="0">
                <a:latin typeface="Times New Roman" pitchFamily="18" charset="0"/>
                <a:cs typeface="Times New Roman" pitchFamily="18" charset="0"/>
              </a:rPr>
              <a:t>Similar to the idea of a function in mathematics</a:t>
            </a:r>
          </a:p>
          <a:p>
            <a:r>
              <a:rPr lang="en-US" sz="2000" dirty="0" smtClean="0">
                <a:latin typeface="Times New Roman" pitchFamily="18" charset="0"/>
                <a:cs typeface="Times New Roman" pitchFamily="18" charset="0"/>
              </a:rPr>
              <a:t>Why write and use functions?</a:t>
            </a:r>
          </a:p>
          <a:p>
            <a:pPr lvl="1"/>
            <a:r>
              <a:rPr lang="en-US" sz="1600" dirty="0" smtClean="0">
                <a:latin typeface="Times New Roman" pitchFamily="18" charset="0"/>
                <a:cs typeface="Times New Roman" pitchFamily="18" charset="0"/>
              </a:rPr>
              <a:t>Divide-and-conquer</a:t>
            </a:r>
          </a:p>
          <a:p>
            <a:pPr lvl="2"/>
            <a:r>
              <a:rPr lang="en-US" sz="1200" dirty="0" smtClean="0">
                <a:latin typeface="Times New Roman" pitchFamily="18" charset="0"/>
                <a:cs typeface="Times New Roman" pitchFamily="18" charset="0"/>
              </a:rPr>
              <a:t>Can breaking up programs and algorithms into smaller, more manageable pieces</a:t>
            </a:r>
          </a:p>
          <a:p>
            <a:pPr lvl="2"/>
            <a:r>
              <a:rPr lang="en-US" sz="1200" dirty="0" smtClean="0">
                <a:latin typeface="Times New Roman" pitchFamily="18" charset="0"/>
                <a:cs typeface="Times New Roman" pitchFamily="18" charset="0"/>
              </a:rPr>
              <a:t>This makes for easier writing, testing, and debugging</a:t>
            </a:r>
          </a:p>
          <a:p>
            <a:pPr lvl="2"/>
            <a:r>
              <a:rPr lang="en-US" sz="1200" dirty="0" smtClean="0">
                <a:latin typeface="Times New Roman" pitchFamily="18" charset="0"/>
                <a:cs typeface="Times New Roman" pitchFamily="18" charset="0"/>
              </a:rPr>
              <a:t>Also easier to break up the work for team development</a:t>
            </a:r>
          </a:p>
          <a:p>
            <a:pPr lvl="1"/>
            <a:r>
              <a:rPr lang="en-US" sz="1600" dirty="0" smtClean="0">
                <a:latin typeface="Times New Roman" pitchFamily="18" charset="0"/>
                <a:cs typeface="Times New Roman" pitchFamily="18" charset="0"/>
              </a:rPr>
              <a:t>Reusability</a:t>
            </a:r>
          </a:p>
          <a:p>
            <a:pPr lvl="2"/>
            <a:r>
              <a:rPr lang="en-US" sz="1200" dirty="0" smtClean="0">
                <a:latin typeface="Times New Roman" pitchFamily="18" charset="0"/>
                <a:cs typeface="Times New Roman" pitchFamily="18" charset="0"/>
              </a:rPr>
              <a:t>Functions can be called to do their tasks anywhere in a program, as many times as needed</a:t>
            </a:r>
          </a:p>
          <a:p>
            <a:pPr lvl="2"/>
            <a:r>
              <a:rPr lang="en-US" sz="1200" dirty="0" smtClean="0">
                <a:latin typeface="Times New Roman" pitchFamily="18" charset="0"/>
                <a:cs typeface="Times New Roman" pitchFamily="18" charset="0"/>
              </a:rPr>
              <a:t>Avoids repetition of code in a program</a:t>
            </a:r>
          </a:p>
          <a:p>
            <a:pPr lvl="2"/>
            <a:r>
              <a:rPr lang="en-US" sz="1200" dirty="0" smtClean="0">
                <a:latin typeface="Times New Roman" pitchFamily="18" charset="0"/>
                <a:cs typeface="Times New Roman" pitchFamily="18" charset="0"/>
              </a:rPr>
              <a:t>Functions can be placed into libraries to be used by more than one "program"</a:t>
            </a:r>
            <a:endParaRPr lang="en-US" sz="16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With methods (functions), there are 2 major points of view</a:t>
            </a:r>
          </a:p>
          <a:p>
            <a:pPr lvl="1"/>
            <a:r>
              <a:rPr lang="en-US" sz="1600" dirty="0" smtClean="0">
                <a:latin typeface="Times New Roman" pitchFamily="18" charset="0"/>
                <a:cs typeface="Times New Roman" pitchFamily="18" charset="0"/>
              </a:rPr>
              <a:t>Builder of the method -- responsible for creating the declaration and the definition of the method</a:t>
            </a:r>
          </a:p>
          <a:p>
            <a:pPr lvl="1"/>
            <a:r>
              <a:rPr lang="en-US" sz="1600" dirty="0" smtClean="0">
                <a:latin typeface="Times New Roman" pitchFamily="18" charset="0"/>
                <a:cs typeface="Times New Roman" pitchFamily="18" charset="0"/>
              </a:rPr>
              <a:t>Caller -- somebody (i.e. some portion of code) that uses the method to perform a task</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22641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 calcmode="lin" valueType="num">
                                      <p:cBhvr additive="base">
                                        <p:cTn id="8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
                                            <p:txEl>
                                              <p:pRg st="18" end="18"/>
                                            </p:txEl>
                                          </p:spTgt>
                                        </p:tgtEl>
                                        <p:attrNameLst>
                                          <p:attrName>style.visibility</p:attrName>
                                        </p:attrNameLst>
                                      </p:cBhvr>
                                      <p:to>
                                        <p:strVal val="visible"/>
                                      </p:to>
                                    </p:set>
                                    <p:anim calcmode="lin" valueType="num">
                                      <p:cBhvr additive="base">
                                        <p:cTn id="8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1872</Words>
  <Application>Microsoft Office PowerPoint</Application>
  <PresentationFormat>On-screen Show (4:3)</PresentationFormat>
  <Paragraphs>244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Post Increment/Decrement Pre Increment/Decrement break, continue</vt:lpstr>
      <vt:lpstr>The for Loop</vt:lpstr>
      <vt:lpstr>Arrays  </vt:lpstr>
      <vt:lpstr>PowerPoint Presentation</vt:lpstr>
      <vt:lpstr>PowerPoint Presentation</vt:lpstr>
      <vt:lpstr>PowerPoint Presentation</vt:lpstr>
      <vt:lpstr>2D Array</vt:lpstr>
      <vt:lpstr>Bounds Checking</vt:lpstr>
      <vt:lpstr>PowerPoint Presentation</vt:lpstr>
      <vt:lpstr>PowerPoint Presentation</vt:lpstr>
      <vt:lpstr>void methods and empty parameter lists</vt:lpstr>
      <vt:lpstr>Scope of Identifiers</vt:lpstr>
      <vt:lpstr>Process of method calling</vt:lpstr>
      <vt:lpstr>Method Overloading</vt:lpstr>
      <vt:lpstr>PowerPoint Presentation</vt:lpstr>
      <vt:lpstr>Maximum-finding Method</vt:lpstr>
      <vt:lpstr>Post increment and decrement</vt:lpstr>
      <vt:lpstr>Pre increment and decrement</vt:lpstr>
      <vt:lpstr>PowerPoint Presentation</vt:lpstr>
      <vt:lpstr>The break keyword:</vt:lpstr>
      <vt:lpstr>The continue keyword:</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BenhouZi</dc:creator>
  <cp:lastModifiedBy>BenhouZi</cp:lastModifiedBy>
  <cp:revision>16</cp:revision>
  <dcterms:created xsi:type="dcterms:W3CDTF">2015-02-01T03:08:20Z</dcterms:created>
  <dcterms:modified xsi:type="dcterms:W3CDTF">2015-02-02T00:29:53Z</dcterms:modified>
</cp:coreProperties>
</file>