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025E7F-A51A-4468-B517-A1FFB570878F}" type="datetimeFigureOut">
              <a:rPr lang="en-US" smtClean="0"/>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379620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25E7F-A51A-4468-B517-A1FFB570878F}" type="datetimeFigureOut">
              <a:rPr lang="en-US" smtClean="0"/>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397009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25E7F-A51A-4468-B517-A1FFB570878F}" type="datetimeFigureOut">
              <a:rPr lang="en-US" smtClean="0"/>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16546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25E7F-A51A-4468-B517-A1FFB570878F}" type="datetimeFigureOut">
              <a:rPr lang="en-US" smtClean="0"/>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134787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25E7F-A51A-4468-B517-A1FFB570878F}" type="datetimeFigureOut">
              <a:rPr lang="en-US" smtClean="0"/>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185462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025E7F-A51A-4468-B517-A1FFB570878F}" type="datetimeFigureOut">
              <a:rPr lang="en-US" smtClean="0"/>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75551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025E7F-A51A-4468-B517-A1FFB570878F}" type="datetimeFigureOut">
              <a:rPr lang="en-US" smtClean="0"/>
              <a:t>1/31/2015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423927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025E7F-A51A-4468-B517-A1FFB570878F}" type="datetimeFigureOut">
              <a:rPr lang="en-US" smtClean="0"/>
              <a:t>1/31/2015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344130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25E7F-A51A-4468-B517-A1FFB570878F}" type="datetimeFigureOut">
              <a:rPr lang="en-US" smtClean="0"/>
              <a:t>1/31/2015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38736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25E7F-A51A-4468-B517-A1FFB570878F}" type="datetimeFigureOut">
              <a:rPr lang="en-US" smtClean="0"/>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178965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25E7F-A51A-4468-B517-A1FFB570878F}" type="datetimeFigureOut">
              <a:rPr lang="en-US" smtClean="0"/>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AA84D-DBC4-4342-88FE-2109F939D871}" type="slidenum">
              <a:rPr lang="en-US" smtClean="0"/>
              <a:t>‹#›</a:t>
            </a:fld>
            <a:endParaRPr lang="en-US"/>
          </a:p>
        </p:txBody>
      </p:sp>
    </p:spTree>
    <p:extLst>
      <p:ext uri="{BB962C8B-B14F-4D97-AF65-F5344CB8AC3E}">
        <p14:creationId xmlns:p14="http://schemas.microsoft.com/office/powerpoint/2010/main" val="297137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25E7F-A51A-4468-B517-A1FFB570878F}" type="datetimeFigureOut">
              <a:rPr lang="en-US" smtClean="0"/>
              <a:t>1/31/2015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AA84D-DBC4-4342-88FE-2109F939D871}" type="slidenum">
              <a:rPr lang="en-US" smtClean="0"/>
              <a:t>‹#›</a:t>
            </a:fld>
            <a:endParaRPr lang="en-US"/>
          </a:p>
        </p:txBody>
      </p:sp>
    </p:spTree>
    <p:extLst>
      <p:ext uri="{BB962C8B-B14F-4D97-AF65-F5344CB8AC3E}">
        <p14:creationId xmlns:p14="http://schemas.microsoft.com/office/powerpoint/2010/main" val="296065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cs.oracle.com/javase/6/docs/api/java/lang/Integ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oracle.com/javase/6/docs/api/java/lang/Math.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oracle.com/javase/6/docs/api/java/util/Rando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Java Library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8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88640"/>
            <a:ext cx="8352928" cy="6605728"/>
          </a:xfrm>
        </p:spPr>
      </p:pic>
    </p:spTree>
    <p:extLst>
      <p:ext uri="{BB962C8B-B14F-4D97-AF65-F5344CB8AC3E}">
        <p14:creationId xmlns:p14="http://schemas.microsoft.com/office/powerpoint/2010/main" val="3068451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a:latin typeface="Times New Roman" pitchFamily="18" charset="0"/>
                <a:cs typeface="Times New Roman" pitchFamily="18" charset="0"/>
              </a:rPr>
              <a:t>Using Java </a:t>
            </a:r>
            <a:r>
              <a:rPr lang="en-US" dirty="0" smtClean="0">
                <a:latin typeface="Times New Roman" pitchFamily="18" charset="0"/>
                <a:cs typeface="Times New Roman" pitchFamily="18" charset="0"/>
              </a:rPr>
              <a:t>Libraries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US" b="1" dirty="0">
                <a:latin typeface="Times New Roman" pitchFamily="18" charset="0"/>
                <a:cs typeface="Times New Roman" pitchFamily="18" charset="0"/>
              </a:rPr>
              <a:t>Builder vs. User</a:t>
            </a:r>
          </a:p>
          <a:p>
            <a:pPr lvl="1"/>
            <a:r>
              <a:rPr lang="en-US" dirty="0">
                <a:latin typeface="Times New Roman" pitchFamily="18" charset="0"/>
                <a:cs typeface="Times New Roman" pitchFamily="18" charset="0"/>
              </a:rPr>
              <a:t>With any re-usable programming construct, we have two points-of-view that should always be considered:</a:t>
            </a:r>
          </a:p>
          <a:p>
            <a:pPr lvl="1"/>
            <a:r>
              <a:rPr lang="en-US" u="none" strike="noStrike" dirty="0" smtClean="0">
                <a:effectLst/>
                <a:latin typeface="Times New Roman" pitchFamily="18" charset="0"/>
                <a:cs typeface="Times New Roman" pitchFamily="18" charset="0"/>
              </a:rPr>
              <a:t>the </a:t>
            </a:r>
            <a:r>
              <a:rPr lang="en-US" b="1" u="none" strike="noStrike" dirty="0" smtClean="0">
                <a:effectLst/>
                <a:latin typeface="Times New Roman" pitchFamily="18" charset="0"/>
                <a:cs typeface="Times New Roman" pitchFamily="18" charset="0"/>
              </a:rPr>
              <a:t>builder</a:t>
            </a:r>
            <a:r>
              <a:rPr lang="en-US" u="none" strike="noStrike" dirty="0" smtClean="0">
                <a:effectLst/>
                <a:latin typeface="Times New Roman" pitchFamily="18" charset="0"/>
                <a:cs typeface="Times New Roman" pitchFamily="18" charset="0"/>
              </a:rPr>
              <a:t> is responsible for </a:t>
            </a:r>
            <a:r>
              <a:rPr lang="en-US" i="1" u="none" strike="noStrike" dirty="0" smtClean="0">
                <a:effectLst/>
                <a:latin typeface="Times New Roman" pitchFamily="18" charset="0"/>
                <a:cs typeface="Times New Roman" pitchFamily="18" charset="0"/>
              </a:rPr>
              <a:t>declaring</a:t>
            </a:r>
            <a:r>
              <a:rPr lang="en-US" u="none" strike="noStrike" dirty="0" smtClean="0">
                <a:effectLst/>
                <a:latin typeface="Times New Roman" pitchFamily="18" charset="0"/>
                <a:cs typeface="Times New Roman" pitchFamily="18" charset="0"/>
              </a:rPr>
              <a:t> and </a:t>
            </a:r>
            <a:r>
              <a:rPr lang="en-US" i="1" u="none" strike="noStrike" dirty="0" smtClean="0">
                <a:effectLst/>
                <a:latin typeface="Times New Roman" pitchFamily="18" charset="0"/>
                <a:cs typeface="Times New Roman" pitchFamily="18" charset="0"/>
              </a:rPr>
              <a:t>defining</a:t>
            </a:r>
            <a:r>
              <a:rPr lang="en-US" u="none" strike="noStrike" dirty="0" smtClean="0">
                <a:effectLst/>
                <a:latin typeface="Times New Roman" pitchFamily="18" charset="0"/>
                <a:cs typeface="Times New Roman" pitchFamily="18" charset="0"/>
              </a:rPr>
              <a:t> how some module works</a:t>
            </a:r>
          </a:p>
          <a:p>
            <a:pPr lvl="1"/>
            <a:r>
              <a:rPr lang="en-US" u="none" strike="noStrike" dirty="0" smtClean="0">
                <a:effectLst/>
                <a:latin typeface="Times New Roman" pitchFamily="18" charset="0"/>
                <a:cs typeface="Times New Roman" pitchFamily="18" charset="0"/>
              </a:rPr>
              <a:t>the </a:t>
            </a:r>
            <a:r>
              <a:rPr lang="en-US" b="1" u="none" strike="noStrike" dirty="0" smtClean="0">
                <a:effectLst/>
                <a:latin typeface="Times New Roman" pitchFamily="18" charset="0"/>
                <a:cs typeface="Times New Roman" pitchFamily="18" charset="0"/>
              </a:rPr>
              <a:t>user</a:t>
            </a:r>
            <a:r>
              <a:rPr lang="en-US" u="none" strike="noStrike" dirty="0" smtClean="0">
                <a:effectLst/>
                <a:latin typeface="Times New Roman" pitchFamily="18" charset="0"/>
                <a:cs typeface="Times New Roman" pitchFamily="18" charset="0"/>
              </a:rPr>
              <a:t> (or </a:t>
            </a:r>
            <a:r>
              <a:rPr lang="en-US" b="1" u="none" strike="noStrike" dirty="0" smtClean="0">
                <a:effectLst/>
                <a:latin typeface="Times New Roman" pitchFamily="18" charset="0"/>
                <a:cs typeface="Times New Roman" pitchFamily="18" charset="0"/>
              </a:rPr>
              <a:t>caller</a:t>
            </a:r>
            <a:r>
              <a:rPr lang="en-US" u="none" strike="noStrike" dirty="0" smtClean="0">
                <a:effectLst/>
                <a:latin typeface="Times New Roman" pitchFamily="18" charset="0"/>
                <a:cs typeface="Times New Roman" pitchFamily="18" charset="0"/>
              </a:rPr>
              <a:t>) is somebody (i.e. some portion of code, often some other module) that makes use of an existing module to perform a task.</a:t>
            </a:r>
          </a:p>
          <a:p>
            <a:pPr lvl="1"/>
            <a:r>
              <a:rPr lang="en-US" dirty="0">
                <a:latin typeface="Times New Roman" pitchFamily="18" charset="0"/>
                <a:cs typeface="Times New Roman" pitchFamily="18" charset="0"/>
              </a:rPr>
              <a:t>Note that for the purposes of this topic (Using Java Libraries), we are looking at things from the user's perspective. In other words, what do we need to know to </a:t>
            </a:r>
            <a:r>
              <a:rPr lang="en-US" b="1" dirty="0">
                <a:latin typeface="Times New Roman" pitchFamily="18" charset="0"/>
                <a:cs typeface="Times New Roman" pitchFamily="18" charset="0"/>
              </a:rPr>
              <a:t>use</a:t>
            </a:r>
            <a:r>
              <a:rPr lang="en-US" dirty="0">
                <a:latin typeface="Times New Roman" pitchFamily="18" charset="0"/>
                <a:cs typeface="Times New Roman" pitchFamily="18" charset="0"/>
              </a:rPr>
              <a:t> an existing Java library from the SDK, along with it's various already-defined features.</a:t>
            </a:r>
          </a:p>
          <a:p>
            <a:pPr lvl="1"/>
            <a:r>
              <a:rPr lang="en-US" dirty="0">
                <a:latin typeface="Times New Roman" pitchFamily="18" charset="0"/>
                <a:cs typeface="Times New Roman" pitchFamily="18" charset="0"/>
              </a:rPr>
              <a:t>We will look at how to </a:t>
            </a:r>
            <a:r>
              <a:rPr lang="en-US" b="1" dirty="0">
                <a:latin typeface="Times New Roman" pitchFamily="18" charset="0"/>
                <a:cs typeface="Times New Roman" pitchFamily="18" charset="0"/>
              </a:rPr>
              <a:t>build</a:t>
            </a:r>
            <a:r>
              <a:rPr lang="en-US" dirty="0">
                <a:latin typeface="Times New Roman" pitchFamily="18" charset="0"/>
                <a:cs typeface="Times New Roman" pitchFamily="18" charset="0"/>
              </a:rPr>
              <a:t> things like functions, classes, interfaces, etc. later on.</a:t>
            </a:r>
          </a:p>
          <a:p>
            <a:endParaRPr lang="en-US" dirty="0"/>
          </a:p>
        </p:txBody>
      </p:sp>
    </p:spTree>
    <p:extLst>
      <p:ext uri="{BB962C8B-B14F-4D97-AF65-F5344CB8AC3E}">
        <p14:creationId xmlns:p14="http://schemas.microsoft.com/office/powerpoint/2010/main" val="160326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pPr algn="l"/>
            <a:r>
              <a:rPr lang="en-US" dirty="0" smtClean="0">
                <a:latin typeface="Times New Roman" pitchFamily="18" charset="0"/>
                <a:cs typeface="Times New Roman" pitchFamily="18" charset="0"/>
              </a:rPr>
              <a:t>What's in the Java SDK?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544616"/>
          </a:xfrm>
        </p:spPr>
        <p:txBody>
          <a:bodyPr>
            <a:normAutofit fontScale="62500" lnSpcReduction="20000"/>
          </a:bodyPr>
          <a:lstStyle/>
          <a:p>
            <a:r>
              <a:rPr lang="en-US" dirty="0" smtClean="0">
                <a:latin typeface="Times New Roman" pitchFamily="18" charset="0"/>
                <a:cs typeface="Times New Roman" pitchFamily="18" charset="0"/>
              </a:rPr>
              <a:t>There are </a:t>
            </a:r>
            <a:r>
              <a:rPr lang="en-US" dirty="0" err="1" smtClean="0">
                <a:latin typeface="Times New Roman" pitchFamily="18" charset="0"/>
                <a:cs typeface="Times New Roman" pitchFamily="18" charset="0"/>
              </a:rPr>
              <a:t>mulitple</a:t>
            </a:r>
            <a:r>
              <a:rPr lang="en-US" dirty="0" smtClean="0">
                <a:latin typeface="Times New Roman" pitchFamily="18" charset="0"/>
                <a:cs typeface="Times New Roman" pitchFamily="18" charset="0"/>
              </a:rPr>
              <a:t> kinds of library constructs to consider, including:</a:t>
            </a:r>
          </a:p>
          <a:p>
            <a:pPr lvl="1"/>
            <a:r>
              <a:rPr lang="en-US" dirty="0" smtClean="0">
                <a:latin typeface="Times New Roman" pitchFamily="18" charset="0"/>
                <a:cs typeface="Times New Roman" pitchFamily="18" charset="0"/>
              </a:rPr>
              <a:t>classes</a:t>
            </a:r>
          </a:p>
          <a:p>
            <a:pPr lvl="1"/>
            <a:r>
              <a:rPr lang="en-US" dirty="0" smtClean="0">
                <a:latin typeface="Times New Roman" pitchFamily="18" charset="0"/>
                <a:cs typeface="Times New Roman" pitchFamily="18" charset="0"/>
              </a:rPr>
              <a:t>interfaces</a:t>
            </a:r>
          </a:p>
          <a:p>
            <a:pPr lvl="1"/>
            <a:r>
              <a:rPr lang="en-US" dirty="0" smtClean="0">
                <a:latin typeface="Times New Roman" pitchFamily="18" charset="0"/>
                <a:cs typeface="Times New Roman" pitchFamily="18" charset="0"/>
              </a:rPr>
              <a:t>packages</a:t>
            </a:r>
          </a:p>
          <a:p>
            <a:r>
              <a:rPr lang="en-US" dirty="0" smtClean="0">
                <a:latin typeface="Times New Roman" pitchFamily="18" charset="0"/>
                <a:cs typeface="Times New Roman" pitchFamily="18" charset="0"/>
              </a:rPr>
              <a:t>classes and interfaces with generic type parameters</a:t>
            </a:r>
          </a:p>
          <a:p>
            <a:r>
              <a:rPr lang="en-US" dirty="0" smtClean="0">
                <a:latin typeface="Times New Roman" pitchFamily="18" charset="0"/>
                <a:cs typeface="Times New Roman" pitchFamily="18" charset="0"/>
              </a:rPr>
              <a:t>classes and interfaces are grouped into packages</a:t>
            </a:r>
          </a:p>
          <a:p>
            <a:r>
              <a:rPr lang="en-US" dirty="0" smtClean="0">
                <a:latin typeface="Times New Roman" pitchFamily="18" charset="0"/>
                <a:cs typeface="Times New Roman" pitchFamily="18" charset="0"/>
              </a:rPr>
              <a:t>packages are named into categories and subcategories, separated by the dot-operator. Examples of packages:</a:t>
            </a:r>
          </a:p>
          <a:p>
            <a:pPr lvl="1"/>
            <a:r>
              <a:rPr lang="en-US" dirty="0" err="1" smtClean="0">
                <a:latin typeface="Times New Roman" pitchFamily="18" charset="0"/>
                <a:cs typeface="Times New Roman" pitchFamily="18" charset="0"/>
              </a:rPr>
              <a:t>java.lang</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java.util</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java.util.concurrent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 class is inside a package, we can refer to the whole name by referring to the package name, dot-operator, then class name. Examples:</a:t>
            </a:r>
          </a:p>
          <a:p>
            <a:pPr lvl="1"/>
            <a:r>
              <a:rPr lang="en-US" dirty="0" err="1" smtClean="0">
                <a:latin typeface="Times New Roman" pitchFamily="18" charset="0"/>
                <a:cs typeface="Times New Roman" pitchFamily="18" charset="0"/>
              </a:rPr>
              <a:t>java.lang.String</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java.util.Scanner</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classes and interfaces can contain:</a:t>
            </a:r>
          </a:p>
          <a:p>
            <a:pPr lvl="1"/>
            <a:r>
              <a:rPr lang="en-US" dirty="0" smtClean="0">
                <a:latin typeface="Times New Roman" pitchFamily="18" charset="0"/>
                <a:cs typeface="Times New Roman" pitchFamily="18" charset="0"/>
              </a:rPr>
              <a:t>fields (i.e. data variables)</a:t>
            </a:r>
          </a:p>
          <a:p>
            <a:pPr lvl="1"/>
            <a:r>
              <a:rPr lang="en-US" dirty="0" smtClean="0">
                <a:latin typeface="Times New Roman" pitchFamily="18" charset="0"/>
                <a:cs typeface="Times New Roman" pitchFamily="18" charset="0"/>
              </a:rPr>
              <a:t>methods (i.e. member functions)</a:t>
            </a:r>
          </a:p>
          <a:p>
            <a:r>
              <a:rPr lang="en-US" dirty="0" smtClean="0">
                <a:latin typeface="Times New Roman" pitchFamily="18" charset="0"/>
                <a:cs typeface="Times New Roman" pitchFamily="18" charset="0"/>
              </a:rPr>
              <a:t>Right now, we will focus on the usage of class libraries.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5817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sz="4000" dirty="0" smtClean="0">
                <a:latin typeface="Times New Roman" pitchFamily="18" charset="0"/>
                <a:cs typeface="Times New Roman" pitchFamily="18" charset="0"/>
              </a:rPr>
              <a:t>Using a Java class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400600"/>
          </a:xfrm>
        </p:spPr>
        <p:txBody>
          <a:bodyPr>
            <a:noAutofit/>
          </a:bodyPr>
          <a:lstStyle/>
          <a:p>
            <a:r>
              <a:rPr lang="en-US" sz="1800" dirty="0">
                <a:latin typeface="Times New Roman" pitchFamily="18" charset="0"/>
                <a:cs typeface="Times New Roman" pitchFamily="18" charset="0"/>
              </a:rPr>
              <a:t>The </a:t>
            </a:r>
            <a:r>
              <a:rPr lang="en-US" sz="1800" i="1" dirty="0">
                <a:latin typeface="Times New Roman" pitchFamily="18" charset="0"/>
                <a:cs typeface="Times New Roman" pitchFamily="18" charset="0"/>
              </a:rPr>
              <a:t>import</a:t>
            </a:r>
            <a:r>
              <a:rPr lang="en-US" sz="1800" dirty="0">
                <a:latin typeface="Times New Roman" pitchFamily="18" charset="0"/>
                <a:cs typeface="Times New Roman" pitchFamily="18" charset="0"/>
              </a:rPr>
              <a:t> statement</a:t>
            </a:r>
          </a:p>
          <a:p>
            <a:pPr lvl="1"/>
            <a:r>
              <a:rPr lang="en-US" sz="1400" dirty="0" smtClean="0">
                <a:latin typeface="Times New Roman" pitchFamily="18" charset="0"/>
                <a:cs typeface="Times New Roman" pitchFamily="18" charset="0"/>
              </a:rPr>
              <a:t>If you are using any item from the package </a:t>
            </a:r>
            <a:r>
              <a:rPr lang="en-US" sz="1400" dirty="0" err="1" smtClean="0">
                <a:latin typeface="Times New Roman" pitchFamily="18" charset="0"/>
                <a:cs typeface="Times New Roman" pitchFamily="18" charset="0"/>
              </a:rPr>
              <a:t>java.lang</a:t>
            </a:r>
            <a:r>
              <a:rPr lang="en-US" sz="1400" dirty="0" smtClean="0">
                <a:latin typeface="Times New Roman" pitchFamily="18" charset="0"/>
                <a:cs typeface="Times New Roman" pitchFamily="18" charset="0"/>
              </a:rPr>
              <a:t>, you don't need to do anything special. Everything from </a:t>
            </a:r>
            <a:r>
              <a:rPr lang="en-US" sz="1400" dirty="0" err="1" smtClean="0">
                <a:latin typeface="Times New Roman" pitchFamily="18" charset="0"/>
                <a:cs typeface="Times New Roman" pitchFamily="18" charset="0"/>
              </a:rPr>
              <a:t>java.lang</a:t>
            </a:r>
            <a:r>
              <a:rPr lang="en-US" sz="1400" dirty="0" smtClean="0">
                <a:latin typeface="Times New Roman" pitchFamily="18" charset="0"/>
                <a:cs typeface="Times New Roman" pitchFamily="18" charset="0"/>
              </a:rPr>
              <a:t> is automatically imported for use into every Java program you write</a:t>
            </a:r>
          </a:p>
          <a:p>
            <a:r>
              <a:rPr lang="en-US" sz="1800" dirty="0" smtClean="0">
                <a:latin typeface="Times New Roman" pitchFamily="18" charset="0"/>
                <a:cs typeface="Times New Roman" pitchFamily="18" charset="0"/>
              </a:rPr>
              <a:t>For a class out of any other package, you need to put an import statement at the top of your file, to let the Java tools (compiler and loader) know what libraries to pull in</a:t>
            </a:r>
          </a:p>
          <a:p>
            <a:r>
              <a:rPr lang="en-US" sz="1800" dirty="0" smtClean="0">
                <a:latin typeface="Times New Roman" pitchFamily="18" charset="0"/>
                <a:cs typeface="Times New Roman" pitchFamily="18" charset="0"/>
              </a:rPr>
              <a:t>Basic form:</a:t>
            </a:r>
          </a:p>
          <a:p>
            <a:r>
              <a:rPr lang="en-US" sz="1800" dirty="0" smtClean="0">
                <a:latin typeface="Times New Roman" pitchFamily="18" charset="0"/>
                <a:cs typeface="Times New Roman" pitchFamily="18" charset="0"/>
              </a:rPr>
              <a:t>import &lt;</a:t>
            </a:r>
            <a:r>
              <a:rPr lang="en-US" sz="1800" dirty="0" err="1" smtClean="0">
                <a:latin typeface="Times New Roman" pitchFamily="18" charset="0"/>
                <a:cs typeface="Times New Roman" pitchFamily="18" charset="0"/>
              </a:rPr>
              <a:t>package_name</a:t>
            </a:r>
            <a:r>
              <a:rPr lang="en-US" sz="1800" dirty="0" smtClean="0">
                <a:latin typeface="Times New Roman" pitchFamily="18" charset="0"/>
                <a:cs typeface="Times New Roman" pitchFamily="18" charset="0"/>
              </a:rPr>
              <a:t>&gt;.&lt;</a:t>
            </a:r>
            <a:r>
              <a:rPr lang="en-US" sz="1800" dirty="0" err="1" smtClean="0">
                <a:latin typeface="Times New Roman" pitchFamily="18" charset="0"/>
                <a:cs typeface="Times New Roman" pitchFamily="18" charset="0"/>
              </a:rPr>
              <a:t>class_name</a:t>
            </a:r>
            <a:r>
              <a:rPr lang="en-US" sz="1800" dirty="0" smtClean="0">
                <a:latin typeface="Times New Roman" pitchFamily="18" charset="0"/>
                <a:cs typeface="Times New Roman" pitchFamily="18" charset="0"/>
              </a:rPr>
              <a:t>&gt;;</a:t>
            </a:r>
          </a:p>
          <a:p>
            <a:r>
              <a:rPr lang="en-US" sz="1800" dirty="0" smtClean="0">
                <a:latin typeface="Times New Roman" pitchFamily="18" charset="0"/>
                <a:cs typeface="Times New Roman" pitchFamily="18" charset="0"/>
              </a:rPr>
              <a:t>Examples:</a:t>
            </a:r>
          </a:p>
          <a:p>
            <a:pPr lvl="1"/>
            <a:r>
              <a:rPr lang="en-US" sz="1400" dirty="0" smtClean="0">
                <a:latin typeface="Times New Roman" pitchFamily="18" charset="0"/>
                <a:cs typeface="Times New Roman" pitchFamily="18" charset="0"/>
              </a:rPr>
              <a:t>import </a:t>
            </a:r>
            <a:r>
              <a:rPr lang="en-US" sz="1400" dirty="0" err="1" smtClean="0">
                <a:latin typeface="Times New Roman" pitchFamily="18" charset="0"/>
                <a:cs typeface="Times New Roman" pitchFamily="18" charset="0"/>
              </a:rPr>
              <a:t>java.util.Scanner</a:t>
            </a:r>
            <a:r>
              <a:rPr lang="en-US" sz="1400"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import </a:t>
            </a:r>
            <a:r>
              <a:rPr lang="en-US" sz="1400" dirty="0" err="1" smtClean="0">
                <a:latin typeface="Times New Roman" pitchFamily="18" charset="0"/>
                <a:cs typeface="Times New Roman" pitchFamily="18" charset="0"/>
              </a:rPr>
              <a:t>javax.swing.JFrame</a:t>
            </a:r>
            <a:r>
              <a:rPr lang="en-US" sz="1400"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import </a:t>
            </a:r>
            <a:r>
              <a:rPr lang="en-US" sz="1400" dirty="0" err="1" smtClean="0">
                <a:latin typeface="Times New Roman" pitchFamily="18" charset="0"/>
                <a:cs typeface="Times New Roman" pitchFamily="18" charset="0"/>
              </a:rPr>
              <a:t>java.awt.geom.GeneralPath</a:t>
            </a:r>
            <a:r>
              <a:rPr lang="en-US" sz="14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Wildcards - if you are going to be using many classes from the same package, you can tell the compiler to import all classes from a single package with the * wildcard character (meaning "all"), in place of a single class name. Examples:</a:t>
            </a:r>
          </a:p>
          <a:p>
            <a:pPr lvl="1"/>
            <a:r>
              <a:rPr lang="en-US" sz="1400" dirty="0" smtClean="0">
                <a:latin typeface="Times New Roman" pitchFamily="18" charset="0"/>
                <a:cs typeface="Times New Roman" pitchFamily="18" charset="0"/>
              </a:rPr>
              <a:t>import </a:t>
            </a:r>
            <a:r>
              <a:rPr lang="en-US" sz="1400" dirty="0" err="1" smtClean="0">
                <a:latin typeface="Times New Roman" pitchFamily="18" charset="0"/>
                <a:cs typeface="Times New Roman" pitchFamily="18" charset="0"/>
              </a:rPr>
              <a:t>javax.swing</a:t>
            </a:r>
            <a:r>
              <a:rPr lang="en-US" sz="1400" dirty="0" smtClean="0">
                <a:latin typeface="Times New Roman" pitchFamily="18" charset="0"/>
                <a:cs typeface="Times New Roman" pitchFamily="18" charset="0"/>
              </a:rPr>
              <a:t>.*;   // imports all classes in </a:t>
            </a:r>
            <a:r>
              <a:rPr lang="en-US" sz="1400" dirty="0" err="1" smtClean="0">
                <a:latin typeface="Times New Roman" pitchFamily="18" charset="0"/>
                <a:cs typeface="Times New Roman" pitchFamily="18" charset="0"/>
              </a:rPr>
              <a:t>javax.swing</a:t>
            </a:r>
            <a:r>
              <a:rPr lang="en-US" sz="1400" dirty="0" smtClean="0">
                <a:latin typeface="Times New Roman" pitchFamily="18" charset="0"/>
                <a:cs typeface="Times New Roman" pitchFamily="18" charset="0"/>
              </a:rPr>
              <a:t> package</a:t>
            </a:r>
          </a:p>
          <a:p>
            <a:pPr lvl="1"/>
            <a:r>
              <a:rPr lang="en-US" sz="1400" dirty="0" smtClean="0">
                <a:latin typeface="Times New Roman" pitchFamily="18" charset="0"/>
                <a:cs typeface="Times New Roman" pitchFamily="18" charset="0"/>
              </a:rPr>
              <a:t>import </a:t>
            </a:r>
            <a:r>
              <a:rPr lang="en-US" sz="1400" dirty="0" err="1" smtClean="0">
                <a:latin typeface="Times New Roman" pitchFamily="18" charset="0"/>
                <a:cs typeface="Times New Roman" pitchFamily="18" charset="0"/>
              </a:rPr>
              <a:t>java.util</a:t>
            </a:r>
            <a:r>
              <a:rPr lang="en-US" sz="1400" dirty="0" smtClean="0">
                <a:latin typeface="Times New Roman" pitchFamily="18" charset="0"/>
                <a:cs typeface="Times New Roman" pitchFamily="18" charset="0"/>
              </a:rPr>
              <a:t>.*;     // imports all classes in </a:t>
            </a:r>
            <a:r>
              <a:rPr lang="en-US" sz="1400" dirty="0" err="1" smtClean="0">
                <a:latin typeface="Times New Roman" pitchFamily="18" charset="0"/>
                <a:cs typeface="Times New Roman" pitchFamily="18" charset="0"/>
              </a:rPr>
              <a:t>java.util</a:t>
            </a:r>
            <a:r>
              <a:rPr lang="en-US" sz="1400" dirty="0" smtClean="0">
                <a:latin typeface="Times New Roman" pitchFamily="18" charset="0"/>
                <a:cs typeface="Times New Roman" pitchFamily="18" charset="0"/>
              </a:rPr>
              <a:t> package</a:t>
            </a:r>
          </a:p>
          <a:p>
            <a:pPr lvl="1"/>
            <a:r>
              <a:rPr lang="en-US" sz="1400" dirty="0" smtClean="0">
                <a:latin typeface="Times New Roman" pitchFamily="18" charset="0"/>
                <a:cs typeface="Times New Roman" pitchFamily="18" charset="0"/>
              </a:rPr>
              <a:t>Note that in last one, it does not import all classes in the sub-package </a:t>
            </a:r>
            <a:r>
              <a:rPr lang="en-US" sz="1400" dirty="0" err="1" smtClean="0">
                <a:latin typeface="Times New Roman" pitchFamily="18" charset="0"/>
                <a:cs typeface="Times New Roman" pitchFamily="18" charset="0"/>
              </a:rPr>
              <a:t>java.util.concurrent</a:t>
            </a:r>
            <a:r>
              <a:rPr lang="en-US" sz="1400" dirty="0" smtClean="0">
                <a:latin typeface="Times New Roman" pitchFamily="18" charset="0"/>
                <a:cs typeface="Times New Roman" pitchFamily="18" charset="0"/>
              </a:rPr>
              <a:t>. It only imports classes directly inside the base package that is specified.</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218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pPr algn="l"/>
            <a:r>
              <a:rPr lang="en-US" sz="4000" dirty="0" smtClean="0">
                <a:latin typeface="Times New Roman" pitchFamily="18" charset="0"/>
                <a:cs typeface="Times New Roman" pitchFamily="18" charset="0"/>
              </a:rPr>
              <a:t>API descriptions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688632"/>
          </a:xfrm>
        </p:spPr>
        <p:txBody>
          <a:bodyPr>
            <a:normAutofit fontScale="32500" lnSpcReduction="20000"/>
          </a:bodyPr>
          <a:lstStyle/>
          <a:p>
            <a:r>
              <a:rPr lang="en-US" sz="4900" dirty="0" smtClean="0">
                <a:latin typeface="Times New Roman" pitchFamily="18" charset="0"/>
                <a:cs typeface="Times New Roman" pitchFamily="18" charset="0"/>
              </a:rPr>
              <a:t>The API description for a Java class gives all of the information you need to be able to syntactically use it correctly</a:t>
            </a:r>
          </a:p>
          <a:p>
            <a:r>
              <a:rPr lang="en-US" sz="4900" dirty="0" smtClean="0">
                <a:latin typeface="Times New Roman" pitchFamily="18" charset="0"/>
                <a:cs typeface="Times New Roman" pitchFamily="18" charset="0"/>
              </a:rPr>
              <a:t>Starts with description of the class, in a general documentation format</a:t>
            </a:r>
          </a:p>
          <a:p>
            <a:r>
              <a:rPr lang="en-US" sz="4900" b="1" dirty="0" smtClean="0">
                <a:latin typeface="Times New Roman" pitchFamily="18" charset="0"/>
                <a:cs typeface="Times New Roman" pitchFamily="18" charset="0"/>
              </a:rPr>
              <a:t>Field Summary</a:t>
            </a:r>
          </a:p>
          <a:p>
            <a:pPr lvl="1">
              <a:buFont typeface="Arial" pitchFamily="34" charset="0"/>
              <a:buChar char="•"/>
            </a:pPr>
            <a:r>
              <a:rPr lang="en-US" sz="4900" dirty="0" smtClean="0">
                <a:latin typeface="Times New Roman" pitchFamily="18" charset="0"/>
                <a:cs typeface="Times New Roman" pitchFamily="18" charset="0"/>
              </a:rPr>
              <a:t>This section lists data fields that you might want to use</a:t>
            </a:r>
          </a:p>
          <a:p>
            <a:pPr lvl="1">
              <a:buFont typeface="Arial" pitchFamily="34" charset="0"/>
              <a:buChar char="•"/>
            </a:pPr>
            <a:r>
              <a:rPr lang="en-US" sz="4900" dirty="0" smtClean="0">
                <a:latin typeface="Times New Roman" pitchFamily="18" charset="0"/>
                <a:cs typeface="Times New Roman" pitchFamily="18" charset="0"/>
              </a:rPr>
              <a:t>Often, these are constants, but not always</a:t>
            </a:r>
          </a:p>
          <a:p>
            <a:pPr lvl="1">
              <a:buFont typeface="Arial" pitchFamily="34" charset="0"/>
              <a:buChar char="•"/>
            </a:pPr>
            <a:r>
              <a:rPr lang="en-US" sz="4900" dirty="0" smtClean="0">
                <a:latin typeface="Times New Roman" pitchFamily="18" charset="0"/>
                <a:cs typeface="Times New Roman" pitchFamily="18" charset="0"/>
              </a:rPr>
              <a:t>This chart lists the variable names, descriptions, and their types</a:t>
            </a:r>
          </a:p>
          <a:p>
            <a:r>
              <a:rPr lang="en-US" sz="4900" b="1" dirty="0" smtClean="0">
                <a:latin typeface="Times New Roman" pitchFamily="18" charset="0"/>
                <a:cs typeface="Times New Roman" pitchFamily="18" charset="0"/>
              </a:rPr>
              <a:t>Constructor Summary</a:t>
            </a:r>
          </a:p>
          <a:p>
            <a:pPr lvl="1">
              <a:buFont typeface="Arial" pitchFamily="34" charset="0"/>
              <a:buChar char="•"/>
            </a:pPr>
            <a:r>
              <a:rPr lang="en-US" sz="4900" dirty="0" smtClean="0">
                <a:latin typeface="Times New Roman" pitchFamily="18" charset="0"/>
                <a:cs typeface="Times New Roman" pitchFamily="18" charset="0"/>
              </a:rPr>
              <a:t>This section lists the constructor methods that are available for this class</a:t>
            </a:r>
          </a:p>
          <a:p>
            <a:pPr lvl="1">
              <a:buFont typeface="Arial" pitchFamily="34" charset="0"/>
              <a:buChar char="•"/>
            </a:pPr>
            <a:r>
              <a:rPr lang="en-US" sz="4900" dirty="0" smtClean="0">
                <a:latin typeface="Times New Roman" pitchFamily="18" charset="0"/>
                <a:cs typeface="Times New Roman" pitchFamily="18" charset="0"/>
              </a:rPr>
              <a:t>Constructors are related to the creation of objects</a:t>
            </a:r>
          </a:p>
          <a:p>
            <a:pPr lvl="1">
              <a:buFont typeface="Arial" pitchFamily="34" charset="0"/>
              <a:buChar char="•"/>
            </a:pPr>
            <a:r>
              <a:rPr lang="en-US" sz="4900" dirty="0" smtClean="0">
                <a:latin typeface="Times New Roman" pitchFamily="18" charset="0"/>
                <a:cs typeface="Times New Roman" pitchFamily="18" charset="0"/>
              </a:rPr>
              <a:t>This chart provides the parameter list for each constructor option</a:t>
            </a:r>
          </a:p>
          <a:p>
            <a:r>
              <a:rPr lang="en-US" sz="4900" b="1" dirty="0" smtClean="0">
                <a:latin typeface="Times New Roman" pitchFamily="18" charset="0"/>
                <a:cs typeface="Times New Roman" pitchFamily="18" charset="0"/>
              </a:rPr>
              <a:t>Method Summary</a:t>
            </a:r>
          </a:p>
          <a:p>
            <a:pPr lvl="1">
              <a:buFont typeface="Arial" pitchFamily="34" charset="0"/>
              <a:buChar char="•"/>
            </a:pPr>
            <a:r>
              <a:rPr lang="en-US" sz="4900" dirty="0" smtClean="0">
                <a:latin typeface="Times New Roman" pitchFamily="18" charset="0"/>
                <a:cs typeface="Times New Roman" pitchFamily="18" charset="0"/>
              </a:rPr>
              <a:t>This section lists the methods that are available for this class</a:t>
            </a:r>
          </a:p>
          <a:p>
            <a:pPr lvl="1">
              <a:buFont typeface="Arial" pitchFamily="34" charset="0"/>
              <a:buChar char="•"/>
            </a:pPr>
            <a:r>
              <a:rPr lang="en-US" sz="4900" dirty="0" smtClean="0">
                <a:latin typeface="Times New Roman" pitchFamily="18" charset="0"/>
                <a:cs typeface="Times New Roman" pitchFamily="18" charset="0"/>
              </a:rPr>
              <a:t>For general class usage, this will typically be the most relevant set of features that you will want to call upon</a:t>
            </a:r>
          </a:p>
          <a:p>
            <a:pPr lvl="1">
              <a:buFont typeface="Arial" pitchFamily="34" charset="0"/>
              <a:buChar char="•"/>
            </a:pPr>
            <a:r>
              <a:rPr lang="en-US" sz="4900" dirty="0" smtClean="0">
                <a:latin typeface="Times New Roman" pitchFamily="18" charset="0"/>
                <a:cs typeface="Times New Roman" pitchFamily="18" charset="0"/>
              </a:rPr>
              <a:t>This chart provides the full prototype, or declaration, of each method</a:t>
            </a:r>
          </a:p>
          <a:p>
            <a:pPr lvl="1">
              <a:buFont typeface="Arial" pitchFamily="34" charset="0"/>
              <a:buChar char="•"/>
            </a:pPr>
            <a:r>
              <a:rPr lang="en-US" sz="4900" dirty="0" smtClean="0">
                <a:latin typeface="Times New Roman" pitchFamily="18" charset="0"/>
                <a:cs typeface="Times New Roman" pitchFamily="18" charset="0"/>
              </a:rPr>
              <a:t>first column shows the return type, and whether the method is static or not (more on this later)</a:t>
            </a:r>
          </a:p>
          <a:p>
            <a:pPr lvl="1">
              <a:buFont typeface="Arial" pitchFamily="34" charset="0"/>
              <a:buChar char="•"/>
            </a:pPr>
            <a:r>
              <a:rPr lang="en-US" sz="4900" dirty="0" smtClean="0">
                <a:latin typeface="Times New Roman" pitchFamily="18" charset="0"/>
                <a:cs typeface="Times New Roman" pitchFamily="18" charset="0"/>
              </a:rPr>
              <a:t>Second column provides method name, as well as list of expected parameters, and a short description</a:t>
            </a:r>
          </a:p>
          <a:p>
            <a:r>
              <a:rPr lang="en-US" sz="4900" dirty="0" smtClean="0">
                <a:latin typeface="Times New Roman" pitchFamily="18" charset="0"/>
                <a:cs typeface="Times New Roman" pitchFamily="18" charset="0"/>
              </a:rPr>
              <a:t>For all of these items, the names (of the variables, constructors, and methods) are also links to more detailed descriptions of the items, which are further down the page</a:t>
            </a:r>
          </a:p>
          <a:p>
            <a:r>
              <a:rPr lang="en-US" sz="4900" dirty="0" smtClean="0">
                <a:latin typeface="Times New Roman" pitchFamily="18" charset="0"/>
                <a:cs typeface="Times New Roman" pitchFamily="18" charset="0"/>
              </a:rPr>
              <a:t>Here's an example API to look at, to see the various sections:</a:t>
            </a:r>
          </a:p>
          <a:p>
            <a:pPr marL="1085850" lvl="2" indent="-685800"/>
            <a:r>
              <a:rPr lang="en-US" sz="4900" dirty="0">
                <a:latin typeface="Times New Roman" pitchFamily="18" charset="0"/>
                <a:cs typeface="Times New Roman" pitchFamily="18" charset="0"/>
                <a:hlinkClick r:id="rId2"/>
              </a:rPr>
              <a:t>class </a:t>
            </a:r>
            <a:r>
              <a:rPr lang="en-US" sz="4900" dirty="0" err="1" smtClean="0">
                <a:latin typeface="Times New Roman" pitchFamily="18" charset="0"/>
                <a:cs typeface="Times New Roman" pitchFamily="18" charset="0"/>
                <a:hlinkClick r:id="rId2"/>
              </a:rPr>
              <a:t>java.lang.Integer</a:t>
            </a:r>
            <a:endParaRPr lang="en-US" sz="4900" dirty="0" smtClean="0">
              <a:latin typeface="Times New Roman" pitchFamily="18" charset="0"/>
              <a:cs typeface="Times New Roman" pitchFamily="18" charset="0"/>
              <a:hlinkClick r:id="rId2"/>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19408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06090"/>
          </a:xfrm>
        </p:spPr>
        <p:txBody>
          <a:bodyPr>
            <a:normAutofit fontScale="90000"/>
          </a:bodyPr>
          <a:lstStyle/>
          <a:p>
            <a:pPr algn="l"/>
            <a:r>
              <a:rPr lang="en-US" dirty="0" smtClean="0">
                <a:latin typeface="Times New Roman" pitchFamily="18" charset="0"/>
                <a:cs typeface="Times New Roman" pitchFamily="18" charset="0"/>
              </a:rPr>
              <a:t>How to use static fields and methods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760640"/>
          </a:xfrm>
        </p:spPr>
        <p:txBody>
          <a:bodyPr>
            <a:noAutofit/>
          </a:bodyPr>
          <a:lstStyle/>
          <a:p>
            <a:r>
              <a:rPr lang="en-US" sz="1800" dirty="0" smtClean="0">
                <a:latin typeface="Times New Roman" pitchFamily="18" charset="0"/>
                <a:cs typeface="Times New Roman" pitchFamily="18" charset="0"/>
              </a:rPr>
              <a:t>Some fields and methods are declared as static</a:t>
            </a:r>
          </a:p>
          <a:p>
            <a:r>
              <a:rPr lang="en-US" sz="1800" dirty="0" smtClean="0">
                <a:latin typeface="Times New Roman" pitchFamily="18" charset="0"/>
                <a:cs typeface="Times New Roman" pitchFamily="18" charset="0"/>
              </a:rPr>
              <a:t>In the Field Summary and/or Method Summary, this information would show up in the left column</a:t>
            </a:r>
          </a:p>
          <a:p>
            <a:r>
              <a:rPr lang="en-US" sz="1800" dirty="0" smtClean="0">
                <a:latin typeface="Times New Roman" pitchFamily="18" charset="0"/>
                <a:cs typeface="Times New Roman" pitchFamily="18" charset="0"/>
              </a:rPr>
              <a:t>If a variable or method is not declared with the word static, then we call it an instance variable or method</a:t>
            </a:r>
          </a:p>
          <a:p>
            <a:r>
              <a:rPr lang="en-US" sz="1800" dirty="0" smtClean="0">
                <a:latin typeface="Times New Roman" pitchFamily="18" charset="0"/>
                <a:cs typeface="Times New Roman" pitchFamily="18" charset="0"/>
              </a:rPr>
              <a:t>To call upon variables or methods from a class, we use the dot-operator syntax. There is a difference between static and instance items, though</a:t>
            </a:r>
          </a:p>
          <a:p>
            <a:r>
              <a:rPr lang="en-US" sz="1800" dirty="0" smtClean="0">
                <a:latin typeface="Times New Roman" pitchFamily="18" charset="0"/>
                <a:cs typeface="Times New Roman" pitchFamily="18" charset="0"/>
              </a:rPr>
              <a:t>For a static variable or method, we use this format:</a:t>
            </a:r>
          </a:p>
          <a:p>
            <a:pPr lvl="1"/>
            <a:r>
              <a:rPr lang="en-US" sz="1400" dirty="0" err="1" smtClean="0">
                <a:latin typeface="Times New Roman" pitchFamily="18" charset="0"/>
                <a:cs typeface="Times New Roman" pitchFamily="18" charset="0"/>
              </a:rPr>
              <a:t>className.fieldName</a:t>
            </a:r>
            <a:r>
              <a:rPr lang="en-US" sz="1400" dirty="0" smtClean="0">
                <a:latin typeface="Times New Roman" pitchFamily="18" charset="0"/>
                <a:cs typeface="Times New Roman" pitchFamily="18" charset="0"/>
              </a:rPr>
              <a:t>              // fields</a:t>
            </a:r>
          </a:p>
          <a:p>
            <a:pPr lvl="1"/>
            <a:r>
              <a:rPr lang="en-US" sz="1400" dirty="0" err="1" smtClean="0">
                <a:latin typeface="Times New Roman" pitchFamily="18" charset="0"/>
                <a:cs typeface="Times New Roman" pitchFamily="18" charset="0"/>
              </a:rPr>
              <a:t>className.methodName</a:t>
            </a:r>
            <a:r>
              <a:rPr lang="en-US" sz="1400" dirty="0" smtClean="0">
                <a:latin typeface="Times New Roman" pitchFamily="18" charset="0"/>
                <a:cs typeface="Times New Roman" pitchFamily="18" charset="0"/>
              </a:rPr>
              <a:t>(arguments)  // methods</a:t>
            </a:r>
          </a:p>
          <a:p>
            <a:r>
              <a:rPr lang="en-US" sz="1800" dirty="0" smtClean="0">
                <a:latin typeface="Times New Roman" pitchFamily="18" charset="0"/>
                <a:cs typeface="Times New Roman" pitchFamily="18" charset="0"/>
              </a:rPr>
              <a:t>Example: the </a:t>
            </a:r>
            <a:r>
              <a:rPr lang="en-US" sz="1800" dirty="0" err="1" smtClean="0">
                <a:latin typeface="Times New Roman" pitchFamily="18" charset="0"/>
                <a:cs typeface="Times New Roman" pitchFamily="18" charset="0"/>
                <a:hlinkClick r:id="rId2"/>
              </a:rPr>
              <a:t>java.lang.Math</a:t>
            </a:r>
            <a:r>
              <a:rPr lang="en-US" sz="1800" dirty="0" smtClean="0">
                <a:latin typeface="Times New Roman" pitchFamily="18" charset="0"/>
                <a:cs typeface="Times New Roman" pitchFamily="18" charset="0"/>
              </a:rPr>
              <a:t> library</a:t>
            </a:r>
          </a:p>
          <a:p>
            <a:pPr lvl="1"/>
            <a:r>
              <a:rPr lang="en-US" sz="1400" dirty="0" smtClean="0">
                <a:latin typeface="Times New Roman" pitchFamily="18" charset="0"/>
                <a:cs typeface="Times New Roman" pitchFamily="18" charset="0"/>
              </a:rPr>
              <a:t>API: </a:t>
            </a:r>
            <a:r>
              <a:rPr lang="en-US" sz="1400" dirty="0" err="1" smtClean="0">
                <a:latin typeface="Times New Roman" pitchFamily="18" charset="0"/>
                <a:cs typeface="Times New Roman" pitchFamily="18" charset="0"/>
              </a:rPr>
              <a:t>java.lang.Math</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Note that all fields and methods in this class are static</a:t>
            </a:r>
            <a:r>
              <a:rPr lang="en-US" sz="1400" dirty="0" smtClean="0">
                <a:latin typeface="Times New Roman" pitchFamily="18" charset="0"/>
                <a:cs typeface="Times New Roman" pitchFamily="18" charset="0"/>
              </a:rPr>
              <a:t>)</a:t>
            </a:r>
          </a:p>
          <a:p>
            <a:pPr lvl="1"/>
            <a:r>
              <a:rPr lang="en-US" sz="1400" dirty="0" smtClean="0">
                <a:latin typeface="Times New Roman" pitchFamily="18" charset="0"/>
                <a:cs typeface="Times New Roman" pitchFamily="18" charset="0"/>
              </a:rPr>
              <a:t>class Math has two fields, which are common mathematical constants. Sample usage:</a:t>
            </a:r>
          </a:p>
          <a:p>
            <a:pPr lvl="1"/>
            <a:r>
              <a:rPr lang="en-US" sz="1400" dirty="0" smtClean="0">
                <a:latin typeface="Times New Roman" pitchFamily="18" charset="0"/>
                <a:cs typeface="Times New Roman" pitchFamily="18" charset="0"/>
              </a:rPr>
              <a:t>double area = </a:t>
            </a:r>
            <a:r>
              <a:rPr lang="en-US" sz="1400" dirty="0" err="1" smtClean="0">
                <a:latin typeface="Times New Roman" pitchFamily="18" charset="0"/>
                <a:cs typeface="Times New Roman" pitchFamily="18" charset="0"/>
              </a:rPr>
              <a:t>Math.PI</a:t>
            </a:r>
            <a:r>
              <a:rPr lang="en-US" sz="1400" dirty="0" smtClean="0">
                <a:latin typeface="Times New Roman" pitchFamily="18" charset="0"/>
                <a:cs typeface="Times New Roman" pitchFamily="18" charset="0"/>
              </a:rPr>
              <a:t> * radius * radius;	// compute area of a circle</a:t>
            </a:r>
          </a:p>
          <a:p>
            <a:r>
              <a:rPr lang="en-US" sz="1800" dirty="0" smtClean="0">
                <a:latin typeface="Times New Roman" pitchFamily="18" charset="0"/>
                <a:cs typeface="Times New Roman" pitchFamily="18" charset="0"/>
              </a:rPr>
              <a:t>Sample calls to static methods from Math</a:t>
            </a:r>
          </a:p>
          <a:p>
            <a:pPr lvl="1"/>
            <a:r>
              <a:rPr lang="en-US" sz="1400" dirty="0" smtClean="0">
                <a:latin typeface="Times New Roman" pitchFamily="18" charset="0"/>
                <a:cs typeface="Times New Roman" pitchFamily="18" charset="0"/>
              </a:rPr>
              <a:t>area = </a:t>
            </a:r>
            <a:r>
              <a:rPr lang="en-US" sz="1400" dirty="0" err="1" smtClean="0">
                <a:latin typeface="Times New Roman" pitchFamily="18" charset="0"/>
                <a:cs typeface="Times New Roman" pitchFamily="18" charset="0"/>
              </a:rPr>
              <a:t>Math.PI</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Math.pow</a:t>
            </a:r>
            <a:r>
              <a:rPr lang="en-US" sz="1400" dirty="0" smtClean="0">
                <a:latin typeface="Times New Roman" pitchFamily="18" charset="0"/>
                <a:cs typeface="Times New Roman" pitchFamily="18" charset="0"/>
              </a:rPr>
              <a:t>(radius, 2);   // area of circle, using power method</a:t>
            </a:r>
          </a:p>
          <a:p>
            <a:pPr lvl="1"/>
            <a:r>
              <a:rPr lang="en-US" sz="1400" dirty="0" smtClean="0">
                <a:latin typeface="Times New Roman" pitchFamily="18" charset="0"/>
                <a:cs typeface="Times New Roman" pitchFamily="18" charset="0"/>
              </a:rPr>
              <a:t>y = </a:t>
            </a:r>
            <a:r>
              <a:rPr lang="en-US" sz="1400" dirty="0" err="1" smtClean="0">
                <a:latin typeface="Times New Roman" pitchFamily="18" charset="0"/>
                <a:cs typeface="Times New Roman" pitchFamily="18" charset="0"/>
              </a:rPr>
              <a:t>Math.abs</a:t>
            </a:r>
            <a:r>
              <a:rPr lang="en-US" sz="1400" dirty="0" smtClean="0">
                <a:latin typeface="Times New Roman" pitchFamily="18" charset="0"/>
                <a:cs typeface="Times New Roman" pitchFamily="18" charset="0"/>
              </a:rPr>
              <a:t>(x);		          // computes absolute value of x</a:t>
            </a:r>
          </a:p>
          <a:p>
            <a:pPr lvl="1"/>
            <a:r>
              <a:rPr lang="en-US" sz="1400" dirty="0" err="1" smtClean="0">
                <a:latin typeface="Times New Roman" pitchFamily="18" charset="0"/>
                <a:cs typeface="Times New Roman" pitchFamily="18" charset="0"/>
              </a:rPr>
              <a:t>System.out.print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Math.random</a:t>
            </a:r>
            <a:r>
              <a:rPr lang="en-US" sz="1400" dirty="0" smtClean="0">
                <a:latin typeface="Times New Roman" pitchFamily="18" charset="0"/>
                <a:cs typeface="Times New Roman" pitchFamily="18" charset="0"/>
              </a:rPr>
              <a:t>());        // prints random value in range [0,1)</a:t>
            </a:r>
          </a:p>
          <a:p>
            <a:pPr lvl="1"/>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die =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Math.random</a:t>
            </a:r>
            <a:r>
              <a:rPr lang="en-US" sz="1400" dirty="0" smtClean="0">
                <a:latin typeface="Times New Roman" pitchFamily="18" charset="0"/>
                <a:cs typeface="Times New Roman" pitchFamily="18" charset="0"/>
              </a:rPr>
              <a:t>() * 6) + 1; // roll a standard 6-sided die</a:t>
            </a:r>
          </a:p>
        </p:txBody>
      </p:sp>
    </p:spTree>
    <p:extLst>
      <p:ext uri="{BB962C8B-B14F-4D97-AF65-F5344CB8AC3E}">
        <p14:creationId xmlns:p14="http://schemas.microsoft.com/office/powerpoint/2010/main" val="16592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60647"/>
            <a:ext cx="7200800" cy="6391197"/>
          </a:xfrm>
        </p:spPr>
      </p:pic>
    </p:spTree>
    <p:extLst>
      <p:ext uri="{BB962C8B-B14F-4D97-AF65-F5344CB8AC3E}">
        <p14:creationId xmlns:p14="http://schemas.microsoft.com/office/powerpoint/2010/main" val="1358790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3600" dirty="0" smtClean="0">
                <a:latin typeface="Times New Roman" pitchFamily="18" charset="0"/>
                <a:cs typeface="Times New Roman" pitchFamily="18" charset="0"/>
              </a:rPr>
              <a:t>How to use instance fields and methods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760640"/>
          </a:xfrm>
        </p:spPr>
        <p:txBody>
          <a:bodyPr>
            <a:normAutofit fontScale="55000" lnSpcReduction="20000"/>
          </a:bodyPr>
          <a:lstStyle/>
          <a:p>
            <a:r>
              <a:rPr lang="en-US" dirty="0" smtClean="0">
                <a:latin typeface="Times New Roman" pitchFamily="18" charset="0"/>
                <a:cs typeface="Times New Roman" pitchFamily="18" charset="0"/>
              </a:rPr>
              <a:t>Recall that an instance field or method is one that is not declared to be static. Instance is the default</a:t>
            </a:r>
          </a:p>
          <a:p>
            <a:r>
              <a:rPr lang="en-US" dirty="0" smtClean="0">
                <a:latin typeface="Times New Roman" pitchFamily="18" charset="0"/>
                <a:cs typeface="Times New Roman" pitchFamily="18" charset="0"/>
              </a:rPr>
              <a:t>To call upon instance fields or methods in a class library, you have to create one or more objects from that class</a:t>
            </a:r>
          </a:p>
          <a:p>
            <a:r>
              <a:rPr lang="en-US" dirty="0" smtClean="0">
                <a:latin typeface="Times New Roman" pitchFamily="18" charset="0"/>
                <a:cs typeface="Times New Roman" pitchFamily="18" charset="0"/>
              </a:rPr>
              <a:t>A class is a blueprint for building objects.</a:t>
            </a:r>
          </a:p>
          <a:p>
            <a:r>
              <a:rPr lang="en-US" dirty="0" smtClean="0">
                <a:latin typeface="Times New Roman" pitchFamily="18" charset="0"/>
                <a:cs typeface="Times New Roman" pitchFamily="18" charset="0"/>
              </a:rPr>
              <a:t>Syntax for building an object:</a:t>
            </a:r>
          </a:p>
          <a:p>
            <a:pPr lvl="1"/>
            <a:r>
              <a:rPr lang="en-US" dirty="0" err="1" smtClean="0">
                <a:latin typeface="Times New Roman" pitchFamily="18" charset="0"/>
                <a:cs typeface="Times New Roman" pitchFamily="18" charset="0"/>
              </a:rPr>
              <a:t>className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variableName</a:t>
            </a:r>
            <a:r>
              <a:rPr lang="en-US" dirty="0" smtClean="0">
                <a:latin typeface="Times New Roman" pitchFamily="18" charset="0"/>
                <a:cs typeface="Times New Roman" pitchFamily="18" charset="0"/>
              </a:rPr>
              <a:t> = new </a:t>
            </a:r>
            <a:r>
              <a:rPr lang="en-US" dirty="0" err="1" smtClean="0">
                <a:latin typeface="Times New Roman" pitchFamily="18" charset="0"/>
                <a:cs typeface="Times New Roman" pitchFamily="18" charset="0"/>
              </a:rPr>
              <a:t>className</a:t>
            </a:r>
            <a:r>
              <a:rPr lang="en-US" dirty="0" smtClean="0">
                <a:latin typeface="Times New Roman" pitchFamily="18" charset="0"/>
                <a:cs typeface="Times New Roman" pitchFamily="18" charset="0"/>
              </a:rPr>
              <a:t>( parameter(s) );</a:t>
            </a:r>
          </a:p>
          <a:p>
            <a:pPr lvl="1"/>
            <a:r>
              <a:rPr lang="en-US" dirty="0" smtClean="0">
                <a:latin typeface="Times New Roman" pitchFamily="18" charset="0"/>
                <a:cs typeface="Times New Roman" pitchFamily="18" charset="0"/>
              </a:rPr>
              <a:t>In this format, the first part is the declaration of a reference variable</a:t>
            </a:r>
          </a:p>
          <a:p>
            <a:pPr lvl="1"/>
            <a:r>
              <a:rPr lang="en-US" dirty="0" smtClean="0">
                <a:latin typeface="Times New Roman" pitchFamily="18" charset="0"/>
                <a:cs typeface="Times New Roman" pitchFamily="18" charset="0"/>
              </a:rPr>
              <a:t>new is a keyword of the language, and that part of the statement builds a "new" object, and runs a special initialization function called a constructor. This is what the parameters are for</a:t>
            </a:r>
          </a:p>
          <a:p>
            <a:r>
              <a:rPr lang="en-US" dirty="0" smtClean="0">
                <a:latin typeface="Times New Roman" pitchFamily="18" charset="0"/>
                <a:cs typeface="Times New Roman" pitchFamily="18" charset="0"/>
              </a:rPr>
              <a:t>Examples:</a:t>
            </a:r>
          </a:p>
          <a:p>
            <a:pPr lvl="1"/>
            <a:r>
              <a:rPr lang="en-US" dirty="0" smtClean="0">
                <a:latin typeface="Times New Roman" pitchFamily="18" charset="0"/>
                <a:cs typeface="Times New Roman" pitchFamily="18" charset="0"/>
              </a:rPr>
              <a:t>Scanner input = new Scanner(System.in);</a:t>
            </a:r>
          </a:p>
          <a:p>
            <a:pPr lvl="1"/>
            <a:r>
              <a:rPr lang="en-US" dirty="0" err="1" smtClean="0">
                <a:latin typeface="Times New Roman" pitchFamily="18" charset="0"/>
                <a:cs typeface="Times New Roman" pitchFamily="18" charset="0"/>
              </a:rPr>
              <a:t>JButton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myButton</a:t>
            </a:r>
            <a:r>
              <a:rPr lang="en-US" dirty="0" smtClean="0">
                <a:latin typeface="Times New Roman" pitchFamily="18" charset="0"/>
                <a:cs typeface="Times New Roman" pitchFamily="18" charset="0"/>
              </a:rPr>
              <a:t> = new </a:t>
            </a:r>
            <a:r>
              <a:rPr lang="en-US" dirty="0" err="1" smtClean="0">
                <a:latin typeface="Times New Roman" pitchFamily="18" charset="0"/>
                <a:cs typeface="Times New Roman" pitchFamily="18" charset="0"/>
              </a:rPr>
              <a:t>JButton</a:t>
            </a:r>
            <a:r>
              <a:rPr lang="en-US" dirty="0" smtClean="0">
                <a:latin typeface="Times New Roman" pitchFamily="18" charset="0"/>
                <a:cs typeface="Times New Roman" pitchFamily="18" charset="0"/>
              </a:rPr>
              <a:t>("Click Me");</a:t>
            </a:r>
          </a:p>
          <a:p>
            <a:pPr lvl="1"/>
            <a:r>
              <a:rPr lang="en-US" dirty="0" smtClean="0">
                <a:latin typeface="Times New Roman" pitchFamily="18" charset="0"/>
                <a:cs typeface="Times New Roman" pitchFamily="18" charset="0"/>
              </a:rPr>
              <a:t>String s1 = new String();</a:t>
            </a:r>
          </a:p>
          <a:p>
            <a:r>
              <a:rPr lang="en-US" dirty="0" smtClean="0">
                <a:latin typeface="Times New Roman" pitchFamily="18" charset="0"/>
                <a:cs typeface="Times New Roman" pitchFamily="18" charset="0"/>
              </a:rPr>
              <a:t>Once you have declared one or more objects, call upon fields and methods with the dot-operator, as before, but for instance members, use the object's name (i.e. the reference variable) on the left of the dot:</a:t>
            </a:r>
          </a:p>
          <a:p>
            <a:pPr lvl="1"/>
            <a:r>
              <a:rPr lang="en-US" dirty="0" err="1" smtClean="0">
                <a:latin typeface="Times New Roman" pitchFamily="18" charset="0"/>
                <a:cs typeface="Times New Roman" pitchFamily="18" charset="0"/>
              </a:rPr>
              <a:t>objectName.fieldName</a:t>
            </a:r>
            <a:r>
              <a:rPr lang="en-US" dirty="0" smtClean="0">
                <a:latin typeface="Times New Roman" pitchFamily="18" charset="0"/>
                <a:cs typeface="Times New Roman" pitchFamily="18" charset="0"/>
              </a:rPr>
              <a:t>              // fields</a:t>
            </a:r>
          </a:p>
          <a:p>
            <a:pPr lvl="1"/>
            <a:r>
              <a:rPr lang="en-US" dirty="0" err="1" smtClean="0">
                <a:latin typeface="Times New Roman" pitchFamily="18" charset="0"/>
                <a:cs typeface="Times New Roman" pitchFamily="18" charset="0"/>
              </a:rPr>
              <a:t>objectName.methodName</a:t>
            </a:r>
            <a:r>
              <a:rPr lang="en-US" dirty="0" smtClean="0">
                <a:latin typeface="Times New Roman" pitchFamily="18" charset="0"/>
                <a:cs typeface="Times New Roman" pitchFamily="18" charset="0"/>
              </a:rPr>
              <a:t>(arguments)  // methods</a:t>
            </a:r>
          </a:p>
          <a:p>
            <a:r>
              <a:rPr lang="en-US" dirty="0" smtClean="0">
                <a:latin typeface="Times New Roman" pitchFamily="18" charset="0"/>
                <a:cs typeface="Times New Roman" pitchFamily="18" charset="0"/>
              </a:rPr>
              <a:t>Example uses:</a:t>
            </a:r>
          </a:p>
          <a:p>
            <a:pPr lvl="1"/>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input.nextInt</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myButton.setText</a:t>
            </a:r>
            <a:r>
              <a:rPr lang="en-US" dirty="0" smtClean="0">
                <a:latin typeface="Times New Roman" pitchFamily="18" charset="0"/>
                <a:cs typeface="Times New Roman" pitchFamily="18" charset="0"/>
              </a:rPr>
              <a:t>("Stop clicking me!");</a:t>
            </a:r>
          </a:p>
          <a:p>
            <a:pPr lvl="1"/>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(s1.toUpperCase());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1014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Example: the </a:t>
            </a:r>
            <a:r>
              <a:rPr lang="en-US" dirty="0" err="1" smtClean="0">
                <a:latin typeface="Times New Roman" pitchFamily="18" charset="0"/>
                <a:cs typeface="Times New Roman" pitchFamily="18" charset="0"/>
              </a:rPr>
              <a:t>java.util.Random</a:t>
            </a:r>
            <a:r>
              <a:rPr lang="en-US" dirty="0" smtClean="0">
                <a:latin typeface="Times New Roman" pitchFamily="18" charset="0"/>
                <a:cs typeface="Times New Roman" pitchFamily="18" charset="0"/>
              </a:rPr>
              <a:t> library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72608"/>
          </a:xfrm>
        </p:spPr>
        <p:txBody>
          <a:bodyPr>
            <a:noAutofit/>
          </a:bodyPr>
          <a:lstStyle/>
          <a:p>
            <a:r>
              <a:rPr lang="en-US" sz="1800" dirty="0" smtClean="0">
                <a:latin typeface="Times New Roman" pitchFamily="18" charset="0"/>
                <a:cs typeface="Times New Roman" pitchFamily="18" charset="0"/>
              </a:rPr>
              <a:t>API: </a:t>
            </a:r>
            <a:r>
              <a:rPr lang="en-US" sz="1800" dirty="0" err="1" smtClean="0">
                <a:latin typeface="Times New Roman" pitchFamily="18" charset="0"/>
                <a:cs typeface="Times New Roman" pitchFamily="18" charset="0"/>
                <a:hlinkClick r:id="rId2"/>
              </a:rPr>
              <a:t>java.util.Random</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library is for generating pseudo-random numbers</a:t>
            </a:r>
          </a:p>
          <a:p>
            <a:r>
              <a:rPr lang="en-US" sz="1800" dirty="0" smtClean="0">
                <a:latin typeface="Times New Roman" pitchFamily="18" charset="0"/>
                <a:cs typeface="Times New Roman" pitchFamily="18" charset="0"/>
              </a:rPr>
              <a:t>How computers do "random" number generation</a:t>
            </a:r>
          </a:p>
          <a:p>
            <a:pPr lvl="1"/>
            <a:r>
              <a:rPr lang="en-US" sz="1600" dirty="0" smtClean="0">
                <a:latin typeface="Times New Roman" pitchFamily="18" charset="0"/>
                <a:cs typeface="Times New Roman" pitchFamily="18" charset="0"/>
              </a:rPr>
              <a:t>It's really a "pseudo-random" generator</a:t>
            </a:r>
          </a:p>
          <a:p>
            <a:pPr lvl="1"/>
            <a:r>
              <a:rPr lang="en-US" sz="1600" dirty="0" smtClean="0">
                <a:latin typeface="Times New Roman" pitchFamily="18" charset="0"/>
                <a:cs typeface="Times New Roman" pitchFamily="18" charset="0"/>
              </a:rPr>
              <a:t>Start with a "seed" value</a:t>
            </a:r>
          </a:p>
          <a:p>
            <a:pPr lvl="1"/>
            <a:r>
              <a:rPr lang="en-US" sz="1600" dirty="0" smtClean="0">
                <a:latin typeface="Times New Roman" pitchFamily="18" charset="0"/>
                <a:cs typeface="Times New Roman" pitchFamily="18" charset="0"/>
              </a:rPr>
              <a:t>The seed is used as the input to an algorithm, which generates a seemingly randomized number</a:t>
            </a:r>
          </a:p>
          <a:p>
            <a:pPr lvl="1"/>
            <a:r>
              <a:rPr lang="en-US" sz="1600" dirty="0" smtClean="0">
                <a:latin typeface="Times New Roman" pitchFamily="18" charset="0"/>
                <a:cs typeface="Times New Roman" pitchFamily="18" charset="0"/>
              </a:rPr>
              <a:t>Each "random" value generated becomes the seed for the next one</a:t>
            </a:r>
          </a:p>
          <a:p>
            <a:pPr lvl="1"/>
            <a:r>
              <a:rPr lang="en-US" sz="1600" dirty="0" smtClean="0">
                <a:latin typeface="Times New Roman" pitchFamily="18" charset="0"/>
                <a:cs typeface="Times New Roman" pitchFamily="18" charset="0"/>
              </a:rPr>
              <a:t>Start with the same seed, and you'll get the same random numbers!</a:t>
            </a:r>
          </a:p>
          <a:p>
            <a:r>
              <a:rPr lang="en-US" sz="1800" dirty="0" smtClean="0">
                <a:latin typeface="Times New Roman" pitchFamily="18" charset="0"/>
                <a:cs typeface="Times New Roman" pitchFamily="18" charset="0"/>
              </a:rPr>
              <a:t>Creating objects of this type:</a:t>
            </a:r>
          </a:p>
          <a:p>
            <a:pPr lvl="1"/>
            <a:r>
              <a:rPr lang="en-US" sz="1600" dirty="0" smtClean="0">
                <a:latin typeface="Times New Roman" pitchFamily="18" charset="0"/>
                <a:cs typeface="Times New Roman" pitchFamily="18" charset="0"/>
              </a:rPr>
              <a:t>Random r1 = new Random();	// uses the system time to create seed</a:t>
            </a:r>
          </a:p>
          <a:p>
            <a:pPr lvl="1"/>
            <a:r>
              <a:rPr lang="en-US" sz="1600" dirty="0" smtClean="0">
                <a:latin typeface="Times New Roman" pitchFamily="18" charset="0"/>
                <a:cs typeface="Times New Roman" pitchFamily="18" charset="0"/>
              </a:rPr>
              <a:t>Random r2 = new Random(1234);  // uses 1234 as the seed</a:t>
            </a:r>
          </a:p>
          <a:p>
            <a:pPr lvl="1"/>
            <a:r>
              <a:rPr lang="en-US" sz="1600" dirty="0" smtClean="0">
                <a:latin typeface="Times New Roman" pitchFamily="18" charset="0"/>
                <a:cs typeface="Times New Roman" pitchFamily="18" charset="0"/>
              </a:rPr>
              <a:t>In the above statements, r1 and r2 refer to objects of type Random -- they both can generate a pseudo-random sequence of values</a:t>
            </a:r>
          </a:p>
          <a:p>
            <a:r>
              <a:rPr lang="en-US" sz="1800" dirty="0" smtClean="0">
                <a:latin typeface="Times New Roman" pitchFamily="18" charset="0"/>
                <a:cs typeface="Times New Roman" pitchFamily="18" charset="0"/>
              </a:rPr>
              <a:t>Sample calls to these objects:</a:t>
            </a:r>
          </a:p>
          <a:p>
            <a:pPr lvl="1"/>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x = r1.nextInt();          // gets a random integer</a:t>
            </a:r>
          </a:p>
          <a:p>
            <a:pPr lvl="1"/>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y = r1.nextInt(10);        // gets a random integer from 0-9</a:t>
            </a:r>
          </a:p>
          <a:p>
            <a:pPr lvl="1"/>
            <a:r>
              <a:rPr lang="en-US" sz="1600" dirty="0" smtClean="0">
                <a:latin typeface="Times New Roman" pitchFamily="18" charset="0"/>
                <a:cs typeface="Times New Roman" pitchFamily="18" charset="0"/>
              </a:rPr>
              <a:t>double z = r1.nextDouble();    // gets a random double in range [0,1)</a:t>
            </a:r>
          </a:p>
        </p:txBody>
      </p:sp>
    </p:spTree>
    <p:extLst>
      <p:ext uri="{BB962C8B-B14F-4D97-AF65-F5344CB8AC3E}">
        <p14:creationId xmlns:p14="http://schemas.microsoft.com/office/powerpoint/2010/main" val="340867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1153</Words>
  <Application>Microsoft Office PowerPoint</Application>
  <PresentationFormat>On-screen Show (4:3)</PresentationFormat>
  <Paragraphs>113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Library</vt:lpstr>
      <vt:lpstr>Using Java Libraries</vt:lpstr>
      <vt:lpstr>What's in the Java SDK?</vt:lpstr>
      <vt:lpstr>Using a Java class</vt:lpstr>
      <vt:lpstr>API descriptions</vt:lpstr>
      <vt:lpstr>How to use static fields and methods</vt:lpstr>
      <vt:lpstr>PowerPoint Presentation</vt:lpstr>
      <vt:lpstr>How to use instance fields and methods</vt:lpstr>
      <vt:lpstr>Example: the java.util.Random library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Library</dc:title>
  <dc:creator>BenhouZi</dc:creator>
  <cp:lastModifiedBy>BenhouZi</cp:lastModifiedBy>
  <cp:revision>4</cp:revision>
  <dcterms:created xsi:type="dcterms:W3CDTF">2015-02-01T02:30:54Z</dcterms:created>
  <dcterms:modified xsi:type="dcterms:W3CDTF">2015-02-01T03:07:43Z</dcterms:modified>
</cp:coreProperties>
</file>