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37C76A-1A27-45AD-9B8E-D07B13B9F761}" type="datetimeFigureOut">
              <a:rPr lang="en-US" smtClean="0"/>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D31FD-0A50-461C-B789-A14B932B1381}" type="slidenum">
              <a:rPr lang="en-US" smtClean="0"/>
              <a:t>‹#›</a:t>
            </a:fld>
            <a:endParaRPr lang="en-US"/>
          </a:p>
        </p:txBody>
      </p:sp>
    </p:spTree>
    <p:extLst>
      <p:ext uri="{BB962C8B-B14F-4D97-AF65-F5344CB8AC3E}">
        <p14:creationId xmlns:p14="http://schemas.microsoft.com/office/powerpoint/2010/main" val="348348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37C76A-1A27-45AD-9B8E-D07B13B9F761}" type="datetimeFigureOut">
              <a:rPr lang="en-US" smtClean="0"/>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D31FD-0A50-461C-B789-A14B932B1381}" type="slidenum">
              <a:rPr lang="en-US" smtClean="0"/>
              <a:t>‹#›</a:t>
            </a:fld>
            <a:endParaRPr lang="en-US"/>
          </a:p>
        </p:txBody>
      </p:sp>
    </p:spTree>
    <p:extLst>
      <p:ext uri="{BB962C8B-B14F-4D97-AF65-F5344CB8AC3E}">
        <p14:creationId xmlns:p14="http://schemas.microsoft.com/office/powerpoint/2010/main" val="412241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37C76A-1A27-45AD-9B8E-D07B13B9F761}" type="datetimeFigureOut">
              <a:rPr lang="en-US" smtClean="0"/>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D31FD-0A50-461C-B789-A14B932B1381}" type="slidenum">
              <a:rPr lang="en-US" smtClean="0"/>
              <a:t>‹#›</a:t>
            </a:fld>
            <a:endParaRPr lang="en-US"/>
          </a:p>
        </p:txBody>
      </p:sp>
    </p:spTree>
    <p:extLst>
      <p:ext uri="{BB962C8B-B14F-4D97-AF65-F5344CB8AC3E}">
        <p14:creationId xmlns:p14="http://schemas.microsoft.com/office/powerpoint/2010/main" val="251561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37C76A-1A27-45AD-9B8E-D07B13B9F761}" type="datetimeFigureOut">
              <a:rPr lang="en-US" smtClean="0"/>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D31FD-0A50-461C-B789-A14B932B1381}" type="slidenum">
              <a:rPr lang="en-US" smtClean="0"/>
              <a:t>‹#›</a:t>
            </a:fld>
            <a:endParaRPr lang="en-US"/>
          </a:p>
        </p:txBody>
      </p:sp>
    </p:spTree>
    <p:extLst>
      <p:ext uri="{BB962C8B-B14F-4D97-AF65-F5344CB8AC3E}">
        <p14:creationId xmlns:p14="http://schemas.microsoft.com/office/powerpoint/2010/main" val="227859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37C76A-1A27-45AD-9B8E-D07B13B9F761}" type="datetimeFigureOut">
              <a:rPr lang="en-US" smtClean="0"/>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D31FD-0A50-461C-B789-A14B932B1381}" type="slidenum">
              <a:rPr lang="en-US" smtClean="0"/>
              <a:t>‹#›</a:t>
            </a:fld>
            <a:endParaRPr lang="en-US"/>
          </a:p>
        </p:txBody>
      </p:sp>
    </p:spTree>
    <p:extLst>
      <p:ext uri="{BB962C8B-B14F-4D97-AF65-F5344CB8AC3E}">
        <p14:creationId xmlns:p14="http://schemas.microsoft.com/office/powerpoint/2010/main" val="253688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37C76A-1A27-45AD-9B8E-D07B13B9F761}" type="datetimeFigureOut">
              <a:rPr lang="en-US" smtClean="0"/>
              <a:t>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D31FD-0A50-461C-B789-A14B932B1381}" type="slidenum">
              <a:rPr lang="en-US" smtClean="0"/>
              <a:t>‹#›</a:t>
            </a:fld>
            <a:endParaRPr lang="en-US"/>
          </a:p>
        </p:txBody>
      </p:sp>
    </p:spTree>
    <p:extLst>
      <p:ext uri="{BB962C8B-B14F-4D97-AF65-F5344CB8AC3E}">
        <p14:creationId xmlns:p14="http://schemas.microsoft.com/office/powerpoint/2010/main" val="288293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37C76A-1A27-45AD-9B8E-D07B13B9F761}" type="datetimeFigureOut">
              <a:rPr lang="en-US" smtClean="0"/>
              <a:t>2/13/2015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AD31FD-0A50-461C-B789-A14B932B1381}" type="slidenum">
              <a:rPr lang="en-US" smtClean="0"/>
              <a:t>‹#›</a:t>
            </a:fld>
            <a:endParaRPr lang="en-US"/>
          </a:p>
        </p:txBody>
      </p:sp>
    </p:spTree>
    <p:extLst>
      <p:ext uri="{BB962C8B-B14F-4D97-AF65-F5344CB8AC3E}">
        <p14:creationId xmlns:p14="http://schemas.microsoft.com/office/powerpoint/2010/main" val="59534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37C76A-1A27-45AD-9B8E-D07B13B9F761}" type="datetimeFigureOut">
              <a:rPr lang="en-US" smtClean="0"/>
              <a:t>2/13/2015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AD31FD-0A50-461C-B789-A14B932B1381}" type="slidenum">
              <a:rPr lang="en-US" smtClean="0"/>
              <a:t>‹#›</a:t>
            </a:fld>
            <a:endParaRPr lang="en-US"/>
          </a:p>
        </p:txBody>
      </p:sp>
    </p:spTree>
    <p:extLst>
      <p:ext uri="{BB962C8B-B14F-4D97-AF65-F5344CB8AC3E}">
        <p14:creationId xmlns:p14="http://schemas.microsoft.com/office/powerpoint/2010/main" val="396275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7C76A-1A27-45AD-9B8E-D07B13B9F761}" type="datetimeFigureOut">
              <a:rPr lang="en-US" smtClean="0"/>
              <a:t>2/13/2015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AD31FD-0A50-461C-B789-A14B932B1381}" type="slidenum">
              <a:rPr lang="en-US" smtClean="0"/>
              <a:t>‹#›</a:t>
            </a:fld>
            <a:endParaRPr lang="en-US"/>
          </a:p>
        </p:txBody>
      </p:sp>
    </p:spTree>
    <p:extLst>
      <p:ext uri="{BB962C8B-B14F-4D97-AF65-F5344CB8AC3E}">
        <p14:creationId xmlns:p14="http://schemas.microsoft.com/office/powerpoint/2010/main" val="342947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7C76A-1A27-45AD-9B8E-D07B13B9F761}" type="datetimeFigureOut">
              <a:rPr lang="en-US" smtClean="0"/>
              <a:t>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D31FD-0A50-461C-B789-A14B932B1381}" type="slidenum">
              <a:rPr lang="en-US" smtClean="0"/>
              <a:t>‹#›</a:t>
            </a:fld>
            <a:endParaRPr lang="en-US"/>
          </a:p>
        </p:txBody>
      </p:sp>
    </p:spTree>
    <p:extLst>
      <p:ext uri="{BB962C8B-B14F-4D97-AF65-F5344CB8AC3E}">
        <p14:creationId xmlns:p14="http://schemas.microsoft.com/office/powerpoint/2010/main" val="333865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7C76A-1A27-45AD-9B8E-D07B13B9F761}" type="datetimeFigureOut">
              <a:rPr lang="en-US" smtClean="0"/>
              <a:t>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D31FD-0A50-461C-B789-A14B932B1381}" type="slidenum">
              <a:rPr lang="en-US" smtClean="0"/>
              <a:t>‹#›</a:t>
            </a:fld>
            <a:endParaRPr lang="en-US"/>
          </a:p>
        </p:txBody>
      </p:sp>
    </p:spTree>
    <p:extLst>
      <p:ext uri="{BB962C8B-B14F-4D97-AF65-F5344CB8AC3E}">
        <p14:creationId xmlns:p14="http://schemas.microsoft.com/office/powerpoint/2010/main" val="1125055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7C76A-1A27-45AD-9B8E-D07B13B9F761}" type="datetimeFigureOut">
              <a:rPr lang="en-US" smtClean="0"/>
              <a:t>2/13/2015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D31FD-0A50-461C-B789-A14B932B1381}" type="slidenum">
              <a:rPr lang="en-US" smtClean="0"/>
              <a:t>‹#›</a:t>
            </a:fld>
            <a:endParaRPr lang="en-US"/>
          </a:p>
        </p:txBody>
      </p:sp>
    </p:spTree>
    <p:extLst>
      <p:ext uri="{BB962C8B-B14F-4D97-AF65-F5344CB8AC3E}">
        <p14:creationId xmlns:p14="http://schemas.microsoft.com/office/powerpoint/2010/main" val="2799289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Java Object</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88914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dirty="0" smtClean="0">
                <a:latin typeface="Times New Roman" pitchFamily="18" charset="0"/>
                <a:cs typeface="Times New Roman" pitchFamily="18" charset="0"/>
              </a:rPr>
              <a:t>What is Object?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544616"/>
          </a:xfrm>
        </p:spPr>
        <p:txBody>
          <a:bodyPr>
            <a:normAutofit/>
          </a:bodyPr>
          <a:lstStyle/>
          <a:p>
            <a:r>
              <a:rPr lang="en-US" sz="2400" dirty="0" smtClean="0">
                <a:latin typeface="Times New Roman" pitchFamily="18" charset="0"/>
                <a:cs typeface="Times New Roman" pitchFamily="18" charset="0"/>
              </a:rPr>
              <a:t>Until now, we have not been doing much with objects. This chapter discusses objects and classes.</a:t>
            </a:r>
          </a:p>
          <a:p>
            <a:r>
              <a:rPr lang="en-US" sz="2400" dirty="0" smtClean="0">
                <a:latin typeface="Times New Roman" pitchFamily="18" charset="0"/>
                <a:cs typeface="Times New Roman" pitchFamily="18" charset="0"/>
              </a:rPr>
              <a:t>Forget programming for a while. Think about the Real World and the things that are in it. What things are objects? What things are not objects? This is actually a difficult problem which has occupied philosophers for thousands of years. Don't be too worried if it is not immediately clear to you.</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62966108"/>
              </p:ext>
            </p:extLst>
          </p:nvPr>
        </p:nvGraphicFramePr>
        <p:xfrm>
          <a:off x="1763688" y="4077072"/>
          <a:ext cx="5976664" cy="1854200"/>
        </p:xfrm>
        <a:graphic>
          <a:graphicData uri="http://schemas.openxmlformats.org/drawingml/2006/table">
            <a:tbl>
              <a:tblPr firstRow="1" bandRow="1">
                <a:tableStyleId>{2D5ABB26-0587-4C30-8999-92F81FD0307C}</a:tableStyleId>
              </a:tblPr>
              <a:tblGrid>
                <a:gridCol w="387949"/>
                <a:gridCol w="2530650"/>
                <a:gridCol w="3058065"/>
              </a:tblGrid>
              <a:tr h="370840">
                <a:tc>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Objects</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Non-objects</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Times New Roman" pitchFamily="18" charset="0"/>
                          <a:ea typeface="+mn-ea"/>
                          <a:cs typeface="Times New Roman" pitchFamily="18" charset="0"/>
                        </a:rPr>
                        <a:t>A pen</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Times New Roman" pitchFamily="18" charset="0"/>
                          <a:ea typeface="+mn-ea"/>
                          <a:cs typeface="Times New Roman" pitchFamily="18" charset="0"/>
                        </a:rPr>
                        <a:t>The upper 37% of the pen</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Times New Roman" pitchFamily="18" charset="0"/>
                          <a:ea typeface="+mn-ea"/>
                          <a:cs typeface="Times New Roman" pitchFamily="18" charset="0"/>
                        </a:rPr>
                        <a:t>A computer keyboard</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Times New Roman" pitchFamily="18" charset="0"/>
                          <a:ea typeface="+mn-ea"/>
                          <a:cs typeface="Times New Roman" pitchFamily="18" charset="0"/>
                        </a:rPr>
                        <a:t>The air above the keyboard</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Times New Roman" pitchFamily="18" charset="0"/>
                          <a:ea typeface="+mn-ea"/>
                          <a:cs typeface="Times New Roman" pitchFamily="18" charset="0"/>
                        </a:rPr>
                        <a:t>A shoe</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Times New Roman" pitchFamily="18" charset="0"/>
                          <a:ea typeface="+mn-ea"/>
                          <a:cs typeface="Times New Roman" pitchFamily="18" charset="0"/>
                        </a:rPr>
                        <a:t>The color of the shoe</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Times New Roman" pitchFamily="18" charset="0"/>
                          <a:ea typeface="+mn-ea"/>
                          <a:cs typeface="Times New Roman" pitchFamily="18" charset="0"/>
                        </a:rPr>
                        <a:t>A mouse</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Times New Roman" pitchFamily="18" charset="0"/>
                          <a:ea typeface="+mn-ea"/>
                          <a:cs typeface="Times New Roman" pitchFamily="18" charset="0"/>
                        </a:rPr>
                        <a:t>The sound of a mouse click</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3650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4000" dirty="0">
                <a:latin typeface="Times New Roman" pitchFamily="18" charset="0"/>
                <a:cs typeface="Times New Roman" pitchFamily="18" charset="0"/>
              </a:rPr>
              <a:t>What Makes an Object</a:t>
            </a:r>
            <a:r>
              <a:rPr lang="en-US" sz="4000" dirty="0" smtClean="0">
                <a:latin typeface="Times New Roman" pitchFamily="18" charset="0"/>
                <a:cs typeface="Times New Roman" pitchFamily="18" charset="0"/>
              </a:rPr>
              <a: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328592"/>
          </a:xfrm>
        </p:spPr>
        <p:txBody>
          <a:bodyPr>
            <a:normAutofit/>
          </a:bodyPr>
          <a:lstStyle/>
          <a:p>
            <a:r>
              <a:rPr lang="en-US" dirty="0" smtClean="0">
                <a:latin typeface="Times New Roman" pitchFamily="18" charset="0"/>
                <a:cs typeface="Times New Roman" pitchFamily="18" charset="0"/>
              </a:rPr>
              <a:t>René Descartes (the 17th century philosopher) observed that humans view the world in object-oriented terms. The human brain wants to think about objects, and our thoughts and memories are organized into objects and their relationships. </a:t>
            </a:r>
          </a:p>
          <a:p>
            <a:r>
              <a:rPr lang="en-US" dirty="0" smtClean="0">
                <a:latin typeface="Times New Roman" pitchFamily="18" charset="0"/>
                <a:cs typeface="Times New Roman" pitchFamily="18" charset="0"/>
              </a:rPr>
              <a:t>One of the ideas of object-oriented software is to organize software in a way that matches the thinking style of our object-oriented brains.</a:t>
            </a:r>
          </a:p>
          <a:p>
            <a:endParaRPr lang="en-US" dirty="0" smtClean="0"/>
          </a:p>
          <a:p>
            <a:endParaRPr lang="en-US" dirty="0"/>
          </a:p>
        </p:txBody>
      </p:sp>
    </p:spTree>
    <p:extLst>
      <p:ext uri="{BB962C8B-B14F-4D97-AF65-F5344CB8AC3E}">
        <p14:creationId xmlns:p14="http://schemas.microsoft.com/office/powerpoint/2010/main" val="1719415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20680"/>
          </a:xfrm>
        </p:spPr>
        <p:txBody>
          <a:bodyPr>
            <a:normAutofit fontScale="85000" lnSpcReduction="10000"/>
          </a:bodyPr>
          <a:lstStyle/>
          <a:p>
            <a:r>
              <a:rPr lang="en-US" dirty="0" smtClean="0">
                <a:latin typeface="Times New Roman" pitchFamily="18" charset="0"/>
                <a:cs typeface="Times New Roman" pitchFamily="18" charset="0"/>
              </a:rPr>
              <a:t>Characteristics of Objects</a:t>
            </a:r>
          </a:p>
          <a:p>
            <a:pPr lvl="1"/>
            <a:r>
              <a:rPr lang="en-US" dirty="0" smtClean="0">
                <a:latin typeface="Times New Roman" pitchFamily="18" charset="0"/>
                <a:cs typeface="Times New Roman" pitchFamily="18" charset="0"/>
              </a:rPr>
              <a:t>An object has identity (each object is a distinct individual).</a:t>
            </a:r>
          </a:p>
          <a:p>
            <a:pPr lvl="1"/>
            <a:r>
              <a:rPr lang="en-US" dirty="0" smtClean="0">
                <a:latin typeface="Times New Roman" pitchFamily="18" charset="0"/>
                <a:cs typeface="Times New Roman" pitchFamily="18" charset="0"/>
              </a:rPr>
              <a:t>An object has state (it has various properties, which might change).</a:t>
            </a:r>
          </a:p>
          <a:p>
            <a:pPr lvl="1"/>
            <a:r>
              <a:rPr lang="en-US" dirty="0" smtClean="0">
                <a:latin typeface="Times New Roman" pitchFamily="18" charset="0"/>
                <a:cs typeface="Times New Roman" pitchFamily="18" charset="0"/>
              </a:rPr>
              <a:t>An object has behavior (it can do things and can have things done to it).</a:t>
            </a:r>
          </a:p>
          <a:p>
            <a:r>
              <a:rPr lang="en-US" dirty="0" smtClean="0">
                <a:latin typeface="Times New Roman" pitchFamily="18" charset="0"/>
                <a:cs typeface="Times New Roman" pitchFamily="18" charset="0"/>
              </a:rPr>
              <a:t>Software Objects</a:t>
            </a:r>
          </a:p>
          <a:p>
            <a:pPr lvl="1"/>
            <a:r>
              <a:rPr lang="en-US" dirty="0" smtClean="0">
                <a:latin typeface="Times New Roman" pitchFamily="18" charset="0"/>
                <a:cs typeface="Times New Roman" pitchFamily="18" charset="0"/>
              </a:rPr>
              <a:t>Many programs are written to do things that are concerned with the real world. It is convenient to have "software objects" that are similar to "real world objects".</a:t>
            </a:r>
          </a:p>
          <a:p>
            <a:pPr lvl="1"/>
            <a:r>
              <a:rPr lang="en-US" dirty="0" smtClean="0">
                <a:latin typeface="Times New Roman" pitchFamily="18" charset="0"/>
                <a:cs typeface="Times New Roman" pitchFamily="18" charset="0"/>
              </a:rPr>
              <a:t>This makes the program and what it does easier to think about. </a:t>
            </a:r>
          </a:p>
          <a:p>
            <a:pPr lvl="1"/>
            <a:r>
              <a:rPr lang="en-US" dirty="0" smtClean="0">
                <a:latin typeface="Times New Roman" pitchFamily="18" charset="0"/>
                <a:cs typeface="Times New Roman" pitchFamily="18" charset="0"/>
              </a:rPr>
              <a:t>Software objects have identity, state, and behavior just as do real world objects. </a:t>
            </a:r>
          </a:p>
          <a:p>
            <a:pPr lvl="1"/>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oftware objects exist entirely within a computer system and don't directly interact with real world objects.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04304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202811"/>
          </a:xfrm>
        </p:spPr>
        <p:txBody>
          <a:bodyPr>
            <a:normAutofit/>
          </a:bodyPr>
          <a:lstStyle/>
          <a:p>
            <a:r>
              <a:rPr lang="en-US" sz="2800" dirty="0">
                <a:latin typeface="Times New Roman" pitchFamily="18" charset="0"/>
                <a:cs typeface="Times New Roman" pitchFamily="18" charset="0"/>
              </a:rPr>
              <a:t>If we consider a dog, then its state is - name, breed, color, and the behavior is - barking, wagging, </a:t>
            </a:r>
            <a:r>
              <a:rPr lang="en-US" sz="2800" dirty="0" smtClean="0">
                <a:latin typeface="Times New Roman" pitchFamily="18" charset="0"/>
                <a:cs typeface="Times New Roman" pitchFamily="18" charset="0"/>
              </a:rPr>
              <a:t>running</a:t>
            </a:r>
          </a:p>
          <a:p>
            <a:r>
              <a:rPr lang="en-US" sz="2800" dirty="0">
                <a:latin typeface="Times New Roman" pitchFamily="18" charset="0"/>
                <a:cs typeface="Times New Roman" pitchFamily="18" charset="0"/>
              </a:rPr>
              <a:t>If you compare the software object with a real world object, they have very similar characteristics</a:t>
            </a:r>
            <a:r>
              <a:rPr lang="en-US" sz="2800" dirty="0" smtClean="0">
                <a:latin typeface="Times New Roman" pitchFamily="18" charset="0"/>
                <a:cs typeface="Times New Roman" pitchFamily="18" charset="0"/>
              </a:rPr>
              <a:t>.</a:t>
            </a:r>
          </a:p>
          <a:p>
            <a:r>
              <a:rPr lang="en-US" sz="2800" dirty="0">
                <a:latin typeface="Times New Roman" pitchFamily="18" charset="0"/>
                <a:cs typeface="Times New Roman" pitchFamily="18" charset="0"/>
              </a:rPr>
              <a:t>A class is a blue print from which individual objects are created</a:t>
            </a:r>
            <a:r>
              <a:rPr lang="en-US" sz="2800" dirty="0">
                <a:latin typeface="Times New Roman" pitchFamily="18" charset="0"/>
                <a:cs typeface="Times New Roman" pitchFamily="18" charset="0"/>
              </a:rPr>
              <a:t>. A sample of a class is given below</a:t>
            </a:r>
            <a:r>
              <a:rPr lang="en-US" sz="2800" dirty="0" smtClean="0">
                <a:latin typeface="Times New Roman" pitchFamily="18" charset="0"/>
                <a:cs typeface="Times New Roman"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826" y="3177333"/>
            <a:ext cx="2419350" cy="3286125"/>
          </a:xfrm>
          <a:prstGeom prst="rect">
            <a:avLst/>
          </a:prstGeom>
        </p:spPr>
      </p:pic>
    </p:spTree>
    <p:extLst>
      <p:ext uri="{BB962C8B-B14F-4D97-AF65-F5344CB8AC3E}">
        <p14:creationId xmlns:p14="http://schemas.microsoft.com/office/powerpoint/2010/main" val="3628408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Autofit/>
          </a:bodyPr>
          <a:lstStyle/>
          <a:p>
            <a:r>
              <a:rPr lang="en-US" sz="2400" dirty="0">
                <a:latin typeface="Times New Roman" pitchFamily="18" charset="0"/>
                <a:cs typeface="Times New Roman" pitchFamily="18" charset="0"/>
              </a:rPr>
              <a:t>A class can contain any of the following variable types</a:t>
            </a:r>
          </a:p>
          <a:p>
            <a:pPr lvl="1"/>
            <a:r>
              <a:rPr lang="en-US" sz="2000" dirty="0">
                <a:latin typeface="Times New Roman" pitchFamily="18" charset="0"/>
                <a:cs typeface="Times New Roman" pitchFamily="18" charset="0"/>
              </a:rPr>
              <a:t>Local variables: Variables defined inside methods, constructors or blocks are called local variables. The variable will be declared and initialized within the method and the variable will be destroyed when the method has completed.</a:t>
            </a:r>
          </a:p>
          <a:p>
            <a:pPr lvl="1"/>
            <a:r>
              <a:rPr lang="en-US" sz="2000" dirty="0">
                <a:latin typeface="Times New Roman" pitchFamily="18" charset="0"/>
                <a:cs typeface="Times New Roman" pitchFamily="18" charset="0"/>
              </a:rPr>
              <a:t>Instance variables: Instance variables are variables within a class but outside any method. These variables are instantiated when the class is loaded. Instance variables can be accessed from inside any method, constructor or blocks of that particular class.</a:t>
            </a:r>
          </a:p>
          <a:p>
            <a:pPr lvl="1"/>
            <a:r>
              <a:rPr lang="en-US" sz="2000" dirty="0">
                <a:latin typeface="Times New Roman" pitchFamily="18" charset="0"/>
                <a:cs typeface="Times New Roman" pitchFamily="18" charset="0"/>
              </a:rPr>
              <a:t>Class variables: Class variables are variables declared with in a class, outside any method, with the static keyword.</a:t>
            </a:r>
          </a:p>
          <a:p>
            <a:r>
              <a:rPr lang="en-US" sz="2400" dirty="0">
                <a:latin typeface="Times New Roman" pitchFamily="18" charset="0"/>
                <a:cs typeface="Times New Roman" pitchFamily="18" charset="0"/>
              </a:rPr>
              <a:t>There are three steps when creating an object from a </a:t>
            </a:r>
            <a:r>
              <a:rPr lang="en-US" sz="2400" dirty="0" smtClean="0">
                <a:latin typeface="Times New Roman" pitchFamily="18" charset="0"/>
                <a:cs typeface="Times New Roman" pitchFamily="18" charset="0"/>
              </a:rPr>
              <a:t>class</a:t>
            </a:r>
            <a:endParaRPr lang="en-US" sz="24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Declaration: </a:t>
            </a:r>
            <a:r>
              <a:rPr lang="en-US" sz="1800" dirty="0">
                <a:latin typeface="Times New Roman" pitchFamily="18" charset="0"/>
                <a:cs typeface="Times New Roman" pitchFamily="18" charset="0"/>
              </a:rPr>
              <a:t>A variable declaration with a variable name with an object type.</a:t>
            </a:r>
          </a:p>
          <a:p>
            <a:pPr lvl="1"/>
            <a:r>
              <a:rPr lang="en-US" sz="2000" b="1" dirty="0">
                <a:latin typeface="Times New Roman" pitchFamily="18" charset="0"/>
                <a:cs typeface="Times New Roman" pitchFamily="18" charset="0"/>
              </a:rPr>
              <a:t>Instantiation: </a:t>
            </a:r>
            <a:r>
              <a:rPr lang="en-US" sz="1800" dirty="0">
                <a:latin typeface="Times New Roman" pitchFamily="18" charset="0"/>
                <a:cs typeface="Times New Roman" pitchFamily="18" charset="0"/>
              </a:rPr>
              <a:t>The 'new' key word is used to create the object.</a:t>
            </a:r>
          </a:p>
          <a:p>
            <a:pPr lvl="1"/>
            <a:r>
              <a:rPr lang="en-US" sz="2000" b="1" dirty="0">
                <a:latin typeface="Times New Roman" pitchFamily="18" charset="0"/>
                <a:cs typeface="Times New Roman" pitchFamily="18" charset="0"/>
              </a:rPr>
              <a:t>Initialization: </a:t>
            </a:r>
            <a:r>
              <a:rPr lang="en-US" sz="1800" dirty="0">
                <a:latin typeface="Times New Roman" pitchFamily="18" charset="0"/>
                <a:cs typeface="Times New Roman" pitchFamily="18" charset="0"/>
              </a:rPr>
              <a:t>The 'new' keyword is followed by a call to a constructor. This call initializes the new object</a:t>
            </a:r>
            <a:r>
              <a:rPr lang="en-US" sz="1800" dirty="0" smtClean="0">
                <a:latin typeface="Times New Roman" pitchFamily="18" charset="0"/>
                <a:cs typeface="Times New Roman" pitchFamily="18" charset="0"/>
              </a:rPr>
              <a:t>.</a:t>
            </a:r>
          </a:p>
          <a:p>
            <a:pPr lvl="2"/>
            <a:r>
              <a:rPr lang="en-US" sz="1400" dirty="0">
                <a:latin typeface="Times New Roman" pitchFamily="18" charset="0"/>
                <a:cs typeface="Times New Roman" pitchFamily="18" charset="0"/>
              </a:rPr>
              <a:t>Circle </a:t>
            </a:r>
            <a:r>
              <a:rPr lang="en-US" sz="1400" dirty="0" err="1">
                <a:latin typeface="Times New Roman" pitchFamily="18" charset="0"/>
                <a:cs typeface="Times New Roman" pitchFamily="18" charset="0"/>
              </a:rPr>
              <a:t>myCircle</a:t>
            </a:r>
            <a:r>
              <a:rPr lang="en-US" sz="1400" dirty="0">
                <a:latin typeface="Times New Roman" pitchFamily="18" charset="0"/>
                <a:cs typeface="Times New Roman" pitchFamily="18" charset="0"/>
              </a:rPr>
              <a:t>;		// where Circle is a class</a:t>
            </a:r>
          </a:p>
          <a:p>
            <a:pPr lvl="2"/>
            <a:r>
              <a:rPr lang="en-US" sz="1400" dirty="0" err="1">
                <a:latin typeface="Times New Roman" pitchFamily="18" charset="0"/>
                <a:cs typeface="Times New Roman" pitchFamily="18" charset="0"/>
              </a:rPr>
              <a:t>myCircle</a:t>
            </a:r>
            <a:r>
              <a:rPr lang="en-US" sz="1400" dirty="0">
                <a:latin typeface="Times New Roman" pitchFamily="18" charset="0"/>
                <a:cs typeface="Times New Roman" pitchFamily="18" charset="0"/>
              </a:rPr>
              <a:t> = new Circle</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2"/>
            <a:r>
              <a:rPr lang="en-US" sz="1400" dirty="0">
                <a:latin typeface="Times New Roman" pitchFamily="18" charset="0"/>
                <a:cs typeface="Times New Roman" pitchFamily="18" charset="0"/>
              </a:rPr>
              <a:t>Dog </a:t>
            </a:r>
            <a:r>
              <a:rPr lang="en-US" sz="1400" dirty="0" err="1">
                <a:latin typeface="Times New Roman" pitchFamily="18" charset="0"/>
                <a:cs typeface="Times New Roman" pitchFamily="18" charset="0"/>
              </a:rPr>
              <a:t>fido</a:t>
            </a:r>
            <a:r>
              <a:rPr lang="en-US" sz="1400" dirty="0">
                <a:latin typeface="Times New Roman" pitchFamily="18" charset="0"/>
                <a:cs typeface="Times New Roman" pitchFamily="18" charset="0"/>
              </a:rPr>
              <a:t> = new Dog();	</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where Dog is a class</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851883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92688"/>
          </a:xfrm>
        </p:spPr>
        <p:txBody>
          <a:bodyPr>
            <a:normAutofit/>
          </a:bodyPr>
          <a:lstStyle/>
          <a:p>
            <a:r>
              <a:rPr lang="en-US" sz="2000" dirty="0">
                <a:latin typeface="Times New Roman" pitchFamily="18" charset="0"/>
                <a:cs typeface="Times New Roman" pitchFamily="18" charset="0"/>
              </a:rPr>
              <a:t>Caution: Since the name used to refer to an object is a reference variable, and not the object itself, it is important to note that any assignments done on such a variable are just on the reference. For example, if we create two objects, and then assign their variables together:</a:t>
            </a:r>
          </a:p>
          <a:p>
            <a:pPr marL="0" indent="0">
              <a:buNone/>
            </a:pPr>
            <a:r>
              <a:rPr lang="en-US" sz="2000" dirty="0" smtClean="0">
                <a:latin typeface="Times New Roman" pitchFamily="18" charset="0"/>
                <a:cs typeface="Times New Roman" pitchFamily="18" charset="0"/>
              </a:rPr>
              <a:t>	Circle </a:t>
            </a:r>
            <a:r>
              <a:rPr lang="en-US" sz="2000" dirty="0">
                <a:latin typeface="Times New Roman" pitchFamily="18" charset="0"/>
                <a:cs typeface="Times New Roman" pitchFamily="18" charset="0"/>
              </a:rPr>
              <a:t>c1 = new Circle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Circle </a:t>
            </a:r>
            <a:r>
              <a:rPr lang="en-US" sz="2000" dirty="0">
                <a:latin typeface="Times New Roman" pitchFamily="18" charset="0"/>
                <a:cs typeface="Times New Roman" pitchFamily="18" charset="0"/>
              </a:rPr>
              <a:t>c2 = new Circle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c1 </a:t>
            </a:r>
            <a:r>
              <a:rPr lang="en-US" sz="2000" dirty="0">
                <a:latin typeface="Times New Roman" pitchFamily="18" charset="0"/>
                <a:cs typeface="Times New Roman" pitchFamily="18" charset="0"/>
              </a:rPr>
              <a:t>= c2;</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the last statement (c1 = c2) does not copy circle c2 into c1. Instead, it copies the reference </a:t>
            </a:r>
            <a:r>
              <a:rPr lang="en-US" sz="2000" dirty="0" err="1">
                <a:latin typeface="Times New Roman" pitchFamily="18" charset="0"/>
                <a:cs typeface="Times New Roman" pitchFamily="18" charset="0"/>
              </a:rPr>
              <a:t>varaible</a:t>
            </a:r>
            <a:r>
              <a:rPr lang="en-US" sz="2000" dirty="0">
                <a:latin typeface="Times New Roman" pitchFamily="18" charset="0"/>
                <a:cs typeface="Times New Roman" pitchFamily="18" charset="0"/>
              </a:rPr>
              <a:t> c2 to c1, which means that both reference </a:t>
            </a:r>
            <a:r>
              <a:rPr lang="en-US" sz="2000" dirty="0" smtClean="0">
                <a:latin typeface="Times New Roman" pitchFamily="18" charset="0"/>
                <a:cs typeface="Times New Roman" pitchFamily="18" charset="0"/>
              </a:rPr>
              <a:t>variables </a:t>
            </a:r>
            <a:r>
              <a:rPr lang="en-US" sz="2000" dirty="0">
                <a:latin typeface="Times New Roman" pitchFamily="18" charset="0"/>
                <a:cs typeface="Times New Roman" pitchFamily="18" charset="0"/>
              </a:rPr>
              <a:t>are now referring to the same object (the second one, c2</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Once an object is created, access the object's internal methods and data with the dot-operator. Format:</a:t>
            </a:r>
          </a:p>
          <a:p>
            <a:pPr marL="457200" lvl="1" indent="0">
              <a:buNone/>
            </a:pPr>
            <a:r>
              <a:rPr lang="en-US" sz="1600" dirty="0" err="1">
                <a:latin typeface="Times New Roman" pitchFamily="18" charset="0"/>
                <a:cs typeface="Times New Roman" pitchFamily="18" charset="0"/>
              </a:rPr>
              <a:t>objectReference.data</a:t>
            </a:r>
            <a:endParaRPr lang="en-US" sz="1600" dirty="0">
              <a:latin typeface="Times New Roman" pitchFamily="18" charset="0"/>
              <a:cs typeface="Times New Roman" pitchFamily="18" charset="0"/>
            </a:endParaRPr>
          </a:p>
          <a:p>
            <a:pPr marL="457200" lvl="1" indent="0">
              <a:buNone/>
            </a:pPr>
            <a:r>
              <a:rPr lang="en-US" sz="1600" dirty="0" err="1">
                <a:latin typeface="Times New Roman" pitchFamily="18" charset="0"/>
                <a:cs typeface="Times New Roman" pitchFamily="18" charset="0"/>
              </a:rPr>
              <a:t>objectReference.method</a:t>
            </a:r>
            <a:r>
              <a:rPr lang="en-US" sz="1600" dirty="0">
                <a:latin typeface="Times New Roman" pitchFamily="18" charset="0"/>
                <a:cs typeface="Times New Roman" pitchFamily="18" charset="0"/>
              </a:rPr>
              <a:t>(arguments)   // a call to a method</a:t>
            </a:r>
          </a:p>
          <a:p>
            <a:r>
              <a:rPr lang="en-US" sz="2000" dirty="0" smtClean="0">
                <a:latin typeface="Times New Roman" pitchFamily="18" charset="0"/>
                <a:cs typeface="Times New Roman" pitchFamily="18" charset="0"/>
              </a:rPr>
              <a:t>Example</a:t>
            </a:r>
            <a:r>
              <a:rPr lang="en-US" sz="2000" dirty="0">
                <a:latin typeface="Times New Roman" pitchFamily="18" charset="0"/>
                <a:cs typeface="Times New Roman" pitchFamily="18" charset="0"/>
              </a:rPr>
              <a:t>:</a:t>
            </a:r>
          </a:p>
          <a:p>
            <a:pPr marL="457200" lvl="1" indent="0">
              <a:buNone/>
            </a:pPr>
            <a:r>
              <a:rPr lang="en-US" sz="1600" dirty="0">
                <a:latin typeface="Times New Roman" pitchFamily="18" charset="0"/>
                <a:cs typeface="Times New Roman" pitchFamily="18" charset="0"/>
              </a:rPr>
              <a:t>Circle c1 = new Circle();</a:t>
            </a:r>
          </a:p>
          <a:p>
            <a:pPr marL="457200" lvl="1" indent="0">
              <a:buNone/>
            </a:pPr>
            <a:r>
              <a:rPr lang="en-US" sz="1600" dirty="0">
                <a:latin typeface="Times New Roman" pitchFamily="18" charset="0"/>
                <a:cs typeface="Times New Roman" pitchFamily="18" charset="0"/>
              </a:rPr>
              <a:t>c1.radius = 10;		// access radius instance </a:t>
            </a:r>
            <a:r>
              <a:rPr lang="en-US" sz="1600" dirty="0" smtClean="0">
                <a:latin typeface="Times New Roman" pitchFamily="18" charset="0"/>
                <a:cs typeface="Times New Roman" pitchFamily="18" charset="0"/>
              </a:rPr>
              <a:t>variable</a:t>
            </a:r>
            <a:endParaRPr lang="en-US" sz="1600" dirty="0">
              <a:latin typeface="Times New Roman" pitchFamily="18" charset="0"/>
              <a:cs typeface="Times New Roman" pitchFamily="18" charset="0"/>
            </a:endParaRPr>
          </a:p>
          <a:p>
            <a:pPr marL="457200" lvl="1" indent="0">
              <a:buNone/>
            </a:pPr>
            <a:r>
              <a:rPr lang="en-US" sz="1600" dirty="0">
                <a:latin typeface="Times New Roman" pitchFamily="18" charset="0"/>
                <a:cs typeface="Times New Roman" pitchFamily="18" charset="0"/>
              </a:rPr>
              <a:t>// compute and print the area with the </a:t>
            </a:r>
            <a:r>
              <a:rPr lang="en-US" sz="1600" dirty="0" err="1">
                <a:latin typeface="Times New Roman" pitchFamily="18" charset="0"/>
                <a:cs typeface="Times New Roman" pitchFamily="18" charset="0"/>
              </a:rPr>
              <a:t>findArea</a:t>
            </a:r>
            <a:r>
              <a:rPr lang="en-US" sz="1600" dirty="0">
                <a:latin typeface="Times New Roman" pitchFamily="18" charset="0"/>
                <a:cs typeface="Times New Roman" pitchFamily="18" charset="0"/>
              </a:rPr>
              <a:t> method</a:t>
            </a:r>
          </a:p>
          <a:p>
            <a:pPr marL="457200" lvl="1" indent="0">
              <a:buNone/>
            </a:pPr>
            <a:r>
              <a:rPr lang="en-US" sz="1600" dirty="0" err="1">
                <a:latin typeface="Times New Roman" pitchFamily="18" charset="0"/>
                <a:cs typeface="Times New Roman" pitchFamily="18" charset="0"/>
              </a:rPr>
              <a:t>System.out.print</a:t>
            </a:r>
            <a:r>
              <a:rPr lang="en-US" sz="1600" dirty="0">
                <a:latin typeface="Times New Roman" pitchFamily="18" charset="0"/>
                <a:cs typeface="Times New Roman" pitchFamily="18" charset="0"/>
              </a:rPr>
              <a:t>("Area = " + c1.findArea());</a:t>
            </a:r>
          </a:p>
        </p:txBody>
      </p:sp>
    </p:spTree>
    <p:extLst>
      <p:ext uri="{BB962C8B-B14F-4D97-AF65-F5344CB8AC3E}">
        <p14:creationId xmlns:p14="http://schemas.microsoft.com/office/powerpoint/2010/main" val="2625137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06090"/>
          </a:xfrm>
        </p:spPr>
        <p:txBody>
          <a:bodyPr>
            <a:normAutofit/>
          </a:bodyPr>
          <a:lstStyle/>
          <a:p>
            <a:pPr algn="l"/>
            <a:r>
              <a:rPr lang="en-US" sz="4000" dirty="0">
                <a:latin typeface="Times New Roman" pitchFamily="18" charset="0"/>
                <a:cs typeface="Times New Roman" pitchFamily="18" charset="0"/>
              </a:rPr>
              <a:t>Constructors</a:t>
            </a:r>
          </a:p>
        </p:txBody>
      </p:sp>
      <p:sp>
        <p:nvSpPr>
          <p:cNvPr id="3" name="Content Placeholder 2"/>
          <p:cNvSpPr>
            <a:spLocks noGrp="1"/>
          </p:cNvSpPr>
          <p:nvPr>
            <p:ph idx="1"/>
          </p:nvPr>
        </p:nvSpPr>
        <p:spPr>
          <a:xfrm>
            <a:off x="457200" y="908720"/>
            <a:ext cx="8229600" cy="5688632"/>
          </a:xfrm>
        </p:spPr>
        <p:txBody>
          <a:bodyPr>
            <a:normAutofit fontScale="77500" lnSpcReduction="20000"/>
          </a:bodyPr>
          <a:lstStyle/>
          <a:p>
            <a:r>
              <a:rPr lang="en-US" dirty="0">
                <a:latin typeface="Times New Roman" pitchFamily="18" charset="0"/>
                <a:cs typeface="Times New Roman" pitchFamily="18" charset="0"/>
              </a:rPr>
              <a:t>A constructor is a special member function of a class whose purpose is usually to initialize the members of an object.</a:t>
            </a:r>
          </a:p>
          <a:p>
            <a:r>
              <a:rPr lang="en-US" dirty="0">
                <a:latin typeface="Times New Roman" pitchFamily="18" charset="0"/>
                <a:cs typeface="Times New Roman" pitchFamily="18" charset="0"/>
              </a:rPr>
              <a:t>A constructor is easy to recognize because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It has the same name as the class</a:t>
            </a:r>
          </a:p>
          <a:p>
            <a:pPr lvl="1"/>
            <a:r>
              <a:rPr lang="en-US" dirty="0">
                <a:latin typeface="Times New Roman" pitchFamily="18" charset="0"/>
                <a:cs typeface="Times New Roman" pitchFamily="18" charset="0"/>
              </a:rPr>
              <a:t>It has no return type</a:t>
            </a:r>
          </a:p>
          <a:p>
            <a:r>
              <a:rPr lang="en-US" dirty="0">
                <a:latin typeface="Times New Roman" pitchFamily="18" charset="0"/>
                <a:cs typeface="Times New Roman" pitchFamily="18" charset="0"/>
              </a:rPr>
              <a:t>Constructors can have parameters. A constructor without any parameters is known as a default constructor.</a:t>
            </a:r>
          </a:p>
          <a:p>
            <a:r>
              <a:rPr lang="en-US" dirty="0">
                <a:latin typeface="Times New Roman" pitchFamily="18" charset="0"/>
                <a:cs typeface="Times New Roman" pitchFamily="18" charset="0"/>
              </a:rPr>
              <a:t>A constructor is automatically invoked when an object is created with new</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c1 = new Circle();    // invokes default constructor</a:t>
            </a:r>
          </a:p>
          <a:p>
            <a:pPr lvl="1"/>
            <a:r>
              <a:rPr lang="en-US" dirty="0">
                <a:latin typeface="Times New Roman" pitchFamily="18" charset="0"/>
                <a:cs typeface="Times New Roman" pitchFamily="18" charset="0"/>
              </a:rPr>
              <a:t>c2 = new Circle(9.0)  // invokes a constructor with one parameter</a:t>
            </a:r>
          </a:p>
          <a:p>
            <a:r>
              <a:rPr lang="en-US" dirty="0">
                <a:latin typeface="Times New Roman" pitchFamily="18" charset="0"/>
                <a:cs typeface="Times New Roman" pitchFamily="18" charset="0"/>
              </a:rPr>
              <a:t>The usual purpose of a constructor is to perform any initializations on the object when it is created (i.e. primarily the instance variables)</a:t>
            </a:r>
          </a:p>
        </p:txBody>
      </p:sp>
    </p:spTree>
    <p:extLst>
      <p:ext uri="{BB962C8B-B14F-4D97-AF65-F5344CB8AC3E}">
        <p14:creationId xmlns:p14="http://schemas.microsoft.com/office/powerpoint/2010/main" val="2324216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688</Words>
  <Application>Microsoft Office PowerPoint</Application>
  <PresentationFormat>On-screen Show (4:3)</PresentationFormat>
  <Paragraphs>67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Java Object</vt:lpstr>
      <vt:lpstr>What is Object?</vt:lpstr>
      <vt:lpstr>What Makes an Object?</vt:lpstr>
      <vt:lpstr>PowerPoint Presentation</vt:lpstr>
      <vt:lpstr>PowerPoint Presentation</vt:lpstr>
      <vt:lpstr>PowerPoint Presentation</vt:lpstr>
      <vt:lpstr>PowerPoint Presentation</vt:lpstr>
      <vt:lpstr>Constructors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Object</dc:title>
  <dc:creator>BenhouZi</dc:creator>
  <cp:lastModifiedBy>BenhouZi</cp:lastModifiedBy>
  <cp:revision>14</cp:revision>
  <dcterms:created xsi:type="dcterms:W3CDTF">2015-02-13T00:31:14Z</dcterms:created>
  <dcterms:modified xsi:type="dcterms:W3CDTF">2015-02-14T01:00:34Z</dcterms:modified>
</cp:coreProperties>
</file>