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6" r:id="rId10"/>
    <p:sldId id="258"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2D9333-9B50-45EE-B194-78120034C58B}" type="datetimeFigureOut">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115635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2D9333-9B50-45EE-B194-78120034C58B}" type="datetimeFigureOut">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191688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2D9333-9B50-45EE-B194-78120034C58B}" type="datetimeFigureOut">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377641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2D9333-9B50-45EE-B194-78120034C58B}" type="datetimeFigureOut">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78810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D9333-9B50-45EE-B194-78120034C58B}" type="datetimeFigureOut">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393920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2D9333-9B50-45EE-B194-78120034C58B}" type="datetimeFigureOut">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217514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2D9333-9B50-45EE-B194-78120034C58B}" type="datetimeFigureOut">
              <a:rPr lang="en-US" smtClean="0"/>
              <a:t>3/29/2015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378886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2D9333-9B50-45EE-B194-78120034C58B}" type="datetimeFigureOut">
              <a:rPr lang="en-US" smtClean="0"/>
              <a:t>3/29/2015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243990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D9333-9B50-45EE-B194-78120034C58B}" type="datetimeFigureOut">
              <a:rPr lang="en-US" smtClean="0"/>
              <a:t>3/29/2015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95649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D9333-9B50-45EE-B194-78120034C58B}" type="datetimeFigureOut">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328203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D9333-9B50-45EE-B194-78120034C58B}" type="datetimeFigureOut">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9845F-8297-4E53-9B32-05B552BB404D}" type="slidenum">
              <a:rPr lang="en-US" smtClean="0"/>
              <a:t>‹#›</a:t>
            </a:fld>
            <a:endParaRPr lang="en-US"/>
          </a:p>
        </p:txBody>
      </p:sp>
    </p:spTree>
    <p:extLst>
      <p:ext uri="{BB962C8B-B14F-4D97-AF65-F5344CB8AC3E}">
        <p14:creationId xmlns:p14="http://schemas.microsoft.com/office/powerpoint/2010/main" val="110787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D9333-9B50-45EE-B194-78120034C58B}" type="datetimeFigureOut">
              <a:rPr lang="en-US" smtClean="0"/>
              <a:t>3/29/2015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9845F-8297-4E53-9B32-05B552BB404D}" type="slidenum">
              <a:rPr lang="en-US" smtClean="0"/>
              <a:t>‹#›</a:t>
            </a:fld>
            <a:endParaRPr lang="en-US"/>
          </a:p>
        </p:txBody>
      </p:sp>
    </p:spTree>
    <p:extLst>
      <p:ext uri="{BB962C8B-B14F-4D97-AF65-F5344CB8AC3E}">
        <p14:creationId xmlns:p14="http://schemas.microsoft.com/office/powerpoint/2010/main" val="9927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GUI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971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77906"/>
            <a:ext cx="7848600" cy="2770094"/>
          </a:xfrm>
        </p:spPr>
      </p:pic>
      <p:sp>
        <p:nvSpPr>
          <p:cNvPr id="4" name="Content Placeholder 3"/>
          <p:cNvSpPr>
            <a:spLocks noGrp="1"/>
          </p:cNvSpPr>
          <p:nvPr>
            <p:ph sz="half" idx="2"/>
          </p:nvPr>
        </p:nvSpPr>
        <p:spPr>
          <a:xfrm>
            <a:off x="609600" y="3124200"/>
            <a:ext cx="8077200" cy="3581400"/>
          </a:xfrm>
        </p:spPr>
        <p:txBody>
          <a:bodyPr>
            <a:normAutofit fontScale="62500" lnSpcReduction="20000"/>
          </a:bodyPr>
          <a:lstStyle/>
          <a:p>
            <a:r>
              <a:rPr lang="en-US" dirty="0" smtClean="0"/>
              <a:t>First a </a:t>
            </a:r>
            <a:r>
              <a:rPr lang="en-US" dirty="0" err="1" smtClean="0"/>
              <a:t>JFrame</a:t>
            </a:r>
            <a:r>
              <a:rPr lang="en-US" dirty="0" smtClean="0"/>
              <a:t> is created by invoking its </a:t>
            </a:r>
            <a:r>
              <a:rPr lang="en-US" dirty="0" err="1" smtClean="0"/>
              <a:t>constuctor</a:t>
            </a:r>
            <a:r>
              <a:rPr lang="en-US" dirty="0" smtClean="0"/>
              <a:t>. The argument to the constructor sets the title of the frame.</a:t>
            </a:r>
          </a:p>
          <a:p>
            <a:r>
              <a:rPr lang="en-US" dirty="0" smtClean="0"/>
              <a:t>The </a:t>
            </a:r>
            <a:r>
              <a:rPr lang="en-US" dirty="0" err="1" smtClean="0"/>
              <a:t>setSize</a:t>
            </a:r>
            <a:r>
              <a:rPr lang="en-US" dirty="0" smtClean="0"/>
              <a:t>(200,100) method makes the rectangular area 200 pixels wide by 100 pixels high. The default size of a frame is 0 by 0 pixels.</a:t>
            </a:r>
          </a:p>
          <a:p>
            <a:r>
              <a:rPr lang="en-US" dirty="0" smtClean="0"/>
              <a:t>The </a:t>
            </a:r>
            <a:r>
              <a:rPr lang="en-US" dirty="0" err="1" smtClean="0"/>
              <a:t>setVisible</a:t>
            </a:r>
            <a:r>
              <a:rPr lang="en-US" dirty="0" smtClean="0"/>
              <a:t>(true) method makes the frame appear on the screen. If you forget to do this, the frame object will exist as an object in memory, but no picture will appear on the screen. A call to </a:t>
            </a:r>
            <a:r>
              <a:rPr lang="en-US" dirty="0" err="1" smtClean="0"/>
              <a:t>setVisible</a:t>
            </a:r>
            <a:r>
              <a:rPr lang="en-US" dirty="0" smtClean="0"/>
              <a:t>(false) makes the frame invisible, but does not destroy the software object.</a:t>
            </a:r>
          </a:p>
          <a:p>
            <a:pPr lvl="1"/>
            <a:r>
              <a:rPr lang="en-US" dirty="0" smtClean="0"/>
              <a:t>It is easy to forget to include </a:t>
            </a:r>
            <a:r>
              <a:rPr lang="en-US" dirty="0" err="1" smtClean="0"/>
              <a:t>setVisible</a:t>
            </a:r>
            <a:r>
              <a:rPr lang="en-US" dirty="0" smtClean="0"/>
              <a:t>(true). If you run your GUI program, and nothing happens, check that you have called this method.</a:t>
            </a:r>
          </a:p>
          <a:p>
            <a:r>
              <a:rPr lang="en-US" dirty="0" smtClean="0"/>
              <a:t>The </a:t>
            </a:r>
            <a:r>
              <a:rPr lang="en-US" dirty="0" err="1" smtClean="0"/>
              <a:t>setDefaultCloseOperation</a:t>
            </a:r>
            <a:r>
              <a:rPr lang="en-US" dirty="0" smtClean="0"/>
              <a:t>() method picks the action to perform when the "close" button of the frame is clicked. This is the little X button at the top right of the frame. If you forget to call this method with the appropriate constant, a click on the close button will be ignored.</a:t>
            </a:r>
          </a:p>
          <a:p>
            <a:endParaRPr lang="en-US" dirty="0"/>
          </a:p>
        </p:txBody>
      </p:sp>
    </p:spTree>
    <p:extLst>
      <p:ext uri="{BB962C8B-B14F-4D97-AF65-F5344CB8AC3E}">
        <p14:creationId xmlns:p14="http://schemas.microsoft.com/office/powerpoint/2010/main" val="312982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4000" dirty="0" smtClean="0"/>
              <a:t>Dimensions of a Frame</a:t>
            </a:r>
            <a:endParaRPr lang="en-US" sz="4000" dirty="0"/>
          </a:p>
        </p:txBody>
      </p:sp>
      <p:sp>
        <p:nvSpPr>
          <p:cNvPr id="3" name="Content Placeholder 2"/>
          <p:cNvSpPr>
            <a:spLocks noGrp="1"/>
          </p:cNvSpPr>
          <p:nvPr>
            <p:ph idx="1"/>
          </p:nvPr>
        </p:nvSpPr>
        <p:spPr>
          <a:xfrm>
            <a:off x="457200" y="1143000"/>
            <a:ext cx="8229600" cy="5410200"/>
          </a:xfrm>
        </p:spPr>
        <p:txBody>
          <a:bodyPr>
            <a:normAutofit/>
          </a:bodyPr>
          <a:lstStyle/>
          <a:p>
            <a:r>
              <a:rPr lang="en-US" sz="2400" dirty="0" smtClean="0"/>
              <a:t>The </a:t>
            </a:r>
            <a:r>
              <a:rPr lang="en-US" sz="2400" dirty="0" err="1" smtClean="0"/>
              <a:t>setSize</a:t>
            </a:r>
            <a:r>
              <a:rPr lang="en-US" sz="2400" dirty="0" smtClean="0"/>
              <a:t>() method of </a:t>
            </a:r>
            <a:r>
              <a:rPr lang="en-US" sz="2400" dirty="0" err="1" smtClean="0"/>
              <a:t>JFrame</a:t>
            </a:r>
            <a:r>
              <a:rPr lang="en-US" sz="2400" dirty="0" smtClean="0"/>
              <a:t> changes the size of the frame on the computer monitor. The size can be changed as the program runs. For example, the following program works (although it is mostly useless):</a:t>
            </a:r>
          </a:p>
          <a:p>
            <a:r>
              <a:rPr lang="en-US" sz="2400" dirty="0" smtClean="0"/>
              <a:t>The frame starts out with size 200 by 100, and then grows larger.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02" y="3200400"/>
            <a:ext cx="6942498" cy="3429000"/>
          </a:xfrm>
          <a:prstGeom prst="rect">
            <a:avLst/>
          </a:prstGeom>
        </p:spPr>
      </p:pic>
    </p:spTree>
    <p:extLst>
      <p:ext uri="{BB962C8B-B14F-4D97-AF65-F5344CB8AC3E}">
        <p14:creationId xmlns:p14="http://schemas.microsoft.com/office/powerpoint/2010/main" val="287371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2800" dirty="0" err="1" smtClean="0"/>
              <a:t>setBounds</a:t>
            </a:r>
            <a:r>
              <a:rPr lang="en-US" sz="2800" dirty="0" smtClean="0"/>
              <a:t>() and </a:t>
            </a:r>
            <a:r>
              <a:rPr lang="en-US" sz="2800" dirty="0" err="1" smtClean="0"/>
              <a:t>setDefaultCloseOperation</a:t>
            </a:r>
            <a:r>
              <a:rPr lang="en-US" sz="2800" dirty="0" smtClean="0"/>
              <a:t>() method</a:t>
            </a:r>
            <a:endParaRPr lang="en-US" sz="2800"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r>
              <a:rPr lang="en-US" sz="2900" dirty="0" smtClean="0"/>
              <a:t>The </a:t>
            </a:r>
            <a:r>
              <a:rPr lang="en-US" sz="2900" b="1" dirty="0" err="1" smtClean="0"/>
              <a:t>setBounds</a:t>
            </a:r>
            <a:r>
              <a:rPr lang="en-US" sz="2900" dirty="0" smtClean="0"/>
              <a:t>() method not only specifies the size of the frame, but the location of the upper left corner:</a:t>
            </a:r>
          </a:p>
          <a:p>
            <a:pPr marL="0" indent="0">
              <a:buNone/>
            </a:pPr>
            <a:r>
              <a:rPr lang="en-US" sz="2900" dirty="0"/>
              <a:t>	</a:t>
            </a:r>
            <a:r>
              <a:rPr lang="en-US" sz="2900" dirty="0" smtClean="0"/>
              <a:t>public void </a:t>
            </a:r>
            <a:r>
              <a:rPr lang="en-US" sz="2900" dirty="0" err="1" smtClean="0"/>
              <a:t>setBounds</a:t>
            </a:r>
            <a:r>
              <a:rPr lang="en-US" sz="2900" dirty="0" smtClean="0"/>
              <a:t>(</a:t>
            </a:r>
            <a:r>
              <a:rPr lang="en-US" sz="2900" dirty="0" err="1" smtClean="0"/>
              <a:t>int</a:t>
            </a:r>
            <a:r>
              <a:rPr lang="en-US" sz="2900" dirty="0" smtClean="0"/>
              <a:t> x, </a:t>
            </a:r>
            <a:r>
              <a:rPr lang="en-US" sz="2900" dirty="0" err="1" smtClean="0"/>
              <a:t>int</a:t>
            </a:r>
            <a:r>
              <a:rPr lang="en-US" sz="2900" dirty="0" smtClean="0"/>
              <a:t> y, </a:t>
            </a:r>
            <a:r>
              <a:rPr lang="en-US" sz="2900" dirty="0" err="1" smtClean="0"/>
              <a:t>int</a:t>
            </a:r>
            <a:r>
              <a:rPr lang="en-US" sz="2900" dirty="0" smtClean="0"/>
              <a:t> width, </a:t>
            </a:r>
            <a:r>
              <a:rPr lang="en-US" sz="2900" dirty="0" err="1" smtClean="0"/>
              <a:t>int</a:t>
            </a:r>
            <a:r>
              <a:rPr lang="en-US" sz="2900" dirty="0" smtClean="0"/>
              <a:t> height)</a:t>
            </a:r>
          </a:p>
          <a:p>
            <a:r>
              <a:rPr lang="en-US" sz="2900" dirty="0" smtClean="0"/>
              <a:t>This puts the upper left corner at location (x, y), where x the </a:t>
            </a:r>
            <a:r>
              <a:rPr lang="en-US" sz="2900" dirty="0" err="1" smtClean="0"/>
              <a:t>the</a:t>
            </a:r>
            <a:r>
              <a:rPr lang="en-US" sz="2900" dirty="0" smtClean="0"/>
              <a:t> number of pixels from the left of the screen and y is </a:t>
            </a:r>
            <a:r>
              <a:rPr lang="en-US" sz="2900" dirty="0" err="1" smtClean="0"/>
              <a:t>is</a:t>
            </a:r>
            <a:r>
              <a:rPr lang="en-US" sz="2900" dirty="0" smtClean="0"/>
              <a:t> the number from the top of the screen. height and width are as before.</a:t>
            </a:r>
          </a:p>
          <a:p>
            <a:r>
              <a:rPr lang="en-US" dirty="0" smtClean="0"/>
              <a:t>The </a:t>
            </a:r>
            <a:r>
              <a:rPr lang="en-US" b="1" dirty="0" err="1" smtClean="0"/>
              <a:t>setDefaultCloseOperation</a:t>
            </a:r>
            <a:r>
              <a:rPr lang="en-US" dirty="0" smtClean="0"/>
              <a:t>() method is used to specify one of several options for the close button. Use one of the following constants to specify your choice:</a:t>
            </a:r>
          </a:p>
          <a:p>
            <a:pPr lvl="1"/>
            <a:r>
              <a:rPr lang="en-US" dirty="0" err="1" smtClean="0"/>
              <a:t>JFrame.EXIT_ON_CLOSE</a:t>
            </a:r>
            <a:r>
              <a:rPr lang="en-US" dirty="0" smtClean="0"/>
              <a:t> — Exit the application.</a:t>
            </a:r>
          </a:p>
          <a:p>
            <a:pPr lvl="1"/>
            <a:r>
              <a:rPr lang="en-US" dirty="0" err="1" smtClean="0"/>
              <a:t>JFrame.HIDE_ON_CLOSE</a:t>
            </a:r>
            <a:r>
              <a:rPr lang="en-US" dirty="0" smtClean="0"/>
              <a:t> — Hide the frame, but keep the application running.</a:t>
            </a:r>
          </a:p>
          <a:p>
            <a:pPr lvl="1"/>
            <a:r>
              <a:rPr lang="en-US" dirty="0" err="1" smtClean="0"/>
              <a:t>JFrame.DISPOSE_ON_CLOSE</a:t>
            </a:r>
            <a:r>
              <a:rPr lang="en-US" dirty="0" smtClean="0"/>
              <a:t> — Dispose of the frame object, but keep the application running.</a:t>
            </a:r>
          </a:p>
          <a:p>
            <a:pPr lvl="1"/>
            <a:r>
              <a:rPr lang="en-US" dirty="0" err="1" smtClean="0"/>
              <a:t>JFrame.DO_NOTHING_ON_CLOSE</a:t>
            </a:r>
            <a:r>
              <a:rPr lang="en-US" dirty="0" smtClean="0"/>
              <a:t> — Ignore the click.</a:t>
            </a:r>
          </a:p>
          <a:p>
            <a:r>
              <a:rPr lang="en-US" dirty="0" smtClean="0"/>
              <a:t>If you forget to call </a:t>
            </a:r>
            <a:r>
              <a:rPr lang="en-US" dirty="0" err="1" smtClean="0"/>
              <a:t>setDefaultCloseOperation</a:t>
            </a:r>
            <a:r>
              <a:rPr lang="en-US" dirty="0" smtClean="0"/>
              <a:t>() you will get </a:t>
            </a:r>
            <a:r>
              <a:rPr lang="en-US" dirty="0" err="1" smtClean="0"/>
              <a:t>JFrame.HIDE_ON_CLOSE</a:t>
            </a:r>
            <a:r>
              <a:rPr lang="en-US" dirty="0" smtClean="0"/>
              <a:t> by default. </a:t>
            </a:r>
          </a:p>
          <a:p>
            <a:r>
              <a:rPr lang="en-US" dirty="0" smtClean="0"/>
              <a:t>This can be frustrating, because it looks like you have "killed" the program, but it keeps on running, and you see no frame.</a:t>
            </a:r>
          </a:p>
        </p:txBody>
      </p:sp>
    </p:spTree>
    <p:extLst>
      <p:ext uri="{BB962C8B-B14F-4D97-AF65-F5344CB8AC3E}">
        <p14:creationId xmlns:p14="http://schemas.microsoft.com/office/powerpoint/2010/main" val="272498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pPr algn="l"/>
            <a:r>
              <a:rPr lang="en-US" sz="4000" dirty="0" smtClean="0"/>
              <a:t>Extending the </a:t>
            </a:r>
            <a:r>
              <a:rPr lang="en-US" sz="4000" dirty="0" err="1" smtClean="0"/>
              <a:t>JFrame</a:t>
            </a:r>
            <a:r>
              <a:rPr lang="en-US" sz="4000" dirty="0" smtClean="0"/>
              <a:t> Class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28" y="1676400"/>
            <a:ext cx="7543872" cy="4992469"/>
          </a:xfrm>
        </p:spPr>
      </p:pic>
      <p:sp>
        <p:nvSpPr>
          <p:cNvPr id="5" name="TextBox 4"/>
          <p:cNvSpPr txBox="1"/>
          <p:nvPr/>
        </p:nvSpPr>
        <p:spPr>
          <a:xfrm>
            <a:off x="457200" y="953869"/>
            <a:ext cx="8305800" cy="707886"/>
          </a:xfrm>
          <a:prstGeom prst="rect">
            <a:avLst/>
          </a:prstGeom>
          <a:noFill/>
        </p:spPr>
        <p:txBody>
          <a:bodyPr wrap="square" rtlCol="0">
            <a:spAutoFit/>
          </a:bodyPr>
          <a:lstStyle/>
          <a:p>
            <a:r>
              <a:rPr lang="en-US" sz="2000" dirty="0" smtClean="0"/>
              <a:t>To write a GUI application, extend the </a:t>
            </a:r>
            <a:r>
              <a:rPr lang="en-US" sz="2000" dirty="0" err="1" smtClean="0"/>
              <a:t>JFrame</a:t>
            </a:r>
            <a:r>
              <a:rPr lang="en-US" sz="2000" dirty="0" smtClean="0"/>
              <a:t> class. </a:t>
            </a:r>
          </a:p>
          <a:p>
            <a:r>
              <a:rPr lang="en-US" sz="2000" dirty="0" smtClean="0"/>
              <a:t>Add GUI components to the extended class. Here is a program that does that.</a:t>
            </a:r>
            <a:endParaRPr lang="en-US" sz="2000" dirty="0"/>
          </a:p>
        </p:txBody>
      </p:sp>
    </p:spTree>
    <p:extLst>
      <p:ext uri="{BB962C8B-B14F-4D97-AF65-F5344CB8AC3E}">
        <p14:creationId xmlns:p14="http://schemas.microsoft.com/office/powerpoint/2010/main" val="20399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dirty="0" smtClean="0"/>
              <a:t>Containers hold Component References</a:t>
            </a:r>
            <a:endParaRPr lang="en-US" sz="3600"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r>
              <a:rPr lang="en-US" dirty="0" smtClean="0"/>
              <a:t>The new class is called </a:t>
            </a:r>
            <a:r>
              <a:rPr lang="en-US" dirty="0" err="1" smtClean="0"/>
              <a:t>MyFrame</a:t>
            </a:r>
            <a:r>
              <a:rPr lang="en-US" dirty="0" smtClean="0"/>
              <a:t> and it is based on </a:t>
            </a:r>
            <a:r>
              <a:rPr lang="en-US" dirty="0" err="1" smtClean="0"/>
              <a:t>JFrame</a:t>
            </a:r>
            <a:r>
              <a:rPr lang="en-US" dirty="0" smtClean="0"/>
              <a:t>. Exactly how a container arranges the components it contains is determined by a layout manager. The layout manager for this frame is set to </a:t>
            </a:r>
            <a:r>
              <a:rPr lang="en-US" dirty="0" err="1" smtClean="0"/>
              <a:t>FlowLayout</a:t>
            </a:r>
            <a:r>
              <a:rPr lang="en-US" dirty="0" smtClean="0"/>
              <a:t> using the </a:t>
            </a:r>
            <a:r>
              <a:rPr lang="en-US" dirty="0" err="1" smtClean="0"/>
              <a:t>setLayout</a:t>
            </a:r>
            <a:r>
              <a:rPr lang="en-US" dirty="0" smtClean="0"/>
              <a:t>() method. </a:t>
            </a:r>
          </a:p>
          <a:p>
            <a:r>
              <a:rPr lang="en-US" dirty="0" smtClean="0"/>
              <a:t>The frame holds a GUI component, a </a:t>
            </a:r>
            <a:r>
              <a:rPr lang="en-US" dirty="0" err="1" smtClean="0"/>
              <a:t>JLabel</a:t>
            </a:r>
            <a:r>
              <a:rPr lang="en-US" dirty="0" smtClean="0"/>
              <a:t> which displays the words "Hello Swing!" . The </a:t>
            </a:r>
            <a:r>
              <a:rPr lang="en-US" dirty="0" err="1" smtClean="0"/>
              <a:t>JLabel</a:t>
            </a:r>
            <a:r>
              <a:rPr lang="en-US" dirty="0" smtClean="0"/>
              <a:t> is added to the frame using the add() method.</a:t>
            </a:r>
          </a:p>
          <a:p>
            <a:r>
              <a:rPr lang="en-US" dirty="0" smtClean="0"/>
              <a:t>The main() method in this application does nothing more than construct a </a:t>
            </a:r>
            <a:r>
              <a:rPr lang="en-US" dirty="0" err="1" smtClean="0"/>
              <a:t>MyFrame</a:t>
            </a:r>
            <a:r>
              <a:rPr lang="en-US" dirty="0" smtClean="0"/>
              <a:t> object and set it visible.</a:t>
            </a:r>
          </a:p>
          <a:p>
            <a:endParaRPr lang="en-US" dirty="0" smtClean="0"/>
          </a:p>
          <a:p>
            <a:r>
              <a:rPr lang="en-US" sz="3400" dirty="0" err="1"/>
              <a:t>MyFrame</a:t>
            </a:r>
            <a:r>
              <a:rPr lang="en-US" sz="3400" dirty="0"/>
              <a:t> is a Container, because it inherits from </a:t>
            </a:r>
            <a:r>
              <a:rPr lang="en-US" sz="3400" dirty="0" err="1"/>
              <a:t>JFrame</a:t>
            </a:r>
            <a:r>
              <a:rPr lang="en-US" sz="3400" dirty="0"/>
              <a:t>, so GUI components can be added to it. When a component is added to a container, a reference to the component is added to the list of components in the container.</a:t>
            </a:r>
          </a:p>
          <a:p>
            <a:r>
              <a:rPr lang="en-US" sz="3400" dirty="0"/>
              <a:t>Graphically, the components added to a container appear within the rectangle on the monitor allocated to the container. In the example program, the </a:t>
            </a:r>
            <a:r>
              <a:rPr lang="en-US" sz="3400" dirty="0" err="1"/>
              <a:t>JLabel</a:t>
            </a:r>
            <a:r>
              <a:rPr lang="en-US" sz="3400" dirty="0"/>
              <a:t> is added to the frame, and so appears within that area</a:t>
            </a:r>
            <a:r>
              <a:rPr lang="en-US" sz="3400" dirty="0" smtClean="0"/>
              <a:t>.</a:t>
            </a:r>
            <a:endParaRPr lang="en-US" sz="3400" dirty="0"/>
          </a:p>
        </p:txBody>
      </p:sp>
    </p:spTree>
    <p:extLst>
      <p:ext uri="{BB962C8B-B14F-4D97-AF65-F5344CB8AC3E}">
        <p14:creationId xmlns:p14="http://schemas.microsoft.com/office/powerpoint/2010/main" val="306203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Introduction to GUI Programming</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r>
              <a:rPr lang="en-US" dirty="0"/>
              <a:t>Users interact with modern application programs using graphical components such as windows, buttons, text boxes, and menus. It would be difficult to write a GUI application from scratch. Luckily, most of the work has been done for you in a set of classes called </a:t>
            </a:r>
            <a:r>
              <a:rPr lang="en-US" b="1" dirty="0"/>
              <a:t>Swing</a:t>
            </a:r>
            <a:r>
              <a:rPr lang="en-US" dirty="0" smtClean="0"/>
              <a:t>.</a:t>
            </a:r>
          </a:p>
          <a:p>
            <a:r>
              <a:rPr lang="en-US" dirty="0"/>
              <a:t>A graphical user interface consists of </a:t>
            </a:r>
            <a:r>
              <a:rPr lang="en-US" b="1" dirty="0"/>
              <a:t>graphical components</a:t>
            </a:r>
            <a:r>
              <a:rPr lang="en-US" dirty="0"/>
              <a:t>, such as</a:t>
            </a:r>
            <a:r>
              <a:rPr lang="en-US" dirty="0" smtClean="0"/>
              <a:t>:</a:t>
            </a:r>
          </a:p>
          <a:p>
            <a:pPr lvl="1"/>
            <a:r>
              <a:rPr lang="en-US" dirty="0" smtClean="0"/>
              <a:t>Windows</a:t>
            </a:r>
          </a:p>
          <a:p>
            <a:pPr lvl="1"/>
            <a:r>
              <a:rPr lang="en-US" dirty="0" smtClean="0"/>
              <a:t>Buttons</a:t>
            </a:r>
          </a:p>
          <a:p>
            <a:pPr lvl="1"/>
            <a:r>
              <a:rPr lang="en-US" dirty="0" smtClean="0"/>
              <a:t>Menus</a:t>
            </a:r>
          </a:p>
          <a:p>
            <a:pPr lvl="1"/>
            <a:r>
              <a:rPr lang="en-US" dirty="0" smtClean="0"/>
              <a:t>Text fields</a:t>
            </a:r>
          </a:p>
          <a:p>
            <a:r>
              <a:rPr lang="en-US" dirty="0" smtClean="0"/>
              <a:t>Swing components are based on the fundamental classes of the </a:t>
            </a:r>
            <a:r>
              <a:rPr lang="en-US" dirty="0"/>
              <a:t>Abstract </a:t>
            </a:r>
            <a:r>
              <a:rPr lang="en-US" dirty="0" smtClean="0"/>
              <a:t>Windowing Toolkit (AWT). Swing components come with recent java </a:t>
            </a:r>
            <a:r>
              <a:rPr lang="en-US" dirty="0" err="1" smtClean="0"/>
              <a:t>Java</a:t>
            </a:r>
            <a:r>
              <a:rPr lang="en-US" dirty="0" smtClean="0"/>
              <a:t> releases. If you download the most recent release of Java, Swing will be part of it.</a:t>
            </a:r>
          </a:p>
          <a:p>
            <a:r>
              <a:rPr lang="en-US" dirty="0" smtClean="0"/>
              <a:t>The older AWT components are similar to Swing components, but Swing components are more versatile. Also, Swing integrates smoothly with the Java Foundation Classes. Sun Microsystems recommends that you use Swing for all new application code.</a:t>
            </a:r>
          </a:p>
          <a:p>
            <a:endParaRPr lang="en-US" dirty="0"/>
          </a:p>
        </p:txBody>
      </p:sp>
    </p:spTree>
    <p:extLst>
      <p:ext uri="{BB962C8B-B14F-4D97-AF65-F5344CB8AC3E}">
        <p14:creationId xmlns:p14="http://schemas.microsoft.com/office/powerpoint/2010/main" val="156888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Events</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r>
              <a:rPr lang="en-US" dirty="0" smtClean="0"/>
              <a:t>A GUI application program shows the user a graphical interface containing several graphical components. </a:t>
            </a:r>
          </a:p>
          <a:p>
            <a:r>
              <a:rPr lang="en-US" dirty="0" smtClean="0"/>
              <a:t>The user controls the application by interacting with the graphical components, doing such things as:</a:t>
            </a:r>
          </a:p>
          <a:p>
            <a:pPr lvl="1"/>
            <a:r>
              <a:rPr lang="en-US" dirty="0" smtClean="0"/>
              <a:t>Clicking on a button to choose a program option.</a:t>
            </a:r>
          </a:p>
          <a:p>
            <a:pPr lvl="1"/>
            <a:r>
              <a:rPr lang="en-US" dirty="0" smtClean="0"/>
              <a:t>Making a choice from a menu.</a:t>
            </a:r>
          </a:p>
          <a:p>
            <a:pPr lvl="1"/>
            <a:r>
              <a:rPr lang="en-US" dirty="0" smtClean="0"/>
              <a:t>Entering text in a text field.</a:t>
            </a:r>
          </a:p>
          <a:p>
            <a:pPr lvl="1"/>
            <a:r>
              <a:rPr lang="en-US" dirty="0" smtClean="0"/>
              <a:t>Dragging a scroll bar.</a:t>
            </a:r>
          </a:p>
          <a:p>
            <a:r>
              <a:rPr lang="en-US" dirty="0" smtClean="0"/>
              <a:t>An action such as clicking on a button is called an event.</a:t>
            </a:r>
            <a:endParaRPr lang="en-US" dirty="0"/>
          </a:p>
        </p:txBody>
      </p:sp>
    </p:spTree>
    <p:extLst>
      <p:ext uri="{BB962C8B-B14F-4D97-AF65-F5344CB8AC3E}">
        <p14:creationId xmlns:p14="http://schemas.microsoft.com/office/powerpoint/2010/main" val="10088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Event-driven Programming</a:t>
            </a:r>
            <a:endParaRPr lang="en-US" dirty="0"/>
          </a:p>
        </p:txBody>
      </p:sp>
      <p:sp>
        <p:nvSpPr>
          <p:cNvPr id="3" name="Content Placeholder 2"/>
          <p:cNvSpPr>
            <a:spLocks noGrp="1"/>
          </p:cNvSpPr>
          <p:nvPr>
            <p:ph idx="1"/>
          </p:nvPr>
        </p:nvSpPr>
        <p:spPr>
          <a:xfrm>
            <a:off x="457200" y="1066800"/>
            <a:ext cx="8229600" cy="5410200"/>
          </a:xfrm>
        </p:spPr>
        <p:txBody>
          <a:bodyPr>
            <a:normAutofit fontScale="92500"/>
          </a:bodyPr>
          <a:lstStyle/>
          <a:p>
            <a:r>
              <a:rPr lang="en-US" dirty="0" smtClean="0"/>
              <a:t>When you perform an action on a graphical component you generate an event. In event-driven programming the program responds to these events. The order of the events is determined by the user, not the program.</a:t>
            </a:r>
          </a:p>
          <a:p>
            <a:endParaRPr lang="en-US" dirty="0" smtClean="0"/>
          </a:p>
          <a:p>
            <a:r>
              <a:rPr lang="en-US" dirty="0" smtClean="0"/>
              <a:t>This is different from programs where user interaction is done through the console. In these programs, prompts are written to the console, and the user responds to the prompts. The order of the prompts is determined by the program.</a:t>
            </a:r>
          </a:p>
          <a:p>
            <a:endParaRPr lang="en-US" dirty="0"/>
          </a:p>
        </p:txBody>
      </p:sp>
    </p:spTree>
    <p:extLst>
      <p:ext uri="{BB962C8B-B14F-4D97-AF65-F5344CB8AC3E}">
        <p14:creationId xmlns:p14="http://schemas.microsoft.com/office/powerpoint/2010/main" val="107362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fontScale="90000"/>
          </a:bodyPr>
          <a:lstStyle/>
          <a:p>
            <a:pPr algn="l"/>
            <a:r>
              <a:rPr lang="en-US" dirty="0" smtClean="0"/>
              <a:t>Responding to Events</a:t>
            </a:r>
            <a:endParaRPr lang="en-US" dirty="0"/>
          </a:p>
        </p:txBody>
      </p:sp>
      <p:sp>
        <p:nvSpPr>
          <p:cNvPr id="4" name="Content Placeholder 3"/>
          <p:cNvSpPr>
            <a:spLocks noGrp="1"/>
          </p:cNvSpPr>
          <p:nvPr>
            <p:ph sz="half" idx="1"/>
          </p:nvPr>
        </p:nvSpPr>
        <p:spPr>
          <a:xfrm>
            <a:off x="304800" y="990600"/>
            <a:ext cx="4724400" cy="5562600"/>
          </a:xfrm>
        </p:spPr>
        <p:txBody>
          <a:bodyPr>
            <a:normAutofit fontScale="92500" lnSpcReduction="20000"/>
          </a:bodyPr>
          <a:lstStyle/>
          <a:p>
            <a:r>
              <a:rPr lang="en-US" dirty="0" smtClean="0"/>
              <a:t>A user interacts with a GUI application by causing events.</a:t>
            </a:r>
          </a:p>
          <a:p>
            <a:r>
              <a:rPr lang="en-US" dirty="0" smtClean="0"/>
              <a:t>The application responds to events in the order they arrive.</a:t>
            </a:r>
          </a:p>
          <a:p>
            <a:r>
              <a:rPr lang="en-US" dirty="0" smtClean="0"/>
              <a:t>The picture shows this. Each time the user interacts with a component, an event is sent to the application. </a:t>
            </a:r>
          </a:p>
          <a:p>
            <a:r>
              <a:rPr lang="en-US" dirty="0" smtClean="0"/>
              <a:t>Different events are sent to different parts of the application. The application has to work correctly no matter what the user does. </a:t>
            </a:r>
          </a:p>
          <a:p>
            <a:pPr lvl="1"/>
            <a:r>
              <a:rPr lang="en-US" dirty="0" smtClean="0"/>
              <a:t>An application usually ignores events that are not relevant to its purpose.</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1600" y="2209800"/>
            <a:ext cx="3658619" cy="2486819"/>
          </a:xfrm>
        </p:spPr>
      </p:pic>
    </p:spTree>
    <p:extLst>
      <p:ext uri="{BB962C8B-B14F-4D97-AF65-F5344CB8AC3E}">
        <p14:creationId xmlns:p14="http://schemas.microsoft.com/office/powerpoint/2010/main" val="169966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pPr algn="l"/>
            <a:r>
              <a:rPr lang="en-US" sz="4000" dirty="0" smtClean="0"/>
              <a:t>Three Parts of a GUI Program</a:t>
            </a:r>
            <a:endParaRPr lang="en-US" sz="4000" dirty="0"/>
          </a:p>
        </p:txBody>
      </p:sp>
      <p:sp>
        <p:nvSpPr>
          <p:cNvPr id="3" name="Content Placeholder 2"/>
          <p:cNvSpPr>
            <a:spLocks noGrp="1"/>
          </p:cNvSpPr>
          <p:nvPr>
            <p:ph idx="1"/>
          </p:nvPr>
        </p:nvSpPr>
        <p:spPr>
          <a:xfrm>
            <a:off x="457200" y="838200"/>
            <a:ext cx="8229600" cy="5867400"/>
          </a:xfrm>
        </p:spPr>
        <p:txBody>
          <a:bodyPr>
            <a:normAutofit fontScale="85000" lnSpcReduction="20000"/>
          </a:bodyPr>
          <a:lstStyle/>
          <a:p>
            <a:r>
              <a:rPr lang="en-US" sz="3100" dirty="0" smtClean="0"/>
              <a:t>A GUI program has three parts:</a:t>
            </a:r>
          </a:p>
          <a:p>
            <a:pPr lvl="1"/>
            <a:r>
              <a:rPr lang="en-US" sz="2600" dirty="0" smtClean="0"/>
              <a:t>Graphical Components that make up the Graphical User Interface.</a:t>
            </a:r>
          </a:p>
          <a:p>
            <a:pPr lvl="1"/>
            <a:r>
              <a:rPr lang="en-US" sz="2600" dirty="0" smtClean="0"/>
              <a:t>Listener methods that receive the events and respond to them.</a:t>
            </a:r>
          </a:p>
          <a:p>
            <a:pPr lvl="1"/>
            <a:r>
              <a:rPr lang="en-US" sz="2600" dirty="0" smtClean="0"/>
              <a:t>Application methods that do useful work for the user.</a:t>
            </a:r>
          </a:p>
          <a:p>
            <a:r>
              <a:rPr lang="en-US" sz="3100" dirty="0" smtClean="0"/>
              <a:t>The graphical components are Swing objects. You usually extend them to make them fit your application.</a:t>
            </a:r>
          </a:p>
          <a:p>
            <a:r>
              <a:rPr lang="en-US" sz="3100" dirty="0" smtClean="0"/>
              <a:t>Listener methods are Java methods that you write. Listener methods respond to events by calling application methods.</a:t>
            </a:r>
          </a:p>
          <a:p>
            <a:r>
              <a:rPr lang="en-US" sz="3100" dirty="0" smtClean="0"/>
              <a:t>Application methods are ordinary Java methods that perform useful computations. They receive data from the GUI and send data to the GUI to be displayed, but are not usually themselves concerned with the user interface.</a:t>
            </a:r>
          </a:p>
          <a:p>
            <a:r>
              <a:rPr lang="en-US" sz="3100" dirty="0" smtClean="0"/>
              <a:t>To write a GUI application, keep these three types of software separated (while keeping the big picture in mind). </a:t>
            </a:r>
            <a:endParaRPr lang="en-US" sz="3100" dirty="0"/>
          </a:p>
        </p:txBody>
      </p:sp>
    </p:spTree>
    <p:extLst>
      <p:ext uri="{BB962C8B-B14F-4D97-AF65-F5344CB8AC3E}">
        <p14:creationId xmlns:p14="http://schemas.microsoft.com/office/powerpoint/2010/main" val="402733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4000" dirty="0" smtClean="0"/>
              <a:t>Container Classes</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dirty="0" smtClean="0"/>
              <a:t>A GUI program consists of a collection of graphical components that are all placed inside one or more windows. </a:t>
            </a:r>
          </a:p>
          <a:p>
            <a:r>
              <a:rPr lang="en-US" dirty="0" smtClean="0"/>
              <a:t>The components are contained by the window. A container is an object that can hold other GUI components. Visually, a container is an area of the screen and the objects it contains are shown as smaller areas within it.</a:t>
            </a:r>
          </a:p>
          <a:p>
            <a:r>
              <a:rPr lang="en-US" dirty="0" smtClean="0"/>
              <a:t>In Java terminology, a window (such as the browser window you are looking at) is a container. Buttons, sliders, icons and other GUI components are always put in container.</a:t>
            </a:r>
            <a:endParaRPr lang="en-US" dirty="0"/>
          </a:p>
        </p:txBody>
      </p:sp>
    </p:spTree>
    <p:extLst>
      <p:ext uri="{BB962C8B-B14F-4D97-AF65-F5344CB8AC3E}">
        <p14:creationId xmlns:p14="http://schemas.microsoft.com/office/powerpoint/2010/main" val="184143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4000" dirty="0" err="1" smtClean="0"/>
              <a:t>JFrame</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dirty="0" smtClean="0"/>
              <a:t>A </a:t>
            </a:r>
            <a:r>
              <a:rPr lang="en-US" dirty="0" err="1" smtClean="0"/>
              <a:t>JFrame</a:t>
            </a:r>
            <a:r>
              <a:rPr lang="en-US" dirty="0" smtClean="0"/>
              <a:t> represents the window of a GUI application program. It can hold the components and methods that your application needs.</a:t>
            </a:r>
          </a:p>
          <a:p>
            <a:r>
              <a:rPr lang="en-US" dirty="0" smtClean="0"/>
              <a:t>The </a:t>
            </a:r>
            <a:r>
              <a:rPr lang="en-US" dirty="0" err="1" smtClean="0"/>
              <a:t>JFrame</a:t>
            </a:r>
            <a:r>
              <a:rPr lang="en-US" dirty="0" smtClean="0"/>
              <a:t> class.</a:t>
            </a:r>
          </a:p>
          <a:p>
            <a:r>
              <a:rPr lang="en-US" dirty="0" smtClean="0"/>
              <a:t>Methods:</a:t>
            </a:r>
          </a:p>
          <a:p>
            <a:pPr lvl="1"/>
            <a:r>
              <a:rPr lang="en-US" dirty="0" smtClean="0"/>
              <a:t>The </a:t>
            </a:r>
            <a:r>
              <a:rPr lang="en-US" dirty="0" err="1" smtClean="0"/>
              <a:t>setSize</a:t>
            </a:r>
            <a:r>
              <a:rPr lang="en-US" dirty="0" smtClean="0"/>
              <a:t>() method.</a:t>
            </a:r>
          </a:p>
          <a:p>
            <a:pPr lvl="1"/>
            <a:r>
              <a:rPr lang="en-US" dirty="0" smtClean="0"/>
              <a:t>The </a:t>
            </a:r>
            <a:r>
              <a:rPr lang="en-US" dirty="0" err="1" smtClean="0"/>
              <a:t>setBounds</a:t>
            </a:r>
            <a:r>
              <a:rPr lang="en-US" dirty="0" smtClean="0"/>
              <a:t>() method.</a:t>
            </a:r>
          </a:p>
          <a:p>
            <a:pPr lvl="1"/>
            <a:r>
              <a:rPr lang="en-US" dirty="0" smtClean="0"/>
              <a:t>The </a:t>
            </a:r>
            <a:r>
              <a:rPr lang="en-US" dirty="0" err="1" smtClean="0"/>
              <a:t>setVisible</a:t>
            </a:r>
            <a:r>
              <a:rPr lang="en-US" dirty="0" smtClean="0"/>
              <a:t>() method.</a:t>
            </a:r>
          </a:p>
          <a:p>
            <a:pPr lvl="1"/>
            <a:r>
              <a:rPr lang="en-US" dirty="0" smtClean="0"/>
              <a:t>The </a:t>
            </a:r>
            <a:r>
              <a:rPr lang="en-US" dirty="0" err="1" smtClean="0"/>
              <a:t>setDefaultCloseOperation</a:t>
            </a:r>
            <a:r>
              <a:rPr lang="en-US" dirty="0" smtClean="0"/>
              <a:t>() method.</a:t>
            </a:r>
          </a:p>
          <a:p>
            <a:r>
              <a:rPr lang="en-US" dirty="0" smtClean="0"/>
              <a:t>Extending the </a:t>
            </a:r>
            <a:r>
              <a:rPr lang="en-US" dirty="0" err="1" smtClean="0"/>
              <a:t>JFrame</a:t>
            </a:r>
            <a:r>
              <a:rPr lang="en-US" dirty="0" smtClean="0"/>
              <a:t> class</a:t>
            </a:r>
          </a:p>
          <a:p>
            <a:r>
              <a:rPr lang="en-US" dirty="0" smtClean="0"/>
              <a:t>The </a:t>
            </a:r>
            <a:r>
              <a:rPr lang="en-US" dirty="0" err="1" smtClean="0"/>
              <a:t>JLabel</a:t>
            </a:r>
            <a:r>
              <a:rPr lang="en-US" dirty="0" smtClean="0"/>
              <a:t> class.</a:t>
            </a:r>
          </a:p>
        </p:txBody>
      </p:sp>
    </p:spTree>
    <p:extLst>
      <p:ext uri="{BB962C8B-B14F-4D97-AF65-F5344CB8AC3E}">
        <p14:creationId xmlns:p14="http://schemas.microsoft.com/office/powerpoint/2010/main" val="416079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4000" dirty="0" smtClean="0"/>
              <a:t>Frames</a:t>
            </a:r>
            <a:endParaRPr lang="en-US" sz="4000"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r>
              <a:rPr lang="en-US" dirty="0" smtClean="0"/>
              <a:t>Graphical components must be placed inside a container. A container corresponds to a rectangular area of the monitor screen, and the components it contains correspond to smaller areas within it.</a:t>
            </a:r>
          </a:p>
          <a:p>
            <a:r>
              <a:rPr lang="en-US" dirty="0" smtClean="0"/>
              <a:t>In Java, a frame is a window that has nice borders, various buttons along the top border, and other features. What you usually call a "window" Java calls a "frame". A frame is a container object, so GUI components can be placed in it.</a:t>
            </a:r>
          </a:p>
          <a:p>
            <a:r>
              <a:rPr lang="en-US" dirty="0" smtClean="0"/>
              <a:t>Like all software objects, a frame object is actually a section of main memory that holds information and methods. With the help of the operating system and the graphics board, Java paints a picture on the computer monitor that represents the frame. People often speak as if the frame were the actual picture on the monitor. In fact, what you see on the monitor is just a graphical representation of the frame.</a:t>
            </a:r>
          </a:p>
        </p:txBody>
      </p:sp>
    </p:spTree>
    <p:extLst>
      <p:ext uri="{BB962C8B-B14F-4D97-AF65-F5344CB8AC3E}">
        <p14:creationId xmlns:p14="http://schemas.microsoft.com/office/powerpoint/2010/main" val="32674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1179</Words>
  <Application>Microsoft Office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GUI</vt:lpstr>
      <vt:lpstr>Introduction to GUI Programming</vt:lpstr>
      <vt:lpstr>Events</vt:lpstr>
      <vt:lpstr>Event-driven Programming</vt:lpstr>
      <vt:lpstr>Responding to Events</vt:lpstr>
      <vt:lpstr>Three Parts of a GUI Program</vt:lpstr>
      <vt:lpstr>Container Classes</vt:lpstr>
      <vt:lpstr>JFrame</vt:lpstr>
      <vt:lpstr>Frames</vt:lpstr>
      <vt:lpstr>PowerPoint Presentation</vt:lpstr>
      <vt:lpstr>Dimensions of a Frame</vt:lpstr>
      <vt:lpstr>setBounds() and setDefaultCloseOperation() method</vt:lpstr>
      <vt:lpstr>Extending the JFrame Class</vt:lpstr>
      <vt:lpstr>Containers hold Component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GUI</dc:title>
  <dc:creator>kinect</dc:creator>
  <cp:lastModifiedBy>kinect</cp:lastModifiedBy>
  <cp:revision>9</cp:revision>
  <dcterms:created xsi:type="dcterms:W3CDTF">2015-03-29T22:40:40Z</dcterms:created>
  <dcterms:modified xsi:type="dcterms:W3CDTF">2015-03-30T00:48:51Z</dcterms:modified>
</cp:coreProperties>
</file>