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70" r:id="rId14"/>
    <p:sldId id="271" r:id="rId15"/>
    <p:sldId id="273" r:id="rId16"/>
    <p:sldId id="274" r:id="rId17"/>
    <p:sldId id="275" r:id="rId18"/>
    <p:sldId id="276"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582843-B9E2-4133-904F-542B0FE9F791}" type="datetimeFigureOut">
              <a:rPr lang="en-US" smtClean="0"/>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269928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82843-B9E2-4133-904F-542B0FE9F791}" type="datetimeFigureOut">
              <a:rPr lang="en-US" smtClean="0"/>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125041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82843-B9E2-4133-904F-542B0FE9F791}" type="datetimeFigureOut">
              <a:rPr lang="en-US" smtClean="0"/>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157980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82843-B9E2-4133-904F-542B0FE9F791}" type="datetimeFigureOut">
              <a:rPr lang="en-US" smtClean="0"/>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347076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582843-B9E2-4133-904F-542B0FE9F791}" type="datetimeFigureOut">
              <a:rPr lang="en-US" smtClean="0"/>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75296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582843-B9E2-4133-904F-542B0FE9F791}" type="datetimeFigureOut">
              <a:rPr lang="en-US" smtClean="0"/>
              <a:t>3/22/2015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282090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582843-B9E2-4133-904F-542B0FE9F791}" type="datetimeFigureOut">
              <a:rPr lang="en-US" smtClean="0"/>
              <a:t>3/22/2015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311619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582843-B9E2-4133-904F-542B0FE9F791}" type="datetimeFigureOut">
              <a:rPr lang="en-US" smtClean="0"/>
              <a:t>3/22/2015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206045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82843-B9E2-4133-904F-542B0FE9F791}" type="datetimeFigureOut">
              <a:rPr lang="en-US" smtClean="0"/>
              <a:t>3/22/2015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99035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82843-B9E2-4133-904F-542B0FE9F791}" type="datetimeFigureOut">
              <a:rPr lang="en-US" smtClean="0"/>
              <a:t>3/22/2015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1472664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82843-B9E2-4133-904F-542B0FE9F791}" type="datetimeFigureOut">
              <a:rPr lang="en-US" smtClean="0"/>
              <a:t>3/22/2015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38B90-C6AC-47BB-BA2D-155076C7B7B9}" type="slidenum">
              <a:rPr lang="en-US" smtClean="0"/>
              <a:t>‹#›</a:t>
            </a:fld>
            <a:endParaRPr lang="en-US"/>
          </a:p>
        </p:txBody>
      </p:sp>
    </p:spTree>
    <p:extLst>
      <p:ext uri="{BB962C8B-B14F-4D97-AF65-F5344CB8AC3E}">
        <p14:creationId xmlns:p14="http://schemas.microsoft.com/office/powerpoint/2010/main" val="317568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82843-B9E2-4133-904F-542B0FE9F791}" type="datetimeFigureOut">
              <a:rPr lang="en-US" smtClean="0"/>
              <a:t>3/22/2015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38B90-C6AC-47BB-BA2D-155076C7B7B9}" type="slidenum">
              <a:rPr lang="en-US" smtClean="0"/>
              <a:t>‹#›</a:t>
            </a:fld>
            <a:endParaRPr lang="en-US"/>
          </a:p>
        </p:txBody>
      </p:sp>
    </p:spTree>
    <p:extLst>
      <p:ext uri="{BB962C8B-B14F-4D97-AF65-F5344CB8AC3E}">
        <p14:creationId xmlns:p14="http://schemas.microsoft.com/office/powerpoint/2010/main" val="162907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a:t>
            </a:r>
            <a:br>
              <a:rPr lang="en-US" dirty="0" smtClean="0"/>
            </a:br>
            <a:r>
              <a:rPr lang="en-US" dirty="0" smtClean="0"/>
              <a:t>continue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6974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95536" y="332656"/>
            <a:ext cx="4038600" cy="4525963"/>
          </a:xfrm>
        </p:spPr>
        <p:txBody>
          <a:bodyPr/>
          <a:lstStyle/>
          <a:p>
            <a:r>
              <a:rPr lang="en-US" dirty="0"/>
              <a:t>The class </a:t>
            </a:r>
            <a:r>
              <a:rPr lang="en-US" dirty="0" smtClean="0"/>
              <a:t>Movie</a:t>
            </a:r>
            <a:r>
              <a:rPr lang="en-US" dirty="0"/>
              <a:t> is a subclass of </a:t>
            </a:r>
            <a:r>
              <a:rPr lang="en-US" dirty="0" smtClean="0"/>
              <a:t>Video</a:t>
            </a:r>
            <a:r>
              <a:rPr lang="en-US" dirty="0"/>
              <a:t>. </a:t>
            </a:r>
            <a:endParaRPr lang="en-US" dirty="0" smtClean="0"/>
          </a:p>
          <a:p>
            <a:r>
              <a:rPr lang="en-US" dirty="0" smtClean="0"/>
              <a:t>An </a:t>
            </a:r>
            <a:r>
              <a:rPr lang="en-US" dirty="0"/>
              <a:t>object of type </a:t>
            </a:r>
            <a:r>
              <a:rPr lang="en-US" dirty="0" smtClean="0"/>
              <a:t>Movie</a:t>
            </a:r>
            <a:r>
              <a:rPr lang="en-US" dirty="0"/>
              <a:t> has these members</a:t>
            </a:r>
            <a:r>
              <a:rPr lang="en-US" dirty="0" smtClean="0"/>
              <a:t>:</a:t>
            </a:r>
          </a:p>
          <a:p>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2120" y="764704"/>
            <a:ext cx="2443336" cy="3874978"/>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81" y="2996952"/>
            <a:ext cx="4525702" cy="3240360"/>
          </a:xfrm>
          <a:prstGeom prst="rect">
            <a:avLst/>
          </a:prstGeom>
        </p:spPr>
      </p:pic>
    </p:spTree>
    <p:extLst>
      <p:ext uri="{BB962C8B-B14F-4D97-AF65-F5344CB8AC3E}">
        <p14:creationId xmlns:p14="http://schemas.microsoft.com/office/powerpoint/2010/main" val="384561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88640"/>
            <a:ext cx="8229600" cy="634082"/>
          </a:xfrm>
        </p:spPr>
        <p:txBody>
          <a:bodyPr>
            <a:normAutofit fontScale="90000"/>
          </a:bodyPr>
          <a:lstStyle/>
          <a:p>
            <a:pPr algn="l"/>
            <a:r>
              <a:rPr lang="en-US" dirty="0"/>
              <a:t>Overriding Methods</a:t>
            </a:r>
          </a:p>
        </p:txBody>
      </p:sp>
      <p:sp>
        <p:nvSpPr>
          <p:cNvPr id="6" name="Content Placeholder 5"/>
          <p:cNvSpPr>
            <a:spLocks noGrp="1"/>
          </p:cNvSpPr>
          <p:nvPr>
            <p:ph sz="half" idx="2"/>
          </p:nvPr>
        </p:nvSpPr>
        <p:spPr>
          <a:xfrm>
            <a:off x="467544" y="2852936"/>
            <a:ext cx="8219256" cy="3744416"/>
          </a:xfrm>
        </p:spPr>
        <p:txBody>
          <a:bodyPr>
            <a:normAutofit lnSpcReduction="10000"/>
          </a:bodyPr>
          <a:lstStyle/>
          <a:p>
            <a:r>
              <a:rPr lang="en-US" dirty="0"/>
              <a:t>Now, even though the parent has a </a:t>
            </a:r>
            <a:r>
              <a:rPr lang="en-US" dirty="0" err="1"/>
              <a:t>toString</a:t>
            </a:r>
            <a:r>
              <a:rPr lang="en-US" dirty="0"/>
              <a:t>() method, the new definition of </a:t>
            </a:r>
            <a:r>
              <a:rPr lang="en-US" dirty="0" err="1"/>
              <a:t>toString</a:t>
            </a:r>
            <a:r>
              <a:rPr lang="en-US" dirty="0"/>
              <a:t>() in the </a:t>
            </a:r>
            <a:r>
              <a:rPr lang="en-US" b="1" dirty="0"/>
              <a:t>child class will override the parent's version</a:t>
            </a:r>
            <a:r>
              <a:rPr lang="en-US" dirty="0"/>
              <a:t>.</a:t>
            </a:r>
          </a:p>
          <a:p>
            <a:r>
              <a:rPr lang="en-US" b="1" dirty="0"/>
              <a:t>A child's method overrides a parent's method </a:t>
            </a:r>
            <a:r>
              <a:rPr lang="en-US" dirty="0"/>
              <a:t>when </a:t>
            </a:r>
            <a:r>
              <a:rPr lang="en-US" b="1" dirty="0"/>
              <a:t>it has the same signature as a parent method</a:t>
            </a:r>
            <a:r>
              <a:rPr lang="en-US" dirty="0"/>
              <a:t>. Now the parent has its method, and the child has its own method with the same signature. </a:t>
            </a:r>
            <a:endParaRPr lang="en-US" dirty="0" smtClean="0"/>
          </a:p>
          <a:p>
            <a:pPr lvl="1"/>
            <a:r>
              <a:rPr lang="en-US" dirty="0" smtClean="0"/>
              <a:t>(</a:t>
            </a:r>
            <a:r>
              <a:rPr lang="en-US" dirty="0"/>
              <a:t>Remember that the signature of a method is the name of the method and its parameter list.)</a:t>
            </a:r>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39553" y="1052736"/>
            <a:ext cx="8136904" cy="1512168"/>
          </a:xfrm>
        </p:spPr>
      </p:pic>
    </p:spTree>
    <p:extLst>
      <p:ext uri="{BB962C8B-B14F-4D97-AF65-F5344CB8AC3E}">
        <p14:creationId xmlns:p14="http://schemas.microsoft.com/office/powerpoint/2010/main" val="4229589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88640"/>
            <a:ext cx="8229600" cy="634082"/>
          </a:xfrm>
        </p:spPr>
        <p:txBody>
          <a:bodyPr>
            <a:normAutofit fontScale="90000"/>
          </a:bodyPr>
          <a:lstStyle/>
          <a:p>
            <a:pPr algn="l"/>
            <a:r>
              <a:rPr lang="en-US" dirty="0"/>
              <a:t>Using super in a Child's Method</a:t>
            </a:r>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93912" y="3972740"/>
            <a:ext cx="7622504" cy="1011837"/>
          </a:xfrm>
        </p:spPr>
      </p:pic>
      <p:sp>
        <p:nvSpPr>
          <p:cNvPr id="7" name="Content Placeholder 5"/>
          <p:cNvSpPr txBox="1">
            <a:spLocks/>
          </p:cNvSpPr>
          <p:nvPr/>
        </p:nvSpPr>
        <p:spPr>
          <a:xfrm>
            <a:off x="395536" y="764704"/>
            <a:ext cx="8219256" cy="12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n-US" dirty="0"/>
          </a:p>
        </p:txBody>
      </p:sp>
      <p:sp>
        <p:nvSpPr>
          <p:cNvPr id="8" name="Content Placeholder 5"/>
          <p:cNvSpPr txBox="1">
            <a:spLocks/>
          </p:cNvSpPr>
          <p:nvPr/>
        </p:nvSpPr>
        <p:spPr>
          <a:xfrm>
            <a:off x="395536" y="908720"/>
            <a:ext cx="8219256" cy="1656184"/>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a:t>Sometimes (as in the example) you want a child class to have its own method, but that method includes everything the parent's method does. You can use the super reference in this situation. For example, here is Video's method:</a:t>
            </a:r>
          </a:p>
        </p:txBody>
      </p:sp>
      <p:pic>
        <p:nvPicPr>
          <p:cNvPr id="11" name="Content Placeholder 10"/>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70738" y="2348880"/>
            <a:ext cx="7668852" cy="1026495"/>
          </a:xfrm>
        </p:spPr>
      </p:pic>
      <p:sp>
        <p:nvSpPr>
          <p:cNvPr id="12" name="TextBox 11"/>
          <p:cNvSpPr txBox="1"/>
          <p:nvPr/>
        </p:nvSpPr>
        <p:spPr>
          <a:xfrm>
            <a:off x="755576" y="3501008"/>
            <a:ext cx="6192688" cy="400110"/>
          </a:xfrm>
          <a:prstGeom prst="rect">
            <a:avLst/>
          </a:prstGeom>
          <a:noFill/>
        </p:spPr>
        <p:txBody>
          <a:bodyPr wrap="square" rtlCol="0">
            <a:spAutoFit/>
          </a:bodyPr>
          <a:lstStyle/>
          <a:p>
            <a:r>
              <a:rPr lang="en-US" sz="2000" dirty="0"/>
              <a:t>Here is Movie's method without using super:</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983" y="5399673"/>
            <a:ext cx="8185484" cy="1305437"/>
          </a:xfrm>
          <a:prstGeom prst="rect">
            <a:avLst/>
          </a:prstGeom>
        </p:spPr>
      </p:pic>
      <p:sp>
        <p:nvSpPr>
          <p:cNvPr id="15" name="TextBox 14"/>
          <p:cNvSpPr txBox="1"/>
          <p:nvPr/>
        </p:nvSpPr>
        <p:spPr>
          <a:xfrm>
            <a:off x="772550" y="4968786"/>
            <a:ext cx="6967802" cy="430887"/>
          </a:xfrm>
          <a:prstGeom prst="rect">
            <a:avLst/>
          </a:prstGeom>
          <a:noFill/>
        </p:spPr>
        <p:txBody>
          <a:bodyPr wrap="square" rtlCol="0">
            <a:spAutoFit/>
          </a:bodyPr>
          <a:lstStyle/>
          <a:p>
            <a:r>
              <a:rPr lang="en-US" sz="2200" dirty="0"/>
              <a:t>Movie's method would better be written using super:</a:t>
            </a:r>
          </a:p>
        </p:txBody>
      </p:sp>
    </p:spTree>
    <p:extLst>
      <p:ext uri="{BB962C8B-B14F-4D97-AF65-F5344CB8AC3E}">
        <p14:creationId xmlns:p14="http://schemas.microsoft.com/office/powerpoint/2010/main" val="1220602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88640"/>
            <a:ext cx="8229600" cy="634082"/>
          </a:xfrm>
        </p:spPr>
        <p:txBody>
          <a:bodyPr>
            <a:normAutofit fontScale="90000"/>
          </a:bodyPr>
          <a:lstStyle/>
          <a:p>
            <a:pPr algn="l"/>
            <a:r>
              <a:rPr lang="en-US" dirty="0"/>
              <a:t>The Object Class</a:t>
            </a:r>
          </a:p>
        </p:txBody>
      </p:sp>
      <p:sp>
        <p:nvSpPr>
          <p:cNvPr id="7" name="Content Placeholder 5"/>
          <p:cNvSpPr txBox="1">
            <a:spLocks/>
          </p:cNvSpPr>
          <p:nvPr/>
        </p:nvSpPr>
        <p:spPr>
          <a:xfrm>
            <a:off x="395536" y="764704"/>
            <a:ext cx="8219256" cy="12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n-US" dirty="0"/>
          </a:p>
        </p:txBody>
      </p:sp>
      <p:sp>
        <p:nvSpPr>
          <p:cNvPr id="8" name="Content Placeholder 5"/>
          <p:cNvSpPr txBox="1">
            <a:spLocks/>
          </p:cNvSpPr>
          <p:nvPr/>
        </p:nvSpPr>
        <p:spPr>
          <a:xfrm>
            <a:off x="395536" y="908720"/>
            <a:ext cx="8219256" cy="136815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400" dirty="0"/>
              <a:t>Remember the rule: every constructor starts out with a super() constructor. If you don't explicitly put it in, then the Java compiler automatically puts it in for you. Now look at the definition of Video:</a:t>
            </a:r>
          </a:p>
        </p:txBody>
      </p:sp>
      <p:sp>
        <p:nvSpPr>
          <p:cNvPr id="12" name="TextBox 11"/>
          <p:cNvSpPr txBox="1"/>
          <p:nvPr/>
        </p:nvSpPr>
        <p:spPr>
          <a:xfrm>
            <a:off x="904764" y="4653136"/>
            <a:ext cx="7200800" cy="400110"/>
          </a:xfrm>
          <a:prstGeom prst="rect">
            <a:avLst/>
          </a:prstGeom>
          <a:noFill/>
        </p:spPr>
        <p:txBody>
          <a:bodyPr wrap="square" rtlCol="0">
            <a:spAutoFit/>
          </a:bodyPr>
          <a:lstStyle/>
          <a:p>
            <a:r>
              <a:rPr lang="en-US" sz="2000" dirty="0"/>
              <a:t>According to the rule, the compiler automatically does this:</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64638" y="2105238"/>
            <a:ext cx="5815674" cy="240388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776" y="5157192"/>
            <a:ext cx="6984776" cy="1347939"/>
          </a:xfrm>
          <a:prstGeom prst="rect">
            <a:avLst/>
          </a:prstGeom>
        </p:spPr>
      </p:pic>
    </p:spTree>
    <p:extLst>
      <p:ext uri="{BB962C8B-B14F-4D97-AF65-F5344CB8AC3E}">
        <p14:creationId xmlns:p14="http://schemas.microsoft.com/office/powerpoint/2010/main" val="2114490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Object Class</a:t>
            </a:r>
          </a:p>
        </p:txBody>
      </p:sp>
      <p:sp>
        <p:nvSpPr>
          <p:cNvPr id="3" name="Content Placeholder 2"/>
          <p:cNvSpPr>
            <a:spLocks noGrp="1"/>
          </p:cNvSpPr>
          <p:nvPr>
            <p:ph sz="half" idx="1"/>
          </p:nvPr>
        </p:nvSpPr>
        <p:spPr>
          <a:xfrm>
            <a:off x="467544" y="1340768"/>
            <a:ext cx="5554960" cy="5040560"/>
          </a:xfrm>
        </p:spPr>
        <p:txBody>
          <a:bodyPr>
            <a:normAutofit/>
          </a:bodyPr>
          <a:lstStyle/>
          <a:p>
            <a:r>
              <a:rPr lang="en-US" sz="2400" dirty="0"/>
              <a:t>This is correct. All classes have a parent class (a super class) except one. The class at the top of the Java class hierarchy is called Object. </a:t>
            </a:r>
            <a:endParaRPr lang="en-US" sz="2400" dirty="0" smtClean="0"/>
          </a:p>
          <a:p>
            <a:r>
              <a:rPr lang="en-US" sz="2400" dirty="0" smtClean="0"/>
              <a:t>If </a:t>
            </a:r>
            <a:r>
              <a:rPr lang="en-US" sz="2400" dirty="0"/>
              <a:t>a class definition does not specify a parent class then it automatically has Object as a parent class. The compiler automatically assumes, for example:</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84168" y="1556792"/>
            <a:ext cx="2748684" cy="36004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355" y="4653136"/>
            <a:ext cx="4572000" cy="1152128"/>
          </a:xfrm>
          <a:prstGeom prst="rect">
            <a:avLst/>
          </a:prstGeom>
        </p:spPr>
      </p:pic>
    </p:spTree>
    <p:extLst>
      <p:ext uri="{BB962C8B-B14F-4D97-AF65-F5344CB8AC3E}">
        <p14:creationId xmlns:p14="http://schemas.microsoft.com/office/powerpoint/2010/main" val="226735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Object Class</a:t>
            </a:r>
          </a:p>
        </p:txBody>
      </p:sp>
      <p:sp>
        <p:nvSpPr>
          <p:cNvPr id="3" name="Content Placeholder 2"/>
          <p:cNvSpPr>
            <a:spLocks noGrp="1"/>
          </p:cNvSpPr>
          <p:nvPr>
            <p:ph idx="1"/>
          </p:nvPr>
        </p:nvSpPr>
        <p:spPr>
          <a:xfrm>
            <a:off x="457200" y="1268760"/>
            <a:ext cx="8229600" cy="5256584"/>
          </a:xfrm>
        </p:spPr>
        <p:txBody>
          <a:bodyPr>
            <a:normAutofit/>
          </a:bodyPr>
          <a:lstStyle/>
          <a:p>
            <a:r>
              <a:rPr lang="en-US" sz="2800" dirty="0"/>
              <a:t>In Java, every class is derived </a:t>
            </a:r>
            <a:r>
              <a:rPr lang="en-US" sz="2800" dirty="0" smtClean="0"/>
              <a:t>automatically </a:t>
            </a:r>
            <a:r>
              <a:rPr lang="en-US" sz="2800" dirty="0"/>
              <a:t>from a class called Object. If no specific inheritance is declared for a class, it automatically has Object as a superclass.</a:t>
            </a:r>
          </a:p>
          <a:p>
            <a:r>
              <a:rPr lang="en-US" sz="2800" dirty="0"/>
              <a:t>While there are several methods in class Object, here are three important such methods, inherited by every Java </a:t>
            </a:r>
            <a:r>
              <a:rPr lang="en-US" sz="2800" dirty="0" smtClean="0"/>
              <a:t>class</a:t>
            </a:r>
            <a:endParaRPr lang="en-US" sz="2800" dirty="0"/>
          </a:p>
          <a:p>
            <a:pPr lvl="1"/>
            <a:r>
              <a:rPr lang="en-US" sz="2400" dirty="0"/>
              <a:t>public </a:t>
            </a:r>
            <a:r>
              <a:rPr lang="en-US" sz="2400" dirty="0" err="1"/>
              <a:t>boolean</a:t>
            </a:r>
            <a:r>
              <a:rPr lang="en-US" sz="2400" dirty="0"/>
              <a:t> equals(Object object)</a:t>
            </a:r>
          </a:p>
          <a:p>
            <a:pPr lvl="1"/>
            <a:r>
              <a:rPr lang="en-US" sz="2400" dirty="0"/>
              <a:t>public String </a:t>
            </a:r>
            <a:r>
              <a:rPr lang="en-US" sz="2400" dirty="0" err="1"/>
              <a:t>toString</a:t>
            </a:r>
            <a:r>
              <a:rPr lang="en-US" sz="2400" dirty="0"/>
              <a:t>()</a:t>
            </a:r>
          </a:p>
          <a:p>
            <a:pPr lvl="1"/>
            <a:r>
              <a:rPr lang="en-US" sz="2400" dirty="0"/>
              <a:t>public Object clone</a:t>
            </a:r>
            <a:r>
              <a:rPr lang="en-US" sz="2400" dirty="0" smtClean="0"/>
              <a:t>()</a:t>
            </a:r>
          </a:p>
          <a:p>
            <a:r>
              <a:rPr lang="en-US" sz="2800" dirty="0"/>
              <a:t>Let's look at each.</a:t>
            </a:r>
          </a:p>
        </p:txBody>
      </p:sp>
    </p:spTree>
    <p:extLst>
      <p:ext uri="{BB962C8B-B14F-4D97-AF65-F5344CB8AC3E}">
        <p14:creationId xmlns:p14="http://schemas.microsoft.com/office/powerpoint/2010/main" val="3104986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pPr algn="l"/>
            <a:r>
              <a:rPr lang="en-US" dirty="0"/>
              <a:t>public </a:t>
            </a:r>
            <a:r>
              <a:rPr lang="en-US" dirty="0" err="1"/>
              <a:t>boolean</a:t>
            </a:r>
            <a:r>
              <a:rPr lang="en-US" dirty="0"/>
              <a:t> equals(Object object</a:t>
            </a:r>
            <a:r>
              <a:rPr lang="en-US" dirty="0" smtClean="0"/>
              <a:t>)</a:t>
            </a:r>
            <a:endParaRPr lang="en-US" dirty="0"/>
          </a:p>
        </p:txBody>
      </p:sp>
      <p:sp>
        <p:nvSpPr>
          <p:cNvPr id="3" name="Content Placeholder 2"/>
          <p:cNvSpPr>
            <a:spLocks noGrp="1"/>
          </p:cNvSpPr>
          <p:nvPr>
            <p:ph idx="1"/>
          </p:nvPr>
        </p:nvSpPr>
        <p:spPr>
          <a:xfrm>
            <a:off x="467544" y="1124744"/>
            <a:ext cx="8229600" cy="5472608"/>
          </a:xfrm>
        </p:spPr>
        <p:txBody>
          <a:bodyPr>
            <a:normAutofit fontScale="70000" lnSpcReduction="20000"/>
          </a:bodyPr>
          <a:lstStyle/>
          <a:p>
            <a:r>
              <a:rPr lang="en-US" dirty="0"/>
              <a:t>public </a:t>
            </a:r>
            <a:r>
              <a:rPr lang="en-US" dirty="0" err="1"/>
              <a:t>boolean</a:t>
            </a:r>
            <a:r>
              <a:rPr lang="en-US" dirty="0"/>
              <a:t> equals(Object object</a:t>
            </a:r>
            <a:r>
              <a:rPr lang="en-US" dirty="0" smtClean="0"/>
              <a:t>)</a:t>
            </a:r>
          </a:p>
          <a:p>
            <a:pPr marL="0" indent="0">
              <a:buNone/>
            </a:pPr>
            <a:endParaRPr lang="en-US" dirty="0"/>
          </a:p>
          <a:p>
            <a:r>
              <a:rPr lang="en-US" dirty="0"/>
              <a:t>tests whether two objects are equal</a:t>
            </a:r>
          </a:p>
          <a:p>
            <a:pPr marL="457200" lvl="1" indent="0">
              <a:buNone/>
            </a:pPr>
            <a:r>
              <a:rPr lang="en-US" dirty="0"/>
              <a:t>// returns true if equal, false if not</a:t>
            </a:r>
          </a:p>
          <a:p>
            <a:pPr marL="457200" lvl="1" indent="0">
              <a:buNone/>
            </a:pPr>
            <a:r>
              <a:rPr lang="en-US" dirty="0"/>
              <a:t>// (object1 and object2 same class type)</a:t>
            </a:r>
          </a:p>
          <a:p>
            <a:pPr marL="457200" lvl="1" indent="0">
              <a:buNone/>
            </a:pPr>
            <a:r>
              <a:rPr lang="en-US" dirty="0"/>
              <a:t>object1.equals(object2)	</a:t>
            </a:r>
          </a:p>
          <a:p>
            <a:pPr marL="0" indent="0">
              <a:buNone/>
            </a:pPr>
            <a:r>
              <a:rPr lang="en-US" dirty="0"/>
              <a:t>				</a:t>
            </a:r>
          </a:p>
          <a:p>
            <a:r>
              <a:rPr lang="en-US" dirty="0"/>
              <a:t>Default implementation is:</a:t>
            </a:r>
          </a:p>
          <a:p>
            <a:pPr marL="457200" lvl="1" indent="0">
              <a:buNone/>
            </a:pPr>
            <a:r>
              <a:rPr lang="en-US" dirty="0"/>
              <a:t>public </a:t>
            </a:r>
            <a:r>
              <a:rPr lang="en-US" dirty="0" err="1"/>
              <a:t>boolean</a:t>
            </a:r>
            <a:r>
              <a:rPr lang="en-US" dirty="0"/>
              <a:t> equals(Object </a:t>
            </a:r>
            <a:r>
              <a:rPr lang="en-US" dirty="0" err="1"/>
              <a:t>obj</a:t>
            </a:r>
            <a:r>
              <a:rPr lang="en-US" dirty="0"/>
              <a:t>) {</a:t>
            </a:r>
          </a:p>
          <a:p>
            <a:pPr marL="457200" lvl="1" indent="0">
              <a:buNone/>
            </a:pPr>
            <a:r>
              <a:rPr lang="en-US" dirty="0"/>
              <a:t>	return (this == </a:t>
            </a:r>
            <a:r>
              <a:rPr lang="en-US" dirty="0" err="1"/>
              <a:t>obj</a:t>
            </a:r>
            <a:r>
              <a:rPr lang="en-US" dirty="0"/>
              <a:t>);</a:t>
            </a:r>
          </a:p>
          <a:p>
            <a:pPr marL="457200" lvl="1" indent="0">
              <a:buNone/>
            </a:pPr>
            <a:r>
              <a:rPr lang="en-US" dirty="0" smtClean="0"/>
              <a:t>}</a:t>
            </a:r>
          </a:p>
          <a:p>
            <a:pPr marL="0" indent="0">
              <a:buNone/>
            </a:pPr>
            <a:endParaRPr lang="en-US" dirty="0"/>
          </a:p>
          <a:p>
            <a:r>
              <a:rPr lang="en-US" dirty="0"/>
              <a:t>Note that this default implementation is equivalent to the == operator, since it only tests the reference variables for equality. </a:t>
            </a:r>
            <a:endParaRPr lang="en-US" dirty="0" smtClean="0"/>
          </a:p>
          <a:p>
            <a:r>
              <a:rPr lang="en-US" dirty="0" smtClean="0"/>
              <a:t>The </a:t>
            </a:r>
            <a:r>
              <a:rPr lang="en-US" dirty="0"/>
              <a:t>intent is that subclasses of Object should override the equals method whenever they want a test of equality of two objects' contents.</a:t>
            </a:r>
          </a:p>
        </p:txBody>
      </p:sp>
    </p:spTree>
    <p:extLst>
      <p:ext uri="{BB962C8B-B14F-4D97-AF65-F5344CB8AC3E}">
        <p14:creationId xmlns:p14="http://schemas.microsoft.com/office/powerpoint/2010/main" val="1648769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algn="l"/>
            <a:r>
              <a:rPr lang="en-US" dirty="0"/>
              <a:t>public String </a:t>
            </a:r>
            <a:r>
              <a:rPr lang="en-US" dirty="0" err="1"/>
              <a:t>toString</a:t>
            </a:r>
            <a:r>
              <a:rPr lang="en-US" dirty="0" smtClean="0"/>
              <a:t>()</a:t>
            </a:r>
            <a:endParaRPr lang="en-US" dirty="0"/>
          </a:p>
        </p:txBody>
      </p:sp>
      <p:sp>
        <p:nvSpPr>
          <p:cNvPr id="3" name="Content Placeholder 2"/>
          <p:cNvSpPr>
            <a:spLocks noGrp="1"/>
          </p:cNvSpPr>
          <p:nvPr>
            <p:ph idx="1"/>
          </p:nvPr>
        </p:nvSpPr>
        <p:spPr>
          <a:xfrm>
            <a:off x="457200" y="1052736"/>
            <a:ext cx="8229600" cy="5616624"/>
          </a:xfrm>
        </p:spPr>
        <p:txBody>
          <a:bodyPr>
            <a:normAutofit fontScale="70000" lnSpcReduction="20000"/>
          </a:bodyPr>
          <a:lstStyle/>
          <a:p>
            <a:r>
              <a:rPr lang="en-US" dirty="0"/>
              <a:t>public String </a:t>
            </a:r>
            <a:r>
              <a:rPr lang="en-US" dirty="0" err="1"/>
              <a:t>toString</a:t>
            </a:r>
            <a:r>
              <a:rPr lang="en-US" dirty="0" smtClean="0"/>
              <a:t>()</a:t>
            </a:r>
            <a:endParaRPr lang="en-US" dirty="0"/>
          </a:p>
          <a:p>
            <a:r>
              <a:rPr lang="en-US" dirty="0"/>
              <a:t>returns a string that represents the object. Call </a:t>
            </a:r>
            <a:r>
              <a:rPr lang="en-US" dirty="0" smtClean="0"/>
              <a:t>format:</a:t>
            </a:r>
          </a:p>
          <a:p>
            <a:pPr marL="457200" lvl="1" indent="0">
              <a:buNone/>
            </a:pPr>
            <a:r>
              <a:rPr lang="en-US" dirty="0" err="1" smtClean="0"/>
              <a:t>objectName.toString</a:t>
            </a:r>
            <a:r>
              <a:rPr lang="en-US" dirty="0" smtClean="0"/>
              <a:t>();</a:t>
            </a:r>
          </a:p>
          <a:p>
            <a:pPr marL="457200" lvl="1" indent="0">
              <a:buNone/>
            </a:pPr>
            <a:endParaRPr lang="en-US" dirty="0"/>
          </a:p>
          <a:p>
            <a:r>
              <a:rPr lang="en-US" dirty="0"/>
              <a:t>The default version of the string might not always be useful, but this can be overridden in any derived class. </a:t>
            </a:r>
            <a:endParaRPr lang="en-US" dirty="0" smtClean="0"/>
          </a:p>
          <a:p>
            <a:pPr lvl="1"/>
            <a:r>
              <a:rPr lang="en-US" dirty="0" smtClean="0"/>
              <a:t>Example </a:t>
            </a:r>
            <a:r>
              <a:rPr lang="en-US" dirty="0"/>
              <a:t>for a class called </a:t>
            </a:r>
            <a:r>
              <a:rPr lang="en-US" dirty="0" smtClean="0"/>
              <a:t>Fraction:</a:t>
            </a:r>
          </a:p>
          <a:p>
            <a:pPr marL="457200" lvl="1" indent="0">
              <a:buNone/>
            </a:pPr>
            <a:r>
              <a:rPr lang="en-US" dirty="0" smtClean="0"/>
              <a:t>public </a:t>
            </a:r>
            <a:r>
              <a:rPr lang="en-US" dirty="0"/>
              <a:t>String </a:t>
            </a:r>
            <a:r>
              <a:rPr lang="en-US" dirty="0" err="1"/>
              <a:t>toString</a:t>
            </a:r>
            <a:r>
              <a:rPr lang="en-US" dirty="0" smtClean="0"/>
              <a:t>() {</a:t>
            </a:r>
            <a:endParaRPr lang="en-US" dirty="0"/>
          </a:p>
          <a:p>
            <a:pPr marL="457200" lvl="1" indent="0">
              <a:buNone/>
            </a:pPr>
            <a:r>
              <a:rPr lang="en-US" dirty="0"/>
              <a:t>    return numerator + "/" + denominator</a:t>
            </a:r>
            <a:r>
              <a:rPr lang="en-US" dirty="0" smtClean="0"/>
              <a:t>;</a:t>
            </a:r>
          </a:p>
          <a:p>
            <a:pPr marL="457200" lvl="1" indent="0">
              <a:buNone/>
            </a:pPr>
            <a:r>
              <a:rPr lang="en-US" dirty="0" smtClean="0"/>
              <a:t>}</a:t>
            </a:r>
          </a:p>
          <a:p>
            <a:pPr marL="457200" lvl="1" indent="0">
              <a:buNone/>
            </a:pPr>
            <a:endParaRPr lang="en-US" dirty="0"/>
          </a:p>
          <a:p>
            <a:r>
              <a:rPr lang="en-US" dirty="0"/>
              <a:t>Assuming the above function for a Fraction class, the following illustrates its usage:</a:t>
            </a:r>
          </a:p>
          <a:p>
            <a:pPr marL="400050" lvl="1" indent="0">
              <a:buNone/>
            </a:pPr>
            <a:r>
              <a:rPr lang="en-US" dirty="0" smtClean="0"/>
              <a:t>Fraction </a:t>
            </a:r>
            <a:r>
              <a:rPr lang="en-US" dirty="0"/>
              <a:t>f1 = new Fraction(4,5);	</a:t>
            </a:r>
            <a:r>
              <a:rPr lang="en-US" dirty="0" smtClean="0"/>
              <a:t>	// </a:t>
            </a:r>
            <a:r>
              <a:rPr lang="en-US" dirty="0"/>
              <a:t>create the fraction 4/5</a:t>
            </a:r>
          </a:p>
          <a:p>
            <a:pPr marL="400050" lvl="1" indent="0">
              <a:buNone/>
            </a:pPr>
            <a:r>
              <a:rPr lang="en-US" dirty="0" err="1" smtClean="0"/>
              <a:t>System.out.print</a:t>
            </a:r>
            <a:r>
              <a:rPr lang="en-US" dirty="0" smtClean="0"/>
              <a:t>(f1.toString</a:t>
            </a:r>
            <a:r>
              <a:rPr lang="en-US" dirty="0"/>
              <a:t>());	</a:t>
            </a:r>
            <a:r>
              <a:rPr lang="en-US" dirty="0" smtClean="0"/>
              <a:t>	// </a:t>
            </a:r>
            <a:r>
              <a:rPr lang="en-US" dirty="0"/>
              <a:t>will print "</a:t>
            </a:r>
            <a:r>
              <a:rPr lang="en-US" dirty="0" smtClean="0"/>
              <a:t>4/5“</a:t>
            </a:r>
          </a:p>
          <a:p>
            <a:pPr marL="400050" lvl="1" indent="0">
              <a:buNone/>
            </a:pPr>
            <a:r>
              <a:rPr lang="en-US" dirty="0" smtClean="0"/>
              <a:t>// </a:t>
            </a:r>
            <a:r>
              <a:rPr lang="en-US" dirty="0"/>
              <a:t>also prints "4/5" as </a:t>
            </a:r>
            <a:r>
              <a:rPr lang="en-US" dirty="0" smtClean="0"/>
              <a:t>this</a:t>
            </a:r>
          </a:p>
          <a:p>
            <a:pPr marL="400050" lvl="1" indent="0">
              <a:buNone/>
            </a:pPr>
            <a:r>
              <a:rPr lang="en-US" dirty="0" smtClean="0"/>
              <a:t>// always </a:t>
            </a:r>
            <a:r>
              <a:rPr lang="en-US" dirty="0"/>
              <a:t>invokes a class' </a:t>
            </a:r>
            <a:r>
              <a:rPr lang="en-US" dirty="0" err="1"/>
              <a:t>toString</a:t>
            </a:r>
            <a:r>
              <a:rPr lang="en-US" dirty="0"/>
              <a:t> </a:t>
            </a:r>
            <a:r>
              <a:rPr lang="en-US" dirty="0" smtClean="0"/>
              <a:t>method</a:t>
            </a:r>
          </a:p>
          <a:p>
            <a:pPr marL="400050" lvl="1" indent="0">
              <a:buNone/>
            </a:pPr>
            <a:r>
              <a:rPr lang="en-US" dirty="0" err="1" smtClean="0"/>
              <a:t>System.out.print</a:t>
            </a:r>
            <a:r>
              <a:rPr lang="en-US" dirty="0" smtClean="0"/>
              <a:t>(f1</a:t>
            </a:r>
            <a:r>
              <a:rPr lang="en-US" dirty="0"/>
              <a:t>);					</a:t>
            </a:r>
          </a:p>
        </p:txBody>
      </p:sp>
    </p:spTree>
    <p:extLst>
      <p:ext uri="{BB962C8B-B14F-4D97-AF65-F5344CB8AC3E}">
        <p14:creationId xmlns:p14="http://schemas.microsoft.com/office/powerpoint/2010/main" val="3726413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pPr algn="l"/>
            <a:r>
              <a:rPr lang="en-US" dirty="0"/>
              <a:t>public Object clone</a:t>
            </a:r>
            <a:r>
              <a:rPr lang="en-US" dirty="0" smtClean="0"/>
              <a:t>()</a:t>
            </a:r>
            <a:endParaRPr lang="en-US" dirty="0"/>
          </a:p>
        </p:txBody>
      </p:sp>
      <p:sp>
        <p:nvSpPr>
          <p:cNvPr id="3" name="Content Placeholder 2"/>
          <p:cNvSpPr>
            <a:spLocks noGrp="1"/>
          </p:cNvSpPr>
          <p:nvPr>
            <p:ph idx="1"/>
          </p:nvPr>
        </p:nvSpPr>
        <p:spPr>
          <a:xfrm>
            <a:off x="457200" y="1124744"/>
            <a:ext cx="8229600" cy="5472608"/>
          </a:xfrm>
        </p:spPr>
        <p:txBody>
          <a:bodyPr>
            <a:normAutofit fontScale="92500" lnSpcReduction="20000"/>
          </a:bodyPr>
          <a:lstStyle/>
          <a:p>
            <a:r>
              <a:rPr lang="en-US" dirty="0"/>
              <a:t>public Object clone()</a:t>
            </a:r>
          </a:p>
          <a:p>
            <a:r>
              <a:rPr lang="en-US" dirty="0" smtClean="0"/>
              <a:t>direct </a:t>
            </a:r>
            <a:r>
              <a:rPr lang="en-US" dirty="0"/>
              <a:t>assignment between object names will only copy one reference variable to another. </a:t>
            </a:r>
            <a:endParaRPr lang="en-US" dirty="0" smtClean="0"/>
          </a:p>
          <a:p>
            <a:r>
              <a:rPr lang="en-US" dirty="0" smtClean="0"/>
              <a:t>Use </a:t>
            </a:r>
            <a:r>
              <a:rPr lang="en-US" dirty="0"/>
              <a:t>the </a:t>
            </a:r>
            <a:r>
              <a:rPr lang="en-US" dirty="0"/>
              <a:t>clone()</a:t>
            </a:r>
            <a:r>
              <a:rPr lang="en-US" dirty="0"/>
              <a:t> method to make copies of objects.</a:t>
            </a:r>
            <a:r>
              <a:rPr lang="en-US" dirty="0"/>
              <a:t> </a:t>
            </a:r>
            <a:endParaRPr lang="en-US" dirty="0" smtClean="0"/>
          </a:p>
          <a:p>
            <a:pPr marL="0" indent="0">
              <a:buNone/>
            </a:pPr>
            <a:r>
              <a:rPr lang="en-US" dirty="0" smtClean="0"/>
              <a:t>	</a:t>
            </a:r>
            <a:r>
              <a:rPr lang="en-US" dirty="0" err="1" smtClean="0"/>
              <a:t>newObject</a:t>
            </a:r>
            <a:r>
              <a:rPr lang="en-US" dirty="0" smtClean="0"/>
              <a:t> </a:t>
            </a:r>
            <a:r>
              <a:rPr lang="en-US" dirty="0"/>
              <a:t>= </a:t>
            </a:r>
            <a:r>
              <a:rPr lang="en-US" dirty="0" err="1"/>
              <a:t>someObject.clone</a:t>
            </a:r>
            <a:r>
              <a:rPr lang="en-US" dirty="0"/>
              <a:t>(); </a:t>
            </a:r>
            <a:endParaRPr lang="en-US" dirty="0" smtClean="0"/>
          </a:p>
          <a:p>
            <a:r>
              <a:rPr lang="en-US" dirty="0" smtClean="0"/>
              <a:t>Not </a:t>
            </a:r>
            <a:r>
              <a:rPr lang="en-US" dirty="0"/>
              <a:t>all objects can be cloned. Only objects </a:t>
            </a:r>
            <a:r>
              <a:rPr lang="en-US" dirty="0" smtClean="0"/>
              <a:t>implement the</a:t>
            </a:r>
            <a:r>
              <a:rPr lang="en-US" dirty="0"/>
              <a:t> </a:t>
            </a:r>
            <a:r>
              <a:rPr lang="en-US" dirty="0" err="1"/>
              <a:t>java.lang.Cloneable</a:t>
            </a:r>
            <a:r>
              <a:rPr lang="en-US" dirty="0"/>
              <a:t> interface </a:t>
            </a:r>
            <a:r>
              <a:rPr lang="en-US" dirty="0" smtClean="0"/>
              <a:t>can </a:t>
            </a:r>
            <a:r>
              <a:rPr lang="en-US" dirty="0"/>
              <a:t>use the clone method</a:t>
            </a:r>
            <a:r>
              <a:rPr lang="en-US" dirty="0" smtClean="0"/>
              <a:t>.</a:t>
            </a:r>
          </a:p>
          <a:p>
            <a:r>
              <a:rPr lang="en-US" dirty="0" smtClean="0"/>
              <a:t>The</a:t>
            </a:r>
            <a:r>
              <a:rPr lang="en-US" dirty="0"/>
              <a:t> clone() method from the object class does a "shallow copy" (i.e. copies reference </a:t>
            </a:r>
            <a:r>
              <a:rPr lang="en-US" dirty="0" smtClean="0"/>
              <a:t>variables). </a:t>
            </a:r>
          </a:p>
          <a:p>
            <a:r>
              <a:rPr lang="en-US" dirty="0" smtClean="0"/>
              <a:t>If </a:t>
            </a:r>
            <a:r>
              <a:rPr lang="en-US" dirty="0"/>
              <a:t>a "deep copy" is needed (a </a:t>
            </a:r>
            <a:r>
              <a:rPr lang="en-US" dirty="0" smtClean="0"/>
              <a:t>copy </a:t>
            </a:r>
            <a:r>
              <a:rPr lang="en-US" dirty="0"/>
              <a:t>constructors in C++), you should override clone()for a class.</a:t>
            </a:r>
          </a:p>
          <a:p>
            <a:endParaRPr lang="en-US" dirty="0"/>
          </a:p>
        </p:txBody>
      </p:sp>
    </p:spTree>
    <p:extLst>
      <p:ext uri="{BB962C8B-B14F-4D97-AF65-F5344CB8AC3E}">
        <p14:creationId xmlns:p14="http://schemas.microsoft.com/office/powerpoint/2010/main" val="202304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l"/>
            <a:r>
              <a:rPr lang="en-US" dirty="0"/>
              <a:t>The protected and final modifier </a:t>
            </a:r>
          </a:p>
        </p:txBody>
      </p:sp>
      <p:sp>
        <p:nvSpPr>
          <p:cNvPr id="3" name="Content Placeholder 2"/>
          <p:cNvSpPr>
            <a:spLocks noGrp="1"/>
          </p:cNvSpPr>
          <p:nvPr>
            <p:ph idx="1"/>
          </p:nvPr>
        </p:nvSpPr>
        <p:spPr>
          <a:xfrm>
            <a:off x="457200" y="980728"/>
            <a:ext cx="8229600" cy="5472608"/>
          </a:xfrm>
        </p:spPr>
        <p:txBody>
          <a:bodyPr>
            <a:noAutofit/>
          </a:bodyPr>
          <a:lstStyle/>
          <a:p>
            <a:r>
              <a:rPr lang="en-US" sz="2000" dirty="0"/>
              <a:t>Protected</a:t>
            </a:r>
          </a:p>
          <a:p>
            <a:pPr lvl="1"/>
            <a:r>
              <a:rPr lang="en-US" sz="2000" dirty="0"/>
              <a:t>Recall that </a:t>
            </a:r>
            <a:r>
              <a:rPr lang="en-US" sz="2000" b="1" dirty="0"/>
              <a:t>public data and methods </a:t>
            </a:r>
            <a:r>
              <a:rPr lang="en-US" sz="2000" dirty="0"/>
              <a:t>can be accessed by anyone, and </a:t>
            </a:r>
            <a:r>
              <a:rPr lang="en-US" sz="2000" b="1" dirty="0"/>
              <a:t>private data and methods </a:t>
            </a:r>
            <a:r>
              <a:rPr lang="en-US" sz="2000" dirty="0"/>
              <a:t>can be accessed only </a:t>
            </a:r>
            <a:r>
              <a:rPr lang="en-US" sz="2000" dirty="0" smtClean="0"/>
              <a:t>within the class</a:t>
            </a:r>
            <a:endParaRPr lang="en-US" sz="2000" dirty="0"/>
          </a:p>
          <a:p>
            <a:pPr lvl="1"/>
            <a:r>
              <a:rPr lang="en-US" sz="2000" b="1" dirty="0"/>
              <a:t>protected data and methods </a:t>
            </a:r>
            <a:r>
              <a:rPr lang="en-US" sz="2000" dirty="0"/>
              <a:t>of a public class can be accessed by any classes derived from the given class (this is also true in C++)</a:t>
            </a:r>
          </a:p>
          <a:p>
            <a:pPr lvl="1"/>
            <a:r>
              <a:rPr lang="en-US" sz="2000" dirty="0"/>
              <a:t>In Java, a protected member can also be accessed by any class in the same package (to be discussed later</a:t>
            </a:r>
            <a:r>
              <a:rPr lang="en-US" sz="2000" dirty="0" smtClean="0"/>
              <a:t>)</a:t>
            </a:r>
          </a:p>
          <a:p>
            <a:r>
              <a:rPr lang="en-US" sz="2000" dirty="0"/>
              <a:t>final </a:t>
            </a:r>
          </a:p>
          <a:p>
            <a:pPr lvl="1"/>
            <a:r>
              <a:rPr lang="en-US" sz="2000" dirty="0"/>
              <a:t>In addition to creating constant variable identifiers, the keyword final can be used for a couple of special purposes involving inheritance:</a:t>
            </a:r>
          </a:p>
          <a:p>
            <a:pPr lvl="2"/>
            <a:r>
              <a:rPr lang="en-US" sz="1600" dirty="0"/>
              <a:t>When used on a class declaration, it means that the class cannot be extended. (i.e. it cannot become a parent class to a new subclass)</a:t>
            </a:r>
          </a:p>
          <a:p>
            <a:pPr lvl="2"/>
            <a:r>
              <a:rPr lang="en-US" sz="1600" dirty="0"/>
              <a:t>When used on a method declaration, it means that the method cannot be overridden in a subclass. (i.e. this is the final version of the method)</a:t>
            </a:r>
          </a:p>
        </p:txBody>
      </p:sp>
    </p:spTree>
    <p:extLst>
      <p:ext uri="{BB962C8B-B14F-4D97-AF65-F5344CB8AC3E}">
        <p14:creationId xmlns:p14="http://schemas.microsoft.com/office/powerpoint/2010/main" val="176377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p>
            <a:pPr algn="l"/>
            <a:r>
              <a:rPr lang="en-US" dirty="0" smtClean="0"/>
              <a:t>Why Inheritance</a:t>
            </a:r>
            <a:endParaRPr lang="en-US" dirty="0"/>
          </a:p>
        </p:txBody>
      </p:sp>
      <p:sp>
        <p:nvSpPr>
          <p:cNvPr id="3" name="Content Placeholder 2"/>
          <p:cNvSpPr>
            <a:spLocks noGrp="1"/>
          </p:cNvSpPr>
          <p:nvPr>
            <p:ph idx="1"/>
          </p:nvPr>
        </p:nvSpPr>
        <p:spPr>
          <a:xfrm>
            <a:off x="457200" y="1268760"/>
            <a:ext cx="8229600" cy="4997152"/>
          </a:xfrm>
        </p:spPr>
        <p:txBody>
          <a:bodyPr>
            <a:normAutofit fontScale="92500" lnSpcReduction="10000"/>
          </a:bodyPr>
          <a:lstStyle/>
          <a:p>
            <a:r>
              <a:rPr lang="en-US" dirty="0"/>
              <a:t>Object oriented languages have a feature called </a:t>
            </a:r>
            <a:r>
              <a:rPr lang="en-US" b="1" dirty="0"/>
              <a:t>inheritance</a:t>
            </a:r>
            <a:r>
              <a:rPr lang="en-US" dirty="0"/>
              <a:t>. Inheritance enables you to define new classes based upon an existing class</a:t>
            </a:r>
            <a:r>
              <a:rPr lang="en-US" dirty="0" smtClean="0"/>
              <a:t>.</a:t>
            </a:r>
          </a:p>
          <a:p>
            <a:r>
              <a:rPr lang="en-US" dirty="0"/>
              <a:t>The new classes are similar to the existing class, but have additional member variables and methods. </a:t>
            </a:r>
            <a:endParaRPr lang="en-US" dirty="0" smtClean="0"/>
          </a:p>
          <a:p>
            <a:r>
              <a:rPr lang="en-US" dirty="0"/>
              <a:t>This makes programming easier because you can build upon an existing class instead of starting out from scratch</a:t>
            </a:r>
            <a:r>
              <a:rPr lang="en-US" dirty="0" smtClean="0"/>
              <a:t>.</a:t>
            </a:r>
          </a:p>
          <a:p>
            <a:r>
              <a:rPr lang="en-US" dirty="0" smtClean="0"/>
              <a:t>We will discusses </a:t>
            </a:r>
            <a:r>
              <a:rPr lang="en-US" dirty="0"/>
              <a:t>the syntax and semantics of inheritance using some simple examples. </a:t>
            </a:r>
          </a:p>
        </p:txBody>
      </p:sp>
    </p:spTree>
    <p:extLst>
      <p:ext uri="{BB962C8B-B14F-4D97-AF65-F5344CB8AC3E}">
        <p14:creationId xmlns:p14="http://schemas.microsoft.com/office/powerpoint/2010/main" val="45240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22114"/>
          </a:xfrm>
        </p:spPr>
        <p:txBody>
          <a:bodyPr/>
          <a:lstStyle/>
          <a:p>
            <a:pPr algn="l"/>
            <a:r>
              <a:rPr lang="en-US" dirty="0" smtClean="0"/>
              <a:t>Single Inheritance</a:t>
            </a:r>
            <a:endParaRPr lang="en-US" dirty="0"/>
          </a:p>
        </p:txBody>
      </p:sp>
      <p:sp>
        <p:nvSpPr>
          <p:cNvPr id="3" name="Content Placeholder 2"/>
          <p:cNvSpPr>
            <a:spLocks noGrp="1"/>
          </p:cNvSpPr>
          <p:nvPr>
            <p:ph sz="half" idx="1"/>
          </p:nvPr>
        </p:nvSpPr>
        <p:spPr>
          <a:xfrm>
            <a:off x="457200" y="1052736"/>
            <a:ext cx="5987008" cy="5688632"/>
          </a:xfrm>
        </p:spPr>
        <p:txBody>
          <a:bodyPr>
            <a:noAutofit/>
          </a:bodyPr>
          <a:lstStyle/>
          <a:p>
            <a:r>
              <a:rPr lang="en-US" sz="2400" dirty="0"/>
              <a:t>In diagrams that show inheritance, an arrow points </a:t>
            </a:r>
            <a:r>
              <a:rPr lang="en-US" sz="2400" u="sng" dirty="0"/>
              <a:t>from</a:t>
            </a:r>
            <a:r>
              <a:rPr lang="en-US" sz="2400" dirty="0"/>
              <a:t> the new class </a:t>
            </a:r>
            <a:r>
              <a:rPr lang="en-US" sz="2400" u="sng" dirty="0"/>
              <a:t>to</a:t>
            </a:r>
            <a:r>
              <a:rPr lang="en-US" sz="2400" dirty="0"/>
              <a:t> the class it is based upon. The arrow is sometimes labeled "is a". </a:t>
            </a:r>
            <a:endParaRPr lang="en-US" sz="2400" dirty="0" smtClean="0"/>
          </a:p>
          <a:p>
            <a:r>
              <a:rPr lang="en-US" sz="2400" dirty="0" smtClean="0"/>
              <a:t>The class that is used to define a new class is called a </a:t>
            </a:r>
            <a:r>
              <a:rPr lang="en-US" sz="2400" b="1" dirty="0" smtClean="0">
                <a:solidFill>
                  <a:srgbClr val="FF0000"/>
                </a:solidFill>
              </a:rPr>
              <a:t>parent class </a:t>
            </a:r>
            <a:r>
              <a:rPr lang="en-US" sz="2400" dirty="0" smtClean="0"/>
              <a:t>(or superclass or base class.) The class based on the parent class is called a </a:t>
            </a:r>
            <a:r>
              <a:rPr lang="en-US" sz="2400" b="1" dirty="0" smtClean="0">
                <a:solidFill>
                  <a:srgbClr val="FF0000"/>
                </a:solidFill>
              </a:rPr>
              <a:t>child class </a:t>
            </a:r>
            <a:r>
              <a:rPr lang="en-US" sz="2400" dirty="0" smtClean="0"/>
              <a:t>(or subclass or derived class.)</a:t>
            </a:r>
          </a:p>
          <a:p>
            <a:r>
              <a:rPr lang="en-US" sz="2400" dirty="0" smtClean="0"/>
              <a:t>In Java, (unlike with humans) children inherit characteristics from just one parent. This is called </a:t>
            </a:r>
            <a:r>
              <a:rPr lang="en-US" sz="2400" b="1" dirty="0" smtClean="0">
                <a:solidFill>
                  <a:srgbClr val="FF0000"/>
                </a:solidFill>
              </a:rPr>
              <a:t>single inheritance</a:t>
            </a:r>
            <a:r>
              <a:rPr lang="en-US" sz="2400" dirty="0" smtClean="0"/>
              <a:t>. Some languages allow a child to inherit from more than one parent. This is called </a:t>
            </a:r>
            <a:r>
              <a:rPr lang="en-US" sz="2400" b="1" dirty="0" smtClean="0">
                <a:solidFill>
                  <a:srgbClr val="FF0000"/>
                </a:solidFill>
              </a:rPr>
              <a:t>multiple inheritance</a:t>
            </a:r>
            <a:r>
              <a:rPr lang="en-US" sz="2400" dirty="0" smtClean="0"/>
              <a:t>.</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0232" y="1326493"/>
            <a:ext cx="1896621" cy="4550779"/>
          </a:xfrm>
        </p:spPr>
      </p:pic>
    </p:spTree>
    <p:extLst>
      <p:ext uri="{BB962C8B-B14F-4D97-AF65-F5344CB8AC3E}">
        <p14:creationId xmlns:p14="http://schemas.microsoft.com/office/powerpoint/2010/main" val="379514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half" idx="2"/>
          </p:nvPr>
        </p:nvSpPr>
        <p:spPr>
          <a:xfrm>
            <a:off x="2699792" y="404664"/>
            <a:ext cx="5987008" cy="6264696"/>
          </a:xfrm>
        </p:spPr>
        <p:txBody>
          <a:bodyPr>
            <a:noAutofit/>
          </a:bodyPr>
          <a:lstStyle/>
          <a:p>
            <a:r>
              <a:rPr lang="en-US" sz="2400" dirty="0" smtClean="0"/>
              <a:t>There are three sets of phrases for describing inheritance relationships:</a:t>
            </a:r>
          </a:p>
          <a:p>
            <a:pPr lvl="1"/>
            <a:r>
              <a:rPr lang="en-US" sz="2000" b="1" dirty="0" smtClean="0">
                <a:solidFill>
                  <a:srgbClr val="FF0000"/>
                </a:solidFill>
              </a:rPr>
              <a:t>parent/child</a:t>
            </a:r>
            <a:r>
              <a:rPr lang="en-US" sz="2000" dirty="0" smtClean="0">
                <a:solidFill>
                  <a:srgbClr val="FF0000"/>
                </a:solidFill>
              </a:rPr>
              <a:t>, </a:t>
            </a:r>
          </a:p>
          <a:p>
            <a:pPr lvl="1"/>
            <a:r>
              <a:rPr lang="en-US" sz="2000" b="1" dirty="0" smtClean="0">
                <a:solidFill>
                  <a:srgbClr val="FF0000"/>
                </a:solidFill>
              </a:rPr>
              <a:t>base class/derived class</a:t>
            </a:r>
            <a:r>
              <a:rPr lang="en-US" sz="2000" dirty="0" smtClean="0">
                <a:solidFill>
                  <a:srgbClr val="FF0000"/>
                </a:solidFill>
              </a:rPr>
              <a:t>,</a:t>
            </a:r>
          </a:p>
          <a:p>
            <a:pPr lvl="1"/>
            <a:r>
              <a:rPr lang="en-US" sz="2000" b="1" dirty="0" smtClean="0">
                <a:solidFill>
                  <a:srgbClr val="FF0000"/>
                </a:solidFill>
              </a:rPr>
              <a:t>superclass/subclass</a:t>
            </a:r>
            <a:endParaRPr lang="en-US" sz="2000" dirty="0" smtClean="0"/>
          </a:p>
          <a:p>
            <a:r>
              <a:rPr lang="en-US" sz="2400" dirty="0" smtClean="0"/>
              <a:t>Inheritance is between </a:t>
            </a:r>
            <a:r>
              <a:rPr lang="en-US" sz="2400" u="sng" dirty="0" smtClean="0"/>
              <a:t>classes</a:t>
            </a:r>
            <a:r>
              <a:rPr lang="en-US" sz="2400" dirty="0" smtClean="0"/>
              <a:t>, not between objects</a:t>
            </a:r>
          </a:p>
          <a:p>
            <a:r>
              <a:rPr lang="en-US" sz="2400" dirty="0" smtClean="0"/>
              <a:t>A parent class is a blueprint that is followed when an object is constructed. </a:t>
            </a:r>
          </a:p>
          <a:p>
            <a:r>
              <a:rPr lang="en-US" sz="2400" dirty="0" smtClean="0"/>
              <a:t>A child class of the parent is another blueprint (that looks much like the original), but with added features. </a:t>
            </a:r>
          </a:p>
          <a:p>
            <a:r>
              <a:rPr lang="en-US" sz="2400" dirty="0" smtClean="0"/>
              <a:t>The child class is used to construct objects that look like the parent's objects, but with added features.</a:t>
            </a:r>
          </a:p>
          <a:p>
            <a:endParaRPr lang="en-US" sz="2400" dirty="0"/>
          </a:p>
        </p:txBody>
      </p:sp>
    </p:spTree>
    <p:extLst>
      <p:ext uri="{BB962C8B-B14F-4D97-AF65-F5344CB8AC3E}">
        <p14:creationId xmlns:p14="http://schemas.microsoft.com/office/powerpoint/2010/main" val="2223937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half" idx="2"/>
          </p:nvPr>
        </p:nvSpPr>
        <p:spPr>
          <a:xfrm>
            <a:off x="2699792" y="404664"/>
            <a:ext cx="5987008" cy="6264696"/>
          </a:xfrm>
        </p:spPr>
        <p:txBody>
          <a:bodyPr>
            <a:noAutofit/>
          </a:bodyPr>
          <a:lstStyle/>
          <a:p>
            <a:r>
              <a:rPr lang="en-US" sz="2400" dirty="0" smtClean="0"/>
              <a:t>There are three sets of phrases for describing inheritance relationships: </a:t>
            </a:r>
            <a:r>
              <a:rPr lang="en-US" sz="2400" b="1" dirty="0" smtClean="0">
                <a:solidFill>
                  <a:srgbClr val="FF0000"/>
                </a:solidFill>
              </a:rPr>
              <a:t>parent/child</a:t>
            </a:r>
            <a:r>
              <a:rPr lang="en-US" sz="2400" dirty="0" smtClean="0">
                <a:solidFill>
                  <a:srgbClr val="FF0000"/>
                </a:solidFill>
              </a:rPr>
              <a:t>, </a:t>
            </a:r>
          </a:p>
          <a:p>
            <a:r>
              <a:rPr lang="en-US" sz="2400" b="1" dirty="0" smtClean="0">
                <a:solidFill>
                  <a:srgbClr val="FF0000"/>
                </a:solidFill>
              </a:rPr>
              <a:t>base class/derived class</a:t>
            </a:r>
            <a:r>
              <a:rPr lang="en-US" sz="2400" dirty="0" smtClean="0">
                <a:solidFill>
                  <a:srgbClr val="FF0000"/>
                </a:solidFill>
              </a:rPr>
              <a:t>, </a:t>
            </a:r>
            <a:r>
              <a:rPr lang="en-US" sz="2400" b="1" dirty="0" smtClean="0">
                <a:solidFill>
                  <a:srgbClr val="FF0000"/>
                </a:solidFill>
              </a:rPr>
              <a:t>superclass/subclass</a:t>
            </a:r>
            <a:r>
              <a:rPr lang="en-US" sz="2400" dirty="0" smtClean="0"/>
              <a:t>. </a:t>
            </a:r>
          </a:p>
          <a:p>
            <a:r>
              <a:rPr lang="en-US" sz="2400" dirty="0" smtClean="0"/>
              <a:t>Inheritance is between </a:t>
            </a:r>
            <a:r>
              <a:rPr lang="en-US" sz="2400" u="sng" dirty="0" smtClean="0"/>
              <a:t>classes</a:t>
            </a:r>
            <a:r>
              <a:rPr lang="en-US" sz="2400" dirty="0" smtClean="0"/>
              <a:t>, not between objects</a:t>
            </a:r>
          </a:p>
          <a:p>
            <a:r>
              <a:rPr lang="en-US" sz="2400" dirty="0" smtClean="0"/>
              <a:t>A parent class is a blueprint that is followed when an object is constructed. A child class of the parent is another blueprint (that looks much like the original), but with added features. The child class is used to construct objects that look like the parent's objects, but with added features.</a:t>
            </a:r>
          </a:p>
          <a:p>
            <a:endParaRPr lang="en-US" sz="24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568" y="548680"/>
            <a:ext cx="6624736" cy="1944216"/>
          </a:xfrm>
        </p:spPr>
      </p:pic>
    </p:spTree>
    <p:extLst>
      <p:ext uri="{BB962C8B-B14F-4D97-AF65-F5344CB8AC3E}">
        <p14:creationId xmlns:p14="http://schemas.microsoft.com/office/powerpoint/2010/main" val="25735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half" idx="2"/>
          </p:nvPr>
        </p:nvSpPr>
        <p:spPr>
          <a:xfrm>
            <a:off x="2699792" y="404664"/>
            <a:ext cx="5987008" cy="6264696"/>
          </a:xfrm>
        </p:spPr>
        <p:txBody>
          <a:bodyPr>
            <a:noAutofit/>
          </a:bodyPr>
          <a:lstStyle/>
          <a:p>
            <a:r>
              <a:rPr lang="en-US" sz="2400" dirty="0" smtClean="0"/>
              <a:t>There are three sets of phrases for describing inheritance relationships:</a:t>
            </a:r>
          </a:p>
          <a:p>
            <a:pPr lvl="1"/>
            <a:r>
              <a:rPr lang="en-US" sz="2000" b="1" dirty="0" smtClean="0">
                <a:solidFill>
                  <a:srgbClr val="FF0000"/>
                </a:solidFill>
              </a:rPr>
              <a:t>parent/child</a:t>
            </a:r>
            <a:r>
              <a:rPr lang="en-US" sz="2000" dirty="0" smtClean="0">
                <a:solidFill>
                  <a:srgbClr val="FF0000"/>
                </a:solidFill>
              </a:rPr>
              <a:t>, </a:t>
            </a:r>
          </a:p>
          <a:p>
            <a:pPr lvl="1"/>
            <a:r>
              <a:rPr lang="en-US" sz="2000" b="1" dirty="0" smtClean="0">
                <a:solidFill>
                  <a:srgbClr val="FF0000"/>
                </a:solidFill>
              </a:rPr>
              <a:t>base class/derived class</a:t>
            </a:r>
            <a:r>
              <a:rPr lang="en-US" sz="2000" dirty="0" smtClean="0">
                <a:solidFill>
                  <a:srgbClr val="FF0000"/>
                </a:solidFill>
              </a:rPr>
              <a:t>,</a:t>
            </a:r>
          </a:p>
          <a:p>
            <a:pPr lvl="1"/>
            <a:r>
              <a:rPr lang="en-US" sz="2000" b="1" dirty="0" smtClean="0">
                <a:solidFill>
                  <a:srgbClr val="FF0000"/>
                </a:solidFill>
              </a:rPr>
              <a:t>superclass/subclass</a:t>
            </a:r>
            <a:endParaRPr lang="en-US" sz="2000" dirty="0" smtClean="0"/>
          </a:p>
          <a:p>
            <a:r>
              <a:rPr lang="en-US" sz="2400" dirty="0" smtClean="0"/>
              <a:t>Inheritance is between </a:t>
            </a:r>
            <a:r>
              <a:rPr lang="en-US" sz="2400" u="sng" dirty="0" smtClean="0"/>
              <a:t>classes</a:t>
            </a:r>
            <a:r>
              <a:rPr lang="en-US" sz="2400" dirty="0" smtClean="0"/>
              <a:t>, not between objects</a:t>
            </a:r>
          </a:p>
          <a:p>
            <a:r>
              <a:rPr lang="en-US" sz="2400" dirty="0" smtClean="0"/>
              <a:t>A parent class is a blueprint that is followed when an object is constructed. </a:t>
            </a:r>
          </a:p>
          <a:p>
            <a:r>
              <a:rPr lang="en-US" sz="2400" dirty="0" smtClean="0"/>
              <a:t>A child class of the parent is another blueprint (that looks much like the original), but with added features. </a:t>
            </a:r>
          </a:p>
          <a:p>
            <a:r>
              <a:rPr lang="en-US" sz="2400" dirty="0" smtClean="0"/>
              <a:t>The child class is used to construct objects that look like the parent's objects, but with added features.</a:t>
            </a:r>
          </a:p>
          <a:p>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788707"/>
            <a:ext cx="2304256" cy="4224469"/>
          </a:xfrm>
          <a:prstGeom prst="rect">
            <a:avLst/>
          </a:prstGeom>
        </p:spPr>
      </p:pic>
    </p:spTree>
    <p:extLst>
      <p:ext uri="{BB962C8B-B14F-4D97-AF65-F5344CB8AC3E}">
        <p14:creationId xmlns:p14="http://schemas.microsoft.com/office/powerpoint/2010/main" val="455368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pPr algn="l"/>
            <a:r>
              <a:rPr lang="en-US" dirty="0" smtClean="0"/>
              <a:t>Hierarchies</a:t>
            </a:r>
            <a:endParaRPr lang="en-US" dirty="0"/>
          </a:p>
        </p:txBody>
      </p:sp>
      <p:sp>
        <p:nvSpPr>
          <p:cNvPr id="4" name="Content Placeholder 3"/>
          <p:cNvSpPr>
            <a:spLocks noGrp="1"/>
          </p:cNvSpPr>
          <p:nvPr>
            <p:ph sz="half" idx="1"/>
          </p:nvPr>
        </p:nvSpPr>
        <p:spPr>
          <a:xfrm>
            <a:off x="323528" y="1412776"/>
            <a:ext cx="4172272" cy="4968552"/>
          </a:xfrm>
        </p:spPr>
        <p:txBody>
          <a:bodyPr>
            <a:normAutofit fontScale="85000" lnSpcReduction="20000"/>
          </a:bodyPr>
          <a:lstStyle/>
          <a:p>
            <a:r>
              <a:rPr lang="en-US" dirty="0" smtClean="0"/>
              <a:t>This picture shows a </a:t>
            </a:r>
            <a:r>
              <a:rPr lang="en-US" b="1" dirty="0" smtClean="0">
                <a:solidFill>
                  <a:srgbClr val="FF0000"/>
                </a:solidFill>
              </a:rPr>
              <a:t>hierarchy</a:t>
            </a:r>
            <a:r>
              <a:rPr lang="en-US" dirty="0" smtClean="0">
                <a:solidFill>
                  <a:srgbClr val="FF0000"/>
                </a:solidFill>
              </a:rPr>
              <a:t> </a:t>
            </a:r>
            <a:r>
              <a:rPr lang="en-US" dirty="0" smtClean="0"/>
              <a:t>of classes. It shows that "Ford is-a automobile," "Nissan is-a automobile," and that "VW is-a automobile." It also shows that "Sentra is-a Nissan."</a:t>
            </a:r>
          </a:p>
          <a:p>
            <a:endParaRPr lang="en-US" dirty="0" smtClean="0"/>
          </a:p>
          <a:p>
            <a:r>
              <a:rPr lang="en-US" dirty="0" smtClean="0"/>
              <a:t>In a hierarchy, each class has at most one parent but might have several children classes. The class at the top of the hierarchy has no parent. This class is called the </a:t>
            </a:r>
            <a:r>
              <a:rPr lang="en-US" b="1" dirty="0" smtClean="0">
                <a:solidFill>
                  <a:srgbClr val="FF0000"/>
                </a:solidFill>
              </a:rPr>
              <a:t>root</a:t>
            </a:r>
            <a:r>
              <a:rPr lang="en-US" dirty="0" smtClean="0">
                <a:solidFill>
                  <a:srgbClr val="FF0000"/>
                </a:solidFill>
              </a:rPr>
              <a:t> </a:t>
            </a:r>
            <a:r>
              <a:rPr lang="en-US" dirty="0" smtClean="0"/>
              <a:t>of the hierarchy.</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99992" y="1628800"/>
            <a:ext cx="4562353" cy="3528392"/>
          </a:xfrm>
        </p:spPr>
      </p:pic>
    </p:spTree>
    <p:extLst>
      <p:ext uri="{BB962C8B-B14F-4D97-AF65-F5344CB8AC3E}">
        <p14:creationId xmlns:p14="http://schemas.microsoft.com/office/powerpoint/2010/main" val="83528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Syntax</a:t>
            </a:r>
            <a:endParaRPr lang="en-US" dirty="0"/>
          </a:p>
        </p:txBody>
      </p:sp>
      <p:sp>
        <p:nvSpPr>
          <p:cNvPr id="3" name="Content Placeholder 2"/>
          <p:cNvSpPr>
            <a:spLocks noGrp="1"/>
          </p:cNvSpPr>
          <p:nvPr>
            <p:ph idx="1"/>
          </p:nvPr>
        </p:nvSpPr>
        <p:spPr>
          <a:xfrm>
            <a:off x="457200" y="1307901"/>
            <a:ext cx="8229600" cy="5073427"/>
          </a:xfrm>
        </p:spPr>
        <p:txBody>
          <a:bodyPr/>
          <a:lstStyle/>
          <a:p>
            <a:r>
              <a:rPr lang="en-US" dirty="0"/>
              <a:t>The syntax for deriving a child class from a parent class is:</a:t>
            </a:r>
          </a:p>
          <a:p>
            <a:pPr marL="400050" lvl="1" indent="0">
              <a:buNone/>
            </a:pPr>
            <a:r>
              <a:rPr lang="en-US" dirty="0" smtClean="0"/>
              <a:t>class </a:t>
            </a:r>
            <a:r>
              <a:rPr lang="en-US" i="1" dirty="0" err="1" smtClean="0"/>
              <a:t>childClass</a:t>
            </a:r>
            <a:r>
              <a:rPr lang="en-US" dirty="0" smtClean="0"/>
              <a:t> </a:t>
            </a:r>
            <a:r>
              <a:rPr lang="en-US" dirty="0"/>
              <a:t>extends </a:t>
            </a:r>
            <a:r>
              <a:rPr lang="en-US" i="1" dirty="0" err="1"/>
              <a:t>parentClass</a:t>
            </a:r>
            <a:r>
              <a:rPr lang="en-US" dirty="0" smtClean="0"/>
              <a:t> { </a:t>
            </a:r>
            <a:r>
              <a:rPr lang="en-US" i="1" dirty="0" smtClean="0"/>
              <a:t>// new 	characteristics of the child class go here</a:t>
            </a:r>
            <a:r>
              <a:rPr lang="en-US" dirty="0" smtClean="0"/>
              <a:t> </a:t>
            </a:r>
          </a:p>
          <a:p>
            <a:pPr marL="400050" lvl="1" indent="0">
              <a:buNone/>
            </a:pPr>
            <a:r>
              <a:rPr lang="en-US" dirty="0" smtClean="0"/>
              <a:t>}</a:t>
            </a:r>
          </a:p>
          <a:p>
            <a:pPr marL="457200" indent="-457200"/>
            <a:endParaRPr lang="en-US" dirty="0"/>
          </a:p>
        </p:txBody>
      </p:sp>
    </p:spTree>
    <p:extLst>
      <p:ext uri="{BB962C8B-B14F-4D97-AF65-F5344CB8AC3E}">
        <p14:creationId xmlns:p14="http://schemas.microsoft.com/office/powerpoint/2010/main" val="118789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888" y="188640"/>
            <a:ext cx="7097464" cy="6429549"/>
          </a:xfrm>
        </p:spPr>
      </p:pic>
    </p:spTree>
    <p:extLst>
      <p:ext uri="{BB962C8B-B14F-4D97-AF65-F5344CB8AC3E}">
        <p14:creationId xmlns:p14="http://schemas.microsoft.com/office/powerpoint/2010/main" val="3215109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843</Words>
  <Application>Microsoft Office PowerPoint</Application>
  <PresentationFormat>On-screen Show (4:3)</PresentationFormat>
  <Paragraphs>110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Inheritance continue</vt:lpstr>
      <vt:lpstr>Why Inheritance</vt:lpstr>
      <vt:lpstr>Single Inheritance</vt:lpstr>
      <vt:lpstr>PowerPoint Presentation</vt:lpstr>
      <vt:lpstr>PowerPoint Presentation</vt:lpstr>
      <vt:lpstr>PowerPoint Presentation</vt:lpstr>
      <vt:lpstr>Hierarchies</vt:lpstr>
      <vt:lpstr>Syntax</vt:lpstr>
      <vt:lpstr>PowerPoint Presentation</vt:lpstr>
      <vt:lpstr>PowerPoint Presentation</vt:lpstr>
      <vt:lpstr>Overriding Methods</vt:lpstr>
      <vt:lpstr>Using super in a Child's Method</vt:lpstr>
      <vt:lpstr>The Object Class</vt:lpstr>
      <vt:lpstr>The Object Class</vt:lpstr>
      <vt:lpstr>The Object Class</vt:lpstr>
      <vt:lpstr>public boolean equals(Object object)</vt:lpstr>
      <vt:lpstr>public String toString()</vt:lpstr>
      <vt:lpstr>public Object clone()</vt:lpstr>
      <vt:lpstr>The protected and final modifier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BenhouZi</dc:creator>
  <cp:lastModifiedBy>BenhouZi</cp:lastModifiedBy>
  <cp:revision>21</cp:revision>
  <dcterms:created xsi:type="dcterms:W3CDTF">2015-03-17T21:47:11Z</dcterms:created>
  <dcterms:modified xsi:type="dcterms:W3CDTF">2015-03-22T17:46:55Z</dcterms:modified>
</cp:coreProperties>
</file>