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C748-92D1-44E0-8A95-C91033318BB0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962D-CB09-4AFA-8026-9D81492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9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C748-92D1-44E0-8A95-C91033318BB0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962D-CB09-4AFA-8026-9D81492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2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C748-92D1-44E0-8A95-C91033318BB0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962D-CB09-4AFA-8026-9D81492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8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C748-92D1-44E0-8A95-C91033318BB0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962D-CB09-4AFA-8026-9D81492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6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C748-92D1-44E0-8A95-C91033318BB0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962D-CB09-4AFA-8026-9D81492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3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C748-92D1-44E0-8A95-C91033318BB0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962D-CB09-4AFA-8026-9D81492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7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C748-92D1-44E0-8A95-C91033318BB0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962D-CB09-4AFA-8026-9D81492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9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C748-92D1-44E0-8A95-C91033318BB0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962D-CB09-4AFA-8026-9D81492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4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C748-92D1-44E0-8A95-C91033318BB0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962D-CB09-4AFA-8026-9D81492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9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C748-92D1-44E0-8A95-C91033318BB0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962D-CB09-4AFA-8026-9D81492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5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C748-92D1-44E0-8A95-C91033318BB0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962D-CB09-4AFA-8026-9D81492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BC748-92D1-44E0-8A95-C91033318BB0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962D-CB09-4AFA-8026-9D81492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2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3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Abstraction in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Abstraction refers to the ability to make a class abstract in OOP.</a:t>
            </a:r>
          </a:p>
          <a:p>
            <a:r>
              <a:rPr lang="en-US" dirty="0" smtClean="0"/>
              <a:t>An abstract class is one that cannot be instantiated. </a:t>
            </a:r>
          </a:p>
          <a:p>
            <a:r>
              <a:rPr lang="en-US" dirty="0" smtClean="0"/>
              <a:t>All other functionality of the class still exists, and its fields, methods, and constructors are all accessed in the same manner. </a:t>
            </a:r>
          </a:p>
          <a:p>
            <a:r>
              <a:rPr lang="en-US" dirty="0" smtClean="0"/>
              <a:t>You just cannot create an instance of the abstract class.</a:t>
            </a:r>
          </a:p>
          <a:p>
            <a:r>
              <a:rPr lang="en-US" dirty="0" smtClean="0"/>
              <a:t>A parent class contains the common functionality of a collection of child classes, but the parent class itself is too abstract to be used on its 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7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Abstract Methods and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An abstract class is a class that is declared abstract—it may or may not include abstract methods. Abstract classes cannot be instantiated, but they can be </a:t>
            </a:r>
            <a:r>
              <a:rPr lang="en-US" dirty="0" err="1" smtClean="0"/>
              <a:t>subclassed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public abstract class </a:t>
            </a:r>
            <a:r>
              <a:rPr lang="en-US" dirty="0" err="1" smtClean="0"/>
              <a:t>GraphicObject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 abstract method is a method that is declared without an implementation (without braces, and followed by a semicolon), like this:</a:t>
            </a:r>
          </a:p>
          <a:p>
            <a:pPr lvl="1"/>
            <a:r>
              <a:rPr lang="en-US" dirty="0" smtClean="0"/>
              <a:t>Example: abstract void </a:t>
            </a:r>
            <a:r>
              <a:rPr lang="en-US" dirty="0" err="1" smtClean="0"/>
              <a:t>moveTo</a:t>
            </a:r>
            <a:r>
              <a:rPr lang="en-US" dirty="0" smtClean="0"/>
              <a:t>(double </a:t>
            </a:r>
            <a:r>
              <a:rPr lang="en-US" dirty="0" err="1" smtClean="0"/>
              <a:t>deltaX</a:t>
            </a:r>
            <a:r>
              <a:rPr lang="en-US" dirty="0" smtClean="0"/>
              <a:t>, double </a:t>
            </a:r>
            <a:r>
              <a:rPr lang="en-US" dirty="0" err="1" smtClean="0"/>
              <a:t>deltaY</a:t>
            </a:r>
            <a:r>
              <a:rPr lang="en-US" dirty="0" smtClean="0"/>
              <a:t>);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a class includes abstract methods, then the class itself must be declared abstract, as in:</a:t>
            </a:r>
          </a:p>
          <a:p>
            <a:pPr marL="800100" lvl="2" indent="0">
              <a:buNone/>
            </a:pPr>
            <a:r>
              <a:rPr lang="en-US" dirty="0" smtClean="0"/>
              <a:t>public abstract class </a:t>
            </a:r>
            <a:r>
              <a:rPr lang="en-US" dirty="0" err="1" smtClean="0"/>
              <a:t>GraphicObject</a:t>
            </a:r>
            <a:r>
              <a:rPr lang="en-US" dirty="0" smtClean="0"/>
              <a:t> {</a:t>
            </a:r>
          </a:p>
          <a:p>
            <a:pPr marL="800100" lvl="2" indent="0">
              <a:buNone/>
            </a:pPr>
            <a:r>
              <a:rPr lang="en-US" dirty="0" smtClean="0"/>
              <a:t>   // declare fields</a:t>
            </a:r>
          </a:p>
          <a:p>
            <a:pPr marL="800100" lvl="2" indent="0">
              <a:buNone/>
            </a:pPr>
            <a:r>
              <a:rPr lang="en-US" dirty="0" smtClean="0"/>
              <a:t>   // declare </a:t>
            </a:r>
            <a:r>
              <a:rPr lang="en-US" dirty="0" err="1" smtClean="0"/>
              <a:t>nonabstract</a:t>
            </a:r>
            <a:r>
              <a:rPr lang="en-US" dirty="0" smtClean="0"/>
              <a:t> methods</a:t>
            </a:r>
          </a:p>
          <a:p>
            <a:pPr marL="800100" lvl="2" indent="0">
              <a:buNone/>
            </a:pPr>
            <a:r>
              <a:rPr lang="en-US" dirty="0" smtClean="0"/>
              <a:t>   abstract void draw();</a:t>
            </a:r>
          </a:p>
          <a:p>
            <a:pPr marL="800100" lvl="2" indent="0">
              <a:buNone/>
            </a:pPr>
            <a:r>
              <a:rPr lang="en-US" dirty="0" smtClean="0"/>
              <a:t>}</a:t>
            </a:r>
          </a:p>
          <a:p>
            <a:pPr marL="800100" lvl="2" indent="0">
              <a:buNone/>
            </a:pPr>
            <a:endParaRPr lang="en-US" dirty="0" smtClean="0"/>
          </a:p>
          <a:p>
            <a:r>
              <a:rPr lang="en-US" dirty="0" smtClean="0"/>
              <a:t>When an abstract class is </a:t>
            </a:r>
            <a:r>
              <a:rPr lang="en-US" dirty="0" smtClean="0"/>
              <a:t>sub-classed</a:t>
            </a:r>
            <a:r>
              <a:rPr lang="en-US" dirty="0" smtClean="0"/>
              <a:t>, the subclass usually provides implementations for all of the abstract methods in its parent class. However, if it does not, then the subclass must also be declared abstract.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8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An Abstract Class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In an object-oriented drawing application, you can draw circles, rectangles, lines, Bezier curves, and many other graphic objects. These objects all have </a:t>
            </a:r>
            <a:r>
              <a:rPr lang="en-US" sz="2400" b="1" dirty="0" smtClean="0"/>
              <a:t>certain states (for example: position, orientation, line color, fill color) </a:t>
            </a:r>
            <a:r>
              <a:rPr lang="en-US" sz="2400" dirty="0" smtClean="0"/>
              <a:t>and </a:t>
            </a:r>
            <a:r>
              <a:rPr lang="en-US" sz="2400" b="1" dirty="0" smtClean="0"/>
              <a:t>behaviors (for example: </a:t>
            </a:r>
            <a:r>
              <a:rPr lang="en-US" sz="2400" b="1" dirty="0" err="1" smtClean="0"/>
              <a:t>moveTo</a:t>
            </a:r>
            <a:r>
              <a:rPr lang="en-US" sz="2400" b="1" dirty="0" smtClean="0"/>
              <a:t>, rotate, resize, draw) </a:t>
            </a:r>
            <a:r>
              <a:rPr lang="en-US" sz="2400" dirty="0" smtClean="0"/>
              <a:t>in common. Some of these states and behaviors are the same for all graphic objects (for example: position, fill color, and </a:t>
            </a:r>
            <a:r>
              <a:rPr lang="en-US" sz="2400" dirty="0" err="1" smtClean="0"/>
              <a:t>moveTo</a:t>
            </a:r>
            <a:r>
              <a:rPr lang="en-US" sz="2400" dirty="0" smtClean="0"/>
              <a:t>). Others require different implementations (for example, resize or draw). All </a:t>
            </a:r>
            <a:r>
              <a:rPr lang="en-US" sz="2400" dirty="0" err="1" smtClean="0"/>
              <a:t>GraphicObjects</a:t>
            </a:r>
            <a:r>
              <a:rPr lang="en-US" sz="2400" dirty="0" smtClean="0"/>
              <a:t> must be able to draw or resize themselves; they just differ in how they do it. This is a perfect situation for an abstract superclass. You can take advantage of the similarities and declare all the graphic objects to inherit from the same abstract parent object (for example, </a:t>
            </a:r>
            <a:r>
              <a:rPr lang="en-US" sz="2400" dirty="0" err="1" smtClean="0"/>
              <a:t>GraphicObject</a:t>
            </a:r>
            <a:r>
              <a:rPr lang="en-US" sz="2400" dirty="0" smtClean="0"/>
              <a:t>) as shown in the following figure.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60" y="5105400"/>
            <a:ext cx="637794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7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An Abstract Class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 smtClean="0"/>
              <a:t>First, you declare an abstract class, </a:t>
            </a:r>
            <a:r>
              <a:rPr lang="en-US" sz="4400" dirty="0" err="1" smtClean="0"/>
              <a:t>GraphicObject</a:t>
            </a:r>
            <a:r>
              <a:rPr lang="en-US" sz="4400" dirty="0" smtClean="0"/>
              <a:t>, to provide member variables and methods that are shared by all subclasses, such as the current position and the </a:t>
            </a:r>
            <a:r>
              <a:rPr lang="en-US" sz="4400" dirty="0" err="1" smtClean="0"/>
              <a:t>moveTo</a:t>
            </a:r>
            <a:r>
              <a:rPr lang="en-US" sz="4400" dirty="0" smtClean="0"/>
              <a:t> method. </a:t>
            </a:r>
          </a:p>
          <a:p>
            <a:r>
              <a:rPr lang="en-US" sz="4400" dirty="0" err="1" smtClean="0"/>
              <a:t>GraphicObject</a:t>
            </a:r>
            <a:r>
              <a:rPr lang="en-US" sz="4400" dirty="0" smtClean="0"/>
              <a:t> also declares abstract methods for methods, such as draw or resize, that need to be implemented by all subclasses but must be implemented in different ways. The </a:t>
            </a:r>
            <a:r>
              <a:rPr lang="en-US" sz="4400" dirty="0" err="1" smtClean="0"/>
              <a:t>GraphicObject</a:t>
            </a:r>
            <a:r>
              <a:rPr lang="en-US" sz="4400" dirty="0" smtClean="0"/>
              <a:t> class can look something like this: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abstract class </a:t>
            </a:r>
            <a:r>
              <a:rPr lang="en-US" dirty="0" err="1" smtClean="0"/>
              <a:t>GraphicObject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x, y;</a:t>
            </a:r>
          </a:p>
          <a:p>
            <a:pPr marL="0" indent="0">
              <a:buNone/>
            </a:pPr>
            <a:r>
              <a:rPr lang="en-US" dirty="0" smtClean="0"/>
              <a:t>    ...</a:t>
            </a:r>
          </a:p>
          <a:p>
            <a:pPr marL="0" indent="0">
              <a:buNone/>
            </a:pPr>
            <a:r>
              <a:rPr lang="en-US" dirty="0" smtClean="0"/>
              <a:t>    void </a:t>
            </a:r>
            <a:r>
              <a:rPr lang="en-US" dirty="0" err="1" smtClean="0"/>
              <a:t>moveTo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newX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newY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...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abstract void draw();</a:t>
            </a:r>
          </a:p>
          <a:p>
            <a:pPr marL="0" indent="0">
              <a:buNone/>
            </a:pPr>
            <a:r>
              <a:rPr lang="en-US" dirty="0" smtClean="0"/>
              <a:t>    abstract void resize();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5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An Abstract Class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 smtClean="0"/>
              <a:t>First, you declare an abstract class, </a:t>
            </a:r>
            <a:r>
              <a:rPr lang="en-US" sz="4400" dirty="0" err="1" smtClean="0"/>
              <a:t>GraphicObject</a:t>
            </a:r>
            <a:r>
              <a:rPr lang="en-US" sz="4400" dirty="0" smtClean="0"/>
              <a:t>, to provide member variables and methods that are shared by all subclasses, such as the current position and the </a:t>
            </a:r>
            <a:r>
              <a:rPr lang="en-US" sz="4400" dirty="0" err="1" smtClean="0"/>
              <a:t>moveTo</a:t>
            </a:r>
            <a:r>
              <a:rPr lang="en-US" sz="4400" dirty="0" smtClean="0"/>
              <a:t> method. </a:t>
            </a:r>
          </a:p>
          <a:p>
            <a:r>
              <a:rPr lang="en-US" sz="4400" dirty="0" err="1" smtClean="0"/>
              <a:t>GraphicObject</a:t>
            </a:r>
            <a:r>
              <a:rPr lang="en-US" sz="4400" dirty="0" smtClean="0"/>
              <a:t> also declares abstract methods for methods, such as draw or resize, that need to be implemented by all subclasses but must be implemented in different ways. The </a:t>
            </a:r>
            <a:r>
              <a:rPr lang="en-US" sz="4400" dirty="0" err="1" smtClean="0"/>
              <a:t>GraphicObject</a:t>
            </a:r>
            <a:r>
              <a:rPr lang="en-US" sz="4400" dirty="0" smtClean="0"/>
              <a:t> class can look something like this: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abstract class </a:t>
            </a:r>
            <a:r>
              <a:rPr lang="en-US" dirty="0" err="1" smtClean="0"/>
              <a:t>GraphicObject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x, y;</a:t>
            </a:r>
          </a:p>
          <a:p>
            <a:pPr marL="0" indent="0">
              <a:buNone/>
            </a:pPr>
            <a:r>
              <a:rPr lang="en-US" dirty="0" smtClean="0"/>
              <a:t>    ...</a:t>
            </a:r>
          </a:p>
          <a:p>
            <a:pPr marL="0" indent="0">
              <a:buNone/>
            </a:pPr>
            <a:r>
              <a:rPr lang="en-US" dirty="0" smtClean="0"/>
              <a:t>    void </a:t>
            </a:r>
            <a:r>
              <a:rPr lang="en-US" dirty="0" err="1" smtClean="0"/>
              <a:t>moveTo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newX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newY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...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abstract void draw();</a:t>
            </a:r>
          </a:p>
          <a:p>
            <a:pPr marL="0" indent="0">
              <a:buNone/>
            </a:pPr>
            <a:r>
              <a:rPr lang="en-US" dirty="0" smtClean="0"/>
              <a:t>    abstract void resize();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1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An Abstract Class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 smtClean="0"/>
              <a:t>Each </a:t>
            </a:r>
            <a:r>
              <a:rPr lang="en-US" sz="4400" dirty="0" smtClean="0"/>
              <a:t>non-abstract </a:t>
            </a:r>
            <a:r>
              <a:rPr lang="en-US" sz="4400" dirty="0" smtClean="0"/>
              <a:t>subclass of </a:t>
            </a:r>
            <a:r>
              <a:rPr lang="en-US" sz="4400" dirty="0" err="1" smtClean="0"/>
              <a:t>GraphicObject</a:t>
            </a:r>
            <a:r>
              <a:rPr lang="en-US" sz="4400" dirty="0" smtClean="0"/>
              <a:t>, such as Circle and Rectangle, must provide implementations for the draw and resize methods:</a:t>
            </a:r>
          </a:p>
          <a:p>
            <a:pPr marL="0" indent="0">
              <a:buNone/>
            </a:pPr>
            <a:endParaRPr lang="en-US" sz="3800" dirty="0" smtClean="0"/>
          </a:p>
          <a:p>
            <a:pPr marL="400050" lvl="1" indent="0">
              <a:buNone/>
            </a:pPr>
            <a:r>
              <a:rPr lang="en-US" sz="2900" dirty="0" smtClean="0"/>
              <a:t>class Circle extends </a:t>
            </a:r>
            <a:r>
              <a:rPr lang="en-US" sz="2900" dirty="0" err="1" smtClean="0"/>
              <a:t>GraphicObject</a:t>
            </a:r>
            <a:r>
              <a:rPr lang="en-US" sz="2900" dirty="0" smtClean="0"/>
              <a:t> {</a:t>
            </a:r>
          </a:p>
          <a:p>
            <a:pPr marL="400050" lvl="1" indent="0">
              <a:buNone/>
            </a:pPr>
            <a:r>
              <a:rPr lang="en-US" sz="2900" dirty="0" smtClean="0"/>
              <a:t>    void draw() {</a:t>
            </a:r>
          </a:p>
          <a:p>
            <a:pPr marL="400050" lvl="1" indent="0">
              <a:buNone/>
            </a:pPr>
            <a:r>
              <a:rPr lang="en-US" sz="2900" dirty="0" smtClean="0"/>
              <a:t>        ...</a:t>
            </a:r>
          </a:p>
          <a:p>
            <a:pPr marL="400050" lvl="1" indent="0">
              <a:buNone/>
            </a:pPr>
            <a:r>
              <a:rPr lang="en-US" sz="2900" dirty="0" smtClean="0"/>
              <a:t>    }</a:t>
            </a:r>
          </a:p>
          <a:p>
            <a:pPr marL="400050" lvl="1" indent="0">
              <a:buNone/>
            </a:pPr>
            <a:r>
              <a:rPr lang="en-US" sz="2900" dirty="0" smtClean="0"/>
              <a:t>    void resize() {</a:t>
            </a:r>
          </a:p>
          <a:p>
            <a:pPr marL="400050" lvl="1" indent="0">
              <a:buNone/>
            </a:pPr>
            <a:r>
              <a:rPr lang="en-US" sz="2900" dirty="0" smtClean="0"/>
              <a:t>        ...</a:t>
            </a:r>
          </a:p>
          <a:p>
            <a:pPr marL="400050" lvl="1" indent="0">
              <a:buNone/>
            </a:pPr>
            <a:r>
              <a:rPr lang="en-US" sz="2900" dirty="0" smtClean="0"/>
              <a:t>    }</a:t>
            </a:r>
          </a:p>
          <a:p>
            <a:pPr marL="400050" lvl="1" indent="0">
              <a:buNone/>
            </a:pPr>
            <a:r>
              <a:rPr lang="en-US" sz="2900" dirty="0" smtClean="0"/>
              <a:t>}</a:t>
            </a:r>
          </a:p>
          <a:p>
            <a:pPr marL="400050" lvl="1" indent="0">
              <a:buNone/>
            </a:pPr>
            <a:r>
              <a:rPr lang="en-US" sz="2900" dirty="0" smtClean="0"/>
              <a:t>class Rectangle extends </a:t>
            </a:r>
            <a:r>
              <a:rPr lang="en-US" sz="2900" dirty="0" err="1" smtClean="0"/>
              <a:t>GraphicObject</a:t>
            </a:r>
            <a:r>
              <a:rPr lang="en-US" sz="2900" dirty="0" smtClean="0"/>
              <a:t> {</a:t>
            </a:r>
          </a:p>
          <a:p>
            <a:pPr marL="400050" lvl="1" indent="0">
              <a:buNone/>
            </a:pPr>
            <a:r>
              <a:rPr lang="en-US" sz="2900" dirty="0" smtClean="0"/>
              <a:t>    void draw() {</a:t>
            </a:r>
          </a:p>
          <a:p>
            <a:pPr marL="400050" lvl="1" indent="0">
              <a:buNone/>
            </a:pPr>
            <a:r>
              <a:rPr lang="en-US" sz="2900" dirty="0" smtClean="0"/>
              <a:t>        ...</a:t>
            </a:r>
          </a:p>
          <a:p>
            <a:pPr marL="400050" lvl="1" indent="0">
              <a:buNone/>
            </a:pPr>
            <a:r>
              <a:rPr lang="en-US" sz="2900" dirty="0" smtClean="0"/>
              <a:t>    }</a:t>
            </a:r>
          </a:p>
          <a:p>
            <a:pPr marL="400050" lvl="1" indent="0">
              <a:buNone/>
            </a:pPr>
            <a:r>
              <a:rPr lang="en-US" sz="2900" dirty="0" smtClean="0"/>
              <a:t>    void resize() {</a:t>
            </a:r>
          </a:p>
          <a:p>
            <a:pPr marL="400050" lvl="1" indent="0">
              <a:buNone/>
            </a:pPr>
            <a:r>
              <a:rPr lang="en-US" sz="2900" dirty="0" smtClean="0"/>
              <a:t>        ...</a:t>
            </a:r>
          </a:p>
          <a:p>
            <a:pPr marL="400050" lvl="1" indent="0">
              <a:buNone/>
            </a:pPr>
            <a:r>
              <a:rPr lang="en-US" sz="2900" dirty="0" smtClean="0"/>
              <a:t>    }</a:t>
            </a:r>
          </a:p>
          <a:p>
            <a:pPr marL="400050" lvl="1" indent="0">
              <a:buNone/>
            </a:pPr>
            <a:r>
              <a:rPr lang="en-US" sz="2900" dirty="0" smtClean="0"/>
              <a:t>}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429090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Greeting Card Hierarchy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600"/>
            <a:ext cx="6477000" cy="4360935"/>
          </a:xfrm>
        </p:spPr>
      </p:pic>
    </p:spTree>
    <p:extLst>
      <p:ext uri="{BB962C8B-B14F-4D97-AF65-F5344CB8AC3E}">
        <p14:creationId xmlns:p14="http://schemas.microsoft.com/office/powerpoint/2010/main" val="418828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710</Words>
  <Application>Microsoft Office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Abstract </vt:lpstr>
      <vt:lpstr>Abstraction in OOP</vt:lpstr>
      <vt:lpstr>Abstract Methods and Classes</vt:lpstr>
      <vt:lpstr>An Abstract Class Example</vt:lpstr>
      <vt:lpstr>An Abstract Class Example</vt:lpstr>
      <vt:lpstr>An Abstract Class Example</vt:lpstr>
      <vt:lpstr>An Abstract Class Example</vt:lpstr>
      <vt:lpstr>Greeting Card Hierarchy</vt:lpstr>
    </vt:vector>
  </TitlesOfParts>
  <Company>FSU CS Department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Muye Liu</dc:creator>
  <cp:lastModifiedBy>Muye Liu</cp:lastModifiedBy>
  <cp:revision>9</cp:revision>
  <dcterms:created xsi:type="dcterms:W3CDTF">2015-03-26T19:16:19Z</dcterms:created>
  <dcterms:modified xsi:type="dcterms:W3CDTF">2015-03-26T19:54:10Z</dcterms:modified>
</cp:coreProperties>
</file>