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AD930E-9ACD-49D2-ABD8-7EAC4F01168A}"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117571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D930E-9ACD-49D2-ABD8-7EAC4F01168A}"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394730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D930E-9ACD-49D2-ABD8-7EAC4F01168A}"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387050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AD930E-9ACD-49D2-ABD8-7EAC4F01168A}"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191418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AD930E-9ACD-49D2-ABD8-7EAC4F01168A}" type="datetimeFigureOut">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50871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AD930E-9ACD-49D2-ABD8-7EAC4F01168A}" type="datetimeFigureOut">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403883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AD930E-9ACD-49D2-ABD8-7EAC4F01168A}" type="datetimeFigureOut">
              <a:rPr lang="en-US" smtClean="0"/>
              <a:t>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127586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AD930E-9ACD-49D2-ABD8-7EAC4F01168A}" type="datetimeFigureOut">
              <a:rPr lang="en-US" smtClean="0"/>
              <a:t>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396633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D930E-9ACD-49D2-ABD8-7EAC4F01168A}" type="datetimeFigureOut">
              <a:rPr lang="en-US" smtClean="0"/>
              <a:t>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259790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D930E-9ACD-49D2-ABD8-7EAC4F01168A}" type="datetimeFigureOut">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223957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AD930E-9ACD-49D2-ABD8-7EAC4F01168A}" type="datetimeFigureOut">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B510B-C472-45E3-853F-BF7175C07B07}" type="slidenum">
              <a:rPr lang="en-US" smtClean="0"/>
              <a:t>‹#›</a:t>
            </a:fld>
            <a:endParaRPr lang="en-US"/>
          </a:p>
        </p:txBody>
      </p:sp>
    </p:spTree>
    <p:extLst>
      <p:ext uri="{BB962C8B-B14F-4D97-AF65-F5344CB8AC3E}">
        <p14:creationId xmlns:p14="http://schemas.microsoft.com/office/powerpoint/2010/main" val="370898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D930E-9ACD-49D2-ABD8-7EAC4F01168A}" type="datetimeFigureOut">
              <a:rPr lang="en-US" smtClean="0"/>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B510B-C472-45E3-853F-BF7175C07B07}" type="slidenum">
              <a:rPr lang="en-US" smtClean="0"/>
              <a:t>‹#›</a:t>
            </a:fld>
            <a:endParaRPr lang="en-US"/>
          </a:p>
        </p:txBody>
      </p:sp>
    </p:spTree>
    <p:extLst>
      <p:ext uri="{BB962C8B-B14F-4D97-AF65-F5344CB8AC3E}">
        <p14:creationId xmlns:p14="http://schemas.microsoft.com/office/powerpoint/2010/main" val="2486151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algn="l"/>
            <a:r>
              <a:rPr lang="en-US" dirty="0">
                <a:latin typeface="Times New Roman" pitchFamily="18" charset="0"/>
                <a:cs typeface="Times New Roman" pitchFamily="18" charset="0"/>
              </a:rPr>
              <a:t>Components of a Computer System</a:t>
            </a:r>
          </a:p>
        </p:txBody>
      </p:sp>
      <p:sp>
        <p:nvSpPr>
          <p:cNvPr id="3" name="Content Placeholder 2"/>
          <p:cNvSpPr>
            <a:spLocks noGrp="1"/>
          </p:cNvSpPr>
          <p:nvPr>
            <p:ph idx="1"/>
          </p:nvPr>
        </p:nvSpPr>
        <p:spPr>
          <a:xfrm>
            <a:off x="457200" y="980728"/>
            <a:ext cx="8229600" cy="5544616"/>
          </a:xfrm>
        </p:spPr>
        <p:txBody>
          <a:bodyPr>
            <a:normAutofit/>
          </a:bodyPr>
          <a:lstStyle/>
          <a:p>
            <a:r>
              <a:rPr lang="en-US" sz="2800" dirty="0">
                <a:latin typeface="Times New Roman" pitchFamily="18" charset="0"/>
                <a:cs typeface="Times New Roman" pitchFamily="18" charset="0"/>
              </a:rPr>
              <a:t>A computer system consists of both </a:t>
            </a:r>
            <a:r>
              <a:rPr lang="en-US" sz="2800" i="1" dirty="0">
                <a:latin typeface="Times New Roman" pitchFamily="18" charset="0"/>
                <a:cs typeface="Times New Roman" pitchFamily="18" charset="0"/>
              </a:rPr>
              <a:t>hardware</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and</a:t>
            </a:r>
            <a:r>
              <a:rPr lang="en-US" sz="2800" dirty="0">
                <a:latin typeface="Times New Roman" pitchFamily="18" charset="0"/>
                <a:cs typeface="Times New Roman" pitchFamily="18" charset="0"/>
              </a:rPr>
              <a:t> </a:t>
            </a:r>
            <a:r>
              <a:rPr lang="en-US" sz="2800" i="1" dirty="0" smtClean="0">
                <a:latin typeface="Times New Roman" pitchFamily="18" charset="0"/>
                <a:cs typeface="Times New Roman" pitchFamily="18" charset="0"/>
              </a:rPr>
              <a:t>software</a:t>
            </a:r>
          </a:p>
          <a:p>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hardware components </a:t>
            </a:r>
            <a:r>
              <a:rPr lang="en-US" sz="2400" dirty="0" smtClean="0">
                <a:latin typeface="Times New Roman" pitchFamily="18" charset="0"/>
                <a:cs typeface="Times New Roman" pitchFamily="18" charset="0"/>
              </a:rPr>
              <a:t>of a computer system are the electronic and mechanical parts</a:t>
            </a:r>
          </a:p>
          <a:p>
            <a:pPr lvl="1"/>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software components </a:t>
            </a:r>
            <a:r>
              <a:rPr lang="en-US" sz="2400" dirty="0" smtClean="0">
                <a:latin typeface="Times New Roman" pitchFamily="18" charset="0"/>
                <a:cs typeface="Times New Roman" pitchFamily="18" charset="0"/>
              </a:rPr>
              <a:t>of a computer system are the data and the computer programs</a:t>
            </a:r>
            <a:endParaRPr lang="en-US"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typical desktop computer has </a:t>
            </a:r>
            <a:r>
              <a:rPr lang="en-US" sz="2800" i="1" dirty="0" smtClean="0">
                <a:latin typeface="Times New Roman" pitchFamily="18" charset="0"/>
                <a:cs typeface="Times New Roman" pitchFamily="18" charset="0"/>
              </a:rPr>
              <a:t>processor</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main memory</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secondary memory</a:t>
            </a: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power supply</a:t>
            </a:r>
            <a:r>
              <a:rPr lang="en-US" sz="2800" dirty="0" smtClean="0">
                <a:latin typeface="Times New Roman" pitchFamily="18" charset="0"/>
                <a:cs typeface="Times New Roman" pitchFamily="18" charset="0"/>
              </a:rPr>
              <a:t>, various </a:t>
            </a:r>
            <a:r>
              <a:rPr lang="en-US" sz="2800" i="1" dirty="0" smtClean="0">
                <a:latin typeface="Times New Roman" pitchFamily="18" charset="0"/>
                <a:cs typeface="Times New Roman" pitchFamily="18" charset="0"/>
              </a:rPr>
              <a:t>input devices </a:t>
            </a:r>
            <a:r>
              <a:rPr lang="en-US" sz="2800" dirty="0" smtClean="0">
                <a:latin typeface="Times New Roman" pitchFamily="18" charset="0"/>
                <a:cs typeface="Times New Roman" pitchFamily="18" charset="0"/>
              </a:rPr>
              <a:t>(such as the keyboard and mouse) and </a:t>
            </a:r>
            <a:r>
              <a:rPr lang="en-US" sz="2800" i="1" dirty="0" smtClean="0">
                <a:latin typeface="Times New Roman" pitchFamily="18" charset="0"/>
                <a:cs typeface="Times New Roman" pitchFamily="18" charset="0"/>
              </a:rPr>
              <a:t>output devices </a:t>
            </a:r>
            <a:r>
              <a:rPr lang="en-US" sz="2800" dirty="0" smtClean="0">
                <a:latin typeface="Times New Roman" pitchFamily="18" charset="0"/>
                <a:cs typeface="Times New Roman" pitchFamily="18" charset="0"/>
              </a:rPr>
              <a:t>(such as the monitor)</a:t>
            </a:r>
          </a:p>
          <a:p>
            <a:r>
              <a:rPr lang="en-US" sz="2800" dirty="0" smtClean="0">
                <a:latin typeface="Times New Roman" pitchFamily="18" charset="0"/>
                <a:cs typeface="Times New Roman" pitchFamily="18" charset="0"/>
              </a:rPr>
              <a:t>Many of the components are connected to the main circuit board of the computer, called the </a:t>
            </a:r>
            <a:r>
              <a:rPr lang="en-US" sz="2800" i="1" dirty="0" smtClean="0">
                <a:latin typeface="Times New Roman" pitchFamily="18" charset="0"/>
                <a:cs typeface="Times New Roman" pitchFamily="18" charset="0"/>
              </a:rPr>
              <a:t>motherboard</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4165385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r>
              <a:rPr lang="en-US" dirty="0" smtClean="0">
                <a:latin typeface="Times New Roman" pitchFamily="18" charset="0"/>
                <a:cs typeface="Times New Roman" pitchFamily="18" charset="0"/>
              </a:rPr>
              <a:t>A source program is a text file that contains instructions written in a high level language. It can not be executed (made to run) by a processor without some additional steps</a:t>
            </a:r>
          </a:p>
          <a:p>
            <a:r>
              <a:rPr lang="en-US" dirty="0" smtClean="0">
                <a:latin typeface="Times New Roman" pitchFamily="18" charset="0"/>
                <a:cs typeface="Times New Roman" pitchFamily="18" charset="0"/>
              </a:rPr>
              <a:t>For example, here is a complete program in C</a:t>
            </a:r>
          </a:p>
          <a:p>
            <a:pPr marL="400050" lvl="1" indent="0">
              <a:buNone/>
            </a:pPr>
            <a:r>
              <a:rPr lang="en-US" dirty="0">
                <a:latin typeface="Times New Roman" pitchFamily="18" charset="0"/>
                <a:cs typeface="Times New Roman" pitchFamily="18" charset="0"/>
              </a:rPr>
              <a:t>#include &lt;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a:t>
            </a:r>
          </a:p>
          <a:p>
            <a:pPr marL="400050" lvl="1" indent="0">
              <a:buNone/>
            </a:pPr>
            <a:r>
              <a:rPr lang="en-US" dirty="0">
                <a:latin typeface="Times New Roman" pitchFamily="18" charset="0"/>
                <a:cs typeface="Times New Roman" pitchFamily="18" charset="0"/>
              </a:rPr>
              <a:t>main()</a:t>
            </a:r>
          </a:p>
          <a:p>
            <a:pPr marL="400050" lvl="1" indent="0">
              <a:buNone/>
            </a:pPr>
            <a:r>
              <a:rPr lang="en-US" dirty="0">
                <a:latin typeface="Times New Roman" pitchFamily="18" charset="0"/>
                <a:cs typeface="Times New Roman" pitchFamily="18" charset="0"/>
              </a:rPr>
              <a:t>{</a:t>
            </a:r>
          </a:p>
          <a:p>
            <a:pPr marL="800100" lvl="2"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sum = 0;</a:t>
            </a:r>
          </a:p>
          <a:p>
            <a:pPr marL="800100" lvl="2" indent="0">
              <a:buNone/>
            </a:pPr>
            <a:r>
              <a:rPr lang="en-US" dirty="0" smtClean="0">
                <a:latin typeface="Times New Roman" pitchFamily="18" charset="0"/>
                <a:cs typeface="Times New Roman" pitchFamily="18" charset="0"/>
              </a:rPr>
              <a:t>  sum = 2 + 2;</a:t>
            </a:r>
          </a:p>
          <a:p>
            <a:pPr marL="800100" lvl="2"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"%d\n", sum );</a:t>
            </a:r>
          </a:p>
          <a:p>
            <a:pPr marL="400050" lvl="1" indent="0">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7952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latin typeface="Times New Roman" pitchFamily="18" charset="0"/>
                <a:cs typeface="Times New Roman" pitchFamily="18" charset="0"/>
              </a:rPr>
              <a:t>Program Translation (One)</a:t>
            </a:r>
            <a:endParaRPr lang="en-US" dirty="0">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124744"/>
            <a:ext cx="7416824" cy="4176464"/>
          </a:xfrm>
        </p:spPr>
      </p:pic>
      <p:sp>
        <p:nvSpPr>
          <p:cNvPr id="7" name="TextBox 6"/>
          <p:cNvSpPr txBox="1"/>
          <p:nvPr/>
        </p:nvSpPr>
        <p:spPr>
          <a:xfrm>
            <a:off x="1403648" y="5517232"/>
            <a:ext cx="6422464" cy="923330"/>
          </a:xfrm>
          <a:prstGeom prst="rect">
            <a:avLst/>
          </a:prstGeom>
          <a:noFill/>
        </p:spPr>
        <p:txBody>
          <a:bodyPr wrap="none" rtlCol="0">
            <a:spAutoFit/>
          </a:bodyPr>
          <a:lstStyle/>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source program is </a:t>
            </a:r>
            <a:r>
              <a:rPr lang="en-US" b="1" dirty="0">
                <a:latin typeface="Times New Roman" pitchFamily="18" charset="0"/>
                <a:cs typeface="Times New Roman" pitchFamily="18" charset="0"/>
              </a:rPr>
              <a:t>translated</a:t>
            </a:r>
            <a:r>
              <a:rPr lang="en-US" dirty="0">
                <a:latin typeface="Times New Roman" pitchFamily="18" charset="0"/>
                <a:cs typeface="Times New Roman" pitchFamily="18" charset="0"/>
              </a:rPr>
              <a:t> into a machine language program.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application program called a </a:t>
            </a:r>
            <a:r>
              <a:rPr lang="en-US" b="1" dirty="0">
                <a:latin typeface="Times New Roman" pitchFamily="18" charset="0"/>
                <a:cs typeface="Times New Roman" pitchFamily="18" charset="0"/>
              </a:rPr>
              <a:t>translator</a:t>
            </a:r>
            <a:r>
              <a:rPr lang="en-US" dirty="0">
                <a:latin typeface="Times New Roman" pitchFamily="18" charset="0"/>
                <a:cs typeface="Times New Roman" pitchFamily="18" charset="0"/>
              </a:rPr>
              <a:t> takes a source program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input and produces a machine language program as </a:t>
            </a:r>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7709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latin typeface="Times New Roman" pitchFamily="18" charset="0"/>
                <a:cs typeface="Times New Roman" pitchFamily="18" charset="0"/>
              </a:rPr>
              <a:t>Program Translation (Two)</a:t>
            </a:r>
            <a:endParaRPr lang="en-US"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052737"/>
            <a:ext cx="6480720" cy="4166177"/>
          </a:xfrm>
        </p:spPr>
      </p:pic>
      <p:sp>
        <p:nvSpPr>
          <p:cNvPr id="8" name="TextBox 7"/>
          <p:cNvSpPr txBox="1"/>
          <p:nvPr/>
        </p:nvSpPr>
        <p:spPr>
          <a:xfrm>
            <a:off x="323528" y="5229200"/>
            <a:ext cx="8418651" cy="1477328"/>
          </a:xfrm>
          <a:prstGeom prst="rect">
            <a:avLst/>
          </a:prstGeom>
          <a:noFill/>
        </p:spPr>
        <p:txBody>
          <a:bodyPr wrap="none" rtlCol="0">
            <a:spAutoFit/>
          </a:bodyPr>
          <a:lstStyle/>
          <a:p>
            <a:r>
              <a:rPr lang="en-US" dirty="0" smtClean="0">
                <a:latin typeface="Times New Roman" pitchFamily="18" charset="0"/>
                <a:cs typeface="Times New Roman" pitchFamily="18" charset="0"/>
              </a:rPr>
              <a:t>Programs are written in Java and stored in .java files (for example, MyClass.java)</a:t>
            </a:r>
          </a:p>
          <a:p>
            <a:r>
              <a:rPr lang="en-US" dirty="0" smtClean="0">
                <a:latin typeface="Times New Roman" pitchFamily="18" charset="0"/>
                <a:cs typeface="Times New Roman" pitchFamily="18" charset="0"/>
              </a:rPr>
              <a:t>The .java files are compiled by the Java compiler into byte code and stored in .class files </a:t>
            </a:r>
          </a:p>
          <a:p>
            <a:r>
              <a:rPr lang="en-US" dirty="0" smtClean="0">
                <a:latin typeface="Times New Roman" pitchFamily="18" charset="0"/>
                <a:cs typeface="Times New Roman" pitchFamily="18" charset="0"/>
              </a:rPr>
              <a:t>(for example, </a:t>
            </a:r>
            <a:r>
              <a:rPr lang="en-US" dirty="0" err="1" smtClean="0">
                <a:latin typeface="Times New Roman" pitchFamily="18" charset="0"/>
                <a:cs typeface="Times New Roman" pitchFamily="18" charset="0"/>
              </a:rPr>
              <a:t>MyClass.class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JVM loads the </a:t>
            </a:r>
            <a:r>
              <a:rPr lang="en-US" dirty="0" err="1" smtClean="0">
                <a:latin typeface="Times New Roman" pitchFamily="18" charset="0"/>
                <a:cs typeface="Times New Roman" pitchFamily="18" charset="0"/>
              </a:rPr>
              <a:t>bytecode</a:t>
            </a:r>
            <a:r>
              <a:rPr lang="en-US" dirty="0" smtClean="0">
                <a:latin typeface="Times New Roman" pitchFamily="18" charset="0"/>
                <a:cs typeface="Times New Roman" pitchFamily="18" charset="0"/>
              </a:rPr>
              <a:t> (the .class files), and then converts it to the machine code </a:t>
            </a:r>
          </a:p>
          <a:p>
            <a:r>
              <a:rPr lang="en-US" dirty="0" smtClean="0">
                <a:latin typeface="Times New Roman" pitchFamily="18" charset="0"/>
                <a:cs typeface="Times New Roman" pitchFamily="18" charset="0"/>
              </a:rPr>
              <a:t>of the target platform that executes it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9001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4082"/>
          </a:xfrm>
        </p:spPr>
        <p:txBody>
          <a:bodyPr>
            <a:normAutofit fontScale="90000"/>
          </a:bodyPr>
          <a:lstStyle/>
          <a:p>
            <a:pPr algn="l"/>
            <a:r>
              <a:rPr lang="en-US" dirty="0" smtClean="0">
                <a:latin typeface="Times New Roman" pitchFamily="18" charset="0"/>
                <a:cs typeface="Times New Roman" pitchFamily="18" charset="0"/>
              </a:rPr>
              <a:t>Software Bug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08720"/>
            <a:ext cx="8229600" cy="5688632"/>
          </a:xfrm>
        </p:spPr>
        <p:txBody>
          <a:bodyPr>
            <a:normAutofit lnSpcReduction="10000"/>
          </a:bodyPr>
          <a:lstStyle/>
          <a:p>
            <a:r>
              <a:rPr lang="en-US" dirty="0" smtClean="0">
                <a:latin typeface="Times New Roman" pitchFamily="18" charset="0"/>
                <a:cs typeface="Times New Roman" pitchFamily="18" charset="0"/>
              </a:rPr>
              <a:t>According to Wikipedia,</a:t>
            </a:r>
          </a:p>
          <a:p>
            <a:pPr lvl="1"/>
            <a:r>
              <a:rPr lang="en-US" dirty="0" smtClean="0">
                <a:latin typeface="Times New Roman" pitchFamily="18" charset="0"/>
                <a:cs typeface="Times New Roman" pitchFamily="18" charset="0"/>
              </a:rPr>
              <a:t>A software bug is an error, flaw, failure, or fault in a computer program or system that causes it to produce an incorrect or unexpected result, or to behave in unintended ways. </a:t>
            </a:r>
          </a:p>
          <a:p>
            <a:pPr lvl="1"/>
            <a:r>
              <a:rPr lang="en-US" b="1" dirty="0" smtClean="0">
                <a:latin typeface="Times New Roman" pitchFamily="18" charset="0"/>
                <a:cs typeface="Times New Roman" pitchFamily="18" charset="0"/>
              </a:rPr>
              <a:t>Most bugs arise from mistakes and errors made by people in either a program's source code or its design, or in frameworks and operating systems used by such programs, and a few are caused by compilers producing incorrect code. </a:t>
            </a:r>
          </a:p>
          <a:p>
            <a:pPr lvl="1"/>
            <a:r>
              <a:rPr lang="en-US" dirty="0" smtClean="0">
                <a:latin typeface="Times New Roman" pitchFamily="18" charset="0"/>
                <a:cs typeface="Times New Roman" pitchFamily="18" charset="0"/>
              </a:rPr>
              <a:t>A program that contains a large number of bugs, and/or bugs that seriously interfere with its functionality, is said to be buggy.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5942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97152"/>
            <a:ext cx="8640960" cy="1872208"/>
          </a:xfrm>
        </p:spPr>
        <p:txBody>
          <a:bodyPr>
            <a:noAutofit/>
          </a:bodyPr>
          <a:lstStyle/>
          <a:p>
            <a:pPr algn="l"/>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bus</a:t>
            </a:r>
            <a:r>
              <a:rPr lang="en-US" sz="2400" dirty="0">
                <a:latin typeface="Times New Roman" pitchFamily="18" charset="0"/>
                <a:cs typeface="Times New Roman" pitchFamily="18" charset="0"/>
              </a:rPr>
              <a:t> is a group of wires on the main circuit board of the computer. It is a pathway for data flowing between components. Most devices are connected to the bus through a </a:t>
            </a:r>
            <a:r>
              <a:rPr lang="en-US" sz="2400" b="1" dirty="0">
                <a:latin typeface="Times New Roman" pitchFamily="18" charset="0"/>
                <a:cs typeface="Times New Roman" pitchFamily="18" charset="0"/>
              </a:rPr>
              <a:t>controller</a:t>
            </a:r>
            <a:r>
              <a:rPr lang="en-US" sz="2400" dirty="0">
                <a:latin typeface="Times New Roman" pitchFamily="18" charset="0"/>
                <a:cs typeface="Times New Roman" pitchFamily="18" charset="0"/>
              </a:rPr>
              <a:t> which coordinates the activities of the device with the bus.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60648"/>
            <a:ext cx="7776864" cy="4176464"/>
          </a:xfrm>
        </p:spPr>
      </p:pic>
    </p:spTree>
    <p:extLst>
      <p:ext uri="{BB962C8B-B14F-4D97-AF65-F5344CB8AC3E}">
        <p14:creationId xmlns:p14="http://schemas.microsoft.com/office/powerpoint/2010/main" val="142762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640960" cy="6408712"/>
          </a:xfrm>
          <a:ln>
            <a:solidFill>
              <a:schemeClr val="bg1"/>
            </a:solidFill>
          </a:ln>
        </p:spPr>
        <p:txBody>
          <a:bodyPr>
            <a:noAutofit/>
          </a:bodyPr>
          <a:lstStyle/>
          <a:p>
            <a:r>
              <a:rPr lang="en-US" sz="2400" dirty="0">
                <a:latin typeface="Times New Roman" pitchFamily="18" charset="0"/>
                <a:cs typeface="Times New Roman" pitchFamily="18" charset="0"/>
              </a:rPr>
              <a:t>The processor is sometimes called the </a:t>
            </a:r>
            <a:r>
              <a:rPr lang="en-US" sz="2400" b="1" dirty="0">
                <a:latin typeface="Times New Roman" pitchFamily="18" charset="0"/>
                <a:cs typeface="Times New Roman" pitchFamily="18" charset="0"/>
              </a:rPr>
              <a:t>Central Processing Unit</a:t>
            </a:r>
            <a:r>
              <a:rPr lang="en-US" sz="2400" dirty="0">
                <a:latin typeface="Times New Roman" pitchFamily="18" charset="0"/>
                <a:cs typeface="Times New Roman" pitchFamily="18" charset="0"/>
              </a:rPr>
              <a:t> or </a:t>
            </a:r>
            <a:r>
              <a:rPr lang="en-US" sz="2400" b="1" dirty="0">
                <a:latin typeface="Times New Roman" pitchFamily="18" charset="0"/>
                <a:cs typeface="Times New Roman" pitchFamily="18" charset="0"/>
              </a:rPr>
              <a:t>CPU</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performs </a:t>
            </a:r>
            <a:r>
              <a:rPr lang="en-US" sz="2000" dirty="0">
                <a:latin typeface="Times New Roman" pitchFamily="18" charset="0"/>
                <a:cs typeface="Times New Roman" pitchFamily="18" charset="0"/>
              </a:rPr>
              <a:t>all the fundamental computation of the computer system</a:t>
            </a:r>
            <a:r>
              <a:rPr lang="en-US" sz="20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Main memory:</a:t>
            </a:r>
          </a:p>
          <a:p>
            <a:pPr lvl="1"/>
            <a:r>
              <a:rPr lang="en-US" sz="2000" dirty="0" smtClean="0">
                <a:latin typeface="Times New Roman" pitchFamily="18" charset="0"/>
                <a:cs typeface="Times New Roman" pitchFamily="18" charset="0"/>
              </a:rPr>
              <a:t>closely connected to the processor</a:t>
            </a:r>
          </a:p>
          <a:p>
            <a:pPr lvl="1"/>
            <a:r>
              <a:rPr lang="en-US" sz="2000" dirty="0" smtClean="0">
                <a:latin typeface="Times New Roman" pitchFamily="18" charset="0"/>
                <a:cs typeface="Times New Roman" pitchFamily="18" charset="0"/>
              </a:rPr>
              <a:t>stored data are quickly and easily changed</a:t>
            </a:r>
          </a:p>
          <a:p>
            <a:pPr lvl="1"/>
            <a:r>
              <a:rPr lang="en-US" sz="2000" dirty="0" smtClean="0">
                <a:latin typeface="Times New Roman" pitchFamily="18" charset="0"/>
                <a:cs typeface="Times New Roman" pitchFamily="18" charset="0"/>
              </a:rPr>
              <a:t>holds the programs and data that the processor is actively working with</a:t>
            </a:r>
          </a:p>
          <a:p>
            <a:pPr lvl="1"/>
            <a:r>
              <a:rPr lang="en-US" sz="2000" dirty="0" smtClean="0">
                <a:latin typeface="Times New Roman" pitchFamily="18" charset="0"/>
                <a:cs typeface="Times New Roman" pitchFamily="18" charset="0"/>
              </a:rPr>
              <a:t>interacts with the processor millions of times per second</a:t>
            </a:r>
          </a:p>
          <a:p>
            <a:pPr lvl="1"/>
            <a:r>
              <a:rPr lang="en-US" sz="2000" dirty="0" smtClean="0">
                <a:latin typeface="Times New Roman" pitchFamily="18" charset="0"/>
                <a:cs typeface="Times New Roman" pitchFamily="18" charset="0"/>
              </a:rPr>
              <a:t>needs constant electric power to keep its information</a:t>
            </a:r>
          </a:p>
          <a:p>
            <a:r>
              <a:rPr lang="en-US" sz="2400" dirty="0" smtClean="0">
                <a:latin typeface="Times New Roman" pitchFamily="18" charset="0"/>
                <a:cs typeface="Times New Roman" pitchFamily="18" charset="0"/>
              </a:rPr>
              <a:t>Secondary memory:</a:t>
            </a:r>
          </a:p>
          <a:p>
            <a:pPr lvl="1"/>
            <a:r>
              <a:rPr lang="en-US" sz="2000" dirty="0" smtClean="0">
                <a:latin typeface="Times New Roman" pitchFamily="18" charset="0"/>
                <a:cs typeface="Times New Roman" pitchFamily="18" charset="0"/>
              </a:rPr>
              <a:t>connected to main memory through the bus and a controller</a:t>
            </a:r>
          </a:p>
          <a:p>
            <a:pPr lvl="1"/>
            <a:r>
              <a:rPr lang="en-US" sz="2000" dirty="0" smtClean="0">
                <a:latin typeface="Times New Roman" pitchFamily="18" charset="0"/>
                <a:cs typeface="Times New Roman" pitchFamily="18" charset="0"/>
              </a:rPr>
              <a:t>stored data are easily changed, but changes are slow compared to main memory</a:t>
            </a:r>
          </a:p>
          <a:p>
            <a:pPr lvl="1"/>
            <a:r>
              <a:rPr lang="en-US" sz="2000" dirty="0" smtClean="0">
                <a:latin typeface="Times New Roman" pitchFamily="18" charset="0"/>
                <a:cs typeface="Times New Roman" pitchFamily="18" charset="0"/>
              </a:rPr>
              <a:t>used for long-term storage of programs and data</a:t>
            </a:r>
          </a:p>
          <a:p>
            <a:pPr lvl="1"/>
            <a:r>
              <a:rPr lang="en-US" sz="2000" dirty="0" smtClean="0">
                <a:latin typeface="Times New Roman" pitchFamily="18" charset="0"/>
                <a:cs typeface="Times New Roman" pitchFamily="18" charset="0"/>
              </a:rPr>
              <a:t>before data and programs can be used, they must be copied from secondary memory into main memory</a:t>
            </a:r>
          </a:p>
          <a:p>
            <a:pPr lvl="1"/>
            <a:r>
              <a:rPr lang="en-US" sz="2000" dirty="0" smtClean="0">
                <a:latin typeface="Times New Roman" pitchFamily="18" charset="0"/>
                <a:cs typeface="Times New Roman" pitchFamily="18" charset="0"/>
              </a:rPr>
              <a:t>does not need electric power to keep its information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5327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552728"/>
          </a:xfrm>
        </p:spPr>
        <p:txBody>
          <a:bodyPr>
            <a:normAutofit/>
          </a:bodyPr>
          <a:lstStyle/>
          <a:p>
            <a:r>
              <a:rPr lang="en-US" sz="2400" dirty="0" smtClean="0">
                <a:latin typeface="Times New Roman" pitchFamily="18" charset="0"/>
                <a:cs typeface="Times New Roman" pitchFamily="18" charset="0"/>
              </a:rPr>
              <a:t>Computer software consists of both programs and data. Programs consist of instructions for the processor. Data can be any information that a program needs: character data, numerical data, image data, audio data, and countless other types. </a:t>
            </a:r>
            <a:endParaRPr lang="en-US" sz="24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There </a:t>
            </a:r>
            <a:r>
              <a:rPr lang="en-US" sz="2800" dirty="0" smtClean="0">
                <a:latin typeface="Times New Roman" pitchFamily="18" charset="0"/>
                <a:cs typeface="Times New Roman" pitchFamily="18" charset="0"/>
              </a:rPr>
              <a:t>are two categories of programs.</a:t>
            </a:r>
          </a:p>
          <a:p>
            <a:pPr lvl="1"/>
            <a:r>
              <a:rPr lang="en-US" sz="2400" i="1" dirty="0" smtClean="0">
                <a:latin typeface="Times New Roman" pitchFamily="18" charset="0"/>
                <a:cs typeface="Times New Roman" pitchFamily="18" charset="0"/>
              </a:rPr>
              <a:t>Application programs </a:t>
            </a:r>
            <a:r>
              <a:rPr lang="en-US" sz="2400" dirty="0" smtClean="0">
                <a:latin typeface="Times New Roman" pitchFamily="18" charset="0"/>
                <a:cs typeface="Times New Roman" pitchFamily="18" charset="0"/>
              </a:rPr>
              <a:t>(usually called just "applications") are programs that people use to get their work done. </a:t>
            </a:r>
          </a:p>
          <a:p>
            <a:pPr lvl="1"/>
            <a:r>
              <a:rPr lang="en-US" sz="2400" i="1" dirty="0" smtClean="0">
                <a:latin typeface="Times New Roman" pitchFamily="18" charset="0"/>
                <a:cs typeface="Times New Roman" pitchFamily="18" charset="0"/>
              </a:rPr>
              <a:t>Systems programs </a:t>
            </a:r>
            <a:r>
              <a:rPr lang="en-US" sz="2400" dirty="0" smtClean="0">
                <a:latin typeface="Times New Roman" pitchFamily="18" charset="0"/>
                <a:cs typeface="Times New Roman" pitchFamily="18" charset="0"/>
              </a:rPr>
              <a:t>keep the hardware and software running together smoothly.</a:t>
            </a:r>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62376887"/>
              </p:ext>
            </p:extLst>
          </p:nvPr>
        </p:nvGraphicFramePr>
        <p:xfrm>
          <a:off x="2195736" y="4365104"/>
          <a:ext cx="5381752" cy="2108200"/>
        </p:xfrm>
        <a:graphic>
          <a:graphicData uri="http://schemas.openxmlformats.org/drawingml/2006/table">
            <a:tbl>
              <a:tblPr firstRow="1" bandRow="1">
                <a:tableStyleId>{5C22544A-7EE6-4342-B048-85BDC9FD1C3A}</a:tableStyleId>
              </a:tblPr>
              <a:tblGrid>
                <a:gridCol w="2157222"/>
                <a:gridCol w="3224530"/>
              </a:tblGrid>
              <a:tr h="370840">
                <a:tc>
                  <a:txBody>
                    <a:bodyPr/>
                    <a:lstStyle/>
                    <a:p>
                      <a:r>
                        <a:rPr lang="en-US" sz="1600" dirty="0" smtClean="0">
                          <a:latin typeface="Times New Roman" pitchFamily="18" charset="0"/>
                          <a:cs typeface="Times New Roman" pitchFamily="18" charset="0"/>
                        </a:rPr>
                        <a:t>Application Programs</a:t>
                      </a:r>
                      <a:endParaRPr lang="en-US" sz="160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Systems Programs</a:t>
                      </a:r>
                      <a:endParaRPr lang="en-US" dirty="0">
                        <a:latin typeface="Times New Roman" pitchFamily="18" charset="0"/>
                        <a:cs typeface="Times New Roman" pitchFamily="18" charset="0"/>
                      </a:endParaRPr>
                    </a:p>
                  </a:txBody>
                  <a:tcPr/>
                </a:tc>
              </a:tr>
              <a:tr h="370840">
                <a:tc>
                  <a:txBody>
                    <a:bodyPr/>
                    <a:lstStyle/>
                    <a:p>
                      <a:r>
                        <a:rPr lang="en-US" sz="1800" dirty="0" smtClean="0">
                          <a:latin typeface="Times New Roman" pitchFamily="18" charset="0"/>
                          <a:cs typeface="Times New Roman" pitchFamily="18" charset="0"/>
                        </a:rPr>
                        <a:t>Word processors</a:t>
                      </a:r>
                    </a:p>
                    <a:p>
                      <a:r>
                        <a:rPr lang="en-US" sz="1800" dirty="0" smtClean="0">
                          <a:latin typeface="Times New Roman" pitchFamily="18" charset="0"/>
                          <a:cs typeface="Times New Roman" pitchFamily="18" charset="0"/>
                        </a:rPr>
                        <a:t>Game programs</a:t>
                      </a:r>
                    </a:p>
                    <a:p>
                      <a:r>
                        <a:rPr lang="en-US" sz="1800" dirty="0" smtClean="0">
                          <a:latin typeface="Times New Roman" pitchFamily="18" charset="0"/>
                          <a:cs typeface="Times New Roman" pitchFamily="18" charset="0"/>
                        </a:rPr>
                        <a:t>Spreadsheets</a:t>
                      </a:r>
                    </a:p>
                    <a:p>
                      <a:r>
                        <a:rPr lang="en-US" sz="1800" dirty="0" smtClean="0">
                          <a:latin typeface="Times New Roman" pitchFamily="18" charset="0"/>
                          <a:cs typeface="Times New Roman" pitchFamily="18" charset="0"/>
                        </a:rPr>
                        <a:t>Data base systems</a:t>
                      </a:r>
                    </a:p>
                    <a:p>
                      <a:r>
                        <a:rPr lang="en-US" sz="1800" dirty="0" smtClean="0">
                          <a:latin typeface="Times New Roman" pitchFamily="18" charset="0"/>
                          <a:cs typeface="Times New Roman" pitchFamily="18" charset="0"/>
                        </a:rPr>
                        <a:t>Graphics programs</a:t>
                      </a:r>
                    </a:p>
                    <a:p>
                      <a:r>
                        <a:rPr lang="en-US" sz="1800" dirty="0" smtClean="0">
                          <a:latin typeface="Times New Roman" pitchFamily="18" charset="0"/>
                          <a:cs typeface="Times New Roman" pitchFamily="18" charset="0"/>
                        </a:rPr>
                        <a:t>Web browsers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Operating system</a:t>
                      </a:r>
                    </a:p>
                    <a:p>
                      <a:r>
                        <a:rPr lang="en-US" sz="1800" dirty="0" smtClean="0">
                          <a:latin typeface="Times New Roman" pitchFamily="18" charset="0"/>
                          <a:cs typeface="Times New Roman" pitchFamily="18" charset="0"/>
                        </a:rPr>
                        <a:t>Networking system</a:t>
                      </a:r>
                    </a:p>
                    <a:p>
                      <a:r>
                        <a:rPr lang="en-US" sz="1800" dirty="0" smtClean="0">
                          <a:latin typeface="Times New Roman" pitchFamily="18" charset="0"/>
                          <a:cs typeface="Times New Roman" pitchFamily="18" charset="0"/>
                        </a:rPr>
                        <a:t>Programming language software</a:t>
                      </a:r>
                    </a:p>
                    <a:p>
                      <a:r>
                        <a:rPr lang="en-US" sz="1800" dirty="0" smtClean="0">
                          <a:latin typeface="Times New Roman" pitchFamily="18" charset="0"/>
                          <a:cs typeface="Times New Roman" pitchFamily="18" charset="0"/>
                        </a:rPr>
                        <a:t>Web site server</a:t>
                      </a:r>
                    </a:p>
                    <a:p>
                      <a:r>
                        <a:rPr lang="en-US" sz="1800" dirty="0" smtClean="0">
                          <a:latin typeface="Times New Roman" pitchFamily="18" charset="0"/>
                          <a:cs typeface="Times New Roman" pitchFamily="18" charset="0"/>
                        </a:rPr>
                        <a:t>Data backup</a:t>
                      </a:r>
                      <a:endParaRPr lang="en-US" sz="18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7728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8229600" cy="706090"/>
          </a:xfrm>
        </p:spPr>
        <p:txBody>
          <a:bodyPr>
            <a:normAutofit fontScale="90000"/>
          </a:bodyPr>
          <a:lstStyle/>
          <a:p>
            <a:pPr algn="l"/>
            <a:r>
              <a:rPr lang="en-US" dirty="0" smtClean="0">
                <a:latin typeface="Times New Roman" pitchFamily="18" charset="0"/>
                <a:cs typeface="Times New Roman" pitchFamily="18" charset="0"/>
              </a:rPr>
              <a:t>Bit and Byte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08720"/>
            <a:ext cx="8363272" cy="5472608"/>
          </a:xfrm>
        </p:spPr>
        <p:txBody>
          <a:bodyPr>
            <a:normAutofit fontScale="85000" lnSpcReduction="10000"/>
          </a:bodyPr>
          <a:lstStyle/>
          <a:p>
            <a:r>
              <a:rPr lang="en-US" dirty="0">
                <a:latin typeface="Times New Roman" pitchFamily="18" charset="0"/>
                <a:cs typeface="Times New Roman" pitchFamily="18" charset="0"/>
              </a:rPr>
              <a:t>In both main and secondary memory, information is stored as patterns of </a:t>
            </a:r>
            <a:r>
              <a:rPr lang="en-US" i="1" dirty="0">
                <a:latin typeface="Times New Roman" pitchFamily="18" charset="0"/>
                <a:cs typeface="Times New Roman" pitchFamily="18" charset="0"/>
              </a:rPr>
              <a:t>bits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 bit is a single on/off value. Only these two values are possible. </a:t>
            </a:r>
          </a:p>
          <a:p>
            <a:pPr lvl="1"/>
            <a:r>
              <a:rPr lang="en-US" dirty="0" smtClean="0">
                <a:latin typeface="Times New Roman" pitchFamily="18" charset="0"/>
                <a:cs typeface="Times New Roman" pitchFamily="18" charset="0"/>
              </a:rPr>
              <a:t>Smallest </a:t>
            </a:r>
            <a:r>
              <a:rPr lang="en-US" dirty="0">
                <a:latin typeface="Times New Roman" pitchFamily="18" charset="0"/>
                <a:cs typeface="Times New Roman" pitchFamily="18" charset="0"/>
              </a:rPr>
              <a:t>unit of storage in a </a:t>
            </a:r>
            <a:r>
              <a:rPr lang="en-US" dirty="0" smtClean="0">
                <a:latin typeface="Times New Roman" pitchFamily="18" charset="0"/>
                <a:cs typeface="Times New Roman" pitchFamily="18" charset="0"/>
              </a:rPr>
              <a:t>computer</a:t>
            </a:r>
          </a:p>
          <a:p>
            <a:pPr lvl="1"/>
            <a:r>
              <a:rPr lang="en-US" dirty="0" smtClean="0">
                <a:latin typeface="Times New Roman" pitchFamily="18" charset="0"/>
                <a:cs typeface="Times New Roman" pitchFamily="18" charset="0"/>
              </a:rPr>
              <a:t>Stores the value 0 or 1</a:t>
            </a:r>
          </a:p>
          <a:p>
            <a:r>
              <a:rPr lang="en-US" dirty="0">
                <a:latin typeface="Times New Roman" pitchFamily="18" charset="0"/>
                <a:cs typeface="Times New Roman" pitchFamily="18" charset="0"/>
              </a:rPr>
              <a:t>Each eight bit group is called a </a:t>
            </a:r>
            <a:r>
              <a:rPr lang="en-US" i="1" dirty="0" smtClean="0">
                <a:latin typeface="Times New Roman" pitchFamily="18" charset="0"/>
                <a:cs typeface="Times New Roman" pitchFamily="18" charset="0"/>
              </a:rPr>
              <a:t>byte</a:t>
            </a:r>
          </a:p>
          <a:p>
            <a:pPr lvl="1"/>
            <a:r>
              <a:rPr lang="en-US" dirty="0" smtClean="0">
                <a:latin typeface="Times New Roman" pitchFamily="18" charset="0"/>
                <a:cs typeface="Times New Roman" pitchFamily="18" charset="0"/>
              </a:rPr>
              <a:t>One byte is about enough memory to hold a single character. Typically, four bytes are used to represent integers.</a:t>
            </a:r>
          </a:p>
          <a:p>
            <a:pPr lvl="1"/>
            <a:r>
              <a:rPr lang="en-US" dirty="0" smtClean="0">
                <a:latin typeface="Times New Roman" pitchFamily="18" charset="0"/>
                <a:cs typeface="Times New Roman" pitchFamily="18" charset="0"/>
              </a:rPr>
              <a:t>Smallest addressable unit of storage in a computer</a:t>
            </a:r>
          </a:p>
          <a:p>
            <a:pPr lvl="1"/>
            <a:r>
              <a:rPr lang="en-US" dirty="0" smtClean="0">
                <a:latin typeface="Times New Roman" pitchFamily="18" charset="0"/>
                <a:cs typeface="Times New Roman" pitchFamily="18" charset="0"/>
              </a:rPr>
              <a:t>Storage units (variables) in a program are 1 or more bytes</a:t>
            </a:r>
          </a:p>
          <a:p>
            <a:pPr lvl="1"/>
            <a:r>
              <a:rPr lang="en-US" dirty="0" smtClean="0">
                <a:latin typeface="Times New Roman" pitchFamily="18" charset="0"/>
                <a:cs typeface="Times New Roman" pitchFamily="18" charset="0"/>
              </a:rPr>
              <a:t>Each byte in memory has an address (a number that identifies the location)</a:t>
            </a:r>
          </a:p>
          <a:p>
            <a:endParaRPr lang="en-US" dirty="0"/>
          </a:p>
        </p:txBody>
      </p:sp>
    </p:spTree>
    <p:extLst>
      <p:ext uri="{BB962C8B-B14F-4D97-AF65-F5344CB8AC3E}">
        <p14:creationId xmlns:p14="http://schemas.microsoft.com/office/powerpoint/2010/main" val="93521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186808" cy="1427758"/>
          </a:xfrm>
        </p:spPr>
        <p:txBody>
          <a:bodyPr/>
          <a:lstStyle/>
          <a:p>
            <a:r>
              <a:rPr lang="en-US" sz="2800" dirty="0">
                <a:latin typeface="Times New Roman" pitchFamily="18" charset="0"/>
                <a:cs typeface="Times New Roman" pitchFamily="18" charset="0"/>
              </a:rPr>
              <a:t>Picture of Main Memory</a:t>
            </a:r>
            <a:r>
              <a:rPr lang="en-US" dirty="0"/>
              <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2080" y="332656"/>
            <a:ext cx="3168476" cy="5904656"/>
          </a:xfrm>
        </p:spPr>
      </p:pic>
      <p:sp>
        <p:nvSpPr>
          <p:cNvPr id="4" name="Text Placeholder 3"/>
          <p:cNvSpPr>
            <a:spLocks noGrp="1"/>
          </p:cNvSpPr>
          <p:nvPr>
            <p:ph type="body" sz="half" idx="2"/>
          </p:nvPr>
        </p:nvSpPr>
        <p:spPr>
          <a:xfrm>
            <a:off x="467544" y="1628800"/>
            <a:ext cx="4618856" cy="3345235"/>
          </a:xfrm>
        </p:spPr>
        <p:txBody>
          <a:bodyPr>
            <a:normAutofit/>
          </a:bodyPr>
          <a:lstStyle/>
          <a:p>
            <a:r>
              <a:rPr lang="en-US" sz="2400" dirty="0">
                <a:latin typeface="Times New Roman" pitchFamily="18" charset="0"/>
                <a:cs typeface="Times New Roman" pitchFamily="18" charset="0"/>
              </a:rPr>
              <a:t>Main memory consists of a very long list of bytes.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most modern computers, each byte has an </a:t>
            </a:r>
            <a:r>
              <a:rPr lang="en-US" sz="2400" b="1" dirty="0">
                <a:latin typeface="Times New Roman" pitchFamily="18" charset="0"/>
                <a:cs typeface="Times New Roman" pitchFamily="18" charset="0"/>
              </a:rPr>
              <a:t>address</a:t>
            </a:r>
            <a:r>
              <a:rPr lang="en-US" sz="2400" dirty="0">
                <a:latin typeface="Times New Roman" pitchFamily="18" charset="0"/>
                <a:cs typeface="Times New Roman" pitchFamily="18" charset="0"/>
              </a:rPr>
              <a:t> that is used to locate it. The picture shows a small part of main </a:t>
            </a:r>
            <a:r>
              <a:rPr lang="en-US" sz="2400" dirty="0" smtClean="0">
                <a:latin typeface="Times New Roman" pitchFamily="18" charset="0"/>
                <a:cs typeface="Times New Roman" pitchFamily="18" charset="0"/>
              </a:rPr>
              <a:t>memory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7346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186808" cy="1427758"/>
          </a:xfrm>
        </p:spPr>
        <p:txBody>
          <a:bodyPr/>
          <a:lstStyle/>
          <a:p>
            <a:r>
              <a:rPr lang="en-US" sz="2800" dirty="0">
                <a:latin typeface="Times New Roman" pitchFamily="18" charset="0"/>
                <a:cs typeface="Times New Roman" pitchFamily="18" charset="0"/>
              </a:rPr>
              <a:t>Picture of Main Memory</a:t>
            </a:r>
            <a:r>
              <a:rPr lang="en-US" dirty="0"/>
              <a:t/>
            </a:r>
            <a:br>
              <a:rPr lang="en-US" dirty="0"/>
            </a:br>
            <a:endParaRPr lang="en-US" dirty="0"/>
          </a:p>
        </p:txBody>
      </p:sp>
      <p:sp>
        <p:nvSpPr>
          <p:cNvPr id="4" name="Text Placeholder 3"/>
          <p:cNvSpPr>
            <a:spLocks noGrp="1"/>
          </p:cNvSpPr>
          <p:nvPr>
            <p:ph type="body" sz="half" idx="2"/>
          </p:nvPr>
        </p:nvSpPr>
        <p:spPr>
          <a:xfrm>
            <a:off x="251520" y="1484784"/>
            <a:ext cx="4824536" cy="4641379"/>
          </a:xfrm>
        </p:spPr>
        <p:txBody>
          <a:bodyPr>
            <a:normAutofit/>
          </a:bodyPr>
          <a:lstStyle/>
          <a:p>
            <a:r>
              <a:rPr lang="en-US" sz="2400" dirty="0">
                <a:latin typeface="Times New Roman" pitchFamily="18" charset="0"/>
                <a:cs typeface="Times New Roman" pitchFamily="18" charset="0"/>
              </a:rPr>
              <a:t>Main memory consists of a very long list of bytes.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most modern computers, each byte has an </a:t>
            </a:r>
            <a:r>
              <a:rPr lang="en-US" sz="2400" b="1" dirty="0">
                <a:latin typeface="Times New Roman" pitchFamily="18" charset="0"/>
                <a:cs typeface="Times New Roman" pitchFamily="18" charset="0"/>
              </a:rPr>
              <a:t>address</a:t>
            </a:r>
            <a:r>
              <a:rPr lang="en-US" sz="2400" dirty="0">
                <a:latin typeface="Times New Roman" pitchFamily="18" charset="0"/>
                <a:cs typeface="Times New Roman" pitchFamily="18" charset="0"/>
              </a:rPr>
              <a:t> that is used to locate it. The picture shows a small part of main </a:t>
            </a:r>
            <a:r>
              <a:rPr lang="en-US" sz="2400" dirty="0" smtClean="0">
                <a:latin typeface="Times New Roman" pitchFamily="18" charset="0"/>
                <a:cs typeface="Times New Roman" pitchFamily="18" charset="0"/>
              </a:rPr>
              <a:t>memory</a:t>
            </a:r>
          </a:p>
          <a:p>
            <a:r>
              <a:rPr lang="en-US" sz="2400" dirty="0">
                <a:latin typeface="Times New Roman" pitchFamily="18" charset="0"/>
                <a:cs typeface="Times New Roman" pitchFamily="18" charset="0"/>
              </a:rPr>
              <a:t>The </a:t>
            </a:r>
            <a:r>
              <a:rPr lang="en-US" sz="2400" i="1" dirty="0">
                <a:latin typeface="Times New Roman" pitchFamily="18" charset="0"/>
                <a:cs typeface="Times New Roman" pitchFamily="18" charset="0"/>
              </a:rPr>
              <a:t>only</a:t>
            </a:r>
            <a:r>
              <a:rPr lang="en-US" sz="2400" dirty="0">
                <a:latin typeface="Times New Roman" pitchFamily="18" charset="0"/>
                <a:cs typeface="Times New Roman" pitchFamily="18" charset="0"/>
              </a:rPr>
              <a:t> thing that can be stored at one memory location is eight bits, each with a value of "0" or "1". The bits at a memory location are called </a:t>
            </a:r>
            <a:r>
              <a:rPr lang="en-US" sz="2400" dirty="0" smtClean="0">
                <a:latin typeface="Times New Roman" pitchFamily="18" charset="0"/>
                <a:cs typeface="Times New Roman" pitchFamily="18" charset="0"/>
              </a:rPr>
              <a:t>the </a:t>
            </a:r>
            <a:r>
              <a:rPr lang="en-US" sz="2400" i="1" dirty="0" smtClean="0">
                <a:latin typeface="Times New Roman" pitchFamily="18" charset="0"/>
                <a:cs typeface="Times New Roman" pitchFamily="18" charset="0"/>
              </a:rPr>
              <a:t>contents</a:t>
            </a:r>
            <a:r>
              <a:rPr lang="en-US" sz="2400" dirty="0">
                <a:latin typeface="Times New Roman" pitchFamily="18" charset="0"/>
                <a:cs typeface="Times New Roman" pitchFamily="18" charset="0"/>
              </a:rPr>
              <a:t> of that location.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9948" y="476672"/>
            <a:ext cx="3672532" cy="5904656"/>
          </a:xfrm>
        </p:spPr>
      </p:pic>
    </p:spTree>
    <p:extLst>
      <p:ext uri="{BB962C8B-B14F-4D97-AF65-F5344CB8AC3E}">
        <p14:creationId xmlns:p14="http://schemas.microsoft.com/office/powerpoint/2010/main" val="230885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4382" y="332656"/>
            <a:ext cx="2830066" cy="5904656"/>
          </a:xfrm>
        </p:spPr>
      </p:pic>
      <p:sp>
        <p:nvSpPr>
          <p:cNvPr id="4" name="Text Placeholder 3"/>
          <p:cNvSpPr>
            <a:spLocks noGrp="1"/>
          </p:cNvSpPr>
          <p:nvPr>
            <p:ph type="body" sz="half" idx="2"/>
          </p:nvPr>
        </p:nvSpPr>
        <p:spPr>
          <a:xfrm>
            <a:off x="457200" y="404664"/>
            <a:ext cx="5194920" cy="5904656"/>
          </a:xfrm>
        </p:spPr>
        <p:txBody>
          <a:bodyPr>
            <a:noAutofit/>
          </a:bodyPr>
          <a:lstStyle/>
          <a:p>
            <a:r>
              <a:rPr lang="en-US" sz="1600" b="1" dirty="0">
                <a:latin typeface="Times New Roman" pitchFamily="18" charset="0"/>
                <a:cs typeface="Times New Roman" pitchFamily="18" charset="0"/>
              </a:rPr>
              <a:t>Reading and Writing Memory</a:t>
            </a:r>
          </a:p>
          <a:p>
            <a:pPr marL="285750" indent="-285750">
              <a:buFont typeface="Arial" pitchFamily="34" charset="0"/>
              <a:buChar char="•"/>
            </a:pPr>
            <a:r>
              <a:rPr lang="en-US" sz="1600" dirty="0" smtClean="0">
                <a:latin typeface="Times New Roman" pitchFamily="18" charset="0"/>
                <a:cs typeface="Times New Roman" pitchFamily="18" charset="0"/>
              </a:rPr>
              <a:t>The processor can do two fundamental things with in main memory:</a:t>
            </a:r>
          </a:p>
          <a:p>
            <a:pPr marL="285750" indent="-285750">
              <a:buFont typeface="Arial" pitchFamily="34" charset="0"/>
              <a:buChar char="•"/>
            </a:pPr>
            <a:r>
              <a:rPr lang="en-US" dirty="0" smtClean="0">
                <a:latin typeface="Times New Roman" pitchFamily="18" charset="0"/>
                <a:cs typeface="Times New Roman" pitchFamily="18" charset="0"/>
              </a:rPr>
              <a:t>It can write to a byte at a given memory location.</a:t>
            </a:r>
          </a:p>
          <a:p>
            <a:pPr marL="742950" lvl="1" indent="-285750">
              <a:buFont typeface="Arial" pitchFamily="34" charset="0"/>
              <a:buChar char="•"/>
            </a:pPr>
            <a:r>
              <a:rPr lang="en-US" dirty="0" smtClean="0">
                <a:latin typeface="Times New Roman" pitchFamily="18" charset="0"/>
                <a:cs typeface="Times New Roman" pitchFamily="18" charset="0"/>
              </a:rPr>
              <a:t>The previous bit pattern in that location will be destroyed.</a:t>
            </a:r>
          </a:p>
          <a:p>
            <a:pPr marL="742950" lvl="1" indent="-285750">
              <a:buFont typeface="Arial" pitchFamily="34" charset="0"/>
              <a:buChar char="•"/>
            </a:pPr>
            <a:r>
              <a:rPr lang="en-US" dirty="0" smtClean="0">
                <a:latin typeface="Times New Roman" pitchFamily="18" charset="0"/>
                <a:cs typeface="Times New Roman" pitchFamily="18" charset="0"/>
              </a:rPr>
              <a:t>The new bit pattern is now saved for future use.</a:t>
            </a:r>
          </a:p>
          <a:p>
            <a:pPr marL="742950" lvl="1" indent="-285750">
              <a:buFont typeface="Arial" pitchFamily="34" charset="0"/>
              <a:buChar char="•"/>
            </a:pPr>
            <a:endParaRPr lang="en-US" dirty="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marL="285750" indent="-285750">
              <a:buFont typeface="Arial" pitchFamily="34" charset="0"/>
              <a:buChar char="•"/>
            </a:pPr>
            <a:r>
              <a:rPr lang="en-US" sz="1600" dirty="0" smtClean="0">
                <a:latin typeface="Times New Roman" pitchFamily="18" charset="0"/>
                <a:cs typeface="Times New Roman" pitchFamily="18" charset="0"/>
              </a:rPr>
              <a:t>It can read a byte from a given location.</a:t>
            </a:r>
          </a:p>
          <a:p>
            <a:pPr marL="742950" lvl="1" indent="-285750">
              <a:buFont typeface="Arial" pitchFamily="34" charset="0"/>
              <a:buChar char="•"/>
            </a:pPr>
            <a:r>
              <a:rPr lang="en-US" dirty="0" smtClean="0">
                <a:latin typeface="Times New Roman" pitchFamily="18" charset="0"/>
                <a:cs typeface="Times New Roman" pitchFamily="18" charset="0"/>
              </a:rPr>
              <a:t>The processor gets the bit pattern stored at that location.</a:t>
            </a:r>
          </a:p>
          <a:p>
            <a:pPr marL="742950" lvl="1" indent="-285750">
              <a:buFont typeface="Arial" pitchFamily="34" charset="0"/>
              <a:buChar char="•"/>
            </a:pPr>
            <a:r>
              <a:rPr lang="en-US" dirty="0" smtClean="0">
                <a:latin typeface="Times New Roman" pitchFamily="18" charset="0"/>
                <a:cs typeface="Times New Roman" pitchFamily="18" charset="0"/>
              </a:rPr>
              <a:t>The contents of that location are NOT changed.</a:t>
            </a:r>
          </a:p>
          <a:p>
            <a:pPr marL="742950" lvl="1" indent="-285750">
              <a:buFont typeface="Arial" pitchFamily="34" charset="0"/>
              <a:buChar char="•"/>
            </a:pPr>
            <a:endParaRPr lang="en-US" dirty="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marL="285750" indent="-285750">
              <a:buFont typeface="Arial" pitchFamily="34" charset="0"/>
              <a:buChar char="•"/>
            </a:pPr>
            <a:r>
              <a:rPr lang="en-US" sz="1600" dirty="0" smtClean="0">
                <a:latin typeface="Times New Roman" pitchFamily="18" charset="0"/>
                <a:cs typeface="Times New Roman" pitchFamily="18" charset="0"/>
              </a:rPr>
              <a:t>For example, if the processor needs to get the byte stored at location 5, it can read it. It gets the byte "0110 1110" as the data it needs (but location 5 in memory does not change.)</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Most processors can write (and read) more than a single byte at a time. This speeds things up. But the two operations above are fundamental.</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255892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4082"/>
          </a:xfrm>
        </p:spPr>
        <p:txBody>
          <a:bodyPr>
            <a:noAutofit/>
          </a:bodyPr>
          <a:lstStyle/>
          <a:p>
            <a:pPr algn="l"/>
            <a:r>
              <a:rPr lang="en-US" sz="3200" dirty="0">
                <a:latin typeface="Times New Roman" pitchFamily="18" charset="0"/>
                <a:cs typeface="Times New Roman" pitchFamily="18" charset="0"/>
              </a:rPr>
              <a:t>Programming, and Programming </a:t>
            </a:r>
            <a:r>
              <a:rPr lang="en-US" sz="3200" dirty="0" smtClean="0">
                <a:latin typeface="Times New Roman" pitchFamily="18" charset="0"/>
                <a:cs typeface="Times New Roman" pitchFamily="18" charset="0"/>
              </a:rPr>
              <a:t>Languages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5688632"/>
          </a:xfrm>
        </p:spPr>
        <p:txBody>
          <a:bodyPr>
            <a:normAutofit fontScale="85000" lnSpcReduction="20000"/>
          </a:bodyPr>
          <a:lstStyle/>
          <a:p>
            <a:r>
              <a:rPr lang="en-US" sz="3000" b="1" dirty="0">
                <a:latin typeface="Times New Roman" pitchFamily="18" charset="0"/>
                <a:cs typeface="Times New Roman" pitchFamily="18" charset="0"/>
              </a:rPr>
              <a:t>Program</a:t>
            </a:r>
            <a:r>
              <a:rPr lang="en-US"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 </a:t>
            </a:r>
          </a:p>
          <a:p>
            <a:pPr lvl="1"/>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collection of machine instructions in main memory</a:t>
            </a:r>
          </a:p>
          <a:p>
            <a:r>
              <a:rPr lang="en-US" sz="3000" b="1" dirty="0">
                <a:latin typeface="Times New Roman" pitchFamily="18" charset="0"/>
                <a:cs typeface="Times New Roman" pitchFamily="18" charset="0"/>
              </a:rPr>
              <a:t>Machine </a:t>
            </a:r>
            <a:r>
              <a:rPr lang="en-US" sz="3000" b="1" dirty="0" smtClean="0">
                <a:latin typeface="Times New Roman" pitchFamily="18" charset="0"/>
                <a:cs typeface="Times New Roman" pitchFamily="18" charset="0"/>
              </a:rPr>
              <a:t>Language</a:t>
            </a:r>
          </a:p>
          <a:p>
            <a:pPr lvl="1"/>
            <a:r>
              <a:rPr lang="en-US" sz="2600" dirty="0" smtClean="0">
                <a:latin typeface="Times New Roman" pitchFamily="18" charset="0"/>
                <a:cs typeface="Times New Roman" pitchFamily="18" charset="0"/>
              </a:rPr>
              <a:t>Based on machine's core instruction set</a:t>
            </a:r>
          </a:p>
          <a:p>
            <a:pPr lvl="1"/>
            <a:r>
              <a:rPr lang="en-US" sz="2600" dirty="0" smtClean="0">
                <a:latin typeface="Times New Roman" pitchFamily="18" charset="0"/>
                <a:cs typeface="Times New Roman" pitchFamily="18" charset="0"/>
              </a:rPr>
              <a:t>Needed by computer, hard for humans to read (1's and 0's)</a:t>
            </a:r>
          </a:p>
          <a:p>
            <a:pPr lvl="1"/>
            <a:r>
              <a:rPr lang="en-US" sz="2600" dirty="0" smtClean="0">
                <a:latin typeface="Times New Roman" pitchFamily="18" charset="0"/>
                <a:cs typeface="Times New Roman" pitchFamily="18" charset="0"/>
              </a:rPr>
              <a:t>Example: 1110110101010110001101010</a:t>
            </a:r>
          </a:p>
          <a:p>
            <a:pPr lvl="1"/>
            <a:r>
              <a:rPr lang="en-US" sz="2600" dirty="0">
                <a:latin typeface="Times New Roman" pitchFamily="18" charset="0"/>
                <a:cs typeface="Times New Roman" pitchFamily="18" charset="0"/>
              </a:rPr>
              <a:t>The processor runs </a:t>
            </a:r>
            <a:r>
              <a:rPr lang="en-US" sz="2600" dirty="0" smtClean="0">
                <a:latin typeface="Times New Roman" pitchFamily="18" charset="0"/>
                <a:cs typeface="Times New Roman" pitchFamily="18" charset="0"/>
              </a:rPr>
              <a:t>one </a:t>
            </a:r>
            <a:r>
              <a:rPr lang="en-US" sz="2600" dirty="0">
                <a:latin typeface="Times New Roman" pitchFamily="18" charset="0"/>
                <a:cs typeface="Times New Roman" pitchFamily="18" charset="0"/>
              </a:rPr>
              <a:t>machine instruction at a </a:t>
            </a:r>
            <a:r>
              <a:rPr lang="en-US" sz="2600" dirty="0" smtClean="0">
                <a:latin typeface="Times New Roman" pitchFamily="18" charset="0"/>
                <a:cs typeface="Times New Roman" pitchFamily="18" charset="0"/>
              </a:rPr>
              <a:t>time</a:t>
            </a:r>
          </a:p>
          <a:p>
            <a:r>
              <a:rPr lang="en-US" sz="3000" b="1" dirty="0">
                <a:latin typeface="Times New Roman" pitchFamily="18" charset="0"/>
                <a:cs typeface="Times New Roman" pitchFamily="18" charset="0"/>
              </a:rPr>
              <a:t>Assembly </a:t>
            </a:r>
            <a:r>
              <a:rPr lang="en-US" sz="3000" b="1" dirty="0" smtClean="0">
                <a:latin typeface="Times New Roman" pitchFamily="18" charset="0"/>
                <a:cs typeface="Times New Roman" pitchFamily="18" charset="0"/>
              </a:rPr>
              <a:t>Language</a:t>
            </a:r>
          </a:p>
          <a:p>
            <a:pPr lvl="1"/>
            <a:r>
              <a:rPr lang="en-US" sz="2600" dirty="0">
                <a:latin typeface="Times New Roman" pitchFamily="18" charset="0"/>
                <a:cs typeface="Times New Roman" pitchFamily="18" charset="0"/>
              </a:rPr>
              <a:t>translation of machine instructions to symbols, slightly easier for humans to read</a:t>
            </a:r>
          </a:p>
          <a:p>
            <a:pPr lvl="1"/>
            <a:r>
              <a:rPr lang="pt-BR" sz="2600" dirty="0">
                <a:latin typeface="Times New Roman" pitchFamily="18" charset="0"/>
                <a:cs typeface="Times New Roman" pitchFamily="18" charset="0"/>
              </a:rPr>
              <a:t>Example: </a:t>
            </a:r>
            <a:r>
              <a:rPr lang="pt-BR" sz="2600" dirty="0" smtClean="0">
                <a:latin typeface="Times New Roman" pitchFamily="18" charset="0"/>
                <a:cs typeface="Times New Roman" pitchFamily="18" charset="0"/>
              </a:rPr>
              <a:t>ADD $R1, $R2, $R3</a:t>
            </a:r>
          </a:p>
          <a:p>
            <a:r>
              <a:rPr lang="en-US" sz="3000" b="1" dirty="0" smtClean="0">
                <a:latin typeface="Times New Roman" pitchFamily="18" charset="0"/>
                <a:cs typeface="Times New Roman" pitchFamily="18" charset="0"/>
              </a:rPr>
              <a:t>High-level </a:t>
            </a:r>
            <a:r>
              <a:rPr lang="en-US" sz="2800" b="1" dirty="0">
                <a:latin typeface="Times New Roman" pitchFamily="18" charset="0"/>
                <a:cs typeface="Times New Roman" pitchFamily="18" charset="0"/>
              </a:rPr>
              <a:t>Programming </a:t>
            </a:r>
            <a:r>
              <a:rPr lang="en-US" sz="3000" b="1" dirty="0" smtClean="0">
                <a:latin typeface="Times New Roman" pitchFamily="18" charset="0"/>
                <a:cs typeface="Times New Roman" pitchFamily="18" charset="0"/>
              </a:rPr>
              <a:t>languages</a:t>
            </a:r>
          </a:p>
          <a:p>
            <a:pPr lvl="1"/>
            <a:r>
              <a:rPr lang="en-US" sz="2600" dirty="0" smtClean="0">
                <a:latin typeface="Times New Roman" pitchFamily="18" charset="0"/>
                <a:cs typeface="Times New Roman" pitchFamily="18" charset="0"/>
              </a:rPr>
              <a:t>Allow programmer creates a program using powerful, "big" operations which will later be converted into many little machine operations</a:t>
            </a:r>
          </a:p>
          <a:p>
            <a:pPr lvl="1"/>
            <a:r>
              <a:rPr lang="en-US" sz="2600" dirty="0" smtClean="0">
                <a:latin typeface="Times New Roman" pitchFamily="18" charset="0"/>
                <a:cs typeface="Times New Roman" pitchFamily="18" charset="0"/>
              </a:rPr>
              <a:t> Example: Java, C, C++, or BASIC</a:t>
            </a:r>
          </a:p>
          <a:p>
            <a:pPr lvl="1"/>
            <a:endParaRPr lang="en-US" sz="26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325497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622</Words>
  <Application>Microsoft Office PowerPoint</Application>
  <PresentationFormat>On-screen Show (4:3)</PresentationFormat>
  <Paragraphs>109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Components of a Computer System</vt:lpstr>
      <vt:lpstr>A bus is a group of wires on the main circuit board of the computer. It is a pathway for data flowing between components. Most devices are connected to the bus through a controller which coordinates the activities of the device with the bus.</vt:lpstr>
      <vt:lpstr>PowerPoint Presentation</vt:lpstr>
      <vt:lpstr>PowerPoint Presentation</vt:lpstr>
      <vt:lpstr>Bit and Byte</vt:lpstr>
      <vt:lpstr>Picture of Main Memory </vt:lpstr>
      <vt:lpstr>Picture of Main Memory </vt:lpstr>
      <vt:lpstr>PowerPoint Presentation</vt:lpstr>
      <vt:lpstr>Programming, and Programming Languages</vt:lpstr>
      <vt:lpstr>PowerPoint Presentation</vt:lpstr>
      <vt:lpstr>Program Translation (One)</vt:lpstr>
      <vt:lpstr>Program Translation (Two)</vt:lpstr>
      <vt:lpstr>Software Bug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BenhouZi</dc:creator>
  <cp:lastModifiedBy>BenhouZi</cp:lastModifiedBy>
  <cp:revision>17</cp:revision>
  <dcterms:created xsi:type="dcterms:W3CDTF">2015-01-09T00:56:22Z</dcterms:created>
  <dcterms:modified xsi:type="dcterms:W3CDTF">2015-01-09T04:36:40Z</dcterms:modified>
</cp:coreProperties>
</file>