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582843-B9E2-4133-904F-542B0FE9F791}" type="datetimeFigureOut">
              <a:rPr lang="en-US" smtClean="0"/>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269928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582843-B9E2-4133-904F-542B0FE9F791}" type="datetimeFigureOut">
              <a:rPr lang="en-US" smtClean="0"/>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125041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582843-B9E2-4133-904F-542B0FE9F791}" type="datetimeFigureOut">
              <a:rPr lang="en-US" smtClean="0"/>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157980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582843-B9E2-4133-904F-542B0FE9F791}" type="datetimeFigureOut">
              <a:rPr lang="en-US" smtClean="0"/>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347076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582843-B9E2-4133-904F-542B0FE9F791}" type="datetimeFigureOut">
              <a:rPr lang="en-US" smtClean="0"/>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752961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582843-B9E2-4133-904F-542B0FE9F791}" type="datetimeFigureOut">
              <a:rPr lang="en-US" smtClean="0"/>
              <a:t>3/17/2015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282090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582843-B9E2-4133-904F-542B0FE9F791}" type="datetimeFigureOut">
              <a:rPr lang="en-US" smtClean="0"/>
              <a:t>3/17/2015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3116197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582843-B9E2-4133-904F-542B0FE9F791}" type="datetimeFigureOut">
              <a:rPr lang="en-US" smtClean="0"/>
              <a:t>3/17/2015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2060457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82843-B9E2-4133-904F-542B0FE9F791}" type="datetimeFigureOut">
              <a:rPr lang="en-US" smtClean="0"/>
              <a:t>3/17/2015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99035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82843-B9E2-4133-904F-542B0FE9F791}" type="datetimeFigureOut">
              <a:rPr lang="en-US" smtClean="0"/>
              <a:t>3/17/2015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1472664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82843-B9E2-4133-904F-542B0FE9F791}" type="datetimeFigureOut">
              <a:rPr lang="en-US" smtClean="0"/>
              <a:t>3/17/2015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3175684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582843-B9E2-4133-904F-542B0FE9F791}" type="datetimeFigureOut">
              <a:rPr lang="en-US" smtClean="0"/>
              <a:t>3/17/2015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C38B90-C6AC-47BB-BA2D-155076C7B7B9}" type="slidenum">
              <a:rPr lang="en-US" smtClean="0"/>
              <a:t>‹#›</a:t>
            </a:fld>
            <a:endParaRPr lang="en-US"/>
          </a:p>
        </p:txBody>
      </p:sp>
    </p:spTree>
    <p:extLst>
      <p:ext uri="{BB962C8B-B14F-4D97-AF65-F5344CB8AC3E}">
        <p14:creationId xmlns:p14="http://schemas.microsoft.com/office/powerpoint/2010/main" val="1629071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Inheritance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6974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395536" y="332656"/>
            <a:ext cx="4038600" cy="4525963"/>
          </a:xfrm>
        </p:spPr>
        <p:txBody>
          <a:bodyPr/>
          <a:lstStyle/>
          <a:p>
            <a:r>
              <a:rPr lang="en-US" dirty="0"/>
              <a:t>The class </a:t>
            </a:r>
            <a:r>
              <a:rPr lang="en-US" dirty="0" smtClean="0"/>
              <a:t>Movie</a:t>
            </a:r>
            <a:r>
              <a:rPr lang="en-US" dirty="0"/>
              <a:t> is a subclass of </a:t>
            </a:r>
            <a:r>
              <a:rPr lang="en-US" dirty="0" smtClean="0"/>
              <a:t>Video</a:t>
            </a:r>
            <a:r>
              <a:rPr lang="en-US" dirty="0"/>
              <a:t>. </a:t>
            </a:r>
            <a:endParaRPr lang="en-US" dirty="0" smtClean="0"/>
          </a:p>
          <a:p>
            <a:r>
              <a:rPr lang="en-US" dirty="0" smtClean="0"/>
              <a:t>An </a:t>
            </a:r>
            <a:r>
              <a:rPr lang="en-US" dirty="0"/>
              <a:t>object of type </a:t>
            </a:r>
            <a:r>
              <a:rPr lang="en-US" dirty="0" smtClean="0"/>
              <a:t>Movie</a:t>
            </a:r>
            <a:r>
              <a:rPr lang="en-US" dirty="0"/>
              <a:t> has these members</a:t>
            </a:r>
            <a:r>
              <a:rPr lang="en-US" dirty="0" smtClean="0"/>
              <a:t>:</a:t>
            </a:r>
          </a:p>
          <a:p>
            <a:endParaRPr lang="en-US"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2120" y="764704"/>
            <a:ext cx="2443336" cy="3874978"/>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481" y="2996952"/>
            <a:ext cx="4525702" cy="3240360"/>
          </a:xfrm>
          <a:prstGeom prst="rect">
            <a:avLst/>
          </a:prstGeom>
        </p:spPr>
      </p:pic>
    </p:spTree>
    <p:extLst>
      <p:ext uri="{BB962C8B-B14F-4D97-AF65-F5344CB8AC3E}">
        <p14:creationId xmlns:p14="http://schemas.microsoft.com/office/powerpoint/2010/main" val="3845610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8229600" cy="1143000"/>
          </a:xfrm>
        </p:spPr>
        <p:txBody>
          <a:bodyPr/>
          <a:lstStyle/>
          <a:p>
            <a:pPr algn="l"/>
            <a:r>
              <a:rPr lang="en-US" dirty="0" smtClean="0"/>
              <a:t>Why </a:t>
            </a:r>
            <a:r>
              <a:rPr lang="en-US" dirty="0" smtClean="0"/>
              <a:t>Inheritance</a:t>
            </a:r>
            <a:endParaRPr lang="en-US" dirty="0"/>
          </a:p>
        </p:txBody>
      </p:sp>
      <p:sp>
        <p:nvSpPr>
          <p:cNvPr id="3" name="Content Placeholder 2"/>
          <p:cNvSpPr>
            <a:spLocks noGrp="1"/>
          </p:cNvSpPr>
          <p:nvPr>
            <p:ph idx="1"/>
          </p:nvPr>
        </p:nvSpPr>
        <p:spPr>
          <a:xfrm>
            <a:off x="457200" y="1268760"/>
            <a:ext cx="8229600" cy="4997152"/>
          </a:xfrm>
        </p:spPr>
        <p:txBody>
          <a:bodyPr>
            <a:normAutofit fontScale="92500" lnSpcReduction="10000"/>
          </a:bodyPr>
          <a:lstStyle/>
          <a:p>
            <a:r>
              <a:rPr lang="en-US" dirty="0"/>
              <a:t>Object oriented languages have a feature called </a:t>
            </a:r>
            <a:r>
              <a:rPr lang="en-US" b="1" dirty="0"/>
              <a:t>inheritance</a:t>
            </a:r>
            <a:r>
              <a:rPr lang="en-US" dirty="0"/>
              <a:t>. Inheritance enables you to define new classes based upon an existing class</a:t>
            </a:r>
            <a:r>
              <a:rPr lang="en-US" dirty="0" smtClean="0"/>
              <a:t>.</a:t>
            </a:r>
          </a:p>
          <a:p>
            <a:r>
              <a:rPr lang="en-US" dirty="0"/>
              <a:t>The new classes are similar to the existing class, but have additional member variables and methods. </a:t>
            </a:r>
            <a:endParaRPr lang="en-US" dirty="0" smtClean="0"/>
          </a:p>
          <a:p>
            <a:r>
              <a:rPr lang="en-US" dirty="0"/>
              <a:t>This makes programming easier because you can build upon an existing class instead of starting out from scratch</a:t>
            </a:r>
            <a:r>
              <a:rPr lang="en-US" dirty="0" smtClean="0"/>
              <a:t>.</a:t>
            </a:r>
          </a:p>
          <a:p>
            <a:r>
              <a:rPr lang="en-US" dirty="0" smtClean="0"/>
              <a:t>We will discusses </a:t>
            </a:r>
            <a:r>
              <a:rPr lang="en-US" dirty="0"/>
              <a:t>the syntax and semantics of inheritance using some simple examples. </a:t>
            </a:r>
          </a:p>
        </p:txBody>
      </p:sp>
    </p:spTree>
    <p:extLst>
      <p:ext uri="{BB962C8B-B14F-4D97-AF65-F5344CB8AC3E}">
        <p14:creationId xmlns:p14="http://schemas.microsoft.com/office/powerpoint/2010/main" val="45240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22114"/>
          </a:xfrm>
        </p:spPr>
        <p:txBody>
          <a:bodyPr/>
          <a:lstStyle/>
          <a:p>
            <a:pPr algn="l"/>
            <a:r>
              <a:rPr lang="en-US" dirty="0" smtClean="0"/>
              <a:t>Single Inheritance</a:t>
            </a:r>
            <a:endParaRPr lang="en-US" dirty="0"/>
          </a:p>
        </p:txBody>
      </p:sp>
      <p:sp>
        <p:nvSpPr>
          <p:cNvPr id="3" name="Content Placeholder 2"/>
          <p:cNvSpPr>
            <a:spLocks noGrp="1"/>
          </p:cNvSpPr>
          <p:nvPr>
            <p:ph sz="half" idx="1"/>
          </p:nvPr>
        </p:nvSpPr>
        <p:spPr>
          <a:xfrm>
            <a:off x="457200" y="1052736"/>
            <a:ext cx="5987008" cy="5688632"/>
          </a:xfrm>
        </p:spPr>
        <p:txBody>
          <a:bodyPr>
            <a:noAutofit/>
          </a:bodyPr>
          <a:lstStyle/>
          <a:p>
            <a:r>
              <a:rPr lang="en-US" sz="2400" dirty="0"/>
              <a:t>In diagrams that show inheritance, an arrow points </a:t>
            </a:r>
            <a:r>
              <a:rPr lang="en-US" sz="2400" u="sng" dirty="0"/>
              <a:t>from</a:t>
            </a:r>
            <a:r>
              <a:rPr lang="en-US" sz="2400" dirty="0"/>
              <a:t> the new class </a:t>
            </a:r>
            <a:r>
              <a:rPr lang="en-US" sz="2400" u="sng" dirty="0"/>
              <a:t>to</a:t>
            </a:r>
            <a:r>
              <a:rPr lang="en-US" sz="2400" dirty="0"/>
              <a:t> the class it is based upon. The arrow is sometimes labeled "is a". </a:t>
            </a:r>
            <a:endParaRPr lang="en-US" sz="2400" dirty="0" smtClean="0"/>
          </a:p>
          <a:p>
            <a:r>
              <a:rPr lang="en-US" sz="2400" dirty="0" smtClean="0"/>
              <a:t>The class that is used to define a new class is called a </a:t>
            </a:r>
            <a:r>
              <a:rPr lang="en-US" sz="2400" b="1" dirty="0" smtClean="0">
                <a:solidFill>
                  <a:srgbClr val="FF0000"/>
                </a:solidFill>
              </a:rPr>
              <a:t>parent class </a:t>
            </a:r>
            <a:r>
              <a:rPr lang="en-US" sz="2400" dirty="0" smtClean="0"/>
              <a:t>(or superclass or base class.) The class based on the parent class is called a </a:t>
            </a:r>
            <a:r>
              <a:rPr lang="en-US" sz="2400" b="1" dirty="0" smtClean="0">
                <a:solidFill>
                  <a:srgbClr val="FF0000"/>
                </a:solidFill>
              </a:rPr>
              <a:t>child class </a:t>
            </a:r>
            <a:r>
              <a:rPr lang="en-US" sz="2400" dirty="0" smtClean="0"/>
              <a:t>(or subclass or derived class.)</a:t>
            </a:r>
          </a:p>
          <a:p>
            <a:r>
              <a:rPr lang="en-US" sz="2400" dirty="0" smtClean="0"/>
              <a:t>In Java, (unlike with humans) children inherit characteristics from just one parent. This is called </a:t>
            </a:r>
            <a:r>
              <a:rPr lang="en-US" sz="2400" b="1" dirty="0" smtClean="0">
                <a:solidFill>
                  <a:srgbClr val="FF0000"/>
                </a:solidFill>
              </a:rPr>
              <a:t>single inheritance</a:t>
            </a:r>
            <a:r>
              <a:rPr lang="en-US" sz="2400" dirty="0" smtClean="0"/>
              <a:t>. Some languages allow a child to inherit from more than one parent. This is called </a:t>
            </a:r>
            <a:r>
              <a:rPr lang="en-US" sz="2400" b="1" dirty="0" smtClean="0">
                <a:solidFill>
                  <a:srgbClr val="FF0000"/>
                </a:solidFill>
              </a:rPr>
              <a:t>multiple inheritance</a:t>
            </a:r>
            <a:r>
              <a:rPr lang="en-US" sz="2400" dirty="0" smtClean="0"/>
              <a:t>.</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60232" y="1326493"/>
            <a:ext cx="1896621" cy="4550779"/>
          </a:xfrm>
        </p:spPr>
      </p:pic>
    </p:spTree>
    <p:extLst>
      <p:ext uri="{BB962C8B-B14F-4D97-AF65-F5344CB8AC3E}">
        <p14:creationId xmlns:p14="http://schemas.microsoft.com/office/powerpoint/2010/main" val="379514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sz="half" idx="2"/>
          </p:nvPr>
        </p:nvSpPr>
        <p:spPr>
          <a:xfrm>
            <a:off x="2699792" y="404664"/>
            <a:ext cx="5987008" cy="6264696"/>
          </a:xfrm>
        </p:spPr>
        <p:txBody>
          <a:bodyPr>
            <a:noAutofit/>
          </a:bodyPr>
          <a:lstStyle/>
          <a:p>
            <a:r>
              <a:rPr lang="en-US" sz="2400" dirty="0" smtClean="0"/>
              <a:t>There are three sets of phrases for describing inheritance relationships:</a:t>
            </a:r>
          </a:p>
          <a:p>
            <a:pPr lvl="1"/>
            <a:r>
              <a:rPr lang="en-US" sz="2000" b="1" dirty="0" smtClean="0">
                <a:solidFill>
                  <a:srgbClr val="FF0000"/>
                </a:solidFill>
              </a:rPr>
              <a:t>parent/child</a:t>
            </a:r>
            <a:r>
              <a:rPr lang="en-US" sz="2000" dirty="0" smtClean="0">
                <a:solidFill>
                  <a:srgbClr val="FF0000"/>
                </a:solidFill>
              </a:rPr>
              <a:t>, </a:t>
            </a:r>
          </a:p>
          <a:p>
            <a:pPr lvl="1"/>
            <a:r>
              <a:rPr lang="en-US" sz="2000" b="1" dirty="0" smtClean="0">
                <a:solidFill>
                  <a:srgbClr val="FF0000"/>
                </a:solidFill>
              </a:rPr>
              <a:t>base class/derived class</a:t>
            </a:r>
            <a:r>
              <a:rPr lang="en-US" sz="2000" dirty="0" smtClean="0">
                <a:solidFill>
                  <a:srgbClr val="FF0000"/>
                </a:solidFill>
              </a:rPr>
              <a:t>,</a:t>
            </a:r>
          </a:p>
          <a:p>
            <a:pPr lvl="1"/>
            <a:r>
              <a:rPr lang="en-US" sz="2000" b="1" dirty="0" smtClean="0">
                <a:solidFill>
                  <a:srgbClr val="FF0000"/>
                </a:solidFill>
              </a:rPr>
              <a:t>superclass/subclass</a:t>
            </a:r>
            <a:endParaRPr lang="en-US" sz="2000" dirty="0" smtClean="0"/>
          </a:p>
          <a:p>
            <a:r>
              <a:rPr lang="en-US" sz="2400" dirty="0" smtClean="0"/>
              <a:t>Inheritance is between </a:t>
            </a:r>
            <a:r>
              <a:rPr lang="en-US" sz="2400" u="sng" dirty="0" smtClean="0"/>
              <a:t>classes</a:t>
            </a:r>
            <a:r>
              <a:rPr lang="en-US" sz="2400" dirty="0" smtClean="0"/>
              <a:t>, not between objects</a:t>
            </a:r>
          </a:p>
          <a:p>
            <a:r>
              <a:rPr lang="en-US" sz="2400" dirty="0" smtClean="0"/>
              <a:t>A parent class is a blueprint that is followed when an object is constructed. </a:t>
            </a:r>
          </a:p>
          <a:p>
            <a:r>
              <a:rPr lang="en-US" sz="2400" dirty="0" smtClean="0"/>
              <a:t>A child class of the parent is another blueprint (that looks much like the original), but with added features. </a:t>
            </a:r>
          </a:p>
          <a:p>
            <a:r>
              <a:rPr lang="en-US" sz="2400" dirty="0" smtClean="0"/>
              <a:t>The child class is used to construct objects that look like the parent's objects, but with added features.</a:t>
            </a:r>
          </a:p>
          <a:p>
            <a:endParaRPr lang="en-US" sz="2400" dirty="0"/>
          </a:p>
        </p:txBody>
      </p:sp>
    </p:spTree>
    <p:extLst>
      <p:ext uri="{BB962C8B-B14F-4D97-AF65-F5344CB8AC3E}">
        <p14:creationId xmlns:p14="http://schemas.microsoft.com/office/powerpoint/2010/main" val="2223937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sz="half" idx="2"/>
          </p:nvPr>
        </p:nvSpPr>
        <p:spPr>
          <a:xfrm>
            <a:off x="2699792" y="404664"/>
            <a:ext cx="5987008" cy="6264696"/>
          </a:xfrm>
        </p:spPr>
        <p:txBody>
          <a:bodyPr>
            <a:noAutofit/>
          </a:bodyPr>
          <a:lstStyle/>
          <a:p>
            <a:r>
              <a:rPr lang="en-US" sz="2400" dirty="0" smtClean="0"/>
              <a:t>There are three sets of phrases for describing inheritance relationships: </a:t>
            </a:r>
            <a:r>
              <a:rPr lang="en-US" sz="2400" b="1" dirty="0" smtClean="0">
                <a:solidFill>
                  <a:srgbClr val="FF0000"/>
                </a:solidFill>
              </a:rPr>
              <a:t>parent/child</a:t>
            </a:r>
            <a:r>
              <a:rPr lang="en-US" sz="2400" dirty="0" smtClean="0">
                <a:solidFill>
                  <a:srgbClr val="FF0000"/>
                </a:solidFill>
              </a:rPr>
              <a:t>, </a:t>
            </a:r>
          </a:p>
          <a:p>
            <a:r>
              <a:rPr lang="en-US" sz="2400" b="1" dirty="0" smtClean="0">
                <a:solidFill>
                  <a:srgbClr val="FF0000"/>
                </a:solidFill>
              </a:rPr>
              <a:t>base class/derived class</a:t>
            </a:r>
            <a:r>
              <a:rPr lang="en-US" sz="2400" dirty="0" smtClean="0">
                <a:solidFill>
                  <a:srgbClr val="FF0000"/>
                </a:solidFill>
              </a:rPr>
              <a:t>, </a:t>
            </a:r>
            <a:r>
              <a:rPr lang="en-US" sz="2400" b="1" dirty="0" smtClean="0">
                <a:solidFill>
                  <a:srgbClr val="FF0000"/>
                </a:solidFill>
              </a:rPr>
              <a:t>superclass/subclass</a:t>
            </a:r>
            <a:r>
              <a:rPr lang="en-US" sz="2400" dirty="0" smtClean="0"/>
              <a:t>. </a:t>
            </a:r>
          </a:p>
          <a:p>
            <a:r>
              <a:rPr lang="en-US" sz="2400" dirty="0" smtClean="0"/>
              <a:t>Inheritance is between </a:t>
            </a:r>
            <a:r>
              <a:rPr lang="en-US" sz="2400" u="sng" dirty="0" smtClean="0"/>
              <a:t>classes</a:t>
            </a:r>
            <a:r>
              <a:rPr lang="en-US" sz="2400" dirty="0" smtClean="0"/>
              <a:t>, not between objects</a:t>
            </a:r>
          </a:p>
          <a:p>
            <a:r>
              <a:rPr lang="en-US" sz="2400" dirty="0" smtClean="0"/>
              <a:t>A parent class is a blueprint that is followed when an object is constructed. A child class of the parent is another blueprint (that looks much like the original), but with added features. The child class is used to construct objects that look like the parent's objects, but with added features.</a:t>
            </a:r>
          </a:p>
          <a:p>
            <a:endParaRPr lang="en-US" sz="2400"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3568" y="548680"/>
            <a:ext cx="6624736" cy="1944216"/>
          </a:xfrm>
        </p:spPr>
      </p:pic>
    </p:spTree>
    <p:extLst>
      <p:ext uri="{BB962C8B-B14F-4D97-AF65-F5344CB8AC3E}">
        <p14:creationId xmlns:p14="http://schemas.microsoft.com/office/powerpoint/2010/main" val="25735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sz="half" idx="2"/>
          </p:nvPr>
        </p:nvSpPr>
        <p:spPr>
          <a:xfrm>
            <a:off x="2699792" y="404664"/>
            <a:ext cx="5987008" cy="6264696"/>
          </a:xfrm>
        </p:spPr>
        <p:txBody>
          <a:bodyPr>
            <a:noAutofit/>
          </a:bodyPr>
          <a:lstStyle/>
          <a:p>
            <a:r>
              <a:rPr lang="en-US" sz="2400" dirty="0" smtClean="0"/>
              <a:t>There are three sets of phrases for describing inheritance relationships:</a:t>
            </a:r>
          </a:p>
          <a:p>
            <a:pPr lvl="1"/>
            <a:r>
              <a:rPr lang="en-US" sz="2000" b="1" dirty="0" smtClean="0">
                <a:solidFill>
                  <a:srgbClr val="FF0000"/>
                </a:solidFill>
              </a:rPr>
              <a:t>parent/child</a:t>
            </a:r>
            <a:r>
              <a:rPr lang="en-US" sz="2000" dirty="0" smtClean="0">
                <a:solidFill>
                  <a:srgbClr val="FF0000"/>
                </a:solidFill>
              </a:rPr>
              <a:t>, </a:t>
            </a:r>
          </a:p>
          <a:p>
            <a:pPr lvl="1"/>
            <a:r>
              <a:rPr lang="en-US" sz="2000" b="1" dirty="0" smtClean="0">
                <a:solidFill>
                  <a:srgbClr val="FF0000"/>
                </a:solidFill>
              </a:rPr>
              <a:t>base class/derived class</a:t>
            </a:r>
            <a:r>
              <a:rPr lang="en-US" sz="2000" dirty="0" smtClean="0">
                <a:solidFill>
                  <a:srgbClr val="FF0000"/>
                </a:solidFill>
              </a:rPr>
              <a:t>,</a:t>
            </a:r>
          </a:p>
          <a:p>
            <a:pPr lvl="1"/>
            <a:r>
              <a:rPr lang="en-US" sz="2000" b="1" dirty="0" smtClean="0">
                <a:solidFill>
                  <a:srgbClr val="FF0000"/>
                </a:solidFill>
              </a:rPr>
              <a:t>superclass/subclass</a:t>
            </a:r>
            <a:endParaRPr lang="en-US" sz="2000" dirty="0" smtClean="0"/>
          </a:p>
          <a:p>
            <a:r>
              <a:rPr lang="en-US" sz="2400" dirty="0" smtClean="0"/>
              <a:t>Inheritance is between </a:t>
            </a:r>
            <a:r>
              <a:rPr lang="en-US" sz="2400" u="sng" dirty="0" smtClean="0"/>
              <a:t>classes</a:t>
            </a:r>
            <a:r>
              <a:rPr lang="en-US" sz="2400" dirty="0" smtClean="0"/>
              <a:t>, not between objects</a:t>
            </a:r>
          </a:p>
          <a:p>
            <a:r>
              <a:rPr lang="en-US" sz="2400" dirty="0" smtClean="0"/>
              <a:t>A parent class is a blueprint that is followed when an object is constructed. </a:t>
            </a:r>
          </a:p>
          <a:p>
            <a:r>
              <a:rPr lang="en-US" sz="2400" dirty="0" smtClean="0"/>
              <a:t>A child class of the parent is another blueprint (that looks much like the original), but with added features. </a:t>
            </a:r>
          </a:p>
          <a:p>
            <a:r>
              <a:rPr lang="en-US" sz="2400" dirty="0" smtClean="0"/>
              <a:t>The child class is used to construct objects that look like the parent's objects, but with added features.</a:t>
            </a:r>
          </a:p>
          <a:p>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788707"/>
            <a:ext cx="2304256" cy="4224469"/>
          </a:xfrm>
          <a:prstGeom prst="rect">
            <a:avLst/>
          </a:prstGeom>
        </p:spPr>
      </p:pic>
    </p:spTree>
    <p:extLst>
      <p:ext uri="{BB962C8B-B14F-4D97-AF65-F5344CB8AC3E}">
        <p14:creationId xmlns:p14="http://schemas.microsoft.com/office/powerpoint/2010/main" val="455368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a:bodyPr>
          <a:lstStyle/>
          <a:p>
            <a:pPr algn="l"/>
            <a:r>
              <a:rPr lang="en-US" dirty="0" smtClean="0"/>
              <a:t>Hierarchies</a:t>
            </a:r>
            <a:endParaRPr lang="en-US" dirty="0"/>
          </a:p>
        </p:txBody>
      </p:sp>
      <p:sp>
        <p:nvSpPr>
          <p:cNvPr id="4" name="Content Placeholder 3"/>
          <p:cNvSpPr>
            <a:spLocks noGrp="1"/>
          </p:cNvSpPr>
          <p:nvPr>
            <p:ph sz="half" idx="1"/>
          </p:nvPr>
        </p:nvSpPr>
        <p:spPr>
          <a:xfrm>
            <a:off x="323528" y="1412776"/>
            <a:ext cx="4172272" cy="4968552"/>
          </a:xfrm>
        </p:spPr>
        <p:txBody>
          <a:bodyPr>
            <a:normAutofit fontScale="85000" lnSpcReduction="20000"/>
          </a:bodyPr>
          <a:lstStyle/>
          <a:p>
            <a:r>
              <a:rPr lang="en-US" dirty="0" smtClean="0"/>
              <a:t>This picture shows a </a:t>
            </a:r>
            <a:r>
              <a:rPr lang="en-US" b="1" dirty="0" smtClean="0">
                <a:solidFill>
                  <a:srgbClr val="FF0000"/>
                </a:solidFill>
              </a:rPr>
              <a:t>hierarchy</a:t>
            </a:r>
            <a:r>
              <a:rPr lang="en-US" dirty="0" smtClean="0">
                <a:solidFill>
                  <a:srgbClr val="FF0000"/>
                </a:solidFill>
              </a:rPr>
              <a:t> </a:t>
            </a:r>
            <a:r>
              <a:rPr lang="en-US" dirty="0" smtClean="0"/>
              <a:t>of classes. It shows that "Ford is-a automobile," "Nissan is-a automobile," and that "VW is-a automobile." It also shows that "Sentra is-a Nissan."</a:t>
            </a:r>
          </a:p>
          <a:p>
            <a:endParaRPr lang="en-US" dirty="0" smtClean="0"/>
          </a:p>
          <a:p>
            <a:r>
              <a:rPr lang="en-US" dirty="0" smtClean="0"/>
              <a:t>In a hierarchy, each class has at most one parent but might have several children classes. The class at the top of the hierarchy has no parent. This class is called the </a:t>
            </a:r>
            <a:r>
              <a:rPr lang="en-US" b="1" dirty="0" smtClean="0">
                <a:solidFill>
                  <a:srgbClr val="FF0000"/>
                </a:solidFill>
              </a:rPr>
              <a:t>root</a:t>
            </a:r>
            <a:r>
              <a:rPr lang="en-US" dirty="0" smtClean="0">
                <a:solidFill>
                  <a:srgbClr val="FF0000"/>
                </a:solidFill>
              </a:rPr>
              <a:t> </a:t>
            </a:r>
            <a:r>
              <a:rPr lang="en-US" dirty="0" smtClean="0"/>
              <a:t>of the hierarchy.</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99992" y="1628800"/>
            <a:ext cx="4562353" cy="3528392"/>
          </a:xfrm>
        </p:spPr>
      </p:pic>
    </p:spTree>
    <p:extLst>
      <p:ext uri="{BB962C8B-B14F-4D97-AF65-F5344CB8AC3E}">
        <p14:creationId xmlns:p14="http://schemas.microsoft.com/office/powerpoint/2010/main" val="83528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Syntax</a:t>
            </a:r>
            <a:endParaRPr lang="en-US" dirty="0"/>
          </a:p>
        </p:txBody>
      </p:sp>
      <p:sp>
        <p:nvSpPr>
          <p:cNvPr id="3" name="Content Placeholder 2"/>
          <p:cNvSpPr>
            <a:spLocks noGrp="1"/>
          </p:cNvSpPr>
          <p:nvPr>
            <p:ph idx="1"/>
          </p:nvPr>
        </p:nvSpPr>
        <p:spPr>
          <a:xfrm>
            <a:off x="457200" y="1307901"/>
            <a:ext cx="8229600" cy="5073427"/>
          </a:xfrm>
        </p:spPr>
        <p:txBody>
          <a:bodyPr/>
          <a:lstStyle/>
          <a:p>
            <a:r>
              <a:rPr lang="en-US" dirty="0"/>
              <a:t>The syntax for deriving a child class from a parent class is:</a:t>
            </a:r>
          </a:p>
          <a:p>
            <a:pPr marL="400050" lvl="1" indent="0">
              <a:buNone/>
            </a:pPr>
            <a:r>
              <a:rPr lang="en-US" dirty="0" smtClean="0"/>
              <a:t>class </a:t>
            </a:r>
            <a:r>
              <a:rPr lang="en-US" i="1" dirty="0" err="1" smtClean="0"/>
              <a:t>childClass</a:t>
            </a:r>
            <a:r>
              <a:rPr lang="en-US" dirty="0" smtClean="0"/>
              <a:t> </a:t>
            </a:r>
            <a:r>
              <a:rPr lang="en-US" dirty="0"/>
              <a:t>extends </a:t>
            </a:r>
            <a:r>
              <a:rPr lang="en-US" i="1" dirty="0" err="1"/>
              <a:t>parentClass</a:t>
            </a:r>
            <a:r>
              <a:rPr lang="en-US" dirty="0" smtClean="0"/>
              <a:t> { </a:t>
            </a:r>
            <a:r>
              <a:rPr lang="en-US" i="1" dirty="0" smtClean="0"/>
              <a:t>// new 	characteristics of the child class go here</a:t>
            </a:r>
            <a:r>
              <a:rPr lang="en-US" dirty="0" smtClean="0"/>
              <a:t> </a:t>
            </a:r>
          </a:p>
          <a:p>
            <a:pPr marL="400050" lvl="1" indent="0">
              <a:buNone/>
            </a:pPr>
            <a:r>
              <a:rPr lang="en-US" dirty="0" smtClean="0"/>
              <a:t>}</a:t>
            </a:r>
          </a:p>
          <a:p>
            <a:pPr marL="457200" indent="-457200"/>
            <a:endParaRPr lang="en-US" dirty="0"/>
          </a:p>
        </p:txBody>
      </p:sp>
    </p:spTree>
    <p:extLst>
      <p:ext uri="{BB962C8B-B14F-4D97-AF65-F5344CB8AC3E}">
        <p14:creationId xmlns:p14="http://schemas.microsoft.com/office/powerpoint/2010/main" val="1187896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888" y="188640"/>
            <a:ext cx="7097464" cy="6429549"/>
          </a:xfrm>
        </p:spPr>
      </p:pic>
    </p:spTree>
    <p:extLst>
      <p:ext uri="{BB962C8B-B14F-4D97-AF65-F5344CB8AC3E}">
        <p14:creationId xmlns:p14="http://schemas.microsoft.com/office/powerpoint/2010/main" val="3215109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186</Words>
  <Application>Microsoft Office PowerPoint</Application>
  <PresentationFormat>On-screen Show (4:3)</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Inheritance</vt:lpstr>
      <vt:lpstr>Why Inheritance</vt:lpstr>
      <vt:lpstr>Single Inheritance</vt:lpstr>
      <vt:lpstr>PowerPoint Presentation</vt:lpstr>
      <vt:lpstr>PowerPoint Presentation</vt:lpstr>
      <vt:lpstr>PowerPoint Presentation</vt:lpstr>
      <vt:lpstr>Hierarchies</vt:lpstr>
      <vt:lpstr>Syntax</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BenhouZi</dc:creator>
  <cp:lastModifiedBy>BenhouZi</cp:lastModifiedBy>
  <cp:revision>7</cp:revision>
  <dcterms:created xsi:type="dcterms:W3CDTF">2015-03-17T21:47:11Z</dcterms:created>
  <dcterms:modified xsi:type="dcterms:W3CDTF">2015-03-18T00:18:13Z</dcterms:modified>
</cp:coreProperties>
</file>