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71" r:id="rId8"/>
    <p:sldId id="262" r:id="rId9"/>
    <p:sldId id="263" r:id="rId10"/>
    <p:sldId id="264"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80741-8519-45E1-84F1-9F11B5C28492}"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258419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80741-8519-45E1-84F1-9F11B5C28492}"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355475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80741-8519-45E1-84F1-9F11B5C28492}"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378267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80741-8519-45E1-84F1-9F11B5C28492}"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423340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80741-8519-45E1-84F1-9F11B5C28492}"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77052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80741-8519-45E1-84F1-9F11B5C28492}"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4085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80741-8519-45E1-84F1-9F11B5C28492}"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348489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80741-8519-45E1-84F1-9F11B5C28492}"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216860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80741-8519-45E1-84F1-9F11B5C28492}"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313058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80741-8519-45E1-84F1-9F11B5C28492}"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321614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80741-8519-45E1-84F1-9F11B5C28492}"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6EF8-CBBD-460C-85E7-251C682718EF}" type="slidenum">
              <a:rPr lang="en-US" smtClean="0"/>
              <a:t>‹#›</a:t>
            </a:fld>
            <a:endParaRPr lang="en-US"/>
          </a:p>
        </p:txBody>
      </p:sp>
    </p:spTree>
    <p:extLst>
      <p:ext uri="{BB962C8B-B14F-4D97-AF65-F5344CB8AC3E}">
        <p14:creationId xmlns:p14="http://schemas.microsoft.com/office/powerpoint/2010/main" val="222819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80741-8519-45E1-84F1-9F11B5C28492}" type="datetimeFigureOut">
              <a:rPr lang="en-US" smtClean="0"/>
              <a:t>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96EF8-CBBD-460C-85E7-251C682718EF}" type="slidenum">
              <a:rPr lang="en-US" smtClean="0"/>
              <a:t>‹#›</a:t>
            </a:fld>
            <a:endParaRPr lang="en-US"/>
          </a:p>
        </p:txBody>
      </p:sp>
    </p:spTree>
    <p:extLst>
      <p:ext uri="{BB962C8B-B14F-4D97-AF65-F5344CB8AC3E}">
        <p14:creationId xmlns:p14="http://schemas.microsoft.com/office/powerpoint/2010/main" val="12389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normAutofit/>
          </a:bodyPr>
          <a:lstStyle/>
          <a:p>
            <a:r>
              <a:rPr lang="en-US" sz="4800" dirty="0" smtClean="0">
                <a:latin typeface="Times New Roman" panose="02020603050405020304" pitchFamily="18" charset="0"/>
                <a:cs typeface="Times New Roman" panose="02020603050405020304" pitchFamily="18" charset="0"/>
              </a:rPr>
              <a:t>For loop</a:t>
            </a:r>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and Array</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643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274637"/>
            <a:ext cx="6096000" cy="6354763"/>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In the example array pictured at right, each cell holds an int.</a:t>
            </a:r>
          </a:p>
          <a:p>
            <a:r>
              <a:rPr lang="en-US" dirty="0">
                <a:latin typeface="Times New Roman" panose="02020603050405020304" pitchFamily="18" charset="0"/>
                <a:cs typeface="Times New Roman" panose="02020603050405020304" pitchFamily="18" charset="0"/>
              </a:rPr>
              <a:t>The name of this array is </a:t>
            </a:r>
            <a:r>
              <a:rPr lang="en-US" dirty="0" smtClean="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The cells are indexed 0 through 9. Each cell can be accessed by using its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For example, </a:t>
            </a:r>
            <a:r>
              <a:rPr lang="en-US" dirty="0" smtClean="0">
                <a:latin typeface="Times New Roman" panose="02020603050405020304" pitchFamily="18" charset="0"/>
                <a:cs typeface="Times New Roman" panose="02020603050405020304" pitchFamily="18" charset="0"/>
              </a:rPr>
              <a:t>data[0]</a:t>
            </a:r>
            <a:r>
              <a:rPr lang="en-US" dirty="0">
                <a:latin typeface="Times New Roman" panose="02020603050405020304" pitchFamily="18" charset="0"/>
                <a:cs typeface="Times New Roman" panose="02020603050405020304" pitchFamily="18" charset="0"/>
              </a:rPr>
              <a:t> is the cell which is indexed by zero (which contains the </a:t>
            </a:r>
            <a:r>
              <a:rPr lang="en-US" dirty="0" smtClean="0">
                <a:latin typeface="Times New Roman" panose="02020603050405020304" pitchFamily="18" charset="0"/>
                <a:cs typeface="Times New Roman" panose="02020603050405020304" pitchFamily="18" charset="0"/>
              </a:rPr>
              <a:t>value 23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data[5]</a:t>
            </a:r>
            <a:r>
              <a:rPr lang="en-US" dirty="0">
                <a:latin typeface="Times New Roman" panose="02020603050405020304" pitchFamily="18" charset="0"/>
                <a:cs typeface="Times New Roman" panose="02020603050405020304" pitchFamily="18" charset="0"/>
              </a:rPr>
              <a:t> is the cell which is indexed by 5 (which contains the value 14</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Facts:</a:t>
            </a:r>
          </a:p>
          <a:p>
            <a:pPr lvl="1"/>
            <a:r>
              <a:rPr lang="en-US" dirty="0" smtClean="0">
                <a:latin typeface="Times New Roman" panose="02020603050405020304" pitchFamily="18" charset="0"/>
                <a:cs typeface="Times New Roman" panose="02020603050405020304" pitchFamily="18" charset="0"/>
              </a:rPr>
              <a:t>The cells are numbered sequentially starting at zero.</a:t>
            </a:r>
          </a:p>
          <a:p>
            <a:pPr lvl="1"/>
            <a:r>
              <a:rPr lang="en-US" dirty="0" smtClean="0">
                <a:latin typeface="Times New Roman" panose="02020603050405020304" pitchFamily="18" charset="0"/>
                <a:cs typeface="Times New Roman" panose="02020603050405020304" pitchFamily="18" charset="0"/>
              </a:rPr>
              <a:t>If there are N cells in an array, the indexes will be 0 through N-1.</a:t>
            </a:r>
          </a:p>
          <a:p>
            <a:r>
              <a:rPr lang="en-US" dirty="0" smtClean="0">
                <a:latin typeface="Times New Roman" panose="02020603050405020304" pitchFamily="18" charset="0"/>
                <a:cs typeface="Times New Roman" panose="02020603050405020304" pitchFamily="18" charset="0"/>
              </a:rPr>
              <a:t>The value stored in a cell of an array is sometimes called an element of the array. An array has a fixed number of cells. The values in the cells (the elements) can be changed.</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5600" y="237124"/>
            <a:ext cx="1972093" cy="4715876"/>
          </a:xfrm>
        </p:spPr>
      </p:pic>
      <p:sp>
        <p:nvSpPr>
          <p:cNvPr id="6" name="TextBox 5"/>
          <p:cNvSpPr txBox="1"/>
          <p:nvPr/>
        </p:nvSpPr>
        <p:spPr>
          <a:xfrm>
            <a:off x="6396018" y="5325070"/>
            <a:ext cx="2595582" cy="923330"/>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will be the result of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executing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statement</a:t>
            </a:r>
          </a:p>
          <a:p>
            <a:r>
              <a:rPr lang="en-US" dirty="0" smtClean="0">
                <a:latin typeface="Times New Roman" panose="02020603050405020304" pitchFamily="18" charset="0"/>
                <a:cs typeface="Times New Roman" panose="02020603050405020304" pitchFamily="18" charset="0"/>
              </a:rPr>
              <a:t>data[0] = data[6] + 8;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502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925"/>
            <a:ext cx="8229600" cy="4257675"/>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Two steps for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reating Arrays:</a:t>
            </a:r>
          </a:p>
          <a:p>
            <a:pPr lvl="1"/>
            <a:r>
              <a:rPr lang="en-US" dirty="0" smtClean="0">
                <a:latin typeface="Times New Roman" panose="02020603050405020304" pitchFamily="18" charset="0"/>
                <a:cs typeface="Times New Roman" panose="02020603050405020304" pitchFamily="18" charset="0"/>
              </a:rPr>
              <a:t>Step 1: Declare an array variable (a reference to the array)</a:t>
            </a:r>
          </a:p>
          <a:p>
            <a:pPr lvl="1"/>
            <a:r>
              <a:rPr lang="en-US" dirty="0" smtClean="0">
                <a:latin typeface="Times New Roman" panose="02020603050405020304" pitchFamily="18" charset="0"/>
                <a:cs typeface="Times New Roman" panose="02020603050405020304" pitchFamily="18" charset="0"/>
              </a:rPr>
              <a:t>Step 2: Create the array</a:t>
            </a:r>
          </a:p>
          <a:p>
            <a:r>
              <a:rPr lang="en-US" dirty="0" smtClean="0">
                <a:latin typeface="Times New Roman" panose="02020603050405020304" pitchFamily="18" charset="0"/>
                <a:cs typeface="Times New Roman" panose="02020603050405020304" pitchFamily="18" charset="0"/>
              </a:rPr>
              <a:t>Formats for declaring an array variable:</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preferred</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alternate form</a:t>
            </a:r>
          </a:p>
          <a:p>
            <a:r>
              <a:rPr lang="en-US" dirty="0" smtClean="0">
                <a:latin typeface="Times New Roman" panose="02020603050405020304" pitchFamily="18" charset="0"/>
                <a:cs typeface="Times New Roman" panose="02020603050405020304" pitchFamily="18" charset="0"/>
              </a:rPr>
              <a:t>Format for creating the array (with the operator new)</a:t>
            </a:r>
          </a:p>
          <a:p>
            <a:pPr lvl="1"/>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new type[size]; </a:t>
            </a:r>
          </a:p>
          <a:p>
            <a:pPr lvl="1"/>
            <a:r>
              <a:rPr lang="en-US" dirty="0" smtClean="0">
                <a:latin typeface="Times New Roman" panose="02020603050405020304" pitchFamily="18" charset="0"/>
                <a:cs typeface="Times New Roman" panose="02020603050405020304" pitchFamily="18" charset="0"/>
              </a:rPr>
              <a:t>Note type should match the type of the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variable</a:t>
            </a:r>
          </a:p>
          <a:p>
            <a:r>
              <a:rPr lang="en-US" dirty="0">
                <a:latin typeface="Times New Roman" panose="02020603050405020304" pitchFamily="18" charset="0"/>
                <a:cs typeface="Times New Roman" panose="02020603050405020304" pitchFamily="18" charset="0"/>
              </a:rPr>
              <a:t>Examples</a:t>
            </a:r>
            <a:r>
              <a:rPr lang="en-US" dirty="0" smtClean="0">
                <a:latin typeface="Times New Roman" panose="02020603050405020304" pitchFamily="18" charset="0"/>
                <a:cs typeface="Times New Roman" panose="02020603050405020304" pitchFamily="18" charset="0"/>
              </a:rPr>
              <a:t>:</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273" y="4429570"/>
            <a:ext cx="7467600" cy="2189406"/>
          </a:xfrm>
          <a:prstGeom prst="rect">
            <a:avLst/>
          </a:prstGeom>
        </p:spPr>
      </p:pic>
    </p:spTree>
    <p:extLst>
      <p:ext uri="{BB962C8B-B14F-4D97-AF65-F5344CB8AC3E}">
        <p14:creationId xmlns:p14="http://schemas.microsoft.com/office/powerpoint/2010/main" val="3138583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latin typeface="Times New Roman" panose="02020603050405020304" pitchFamily="18" charset="0"/>
                <a:cs typeface="Times New Roman" panose="02020603050405020304" pitchFamily="18" charset="0"/>
              </a:rPr>
              <a:t>Combined format:</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new type[size];</a:t>
            </a:r>
          </a:p>
          <a:p>
            <a:r>
              <a:rPr lang="en-US" dirty="0" smtClean="0">
                <a:latin typeface="Times New Roman" panose="02020603050405020304" pitchFamily="18" charset="0"/>
                <a:cs typeface="Times New Roman" panose="02020603050405020304" pitchFamily="18" charset="0"/>
              </a:rPr>
              <a:t>Examples: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array's size is stored in </a:t>
            </a:r>
            <a:r>
              <a:rPr lang="en-US" dirty="0" err="1" smtClean="0">
                <a:latin typeface="Times New Roman" panose="02020603050405020304" pitchFamily="18" charset="0"/>
                <a:cs typeface="Times New Roman" panose="02020603050405020304" pitchFamily="18" charset="0"/>
              </a:rPr>
              <a:t>arrayName.length</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For example, the size of the "list" array above is: </a:t>
            </a:r>
            <a:r>
              <a:rPr lang="en-US" i="1" dirty="0" err="1" smtClean="0">
                <a:latin typeface="Times New Roman" panose="02020603050405020304" pitchFamily="18" charset="0"/>
                <a:cs typeface="Times New Roman" panose="02020603050405020304" pitchFamily="18" charset="0"/>
              </a:rPr>
              <a:t>list.length</a:t>
            </a:r>
            <a:endParaRPr lang="en-US"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38" y="2286000"/>
            <a:ext cx="5962262" cy="1371600"/>
          </a:xfrm>
          <a:prstGeom prst="rect">
            <a:avLst/>
          </a:prstGeom>
        </p:spPr>
      </p:pic>
    </p:spTree>
    <p:extLst>
      <p:ext uri="{BB962C8B-B14F-4D97-AF65-F5344CB8AC3E}">
        <p14:creationId xmlns:p14="http://schemas.microsoft.com/office/powerpoint/2010/main" val="248027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following format can be used to declare, create, and initialize an array in one line. (Note that this also bypasses the </a:t>
            </a:r>
            <a:r>
              <a:rPr lang="en-US" dirty="0" smtClean="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operation, which is implicit</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 initializer list };</a:t>
            </a:r>
          </a:p>
          <a:p>
            <a:r>
              <a:rPr lang="en-US" dirty="0">
                <a:latin typeface="Times New Roman" panose="02020603050405020304" pitchFamily="18" charset="0"/>
                <a:cs typeface="Times New Roman" panose="02020603050405020304" pitchFamily="18" charset="0"/>
              </a:rPr>
              <a:t>The initializer list is a comma-separated list of array values. From this, the compiler can figure out the number of elements when creating the array. Examples</a:t>
            </a:r>
            <a:r>
              <a:rPr lang="en-US" dirty="0" smtClean="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36" y="5029200"/>
            <a:ext cx="7791450" cy="942975"/>
          </a:xfrm>
          <a:prstGeom prst="rect">
            <a:avLst/>
          </a:prstGeom>
        </p:spPr>
      </p:pic>
    </p:spTree>
    <p:extLst>
      <p:ext uri="{BB962C8B-B14F-4D97-AF65-F5344CB8AC3E}">
        <p14:creationId xmlns:p14="http://schemas.microsoft.com/office/powerpoint/2010/main" val="2136323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2971800" cy="639762"/>
          </a:xfrm>
        </p:spPr>
        <p:txBody>
          <a:bodyPr>
            <a:normAutofit fontScale="90000"/>
          </a:bodyPr>
          <a:lstStyle/>
          <a:p>
            <a:pPr algn="l"/>
            <a:r>
              <a:rPr lang="en-US" sz="4000" dirty="0" smtClean="0">
                <a:latin typeface="Times New Roman" panose="02020603050405020304" pitchFamily="18" charset="0"/>
                <a:cs typeface="Times New Roman" panose="02020603050405020304" pitchFamily="18" charset="0"/>
              </a:rPr>
              <a:t>2D Array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81000" y="1143000"/>
            <a:ext cx="3962400" cy="51054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Often data comes naturally in a two dimensional form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Imagine a class of 7 students that have a quiz every week for 5 weeks. The instructor records the grades in a table. A particular cell of the table is designated by student number and week number. For example:</a:t>
            </a:r>
          </a:p>
          <a:p>
            <a:pPr lvl="1"/>
            <a:r>
              <a:rPr lang="en-US" dirty="0">
                <a:latin typeface="Times New Roman" panose="02020603050405020304" pitchFamily="18" charset="0"/>
                <a:cs typeface="Times New Roman" panose="02020603050405020304" pitchFamily="18" charset="0"/>
              </a:rPr>
              <a:t>The grade for student 0 week 1 is 42</a:t>
            </a:r>
          </a:p>
          <a:p>
            <a:pPr lvl="1"/>
            <a:r>
              <a:rPr lang="en-US" dirty="0">
                <a:latin typeface="Times New Roman" panose="02020603050405020304" pitchFamily="18" charset="0"/>
                <a:cs typeface="Times New Roman" panose="02020603050405020304" pitchFamily="18" charset="0"/>
              </a:rPr>
              <a:t>The grade for student 3 week 4 is 93</a:t>
            </a:r>
          </a:p>
          <a:p>
            <a:pPr lvl="1"/>
            <a:r>
              <a:rPr lang="en-US" dirty="0">
                <a:latin typeface="Times New Roman" panose="02020603050405020304" pitchFamily="18" charset="0"/>
                <a:cs typeface="Times New Roman" panose="02020603050405020304" pitchFamily="18" charset="0"/>
              </a:rPr>
              <a:t>The grade for student 6 week 2 is </a:t>
            </a:r>
            <a:r>
              <a:rPr lang="en-US" dirty="0" smtClean="0">
                <a:latin typeface="Times New Roman" panose="02020603050405020304" pitchFamily="18" charset="0"/>
                <a:cs typeface="Times New Roman" panose="02020603050405020304" pitchFamily="18" charset="0"/>
              </a:rPr>
              <a:t>78</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648200" y="4168676"/>
            <a:ext cx="4331005"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compact notation for specifying a cell </a:t>
            </a:r>
          </a:p>
          <a:p>
            <a:r>
              <a:rPr lang="en-US" dirty="0" smtClean="0">
                <a:latin typeface="Times New Roman" panose="02020603050405020304" pitchFamily="18" charset="0"/>
                <a:cs typeface="Times New Roman" panose="02020603050405020304" pitchFamily="18" charset="0"/>
              </a:rPr>
              <a:t>uses the row and column indexes like this:</a:t>
            </a:r>
          </a:p>
          <a:p>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row ][ col ] </a:t>
            </a:r>
          </a:p>
          <a:p>
            <a:r>
              <a:rPr lang="en-US" dirty="0" smtClean="0">
                <a:latin typeface="Times New Roman" panose="02020603050405020304" pitchFamily="18" charset="0"/>
                <a:cs typeface="Times New Roman" panose="02020603050405020304" pitchFamily="18" charset="0"/>
              </a:rPr>
              <a:t>As with one dimensional arrays, indices start at zero. For example:</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[ 0 ][ 1 ] is 42</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[ 3 ][ 4 ] is 93</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[ 6 ][ 2 ] is 78</a:t>
            </a:r>
            <a:endParaRPr lang="en-US"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228599"/>
            <a:ext cx="3352800" cy="3907825"/>
          </a:xfrm>
        </p:spPr>
      </p:pic>
    </p:spTree>
    <p:extLst>
      <p:ext uri="{BB962C8B-B14F-4D97-AF65-F5344CB8AC3E}">
        <p14:creationId xmlns:p14="http://schemas.microsoft.com/office/powerpoint/2010/main" val="4034858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114800" cy="868362"/>
          </a:xfrm>
        </p:spPr>
        <p:txBody>
          <a:bodyPr>
            <a:normAutofit/>
          </a:bodyPr>
          <a:lstStyle/>
          <a:p>
            <a:pPr algn="l"/>
            <a:r>
              <a:rPr lang="en-US" sz="4000" dirty="0">
                <a:latin typeface="Times New Roman" panose="02020603050405020304" pitchFamily="18" charset="0"/>
                <a:cs typeface="Times New Roman" panose="02020603050405020304" pitchFamily="18" charset="0"/>
              </a:rPr>
              <a:t>Bounds </a:t>
            </a:r>
            <a:r>
              <a:rPr lang="en-US" sz="4000" dirty="0" smtClean="0">
                <a:latin typeface="Times New Roman" panose="02020603050405020304" pitchFamily="18" charset="0"/>
                <a:cs typeface="Times New Roman" panose="02020603050405020304" pitchFamily="18" charset="0"/>
              </a:rPr>
              <a:t>Checking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04800" y="914400"/>
            <a:ext cx="4572000" cy="5715000"/>
          </a:xfrm>
        </p:spPr>
        <p:txBody>
          <a:bodyPr>
            <a:noAutofit/>
          </a:bodyPr>
          <a:lstStyle/>
          <a:p>
            <a:r>
              <a:rPr lang="en-US" sz="1400" dirty="0" smtClean="0">
                <a:latin typeface="Times New Roman" panose="02020603050405020304" pitchFamily="18" charset="0"/>
                <a:cs typeface="Times New Roman" panose="02020603050405020304" pitchFamily="18" charset="0"/>
              </a:rPr>
              <a:t>Recall that:</a:t>
            </a:r>
          </a:p>
          <a:p>
            <a:pPr lvl="1"/>
            <a:r>
              <a:rPr lang="en-US" sz="1200" dirty="0" smtClean="0">
                <a:latin typeface="Times New Roman" panose="02020603050405020304" pitchFamily="18" charset="0"/>
                <a:cs typeface="Times New Roman" panose="02020603050405020304" pitchFamily="18" charset="0"/>
              </a:rPr>
              <a:t>The length of an array is how many cells it has. An array of length N has cells indexed 0..(N-1)</a:t>
            </a:r>
          </a:p>
          <a:p>
            <a:pPr lvl="1"/>
            <a:r>
              <a:rPr lang="en-US" sz="1200" dirty="0" smtClean="0">
                <a:latin typeface="Times New Roman" panose="02020603050405020304" pitchFamily="18" charset="0"/>
                <a:cs typeface="Times New Roman" panose="02020603050405020304" pitchFamily="18" charset="0"/>
              </a:rPr>
              <a:t>Indexes must be an integer type. It is OK to have spaces around the index of a subscripted variable, for example data[1] and data[ 1 ] are exactly the same as far as the compiler is concerned.</a:t>
            </a:r>
          </a:p>
          <a:p>
            <a:r>
              <a:rPr lang="en-US" sz="1400" dirty="0" smtClean="0">
                <a:latin typeface="Times New Roman" panose="02020603050405020304" pitchFamily="18" charset="0"/>
                <a:cs typeface="Times New Roman" panose="02020603050405020304" pitchFamily="18" charset="0"/>
              </a:rPr>
              <a:t>It is not legal to refer to a cell that does not exist.</a:t>
            </a:r>
          </a:p>
          <a:p>
            <a:r>
              <a:rPr lang="en-US" sz="1400" dirty="0" smtClean="0">
                <a:latin typeface="Times New Roman" panose="02020603050405020304" pitchFamily="18" charset="0"/>
                <a:cs typeface="Times New Roman" panose="02020603050405020304" pitchFamily="18" charset="0"/>
              </a:rPr>
              <a:t>Say that an array were declared:</a:t>
            </a:r>
          </a:p>
          <a:p>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 data = new </a:t>
            </a:r>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[10];</a:t>
            </a:r>
          </a:p>
          <a:p>
            <a:r>
              <a:rPr lang="en-US" sz="1400" dirty="0" smtClean="0">
                <a:latin typeface="Times New Roman" panose="02020603050405020304" pitchFamily="18" charset="0"/>
                <a:cs typeface="Times New Roman" panose="02020603050405020304" pitchFamily="18" charset="0"/>
              </a:rPr>
              <a:t>The table shows some subscripted variables of this array.</a:t>
            </a:r>
          </a:p>
          <a:p>
            <a:r>
              <a:rPr lang="en-US" sz="1400" dirty="0" smtClean="0">
                <a:latin typeface="Times New Roman" panose="02020603050405020304" pitchFamily="18" charset="0"/>
                <a:cs typeface="Times New Roman" panose="02020603050405020304" pitchFamily="18" charset="0"/>
              </a:rPr>
              <a:t>If your program contains an expression that is always illegal, it will not compile. But often the size of an array is not known to the compiler. The size of an array often is determined by data at run time. Since the array is constructed as the program is running, the compiler does not know its length and can't detect some errors.</a:t>
            </a:r>
          </a:p>
          <a:p>
            <a:r>
              <a:rPr lang="en-US" sz="1400" dirty="0" smtClean="0">
                <a:latin typeface="Times New Roman" panose="02020603050405020304" pitchFamily="18" charset="0"/>
                <a:cs typeface="Times New Roman" panose="02020603050405020304" pitchFamily="18" charset="0"/>
              </a:rPr>
              <a:t>As a Java program is running, each time an array index is used it is checked to be sure that it is OK. This is called bounds checking, and is extremely important for catching errors. If an executing program refers to a cell that does not exist, an </a:t>
            </a:r>
            <a:r>
              <a:rPr lang="en-US" sz="1400" dirty="0" err="1" smtClean="0">
                <a:latin typeface="Times New Roman" panose="02020603050405020304" pitchFamily="18" charset="0"/>
                <a:cs typeface="Times New Roman" panose="02020603050405020304" pitchFamily="18" charset="0"/>
              </a:rPr>
              <a:t>ArrayIndexOutOfBoundsException</a:t>
            </a:r>
            <a:r>
              <a:rPr lang="en-US" sz="1400" dirty="0" smtClean="0">
                <a:latin typeface="Times New Roman" panose="02020603050405020304" pitchFamily="18" charset="0"/>
                <a:cs typeface="Times New Roman" panose="02020603050405020304" pitchFamily="18" charset="0"/>
              </a:rPr>
              <a:t> is thrown, and (usually) the program is terminated. </a:t>
            </a:r>
            <a:endParaRPr lang="en-US" sz="1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1445172"/>
            <a:ext cx="4038600" cy="3507828"/>
          </a:xfrm>
        </p:spPr>
      </p:pic>
    </p:spTree>
    <p:extLst>
      <p:ext uri="{BB962C8B-B14F-4D97-AF65-F5344CB8AC3E}">
        <p14:creationId xmlns:p14="http://schemas.microsoft.com/office/powerpoint/2010/main" val="335064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The while loop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616624"/>
          </a:xfrm>
        </p:spPr>
        <p:txBody>
          <a:bodyPr>
            <a:normAutofit fontScale="85000" lnSpcReduction="20000"/>
          </a:bodyPr>
          <a:lstStyle/>
          <a:p>
            <a:r>
              <a:rPr lang="en-US" dirty="0">
                <a:latin typeface="Times New Roman" pitchFamily="18" charset="0"/>
                <a:cs typeface="Times New Roman" pitchFamily="18" charset="0"/>
              </a:rPr>
              <a:t>A while loop is a control structure that allows you to repeat a task a certain number of times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syntax of a while loop is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When executing, if the </a:t>
            </a:r>
            <a:r>
              <a:rPr lang="en-US" i="1" dirty="0" err="1">
                <a:latin typeface="Times New Roman" pitchFamily="18" charset="0"/>
                <a:cs typeface="Times New Roman" pitchFamily="18" charset="0"/>
              </a:rPr>
              <a:t>boolean_expression</a:t>
            </a:r>
            <a:r>
              <a:rPr lang="en-US" dirty="0">
                <a:latin typeface="Times New Roman" pitchFamily="18" charset="0"/>
                <a:cs typeface="Times New Roman" pitchFamily="18" charset="0"/>
              </a:rPr>
              <a:t> result is true, then the actions inside the loop will be executed. This will continue as long as the expression result is true.</a:t>
            </a:r>
          </a:p>
          <a:p>
            <a:r>
              <a:rPr lang="en-US" dirty="0">
                <a:latin typeface="Times New Roman" pitchFamily="18" charset="0"/>
                <a:cs typeface="Times New Roman" pitchFamily="18" charset="0"/>
              </a:rPr>
              <a:t>Here, key point of the </a:t>
            </a:r>
            <a:r>
              <a:rPr lang="en-US" i="1" dirty="0">
                <a:latin typeface="Times New Roman" pitchFamily="18" charset="0"/>
                <a:cs typeface="Times New Roman" pitchFamily="18" charset="0"/>
              </a:rPr>
              <a:t>while</a:t>
            </a:r>
            <a:r>
              <a:rPr lang="en-US" dirty="0">
                <a:latin typeface="Times New Roman" pitchFamily="18" charset="0"/>
                <a:cs typeface="Times New Roman" pitchFamily="18" charset="0"/>
              </a:rPr>
              <a:t> loop is that the loop might not ever run. </a:t>
            </a:r>
            <a:r>
              <a:rPr lang="en-US" b="1" dirty="0">
                <a:latin typeface="Times New Roman" pitchFamily="18" charset="0"/>
                <a:cs typeface="Times New Roman" pitchFamily="18" charset="0"/>
              </a:rPr>
              <a:t>When the expression is tested and the result is false, the loop body will be skipped and the first statement after the while loop will be executed</a:t>
            </a:r>
            <a:r>
              <a:rPr lang="en-US" b="1"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04864"/>
            <a:ext cx="3816424" cy="1133560"/>
          </a:xfrm>
          <a:prstGeom prst="rect">
            <a:avLst/>
          </a:prstGeom>
        </p:spPr>
      </p:pic>
    </p:spTree>
    <p:extLst>
      <p:ext uri="{BB962C8B-B14F-4D97-AF65-F5344CB8AC3E}">
        <p14:creationId xmlns:p14="http://schemas.microsoft.com/office/powerpoint/2010/main" val="2512339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smtClean="0">
                <a:latin typeface="Times New Roman" pitchFamily="18" charset="0"/>
                <a:cs typeface="Times New Roman" pitchFamily="18" charset="0"/>
              </a:rPr>
              <a:t>The do…while loop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72608"/>
          </a:xfrm>
        </p:spPr>
        <p:txBody>
          <a:bodyPr>
            <a:normAutofit fontScale="77500" lnSpcReduction="20000"/>
          </a:bodyPr>
          <a:lstStyle/>
          <a:p>
            <a:r>
              <a:rPr lang="en-US" dirty="0" smtClean="0">
                <a:latin typeface="Times New Roman" pitchFamily="18" charset="0"/>
                <a:cs typeface="Times New Roman" pitchFamily="18" charset="0"/>
              </a:rPr>
              <a:t>A do...while loop is similar to a while loop, except that a </a:t>
            </a:r>
            <a:r>
              <a:rPr lang="en-US" b="1" dirty="0" smtClean="0">
                <a:latin typeface="Times New Roman" pitchFamily="18" charset="0"/>
                <a:cs typeface="Times New Roman" pitchFamily="18" charset="0"/>
              </a:rPr>
              <a:t>do...while loop is guaranteed to execute at least one time.</a:t>
            </a:r>
          </a:p>
          <a:p>
            <a:r>
              <a:rPr lang="en-US" dirty="0" smtClean="0">
                <a:latin typeface="Times New Roman" pitchFamily="18" charset="0"/>
                <a:cs typeface="Times New Roman" pitchFamily="18" charset="0"/>
              </a:rPr>
              <a:t>The syntax of a do...while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Notice that the Boolean expression appears at the end of the loop, so the statements in the loop execute once before the Boolean is tested.</a:t>
            </a:r>
          </a:p>
          <a:p>
            <a:r>
              <a:rPr lang="en-US" dirty="0" smtClean="0">
                <a:latin typeface="Times New Roman" pitchFamily="18" charset="0"/>
                <a:cs typeface="Times New Roman" pitchFamily="18" charset="0"/>
              </a:rPr>
              <a:t>If the Boolean expression is true, the flow of control jumps back up to do, and the statements in the loop execute again. This process repeats until the Boolean expression is 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211" y="2420888"/>
            <a:ext cx="4937092" cy="1584176"/>
          </a:xfrm>
          <a:prstGeom prst="rect">
            <a:avLst/>
          </a:prstGeom>
        </p:spPr>
      </p:pic>
    </p:spTree>
    <p:extLst>
      <p:ext uri="{BB962C8B-B14F-4D97-AF65-F5344CB8AC3E}">
        <p14:creationId xmlns:p14="http://schemas.microsoft.com/office/powerpoint/2010/main" val="3399674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lstStyle/>
          <a:p>
            <a:r>
              <a:rPr lang="en-US" dirty="0" smtClean="0">
                <a:latin typeface="Times New Roman" pitchFamily="18" charset="0"/>
                <a:cs typeface="Times New Roman" pitchFamily="18" charset="0"/>
              </a:rPr>
              <a:t>A for loop is a repetition control structure that allows you to efficiently write a loop that needs to execute a specific number of times.</a:t>
            </a:r>
          </a:p>
          <a:p>
            <a:r>
              <a:rPr lang="en-US" dirty="0" smtClean="0">
                <a:latin typeface="Times New Roman" pitchFamily="18" charset="0"/>
                <a:cs typeface="Times New Roman" pitchFamily="18" charset="0"/>
              </a:rPr>
              <a:t>A for loop is useful when you know how many times a task is to be repeated.</a:t>
            </a:r>
          </a:p>
          <a:p>
            <a:r>
              <a:rPr lang="en-US" dirty="0" smtClean="0">
                <a:latin typeface="Times New Roman" pitchFamily="18" charset="0"/>
                <a:cs typeface="Times New Roman" pitchFamily="18" charset="0"/>
              </a:rPr>
              <a:t>The syntax of a for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896" y="4509120"/>
            <a:ext cx="6212455" cy="1152128"/>
          </a:xfrm>
          <a:prstGeom prst="rect">
            <a:avLst/>
          </a:prstGeom>
        </p:spPr>
      </p:pic>
    </p:spTree>
    <p:extLst>
      <p:ext uri="{BB962C8B-B14F-4D97-AF65-F5344CB8AC3E}">
        <p14:creationId xmlns:p14="http://schemas.microsoft.com/office/powerpoint/2010/main" val="2679888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47500" lnSpcReduction="2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US" sz="44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US" sz="44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sz="4400" dirty="0" smtClean="0">
                <a:latin typeface="Times New Roman" pitchFamily="18"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endParaRPr lang="en-US" sz="3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98" y="1268760"/>
            <a:ext cx="6212455" cy="1152128"/>
          </a:xfrm>
          <a:prstGeom prst="rect">
            <a:avLst/>
          </a:prstGeom>
        </p:spPr>
      </p:pic>
    </p:spTree>
    <p:extLst>
      <p:ext uri="{BB962C8B-B14F-4D97-AF65-F5344CB8AC3E}">
        <p14:creationId xmlns:p14="http://schemas.microsoft.com/office/powerpoint/2010/main" val="13825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6273" y="228601"/>
            <a:ext cx="4189527" cy="6248399"/>
          </a:xfrm>
        </p:spPr>
      </p:pic>
      <p:sp>
        <p:nvSpPr>
          <p:cNvPr id="8" name="Content Placeholder 7"/>
          <p:cNvSpPr>
            <a:spLocks noGrp="1"/>
          </p:cNvSpPr>
          <p:nvPr>
            <p:ph sz="half" idx="2"/>
          </p:nvPr>
        </p:nvSpPr>
        <p:spPr>
          <a:xfrm>
            <a:off x="4800600" y="381000"/>
            <a:ext cx="4038600" cy="6172200"/>
          </a:xfrm>
        </p:spPr>
        <p:txBody>
          <a:bodyPr>
            <a:normAutofit fontScale="85000" lnSpcReduction="20000"/>
          </a:bodyPr>
          <a:lstStyle/>
          <a:p>
            <a:r>
              <a:rPr lang="en-US" dirty="0" smtClean="0">
                <a:latin typeface="Times New Roman" pitchFamily="18" charset="0"/>
                <a:cs typeface="Times New Roman" pitchFamily="18" charset="0"/>
              </a:rPr>
              <a:t>The initialization step is executed first, and only once. This step allows you to declare and initialize any loop control variables. </a:t>
            </a:r>
            <a:r>
              <a:rPr lang="en-US" b="1" dirty="0" smtClean="0">
                <a:latin typeface="Times New Roman" pitchFamily="18" charset="0"/>
                <a:cs typeface="Times New Roman" pitchFamily="18" charset="0"/>
              </a:rPr>
              <a:t>You are not required to put a statement here, as long as a semicolon appears.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a:t>
            </a:r>
            <a:r>
              <a:rPr lang="en-US" b="1" dirty="0" smtClean="0">
                <a:latin typeface="Times New Roman" pitchFamily="18" charset="0"/>
                <a:cs typeface="Times New Roman" pitchFamily="18" charset="0"/>
              </a:rPr>
              <a:t>. This statement can be left blank, as long as a semicolon appears after the Boolean expression</a:t>
            </a:r>
            <a:r>
              <a:rPr lang="en-US" dirty="0" smtClean="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1341644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88950"/>
          </a:xfrm>
        </p:spPr>
        <p:txBody>
          <a:bodyPr>
            <a:normAutofit fontScale="90000"/>
          </a:bodyPr>
          <a:lstStyle/>
          <a:p>
            <a:pPr algn="l"/>
            <a:r>
              <a:rPr lang="en-US" sz="3200" dirty="0" smtClean="0">
                <a:latin typeface="Times New Roman" pitchFamily="18" charset="0"/>
                <a:cs typeface="Times New Roman" pitchFamily="18" charset="0"/>
              </a:rPr>
              <a:t>Exercise</a:t>
            </a:r>
            <a:endParaRPr lang="en-US" sz="32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066800"/>
            <a:ext cx="5111750" cy="5137830"/>
          </a:xfrm>
        </p:spPr>
      </p:pic>
      <p:sp>
        <p:nvSpPr>
          <p:cNvPr id="7" name="TextBox 6"/>
          <p:cNvSpPr txBox="1"/>
          <p:nvPr/>
        </p:nvSpPr>
        <p:spPr>
          <a:xfrm>
            <a:off x="457200" y="990600"/>
            <a:ext cx="2895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Use double nested loop to generate output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2981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Arrays</a:t>
            </a:r>
            <a:r>
              <a:rPr lang="en-US" dirty="0" smtClean="0"/>
              <a:t>  </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Say that you are writing a program that reads in 100 numbers. Would you like to declare 100 variables and write 100 input statements?</a:t>
            </a:r>
          </a:p>
          <a:p>
            <a:r>
              <a:rPr lang="en-US" dirty="0" smtClean="0">
                <a:latin typeface="Times New Roman" panose="02020603050405020304" pitchFamily="18" charset="0"/>
                <a:cs typeface="Times New Roman" panose="02020603050405020304" pitchFamily="18" charset="0"/>
              </a:rPr>
              <a:t>Probably not. It would be useful to have an organized way of reading and storing the values.</a:t>
            </a:r>
          </a:p>
          <a:p>
            <a:r>
              <a:rPr lang="en-US" dirty="0" smtClean="0">
                <a:latin typeface="Times New Roman" panose="02020603050405020304" pitchFamily="18" charset="0"/>
                <a:cs typeface="Times New Roman" panose="02020603050405020304" pitchFamily="18" charset="0"/>
              </a:rPr>
              <a:t>An array is an object that is used to store a list of values. It is made out of a </a:t>
            </a:r>
            <a:r>
              <a:rPr lang="en-US" b="1" dirty="0" smtClean="0">
                <a:latin typeface="Times New Roman" panose="02020603050405020304" pitchFamily="18" charset="0"/>
                <a:cs typeface="Times New Roman" panose="02020603050405020304" pitchFamily="18" charset="0"/>
              </a:rPr>
              <a:t>contiguous block of memory</a:t>
            </a:r>
            <a:r>
              <a:rPr lang="en-US" dirty="0" smtClean="0">
                <a:latin typeface="Times New Roman" panose="02020603050405020304" pitchFamily="18" charset="0"/>
                <a:cs typeface="Times New Roman" panose="02020603050405020304" pitchFamily="18" charset="0"/>
              </a:rPr>
              <a:t> that is divided into a number of cells. </a:t>
            </a:r>
            <a:r>
              <a:rPr lang="en-US" b="1" dirty="0" smtClean="0">
                <a:latin typeface="Times New Roman" panose="02020603050405020304" pitchFamily="18" charset="0"/>
                <a:cs typeface="Times New Roman" panose="02020603050405020304" pitchFamily="18" charset="0"/>
              </a:rPr>
              <a:t>Each cell holds a value</a:t>
            </a:r>
            <a:r>
              <a:rPr lang="en-US" dirty="0" smtClean="0">
                <a:latin typeface="Times New Roman" panose="02020603050405020304" pitchFamily="18" charset="0"/>
                <a:cs typeface="Times New Roman" panose="02020603050405020304" pitchFamily="18" charset="0"/>
              </a:rPr>
              <a:t>, and all the values are of </a:t>
            </a:r>
            <a:r>
              <a:rPr lang="en-US" b="1" dirty="0" smtClean="0">
                <a:latin typeface="Times New Roman" panose="02020603050405020304" pitchFamily="18" charset="0"/>
                <a:cs typeface="Times New Roman" panose="02020603050405020304" pitchFamily="18" charset="0"/>
              </a:rPr>
              <a:t>the same type</a:t>
            </a:r>
            <a:r>
              <a:rPr lang="en-US" dirty="0" smtClean="0">
                <a:latin typeface="Times New Roman" panose="02020603050405020304" pitchFamily="18" charset="0"/>
                <a:cs typeface="Times New Roman" panose="02020603050405020304" pitchFamily="18" charset="0"/>
              </a:rPr>
              <a:t>. Sometimes the cells of an array are called slots.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76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274637"/>
            <a:ext cx="6096000" cy="6354763"/>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In the example array pictured at right, each cell holds an int.</a:t>
            </a:r>
          </a:p>
          <a:p>
            <a:r>
              <a:rPr lang="en-US" dirty="0">
                <a:latin typeface="Times New Roman" panose="02020603050405020304" pitchFamily="18" charset="0"/>
                <a:cs typeface="Times New Roman" panose="02020603050405020304" pitchFamily="18" charset="0"/>
              </a:rPr>
              <a:t>The name of this array is </a:t>
            </a:r>
            <a:r>
              <a:rPr lang="en-US" dirty="0" smtClean="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The cells are indexed 0 through 9. Each cell can be accessed by using its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For example, </a:t>
            </a:r>
            <a:r>
              <a:rPr lang="en-US" dirty="0" smtClean="0">
                <a:latin typeface="Times New Roman" panose="02020603050405020304" pitchFamily="18" charset="0"/>
                <a:cs typeface="Times New Roman" panose="02020603050405020304" pitchFamily="18" charset="0"/>
              </a:rPr>
              <a:t>data[0]</a:t>
            </a:r>
            <a:r>
              <a:rPr lang="en-US" dirty="0">
                <a:latin typeface="Times New Roman" panose="02020603050405020304" pitchFamily="18" charset="0"/>
                <a:cs typeface="Times New Roman" panose="02020603050405020304" pitchFamily="18" charset="0"/>
              </a:rPr>
              <a:t> is the cell which is indexed by zero (which contains the </a:t>
            </a:r>
            <a:r>
              <a:rPr lang="en-US" dirty="0" smtClean="0">
                <a:latin typeface="Times New Roman" panose="02020603050405020304" pitchFamily="18" charset="0"/>
                <a:cs typeface="Times New Roman" panose="02020603050405020304" pitchFamily="18" charset="0"/>
              </a:rPr>
              <a:t>value 23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data[5]</a:t>
            </a:r>
            <a:r>
              <a:rPr lang="en-US" dirty="0">
                <a:latin typeface="Times New Roman" panose="02020603050405020304" pitchFamily="18" charset="0"/>
                <a:cs typeface="Times New Roman" panose="02020603050405020304" pitchFamily="18" charset="0"/>
              </a:rPr>
              <a:t> is the cell which is indexed by 5 (which contains the value 14</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Facts:</a:t>
            </a:r>
          </a:p>
          <a:p>
            <a:pPr lvl="1"/>
            <a:r>
              <a:rPr lang="en-US" dirty="0" smtClean="0">
                <a:latin typeface="Times New Roman" panose="02020603050405020304" pitchFamily="18" charset="0"/>
                <a:cs typeface="Times New Roman" panose="02020603050405020304" pitchFamily="18" charset="0"/>
              </a:rPr>
              <a:t>The cells are numbered sequentially starting at zero.</a:t>
            </a:r>
          </a:p>
          <a:p>
            <a:pPr lvl="1"/>
            <a:r>
              <a:rPr lang="en-US" dirty="0" smtClean="0">
                <a:latin typeface="Times New Roman" panose="02020603050405020304" pitchFamily="18" charset="0"/>
                <a:cs typeface="Times New Roman" panose="02020603050405020304" pitchFamily="18" charset="0"/>
              </a:rPr>
              <a:t>If there are N cells in an array, the indexes will be 0 through N-1.</a:t>
            </a:r>
          </a:p>
          <a:p>
            <a:r>
              <a:rPr lang="en-US" dirty="0" smtClean="0">
                <a:latin typeface="Times New Roman" panose="02020603050405020304" pitchFamily="18" charset="0"/>
                <a:cs typeface="Times New Roman" panose="02020603050405020304" pitchFamily="18" charset="0"/>
              </a:rPr>
              <a:t>The value stored in a cell of an array is sometimes called an element of the array. An array has a fixed number of cells. The values in the cells (the elements) can be changed.</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5600" y="228600"/>
            <a:ext cx="1972093" cy="4715876"/>
          </a:xfrm>
        </p:spPr>
      </p:pic>
      <p:sp>
        <p:nvSpPr>
          <p:cNvPr id="6" name="TextBox 5"/>
          <p:cNvSpPr txBox="1"/>
          <p:nvPr/>
        </p:nvSpPr>
        <p:spPr>
          <a:xfrm>
            <a:off x="6477000" y="5410200"/>
            <a:ext cx="2479461" cy="923330"/>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What</a:t>
            </a:r>
            <a:r>
              <a:rPr lang="en-US" dirty="0">
                <a:latin typeface="Times New Roman" panose="02020603050405020304" pitchFamily="18" charset="0"/>
                <a:cs typeface="Times New Roman" panose="02020603050405020304" pitchFamily="18" charset="0"/>
              </a:rPr>
              <a:t> is the value of the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arithmetic </a:t>
            </a:r>
            <a:r>
              <a:rPr lang="en-US" dirty="0">
                <a:latin typeface="Times New Roman" panose="02020603050405020304" pitchFamily="18" charset="0"/>
                <a:cs typeface="Times New Roman" panose="02020603050405020304" pitchFamily="18" charset="0"/>
              </a:rPr>
              <a:t>expression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data[2] + data[6]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243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1117</Words>
  <Application>Microsoft Office PowerPoint</Application>
  <PresentationFormat>On-screen Show (4:3)</PresentationFormat>
  <Paragraphs>113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For loop and Array</vt:lpstr>
      <vt:lpstr>The while loop</vt:lpstr>
      <vt:lpstr>The do…while loop </vt:lpstr>
      <vt:lpstr>The for Loop</vt:lpstr>
      <vt:lpstr>The for Loop</vt:lpstr>
      <vt:lpstr>PowerPoint Presentation</vt:lpstr>
      <vt:lpstr>Exercise</vt:lpstr>
      <vt:lpstr>Arrays  </vt:lpstr>
      <vt:lpstr>PowerPoint Presentation</vt:lpstr>
      <vt:lpstr>PowerPoint Presentation</vt:lpstr>
      <vt:lpstr>PowerPoint Presentation</vt:lpstr>
      <vt:lpstr>PowerPoint Presentation</vt:lpstr>
      <vt:lpstr>PowerPoint Presentation</vt:lpstr>
      <vt:lpstr>2D Array</vt:lpstr>
      <vt:lpstr>Bounds Checking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 and Array</dc:title>
  <dc:creator>Muye Liu</dc:creator>
  <cp:lastModifiedBy>BenhouZi</cp:lastModifiedBy>
  <cp:revision>16</cp:revision>
  <dcterms:created xsi:type="dcterms:W3CDTF">2015-01-24T06:13:37Z</dcterms:created>
  <dcterms:modified xsi:type="dcterms:W3CDTF">2015-01-25T19:58:08Z</dcterms:modified>
</cp:coreProperties>
</file>