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490985-C310-41FB-87DE-74460A0D9D7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362281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490985-C310-41FB-87DE-74460A0D9D7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187721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490985-C310-41FB-87DE-74460A0D9D7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112775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490985-C310-41FB-87DE-74460A0D9D7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263314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490985-C310-41FB-87DE-74460A0D9D7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75286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490985-C310-41FB-87DE-74460A0D9D71}"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175858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490985-C310-41FB-87DE-74460A0D9D71}"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240184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490985-C310-41FB-87DE-74460A0D9D71}"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37203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90985-C310-41FB-87DE-74460A0D9D71}"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18990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490985-C310-41FB-87DE-74460A0D9D71}"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213875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490985-C310-41FB-87DE-74460A0D9D71}"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8A9F-E5CE-4D87-BB55-98CFC6E97115}" type="slidenum">
              <a:rPr lang="en-US" smtClean="0"/>
              <a:t>‹#›</a:t>
            </a:fld>
            <a:endParaRPr lang="en-US"/>
          </a:p>
        </p:txBody>
      </p:sp>
    </p:spTree>
    <p:extLst>
      <p:ext uri="{BB962C8B-B14F-4D97-AF65-F5344CB8AC3E}">
        <p14:creationId xmlns:p14="http://schemas.microsoft.com/office/powerpoint/2010/main" val="115597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90985-C310-41FB-87DE-74460A0D9D71}" type="datetimeFigureOut">
              <a:rPr lang="en-US" smtClean="0"/>
              <a:t>1/25/2015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B8A9F-E5CE-4D87-BB55-98CFC6E97115}" type="slidenum">
              <a:rPr lang="en-US" smtClean="0"/>
              <a:t>‹#›</a:t>
            </a:fld>
            <a:endParaRPr lang="en-US"/>
          </a:p>
        </p:txBody>
      </p:sp>
    </p:spTree>
    <p:extLst>
      <p:ext uri="{BB962C8B-B14F-4D97-AF65-F5344CB8AC3E}">
        <p14:creationId xmlns:p14="http://schemas.microsoft.com/office/powerpoint/2010/main" val="452599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Java Methods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3650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260648"/>
            <a:ext cx="4320480" cy="6120680"/>
          </a:xfrm>
        </p:spPr>
      </p:pic>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9992" y="332656"/>
            <a:ext cx="4536504" cy="6192688"/>
          </a:xfrm>
        </p:spPr>
      </p:pic>
    </p:spTree>
    <p:extLst>
      <p:ext uri="{BB962C8B-B14F-4D97-AF65-F5344CB8AC3E}">
        <p14:creationId xmlns:p14="http://schemas.microsoft.com/office/powerpoint/2010/main" val="22076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332656"/>
            <a:ext cx="3008313" cy="382364"/>
          </a:xfrm>
        </p:spPr>
        <p:txBody>
          <a:bodyPr>
            <a:normAutofit fontScale="90000"/>
          </a:bodyPr>
          <a:lstStyle/>
          <a:p>
            <a:r>
              <a:rPr lang="en-US" b="0" dirty="0" smtClean="0">
                <a:latin typeface="Times New Roman" pitchFamily="18" charset="0"/>
                <a:cs typeface="Times New Roman" pitchFamily="18" charset="0"/>
              </a:rPr>
              <a:t>Maximum-finding Method</a:t>
            </a:r>
            <a:endParaRPr lang="en-US" b="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88" y="273050"/>
            <a:ext cx="5400600" cy="6396310"/>
          </a:xfrm>
        </p:spPr>
      </p:pic>
      <p:sp>
        <p:nvSpPr>
          <p:cNvPr id="6" name="Text Placeholder 5"/>
          <p:cNvSpPr>
            <a:spLocks noGrp="1"/>
          </p:cNvSpPr>
          <p:nvPr>
            <p:ph type="body" sz="half" idx="2"/>
          </p:nvPr>
        </p:nvSpPr>
        <p:spPr>
          <a:xfrm>
            <a:off x="457200" y="764704"/>
            <a:ext cx="3008313" cy="5976664"/>
          </a:xfrm>
        </p:spPr>
        <p:txBody>
          <a:bodyPr/>
          <a:lstStyle/>
          <a:p>
            <a:r>
              <a:rPr lang="en-US" dirty="0" smtClean="0">
                <a:latin typeface="Times New Roman" pitchFamily="18" charset="0"/>
                <a:cs typeface="Times New Roman" pitchFamily="18" charset="0"/>
              </a:rPr>
              <a:t>Say that we want a method that finds the maximum element in an array of integers. Think of this method as a machine that inputs an array and outputs the maximum.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array is passed into the method as a parameter, and the maximum is returned by the method.</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429000"/>
            <a:ext cx="2969013" cy="1656184"/>
          </a:xfrm>
          <a:prstGeom prst="rect">
            <a:avLst/>
          </a:prstGeom>
        </p:spPr>
      </p:pic>
    </p:spTree>
    <p:extLst>
      <p:ext uri="{BB962C8B-B14F-4D97-AF65-F5344CB8AC3E}">
        <p14:creationId xmlns:p14="http://schemas.microsoft.com/office/powerpoint/2010/main" val="1334514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408712"/>
          </a:xfrm>
        </p:spPr>
        <p:txBody>
          <a:bodyPr>
            <a:noAutofit/>
          </a:bodyPr>
          <a:lstStyle/>
          <a:p>
            <a:r>
              <a:rPr lang="en-US" sz="2000" dirty="0" smtClean="0">
                <a:latin typeface="Times New Roman" pitchFamily="18" charset="0"/>
                <a:cs typeface="Times New Roman" pitchFamily="18" charset="0"/>
              </a:rPr>
              <a:t>In Java, a method is a function that belongs to a class. </a:t>
            </a:r>
            <a:endParaRPr lang="en-US" sz="2000" dirty="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Every function belongs to a class.</a:t>
            </a:r>
          </a:p>
          <a:p>
            <a:r>
              <a:rPr lang="en-US" sz="2000" dirty="0" smtClean="0">
                <a:latin typeface="Times New Roman" pitchFamily="18" charset="0"/>
                <a:cs typeface="Times New Roman" pitchFamily="18" charset="0"/>
              </a:rPr>
              <a:t>A function is a reusable portion of a program, sometimes called a procedure or subroutine.</a:t>
            </a:r>
          </a:p>
          <a:p>
            <a:pPr lvl="1"/>
            <a:r>
              <a:rPr lang="en-US" sz="1800" dirty="0" smtClean="0">
                <a:latin typeface="Times New Roman" pitchFamily="18" charset="0"/>
                <a:cs typeface="Times New Roman" pitchFamily="18" charset="0"/>
              </a:rPr>
              <a:t>Like a mini-program (or subprogram) in its own right</a:t>
            </a:r>
          </a:p>
          <a:p>
            <a:pPr lvl="1"/>
            <a:r>
              <a:rPr lang="en-US" sz="1800" dirty="0" smtClean="0">
                <a:latin typeface="Times New Roman" pitchFamily="18" charset="0"/>
                <a:cs typeface="Times New Roman" pitchFamily="18" charset="0"/>
              </a:rPr>
              <a:t>Can take in special inputs (arguments)</a:t>
            </a:r>
          </a:p>
          <a:p>
            <a:pPr lvl="1"/>
            <a:r>
              <a:rPr lang="en-US" sz="1800" dirty="0" smtClean="0">
                <a:latin typeface="Times New Roman" pitchFamily="18" charset="0"/>
                <a:cs typeface="Times New Roman" pitchFamily="18" charset="0"/>
              </a:rPr>
              <a:t>Can produce an answer value (return value)</a:t>
            </a:r>
          </a:p>
          <a:p>
            <a:pPr lvl="1"/>
            <a:r>
              <a:rPr lang="en-US" sz="1800" dirty="0" smtClean="0">
                <a:latin typeface="Times New Roman" pitchFamily="18" charset="0"/>
                <a:cs typeface="Times New Roman" pitchFamily="18" charset="0"/>
              </a:rPr>
              <a:t>Similar to the idea of a function in mathematics</a:t>
            </a:r>
          </a:p>
          <a:p>
            <a:r>
              <a:rPr lang="en-US" sz="2000" dirty="0" smtClean="0">
                <a:latin typeface="Times New Roman" pitchFamily="18" charset="0"/>
                <a:cs typeface="Times New Roman" pitchFamily="18" charset="0"/>
              </a:rPr>
              <a:t>Why write and use functions?</a:t>
            </a:r>
          </a:p>
          <a:p>
            <a:pPr lvl="1"/>
            <a:r>
              <a:rPr lang="en-US" sz="1600" dirty="0" smtClean="0">
                <a:latin typeface="Times New Roman" pitchFamily="18" charset="0"/>
                <a:cs typeface="Times New Roman" pitchFamily="18" charset="0"/>
              </a:rPr>
              <a:t>Divide-and-conquer</a:t>
            </a:r>
          </a:p>
          <a:p>
            <a:pPr lvl="2"/>
            <a:r>
              <a:rPr lang="en-US" sz="1200" dirty="0" smtClean="0">
                <a:latin typeface="Times New Roman" pitchFamily="18" charset="0"/>
                <a:cs typeface="Times New Roman" pitchFamily="18" charset="0"/>
              </a:rPr>
              <a:t>Can breaking up programs and algorithms into smaller, more manageable pieces</a:t>
            </a:r>
          </a:p>
          <a:p>
            <a:pPr lvl="2"/>
            <a:r>
              <a:rPr lang="en-US" sz="1200" dirty="0" smtClean="0">
                <a:latin typeface="Times New Roman" pitchFamily="18" charset="0"/>
                <a:cs typeface="Times New Roman" pitchFamily="18" charset="0"/>
              </a:rPr>
              <a:t>This makes for easier writing, testing, and debugging</a:t>
            </a:r>
          </a:p>
          <a:p>
            <a:pPr lvl="2"/>
            <a:r>
              <a:rPr lang="en-US" sz="1200" dirty="0" smtClean="0">
                <a:latin typeface="Times New Roman" pitchFamily="18" charset="0"/>
                <a:cs typeface="Times New Roman" pitchFamily="18" charset="0"/>
              </a:rPr>
              <a:t>Also easier to break up the work for team development</a:t>
            </a:r>
          </a:p>
          <a:p>
            <a:pPr lvl="1"/>
            <a:r>
              <a:rPr lang="en-US" sz="1600" dirty="0" smtClean="0">
                <a:latin typeface="Times New Roman" pitchFamily="18" charset="0"/>
                <a:cs typeface="Times New Roman" pitchFamily="18" charset="0"/>
              </a:rPr>
              <a:t>Reusability</a:t>
            </a:r>
          </a:p>
          <a:p>
            <a:pPr lvl="2"/>
            <a:r>
              <a:rPr lang="en-US" sz="1200" dirty="0" smtClean="0">
                <a:latin typeface="Times New Roman" pitchFamily="18" charset="0"/>
                <a:cs typeface="Times New Roman" pitchFamily="18" charset="0"/>
              </a:rPr>
              <a:t>Functions can be called to do their tasks anywhere in a program, as many times as needed</a:t>
            </a:r>
          </a:p>
          <a:p>
            <a:pPr lvl="2"/>
            <a:r>
              <a:rPr lang="en-US" sz="1200" dirty="0" smtClean="0">
                <a:latin typeface="Times New Roman" pitchFamily="18" charset="0"/>
                <a:cs typeface="Times New Roman" pitchFamily="18" charset="0"/>
              </a:rPr>
              <a:t>Avoids repetition of code in a program</a:t>
            </a:r>
          </a:p>
          <a:p>
            <a:pPr lvl="2"/>
            <a:r>
              <a:rPr lang="en-US" sz="1200" dirty="0" smtClean="0">
                <a:latin typeface="Times New Roman" pitchFamily="18" charset="0"/>
                <a:cs typeface="Times New Roman" pitchFamily="18" charset="0"/>
              </a:rPr>
              <a:t>Functions can be placed into libraries to be used by more than one "program"</a:t>
            </a:r>
            <a:endParaRPr lang="en-US" sz="16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With methods (functions), there are 2 major points of view</a:t>
            </a:r>
          </a:p>
          <a:p>
            <a:pPr lvl="1"/>
            <a:r>
              <a:rPr lang="en-US" sz="1600" dirty="0" smtClean="0">
                <a:latin typeface="Times New Roman" pitchFamily="18" charset="0"/>
                <a:cs typeface="Times New Roman" pitchFamily="18" charset="0"/>
              </a:rPr>
              <a:t>Builder of the method -- responsible for creating the declaration and the definition of the method</a:t>
            </a:r>
          </a:p>
          <a:p>
            <a:pPr lvl="1"/>
            <a:r>
              <a:rPr lang="en-US" sz="1600" dirty="0" smtClean="0">
                <a:latin typeface="Times New Roman" pitchFamily="18" charset="0"/>
                <a:cs typeface="Times New Roman" pitchFamily="18" charset="0"/>
              </a:rPr>
              <a:t>Caller -- somebody (i.e. some portion of code) that uses the method to perform a task</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42472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18" end="18"/>
                                            </p:txEl>
                                          </p:spTgt>
                                        </p:tgtEl>
                                        <p:attrNameLst>
                                          <p:attrName>style.visibility</p:attrName>
                                        </p:attrNameLst>
                                      </p:cBhvr>
                                      <p:to>
                                        <p:strVal val="visible"/>
                                      </p:to>
                                    </p:set>
                                    <p:anim calcmode="lin" valueType="num">
                                      <p:cBhvr additive="base">
                                        <p:cTn id="8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6120680"/>
          </a:xfrm>
        </p:spPr>
        <p:txBody>
          <a:bodyPr>
            <a:normAutofit fontScale="92500"/>
          </a:bodyPr>
          <a:lstStyle/>
          <a:p>
            <a:r>
              <a:rPr lang="en-US" dirty="0" smtClean="0">
                <a:latin typeface="Times New Roman" pitchFamily="18" charset="0"/>
                <a:cs typeface="Times New Roman" pitchFamily="18" charset="0"/>
              </a:rPr>
              <a:t>Now you will learn how to create your own methods </a:t>
            </a:r>
            <a:r>
              <a:rPr lang="en-US" b="1" dirty="0" smtClean="0">
                <a:latin typeface="Times New Roman" pitchFamily="18" charset="0"/>
                <a:cs typeface="Times New Roman" pitchFamily="18" charset="0"/>
              </a:rPr>
              <a:t>with or without return values</a:t>
            </a:r>
            <a:r>
              <a:rPr lang="en-US" dirty="0" smtClean="0">
                <a:latin typeface="Times New Roman" pitchFamily="18" charset="0"/>
                <a:cs typeface="Times New Roman" pitchFamily="18" charset="0"/>
              </a:rPr>
              <a:t>, invoke a method </a:t>
            </a:r>
            <a:r>
              <a:rPr lang="en-US" b="1" dirty="0" smtClean="0">
                <a:latin typeface="Times New Roman" pitchFamily="18" charset="0"/>
                <a:cs typeface="Times New Roman" pitchFamily="18" charset="0"/>
              </a:rPr>
              <a:t>with or without parameters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overload methods using the same names</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apply method abstraction in the program design.</a:t>
            </a:r>
          </a:p>
          <a:p>
            <a:r>
              <a:rPr lang="en-US" dirty="0" smtClean="0">
                <a:latin typeface="Times New Roman" pitchFamily="18" charset="0"/>
                <a:cs typeface="Times New Roman" pitchFamily="18" charset="0"/>
              </a:rPr>
              <a:t>Example of a method</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public static : modifier.</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return type</a:t>
            </a:r>
          </a:p>
          <a:p>
            <a:pPr lvl="1"/>
            <a:r>
              <a:rPr lang="en-US" dirty="0" err="1" smtClean="0">
                <a:latin typeface="Times New Roman" pitchFamily="18" charset="0"/>
                <a:cs typeface="Times New Roman" pitchFamily="18" charset="0"/>
              </a:rPr>
              <a:t>funcName</a:t>
            </a:r>
            <a:r>
              <a:rPr lang="en-US" dirty="0" smtClean="0">
                <a:latin typeface="Times New Roman" pitchFamily="18" charset="0"/>
                <a:cs typeface="Times New Roman" pitchFamily="18" charset="0"/>
              </a:rPr>
              <a:t>: function name</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b: list of parameters (formal parameter list)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428999"/>
            <a:ext cx="5184576" cy="936105"/>
          </a:xfrm>
          <a:prstGeom prst="rect">
            <a:avLst/>
          </a:prstGeom>
        </p:spPr>
      </p:pic>
    </p:spTree>
    <p:extLst>
      <p:ext uri="{BB962C8B-B14F-4D97-AF65-F5344CB8AC3E}">
        <p14:creationId xmlns:p14="http://schemas.microsoft.com/office/powerpoint/2010/main" val="10446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rmAutofit fontScale="77500" lnSpcReduction="20000"/>
          </a:bodyPr>
          <a:lstStyle/>
          <a:p>
            <a:r>
              <a:rPr lang="en-US" dirty="0" smtClean="0">
                <a:latin typeface="Times New Roman" pitchFamily="18" charset="0"/>
                <a:cs typeface="Times New Roman" pitchFamily="18" charset="0"/>
              </a:rPr>
              <a:t>Methods are also known as Procedures or Functions:</a:t>
            </a:r>
          </a:p>
          <a:p>
            <a:pPr lvl="1"/>
            <a:r>
              <a:rPr lang="en-US" dirty="0" smtClean="0">
                <a:latin typeface="Times New Roman" pitchFamily="18" charset="0"/>
                <a:cs typeface="Times New Roman" pitchFamily="18" charset="0"/>
              </a:rPr>
              <a:t>Procedures: They don't return any value.</a:t>
            </a:r>
          </a:p>
          <a:p>
            <a:pPr lvl="1"/>
            <a:r>
              <a:rPr lang="en-US" dirty="0" smtClean="0">
                <a:latin typeface="Times New Roman" pitchFamily="18" charset="0"/>
                <a:cs typeface="Times New Roman" pitchFamily="18" charset="0"/>
              </a:rPr>
              <a:t>Functions: They return value.</a:t>
            </a:r>
          </a:p>
          <a:p>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syntax</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syntax shown above includes:</a:t>
            </a:r>
          </a:p>
          <a:p>
            <a:pPr lvl="1"/>
            <a:r>
              <a:rPr lang="en-US" dirty="0" smtClean="0">
                <a:latin typeface="Times New Roman" pitchFamily="18" charset="0"/>
                <a:cs typeface="Times New Roman" pitchFamily="18" charset="0"/>
              </a:rPr>
              <a:t>modifier: It defines the access type of the method and it is optional to use.</a:t>
            </a:r>
          </a:p>
          <a:p>
            <a:pPr lvl="1"/>
            <a:r>
              <a:rPr lang="en-US" dirty="0" err="1" smtClean="0">
                <a:latin typeface="Times New Roman" pitchFamily="18" charset="0"/>
                <a:cs typeface="Times New Roman" pitchFamily="18" charset="0"/>
              </a:rPr>
              <a:t>returnType</a:t>
            </a:r>
            <a:r>
              <a:rPr lang="en-US" dirty="0" smtClean="0">
                <a:latin typeface="Times New Roman" pitchFamily="18" charset="0"/>
                <a:cs typeface="Times New Roman" pitchFamily="18" charset="0"/>
              </a:rPr>
              <a:t>: Method may return a value.</a:t>
            </a:r>
          </a:p>
          <a:p>
            <a:pPr lvl="1"/>
            <a:r>
              <a:rPr lang="en-US" dirty="0" err="1" smtClean="0">
                <a:latin typeface="Times New Roman" pitchFamily="18" charset="0"/>
                <a:cs typeface="Times New Roman" pitchFamily="18" charset="0"/>
              </a:rPr>
              <a:t>nameOfMethod</a:t>
            </a:r>
            <a:r>
              <a:rPr lang="en-US" dirty="0" smtClean="0">
                <a:latin typeface="Times New Roman" pitchFamily="18" charset="0"/>
                <a:cs typeface="Times New Roman" pitchFamily="18" charset="0"/>
              </a:rPr>
              <a:t>: This is the method name. The method signature consists of the method name and the parameter list.</a:t>
            </a:r>
          </a:p>
          <a:p>
            <a:pPr lvl="1"/>
            <a:r>
              <a:rPr lang="en-US" dirty="0" smtClean="0">
                <a:latin typeface="Times New Roman" pitchFamily="18" charset="0"/>
                <a:cs typeface="Times New Roman" pitchFamily="18" charset="0"/>
              </a:rPr>
              <a:t>Parameter List: The list of parameters, it is the type, order, and number of parameters of a method. These are optional, method may contain zero parameters.</a:t>
            </a:r>
          </a:p>
          <a:p>
            <a:pPr lvl="1"/>
            <a:r>
              <a:rPr lang="en-US" dirty="0" smtClean="0">
                <a:latin typeface="Times New Roman" pitchFamily="18" charset="0"/>
                <a:cs typeface="Times New Roman" pitchFamily="18" charset="0"/>
              </a:rPr>
              <a:t>method body: The method body defines what the method does with statements.</a:t>
            </a:r>
          </a:p>
          <a:p>
            <a:pPr lvl="1"/>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65970"/>
            <a:ext cx="7327545" cy="958974"/>
          </a:xfrm>
          <a:prstGeom prst="rect">
            <a:avLst/>
          </a:prstGeom>
        </p:spPr>
      </p:pic>
    </p:spTree>
    <p:extLst>
      <p:ext uri="{BB962C8B-B14F-4D97-AF65-F5344CB8AC3E}">
        <p14:creationId xmlns:p14="http://schemas.microsoft.com/office/powerpoint/2010/main" val="1360878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622"/>
            <a:ext cx="8229600" cy="706090"/>
          </a:xfrm>
        </p:spPr>
        <p:txBody>
          <a:bodyPr>
            <a:normAutofit/>
          </a:bodyPr>
          <a:lstStyle/>
          <a:p>
            <a:pPr algn="l"/>
            <a:r>
              <a:rPr lang="en-US" sz="3600" dirty="0" smtClean="0">
                <a:latin typeface="Times New Roman" pitchFamily="18" charset="0"/>
                <a:cs typeface="Times New Roman" pitchFamily="18" charset="0"/>
              </a:rPr>
              <a:t>void methods and empty parameter lists</a:t>
            </a:r>
            <a:endParaRPr lang="en-US" sz="3600" dirty="0"/>
          </a:p>
        </p:txBody>
      </p:sp>
      <p:sp>
        <p:nvSpPr>
          <p:cNvPr id="3" name="Content Placeholder 2"/>
          <p:cNvSpPr>
            <a:spLocks noGrp="1"/>
          </p:cNvSpPr>
          <p:nvPr>
            <p:ph idx="1"/>
          </p:nvPr>
        </p:nvSpPr>
        <p:spPr>
          <a:xfrm>
            <a:off x="457200" y="908720"/>
            <a:ext cx="8229600" cy="5760640"/>
          </a:xfrm>
        </p:spPr>
        <p:txBody>
          <a:bodyPr>
            <a:normAutofit fontScale="70000" lnSpcReduction="20000"/>
          </a:bodyPr>
          <a:lstStyle/>
          <a:p>
            <a:r>
              <a:rPr lang="en-US" dirty="0" smtClean="0">
                <a:latin typeface="Times New Roman" pitchFamily="18" charset="0"/>
                <a:cs typeface="Times New Roman" pitchFamily="18" charset="0"/>
              </a:rPr>
              <a:t>Parameter lists</a:t>
            </a:r>
          </a:p>
          <a:p>
            <a:pPr lvl="1"/>
            <a:r>
              <a:rPr lang="en-US" dirty="0" smtClean="0">
                <a:latin typeface="Times New Roman" pitchFamily="18" charset="0"/>
                <a:cs typeface="Times New Roman" pitchFamily="18" charset="0"/>
              </a:rPr>
              <a:t>Mathematical functions must have 1 or more parameters</a:t>
            </a:r>
          </a:p>
          <a:p>
            <a:pPr lvl="1"/>
            <a:r>
              <a:rPr lang="en-US" dirty="0" smtClean="0">
                <a:latin typeface="Times New Roman" pitchFamily="18" charset="0"/>
                <a:cs typeface="Times New Roman" pitchFamily="18" charset="0"/>
              </a:rPr>
              <a:t>Java methods can have 0 or more parameters</a:t>
            </a:r>
          </a:p>
          <a:p>
            <a:pPr lvl="1"/>
            <a:r>
              <a:rPr lang="en-US" dirty="0" smtClean="0">
                <a:latin typeface="Times New Roman" pitchFamily="18" charset="0"/>
                <a:cs typeface="Times New Roman" pitchFamily="18" charset="0"/>
              </a:rPr>
              <a:t>To define a method with no parameters, leave the parentheses empty</a:t>
            </a:r>
          </a:p>
          <a:p>
            <a:pPr lvl="1"/>
            <a:r>
              <a:rPr lang="en-US" dirty="0" smtClean="0">
                <a:latin typeface="Times New Roman" pitchFamily="18" charset="0"/>
                <a:cs typeface="Times New Roman" pitchFamily="18" charset="0"/>
              </a:rPr>
              <a:t>Same goes for the call. (But parentheses must be present, to identify it as a method call)</a:t>
            </a:r>
          </a:p>
          <a:p>
            <a:r>
              <a:rPr lang="en-US" dirty="0" smtClean="0">
                <a:latin typeface="Times New Roman" pitchFamily="18" charset="0"/>
                <a:cs typeface="Times New Roman" pitchFamily="18" charset="0"/>
              </a:rPr>
              <a:t>Return types</a:t>
            </a:r>
          </a:p>
          <a:p>
            <a:pPr lvl="1"/>
            <a:r>
              <a:rPr lang="en-US" dirty="0" smtClean="0">
                <a:latin typeface="Times New Roman" pitchFamily="18" charset="0"/>
                <a:cs typeface="Times New Roman" pitchFamily="18" charset="0"/>
              </a:rPr>
              <a:t>A mathematical function must return exactly 1 answer</a:t>
            </a:r>
          </a:p>
          <a:p>
            <a:pPr lvl="1"/>
            <a:r>
              <a:rPr lang="en-US" dirty="0" smtClean="0">
                <a:latin typeface="Times New Roman" pitchFamily="18" charset="0"/>
                <a:cs typeface="Times New Roman" pitchFamily="18" charset="0"/>
              </a:rPr>
              <a:t>A Java method can return 0 or 1 return value</a:t>
            </a:r>
          </a:p>
          <a:p>
            <a:pPr lvl="1"/>
            <a:r>
              <a:rPr lang="en-US" dirty="0" smtClean="0">
                <a:latin typeface="Times New Roman" pitchFamily="18" charset="0"/>
                <a:cs typeface="Times New Roman" pitchFamily="18" charset="0"/>
              </a:rPr>
              <a:t>To declare a method that returns no answer, use void as the return type</a:t>
            </a:r>
          </a:p>
          <a:p>
            <a:pPr lvl="1"/>
            <a:r>
              <a:rPr lang="en-US" dirty="0" smtClean="0">
                <a:latin typeface="Times New Roman" pitchFamily="18" charset="0"/>
                <a:cs typeface="Times New Roman" pitchFamily="18" charset="0"/>
              </a:rPr>
              <a:t>A void method can still use the keyword return inside (this is optional), but not with an expression (only by itself). One might do this to force early exit from a method.</a:t>
            </a:r>
          </a:p>
          <a:p>
            <a:pPr lvl="1"/>
            <a:r>
              <a:rPr lang="en-US" dirty="0" smtClean="0">
                <a:latin typeface="Times New Roman" pitchFamily="18" charset="0"/>
                <a:cs typeface="Times New Roman" pitchFamily="18" charset="0"/>
              </a:rPr>
              <a:t>To CALL a void method, call it by itself -- do NOT put it in the middle of any other statement or expression</a:t>
            </a:r>
          </a:p>
          <a:p>
            <a:r>
              <a:rPr lang="en-US" dirty="0" smtClean="0">
                <a:latin typeface="Times New Roman" pitchFamily="18" charset="0"/>
                <a:cs typeface="Times New Roman" pitchFamily="18" charset="0"/>
              </a:rPr>
              <a:t>Sample prototypes:</a:t>
            </a:r>
          </a:p>
          <a:p>
            <a:pPr lvl="1"/>
            <a:r>
              <a:rPr lang="en-US" dirty="0" smtClean="0">
                <a:latin typeface="Times New Roman" pitchFamily="18" charset="0"/>
                <a:cs typeface="Times New Roman" pitchFamily="18" charset="0"/>
              </a:rPr>
              <a:t>  char </a:t>
            </a:r>
            <a:r>
              <a:rPr lang="en-US" dirty="0" err="1" smtClean="0">
                <a:latin typeface="Times New Roman" pitchFamily="18" charset="0"/>
                <a:cs typeface="Times New Roman" pitchFamily="18" charset="0"/>
              </a:rPr>
              <a:t>getALetter</a:t>
            </a:r>
            <a:r>
              <a:rPr lang="en-US" dirty="0" smtClean="0">
                <a:latin typeface="Times New Roman" pitchFamily="18" charset="0"/>
                <a:cs typeface="Times New Roman" pitchFamily="18" charset="0"/>
              </a:rPr>
              <a:t>()			// no parameters</a:t>
            </a:r>
          </a:p>
          <a:p>
            <a:pPr lvl="1"/>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printQuotient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void return type</a:t>
            </a:r>
          </a:p>
          <a:p>
            <a:pPr lvl="1"/>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killSomeTime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both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5379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622"/>
            <a:ext cx="8229600" cy="778098"/>
          </a:xfrm>
        </p:spPr>
        <p:txBody>
          <a:bodyPr>
            <a:normAutofit/>
          </a:bodyPr>
          <a:lstStyle/>
          <a:p>
            <a:pPr algn="l"/>
            <a:r>
              <a:rPr lang="en-US" sz="4000" dirty="0" smtClean="0">
                <a:latin typeface="Times New Roman" pitchFamily="18" charset="0"/>
                <a:cs typeface="Times New Roman" pitchFamily="18" charset="0"/>
              </a:rPr>
              <a:t>Scope of Identifiers</a:t>
            </a:r>
            <a:endParaRPr lang="en-US" sz="4000" dirty="0"/>
          </a:p>
        </p:txBody>
      </p:sp>
      <p:sp>
        <p:nvSpPr>
          <p:cNvPr id="3" name="Content Placeholder 2"/>
          <p:cNvSpPr>
            <a:spLocks noGrp="1"/>
          </p:cNvSpPr>
          <p:nvPr>
            <p:ph idx="1"/>
          </p:nvPr>
        </p:nvSpPr>
        <p:spPr>
          <a:xfrm>
            <a:off x="457200" y="908720"/>
            <a:ext cx="8363272" cy="5760640"/>
          </a:xfrm>
        </p:spPr>
        <p:txBody>
          <a:bodyPr>
            <a:normAutofit fontScale="85000" lnSpcReduction="20000"/>
          </a:bodyPr>
          <a:lstStyle/>
          <a:p>
            <a:r>
              <a:rPr lang="en-US" dirty="0" smtClean="0">
                <a:latin typeface="Times New Roman" pitchFamily="18" charset="0"/>
                <a:cs typeface="Times New Roman" pitchFamily="18" charset="0"/>
              </a:rPr>
              <a:t>The scope of an identifier (i.e. variable) is the portion of the code where it is valid and usable</a:t>
            </a:r>
          </a:p>
          <a:p>
            <a:r>
              <a:rPr lang="en-US" dirty="0" smtClean="0">
                <a:latin typeface="Times New Roman" pitchFamily="18" charset="0"/>
                <a:cs typeface="Times New Roman" pitchFamily="18" charset="0"/>
              </a:rPr>
              <a:t>A variable declared within a block (i.e. a compound statement) of normal executable code has scope only within that block.</a:t>
            </a:r>
          </a:p>
          <a:p>
            <a:pPr lvl="1"/>
            <a:r>
              <a:rPr lang="en-US" dirty="0" smtClean="0">
                <a:latin typeface="Times New Roman" pitchFamily="18" charset="0"/>
                <a:cs typeface="Times New Roman" pitchFamily="18" charset="0"/>
              </a:rPr>
              <a:t>Includes method bodies</a:t>
            </a:r>
          </a:p>
          <a:p>
            <a:pPr lvl="1"/>
            <a:r>
              <a:rPr lang="en-US" dirty="0" smtClean="0">
                <a:latin typeface="Times New Roman" pitchFamily="18" charset="0"/>
                <a:cs typeface="Times New Roman" pitchFamily="18" charset="0"/>
              </a:rPr>
              <a:t>Includes other blocks nested inside methods (like loops, if-statements,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Does not include some special uses of block notation to be seen later (like the declaration of a class -- which will have a separate scope issue)</a:t>
            </a:r>
          </a:p>
          <a:p>
            <a:r>
              <a:rPr lang="en-US" dirty="0" smtClean="0">
                <a:latin typeface="Times New Roman" pitchFamily="18" charset="0"/>
                <a:cs typeface="Times New Roman" pitchFamily="18" charset="0"/>
              </a:rPr>
              <a:t>Variables declared in the formal parameter list of a method definition have scope only within that method.</a:t>
            </a:r>
          </a:p>
          <a:p>
            <a:pPr lvl="1"/>
            <a:r>
              <a:rPr lang="en-US" dirty="0" smtClean="0">
                <a:latin typeface="Times New Roman" pitchFamily="18" charset="0"/>
                <a:cs typeface="Times New Roman" pitchFamily="18" charset="0"/>
              </a:rPr>
              <a:t>These are considered local variables to the method.</a:t>
            </a:r>
          </a:p>
          <a:p>
            <a:pPr lvl="1"/>
            <a:r>
              <a:rPr lang="en-US" dirty="0" smtClean="0">
                <a:latin typeface="Times New Roman" pitchFamily="18" charset="0"/>
                <a:cs typeface="Times New Roman" pitchFamily="18" charset="0"/>
              </a:rPr>
              <a:t>Variables declared completely inside the method body (i.e. the block) are also local variables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921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3152329" cy="432048"/>
          </a:xfrm>
        </p:spPr>
        <p:txBody>
          <a:bodyPr>
            <a:normAutofit/>
          </a:bodyPr>
          <a:lstStyle/>
          <a:p>
            <a:r>
              <a:rPr lang="en-US" dirty="0" smtClean="0">
                <a:latin typeface="Times New Roman" pitchFamily="18" charset="0"/>
                <a:cs typeface="Times New Roman" pitchFamily="18" charset="0"/>
              </a:rPr>
              <a:t>Process of method calling</a:t>
            </a:r>
            <a:endParaRPr lang="en-US" dirty="0">
              <a:latin typeface="Times New Roman" pitchFamily="18" charset="0"/>
              <a:cs typeface="Times New Roman" pitchFamily="18" charset="0"/>
            </a:endParaRPr>
          </a:p>
        </p:txBody>
      </p:sp>
      <p:sp>
        <p:nvSpPr>
          <p:cNvPr id="4" name="Text Placeholder 3"/>
          <p:cNvSpPr>
            <a:spLocks noGrp="1"/>
          </p:cNvSpPr>
          <p:nvPr>
            <p:ph type="body" sz="half" idx="2"/>
          </p:nvPr>
        </p:nvSpPr>
        <p:spPr>
          <a:xfrm>
            <a:off x="323528" y="980729"/>
            <a:ext cx="3456384" cy="1944216"/>
          </a:xfrm>
        </p:spPr>
        <p:txBody>
          <a:bodyPr/>
          <a:lstStyle/>
          <a:p>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a program invokes a method, the program control gets transferred to the called method.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called method then returns control to the caller in two conditions, when:</a:t>
            </a:r>
          </a:p>
          <a:p>
            <a:r>
              <a:rPr lang="en-US" dirty="0" smtClean="0">
                <a:latin typeface="Times New Roman" pitchFamily="18" charset="0"/>
                <a:cs typeface="Times New Roman" pitchFamily="18" charset="0"/>
              </a:rPr>
              <a:t>1. return </a:t>
            </a:r>
            <a:r>
              <a:rPr lang="en-US" dirty="0">
                <a:latin typeface="Times New Roman" pitchFamily="18" charset="0"/>
                <a:cs typeface="Times New Roman" pitchFamily="18" charset="0"/>
              </a:rPr>
              <a:t>statement is executed.</a:t>
            </a:r>
          </a:p>
          <a:p>
            <a:r>
              <a:rPr lang="en-US" dirty="0" smtClean="0">
                <a:latin typeface="Times New Roman" pitchFamily="18" charset="0"/>
                <a:cs typeface="Times New Roman" pitchFamily="18" charset="0"/>
              </a:rPr>
              <a:t>2. reaches </a:t>
            </a:r>
            <a:r>
              <a:rPr lang="en-US" dirty="0">
                <a:latin typeface="Times New Roman" pitchFamily="18" charset="0"/>
                <a:cs typeface="Times New Roman" pitchFamily="18" charset="0"/>
              </a:rPr>
              <a:t>the method ending closing brace.</a:t>
            </a:r>
          </a:p>
          <a:p>
            <a:endParaRPr lang="en-US" dirty="0">
              <a:latin typeface="Times New Roman" pitchFamily="18" charset="0"/>
              <a:cs typeface="Times New Roman"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116632"/>
            <a:ext cx="5184576" cy="6565433"/>
          </a:xfrm>
        </p:spPr>
      </p:pic>
    </p:spTree>
    <p:extLst>
      <p:ext uri="{BB962C8B-B14F-4D97-AF65-F5344CB8AC3E}">
        <p14:creationId xmlns:p14="http://schemas.microsoft.com/office/powerpoint/2010/main" val="1135955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856" y="900534"/>
            <a:ext cx="5791191" cy="5120754"/>
          </a:xfrm>
        </p:spPr>
      </p:pic>
      <p:sp>
        <p:nvSpPr>
          <p:cNvPr id="5" name="Text Placeholder 4"/>
          <p:cNvSpPr>
            <a:spLocks noGrp="1"/>
          </p:cNvSpPr>
          <p:nvPr>
            <p:ph type="body" sz="half" idx="2"/>
          </p:nvPr>
        </p:nvSpPr>
        <p:spPr>
          <a:xfrm>
            <a:off x="267543" y="404664"/>
            <a:ext cx="3008313" cy="5721499"/>
          </a:xfrm>
        </p:spPr>
        <p:txBody>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Pass By Value. It is the default mode of passing parameters into methods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Means that the parameter inside the method body is a copy of the original argument that was passed in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Changes to the local parameter only affect the local copy, not the original argument in the call</a:t>
            </a:r>
          </a:p>
          <a:p>
            <a:endParaRPr lang="en-US" dirty="0"/>
          </a:p>
        </p:txBody>
      </p:sp>
    </p:spTree>
    <p:extLst>
      <p:ext uri="{BB962C8B-B14F-4D97-AF65-F5344CB8AC3E}">
        <p14:creationId xmlns:p14="http://schemas.microsoft.com/office/powerpoint/2010/main" val="65150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78098"/>
          </a:xfrm>
        </p:spPr>
        <p:txBody>
          <a:bodyPr>
            <a:normAutofit/>
          </a:bodyPr>
          <a:lstStyle/>
          <a:p>
            <a:pPr algn="l"/>
            <a:r>
              <a:rPr lang="en-US" sz="4000" dirty="0">
                <a:latin typeface="Times New Roman" pitchFamily="18" charset="0"/>
                <a:cs typeface="Times New Roman" pitchFamily="18" charset="0"/>
              </a:rPr>
              <a:t>Method </a:t>
            </a:r>
            <a:r>
              <a:rPr lang="en-US" sz="4000" dirty="0" smtClean="0">
                <a:latin typeface="Times New Roman" pitchFamily="18" charset="0"/>
                <a:cs typeface="Times New Roman" pitchFamily="18" charset="0"/>
              </a:rPr>
              <a:t>Overloading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US" dirty="0" smtClean="0">
                <a:latin typeface="Times New Roman" pitchFamily="18" charset="0"/>
                <a:cs typeface="Times New Roman" pitchFamily="18" charset="0"/>
              </a:rPr>
              <a:t>The method signature consists of the method name and the parameter list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term method overloading refers to the fact that it is perfectly legal to have more than one method in the same class with the same name, as long as they have different parameter lists. The difference can be in the number of parameters, or in the types of parameters.</a:t>
            </a:r>
          </a:p>
          <a:p>
            <a:r>
              <a:rPr lang="en-US" dirty="0" smtClean="0">
                <a:latin typeface="Times New Roman" pitchFamily="18" charset="0"/>
                <a:cs typeface="Times New Roman" pitchFamily="18" charset="0"/>
              </a:rPr>
              <a:t>Example:</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process(double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	                   // method 1</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process(char letter) {  }                                     // method 2</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process(double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position)  { }              // method 3</a:t>
            </a:r>
          </a:p>
          <a:p>
            <a:r>
              <a:rPr lang="en-US" dirty="0" smtClean="0">
                <a:latin typeface="Times New Roman" pitchFamily="18" charset="0"/>
                <a:cs typeface="Times New Roman" pitchFamily="18" charset="0"/>
              </a:rPr>
              <a:t>Notice that although all three methods above have the same exact name, they each have a different parameter list. Some of them differ in the number of parameters (2 parameters vs. 1 parameter), and the first two differ in types (double vs. char). The compiler will distinguish which function to invoke based on what is actually passed in when the function is called.</a:t>
            </a:r>
          </a:p>
          <a:p>
            <a:r>
              <a:rPr lang="en-US" dirty="0" smtClean="0">
                <a:latin typeface="Times New Roman" pitchFamily="18" charset="0"/>
                <a:cs typeface="Times New Roman" pitchFamily="18" charset="0"/>
              </a:rPr>
              <a:t>x = process(3.45, 12);	// invokes the third function above</a:t>
            </a:r>
          </a:p>
          <a:p>
            <a:r>
              <a:rPr lang="en-US" dirty="0" smtClean="0">
                <a:latin typeface="Times New Roman" pitchFamily="18" charset="0"/>
                <a:cs typeface="Times New Roman" pitchFamily="18" charset="0"/>
              </a:rPr>
              <a:t>x = process('f');		// invokes the second function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31670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933</Words>
  <Application>Microsoft Office PowerPoint</Application>
  <PresentationFormat>On-screen Show (4:3)</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 Methods</vt:lpstr>
      <vt:lpstr>PowerPoint Presentation</vt:lpstr>
      <vt:lpstr>PowerPoint Presentation</vt:lpstr>
      <vt:lpstr>PowerPoint Presentation</vt:lpstr>
      <vt:lpstr>void methods and empty parameter lists</vt:lpstr>
      <vt:lpstr>Scope of Identifiers</vt:lpstr>
      <vt:lpstr>Process of method calling</vt:lpstr>
      <vt:lpstr>PowerPoint Presentation</vt:lpstr>
      <vt:lpstr>Method Overloading</vt:lpstr>
      <vt:lpstr>PowerPoint Presentation</vt:lpstr>
      <vt:lpstr>Maximum-finding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Method</dc:title>
  <dc:creator>BenhouZi</dc:creator>
  <cp:lastModifiedBy>BenhouZi</cp:lastModifiedBy>
  <cp:revision>24</cp:revision>
  <dcterms:created xsi:type="dcterms:W3CDTF">2015-01-25T19:22:35Z</dcterms:created>
  <dcterms:modified xsi:type="dcterms:W3CDTF">2015-01-26T02:10:04Z</dcterms:modified>
</cp:coreProperties>
</file>