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3" r:id="rId8"/>
    <p:sldId id="264" r:id="rId9"/>
    <p:sldId id="266" r:id="rId1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84E58A-61AB-101C-E92F-9AC166F2FA74}"/>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6F249854-7AE6-2C37-06AC-B85198BACE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39450E62-4ABF-0379-75CE-CA47E6402637}"/>
              </a:ext>
            </a:extLst>
          </p:cNvPr>
          <p:cNvSpPr>
            <a:spLocks noGrp="1"/>
          </p:cNvSpPr>
          <p:nvPr>
            <p:ph type="dt" sz="half" idx="10"/>
          </p:nvPr>
        </p:nvSpPr>
        <p:spPr/>
        <p:txBody>
          <a:bodyPr/>
          <a:lstStyle/>
          <a:p>
            <a:fld id="{E592EABA-6838-4AA9-8A5B-4CED88D14738}" type="datetimeFigureOut">
              <a:rPr lang="tr-TR" smtClean="0"/>
              <a:t>14.08.2024</a:t>
            </a:fld>
            <a:endParaRPr lang="tr-TR"/>
          </a:p>
        </p:txBody>
      </p:sp>
      <p:sp>
        <p:nvSpPr>
          <p:cNvPr id="5" name="Alt Bilgi Yer Tutucusu 4">
            <a:extLst>
              <a:ext uri="{FF2B5EF4-FFF2-40B4-BE49-F238E27FC236}">
                <a16:creationId xmlns:a16="http://schemas.microsoft.com/office/drawing/2014/main" id="{3B73BC62-2AA7-4ED2-18A8-5613F17A57B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FD528C4-52EB-8BC9-897B-5CFB2ACDCAFB}"/>
              </a:ext>
            </a:extLst>
          </p:cNvPr>
          <p:cNvSpPr>
            <a:spLocks noGrp="1"/>
          </p:cNvSpPr>
          <p:nvPr>
            <p:ph type="sldNum" sz="quarter" idx="12"/>
          </p:nvPr>
        </p:nvSpPr>
        <p:spPr/>
        <p:txBody>
          <a:bodyPr/>
          <a:lstStyle/>
          <a:p>
            <a:fld id="{883E0A6D-87B0-40BC-90D9-7DDE53CD8513}" type="slidenum">
              <a:rPr lang="tr-TR" smtClean="0"/>
              <a:t>‹#›</a:t>
            </a:fld>
            <a:endParaRPr lang="tr-TR"/>
          </a:p>
        </p:txBody>
      </p:sp>
    </p:spTree>
    <p:extLst>
      <p:ext uri="{BB962C8B-B14F-4D97-AF65-F5344CB8AC3E}">
        <p14:creationId xmlns:p14="http://schemas.microsoft.com/office/powerpoint/2010/main" val="2850051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946F5B-25D6-FDEB-A60F-029EA76AE9EC}"/>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D9787BDF-68E5-BA5A-7529-A1E4167C12B5}"/>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459201C-503A-5C67-10DE-532DA7CF8AED}"/>
              </a:ext>
            </a:extLst>
          </p:cNvPr>
          <p:cNvSpPr>
            <a:spLocks noGrp="1"/>
          </p:cNvSpPr>
          <p:nvPr>
            <p:ph type="dt" sz="half" idx="10"/>
          </p:nvPr>
        </p:nvSpPr>
        <p:spPr/>
        <p:txBody>
          <a:bodyPr/>
          <a:lstStyle/>
          <a:p>
            <a:fld id="{E592EABA-6838-4AA9-8A5B-4CED88D14738}" type="datetimeFigureOut">
              <a:rPr lang="tr-TR" smtClean="0"/>
              <a:t>14.08.2024</a:t>
            </a:fld>
            <a:endParaRPr lang="tr-TR"/>
          </a:p>
        </p:txBody>
      </p:sp>
      <p:sp>
        <p:nvSpPr>
          <p:cNvPr id="5" name="Alt Bilgi Yer Tutucusu 4">
            <a:extLst>
              <a:ext uri="{FF2B5EF4-FFF2-40B4-BE49-F238E27FC236}">
                <a16:creationId xmlns:a16="http://schemas.microsoft.com/office/drawing/2014/main" id="{609AA421-C9F4-48C4-5A1F-01A08A7FF98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A079AEF-5788-C832-0B70-77595CA60C26}"/>
              </a:ext>
            </a:extLst>
          </p:cNvPr>
          <p:cNvSpPr>
            <a:spLocks noGrp="1"/>
          </p:cNvSpPr>
          <p:nvPr>
            <p:ph type="sldNum" sz="quarter" idx="12"/>
          </p:nvPr>
        </p:nvSpPr>
        <p:spPr/>
        <p:txBody>
          <a:bodyPr/>
          <a:lstStyle/>
          <a:p>
            <a:fld id="{883E0A6D-87B0-40BC-90D9-7DDE53CD8513}" type="slidenum">
              <a:rPr lang="tr-TR" smtClean="0"/>
              <a:t>‹#›</a:t>
            </a:fld>
            <a:endParaRPr lang="tr-TR"/>
          </a:p>
        </p:txBody>
      </p:sp>
    </p:spTree>
    <p:extLst>
      <p:ext uri="{BB962C8B-B14F-4D97-AF65-F5344CB8AC3E}">
        <p14:creationId xmlns:p14="http://schemas.microsoft.com/office/powerpoint/2010/main" val="2756951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9F6A9A5B-EB49-6EDB-BC80-DB646D231374}"/>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5B19F1FA-4527-A717-AD2B-7B6595A9B7F6}"/>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BD65CA9-5CA7-047A-FEA1-59CBAB26268E}"/>
              </a:ext>
            </a:extLst>
          </p:cNvPr>
          <p:cNvSpPr>
            <a:spLocks noGrp="1"/>
          </p:cNvSpPr>
          <p:nvPr>
            <p:ph type="dt" sz="half" idx="10"/>
          </p:nvPr>
        </p:nvSpPr>
        <p:spPr/>
        <p:txBody>
          <a:bodyPr/>
          <a:lstStyle/>
          <a:p>
            <a:fld id="{E592EABA-6838-4AA9-8A5B-4CED88D14738}" type="datetimeFigureOut">
              <a:rPr lang="tr-TR" smtClean="0"/>
              <a:t>14.08.2024</a:t>
            </a:fld>
            <a:endParaRPr lang="tr-TR"/>
          </a:p>
        </p:txBody>
      </p:sp>
      <p:sp>
        <p:nvSpPr>
          <p:cNvPr id="5" name="Alt Bilgi Yer Tutucusu 4">
            <a:extLst>
              <a:ext uri="{FF2B5EF4-FFF2-40B4-BE49-F238E27FC236}">
                <a16:creationId xmlns:a16="http://schemas.microsoft.com/office/drawing/2014/main" id="{1A3B5D23-8747-7B28-6757-078A57487B2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98DFE40-76B2-8401-3E1E-2F4BB4133DBA}"/>
              </a:ext>
            </a:extLst>
          </p:cNvPr>
          <p:cNvSpPr>
            <a:spLocks noGrp="1"/>
          </p:cNvSpPr>
          <p:nvPr>
            <p:ph type="sldNum" sz="quarter" idx="12"/>
          </p:nvPr>
        </p:nvSpPr>
        <p:spPr/>
        <p:txBody>
          <a:bodyPr/>
          <a:lstStyle/>
          <a:p>
            <a:fld id="{883E0A6D-87B0-40BC-90D9-7DDE53CD8513}" type="slidenum">
              <a:rPr lang="tr-TR" smtClean="0"/>
              <a:t>‹#›</a:t>
            </a:fld>
            <a:endParaRPr lang="tr-TR"/>
          </a:p>
        </p:txBody>
      </p:sp>
    </p:spTree>
    <p:extLst>
      <p:ext uri="{BB962C8B-B14F-4D97-AF65-F5344CB8AC3E}">
        <p14:creationId xmlns:p14="http://schemas.microsoft.com/office/powerpoint/2010/main" val="1800083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564FC4-85BC-CD60-D10F-A04B16E2C5AF}"/>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07B28025-05F8-30C2-3E9B-33331B1D34C4}"/>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5C21E7A-A800-C2C1-3FFD-77DC2FE80BD8}"/>
              </a:ext>
            </a:extLst>
          </p:cNvPr>
          <p:cNvSpPr>
            <a:spLocks noGrp="1"/>
          </p:cNvSpPr>
          <p:nvPr>
            <p:ph type="dt" sz="half" idx="10"/>
          </p:nvPr>
        </p:nvSpPr>
        <p:spPr/>
        <p:txBody>
          <a:bodyPr/>
          <a:lstStyle/>
          <a:p>
            <a:fld id="{E592EABA-6838-4AA9-8A5B-4CED88D14738}" type="datetimeFigureOut">
              <a:rPr lang="tr-TR" smtClean="0"/>
              <a:t>14.08.2024</a:t>
            </a:fld>
            <a:endParaRPr lang="tr-TR"/>
          </a:p>
        </p:txBody>
      </p:sp>
      <p:sp>
        <p:nvSpPr>
          <p:cNvPr id="5" name="Alt Bilgi Yer Tutucusu 4">
            <a:extLst>
              <a:ext uri="{FF2B5EF4-FFF2-40B4-BE49-F238E27FC236}">
                <a16:creationId xmlns:a16="http://schemas.microsoft.com/office/drawing/2014/main" id="{8AA8962B-9CF4-18ED-E9D4-524EAB2FC59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5F245AB-41FB-DBB7-46B6-CFCBC265F744}"/>
              </a:ext>
            </a:extLst>
          </p:cNvPr>
          <p:cNvSpPr>
            <a:spLocks noGrp="1"/>
          </p:cNvSpPr>
          <p:nvPr>
            <p:ph type="sldNum" sz="quarter" idx="12"/>
          </p:nvPr>
        </p:nvSpPr>
        <p:spPr/>
        <p:txBody>
          <a:bodyPr/>
          <a:lstStyle/>
          <a:p>
            <a:fld id="{883E0A6D-87B0-40BC-90D9-7DDE53CD8513}" type="slidenum">
              <a:rPr lang="tr-TR" smtClean="0"/>
              <a:t>‹#›</a:t>
            </a:fld>
            <a:endParaRPr lang="tr-TR"/>
          </a:p>
        </p:txBody>
      </p:sp>
    </p:spTree>
    <p:extLst>
      <p:ext uri="{BB962C8B-B14F-4D97-AF65-F5344CB8AC3E}">
        <p14:creationId xmlns:p14="http://schemas.microsoft.com/office/powerpoint/2010/main" val="2222291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8DE98C-01F0-50D6-E9E9-3A9EB8F13C76}"/>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021CE985-5B17-CAA9-B233-9C5971B708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D32C24BC-6584-97E3-5719-9944AF035505}"/>
              </a:ext>
            </a:extLst>
          </p:cNvPr>
          <p:cNvSpPr>
            <a:spLocks noGrp="1"/>
          </p:cNvSpPr>
          <p:nvPr>
            <p:ph type="dt" sz="half" idx="10"/>
          </p:nvPr>
        </p:nvSpPr>
        <p:spPr/>
        <p:txBody>
          <a:bodyPr/>
          <a:lstStyle/>
          <a:p>
            <a:fld id="{E592EABA-6838-4AA9-8A5B-4CED88D14738}" type="datetimeFigureOut">
              <a:rPr lang="tr-TR" smtClean="0"/>
              <a:t>14.08.2024</a:t>
            </a:fld>
            <a:endParaRPr lang="tr-TR"/>
          </a:p>
        </p:txBody>
      </p:sp>
      <p:sp>
        <p:nvSpPr>
          <p:cNvPr id="5" name="Alt Bilgi Yer Tutucusu 4">
            <a:extLst>
              <a:ext uri="{FF2B5EF4-FFF2-40B4-BE49-F238E27FC236}">
                <a16:creationId xmlns:a16="http://schemas.microsoft.com/office/drawing/2014/main" id="{B8619369-A9AC-6919-B7EC-47ED0E94643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66FADA8-7812-DBE7-7EAE-8C8414CF6826}"/>
              </a:ext>
            </a:extLst>
          </p:cNvPr>
          <p:cNvSpPr>
            <a:spLocks noGrp="1"/>
          </p:cNvSpPr>
          <p:nvPr>
            <p:ph type="sldNum" sz="quarter" idx="12"/>
          </p:nvPr>
        </p:nvSpPr>
        <p:spPr/>
        <p:txBody>
          <a:bodyPr/>
          <a:lstStyle/>
          <a:p>
            <a:fld id="{883E0A6D-87B0-40BC-90D9-7DDE53CD8513}" type="slidenum">
              <a:rPr lang="tr-TR" smtClean="0"/>
              <a:t>‹#›</a:t>
            </a:fld>
            <a:endParaRPr lang="tr-TR"/>
          </a:p>
        </p:txBody>
      </p:sp>
    </p:spTree>
    <p:extLst>
      <p:ext uri="{BB962C8B-B14F-4D97-AF65-F5344CB8AC3E}">
        <p14:creationId xmlns:p14="http://schemas.microsoft.com/office/powerpoint/2010/main" val="1368738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EAA2EFC-D3CF-5D1F-BADC-D3D5AC67B9E6}"/>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ADB3E251-1619-869D-F445-0806F513802F}"/>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2087B66B-5FE7-9573-FCB5-522204C2B985}"/>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A76C526-A211-7FEC-C00F-89B629E8D890}"/>
              </a:ext>
            </a:extLst>
          </p:cNvPr>
          <p:cNvSpPr>
            <a:spLocks noGrp="1"/>
          </p:cNvSpPr>
          <p:nvPr>
            <p:ph type="dt" sz="half" idx="10"/>
          </p:nvPr>
        </p:nvSpPr>
        <p:spPr/>
        <p:txBody>
          <a:bodyPr/>
          <a:lstStyle/>
          <a:p>
            <a:fld id="{E592EABA-6838-4AA9-8A5B-4CED88D14738}" type="datetimeFigureOut">
              <a:rPr lang="tr-TR" smtClean="0"/>
              <a:t>14.08.2024</a:t>
            </a:fld>
            <a:endParaRPr lang="tr-TR"/>
          </a:p>
        </p:txBody>
      </p:sp>
      <p:sp>
        <p:nvSpPr>
          <p:cNvPr id="6" name="Alt Bilgi Yer Tutucusu 5">
            <a:extLst>
              <a:ext uri="{FF2B5EF4-FFF2-40B4-BE49-F238E27FC236}">
                <a16:creationId xmlns:a16="http://schemas.microsoft.com/office/drawing/2014/main" id="{8A9FF8F0-A93B-A9D6-8357-A4A578AD030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9E34647-C358-FFC9-7C75-0F52BDD551D1}"/>
              </a:ext>
            </a:extLst>
          </p:cNvPr>
          <p:cNvSpPr>
            <a:spLocks noGrp="1"/>
          </p:cNvSpPr>
          <p:nvPr>
            <p:ph type="sldNum" sz="quarter" idx="12"/>
          </p:nvPr>
        </p:nvSpPr>
        <p:spPr/>
        <p:txBody>
          <a:bodyPr/>
          <a:lstStyle/>
          <a:p>
            <a:fld id="{883E0A6D-87B0-40BC-90D9-7DDE53CD8513}" type="slidenum">
              <a:rPr lang="tr-TR" smtClean="0"/>
              <a:t>‹#›</a:t>
            </a:fld>
            <a:endParaRPr lang="tr-TR"/>
          </a:p>
        </p:txBody>
      </p:sp>
    </p:spTree>
    <p:extLst>
      <p:ext uri="{BB962C8B-B14F-4D97-AF65-F5344CB8AC3E}">
        <p14:creationId xmlns:p14="http://schemas.microsoft.com/office/powerpoint/2010/main" val="2984305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9B002D-D803-6D9A-B693-E816BF52283F}"/>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132208A0-2FD3-3921-A88C-750E790A46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E404109E-5AA4-86B6-3581-C7CF216CD58C}"/>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5AFA8C1D-4DA7-D55C-57C9-86D4E66FFF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20D66D88-0879-37B0-3843-BFD84F049CA0}"/>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8297E6E1-763E-AAD1-F96C-468D793E28FC}"/>
              </a:ext>
            </a:extLst>
          </p:cNvPr>
          <p:cNvSpPr>
            <a:spLocks noGrp="1"/>
          </p:cNvSpPr>
          <p:nvPr>
            <p:ph type="dt" sz="half" idx="10"/>
          </p:nvPr>
        </p:nvSpPr>
        <p:spPr/>
        <p:txBody>
          <a:bodyPr/>
          <a:lstStyle/>
          <a:p>
            <a:fld id="{E592EABA-6838-4AA9-8A5B-4CED88D14738}" type="datetimeFigureOut">
              <a:rPr lang="tr-TR" smtClean="0"/>
              <a:t>14.08.2024</a:t>
            </a:fld>
            <a:endParaRPr lang="tr-TR"/>
          </a:p>
        </p:txBody>
      </p:sp>
      <p:sp>
        <p:nvSpPr>
          <p:cNvPr id="8" name="Alt Bilgi Yer Tutucusu 7">
            <a:extLst>
              <a:ext uri="{FF2B5EF4-FFF2-40B4-BE49-F238E27FC236}">
                <a16:creationId xmlns:a16="http://schemas.microsoft.com/office/drawing/2014/main" id="{C6FCDF74-F1D7-4603-0027-161BAB2D55AE}"/>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00159A44-BFA5-55E2-88D7-9C09C427B5DB}"/>
              </a:ext>
            </a:extLst>
          </p:cNvPr>
          <p:cNvSpPr>
            <a:spLocks noGrp="1"/>
          </p:cNvSpPr>
          <p:nvPr>
            <p:ph type="sldNum" sz="quarter" idx="12"/>
          </p:nvPr>
        </p:nvSpPr>
        <p:spPr/>
        <p:txBody>
          <a:bodyPr/>
          <a:lstStyle/>
          <a:p>
            <a:fld id="{883E0A6D-87B0-40BC-90D9-7DDE53CD8513}" type="slidenum">
              <a:rPr lang="tr-TR" smtClean="0"/>
              <a:t>‹#›</a:t>
            </a:fld>
            <a:endParaRPr lang="tr-TR"/>
          </a:p>
        </p:txBody>
      </p:sp>
    </p:spTree>
    <p:extLst>
      <p:ext uri="{BB962C8B-B14F-4D97-AF65-F5344CB8AC3E}">
        <p14:creationId xmlns:p14="http://schemas.microsoft.com/office/powerpoint/2010/main" val="3596934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8FA97B-0841-5319-D2DD-207E8F076FF3}"/>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7DC4E395-00FC-2F00-3E3F-08EF4393C45C}"/>
              </a:ext>
            </a:extLst>
          </p:cNvPr>
          <p:cNvSpPr>
            <a:spLocks noGrp="1"/>
          </p:cNvSpPr>
          <p:nvPr>
            <p:ph type="dt" sz="half" idx="10"/>
          </p:nvPr>
        </p:nvSpPr>
        <p:spPr/>
        <p:txBody>
          <a:bodyPr/>
          <a:lstStyle/>
          <a:p>
            <a:fld id="{E592EABA-6838-4AA9-8A5B-4CED88D14738}" type="datetimeFigureOut">
              <a:rPr lang="tr-TR" smtClean="0"/>
              <a:t>14.08.2024</a:t>
            </a:fld>
            <a:endParaRPr lang="tr-TR"/>
          </a:p>
        </p:txBody>
      </p:sp>
      <p:sp>
        <p:nvSpPr>
          <p:cNvPr id="4" name="Alt Bilgi Yer Tutucusu 3">
            <a:extLst>
              <a:ext uri="{FF2B5EF4-FFF2-40B4-BE49-F238E27FC236}">
                <a16:creationId xmlns:a16="http://schemas.microsoft.com/office/drawing/2014/main" id="{F5A963B9-1735-D4ED-030F-AB73CDFEE525}"/>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45CCC8EE-CA0A-A86D-4DC5-377E57676567}"/>
              </a:ext>
            </a:extLst>
          </p:cNvPr>
          <p:cNvSpPr>
            <a:spLocks noGrp="1"/>
          </p:cNvSpPr>
          <p:nvPr>
            <p:ph type="sldNum" sz="quarter" idx="12"/>
          </p:nvPr>
        </p:nvSpPr>
        <p:spPr/>
        <p:txBody>
          <a:bodyPr/>
          <a:lstStyle/>
          <a:p>
            <a:fld id="{883E0A6D-87B0-40BC-90D9-7DDE53CD8513}" type="slidenum">
              <a:rPr lang="tr-TR" smtClean="0"/>
              <a:t>‹#›</a:t>
            </a:fld>
            <a:endParaRPr lang="tr-TR"/>
          </a:p>
        </p:txBody>
      </p:sp>
    </p:spTree>
    <p:extLst>
      <p:ext uri="{BB962C8B-B14F-4D97-AF65-F5344CB8AC3E}">
        <p14:creationId xmlns:p14="http://schemas.microsoft.com/office/powerpoint/2010/main" val="2535997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3556388E-7260-84B6-39D4-6B5FE696DC28}"/>
              </a:ext>
            </a:extLst>
          </p:cNvPr>
          <p:cNvSpPr>
            <a:spLocks noGrp="1"/>
          </p:cNvSpPr>
          <p:nvPr>
            <p:ph type="dt" sz="half" idx="10"/>
          </p:nvPr>
        </p:nvSpPr>
        <p:spPr/>
        <p:txBody>
          <a:bodyPr/>
          <a:lstStyle/>
          <a:p>
            <a:fld id="{E592EABA-6838-4AA9-8A5B-4CED88D14738}" type="datetimeFigureOut">
              <a:rPr lang="tr-TR" smtClean="0"/>
              <a:t>14.08.2024</a:t>
            </a:fld>
            <a:endParaRPr lang="tr-TR"/>
          </a:p>
        </p:txBody>
      </p:sp>
      <p:sp>
        <p:nvSpPr>
          <p:cNvPr id="3" name="Alt Bilgi Yer Tutucusu 2">
            <a:extLst>
              <a:ext uri="{FF2B5EF4-FFF2-40B4-BE49-F238E27FC236}">
                <a16:creationId xmlns:a16="http://schemas.microsoft.com/office/drawing/2014/main" id="{3852003C-0541-B2E0-99CD-4F98C0459906}"/>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FD1635D3-5894-84DF-642A-026A77E6A874}"/>
              </a:ext>
            </a:extLst>
          </p:cNvPr>
          <p:cNvSpPr>
            <a:spLocks noGrp="1"/>
          </p:cNvSpPr>
          <p:nvPr>
            <p:ph type="sldNum" sz="quarter" idx="12"/>
          </p:nvPr>
        </p:nvSpPr>
        <p:spPr/>
        <p:txBody>
          <a:bodyPr/>
          <a:lstStyle/>
          <a:p>
            <a:fld id="{883E0A6D-87B0-40BC-90D9-7DDE53CD8513}" type="slidenum">
              <a:rPr lang="tr-TR" smtClean="0"/>
              <a:t>‹#›</a:t>
            </a:fld>
            <a:endParaRPr lang="tr-TR"/>
          </a:p>
        </p:txBody>
      </p:sp>
    </p:spTree>
    <p:extLst>
      <p:ext uri="{BB962C8B-B14F-4D97-AF65-F5344CB8AC3E}">
        <p14:creationId xmlns:p14="http://schemas.microsoft.com/office/powerpoint/2010/main" val="4057006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CF71A8-9AED-3FD9-41C5-8DDA66AEAB17}"/>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EC0FECA9-7667-4E4A-30F1-4EF07304FE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03A77974-CA55-D3E9-E56D-5B13130A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027B4786-7CB0-784E-8BEE-7AF651A11622}"/>
              </a:ext>
            </a:extLst>
          </p:cNvPr>
          <p:cNvSpPr>
            <a:spLocks noGrp="1"/>
          </p:cNvSpPr>
          <p:nvPr>
            <p:ph type="dt" sz="half" idx="10"/>
          </p:nvPr>
        </p:nvSpPr>
        <p:spPr/>
        <p:txBody>
          <a:bodyPr/>
          <a:lstStyle/>
          <a:p>
            <a:fld id="{E592EABA-6838-4AA9-8A5B-4CED88D14738}" type="datetimeFigureOut">
              <a:rPr lang="tr-TR" smtClean="0"/>
              <a:t>14.08.2024</a:t>
            </a:fld>
            <a:endParaRPr lang="tr-TR"/>
          </a:p>
        </p:txBody>
      </p:sp>
      <p:sp>
        <p:nvSpPr>
          <p:cNvPr id="6" name="Alt Bilgi Yer Tutucusu 5">
            <a:extLst>
              <a:ext uri="{FF2B5EF4-FFF2-40B4-BE49-F238E27FC236}">
                <a16:creationId xmlns:a16="http://schemas.microsoft.com/office/drawing/2014/main" id="{77431FAC-3708-A5C6-56DD-8583772DE7B8}"/>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364046CA-64CE-194D-EFCF-2A3599D29509}"/>
              </a:ext>
            </a:extLst>
          </p:cNvPr>
          <p:cNvSpPr>
            <a:spLocks noGrp="1"/>
          </p:cNvSpPr>
          <p:nvPr>
            <p:ph type="sldNum" sz="quarter" idx="12"/>
          </p:nvPr>
        </p:nvSpPr>
        <p:spPr/>
        <p:txBody>
          <a:bodyPr/>
          <a:lstStyle/>
          <a:p>
            <a:fld id="{883E0A6D-87B0-40BC-90D9-7DDE53CD8513}" type="slidenum">
              <a:rPr lang="tr-TR" smtClean="0"/>
              <a:t>‹#›</a:t>
            </a:fld>
            <a:endParaRPr lang="tr-TR"/>
          </a:p>
        </p:txBody>
      </p:sp>
    </p:spTree>
    <p:extLst>
      <p:ext uri="{BB962C8B-B14F-4D97-AF65-F5344CB8AC3E}">
        <p14:creationId xmlns:p14="http://schemas.microsoft.com/office/powerpoint/2010/main" val="664157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1CEC73-385E-1DA6-D18F-FED602E8D21D}"/>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3C230976-9DD5-3305-87A3-29CFF5B8B3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B8540B2D-39A9-3C8B-58DC-B9B913AEF7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8D14A614-CFB2-3EDE-5D62-333123C441E1}"/>
              </a:ext>
            </a:extLst>
          </p:cNvPr>
          <p:cNvSpPr>
            <a:spLocks noGrp="1"/>
          </p:cNvSpPr>
          <p:nvPr>
            <p:ph type="dt" sz="half" idx="10"/>
          </p:nvPr>
        </p:nvSpPr>
        <p:spPr/>
        <p:txBody>
          <a:bodyPr/>
          <a:lstStyle/>
          <a:p>
            <a:fld id="{E592EABA-6838-4AA9-8A5B-4CED88D14738}" type="datetimeFigureOut">
              <a:rPr lang="tr-TR" smtClean="0"/>
              <a:t>14.08.2024</a:t>
            </a:fld>
            <a:endParaRPr lang="tr-TR"/>
          </a:p>
        </p:txBody>
      </p:sp>
      <p:sp>
        <p:nvSpPr>
          <p:cNvPr id="6" name="Alt Bilgi Yer Tutucusu 5">
            <a:extLst>
              <a:ext uri="{FF2B5EF4-FFF2-40B4-BE49-F238E27FC236}">
                <a16:creationId xmlns:a16="http://schemas.microsoft.com/office/drawing/2014/main" id="{3EF76D4D-3091-8BFC-7DD9-B460AB0EA08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1EE6A6A-BB2B-2CE7-0491-AB67D2F0AAC7}"/>
              </a:ext>
            </a:extLst>
          </p:cNvPr>
          <p:cNvSpPr>
            <a:spLocks noGrp="1"/>
          </p:cNvSpPr>
          <p:nvPr>
            <p:ph type="sldNum" sz="quarter" idx="12"/>
          </p:nvPr>
        </p:nvSpPr>
        <p:spPr/>
        <p:txBody>
          <a:bodyPr/>
          <a:lstStyle/>
          <a:p>
            <a:fld id="{883E0A6D-87B0-40BC-90D9-7DDE53CD8513}" type="slidenum">
              <a:rPr lang="tr-TR" smtClean="0"/>
              <a:t>‹#›</a:t>
            </a:fld>
            <a:endParaRPr lang="tr-TR"/>
          </a:p>
        </p:txBody>
      </p:sp>
    </p:spTree>
    <p:extLst>
      <p:ext uri="{BB962C8B-B14F-4D97-AF65-F5344CB8AC3E}">
        <p14:creationId xmlns:p14="http://schemas.microsoft.com/office/powerpoint/2010/main" val="822892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D6DE11E1-A722-9505-5FCF-3FF7A46E0A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B8761FAF-EA9D-1843-8A57-6DA30EF7D8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DEA8599-75F5-93D9-F1EE-9C2CAAA729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92EABA-6838-4AA9-8A5B-4CED88D14738}" type="datetimeFigureOut">
              <a:rPr lang="tr-TR" smtClean="0"/>
              <a:t>14.08.2024</a:t>
            </a:fld>
            <a:endParaRPr lang="tr-TR"/>
          </a:p>
        </p:txBody>
      </p:sp>
      <p:sp>
        <p:nvSpPr>
          <p:cNvPr id="5" name="Alt Bilgi Yer Tutucusu 4">
            <a:extLst>
              <a:ext uri="{FF2B5EF4-FFF2-40B4-BE49-F238E27FC236}">
                <a16:creationId xmlns:a16="http://schemas.microsoft.com/office/drawing/2014/main" id="{5D4F624F-034F-0ECB-3EE0-B9943778AD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D6E28F53-E186-B0B5-3CD7-96492D4CF5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3E0A6D-87B0-40BC-90D9-7DDE53CD8513}" type="slidenum">
              <a:rPr lang="tr-TR" smtClean="0"/>
              <a:t>‹#›</a:t>
            </a:fld>
            <a:endParaRPr lang="tr-TR"/>
          </a:p>
        </p:txBody>
      </p:sp>
    </p:spTree>
    <p:extLst>
      <p:ext uri="{BB962C8B-B14F-4D97-AF65-F5344CB8AC3E}">
        <p14:creationId xmlns:p14="http://schemas.microsoft.com/office/powerpoint/2010/main" val="110107521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666AD6-DFF3-F9C1-13C7-D525684DB940}"/>
              </a:ext>
            </a:extLst>
          </p:cNvPr>
          <p:cNvPicPr>
            <a:picLocks noChangeAspect="1"/>
          </p:cNvPicPr>
          <p:nvPr/>
        </p:nvPicPr>
        <p:blipFill>
          <a:blip r:embed="rId2"/>
          <a:srcRect l="41000"/>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 name="Başlık 1">
            <a:extLst>
              <a:ext uri="{FF2B5EF4-FFF2-40B4-BE49-F238E27FC236}">
                <a16:creationId xmlns:a16="http://schemas.microsoft.com/office/drawing/2014/main" id="{E23AE91A-3C4B-FC01-2152-6EC90D1C09D4}"/>
              </a:ext>
            </a:extLst>
          </p:cNvPr>
          <p:cNvSpPr>
            <a:spLocks noGrp="1"/>
          </p:cNvSpPr>
          <p:nvPr>
            <p:ph type="ctrTitle"/>
          </p:nvPr>
        </p:nvSpPr>
        <p:spPr>
          <a:xfrm>
            <a:off x="5380563" y="1678665"/>
            <a:ext cx="3887839" cy="2372168"/>
          </a:xfrm>
        </p:spPr>
        <p:txBody>
          <a:bodyPr>
            <a:normAutofit/>
          </a:bodyPr>
          <a:lstStyle/>
          <a:p>
            <a:r>
              <a:rPr lang="tr-TR" dirty="0"/>
              <a:t>G2M CASE STUDY</a:t>
            </a:r>
            <a:endParaRPr lang="tr-TR"/>
          </a:p>
        </p:txBody>
      </p:sp>
      <p:sp>
        <p:nvSpPr>
          <p:cNvPr id="3" name="Alt Başlık 2">
            <a:extLst>
              <a:ext uri="{FF2B5EF4-FFF2-40B4-BE49-F238E27FC236}">
                <a16:creationId xmlns:a16="http://schemas.microsoft.com/office/drawing/2014/main" id="{B2C8D862-B305-0613-54C7-9FDC69E66A14}"/>
              </a:ext>
            </a:extLst>
          </p:cNvPr>
          <p:cNvSpPr>
            <a:spLocks noGrp="1"/>
          </p:cNvSpPr>
          <p:nvPr>
            <p:ph type="subTitle" idx="1"/>
          </p:nvPr>
        </p:nvSpPr>
        <p:spPr>
          <a:xfrm>
            <a:off x="5380563" y="4050833"/>
            <a:ext cx="3893440" cy="1096899"/>
          </a:xfrm>
        </p:spPr>
        <p:txBody>
          <a:bodyPr>
            <a:normAutofit/>
          </a:bodyPr>
          <a:lstStyle/>
          <a:p>
            <a:endParaRPr lang="tr-TR" dirty="0"/>
          </a:p>
        </p:txBody>
      </p:sp>
    </p:spTree>
    <p:extLst>
      <p:ext uri="{BB962C8B-B14F-4D97-AF65-F5344CB8AC3E}">
        <p14:creationId xmlns:p14="http://schemas.microsoft.com/office/powerpoint/2010/main" val="2884050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5BAADC-F7B8-886A-C044-8977490368B6}"/>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7F4BD63B-D2A4-FAC0-BA29-29D4221D617F}"/>
              </a:ext>
            </a:extLst>
          </p:cNvPr>
          <p:cNvSpPr>
            <a:spLocks noGrp="1"/>
          </p:cNvSpPr>
          <p:nvPr>
            <p:ph idx="1"/>
          </p:nvPr>
        </p:nvSpPr>
        <p:spPr/>
        <p:txBody>
          <a:bodyPr/>
          <a:lstStyle/>
          <a:p>
            <a:r>
              <a:rPr lang="en-US" dirty="0"/>
              <a:t>In this study, analyses were conducted to support XYZ, a U.S.-based firm, in their plans to invest in the taxi sector. Data from two different companies, Yellow Cab and Pink Cab, were used to examine customer profiles. Key data were merged and cleaned, and various hypotheses were tested through analysis. The goal was to provide valuable insights to help the firm identify the best investment opportunity.</a:t>
            </a:r>
            <a:endParaRPr lang="tr-TR" dirty="0"/>
          </a:p>
        </p:txBody>
      </p:sp>
    </p:spTree>
    <p:extLst>
      <p:ext uri="{BB962C8B-B14F-4D97-AF65-F5344CB8AC3E}">
        <p14:creationId xmlns:p14="http://schemas.microsoft.com/office/powerpoint/2010/main" val="2431422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FB0FC7D-8856-EE0C-BE8C-F6792D975F44}"/>
              </a:ext>
            </a:extLst>
          </p:cNvPr>
          <p:cNvSpPr>
            <a:spLocks noGrp="1"/>
          </p:cNvSpPr>
          <p:nvPr>
            <p:ph type="title"/>
          </p:nvPr>
        </p:nvSpPr>
        <p:spPr>
          <a:xfrm>
            <a:off x="789094" y="243840"/>
            <a:ext cx="8984826" cy="1320800"/>
          </a:xfrm>
        </p:spPr>
        <p:txBody>
          <a:bodyPr/>
          <a:lstStyle/>
          <a:p>
            <a:pPr algn="ctr"/>
            <a:r>
              <a:rPr lang="en-US" dirty="0"/>
              <a:t>Monthly user analysis of the companies</a:t>
            </a:r>
            <a:endParaRPr lang="tr-TR" dirty="0"/>
          </a:p>
        </p:txBody>
      </p:sp>
      <p:pic>
        <p:nvPicPr>
          <p:cNvPr id="5" name="İçerik Yer Tutucusu 4">
            <a:extLst>
              <a:ext uri="{FF2B5EF4-FFF2-40B4-BE49-F238E27FC236}">
                <a16:creationId xmlns:a16="http://schemas.microsoft.com/office/drawing/2014/main" id="{A040D58A-ECD6-543C-ECA1-ABCEF1D6318A}"/>
              </a:ext>
            </a:extLst>
          </p:cNvPr>
          <p:cNvPicPr>
            <a:picLocks noGrp="1" noChangeAspect="1"/>
          </p:cNvPicPr>
          <p:nvPr>
            <p:ph idx="1"/>
          </p:nvPr>
        </p:nvPicPr>
        <p:blipFill>
          <a:blip r:embed="rId2"/>
          <a:stretch>
            <a:fillRect/>
          </a:stretch>
        </p:blipFill>
        <p:spPr>
          <a:xfrm>
            <a:off x="501226" y="1509317"/>
            <a:ext cx="8050106" cy="5348683"/>
          </a:xfrm>
        </p:spPr>
      </p:pic>
      <p:sp>
        <p:nvSpPr>
          <p:cNvPr id="6" name="Metin kutusu 5">
            <a:extLst>
              <a:ext uri="{FF2B5EF4-FFF2-40B4-BE49-F238E27FC236}">
                <a16:creationId xmlns:a16="http://schemas.microsoft.com/office/drawing/2014/main" id="{83DB97FB-7707-456B-4DA6-5EE97643371A}"/>
              </a:ext>
            </a:extLst>
          </p:cNvPr>
          <p:cNvSpPr txBox="1"/>
          <p:nvPr/>
        </p:nvSpPr>
        <p:spPr>
          <a:xfrm>
            <a:off x="8551332" y="2468880"/>
            <a:ext cx="3528907" cy="3416320"/>
          </a:xfrm>
          <a:prstGeom prst="rect">
            <a:avLst/>
          </a:prstGeom>
          <a:noFill/>
        </p:spPr>
        <p:txBody>
          <a:bodyPr wrap="square" rtlCol="0">
            <a:spAutoFit/>
          </a:bodyPr>
          <a:lstStyle/>
          <a:p>
            <a:r>
              <a:rPr lang="en-US" dirty="0"/>
              <a:t>Yellow Cab consistently outperforms Pink Cab in user numbers, with both showing overall growth from 2016 to 2018. Both companies experience seasonal dips, particularly at the start of each year, followed by recovery. Yellow Cab sees stronger growth and higher peaks, while Pink Cab grows steadily but remains smaller.</a:t>
            </a:r>
            <a:endParaRPr lang="tr-TR" dirty="0"/>
          </a:p>
        </p:txBody>
      </p:sp>
    </p:spTree>
    <p:extLst>
      <p:ext uri="{BB962C8B-B14F-4D97-AF65-F5344CB8AC3E}">
        <p14:creationId xmlns:p14="http://schemas.microsoft.com/office/powerpoint/2010/main" val="138438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6D8F1AE-91DC-EDED-AEA6-BC8E2F0FBEFD}"/>
              </a:ext>
            </a:extLst>
          </p:cNvPr>
          <p:cNvSpPr>
            <a:spLocks noGrp="1"/>
          </p:cNvSpPr>
          <p:nvPr>
            <p:ph type="title"/>
          </p:nvPr>
        </p:nvSpPr>
        <p:spPr/>
        <p:txBody>
          <a:bodyPr/>
          <a:lstStyle/>
          <a:p>
            <a:pPr algn="ctr"/>
            <a:r>
              <a:rPr lang="en-US" dirty="0"/>
              <a:t>Seasonal user analysis of companies</a:t>
            </a:r>
            <a:endParaRPr lang="tr-TR" dirty="0"/>
          </a:p>
        </p:txBody>
      </p:sp>
      <p:pic>
        <p:nvPicPr>
          <p:cNvPr id="5" name="İçerik Yer Tutucusu 4">
            <a:extLst>
              <a:ext uri="{FF2B5EF4-FFF2-40B4-BE49-F238E27FC236}">
                <a16:creationId xmlns:a16="http://schemas.microsoft.com/office/drawing/2014/main" id="{9B9DF69F-E017-D4E8-65E1-57B9AFAF74B0}"/>
              </a:ext>
            </a:extLst>
          </p:cNvPr>
          <p:cNvPicPr>
            <a:picLocks noGrp="1" noChangeAspect="1"/>
          </p:cNvPicPr>
          <p:nvPr>
            <p:ph idx="1"/>
          </p:nvPr>
        </p:nvPicPr>
        <p:blipFill>
          <a:blip r:embed="rId2"/>
          <a:stretch>
            <a:fillRect/>
          </a:stretch>
        </p:blipFill>
        <p:spPr>
          <a:xfrm>
            <a:off x="329904" y="1483114"/>
            <a:ext cx="7784670" cy="5172321"/>
          </a:xfrm>
        </p:spPr>
      </p:pic>
      <p:sp>
        <p:nvSpPr>
          <p:cNvPr id="6" name="Metin kutusu 5">
            <a:extLst>
              <a:ext uri="{FF2B5EF4-FFF2-40B4-BE49-F238E27FC236}">
                <a16:creationId xmlns:a16="http://schemas.microsoft.com/office/drawing/2014/main" id="{A87CF8E7-FB5D-BE2A-9A9F-359924AFDC90}"/>
              </a:ext>
            </a:extLst>
          </p:cNvPr>
          <p:cNvSpPr txBox="1"/>
          <p:nvPr/>
        </p:nvSpPr>
        <p:spPr>
          <a:xfrm>
            <a:off x="8747760" y="2540000"/>
            <a:ext cx="2753360" cy="2585323"/>
          </a:xfrm>
          <a:prstGeom prst="rect">
            <a:avLst/>
          </a:prstGeom>
          <a:noFill/>
        </p:spPr>
        <p:txBody>
          <a:bodyPr wrap="square" rtlCol="0">
            <a:spAutoFit/>
          </a:bodyPr>
          <a:lstStyle/>
          <a:p>
            <a:r>
              <a:rPr lang="en-US" dirty="0"/>
              <a:t>Yellow Cab maintains steady usage across seasons, while Pink Cab experiences larger fluctuations. Fall is the peak season for both companies, with Spring showing the lowest user counts.</a:t>
            </a:r>
            <a:endParaRPr lang="tr-TR" dirty="0"/>
          </a:p>
        </p:txBody>
      </p:sp>
    </p:spTree>
    <p:extLst>
      <p:ext uri="{BB962C8B-B14F-4D97-AF65-F5344CB8AC3E}">
        <p14:creationId xmlns:p14="http://schemas.microsoft.com/office/powerpoint/2010/main" val="4040298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ABDA02-B383-DFDE-9790-3DADCD540303}"/>
              </a:ext>
            </a:extLst>
          </p:cNvPr>
          <p:cNvSpPr>
            <a:spLocks noGrp="1"/>
          </p:cNvSpPr>
          <p:nvPr>
            <p:ph type="title"/>
          </p:nvPr>
        </p:nvSpPr>
        <p:spPr>
          <a:xfrm>
            <a:off x="677334" y="609600"/>
            <a:ext cx="9828106" cy="1320800"/>
          </a:xfrm>
        </p:spPr>
        <p:txBody>
          <a:bodyPr/>
          <a:lstStyle/>
          <a:p>
            <a:r>
              <a:rPr lang="tr-TR" dirty="0"/>
              <a:t>N</a:t>
            </a:r>
            <a:r>
              <a:rPr lang="en-US" dirty="0"/>
              <a:t>et profit analysis by number of customers</a:t>
            </a:r>
            <a:endParaRPr lang="tr-TR" dirty="0"/>
          </a:p>
        </p:txBody>
      </p:sp>
      <p:pic>
        <p:nvPicPr>
          <p:cNvPr id="5" name="İçerik Yer Tutucusu 4">
            <a:extLst>
              <a:ext uri="{FF2B5EF4-FFF2-40B4-BE49-F238E27FC236}">
                <a16:creationId xmlns:a16="http://schemas.microsoft.com/office/drawing/2014/main" id="{B7FD9735-A309-ABDF-C6E2-43443CBDE32B}"/>
              </a:ext>
            </a:extLst>
          </p:cNvPr>
          <p:cNvPicPr>
            <a:picLocks noGrp="1" noChangeAspect="1"/>
          </p:cNvPicPr>
          <p:nvPr>
            <p:ph idx="1"/>
          </p:nvPr>
        </p:nvPicPr>
        <p:blipFill>
          <a:blip r:embed="rId2"/>
          <a:stretch>
            <a:fillRect/>
          </a:stretch>
        </p:blipFill>
        <p:spPr>
          <a:xfrm>
            <a:off x="392854" y="1330078"/>
            <a:ext cx="8547946" cy="5367242"/>
          </a:xfrm>
        </p:spPr>
      </p:pic>
      <p:sp>
        <p:nvSpPr>
          <p:cNvPr id="10" name="Rectangle 3">
            <a:extLst>
              <a:ext uri="{FF2B5EF4-FFF2-40B4-BE49-F238E27FC236}">
                <a16:creationId xmlns:a16="http://schemas.microsoft.com/office/drawing/2014/main" id="{26372F03-63F9-F5DC-624E-71D201FDBC7B}"/>
              </a:ext>
            </a:extLst>
          </p:cNvPr>
          <p:cNvSpPr>
            <a:spLocks noChangeArrowheads="1"/>
          </p:cNvSpPr>
          <p:nvPr/>
        </p:nvSpPr>
        <p:spPr bwMode="auto">
          <a:xfrm>
            <a:off x="9225280" y="2779097"/>
            <a:ext cx="301752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800" b="0" i="0" u="none" strike="noStrike" cap="none" normalizeH="0" baseline="0" dirty="0" err="1">
                <a:ln>
                  <a:noFill/>
                </a:ln>
                <a:solidFill>
                  <a:schemeClr val="tx1"/>
                </a:solidFill>
                <a:effectLst/>
              </a:rPr>
              <a:t>It</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indicates</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that</a:t>
            </a:r>
            <a:r>
              <a:rPr kumimoji="0" lang="tr-TR" altLang="tr-TR" sz="1800" b="0" i="0" u="none" strike="noStrike" cap="none" normalizeH="0" baseline="0" dirty="0">
                <a:ln>
                  <a:noFill/>
                </a:ln>
                <a:solidFill>
                  <a:schemeClr val="tx1"/>
                </a:solidFill>
                <a:effectLst/>
              </a:rPr>
              <a:t> as </a:t>
            </a:r>
            <a:r>
              <a:rPr kumimoji="0" lang="tr-TR" altLang="tr-TR" sz="1800" b="0" i="0" u="none" strike="noStrike" cap="none" normalizeH="0" baseline="0" dirty="0" err="1">
                <a:ln>
                  <a:noFill/>
                </a:ln>
                <a:solidFill>
                  <a:schemeClr val="tx1"/>
                </a:solidFill>
                <a:effectLst/>
              </a:rPr>
              <a:t>the</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number</a:t>
            </a:r>
            <a:r>
              <a:rPr kumimoji="0" lang="tr-TR" altLang="tr-TR" sz="1800" b="0" i="0" u="none" strike="noStrike" cap="none" normalizeH="0" baseline="0" dirty="0">
                <a:ln>
                  <a:noFill/>
                </a:ln>
                <a:solidFill>
                  <a:schemeClr val="tx1"/>
                </a:solidFill>
                <a:effectLst/>
              </a:rPr>
              <a:t> of </a:t>
            </a:r>
            <a:r>
              <a:rPr kumimoji="0" lang="tr-TR" altLang="tr-TR" sz="1800" b="0" i="0" u="none" strike="noStrike" cap="none" normalizeH="0" baseline="0" dirty="0" err="1">
                <a:ln>
                  <a:noFill/>
                </a:ln>
                <a:solidFill>
                  <a:schemeClr val="tx1"/>
                </a:solidFill>
                <a:effectLst/>
              </a:rPr>
              <a:t>users</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increases</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the</a:t>
            </a:r>
            <a:r>
              <a:rPr kumimoji="0" lang="tr-TR" altLang="tr-TR" sz="1800" b="0" i="0" u="none" strike="noStrike" cap="none" normalizeH="0" baseline="0" dirty="0">
                <a:ln>
                  <a:noFill/>
                </a:ln>
                <a:solidFill>
                  <a:schemeClr val="tx1"/>
                </a:solidFill>
                <a:effectLst/>
              </a:rPr>
              <a:t> net </a:t>
            </a:r>
            <a:r>
              <a:rPr kumimoji="0" lang="tr-TR" altLang="tr-TR" sz="1800" b="0" i="0" u="none" strike="noStrike" cap="none" normalizeH="0" baseline="0" dirty="0" err="1">
                <a:ln>
                  <a:noFill/>
                </a:ln>
                <a:solidFill>
                  <a:schemeClr val="tx1"/>
                </a:solidFill>
                <a:effectLst/>
              </a:rPr>
              <a:t>profit</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also</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increases</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This</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suggests</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that</a:t>
            </a:r>
            <a:r>
              <a:rPr kumimoji="0" lang="tr-TR" altLang="tr-TR" sz="1800" b="0" i="0" u="none" strike="noStrike" cap="none" normalizeH="0" baseline="0" dirty="0">
                <a:ln>
                  <a:noFill/>
                </a:ln>
                <a:solidFill>
                  <a:schemeClr val="tx1"/>
                </a:solidFill>
                <a:effectLst/>
              </a:rPr>
              <a:t> an </a:t>
            </a:r>
            <a:r>
              <a:rPr kumimoji="0" lang="tr-TR" altLang="tr-TR" sz="1800" b="0" i="0" u="none" strike="noStrike" cap="none" normalizeH="0" baseline="0" dirty="0" err="1">
                <a:ln>
                  <a:noFill/>
                </a:ln>
                <a:solidFill>
                  <a:schemeClr val="tx1"/>
                </a:solidFill>
                <a:effectLst/>
              </a:rPr>
              <a:t>increase</a:t>
            </a:r>
            <a:r>
              <a:rPr kumimoji="0" lang="tr-TR" altLang="tr-TR" sz="1800" b="0" i="0" u="none" strike="noStrike" cap="none" normalizeH="0" baseline="0" dirty="0">
                <a:ln>
                  <a:noFill/>
                </a:ln>
                <a:solidFill>
                  <a:schemeClr val="tx1"/>
                </a:solidFill>
                <a:effectLst/>
              </a:rPr>
              <a:t> in </a:t>
            </a:r>
            <a:r>
              <a:rPr kumimoji="0" lang="tr-TR" altLang="tr-TR" sz="1800" b="0" i="0" u="none" strike="noStrike" cap="none" normalizeH="0" baseline="0" dirty="0" err="1">
                <a:ln>
                  <a:noFill/>
                </a:ln>
                <a:solidFill>
                  <a:schemeClr val="tx1"/>
                </a:solidFill>
                <a:effectLst/>
              </a:rPr>
              <a:t>the</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number</a:t>
            </a:r>
            <a:r>
              <a:rPr kumimoji="0" lang="tr-TR" altLang="tr-TR" sz="1800" b="0" i="0" u="none" strike="noStrike" cap="none" normalizeH="0" baseline="0" dirty="0">
                <a:ln>
                  <a:noFill/>
                </a:ln>
                <a:solidFill>
                  <a:schemeClr val="tx1"/>
                </a:solidFill>
                <a:effectLst/>
              </a:rPr>
              <a:t> of </a:t>
            </a:r>
            <a:r>
              <a:rPr kumimoji="0" lang="tr-TR" altLang="tr-TR" sz="1800" b="0" i="0" u="none" strike="noStrike" cap="none" normalizeH="0" baseline="0" dirty="0" err="1">
                <a:ln>
                  <a:noFill/>
                </a:ln>
                <a:solidFill>
                  <a:schemeClr val="tx1"/>
                </a:solidFill>
                <a:effectLst/>
              </a:rPr>
              <a:t>users</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positively</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impacts</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profitability</a:t>
            </a:r>
            <a:r>
              <a:rPr kumimoji="0" lang="tr-TR" altLang="tr-TR" sz="1800" b="0" i="0" u="none" strike="noStrike" cap="none" normalizeH="0" baseline="0" dirty="0">
                <a:ln>
                  <a:noFill/>
                </a:ln>
                <a:solidFill>
                  <a:schemeClr val="tx1"/>
                </a:solidFill>
                <a:effectLst/>
              </a:rPr>
              <a:t>.</a:t>
            </a:r>
          </a:p>
        </p:txBody>
      </p:sp>
    </p:spTree>
    <p:extLst>
      <p:ext uri="{BB962C8B-B14F-4D97-AF65-F5344CB8AC3E}">
        <p14:creationId xmlns:p14="http://schemas.microsoft.com/office/powerpoint/2010/main" val="2763692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502E73F-AB19-7037-7496-556C4F8D8C3C}"/>
              </a:ext>
            </a:extLst>
          </p:cNvPr>
          <p:cNvSpPr>
            <a:spLocks noGrp="1"/>
          </p:cNvSpPr>
          <p:nvPr>
            <p:ph type="title"/>
          </p:nvPr>
        </p:nvSpPr>
        <p:spPr/>
        <p:txBody>
          <a:bodyPr/>
          <a:lstStyle/>
          <a:p>
            <a:pPr algn="ctr"/>
            <a:r>
              <a:rPr lang="tr-TR" dirty="0" err="1"/>
              <a:t>Customer</a:t>
            </a:r>
            <a:r>
              <a:rPr lang="tr-TR" dirty="0"/>
              <a:t> segment </a:t>
            </a:r>
            <a:r>
              <a:rPr lang="tr-TR" dirty="0" err="1"/>
              <a:t>attributes</a:t>
            </a:r>
            <a:br>
              <a:rPr lang="tr-TR" dirty="0"/>
            </a:br>
            <a:r>
              <a:rPr lang="tr-TR" dirty="0"/>
              <a:t>1)Age</a:t>
            </a:r>
          </a:p>
        </p:txBody>
      </p:sp>
      <p:pic>
        <p:nvPicPr>
          <p:cNvPr id="5" name="İçerik Yer Tutucusu 4">
            <a:extLst>
              <a:ext uri="{FF2B5EF4-FFF2-40B4-BE49-F238E27FC236}">
                <a16:creationId xmlns:a16="http://schemas.microsoft.com/office/drawing/2014/main" id="{5623A5A3-2338-629B-A464-F11DD7D28891}"/>
              </a:ext>
            </a:extLst>
          </p:cNvPr>
          <p:cNvPicPr>
            <a:picLocks noGrp="1" noChangeAspect="1"/>
          </p:cNvPicPr>
          <p:nvPr>
            <p:ph idx="1"/>
          </p:nvPr>
        </p:nvPicPr>
        <p:blipFill>
          <a:blip r:embed="rId2"/>
          <a:stretch>
            <a:fillRect/>
          </a:stretch>
        </p:blipFill>
        <p:spPr>
          <a:xfrm>
            <a:off x="89617" y="1808480"/>
            <a:ext cx="8695469" cy="4314825"/>
          </a:xfrm>
        </p:spPr>
      </p:pic>
      <p:sp>
        <p:nvSpPr>
          <p:cNvPr id="6" name="Metin kutusu 5">
            <a:extLst>
              <a:ext uri="{FF2B5EF4-FFF2-40B4-BE49-F238E27FC236}">
                <a16:creationId xmlns:a16="http://schemas.microsoft.com/office/drawing/2014/main" id="{A32B8984-4719-ED8F-509E-1FFA1EDF8465}"/>
              </a:ext>
            </a:extLst>
          </p:cNvPr>
          <p:cNvSpPr txBox="1"/>
          <p:nvPr/>
        </p:nvSpPr>
        <p:spPr>
          <a:xfrm>
            <a:off x="9398000" y="2196306"/>
            <a:ext cx="2108200" cy="3139321"/>
          </a:xfrm>
          <a:prstGeom prst="rect">
            <a:avLst/>
          </a:prstGeom>
          <a:noFill/>
        </p:spPr>
        <p:txBody>
          <a:bodyPr wrap="square" rtlCol="0">
            <a:spAutoFit/>
          </a:bodyPr>
          <a:lstStyle/>
          <a:p>
            <a:r>
              <a:rPr lang="en-US" dirty="0"/>
              <a:t>The age groups 18-24 and 25-34 have the highest net profits, indicating that these groups contribute the most to the total net profit. The other age groups have significantly lower net profits.</a:t>
            </a:r>
            <a:endParaRPr lang="tr-TR" dirty="0"/>
          </a:p>
        </p:txBody>
      </p:sp>
    </p:spTree>
    <p:extLst>
      <p:ext uri="{BB962C8B-B14F-4D97-AF65-F5344CB8AC3E}">
        <p14:creationId xmlns:p14="http://schemas.microsoft.com/office/powerpoint/2010/main" val="3042190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D931AEF-8C86-2403-2027-2CE41251C911}"/>
              </a:ext>
            </a:extLst>
          </p:cNvPr>
          <p:cNvSpPr>
            <a:spLocks noGrp="1"/>
          </p:cNvSpPr>
          <p:nvPr>
            <p:ph type="title"/>
          </p:nvPr>
        </p:nvSpPr>
        <p:spPr/>
        <p:txBody>
          <a:bodyPr/>
          <a:lstStyle/>
          <a:p>
            <a:pPr algn="ctr"/>
            <a:r>
              <a:rPr lang="tr-TR" dirty="0" err="1"/>
              <a:t>Customer</a:t>
            </a:r>
            <a:r>
              <a:rPr lang="tr-TR" dirty="0"/>
              <a:t> segment </a:t>
            </a:r>
            <a:r>
              <a:rPr lang="tr-TR" dirty="0" err="1"/>
              <a:t>attributes</a:t>
            </a:r>
            <a:br>
              <a:rPr lang="tr-TR" dirty="0"/>
            </a:br>
            <a:r>
              <a:rPr lang="tr-TR" dirty="0"/>
              <a:t>2)</a:t>
            </a:r>
            <a:r>
              <a:rPr lang="tr-TR" dirty="0" err="1"/>
              <a:t>Income</a:t>
            </a:r>
            <a:endParaRPr lang="tr-TR" dirty="0"/>
          </a:p>
        </p:txBody>
      </p:sp>
      <p:pic>
        <p:nvPicPr>
          <p:cNvPr id="7" name="İçerik Yer Tutucusu 6">
            <a:extLst>
              <a:ext uri="{FF2B5EF4-FFF2-40B4-BE49-F238E27FC236}">
                <a16:creationId xmlns:a16="http://schemas.microsoft.com/office/drawing/2014/main" id="{F8FF3931-CEDD-CA2E-2A35-30A8D5F5BAE0}"/>
              </a:ext>
            </a:extLst>
          </p:cNvPr>
          <p:cNvPicPr>
            <a:picLocks noGrp="1" noChangeAspect="1"/>
          </p:cNvPicPr>
          <p:nvPr>
            <p:ph idx="1"/>
          </p:nvPr>
        </p:nvPicPr>
        <p:blipFill>
          <a:blip r:embed="rId2"/>
          <a:stretch>
            <a:fillRect/>
          </a:stretch>
        </p:blipFill>
        <p:spPr>
          <a:xfrm>
            <a:off x="268754" y="1914208"/>
            <a:ext cx="8284049" cy="4110672"/>
          </a:xfrm>
        </p:spPr>
      </p:pic>
      <p:sp>
        <p:nvSpPr>
          <p:cNvPr id="9" name="Metin kutusu 8">
            <a:extLst>
              <a:ext uri="{FF2B5EF4-FFF2-40B4-BE49-F238E27FC236}">
                <a16:creationId xmlns:a16="http://schemas.microsoft.com/office/drawing/2014/main" id="{B931A87C-A324-F15C-1F63-C7B23D20773C}"/>
              </a:ext>
            </a:extLst>
          </p:cNvPr>
          <p:cNvSpPr txBox="1"/>
          <p:nvPr/>
        </p:nvSpPr>
        <p:spPr>
          <a:xfrm>
            <a:off x="8879840" y="1839764"/>
            <a:ext cx="1798320" cy="3970318"/>
          </a:xfrm>
          <a:prstGeom prst="rect">
            <a:avLst/>
          </a:prstGeom>
          <a:noFill/>
        </p:spPr>
        <p:txBody>
          <a:bodyPr wrap="square" rtlCol="0">
            <a:spAutoFit/>
          </a:bodyPr>
          <a:lstStyle/>
          <a:p>
            <a:r>
              <a:rPr lang="en-US"/>
              <a:t>The ‘High’ income group has the highest average net profit, while the ‘Low’ income group has the lowest. This indicates that higher income groups contribute more to the average net profit.</a:t>
            </a:r>
            <a:endParaRPr lang="tr-TR" dirty="0"/>
          </a:p>
        </p:txBody>
      </p:sp>
    </p:spTree>
    <p:extLst>
      <p:ext uri="{BB962C8B-B14F-4D97-AF65-F5344CB8AC3E}">
        <p14:creationId xmlns:p14="http://schemas.microsoft.com/office/powerpoint/2010/main" val="1910087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6D6B73-1B6A-D844-C42D-D220FB47C50C}"/>
              </a:ext>
            </a:extLst>
          </p:cNvPr>
          <p:cNvSpPr>
            <a:spLocks noGrp="1"/>
          </p:cNvSpPr>
          <p:nvPr>
            <p:ph type="title"/>
          </p:nvPr>
        </p:nvSpPr>
        <p:spPr/>
        <p:txBody>
          <a:bodyPr/>
          <a:lstStyle/>
          <a:p>
            <a:pPr algn="ctr"/>
            <a:r>
              <a:rPr lang="tr-TR" dirty="0" err="1"/>
              <a:t>Customer</a:t>
            </a:r>
            <a:r>
              <a:rPr lang="tr-TR" dirty="0"/>
              <a:t> segment </a:t>
            </a:r>
            <a:r>
              <a:rPr lang="tr-TR" dirty="0" err="1"/>
              <a:t>attributes</a:t>
            </a:r>
            <a:br>
              <a:rPr lang="tr-TR" dirty="0"/>
            </a:br>
            <a:r>
              <a:rPr lang="tr-TR" dirty="0"/>
              <a:t>3)</a:t>
            </a:r>
            <a:r>
              <a:rPr lang="tr-TR" dirty="0" err="1"/>
              <a:t>Gender</a:t>
            </a:r>
            <a:endParaRPr lang="tr-TR" dirty="0"/>
          </a:p>
        </p:txBody>
      </p:sp>
      <p:pic>
        <p:nvPicPr>
          <p:cNvPr id="5" name="İçerik Yer Tutucusu 4">
            <a:extLst>
              <a:ext uri="{FF2B5EF4-FFF2-40B4-BE49-F238E27FC236}">
                <a16:creationId xmlns:a16="http://schemas.microsoft.com/office/drawing/2014/main" id="{E4DF369D-25DA-861D-EEEF-4505634A1F04}"/>
              </a:ext>
            </a:extLst>
          </p:cNvPr>
          <p:cNvPicPr>
            <a:picLocks noGrp="1" noChangeAspect="1"/>
          </p:cNvPicPr>
          <p:nvPr>
            <p:ph idx="1"/>
          </p:nvPr>
        </p:nvPicPr>
        <p:blipFill>
          <a:blip r:embed="rId2"/>
          <a:stretch>
            <a:fillRect/>
          </a:stretch>
        </p:blipFill>
        <p:spPr>
          <a:xfrm>
            <a:off x="167154" y="2252345"/>
            <a:ext cx="8360192" cy="4148455"/>
          </a:xfrm>
        </p:spPr>
      </p:pic>
      <p:sp>
        <p:nvSpPr>
          <p:cNvPr id="6" name="Metin kutusu 5">
            <a:extLst>
              <a:ext uri="{FF2B5EF4-FFF2-40B4-BE49-F238E27FC236}">
                <a16:creationId xmlns:a16="http://schemas.microsoft.com/office/drawing/2014/main" id="{75CE6F7E-5539-09E2-9FA9-C7A4FAA55DBF}"/>
              </a:ext>
            </a:extLst>
          </p:cNvPr>
          <p:cNvSpPr txBox="1"/>
          <p:nvPr/>
        </p:nvSpPr>
        <p:spPr>
          <a:xfrm>
            <a:off x="9001760" y="2621280"/>
            <a:ext cx="2052320" cy="2031325"/>
          </a:xfrm>
          <a:prstGeom prst="rect">
            <a:avLst/>
          </a:prstGeom>
          <a:noFill/>
        </p:spPr>
        <p:txBody>
          <a:bodyPr wrap="square" rtlCol="0">
            <a:spAutoFit/>
          </a:bodyPr>
          <a:lstStyle/>
          <a:p>
            <a:r>
              <a:rPr lang="en-US" dirty="0"/>
              <a:t>The bar for males is significantly higher than the bar for females, indicating that males have a higher total taxi usage cost.</a:t>
            </a:r>
            <a:endParaRPr lang="tr-TR" dirty="0"/>
          </a:p>
        </p:txBody>
      </p:sp>
    </p:spTree>
    <p:extLst>
      <p:ext uri="{BB962C8B-B14F-4D97-AF65-F5344CB8AC3E}">
        <p14:creationId xmlns:p14="http://schemas.microsoft.com/office/powerpoint/2010/main" val="577856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CF02D7-525A-56D1-DBCE-5E0BC2634E99}"/>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DEC193B6-D88A-B0A0-1994-8E783BD77F10}"/>
              </a:ext>
            </a:extLst>
          </p:cNvPr>
          <p:cNvSpPr>
            <a:spLocks noGrp="1"/>
          </p:cNvSpPr>
          <p:nvPr>
            <p:ph idx="1"/>
          </p:nvPr>
        </p:nvSpPr>
        <p:spPr/>
        <p:txBody>
          <a:bodyPr>
            <a:normAutofit fontScale="92500" lnSpcReduction="10000"/>
          </a:bodyPr>
          <a:lstStyle/>
          <a:p>
            <a:r>
              <a:rPr lang="en-US" dirty="0"/>
              <a:t>Yellow Cab consistently outperforms Pink Cab in terms of user numbers across different seasons and months, indicating stronger demand and customer retention.</a:t>
            </a:r>
          </a:p>
          <a:p>
            <a:r>
              <a:rPr lang="en-US" dirty="0"/>
              <a:t>Yellow Cab shows resilience, with relatively steady usage despite seasonal fluctuations, making it a more stable investment opportunity.</a:t>
            </a:r>
          </a:p>
          <a:p>
            <a:r>
              <a:rPr lang="en-US" dirty="0"/>
              <a:t>Seasonal Analysis reveals that Yellow Cab peaks in Fall and recovers well after seasonal dips, while Pink Cab sees sharper drops in user counts, especially during Spring.</a:t>
            </a:r>
          </a:p>
          <a:p>
            <a:r>
              <a:rPr lang="en-US" dirty="0"/>
              <a:t>Given Yellow Cab's stronger performance, consistent growth, and stability across seasons, Yellow Cab is recommended as the preferred investment opportunity for XYZ in the taxi sector.</a:t>
            </a:r>
            <a:endParaRPr lang="tr-TR" dirty="0"/>
          </a:p>
        </p:txBody>
      </p:sp>
    </p:spTree>
    <p:extLst>
      <p:ext uri="{BB962C8B-B14F-4D97-AF65-F5344CB8AC3E}">
        <p14:creationId xmlns:p14="http://schemas.microsoft.com/office/powerpoint/2010/main" val="261827033"/>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TotalTime>
  <Words>443</Words>
  <Application>Microsoft Office PowerPoint</Application>
  <PresentationFormat>Geniş ekran</PresentationFormat>
  <Paragraphs>18</Paragraphs>
  <Slides>9</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9</vt:i4>
      </vt:variant>
    </vt:vector>
  </HeadingPairs>
  <TitlesOfParts>
    <vt:vector size="13" baseType="lpstr">
      <vt:lpstr>Arial</vt:lpstr>
      <vt:lpstr>Calibri</vt:lpstr>
      <vt:lpstr>Calibri Light</vt:lpstr>
      <vt:lpstr>Office Teması</vt:lpstr>
      <vt:lpstr>G2M CASE STUDY</vt:lpstr>
      <vt:lpstr>PowerPoint Sunusu</vt:lpstr>
      <vt:lpstr>Monthly user analysis of the companies</vt:lpstr>
      <vt:lpstr>Seasonal user analysis of companies</vt:lpstr>
      <vt:lpstr>Net profit analysis by number of customers</vt:lpstr>
      <vt:lpstr>Customer segment attributes 1)Age</vt:lpstr>
      <vt:lpstr>Customer segment attributes 2)Income</vt:lpstr>
      <vt:lpstr>Customer segment attributes 3)Gender</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G2M CASE STUDY</dc:title>
  <dc:creator>MÜYESSER Ş. 222803020</dc:creator>
  <cp:lastModifiedBy>MÜYESSER Ş. 222803020</cp:lastModifiedBy>
  <cp:revision>1</cp:revision>
  <dcterms:created xsi:type="dcterms:W3CDTF">2024-08-14T18:30:26Z</dcterms:created>
  <dcterms:modified xsi:type="dcterms:W3CDTF">2024-08-14T19:47:07Z</dcterms:modified>
</cp:coreProperties>
</file>