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0a9dbe882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0a9dbe8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F2E2E"/>
                </a:solidFill>
                <a:highlight>
                  <a:srgbClr val="FFFFFF"/>
                </a:highlight>
                <a:latin typeface="Times New Roman"/>
                <a:ea typeface="Times New Roman"/>
                <a:cs typeface="Times New Roman"/>
                <a:sym typeface="Times New Roman"/>
              </a:rPr>
              <a:t>Advantage - </a:t>
            </a:r>
            <a:r>
              <a:rPr lang="en">
                <a:solidFill>
                  <a:srgbClr val="2F2E2E"/>
                </a:solidFill>
                <a:highlight>
                  <a:srgbClr val="FFFFFF"/>
                </a:highlight>
                <a:latin typeface="Times New Roman"/>
                <a:ea typeface="Times New Roman"/>
                <a:cs typeface="Times New Roman"/>
                <a:sym typeface="Times New Roman"/>
              </a:rPr>
              <a:t>It’s easy to implement</a:t>
            </a:r>
            <a:endParaRPr>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a:solidFill>
                  <a:srgbClr val="2F2E2E"/>
                </a:solidFill>
                <a:highlight>
                  <a:srgbClr val="FFFFFF"/>
                </a:highlight>
                <a:latin typeface="Times New Roman"/>
                <a:ea typeface="Times New Roman"/>
                <a:cs typeface="Times New Roman"/>
                <a:sym typeface="Times New Roman"/>
              </a:rPr>
              <a:t>Disadvantage</a:t>
            </a:r>
            <a:r>
              <a:rPr lang="en">
                <a:solidFill>
                  <a:srgbClr val="2F2E2E"/>
                </a:solidFill>
                <a:highlight>
                  <a:srgbClr val="FFFFFF"/>
                </a:highlight>
                <a:latin typeface="Times New Roman"/>
                <a:ea typeface="Times New Roman"/>
                <a:cs typeface="Times New Roman"/>
                <a:sym typeface="Times New Roman"/>
              </a:rPr>
              <a:t> – Even though space is available with storage memory we can’t use it and there is a disk spill since executor memory is full. (vice versa)</a:t>
            </a:r>
            <a:endParaRPr>
              <a:solidFill>
                <a:srgbClr val="2F2E2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f6b5c0f45_1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f6b5c0f45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f6b5c0f45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f6b5c0f4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a9dbe88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a9dbe8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a9dbe882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a9dbe8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F2E2E"/>
                </a:solidFill>
                <a:highlight>
                  <a:srgbClr val="FFFFFF"/>
                </a:highlight>
                <a:latin typeface="Times New Roman"/>
                <a:ea typeface="Times New Roman"/>
                <a:cs typeface="Times New Roman"/>
                <a:sym typeface="Times New Roman"/>
              </a:rPr>
              <a:t>Advantage - </a:t>
            </a:r>
            <a:r>
              <a:rPr lang="en">
                <a:solidFill>
                  <a:srgbClr val="2F2E2E"/>
                </a:solidFill>
                <a:highlight>
                  <a:srgbClr val="FFFFFF"/>
                </a:highlight>
                <a:latin typeface="Times New Roman"/>
                <a:ea typeface="Times New Roman"/>
                <a:cs typeface="Times New Roman"/>
                <a:sym typeface="Times New Roman"/>
              </a:rPr>
              <a:t>It’s easy to implement</a:t>
            </a:r>
            <a:endParaRPr>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a:solidFill>
                  <a:srgbClr val="2F2E2E"/>
                </a:solidFill>
                <a:highlight>
                  <a:srgbClr val="FFFFFF"/>
                </a:highlight>
                <a:latin typeface="Times New Roman"/>
                <a:ea typeface="Times New Roman"/>
                <a:cs typeface="Times New Roman"/>
                <a:sym typeface="Times New Roman"/>
              </a:rPr>
              <a:t>Disadvantage</a:t>
            </a:r>
            <a:r>
              <a:rPr lang="en">
                <a:solidFill>
                  <a:srgbClr val="2F2E2E"/>
                </a:solidFill>
                <a:highlight>
                  <a:srgbClr val="FFFFFF"/>
                </a:highlight>
                <a:latin typeface="Times New Roman"/>
                <a:ea typeface="Times New Roman"/>
                <a:cs typeface="Times New Roman"/>
                <a:sym typeface="Times New Roman"/>
              </a:rPr>
              <a:t> – Even though space is available with storage memory we can’t use it and there is a disk spill since executor memory is full. (vice versa)</a:t>
            </a:r>
            <a:endParaRPr>
              <a:solidFill>
                <a:srgbClr val="2F2E2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0a9dbe882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0a9dbe8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0a9dbe882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0a9dbe88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F2E2E"/>
                </a:solidFill>
                <a:highlight>
                  <a:srgbClr val="FFFFFF"/>
                </a:highlight>
                <a:latin typeface="Times New Roman"/>
                <a:ea typeface="Times New Roman"/>
                <a:cs typeface="Times New Roman"/>
                <a:sym typeface="Times New Roman"/>
              </a:rPr>
              <a:t>Advantage - </a:t>
            </a:r>
            <a:r>
              <a:rPr lang="en">
                <a:solidFill>
                  <a:srgbClr val="2F2E2E"/>
                </a:solidFill>
                <a:highlight>
                  <a:srgbClr val="FFFFFF"/>
                </a:highlight>
                <a:latin typeface="Times New Roman"/>
                <a:ea typeface="Times New Roman"/>
                <a:cs typeface="Times New Roman"/>
                <a:sym typeface="Times New Roman"/>
              </a:rPr>
              <a:t>It’s easy to implement</a:t>
            </a:r>
            <a:endParaRPr>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a:solidFill>
                  <a:srgbClr val="2F2E2E"/>
                </a:solidFill>
                <a:highlight>
                  <a:srgbClr val="FFFFFF"/>
                </a:highlight>
                <a:latin typeface="Times New Roman"/>
                <a:ea typeface="Times New Roman"/>
                <a:cs typeface="Times New Roman"/>
                <a:sym typeface="Times New Roman"/>
              </a:rPr>
              <a:t>Disadvantage</a:t>
            </a:r>
            <a:r>
              <a:rPr lang="en">
                <a:solidFill>
                  <a:srgbClr val="2F2E2E"/>
                </a:solidFill>
                <a:highlight>
                  <a:srgbClr val="FFFFFF"/>
                </a:highlight>
                <a:latin typeface="Times New Roman"/>
                <a:ea typeface="Times New Roman"/>
                <a:cs typeface="Times New Roman"/>
                <a:sym typeface="Times New Roman"/>
              </a:rPr>
              <a:t> – Even though space is available with storage memory we can’t use it and there is a disk spill since executor memory is full. (vice versa)</a:t>
            </a:r>
            <a:endParaRPr>
              <a:solidFill>
                <a:srgbClr val="2F2E2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15175" y="671475"/>
            <a:ext cx="7688100" cy="16647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2" type="body"/>
          </p:nvPr>
        </p:nvSpPr>
        <p:spPr>
          <a:xfrm>
            <a:off x="5388850" y="1059000"/>
            <a:ext cx="3681900" cy="3025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600">
                <a:solidFill>
                  <a:schemeClr val="dk1"/>
                </a:solidFill>
              </a:rPr>
              <a:t>SPARK MEMORY MANAGEMENT</a:t>
            </a:r>
            <a:r>
              <a:rPr b="1" lang="en" sz="3600"/>
              <a:t> </a:t>
            </a:r>
            <a:endParaRPr b="1"/>
          </a:p>
        </p:txBody>
      </p:sp>
      <p:pic>
        <p:nvPicPr>
          <p:cNvPr id="55" name="Google Shape;55;p13"/>
          <p:cNvPicPr preferRelativeResize="0"/>
          <p:nvPr/>
        </p:nvPicPr>
        <p:blipFill rotWithShape="1">
          <a:blip r:embed="rId3">
            <a:alphaModFix/>
          </a:blip>
          <a:srcRect b="0" l="20909" r="20909" t="0"/>
          <a:stretch/>
        </p:blipFill>
        <p:spPr>
          <a:xfrm flipH="1">
            <a:off x="-1" y="0"/>
            <a:ext cx="5215026" cy="5143500"/>
          </a:xfrm>
          <a:prstGeom prst="rect">
            <a:avLst/>
          </a:prstGeom>
          <a:noFill/>
          <a:ln>
            <a:noFill/>
          </a:ln>
        </p:spPr>
      </p:pic>
      <p:pic>
        <p:nvPicPr>
          <p:cNvPr id="56" name="Google Shape;56;p13"/>
          <p:cNvPicPr preferRelativeResize="0"/>
          <p:nvPr/>
        </p:nvPicPr>
        <p:blipFill>
          <a:blip r:embed="rId4">
            <a:alphaModFix/>
          </a:blip>
          <a:stretch>
            <a:fillRect/>
          </a:stretch>
        </p:blipFill>
        <p:spPr>
          <a:xfrm>
            <a:off x="8169500" y="0"/>
            <a:ext cx="974500" cy="974500"/>
          </a:xfrm>
          <a:prstGeom prst="rect">
            <a:avLst/>
          </a:prstGeom>
          <a:noFill/>
          <a:ln>
            <a:noFill/>
          </a:ln>
        </p:spPr>
      </p:pic>
      <p:pic>
        <p:nvPicPr>
          <p:cNvPr id="57" name="Google Shape;57;p13"/>
          <p:cNvPicPr preferRelativeResize="0"/>
          <p:nvPr/>
        </p:nvPicPr>
        <p:blipFill>
          <a:blip r:embed="rId5">
            <a:alphaModFix/>
          </a:blip>
          <a:stretch>
            <a:fillRect/>
          </a:stretch>
        </p:blipFill>
        <p:spPr>
          <a:xfrm>
            <a:off x="8257800" y="4538975"/>
            <a:ext cx="886200" cy="52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2" type="body"/>
          </p:nvPr>
        </p:nvSpPr>
        <p:spPr>
          <a:xfrm>
            <a:off x="493600" y="1323375"/>
            <a:ext cx="7597200" cy="1445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2F2E2E"/>
                </a:solidFill>
                <a:highlight>
                  <a:srgbClr val="FFFFFF"/>
                </a:highlight>
                <a:latin typeface="Times New Roman"/>
                <a:ea typeface="Times New Roman"/>
                <a:cs typeface="Times New Roman"/>
                <a:sym typeface="Times New Roman"/>
              </a:rPr>
              <a:t>In this case there is contention between operators inside a single task.</a:t>
            </a:r>
            <a:endParaRPr sz="18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800">
                <a:solidFill>
                  <a:srgbClr val="2F2E2E"/>
                </a:solidFill>
                <a:highlight>
                  <a:srgbClr val="FFFFFF"/>
                </a:highlight>
                <a:latin typeface="Times New Roman"/>
                <a:ea typeface="Times New Roman"/>
                <a:cs typeface="Times New Roman"/>
                <a:sym typeface="Times New Roman"/>
              </a:rPr>
              <a:t>One option that was used in earlier versions of spark was reserving memory pages for each operator but that wasn’t an efficient solution. Later the solution used was cooperative spilling (from spark version 1.6).</a:t>
            </a:r>
            <a:endParaRPr sz="18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p:txBody>
      </p:sp>
      <p:sp>
        <p:nvSpPr>
          <p:cNvPr id="124" name="Google Shape;124;p22"/>
          <p:cNvSpPr txBox="1"/>
          <p:nvPr/>
        </p:nvSpPr>
        <p:spPr>
          <a:xfrm>
            <a:off x="361775" y="500750"/>
            <a:ext cx="7865100" cy="1631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rgbClr val="2F2E2E"/>
              </a:buClr>
              <a:buSzPts val="2000"/>
              <a:buFont typeface="Times New Roman"/>
              <a:buChar char="●"/>
            </a:pPr>
            <a:r>
              <a:rPr lang="en" sz="2000">
                <a:solidFill>
                  <a:srgbClr val="2F2E2E"/>
                </a:solidFill>
                <a:highlight>
                  <a:srgbClr val="FFFFFF"/>
                </a:highlight>
                <a:latin typeface="Times New Roman"/>
                <a:ea typeface="Times New Roman"/>
                <a:cs typeface="Times New Roman"/>
                <a:sym typeface="Times New Roman"/>
              </a:rPr>
              <a:t>  Across operators running within same task</a:t>
            </a:r>
            <a:endParaRPr sz="20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p:txBody>
      </p:sp>
      <p:pic>
        <p:nvPicPr>
          <p:cNvPr id="125" name="Google Shape;125;p22"/>
          <p:cNvPicPr preferRelativeResize="0"/>
          <p:nvPr/>
        </p:nvPicPr>
        <p:blipFill>
          <a:blip r:embed="rId3">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255875" y="2193900"/>
            <a:ext cx="4049100" cy="755700"/>
          </a:xfrm>
          <a:prstGeom prst="rect">
            <a:avLst/>
          </a:prstGeom>
        </p:spPr>
        <p:txBody>
          <a:bodyPr anchorCtr="0" anchor="b" bIns="91425" lIns="91425" spcFirstLastPara="1" rIns="91425" wrap="square" tIns="91425">
            <a:normAutofit/>
          </a:bodyPr>
          <a:lstStyle/>
          <a:p>
            <a:pPr indent="457200" lvl="0" marL="0" rtl="0" algn="ctr">
              <a:spcBef>
                <a:spcPts val="0"/>
              </a:spcBef>
              <a:spcAft>
                <a:spcPts val="0"/>
              </a:spcAft>
              <a:buNone/>
            </a:pPr>
            <a:r>
              <a:rPr lang="en" sz="2500"/>
              <a:t>Thank you for listening </a:t>
            </a:r>
            <a:endParaRPr sz="2500"/>
          </a:p>
        </p:txBody>
      </p:sp>
      <p:pic>
        <p:nvPicPr>
          <p:cNvPr id="131" name="Google Shape;131;p23"/>
          <p:cNvPicPr preferRelativeResize="0"/>
          <p:nvPr/>
        </p:nvPicPr>
        <p:blipFill>
          <a:blip r:embed="rId3">
            <a:alphaModFix/>
          </a:blip>
          <a:stretch>
            <a:fillRect/>
          </a:stretch>
        </p:blipFill>
        <p:spPr>
          <a:xfrm>
            <a:off x="3076138" y="853500"/>
            <a:ext cx="2408575" cy="143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This presentation will cover: </a:t>
            </a:r>
            <a:endParaRPr b="1"/>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lnSpc>
                <a:spcPct val="200000"/>
              </a:lnSpc>
              <a:spcBef>
                <a:spcPts val="0"/>
              </a:spcBef>
              <a:spcAft>
                <a:spcPts val="0"/>
              </a:spcAft>
              <a:buSzPts val="2100"/>
              <a:buChar char="●"/>
            </a:pPr>
            <a:r>
              <a:rPr lang="en" sz="2100"/>
              <a:t>Introduction</a:t>
            </a:r>
            <a:endParaRPr sz="2100"/>
          </a:p>
          <a:p>
            <a:pPr indent="-361950" lvl="0" marL="457200" rtl="0" algn="l">
              <a:lnSpc>
                <a:spcPct val="200000"/>
              </a:lnSpc>
              <a:spcBef>
                <a:spcPts val="0"/>
              </a:spcBef>
              <a:spcAft>
                <a:spcPts val="0"/>
              </a:spcAft>
              <a:buSzPts val="2100"/>
              <a:buChar char="●"/>
            </a:pPr>
            <a:r>
              <a:rPr lang="en" sz="2100"/>
              <a:t>Types of memory</a:t>
            </a:r>
            <a:endParaRPr sz="1400">
              <a:solidFill>
                <a:srgbClr val="2F2E2E"/>
              </a:solidFill>
              <a:highlight>
                <a:srgbClr val="FFFFFF"/>
              </a:highlight>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Char char="●"/>
            </a:pPr>
            <a:r>
              <a:rPr lang="en" sz="2100"/>
              <a:t>Static and Unified model of memory management</a:t>
            </a:r>
            <a:endParaRPr sz="2100"/>
          </a:p>
          <a:p>
            <a:pPr indent="-361950" lvl="0" marL="457200" rtl="0" algn="l">
              <a:lnSpc>
                <a:spcPct val="200000"/>
              </a:lnSpc>
              <a:spcBef>
                <a:spcPts val="0"/>
              </a:spcBef>
              <a:spcAft>
                <a:spcPts val="0"/>
              </a:spcAft>
              <a:buSzPts val="2100"/>
              <a:buChar char="●"/>
            </a:pPr>
            <a:r>
              <a:rPr lang="en" sz="2100"/>
              <a:t>Memory Contention Types</a:t>
            </a:r>
            <a:endParaRPr sz="2100"/>
          </a:p>
        </p:txBody>
      </p:sp>
      <p:pic>
        <p:nvPicPr>
          <p:cNvPr id="64" name="Google Shape;64;p14"/>
          <p:cNvPicPr preferRelativeResize="0"/>
          <p:nvPr/>
        </p:nvPicPr>
        <p:blipFill>
          <a:blip r:embed="rId3">
            <a:alphaModFix/>
          </a:blip>
          <a:stretch>
            <a:fillRect/>
          </a:stretch>
        </p:blipFill>
        <p:spPr>
          <a:xfrm>
            <a:off x="8181600" y="4538975"/>
            <a:ext cx="886200" cy="528325"/>
          </a:xfrm>
          <a:prstGeom prst="rect">
            <a:avLst/>
          </a:prstGeom>
          <a:noFill/>
          <a:ln>
            <a:noFill/>
          </a:ln>
        </p:spPr>
      </p:pic>
      <p:pic>
        <p:nvPicPr>
          <p:cNvPr id="65" name="Google Shape;65;p14"/>
          <p:cNvPicPr preferRelativeResize="0"/>
          <p:nvPr/>
        </p:nvPicPr>
        <p:blipFill>
          <a:blip r:embed="rId4">
            <a:alphaModFix/>
          </a:blip>
          <a:stretch>
            <a:fillRect/>
          </a:stretch>
        </p:blipFill>
        <p:spPr>
          <a:xfrm>
            <a:off x="8169500" y="0"/>
            <a:ext cx="974500" cy="97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2150">
                <a:solidFill>
                  <a:srgbClr val="2F2E2E"/>
                </a:solidFill>
                <a:highlight>
                  <a:srgbClr val="FFFFFF"/>
                </a:highlight>
                <a:latin typeface="Times New Roman"/>
                <a:ea typeface="Times New Roman"/>
                <a:cs typeface="Times New Roman"/>
                <a:sym typeface="Times New Roman"/>
              </a:rPr>
              <a:t>Spark is a memory based data processing framework hence memory plays a central role. Efficient memory usage is key to good performance </a:t>
            </a:r>
            <a:r>
              <a:rPr lang="en" sz="2150">
                <a:solidFill>
                  <a:srgbClr val="2F2E2E"/>
                </a:solidFill>
                <a:highlight>
                  <a:srgbClr val="FFFFFF"/>
                </a:highlight>
                <a:latin typeface="Times New Roman"/>
                <a:ea typeface="Times New Roman"/>
                <a:cs typeface="Times New Roman"/>
                <a:sym typeface="Times New Roman"/>
              </a:rPr>
              <a:t>therefore</a:t>
            </a:r>
            <a:r>
              <a:rPr lang="en" sz="2150">
                <a:solidFill>
                  <a:srgbClr val="2F2E2E"/>
                </a:solidFill>
                <a:highlight>
                  <a:srgbClr val="FFFFFF"/>
                </a:highlight>
                <a:latin typeface="Times New Roman"/>
                <a:ea typeface="Times New Roman"/>
                <a:cs typeface="Times New Roman"/>
                <a:sym typeface="Times New Roman"/>
              </a:rPr>
              <a:t> It is important to understand how spark does memory management </a:t>
            </a:r>
            <a:endParaRPr sz="2600"/>
          </a:p>
        </p:txBody>
      </p:sp>
      <p:pic>
        <p:nvPicPr>
          <p:cNvPr id="72" name="Google Shape;72;p15"/>
          <p:cNvPicPr preferRelativeResize="0"/>
          <p:nvPr/>
        </p:nvPicPr>
        <p:blipFill>
          <a:blip r:embed="rId3">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3698450" y="1123125"/>
            <a:ext cx="5445549" cy="3096650"/>
          </a:xfrm>
          <a:prstGeom prst="rect">
            <a:avLst/>
          </a:prstGeom>
          <a:noFill/>
          <a:ln>
            <a:noFill/>
          </a:ln>
        </p:spPr>
      </p:pic>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Types of Memory</a:t>
            </a:r>
            <a:endParaRPr b="1"/>
          </a:p>
        </p:txBody>
      </p:sp>
      <p:sp>
        <p:nvSpPr>
          <p:cNvPr id="79" name="Google Shape;79;p16"/>
          <p:cNvSpPr txBox="1"/>
          <p:nvPr>
            <p:ph idx="2" type="body"/>
          </p:nvPr>
        </p:nvSpPr>
        <p:spPr>
          <a:xfrm>
            <a:off x="311700" y="11859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000">
              <a:solidFill>
                <a:srgbClr val="2F2E2E"/>
              </a:solidFill>
              <a:highlight>
                <a:srgbClr val="FFFFFF"/>
              </a:highlight>
              <a:latin typeface="Times New Roman"/>
              <a:ea typeface="Times New Roman"/>
              <a:cs typeface="Times New Roman"/>
              <a:sym typeface="Times New Roman"/>
            </a:endParaRPr>
          </a:p>
          <a:p>
            <a:pPr indent="-307975" lvl="0" marL="457200" marR="0" rtl="0" algn="l">
              <a:lnSpc>
                <a:spcPct val="200000"/>
              </a:lnSpc>
              <a:spcBef>
                <a:spcPts val="1200"/>
              </a:spcBef>
              <a:spcAft>
                <a:spcPts val="0"/>
              </a:spcAft>
              <a:buClr>
                <a:srgbClr val="2F2E2E"/>
              </a:buClr>
              <a:buSzPts val="1250"/>
              <a:buFont typeface="Times New Roman"/>
              <a:buChar char="●"/>
            </a:pPr>
            <a:r>
              <a:rPr lang="en" sz="2000"/>
              <a:t>On heap Memory</a:t>
            </a:r>
            <a:endParaRPr sz="2000"/>
          </a:p>
          <a:p>
            <a:pPr indent="-307975" lvl="0" marL="457200" marR="0" rtl="0" algn="l">
              <a:lnSpc>
                <a:spcPct val="200000"/>
              </a:lnSpc>
              <a:spcBef>
                <a:spcPts val="0"/>
              </a:spcBef>
              <a:spcAft>
                <a:spcPts val="0"/>
              </a:spcAft>
              <a:buClr>
                <a:srgbClr val="2F2E2E"/>
              </a:buClr>
              <a:buSzPts val="1250"/>
              <a:buFont typeface="Times New Roman"/>
              <a:buChar char="●"/>
            </a:pPr>
            <a:r>
              <a:rPr lang="en" sz="2000"/>
              <a:t>Reserved Memory</a:t>
            </a:r>
            <a:endParaRPr sz="2000"/>
          </a:p>
          <a:p>
            <a:pPr indent="-307975" lvl="0" marL="457200" marR="0" rtl="0" algn="l">
              <a:lnSpc>
                <a:spcPct val="200000"/>
              </a:lnSpc>
              <a:spcBef>
                <a:spcPts val="0"/>
              </a:spcBef>
              <a:spcAft>
                <a:spcPts val="0"/>
              </a:spcAft>
              <a:buClr>
                <a:srgbClr val="2F2E2E"/>
              </a:buClr>
              <a:buSzPts val="1250"/>
              <a:buFont typeface="Times New Roman"/>
              <a:buChar char="●"/>
            </a:pPr>
            <a:r>
              <a:rPr lang="en" sz="2000"/>
              <a:t>User Memory</a:t>
            </a:r>
            <a:endParaRPr sz="2000"/>
          </a:p>
          <a:p>
            <a:pPr indent="-307975" lvl="0" marL="457200" marR="0" rtl="0" algn="l">
              <a:lnSpc>
                <a:spcPct val="200000"/>
              </a:lnSpc>
              <a:spcBef>
                <a:spcPts val="0"/>
              </a:spcBef>
              <a:spcAft>
                <a:spcPts val="0"/>
              </a:spcAft>
              <a:buClr>
                <a:srgbClr val="2F2E2E"/>
              </a:buClr>
              <a:buSzPts val="1250"/>
              <a:buFont typeface="Times New Roman"/>
              <a:buChar char="●"/>
            </a:pPr>
            <a:r>
              <a:rPr lang="en" sz="2000"/>
              <a:t>Spark Memory</a:t>
            </a:r>
            <a:endParaRPr b="1" sz="1250">
              <a:solidFill>
                <a:srgbClr val="2F2E2E"/>
              </a:solidFill>
              <a:highlight>
                <a:srgbClr val="FFFFFF"/>
              </a:highlight>
              <a:latin typeface="Times New Roman"/>
              <a:ea typeface="Times New Roman"/>
              <a:cs typeface="Times New Roman"/>
              <a:sym typeface="Times New Roman"/>
            </a:endParaRPr>
          </a:p>
        </p:txBody>
      </p:sp>
      <p:pic>
        <p:nvPicPr>
          <p:cNvPr id="80" name="Google Shape;80;p16"/>
          <p:cNvPicPr preferRelativeResize="0"/>
          <p:nvPr/>
        </p:nvPicPr>
        <p:blipFill>
          <a:blip r:embed="rId4">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2" type="body"/>
          </p:nvPr>
        </p:nvSpPr>
        <p:spPr>
          <a:xfrm>
            <a:off x="311700" y="894200"/>
            <a:ext cx="8201100" cy="421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This is the memory pool managed by Spark. It is divided into two parts:</a:t>
            </a:r>
            <a:endParaRPr sz="1600">
              <a:solidFill>
                <a:srgbClr val="2F2E2E"/>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F2E2E"/>
              </a:buClr>
              <a:buSzPts val="1600"/>
              <a:buFont typeface="Times New Roman"/>
              <a:buChar char="●"/>
            </a:pPr>
            <a:r>
              <a:rPr lang="en" sz="1600">
                <a:solidFill>
                  <a:srgbClr val="2F2E2E"/>
                </a:solidFill>
                <a:highlight>
                  <a:srgbClr val="FFFFFF"/>
                </a:highlight>
                <a:latin typeface="Times New Roman"/>
                <a:ea typeface="Times New Roman"/>
                <a:cs typeface="Times New Roman"/>
                <a:sym typeface="Times New Roman"/>
              </a:rPr>
              <a:t>Executor memory</a:t>
            </a:r>
            <a:endParaRPr sz="1600">
              <a:solidFill>
                <a:srgbClr val="2F2E2E"/>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F2E2E"/>
              </a:buClr>
              <a:buSzPts val="1600"/>
              <a:buFont typeface="Times New Roman"/>
              <a:buChar char="●"/>
            </a:pPr>
            <a:r>
              <a:rPr lang="en" sz="1600">
                <a:solidFill>
                  <a:srgbClr val="2F2E2E"/>
                </a:solidFill>
                <a:highlight>
                  <a:srgbClr val="FFFFFF"/>
                </a:highlight>
                <a:latin typeface="Times New Roman"/>
                <a:ea typeface="Times New Roman"/>
                <a:cs typeface="Times New Roman"/>
                <a:sym typeface="Times New Roman"/>
              </a:rPr>
              <a:t>Storage memory</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This is calculated as (“Java Heap” – “Reserved Memory”) * spark.memory.fraction</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Boundary between executor and storage memory is set by </a:t>
            </a:r>
            <a:r>
              <a:rPr i="1" lang="en" sz="1600">
                <a:solidFill>
                  <a:srgbClr val="548235"/>
                </a:solidFill>
                <a:highlight>
                  <a:srgbClr val="FFFFFF"/>
                </a:highlight>
                <a:latin typeface="Times New Roman"/>
                <a:ea typeface="Times New Roman"/>
                <a:cs typeface="Times New Roman"/>
                <a:sym typeface="Times New Roman"/>
              </a:rPr>
              <a:t>spark.memory.storageFraction</a:t>
            </a:r>
            <a:endParaRPr i="1" sz="1600">
              <a:solidFill>
                <a:srgbClr val="548235"/>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600">
                <a:solidFill>
                  <a:srgbClr val="2F2E2E"/>
                </a:solidFill>
                <a:highlight>
                  <a:srgbClr val="FFFFFF"/>
                </a:highlight>
                <a:latin typeface="Times New Roman"/>
                <a:ea typeface="Times New Roman"/>
                <a:cs typeface="Times New Roman"/>
                <a:sym typeface="Times New Roman"/>
              </a:rPr>
              <a:t>Executor Memory</a:t>
            </a:r>
            <a:endParaRPr b="1"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Memory used for computation – Shuffle, join, sort, aggregations etc. Its short lived.</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600">
                <a:solidFill>
                  <a:srgbClr val="2F2E2E"/>
                </a:solidFill>
                <a:highlight>
                  <a:srgbClr val="FFFFFF"/>
                </a:highlight>
                <a:latin typeface="Times New Roman"/>
                <a:ea typeface="Times New Roman"/>
                <a:cs typeface="Times New Roman"/>
                <a:sym typeface="Times New Roman"/>
              </a:rPr>
              <a:t>Storage Memory</a:t>
            </a:r>
            <a:endParaRPr b="1"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Memory used for storing and caching objects to be reused later. It is for future computation. Its evicted using LRU algorithm.</a:t>
            </a:r>
            <a:endParaRPr b="1" sz="1600">
              <a:solidFill>
                <a:srgbClr val="2F2E2E"/>
              </a:solidFill>
              <a:highlight>
                <a:srgbClr val="FFFFFF"/>
              </a:highlight>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2743174" y="-76201"/>
            <a:ext cx="6307076" cy="1854400"/>
          </a:xfrm>
          <a:prstGeom prst="rect">
            <a:avLst/>
          </a:prstGeom>
          <a:noFill/>
          <a:ln>
            <a:noFill/>
          </a:ln>
        </p:spPr>
      </p:pic>
      <p:sp>
        <p:nvSpPr>
          <p:cNvPr id="87" name="Google Shape;87;p17"/>
          <p:cNvSpPr txBox="1"/>
          <p:nvPr>
            <p:ph type="title"/>
          </p:nvPr>
        </p:nvSpPr>
        <p:spPr>
          <a:xfrm>
            <a:off x="311700" y="45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Spark Memory</a:t>
            </a:r>
            <a:endParaRPr>
              <a:solidFill>
                <a:schemeClr val="dk2"/>
              </a:solidFill>
            </a:endParaRPr>
          </a:p>
        </p:txBody>
      </p:sp>
      <p:pic>
        <p:nvPicPr>
          <p:cNvPr id="88" name="Google Shape;88;p17"/>
          <p:cNvPicPr preferRelativeResize="0"/>
          <p:nvPr/>
        </p:nvPicPr>
        <p:blipFill>
          <a:blip r:embed="rId4">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2" type="body"/>
          </p:nvPr>
        </p:nvSpPr>
        <p:spPr>
          <a:xfrm>
            <a:off x="311700" y="894200"/>
            <a:ext cx="4736400" cy="4213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2F2E2E"/>
                </a:solidFill>
                <a:highlight>
                  <a:srgbClr val="FFFFFF"/>
                </a:highlight>
                <a:latin typeface="Times New Roman"/>
                <a:ea typeface="Times New Roman"/>
                <a:cs typeface="Times New Roman"/>
                <a:sym typeface="Times New Roman"/>
              </a:rPr>
              <a:t>Off heap refers to serialized objects, it was introduced in spark 1.6.</a:t>
            </a:r>
            <a:endParaRPr sz="1800">
              <a:solidFill>
                <a:srgbClr val="2F2E2E"/>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800">
                <a:solidFill>
                  <a:srgbClr val="2F2E2E"/>
                </a:solidFill>
                <a:highlight>
                  <a:srgbClr val="FFFFFF"/>
                </a:highlight>
                <a:latin typeface="Times New Roman"/>
                <a:ea typeface="Times New Roman"/>
                <a:cs typeface="Times New Roman"/>
                <a:sym typeface="Times New Roman"/>
              </a:rPr>
              <a:t>By default it’s disabled but can be enabled by the property </a:t>
            </a:r>
            <a:r>
              <a:rPr lang="en" sz="1800">
                <a:solidFill>
                  <a:srgbClr val="E74C3C"/>
                </a:solidFill>
                <a:highlight>
                  <a:srgbClr val="FFFFFF"/>
                </a:highlight>
                <a:latin typeface="Times New Roman"/>
                <a:ea typeface="Times New Roman"/>
                <a:cs typeface="Times New Roman"/>
                <a:sym typeface="Times New Roman"/>
              </a:rPr>
              <a:t>spark.memory.offHeap.enabled</a:t>
            </a:r>
            <a:r>
              <a:rPr lang="en" sz="1800">
                <a:solidFill>
                  <a:srgbClr val="2F2E2E"/>
                </a:solidFill>
                <a:highlight>
                  <a:srgbClr val="FFFFFF"/>
                </a:highlight>
                <a:latin typeface="Times New Roman"/>
                <a:ea typeface="Times New Roman"/>
                <a:cs typeface="Times New Roman"/>
                <a:sym typeface="Times New Roman"/>
              </a:rPr>
              <a:t> and size can be set by the property</a:t>
            </a:r>
            <a:r>
              <a:rPr lang="en" sz="1800">
                <a:solidFill>
                  <a:srgbClr val="E74C3C"/>
                </a:solidFill>
                <a:highlight>
                  <a:srgbClr val="FFFFFF"/>
                </a:highlight>
                <a:latin typeface="Times New Roman"/>
                <a:ea typeface="Times New Roman"/>
                <a:cs typeface="Times New Roman"/>
                <a:sym typeface="Times New Roman"/>
              </a:rPr>
              <a:t> spark.memory.offHeap.size</a:t>
            </a:r>
            <a:endParaRPr sz="1800">
              <a:solidFill>
                <a:srgbClr val="E74C3C"/>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rgbClr val="2F2E2E"/>
              </a:solidFill>
              <a:highlight>
                <a:srgbClr val="FFFFFF"/>
              </a:highlight>
              <a:latin typeface="Times New Roman"/>
              <a:ea typeface="Times New Roman"/>
              <a:cs typeface="Times New Roman"/>
              <a:sym typeface="Times New Roman"/>
            </a:endParaRPr>
          </a:p>
        </p:txBody>
      </p:sp>
      <p:sp>
        <p:nvSpPr>
          <p:cNvPr id="94" name="Google Shape;94;p18"/>
          <p:cNvSpPr txBox="1"/>
          <p:nvPr>
            <p:ph type="title"/>
          </p:nvPr>
        </p:nvSpPr>
        <p:spPr>
          <a:xfrm>
            <a:off x="311700" y="32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Off heap Memory</a:t>
            </a:r>
            <a:endParaRPr>
              <a:solidFill>
                <a:schemeClr val="dk2"/>
              </a:solidFill>
            </a:endParaRPr>
          </a:p>
        </p:txBody>
      </p:sp>
      <p:pic>
        <p:nvPicPr>
          <p:cNvPr id="95" name="Google Shape;95;p18"/>
          <p:cNvPicPr preferRelativeResize="0"/>
          <p:nvPr/>
        </p:nvPicPr>
        <p:blipFill>
          <a:blip r:embed="rId3">
            <a:alphaModFix/>
          </a:blip>
          <a:stretch>
            <a:fillRect/>
          </a:stretch>
        </p:blipFill>
        <p:spPr>
          <a:xfrm>
            <a:off x="4921750" y="949475"/>
            <a:ext cx="4113250" cy="3244550"/>
          </a:xfrm>
          <a:prstGeom prst="rect">
            <a:avLst/>
          </a:prstGeom>
          <a:noFill/>
          <a:ln>
            <a:noFill/>
          </a:ln>
        </p:spPr>
      </p:pic>
      <p:pic>
        <p:nvPicPr>
          <p:cNvPr id="96" name="Google Shape;96;p18"/>
          <p:cNvPicPr preferRelativeResize="0"/>
          <p:nvPr/>
        </p:nvPicPr>
        <p:blipFill>
          <a:blip r:embed="rId4">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2" type="body"/>
          </p:nvPr>
        </p:nvSpPr>
        <p:spPr>
          <a:xfrm>
            <a:off x="311700" y="1030075"/>
            <a:ext cx="7807800" cy="1445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700">
                <a:solidFill>
                  <a:srgbClr val="2F2E2E"/>
                </a:solidFill>
                <a:highlight>
                  <a:srgbClr val="FFFFFF"/>
                </a:highlight>
                <a:latin typeface="Times New Roman"/>
                <a:ea typeface="Times New Roman"/>
                <a:cs typeface="Times New Roman"/>
                <a:sym typeface="Times New Roman"/>
              </a:rPr>
              <a:t>Static Memory Management Model:</a:t>
            </a:r>
            <a:endParaRPr sz="1700">
              <a:solidFill>
                <a:srgbClr val="2F2E2E"/>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700">
                <a:solidFill>
                  <a:srgbClr val="2F2E2E"/>
                </a:solidFill>
                <a:highlight>
                  <a:srgbClr val="FFFFFF"/>
                </a:highlight>
                <a:latin typeface="Times New Roman"/>
                <a:ea typeface="Times New Roman"/>
                <a:cs typeface="Times New Roman"/>
                <a:sym typeface="Times New Roman"/>
              </a:rPr>
              <a:t>In this model, the space used between executor memory and storage memory was predefined and static. Which essentially means that even if either of them doesn’t utilize 100% space allocated to them, that space would remain idle.</a:t>
            </a:r>
            <a:endParaRPr sz="17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rgbClr val="2F2E2E"/>
              </a:solidFill>
              <a:highlight>
                <a:srgbClr val="FFFFFF"/>
              </a:highlight>
              <a:latin typeface="Times New Roman"/>
              <a:ea typeface="Times New Roman"/>
              <a:cs typeface="Times New Roman"/>
              <a:sym typeface="Times New Roman"/>
            </a:endParaRPr>
          </a:p>
        </p:txBody>
      </p:sp>
      <p:sp>
        <p:nvSpPr>
          <p:cNvPr id="102" name="Google Shape;102;p19"/>
          <p:cNvSpPr txBox="1"/>
          <p:nvPr>
            <p:ph type="title"/>
          </p:nvPr>
        </p:nvSpPr>
        <p:spPr>
          <a:xfrm>
            <a:off x="311700" y="4092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en" sz="2100"/>
              <a:t>Static and Unified model of memory management</a:t>
            </a:r>
            <a:endParaRPr b="1">
              <a:solidFill>
                <a:schemeClr val="dk2"/>
              </a:solidFill>
            </a:endParaRPr>
          </a:p>
          <a:p>
            <a:pPr indent="0" lvl="0" marL="0" rtl="0" algn="l">
              <a:spcBef>
                <a:spcPts val="1200"/>
              </a:spcBef>
              <a:spcAft>
                <a:spcPts val="0"/>
              </a:spcAft>
              <a:buNone/>
            </a:pPr>
            <a:r>
              <a:t/>
            </a:r>
            <a:endParaRPr>
              <a:solidFill>
                <a:schemeClr val="dk2"/>
              </a:solidFill>
            </a:endParaRPr>
          </a:p>
        </p:txBody>
      </p:sp>
      <p:pic>
        <p:nvPicPr>
          <p:cNvPr id="103" name="Google Shape;103;p19"/>
          <p:cNvPicPr preferRelativeResize="0"/>
          <p:nvPr/>
        </p:nvPicPr>
        <p:blipFill>
          <a:blip r:embed="rId3">
            <a:alphaModFix/>
          </a:blip>
          <a:stretch>
            <a:fillRect/>
          </a:stretch>
        </p:blipFill>
        <p:spPr>
          <a:xfrm>
            <a:off x="1048011" y="3110200"/>
            <a:ext cx="6335189" cy="1445100"/>
          </a:xfrm>
          <a:prstGeom prst="rect">
            <a:avLst/>
          </a:prstGeom>
          <a:noFill/>
          <a:ln>
            <a:noFill/>
          </a:ln>
        </p:spPr>
      </p:pic>
      <p:pic>
        <p:nvPicPr>
          <p:cNvPr id="104" name="Google Shape;104;p19"/>
          <p:cNvPicPr preferRelativeResize="0"/>
          <p:nvPr/>
        </p:nvPicPr>
        <p:blipFill>
          <a:blip r:embed="rId4">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2" type="body"/>
          </p:nvPr>
        </p:nvSpPr>
        <p:spPr>
          <a:xfrm>
            <a:off x="311700" y="1030075"/>
            <a:ext cx="7807800" cy="1445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solidFill>
                  <a:srgbClr val="2F2E2E"/>
                </a:solidFill>
                <a:highlight>
                  <a:srgbClr val="FFFFFF"/>
                </a:highlight>
                <a:latin typeface="Times New Roman"/>
                <a:ea typeface="Times New Roman"/>
                <a:cs typeface="Times New Roman"/>
                <a:sym typeface="Times New Roman"/>
              </a:rPr>
              <a:t>Unified</a:t>
            </a:r>
            <a:r>
              <a:rPr lang="en" sz="2000">
                <a:solidFill>
                  <a:srgbClr val="2F2E2E"/>
                </a:solidFill>
                <a:highlight>
                  <a:srgbClr val="FFFFFF"/>
                </a:highlight>
                <a:latin typeface="Times New Roman"/>
                <a:ea typeface="Times New Roman"/>
                <a:cs typeface="Times New Roman"/>
                <a:sym typeface="Times New Roman"/>
              </a:rPr>
              <a:t> Memory Management Model:</a:t>
            </a:r>
            <a:endParaRPr sz="20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900">
                <a:solidFill>
                  <a:srgbClr val="2F2E2E"/>
                </a:solidFill>
                <a:highlight>
                  <a:srgbClr val="FFFFFF"/>
                </a:highlight>
                <a:latin typeface="Times New Roman"/>
                <a:ea typeface="Times New Roman"/>
                <a:cs typeface="Times New Roman"/>
                <a:sym typeface="Times New Roman"/>
              </a:rPr>
              <a:t>Instead of specifying execution and storage memory as two separate chunks, it’s specified as a single unified space that they both can share.</a:t>
            </a:r>
            <a:endParaRPr sz="19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900">
                <a:solidFill>
                  <a:srgbClr val="2F2E2E"/>
                </a:solidFill>
                <a:highlight>
                  <a:srgbClr val="FFFFFF"/>
                </a:highlight>
                <a:latin typeface="Times New Roman"/>
                <a:ea typeface="Times New Roman"/>
                <a:cs typeface="Times New Roman"/>
                <a:sym typeface="Times New Roman"/>
              </a:rPr>
              <a:t>spark.memory.useLegacyMode – this option can be used to divide heap space into fixed-size regions (default false)</a:t>
            </a:r>
            <a:endParaRPr sz="1900">
              <a:solidFill>
                <a:srgbClr val="2F2E2E"/>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rgbClr val="2F2E2E"/>
              </a:solidFill>
              <a:highlight>
                <a:srgbClr val="FFFFFF"/>
              </a:highlight>
              <a:latin typeface="Times New Roman"/>
              <a:ea typeface="Times New Roman"/>
              <a:cs typeface="Times New Roman"/>
              <a:sym typeface="Times New Roman"/>
            </a:endParaRPr>
          </a:p>
        </p:txBody>
      </p:sp>
      <p:pic>
        <p:nvPicPr>
          <p:cNvPr id="110" name="Google Shape;110;p20"/>
          <p:cNvPicPr preferRelativeResize="0"/>
          <p:nvPr/>
        </p:nvPicPr>
        <p:blipFill>
          <a:blip r:embed="rId3">
            <a:alphaModFix/>
          </a:blip>
          <a:stretch>
            <a:fillRect/>
          </a:stretch>
        </p:blipFill>
        <p:spPr>
          <a:xfrm>
            <a:off x="8181600" y="4538975"/>
            <a:ext cx="886200" cy="52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2" type="body"/>
          </p:nvPr>
        </p:nvSpPr>
        <p:spPr>
          <a:xfrm>
            <a:off x="361775" y="1323375"/>
            <a:ext cx="8036700" cy="14451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 </a:t>
            </a:r>
            <a:r>
              <a:rPr lang="en" sz="1600">
                <a:solidFill>
                  <a:srgbClr val="2F2E2E"/>
                </a:solidFill>
                <a:highlight>
                  <a:srgbClr val="FFFFFF"/>
                </a:highlight>
                <a:latin typeface="Times New Roman"/>
                <a:ea typeface="Times New Roman"/>
                <a:cs typeface="Times New Roman"/>
                <a:sym typeface="Times New Roman"/>
              </a:rPr>
              <a:t>Static</a:t>
            </a:r>
            <a:r>
              <a:rPr lang="en" sz="1600">
                <a:solidFill>
                  <a:srgbClr val="2F2E2E"/>
                </a:solidFill>
                <a:highlight>
                  <a:srgbClr val="FFFFFF"/>
                </a:highlight>
                <a:latin typeface="Times New Roman"/>
                <a:ea typeface="Times New Roman"/>
                <a:cs typeface="Times New Roman"/>
                <a:sym typeface="Times New Roman"/>
              </a:rPr>
              <a:t> assignment</a:t>
            </a:r>
            <a:endParaRPr sz="1600">
              <a:solidFill>
                <a:srgbClr val="2F2E2E"/>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If worker node has 4 slots, each task will get one slot and specified memory per slot. (1/4 of total memory). No of slots are fixed irrespective of tasks running.</a:t>
            </a:r>
            <a:endParaRPr sz="1600">
              <a:solidFill>
                <a:srgbClr val="2F2E2E"/>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It is simpler to handle.</a:t>
            </a:r>
            <a:endParaRPr sz="1600">
              <a:solidFill>
                <a:srgbClr val="2F2E2E"/>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 Dynamic assignment</a:t>
            </a:r>
            <a:endParaRPr sz="1100">
              <a:solidFill>
                <a:srgbClr val="2F2E2E"/>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600">
                <a:solidFill>
                  <a:srgbClr val="2F2E2E"/>
                </a:solidFill>
                <a:highlight>
                  <a:srgbClr val="FFFFFF"/>
                </a:highlight>
                <a:latin typeface="Times New Roman"/>
                <a:ea typeface="Times New Roman"/>
                <a:cs typeface="Times New Roman"/>
                <a:sym typeface="Times New Roman"/>
              </a:rPr>
              <a:t>Amount of memory a task gets depends on no of tasks running at one point of time. If a single task is running it can take up all the memory but if another task comes it has to spill to disk and free up memory. This is similar to above scenario but slots are not fixed from the beginning and is decided dynamically.</a:t>
            </a:r>
            <a:endParaRPr sz="11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2F2E2E"/>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rgbClr val="2F2E2E"/>
              </a:solidFill>
              <a:highlight>
                <a:srgbClr val="FFFFFF"/>
              </a:highlight>
              <a:latin typeface="Times New Roman"/>
              <a:ea typeface="Times New Roman"/>
              <a:cs typeface="Times New Roman"/>
              <a:sym typeface="Times New Roman"/>
            </a:endParaRPr>
          </a:p>
        </p:txBody>
      </p:sp>
      <p:sp>
        <p:nvSpPr>
          <p:cNvPr id="116" name="Google Shape;116;p21"/>
          <p:cNvSpPr txBox="1"/>
          <p:nvPr>
            <p:ph type="title"/>
          </p:nvPr>
        </p:nvSpPr>
        <p:spPr>
          <a:xfrm>
            <a:off x="311700" y="2929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1200"/>
              </a:spcAft>
              <a:buNone/>
            </a:pPr>
            <a:r>
              <a:rPr b="1" lang="en" sz="2100"/>
              <a:t>Memory Contention Types</a:t>
            </a:r>
            <a:endParaRPr b="1">
              <a:solidFill>
                <a:schemeClr val="dk2"/>
              </a:solidFill>
            </a:endParaRPr>
          </a:p>
        </p:txBody>
      </p:sp>
      <p:sp>
        <p:nvSpPr>
          <p:cNvPr id="117" name="Google Shape;117;p21"/>
          <p:cNvSpPr txBox="1"/>
          <p:nvPr/>
        </p:nvSpPr>
        <p:spPr>
          <a:xfrm>
            <a:off x="361775" y="865600"/>
            <a:ext cx="4044900" cy="769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highlight>
                  <a:srgbClr val="FFFFFF"/>
                </a:highlight>
                <a:latin typeface="Times New Roman"/>
                <a:ea typeface="Times New Roman"/>
                <a:cs typeface="Times New Roman"/>
                <a:sym typeface="Times New Roman"/>
              </a:rPr>
              <a:t>Across tasks running in parallel</a:t>
            </a:r>
            <a:endParaRPr sz="1800">
              <a:solidFill>
                <a:schemeClr val="dk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rgbClr val="2F2E2E"/>
              </a:solidFill>
              <a:highlight>
                <a:srgbClr val="FFFFFF"/>
              </a:highlight>
              <a:latin typeface="Times New Roman"/>
              <a:ea typeface="Times New Roman"/>
              <a:cs typeface="Times New Roman"/>
              <a:sym typeface="Times New Roman"/>
            </a:endParaRPr>
          </a:p>
        </p:txBody>
      </p:sp>
      <p:pic>
        <p:nvPicPr>
          <p:cNvPr id="118" name="Google Shape;118;p21"/>
          <p:cNvPicPr preferRelativeResize="0"/>
          <p:nvPr/>
        </p:nvPicPr>
        <p:blipFill>
          <a:blip r:embed="rId3">
            <a:alphaModFix/>
          </a:blip>
          <a:stretch>
            <a:fillRect/>
          </a:stretch>
        </p:blipFill>
        <p:spPr>
          <a:xfrm>
            <a:off x="8181600" y="4538975"/>
            <a:ext cx="886200" cy="52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