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7559675" cx="10080625"/>
  <p:notesSz cx="7559675" cy="106918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3DC4EC-6C35-4081-814B-B62FCAB8C8F7}">
  <a:tblStyle styleId="{F73DC4EC-6C35-4081-814B-B62FCAB8C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8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f5ca819eb_1_16:notes"/>
          <p:cNvSpPr/>
          <p:nvPr>
            <p:ph idx="2" type="sldImg"/>
          </p:nvPr>
        </p:nvSpPr>
        <p:spPr>
          <a:xfrm>
            <a:off x="1259929" y="801885"/>
            <a:ext cx="50406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1af5ca819eb_1_1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9208962c2_0_0:notes"/>
          <p:cNvSpPr/>
          <p:nvPr>
            <p:ph idx="2" type="sldImg"/>
          </p:nvPr>
        </p:nvSpPr>
        <p:spPr>
          <a:xfrm>
            <a:off x="1106488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9208962c2_0_0:notes"/>
          <p:cNvSpPr txBox="1"/>
          <p:nvPr>
            <p:ph idx="1" type="body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b9208962c2_0_0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f5ca819eb_1_0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g1af5ca819eb_1_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1af5ca819eb_1_0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9208962c2_2_2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g1b9208962c2_2_2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g1b9208962c2_2_2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9208962c2_3_0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g1b9208962c2_3_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1b9208962c2_3_0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9720" lvl="0" marL="43180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ZooKeeper for configuration/coordination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1" marL="172720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node as a Cluster Coordinator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1" marL="17272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node as a primary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20" lvl="0" marL="4318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JVM encapsulates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1" marL="172720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1" marL="17272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/ Extensions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1" marL="17272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Repositories for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2" lvl="2" marL="25908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FlowFile / Content / Data Provenance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f5ca819eb_0_7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g1af5ca819eb_0_7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1af5ca819eb_0_7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9208962c2_3_50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g1b9208962c2_3_5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1b9208962c2_3_50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3961607" y="-213518"/>
            <a:ext cx="3810000" cy="777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rot="5400000">
            <a:off x="6175376" y="1963738"/>
            <a:ext cx="5276850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2193926" y="87313"/>
            <a:ext cx="527685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clipArt"/>
          </p:nvPr>
        </p:nvSpPr>
        <p:spPr>
          <a:xfrm>
            <a:off x="1979613" y="1768475"/>
            <a:ext cx="381000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942013" y="1768475"/>
            <a:ext cx="3811587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979613" y="1768475"/>
            <a:ext cx="7773987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979613" y="1768475"/>
            <a:ext cx="381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942013" y="1768475"/>
            <a:ext cx="3811587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79613" y="1768475"/>
            <a:ext cx="7773987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avatpoint.com/apache-nifi#Architecture" TargetMode="External"/><Relationship Id="rId4" Type="http://schemas.openxmlformats.org/officeDocument/2006/relationships/hyperlink" Target="https://www.javatpoint.com/apache-nifi#KeyConcept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avatpoint.com/api-full-for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30450" y="2573400"/>
            <a:ext cx="6154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GB" sz="5300"/>
              <a:t>APACHE </a:t>
            </a:r>
            <a:endParaRPr i="0" sz="53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GB" sz="5300"/>
              <a:t>NIFI ARCHITECTURE</a:t>
            </a:r>
            <a:endParaRPr i="0" sz="69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588" y="5962650"/>
            <a:ext cx="33813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463" y="5329238"/>
            <a:ext cx="3395662" cy="169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486946" y="3224491"/>
            <a:ext cx="44640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55880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 sz="3600"/>
              <a:t>Thank you for listening </a:t>
            </a:r>
            <a:endParaRPr sz="3600"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303" y="1254434"/>
            <a:ext cx="2655287" cy="158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603825" y="0"/>
            <a:ext cx="61548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176825" y="1409950"/>
            <a:ext cx="7903800" cy="59082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presentation, we will cover: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25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200"/>
              <a:buChar char="●"/>
            </a:pPr>
            <a:r>
              <a:rPr lang="en-GB" sz="2800"/>
              <a:t>What is Apache NiFi?</a:t>
            </a:r>
            <a:endParaRPr sz="2800"/>
          </a:p>
          <a:p>
            <a:pPr indent="-3683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800"/>
              <a:t>History of NiFi</a:t>
            </a:r>
            <a:endParaRPr sz="2800"/>
          </a:p>
          <a:p>
            <a:pPr indent="-3683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800"/>
              <a:t>Features of Apache NiFi</a:t>
            </a:r>
            <a:endParaRPr sz="2800"/>
          </a:p>
          <a:p>
            <a:pPr indent="-3683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800">
                <a:uFill>
                  <a:noFill/>
                </a:uFill>
                <a:hlinkClick r:id="rId3"/>
              </a:rPr>
              <a:t>Apache NiFi Architecture</a:t>
            </a:r>
            <a:endParaRPr sz="2800"/>
          </a:p>
          <a:p>
            <a:pPr indent="-4064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NiFi Cluster</a:t>
            </a:r>
            <a:endParaRPr sz="2800"/>
          </a:p>
          <a:p>
            <a:pPr indent="-3683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800">
                <a:uFill>
                  <a:noFill/>
                </a:uFill>
                <a:hlinkClick r:id="rId4"/>
              </a:rPr>
              <a:t>Key concepts of Apache NiFi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03238" y="34607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What Is Apache NiFi ? 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0725" y="1439863"/>
            <a:ext cx="8820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sz="2400"/>
              <a:t>Open source data ingestion platform</a:t>
            </a:r>
            <a:r>
              <a:rPr lang="en-GB" sz="2400"/>
              <a:t> 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sz="2400"/>
              <a:t>Manage and automate the flow of data between the systems. 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sz="2400"/>
              <a:t>Developed by NSA as Niagara File, but now maintained by Apache foundation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Cluster based and </a:t>
            </a:r>
            <a:r>
              <a:rPr lang="en-GB" sz="2400"/>
              <a:t>scalable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/>
              <a:t>Supports all the devices that run Java.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web based user interface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 Supports of a wide variety of data formats and protocols 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/>
              <a:t>Provides real-time control that eases the movement of data between source and destination.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03238" y="34607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History of NiFi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175" y="5457804"/>
            <a:ext cx="6159401" cy="18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19"/>
          <p:cNvGraphicFramePr/>
          <p:nvPr/>
        </p:nvGraphicFramePr>
        <p:xfrm>
          <a:off x="2236163" y="1551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{F73DC4EC-6C35-4081-814B-B62FCAB8C8F7}</a:tableStyleId>
              </a:tblPr>
              <a:tblGrid>
                <a:gridCol w="923625"/>
                <a:gridCol w="6994425"/>
              </a:tblGrid>
              <a:tr h="47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78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2006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Niagara Files (NiFi) was developed by the NSA (United State National Security Agency) in 2006 for over eight years.</a:t>
                      </a:r>
                      <a:endParaRPr sz="1700">
                        <a:solidFill>
                          <a:srgbClr val="33333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2014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November 2014, NSA released it as open-source software and donated to Apache Software Foundation (ASF).</a:t>
                      </a:r>
                      <a:endParaRPr sz="1700">
                        <a:solidFill>
                          <a:srgbClr val="33333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2015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July 2015, it reached to ASF top-level project status and became an official part of Apache Project Suite.</a:t>
                      </a:r>
                      <a:endParaRPr sz="1700">
                        <a:solidFill>
                          <a:srgbClr val="33333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Till now</a:t>
                      </a:r>
                      <a:endParaRPr b="1"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 6-8 months since then, Apache releases a new update of Apache NiFi.</a:t>
                      </a:r>
                      <a:endParaRPr sz="1700">
                        <a:solidFill>
                          <a:srgbClr val="33333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503238" y="34607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              </a:t>
            </a:r>
            <a:r>
              <a:rPr lang="en-GB" sz="2800"/>
              <a:t>Features of Apache NiFi</a:t>
            </a:r>
            <a:endParaRPr sz="28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003450" y="1628688"/>
            <a:ext cx="8820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Web-based UI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Guaranteed Delivery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Data Provenance or Data Lineage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Extensible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Visual Command and control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Security </a:t>
            </a:r>
            <a:endParaRPr sz="2700"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102538" y="34607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Apache </a:t>
            </a:r>
            <a:r>
              <a:rPr lang="en-GB" sz="2800"/>
              <a:t>Nifi Architecture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137" y="3354000"/>
            <a:ext cx="7294349" cy="40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4425" y="7016750"/>
            <a:ext cx="886200" cy="5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344625" y="1037500"/>
            <a:ext cx="7597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Comprise of </a:t>
            </a:r>
            <a:r>
              <a:rPr lang="en-GB" sz="1900"/>
              <a:t>a processor, flow controller, and web server that executes on the JVM machine.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Includes three repositories, which are FlowFile repository, Content repository, and Provenance repository.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NiFi runs within a JVM (Java Virtual Machine) on a host Operating System and every data or metadata store in repositories</a:t>
            </a:r>
            <a:r>
              <a:rPr lang="en-GB" sz="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763424" y="1227800"/>
            <a:ext cx="8317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GB" sz="2400">
                <a:solidFill>
                  <a:srgbClr val="000000"/>
                </a:solidFill>
              </a:rPr>
              <a:t>The components of Apache NiFi architecture are: 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64050" y="1895563"/>
            <a:ext cx="88203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Web Server: Hosts the HTTP-based commands and control </a:t>
            </a:r>
            <a:r>
              <a:rPr lang="en-GB" sz="2400">
                <a:uFill>
                  <a:noFill/>
                </a:uFill>
                <a:hlinkClick r:id="rId3"/>
              </a:rPr>
              <a:t>API</a:t>
            </a:r>
            <a:r>
              <a:rPr lang="en-GB" sz="2400"/>
              <a:t> of NiFi.</a:t>
            </a:r>
            <a:endParaRPr sz="2400"/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Flow Controller: Provides threads to execute the extensions. </a:t>
            </a:r>
            <a:endParaRPr sz="1600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Extension: Type of plugin that allows Apache NiFi to interact with different systems</a:t>
            </a:r>
            <a:endParaRPr sz="2400"/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FlowFile repository: Contains the current state and attribute of each FlowFile that passes through the data flows of NiFi.</a:t>
            </a:r>
            <a:endParaRPr sz="1600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Content repository:  Stores all the data present in all the flowfiles.</a:t>
            </a:r>
            <a:endParaRPr sz="1600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/>
              <a:t>Provenance repository: Stores all the provenance event data.</a:t>
            </a:r>
            <a:endParaRPr sz="1600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- Volatile provenance repository 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- Persistence provenance repository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4425" y="7031350"/>
            <a:ext cx="886200" cy="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503238" y="34607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Nifi Cluster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675" y="1005975"/>
            <a:ext cx="6798250" cy="36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4425" y="7012575"/>
            <a:ext cx="886200" cy="5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1703275" y="4594700"/>
            <a:ext cx="82749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900"/>
              <a:t>In NiFi cluster, each node works on a different set of data, but it performs the same task on the data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900"/>
              <a:t>Zookeeper chooses a single node as the cluster coordinator and handles the failure automatically.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Each node of the cluster reports to the cluster coordinator about heartbeat and status.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-GB" sz="1900"/>
              <a:t>The cluster coordinator is responsible for connecting or disconnecting the nodes.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71788" y="620325"/>
            <a:ext cx="9071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6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              Key concepts of Apache NiFi</a:t>
            </a:r>
            <a:endParaRPr sz="28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633825" y="1291575"/>
            <a:ext cx="84468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Flow: Setup by connecting two or more different processors, and used to transfer the data from one data source to another destination data source.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Processor: Java module used to either fetch data from the source system or to be stored in the destination system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Connection: Link between processors that connects the processors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Process Group: Set of NiFi flows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FlowFile: Original data with which meta-information is associated</a:t>
            </a:r>
            <a:endParaRPr sz="2700"/>
          </a:p>
          <a:p>
            <a:pPr indent="-342900" lvl="0" marL="4318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380"/>
              <a:buFont typeface="Noto Sans Symbols"/>
              <a:buChar char="●"/>
            </a:pPr>
            <a:r>
              <a:rPr lang="en-GB" sz="2700"/>
              <a:t>Data Provenance: Repository that allows the user to check information about FlowFile.</a:t>
            </a:r>
            <a:endParaRPr sz="270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425" y="7019925"/>
            <a:ext cx="886200" cy="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725" y="0"/>
            <a:ext cx="1245900" cy="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