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7" r:id="rId4"/>
    <p:sldId id="268" r:id="rId5"/>
    <p:sldId id="262" r:id="rId6"/>
    <p:sldId id="263" r:id="rId7"/>
    <p:sldId id="258" r:id="rId8"/>
    <p:sldId id="261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26" autoAdjust="0"/>
  </p:normalViewPr>
  <p:slideViewPr>
    <p:cSldViewPr snapToGrid="0">
      <p:cViewPr varScale="1">
        <p:scale>
          <a:sx n="69" d="100"/>
          <a:sy n="69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F1201-5AAC-4B42-BA4F-696FCA4C985A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85978-5D51-47DA-8C0A-C964DE50F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5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观察数据集分布， </a:t>
            </a:r>
            <a:endParaRPr lang="en-US" altLang="zh-CN" dirty="0"/>
          </a:p>
          <a:p>
            <a:r>
              <a:rPr lang="zh-CN" altLang="en-US" dirty="0"/>
              <a:t>左侧</a:t>
            </a:r>
            <a:r>
              <a:rPr lang="en-US" altLang="zh-CN" dirty="0"/>
              <a:t>t6-t10</a:t>
            </a:r>
            <a:r>
              <a:rPr lang="zh-CN" altLang="en-US" dirty="0"/>
              <a:t>和</a:t>
            </a:r>
            <a:r>
              <a:rPr lang="en-US" altLang="zh-CN" dirty="0"/>
              <a:t>t10-t6</a:t>
            </a:r>
            <a:r>
              <a:rPr lang="zh-CN" altLang="en-US" dirty="0"/>
              <a:t>两张折线图都是以图片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groundtruth64</a:t>
            </a:r>
            <a:r>
              <a:rPr lang="zh-CN" altLang="en-US" dirty="0"/>
              <a:t>、</a:t>
            </a:r>
            <a:r>
              <a:rPr lang="en-US" altLang="zh-CN" dirty="0"/>
              <a:t>100</a:t>
            </a:r>
            <a:r>
              <a:rPr lang="zh-CN" altLang="en-US" dirty="0"/>
              <a:t>为</a:t>
            </a:r>
            <a:r>
              <a:rPr lang="en-US" altLang="zh-CN" dirty="0"/>
              <a:t>y1</a:t>
            </a:r>
            <a:r>
              <a:rPr lang="zh-CN" altLang="en-US" dirty="0"/>
              <a:t>、</a:t>
            </a:r>
            <a:r>
              <a:rPr lang="en-US" altLang="zh-CN" dirty="0"/>
              <a:t>y2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不同的是，两个图的图片索引顺序不一样，一个按照</a:t>
            </a:r>
            <a:r>
              <a:rPr lang="en-US" altLang="zh-CN" dirty="0"/>
              <a:t>groundtruth64</a:t>
            </a:r>
            <a:r>
              <a:rPr lang="zh-CN" altLang="en-US" dirty="0"/>
              <a:t>从小到大对图片索引进行排列，一个按照</a:t>
            </a:r>
            <a:r>
              <a:rPr lang="en-US" altLang="zh-CN" dirty="0"/>
              <a:t>groundtruth100</a:t>
            </a:r>
            <a:r>
              <a:rPr lang="zh-CN" altLang="en-US" dirty="0"/>
              <a:t>从小到大排列</a:t>
            </a:r>
            <a:endParaRPr lang="en-US" altLang="zh-CN" dirty="0"/>
          </a:p>
          <a:p>
            <a:r>
              <a:rPr lang="zh-CN" altLang="en-US" dirty="0"/>
              <a:t>可以看到，按照</a:t>
            </a:r>
            <a:r>
              <a:rPr lang="en-US" altLang="zh-CN" dirty="0"/>
              <a:t>gt64</a:t>
            </a:r>
            <a:r>
              <a:rPr lang="zh-CN" altLang="en-US" dirty="0"/>
              <a:t>从小到大排列，</a:t>
            </a:r>
            <a:r>
              <a:rPr lang="en-US" altLang="zh-CN" dirty="0"/>
              <a:t>gt100</a:t>
            </a:r>
            <a:r>
              <a:rPr lang="zh-CN" altLang="en-US" dirty="0"/>
              <a:t>呈现出较大波动，有很多噪音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右侧的散点图，分布以</a:t>
            </a:r>
            <a:r>
              <a:rPr lang="en-US" altLang="zh-CN" dirty="0"/>
              <a:t>gt64</a:t>
            </a:r>
            <a:r>
              <a:rPr lang="zh-CN" altLang="en-US" dirty="0"/>
              <a:t>和</a:t>
            </a:r>
            <a:r>
              <a:rPr lang="en-US" altLang="zh-CN" dirty="0"/>
              <a:t>gt100</a:t>
            </a:r>
            <a:r>
              <a:rPr lang="zh-CN" altLang="en-US" dirty="0"/>
              <a:t>作为（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），可以看到</a:t>
            </a:r>
            <a:r>
              <a:rPr lang="en-US" altLang="zh-CN" dirty="0" err="1"/>
              <a:t>xy</a:t>
            </a:r>
            <a:r>
              <a:rPr lang="zh-CN" altLang="en-US" dirty="0"/>
              <a:t>有一定相关性，但是相关性并没有想象中那么好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初步数据清洗，</a:t>
            </a:r>
            <a:endParaRPr lang="en-US" altLang="zh-CN" dirty="0"/>
          </a:p>
          <a:p>
            <a:r>
              <a:rPr lang="zh-CN" altLang="en-US" dirty="0"/>
              <a:t>我们以</a:t>
            </a:r>
            <a:r>
              <a:rPr lang="en-US" altLang="zh-CN" dirty="0"/>
              <a:t>gt64</a:t>
            </a:r>
            <a:r>
              <a:rPr lang="zh-CN" altLang="en-US" dirty="0"/>
              <a:t>为依据，清楚一些很离谱的点，比如说拼</a:t>
            </a:r>
            <a:r>
              <a:rPr lang="en-US" altLang="zh-CN" dirty="0"/>
              <a:t>100</a:t>
            </a:r>
            <a:r>
              <a:rPr lang="zh-CN" altLang="en-US" dirty="0"/>
              <a:t>块用时比</a:t>
            </a:r>
            <a:r>
              <a:rPr lang="en-US" altLang="zh-CN" dirty="0"/>
              <a:t>64</a:t>
            </a:r>
            <a:r>
              <a:rPr lang="zh-CN" altLang="en-US" dirty="0"/>
              <a:t>块少的，或者</a:t>
            </a:r>
            <a:r>
              <a:rPr lang="en-US" altLang="zh-CN" dirty="0"/>
              <a:t>64</a:t>
            </a:r>
            <a:r>
              <a:rPr lang="zh-CN" altLang="en-US" dirty="0"/>
              <a:t>块用时在几分钟，</a:t>
            </a:r>
            <a:r>
              <a:rPr lang="en-US" altLang="zh-CN" dirty="0"/>
              <a:t>100</a:t>
            </a:r>
            <a:r>
              <a:rPr lang="zh-CN" altLang="en-US" dirty="0"/>
              <a:t>块却达到一个多小时的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左右两图分别是清洗前后，红色绿色的是预设的阈值（</a:t>
            </a:r>
            <a:r>
              <a:rPr lang="en-US" altLang="zh-CN" dirty="0"/>
              <a:t>y</a:t>
            </a:r>
            <a:r>
              <a:rPr lang="zh-CN" altLang="en-US" dirty="0"/>
              <a:t>红色</a:t>
            </a:r>
            <a:r>
              <a:rPr lang="en-US" altLang="zh-CN" dirty="0"/>
              <a:t>=gt64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绿色</a:t>
            </a:r>
            <a:r>
              <a:rPr lang="en-US" altLang="zh-CN" dirty="0"/>
              <a:t>=5*gt64</a:t>
            </a:r>
            <a:r>
              <a:rPr lang="zh-CN" altLang="en-US" dirty="0"/>
              <a:t>），超过的都被截取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8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9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1.</a:t>
            </a:r>
            <a:r>
              <a:rPr lang="zh-CN" altLang="en-US" sz="1200" b="1" dirty="0"/>
              <a:t>过拟合：</a:t>
            </a:r>
            <a:r>
              <a:rPr lang="en-US" altLang="zh-CN" sz="1200" dirty="0"/>
              <a:t>vit</a:t>
            </a:r>
            <a:r>
              <a:rPr lang="zh-CN" altLang="en-US" sz="1200" dirty="0"/>
              <a:t>模型能力很强，容易过拟合，在测试集上效果远不如训练集</a:t>
            </a:r>
            <a:r>
              <a:rPr lang="en-US" altLang="zh-CN" sz="1200" dirty="0"/>
              <a:t>-</a:t>
            </a:r>
            <a:r>
              <a:rPr lang="zh-CN" altLang="en-US" sz="1200" dirty="0"/>
              <a:t>模型裁剪以及</a:t>
            </a:r>
            <a:r>
              <a:rPr lang="en-US" altLang="zh-CN" sz="1200" dirty="0"/>
              <a:t>dropout</a:t>
            </a:r>
            <a:r>
              <a:rPr lang="zh-CN" altLang="en-US" sz="1200" dirty="0"/>
              <a:t>和</a:t>
            </a:r>
            <a:r>
              <a:rPr lang="en-US" altLang="zh-CN" sz="1200" dirty="0"/>
              <a:t>L2</a:t>
            </a:r>
            <a:r>
              <a:rPr lang="zh-CN" altLang="en-US" sz="1200" dirty="0"/>
              <a:t>正则化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b="1" dirty="0"/>
              <a:t>样本分布不均：</a:t>
            </a:r>
            <a:r>
              <a:rPr lang="zh-CN" altLang="en-US" sz="1200" dirty="0"/>
              <a:t>拼图时间呈正态分布，导致头尾数据很少</a:t>
            </a:r>
            <a:r>
              <a:rPr lang="en-US" altLang="zh-CN" sz="1200" dirty="0"/>
              <a:t>-</a:t>
            </a:r>
            <a:r>
              <a:rPr lang="zh-CN" altLang="en-US" sz="1200" dirty="0"/>
              <a:t>过采样，数据增强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问题一：过拟合</a:t>
            </a:r>
            <a:endParaRPr lang="en-US" altLang="zh-CN" dirty="0"/>
          </a:p>
          <a:p>
            <a:r>
              <a:rPr lang="zh-CN" altLang="en-US" dirty="0"/>
              <a:t>左上是训练集，右下是测试集</a:t>
            </a:r>
            <a:endParaRPr lang="en-US" altLang="zh-CN" dirty="0"/>
          </a:p>
          <a:p>
            <a:r>
              <a:rPr lang="zh-CN" altLang="en-US" dirty="0"/>
              <a:t>可以看到，虽然</a:t>
            </a:r>
            <a:r>
              <a:rPr lang="en-US" altLang="zh-CN" dirty="0" err="1"/>
              <a:t>vitbase</a:t>
            </a:r>
            <a:r>
              <a:rPr lang="zh-CN" altLang="en-US" dirty="0"/>
              <a:t>经过</a:t>
            </a:r>
            <a:r>
              <a:rPr lang="en-US" altLang="zh-CN" dirty="0"/>
              <a:t>80epoch</a:t>
            </a:r>
            <a:r>
              <a:rPr lang="zh-CN" altLang="en-US" dirty="0"/>
              <a:t>可以很好的拟合训练集，但是在测试集上的表现欠佳</a:t>
            </a:r>
            <a:endParaRPr lang="en-US" altLang="zh-CN" dirty="0"/>
          </a:p>
          <a:p>
            <a:r>
              <a:rPr lang="zh-CN" altLang="en-US" dirty="0"/>
              <a:t>后续工作将集中在解决过拟合问题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3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0404all_t10vit3v7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用了前三层</a:t>
            </a:r>
            <a:r>
              <a:rPr lang="en-US" altLang="zh-CN" dirty="0"/>
              <a:t>vit small</a:t>
            </a:r>
            <a:r>
              <a:rPr lang="zh-CN" altLang="en-US" dirty="0"/>
              <a:t>（丢弃</a:t>
            </a:r>
            <a:r>
              <a:rPr lang="en-US" altLang="zh-CN" dirty="0"/>
              <a:t>VIT</a:t>
            </a:r>
            <a:r>
              <a:rPr lang="zh-CN" altLang="en-US" dirty="0"/>
              <a:t>模型后几层，一来减少过拟合风险，二来加速模型推理）</a:t>
            </a:r>
            <a:endParaRPr lang="en-US" altLang="zh-CN" dirty="0"/>
          </a:p>
          <a:p>
            <a:r>
              <a:rPr lang="en-US" altLang="zh-CN" dirty="0"/>
              <a:t>2.Dropout0.3</a:t>
            </a:r>
            <a:r>
              <a:rPr lang="zh-CN" altLang="en-US" dirty="0"/>
              <a:t>在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层随机舍弃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同时加入</a:t>
            </a:r>
            <a:r>
              <a:rPr lang="en-US" altLang="zh-CN" dirty="0"/>
              <a:t>l2</a:t>
            </a:r>
            <a:r>
              <a:rPr lang="zh-CN" altLang="en-US" dirty="0"/>
              <a:t>正则化，</a:t>
            </a:r>
            <a:r>
              <a:rPr lang="en-US" altLang="zh-CN" dirty="0"/>
              <a:t>1e-5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训练了</a:t>
            </a:r>
            <a:r>
              <a:rPr lang="en-US" altLang="zh-CN" dirty="0"/>
              <a:t>80epoch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过拟合问题得到初步缓解，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</a:t>
            </a:r>
            <a:r>
              <a:rPr lang="en-US" altLang="zh-CN" dirty="0"/>
              <a:t>dropout</a:t>
            </a:r>
            <a:r>
              <a:rPr lang="zh-CN" altLang="en-US" dirty="0"/>
              <a:t>的加入导致训练收敛很慢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问题二：</a:t>
            </a:r>
            <a:endParaRPr lang="en-US" altLang="zh-CN" dirty="0"/>
          </a:p>
          <a:p>
            <a:r>
              <a:rPr lang="zh-CN" altLang="en-US" dirty="0"/>
              <a:t>数据呈现正态分布，导致头尾数据很少，样本分布不均匀</a:t>
            </a:r>
            <a:endParaRPr lang="en-US" altLang="zh-CN" dirty="0"/>
          </a:p>
          <a:p>
            <a:r>
              <a:rPr lang="zh-CN" altLang="en-US" dirty="0"/>
              <a:t>左侧是采样之前的原始数据学习</a:t>
            </a:r>
            <a:r>
              <a:rPr lang="en-US" altLang="zh-CN" dirty="0"/>
              <a:t>10epoch</a:t>
            </a:r>
            <a:r>
              <a:rPr lang="zh-CN" altLang="en-US" dirty="0"/>
              <a:t>后的结果，可以看到左下图是</a:t>
            </a:r>
            <a:r>
              <a:rPr lang="en-US" altLang="zh-CN" dirty="0"/>
              <a:t>64</a:t>
            </a:r>
            <a:r>
              <a:rPr lang="zh-CN" altLang="en-US" dirty="0"/>
              <a:t>块时间，红线是真实值，黄线是预测值，在样本多的中间部分，黄线在红线附近震荡，但是在头尾区域，黄线严重偏离红线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右侧是简单欠采样（随机去除多数类中的样本来减少样本数量）之后的结果，可以看到，同样学习</a:t>
            </a:r>
            <a:r>
              <a:rPr lang="en-US" altLang="zh-CN" dirty="0"/>
              <a:t>10epoch</a:t>
            </a:r>
            <a:r>
              <a:rPr lang="zh-CN" altLang="en-US" dirty="0"/>
              <a:t>后，黄线可以很好的跟随红线的趋势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9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8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ensemble</a:t>
            </a:r>
          </a:p>
          <a:p>
            <a:r>
              <a:rPr lang="zh-CN" altLang="en-US" dirty="0"/>
              <a:t>训练了两个模型，分别用</a:t>
            </a:r>
            <a:r>
              <a:rPr lang="en-US" altLang="zh-CN" dirty="0" err="1"/>
              <a:t>vitbase</a:t>
            </a:r>
            <a:r>
              <a:rPr lang="zh-CN" altLang="en-US" dirty="0"/>
              <a:t>和</a:t>
            </a:r>
            <a:r>
              <a:rPr lang="en-US" altLang="zh-CN" dirty="0" err="1"/>
              <a:t>vitsmall</a:t>
            </a:r>
            <a:r>
              <a:rPr lang="zh-CN" altLang="en-US" dirty="0"/>
              <a:t>训练了</a:t>
            </a:r>
            <a:r>
              <a:rPr lang="en-US" altLang="zh-CN" dirty="0"/>
              <a:t>80epoch</a:t>
            </a:r>
            <a:r>
              <a:rPr lang="zh-CN" altLang="en-US" dirty="0"/>
              <a:t>，此时测试集</a:t>
            </a:r>
            <a:r>
              <a:rPr lang="en-US" altLang="zh-CN" dirty="0"/>
              <a:t>loss</a:t>
            </a:r>
            <a:r>
              <a:rPr lang="zh-CN" altLang="en-US" dirty="0"/>
              <a:t>已经停止下降</a:t>
            </a:r>
            <a:endParaRPr lang="en-US" altLang="zh-CN" dirty="0"/>
          </a:p>
          <a:p>
            <a:r>
              <a:rPr lang="zh-CN" altLang="en-US" dirty="0"/>
              <a:t>可以看到左侧两个模型在测试集上的图，上图（</a:t>
            </a:r>
            <a:r>
              <a:rPr lang="en-US" altLang="zh-CN" dirty="0"/>
              <a:t>small</a:t>
            </a:r>
            <a:r>
              <a:rPr lang="zh-CN" altLang="en-US" dirty="0"/>
              <a:t>）比下图效果好一点但也仍有较大误差</a:t>
            </a:r>
            <a:endParaRPr lang="en-US" altLang="zh-CN" dirty="0"/>
          </a:p>
          <a:p>
            <a:r>
              <a:rPr lang="zh-CN" altLang="en-US" dirty="0"/>
              <a:t>但是当两个模型进行简单融合之后，效果比这两个都要好，验证了模型融合的有效性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所以最后</a:t>
            </a:r>
            <a:r>
              <a:rPr lang="zh-CN" altLang="en-US" sz="1200" dirty="0"/>
              <a:t>选取</a:t>
            </a:r>
            <a:r>
              <a:rPr lang="en-US" altLang="zh-CN" sz="1200" dirty="0"/>
              <a:t>4</a:t>
            </a:r>
            <a:r>
              <a:rPr lang="zh-CN" altLang="en-US" sz="1200" dirty="0"/>
              <a:t>个效果不错的模型进行融合</a:t>
            </a:r>
            <a:endParaRPr lang="en-US" altLang="zh-CN" sz="1200" dirty="0"/>
          </a:p>
          <a:p>
            <a:r>
              <a:rPr lang="en-US" altLang="zh-CN" dirty="0"/>
              <a:t>2</a:t>
            </a:r>
            <a:r>
              <a:rPr lang="zh-CN" altLang="en-US" dirty="0"/>
              <a:t>个用来预测</a:t>
            </a:r>
            <a:r>
              <a:rPr lang="en-US" altLang="zh-CN" dirty="0"/>
              <a:t>64</a:t>
            </a:r>
            <a:r>
              <a:rPr lang="zh-CN" altLang="en-US" dirty="0"/>
              <a:t>块的时间，</a:t>
            </a:r>
            <a:r>
              <a:rPr lang="en-US" altLang="zh-CN" dirty="0"/>
              <a:t>2</a:t>
            </a:r>
            <a:r>
              <a:rPr lang="zh-CN" altLang="en-US" dirty="0"/>
              <a:t>个用来预测</a:t>
            </a:r>
            <a:r>
              <a:rPr lang="en-US" altLang="zh-CN" dirty="0"/>
              <a:t>100</a:t>
            </a:r>
            <a:r>
              <a:rPr lang="zh-CN" altLang="en-US" dirty="0"/>
              <a:t>快的时间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85978-5D51-47DA-8C0A-C964DE50F3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3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51340-BCA7-40BE-85AE-73DF8EEC7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24E34-CB2C-439B-A715-646CC1A6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DA530-6A29-4ADA-ADA9-B4065E1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BCA60-F9E0-45A2-BBE6-58E362C1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C7E43-DFAF-444F-8405-BF05C1F3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BF95-0A4F-43DF-9D29-EDA9A62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F17197-32CA-44DB-BE12-5B483A4F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2636-68A4-426B-8F08-6A8AD255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00BB6-6F98-4B91-9413-65BA77A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BBBA7-6756-4082-B80F-C026F55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094AB5-7F44-4C19-81CD-A647AEB8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49EFB-4EF2-428A-8CFC-48E98069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66AEA-D9BE-4F78-89DB-B6762750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4784A-95B1-4625-B769-BF55FD08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6D25-25AB-4410-B12E-4B71FEB2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8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0309C-6A0E-4B0D-81EE-A276F041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EAC1E-99E5-4E07-BF3D-F8101AC2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CC1CD-7CE1-4E0A-BFAE-043D4104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74FE0-45F6-4DE9-873A-39ACC75A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2B47F-C6AC-4807-9F80-4009494A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9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95092-2C4D-4704-9F3D-6C5C4BF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C0ED6-BCF9-4E16-97DC-A97F33C2C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EC62D-2918-44D3-A94D-4F4B7F45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DBC23-9CC5-487D-9080-3978F063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244E7-5EA7-4093-A005-B62B9760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DAD83-A893-4A86-AF10-464DDA84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0AE79-D76B-4B9A-8030-46776CBF3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AB555-808B-4A8C-9DFA-0D9F7615E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84C9F-2EA6-4385-97D9-0CB7106D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A6CB5-A80B-44B9-9F38-EFF3F509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7269D-BFCA-42B6-A361-F68355BB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6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7CB1A-E5F0-46E1-9542-41FE7B4D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07389-21F8-4F07-A4C3-3F1B47C0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75A0F3-134F-4588-98F7-53E70D133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F9143-9725-4D57-AE44-6A66128F9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354016-8889-48C4-8E3B-EEA50DB1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75205D-49E0-4274-95A6-84C7FA85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BE5B65-0FF9-40C6-BF73-84B5374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0A6FF-51BB-4E84-8087-FE67B4B1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8FC87-191A-469A-951F-52F26981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4EB368-A3E5-4E3D-81E2-2E57EC53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AB5ECE-693A-42E3-B146-8C952FDB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39D8D3-4A5A-4A46-8A1C-C0652F39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24CF07-35C7-4C2F-9EC4-153013D7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F82A50-DB5C-471C-B428-E0496141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C2C3A-CA3A-4FF8-9D01-2E7680E5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B7AEA-0D84-4BD5-A771-AF9A619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46A8B-2C2B-4046-B8A2-63ECFE82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106A41-CCA7-48C7-A322-65A4B35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545DF-F7FB-493F-AE58-6AE5AC0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C7318-CBFE-4F9B-AF52-3040939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6A64C-37C1-46A5-929F-C9DAAFF1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B35A4-62AA-416D-A048-2D5B7813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C0F00-11A2-4117-86ED-660B83C9E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57F68-9702-4344-9584-8D9AD3FD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512A7-FFA2-410E-BD61-8F0415AB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3E688-F5E5-45DC-B63F-678BC0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403A4-C73C-4376-9187-9482B937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7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4569D0-761C-4BB9-B856-C234E55E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FA4A6-E386-4DF1-99ED-5343DD98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07E3C-0971-482E-8A76-C2931C09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0ADB-A945-4262-B9DB-3F25B53E95B0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77D86-093E-496B-AFB4-69F25ACF2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5EC16-F4F0-4566-9F5B-C261342B1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8576-F032-4AE1-92C6-86A6FC61D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E4B40D-959B-4A87-A8BE-ECA2E2482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16" y="1575738"/>
            <a:ext cx="6169184" cy="3580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89D31E-3AFD-4B15-85BD-D1DE1859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7" y="293679"/>
            <a:ext cx="4584589" cy="2578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36569A-60AA-4897-9A27-709B68C91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47" y="3451688"/>
            <a:ext cx="4578493" cy="2755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AC9F95-5353-4CC8-8A03-AB336749F1FF}"/>
              </a:ext>
            </a:extLst>
          </p:cNvPr>
          <p:cNvSpPr txBox="1"/>
          <p:nvPr/>
        </p:nvSpPr>
        <p:spPr>
          <a:xfrm>
            <a:off x="8680784" y="293679"/>
            <a:ext cx="3511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观察数据集分布</a:t>
            </a:r>
          </a:p>
        </p:txBody>
      </p:sp>
    </p:spTree>
    <p:extLst>
      <p:ext uri="{BB962C8B-B14F-4D97-AF65-F5344CB8AC3E}">
        <p14:creationId xmlns:p14="http://schemas.microsoft.com/office/powerpoint/2010/main" val="138845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7922A6-3719-4165-8EC4-D3B16B0DD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3388"/>
            <a:ext cx="5852160" cy="4389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DDF138-B489-4381-92FB-B38C7B3BA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977766"/>
            <a:ext cx="5852160" cy="43891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FE11DD-C933-4D7D-8AE0-563B71E396E9}"/>
              </a:ext>
            </a:extLst>
          </p:cNvPr>
          <p:cNvSpPr txBox="1"/>
          <p:nvPr/>
        </p:nvSpPr>
        <p:spPr>
          <a:xfrm>
            <a:off x="8680784" y="293679"/>
            <a:ext cx="3511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初步数据清洗</a:t>
            </a:r>
          </a:p>
        </p:txBody>
      </p:sp>
    </p:spTree>
    <p:extLst>
      <p:ext uri="{BB962C8B-B14F-4D97-AF65-F5344CB8AC3E}">
        <p14:creationId xmlns:p14="http://schemas.microsoft.com/office/powerpoint/2010/main" val="138294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ACDADD-F5D8-4F2F-ABBE-1DE6984601EE}"/>
              </a:ext>
            </a:extLst>
          </p:cNvPr>
          <p:cNvSpPr txBox="1"/>
          <p:nvPr/>
        </p:nvSpPr>
        <p:spPr>
          <a:xfrm>
            <a:off x="8680784" y="293679"/>
            <a:ext cx="3511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最终数据清洗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AF387A-537A-474F-B21B-933ADDADE78F}"/>
              </a:ext>
            </a:extLst>
          </p:cNvPr>
          <p:cNvSpPr txBox="1"/>
          <p:nvPr/>
        </p:nvSpPr>
        <p:spPr>
          <a:xfrm>
            <a:off x="1323974" y="1206710"/>
            <a:ext cx="88677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筛选条件 ：</a:t>
            </a:r>
            <a:r>
              <a:rPr lang="en-US" altLang="zh-CN" sz="3200" dirty="0"/>
              <a:t>Android</a:t>
            </a:r>
            <a:r>
              <a:rPr lang="zh-CN" altLang="en-US" sz="3200" dirty="0"/>
              <a:t>手机用户，</a:t>
            </a:r>
            <a:r>
              <a:rPr lang="en-US" altLang="zh-CN" sz="3200" dirty="0"/>
              <a:t>64</a:t>
            </a:r>
            <a:r>
              <a:rPr lang="zh-CN" altLang="en-US" sz="3200" dirty="0"/>
              <a:t>分割完成局，</a:t>
            </a:r>
            <a:r>
              <a:rPr lang="en-US" altLang="zh-CN" sz="3200" dirty="0"/>
              <a:t>hint</a:t>
            </a:r>
            <a:r>
              <a:rPr lang="zh-CN" altLang="en-US" sz="3200" dirty="0"/>
              <a:t>使用次数小于</a:t>
            </a:r>
            <a:r>
              <a:rPr lang="en-US" altLang="zh-CN" sz="3200" dirty="0"/>
              <a:t>3</a:t>
            </a:r>
            <a:r>
              <a:rPr lang="zh-CN" altLang="en-US" sz="3200" dirty="0"/>
              <a:t>、非旋转局、无中途退出、</a:t>
            </a:r>
            <a:r>
              <a:rPr lang="en-US" altLang="zh-CN" sz="3200" dirty="0" err="1"/>
              <a:t>living_days</a:t>
            </a:r>
            <a:r>
              <a:rPr lang="en-US" altLang="zh-CN" sz="3200" dirty="0"/>
              <a:t>&gt;0</a:t>
            </a:r>
            <a:r>
              <a:rPr lang="zh-CN" altLang="en-US" sz="3200" dirty="0"/>
              <a:t> </a:t>
            </a:r>
            <a:r>
              <a:rPr lang="en-US" altLang="zh-CN" sz="3200" dirty="0"/>
              <a:t>.</a:t>
            </a:r>
          </a:p>
          <a:p>
            <a:r>
              <a:rPr lang="zh-CN" alt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数据范围</a:t>
            </a:r>
            <a:r>
              <a:rPr lang="zh-CN" altLang="en-US" sz="3200" dirty="0"/>
              <a:t> ：</a:t>
            </a:r>
            <a:r>
              <a:rPr lang="en-US" altLang="zh-CN" sz="3200" dirty="0"/>
              <a:t>2021</a:t>
            </a:r>
            <a:r>
              <a:rPr lang="zh-CN" altLang="en-US" sz="3200" dirty="0"/>
              <a:t>年以来的所有数据 数据清洗 利用</a:t>
            </a:r>
            <a:r>
              <a:rPr lang="en-US" altLang="zh-CN" sz="3200" dirty="0"/>
              <a:t>3σ</a:t>
            </a:r>
            <a:r>
              <a:rPr lang="zh-CN" altLang="en-US" sz="3200" dirty="0"/>
              <a:t>原则对每张图片的数据进行清洗 </a:t>
            </a:r>
            <a:endParaRPr lang="en-US" altLang="zh-CN" sz="3200" dirty="0"/>
          </a:p>
          <a:p>
            <a:r>
              <a:rPr lang="zh-CN" alt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清洗后数据效果：</a:t>
            </a:r>
            <a:endParaRPr lang="en-US" altLang="zh-CN" sz="3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相关系数对比</a:t>
            </a:r>
            <a:r>
              <a:rPr lang="zh-CN" altLang="en-US" sz="3200" dirty="0"/>
              <a:t>（</a:t>
            </a:r>
            <a:r>
              <a:rPr lang="en-US" altLang="zh-CN" sz="3200" dirty="0"/>
              <a:t>64</a:t>
            </a:r>
            <a:r>
              <a:rPr lang="zh-CN" altLang="en-US" sz="3200" dirty="0"/>
              <a:t>分割平均完成时长与</a:t>
            </a:r>
            <a:r>
              <a:rPr lang="en-US" altLang="zh-CN" sz="3200" dirty="0"/>
              <a:t>100</a:t>
            </a:r>
            <a:r>
              <a:rPr lang="zh-CN" altLang="en-US" sz="3200" dirty="0"/>
              <a:t>分割平均完成时长） </a:t>
            </a:r>
            <a:endParaRPr lang="en-US" altLang="zh-CN" sz="3200" dirty="0"/>
          </a:p>
          <a:p>
            <a:r>
              <a:rPr lang="zh-CN" altLang="en-US" sz="3200" dirty="0"/>
              <a:t>数据清洗后 </a:t>
            </a:r>
            <a:r>
              <a:rPr lang="en-US" altLang="zh-CN" sz="3200" dirty="0"/>
              <a:t>0.926578146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zh-CN" altLang="en-US" sz="3200" dirty="0"/>
              <a:t>数据清洗前 </a:t>
            </a:r>
            <a:r>
              <a:rPr lang="en-US" altLang="zh-CN" sz="3200" dirty="0"/>
              <a:t>0.349793448</a:t>
            </a:r>
            <a:r>
              <a:rPr lang="zh-CN" altLang="en-US" sz="3200" dirty="0"/>
              <a:t> 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266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82A267-50C0-4C5D-B96C-C705E0B00FD6}"/>
              </a:ext>
            </a:extLst>
          </p:cNvPr>
          <p:cNvSpPr/>
          <p:nvPr/>
        </p:nvSpPr>
        <p:spPr>
          <a:xfrm>
            <a:off x="858644" y="940010"/>
            <a:ext cx="3969834" cy="439027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遇到的问题           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31034A-BDE1-423B-95BB-52217A03466D}"/>
              </a:ext>
            </a:extLst>
          </p:cNvPr>
          <p:cNvSpPr txBox="1"/>
          <p:nvPr/>
        </p:nvSpPr>
        <p:spPr>
          <a:xfrm>
            <a:off x="8904158" y="293679"/>
            <a:ext cx="3287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整体框架图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F5F88A-A464-4D86-9E45-B947EC922C62}"/>
              </a:ext>
            </a:extLst>
          </p:cNvPr>
          <p:cNvSpPr/>
          <p:nvPr/>
        </p:nvSpPr>
        <p:spPr>
          <a:xfrm>
            <a:off x="1326995" y="1717288"/>
            <a:ext cx="3033132" cy="13716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过拟合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9B6FC5-8820-41E1-B17A-6FD7A9BE823D}"/>
              </a:ext>
            </a:extLst>
          </p:cNvPr>
          <p:cNvSpPr/>
          <p:nvPr/>
        </p:nvSpPr>
        <p:spPr>
          <a:xfrm>
            <a:off x="1326995" y="3440152"/>
            <a:ext cx="3033132" cy="1371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样本分布不均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E62956-3262-4E92-8F3A-AE77EB317E86}"/>
              </a:ext>
            </a:extLst>
          </p:cNvPr>
          <p:cNvSpPr/>
          <p:nvPr/>
        </p:nvSpPr>
        <p:spPr>
          <a:xfrm>
            <a:off x="7025268" y="4125952"/>
            <a:ext cx="2609386" cy="8251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数据增强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DA8003-C127-4BD1-8E38-52DAB76CD47D}"/>
              </a:ext>
            </a:extLst>
          </p:cNvPr>
          <p:cNvSpPr/>
          <p:nvPr/>
        </p:nvSpPr>
        <p:spPr>
          <a:xfrm>
            <a:off x="7025268" y="1081668"/>
            <a:ext cx="2609386" cy="8251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模型裁剪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2D6B47-5520-4A3D-96BE-7BF52A81D8A9}"/>
              </a:ext>
            </a:extLst>
          </p:cNvPr>
          <p:cNvSpPr/>
          <p:nvPr/>
        </p:nvSpPr>
        <p:spPr>
          <a:xfrm>
            <a:off x="7025268" y="1915221"/>
            <a:ext cx="2609386" cy="8251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FBBF98-85C9-4133-9A0B-9B82BFF0E0AF}"/>
              </a:ext>
            </a:extLst>
          </p:cNvPr>
          <p:cNvSpPr/>
          <p:nvPr/>
        </p:nvSpPr>
        <p:spPr>
          <a:xfrm>
            <a:off x="7025268" y="2748774"/>
            <a:ext cx="2609386" cy="8251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</a:t>
            </a:r>
            <a:r>
              <a:rPr lang="zh-CN" altLang="en-US" dirty="0"/>
              <a:t>正</a:t>
            </a:r>
            <a:r>
              <a:rPr lang="zh-CN" altLang="en-US"/>
              <a:t>则化</a:t>
            </a:r>
            <a:endParaRPr lang="en-US" altLang="zh-CN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6B97340-89F5-41E5-9D77-EC54A382E5B7}"/>
              </a:ext>
            </a:extLst>
          </p:cNvPr>
          <p:cNvSpPr/>
          <p:nvPr/>
        </p:nvSpPr>
        <p:spPr>
          <a:xfrm rot="5400000">
            <a:off x="5153722" y="1611352"/>
            <a:ext cx="1198755" cy="175631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ECC50FE-D76C-4061-823E-2DF6FC18136E}"/>
              </a:ext>
            </a:extLst>
          </p:cNvPr>
          <p:cNvSpPr/>
          <p:nvPr/>
        </p:nvSpPr>
        <p:spPr>
          <a:xfrm rot="5400000">
            <a:off x="5153722" y="3473607"/>
            <a:ext cx="1198755" cy="175631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086778-7042-4796-A907-EC03A3520573}"/>
              </a:ext>
            </a:extLst>
          </p:cNvPr>
          <p:cNvSpPr txBox="1"/>
          <p:nvPr/>
        </p:nvSpPr>
        <p:spPr>
          <a:xfrm>
            <a:off x="5006898" y="3161369"/>
            <a:ext cx="2018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解决办法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4D2C0-6293-4F98-8D32-D9A0BB9D2250}"/>
              </a:ext>
            </a:extLst>
          </p:cNvPr>
          <p:cNvSpPr txBox="1"/>
          <p:nvPr/>
        </p:nvSpPr>
        <p:spPr>
          <a:xfrm>
            <a:off x="7922941" y="4668336"/>
            <a:ext cx="814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+</a:t>
            </a:r>
            <a:endParaRPr lang="zh-CN" altLang="en-US" sz="6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3FE523-3596-4C44-980B-429D2CAF8382}"/>
              </a:ext>
            </a:extLst>
          </p:cNvPr>
          <p:cNvSpPr txBox="1"/>
          <p:nvPr/>
        </p:nvSpPr>
        <p:spPr>
          <a:xfrm>
            <a:off x="7930374" y="3282796"/>
            <a:ext cx="814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+</a:t>
            </a:r>
            <a:endParaRPr lang="zh-CN" altLang="en-US" sz="6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914D908-5C29-4C4E-8EA9-CFB8436272DF}"/>
              </a:ext>
            </a:extLst>
          </p:cNvPr>
          <p:cNvSpPr/>
          <p:nvPr/>
        </p:nvSpPr>
        <p:spPr>
          <a:xfrm>
            <a:off x="7032700" y="5547736"/>
            <a:ext cx="2609386" cy="8251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模型融合</a:t>
            </a:r>
          </a:p>
        </p:txBody>
      </p:sp>
    </p:spTree>
    <p:extLst>
      <p:ext uri="{BB962C8B-B14F-4D97-AF65-F5344CB8AC3E}">
        <p14:creationId xmlns:p14="http://schemas.microsoft.com/office/powerpoint/2010/main" val="39004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D8F184-B72C-4D52-8E56-7A8E80EA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03393" cy="4439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9FA286-89C9-4D93-BC36-B6C488E6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607" y="2319240"/>
            <a:ext cx="7603393" cy="45387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1A855D-DB0A-417D-8226-9EE5F4E85C67}"/>
              </a:ext>
            </a:extLst>
          </p:cNvPr>
          <p:cNvSpPr txBox="1"/>
          <p:nvPr/>
        </p:nvSpPr>
        <p:spPr>
          <a:xfrm>
            <a:off x="8904158" y="293679"/>
            <a:ext cx="3287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        过拟合</a:t>
            </a:r>
          </a:p>
        </p:txBody>
      </p:sp>
    </p:spTree>
    <p:extLst>
      <p:ext uri="{BB962C8B-B14F-4D97-AF65-F5344CB8AC3E}">
        <p14:creationId xmlns:p14="http://schemas.microsoft.com/office/powerpoint/2010/main" val="32257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3EBF41D-5432-474B-801A-A9F92571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" y="2002221"/>
            <a:ext cx="12159144" cy="35630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BEC43D-D84F-4875-B88C-EF4CB0ED17DC}"/>
              </a:ext>
            </a:extLst>
          </p:cNvPr>
          <p:cNvSpPr txBox="1"/>
          <p:nvPr/>
        </p:nvSpPr>
        <p:spPr>
          <a:xfrm>
            <a:off x="6205928" y="293679"/>
            <a:ext cx="5986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加入</a:t>
            </a:r>
            <a:r>
              <a:rPr lang="en-US" altLang="zh-CN" sz="3600" dirty="0"/>
              <a:t>dropout</a:t>
            </a:r>
            <a:r>
              <a:rPr lang="zh-CN" altLang="en-US" sz="3600" dirty="0"/>
              <a:t>等正则化方法</a:t>
            </a:r>
          </a:p>
        </p:txBody>
      </p:sp>
    </p:spTree>
    <p:extLst>
      <p:ext uri="{BB962C8B-B14F-4D97-AF65-F5344CB8AC3E}">
        <p14:creationId xmlns:p14="http://schemas.microsoft.com/office/powerpoint/2010/main" val="30260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CF2ED3-7153-489C-802E-26FB3292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7595"/>
            <a:ext cx="5881141" cy="3466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D0B353-F081-40A5-BF6E-5511D5F9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606" y="3367586"/>
            <a:ext cx="5572903" cy="3286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42DBBC-0523-435B-8388-CE8AB05E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5" y="3737138"/>
            <a:ext cx="4800478" cy="27210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8705F2-8EF8-4E46-A9C9-FFB8461600EB}"/>
              </a:ext>
            </a:extLst>
          </p:cNvPr>
          <p:cNvSpPr txBox="1"/>
          <p:nvPr/>
        </p:nvSpPr>
        <p:spPr>
          <a:xfrm>
            <a:off x="8591550" y="293679"/>
            <a:ext cx="3600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样本分布不均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45232-FC44-419F-9F10-933CBA2F3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030001"/>
            <a:ext cx="5611008" cy="3315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8A627B-7F57-423D-8380-61F23ACEF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20" y="959343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3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AF5671-10C6-4F00-85D3-8D1145D49711}"/>
              </a:ext>
            </a:extLst>
          </p:cNvPr>
          <p:cNvSpPr txBox="1"/>
          <p:nvPr/>
        </p:nvSpPr>
        <p:spPr>
          <a:xfrm>
            <a:off x="1525874" y="1382286"/>
            <a:ext cx="91402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/>
              <a:t>尝试使用采样技术来平衡数据</a:t>
            </a:r>
            <a:endParaRPr lang="en-US" altLang="zh-CN" sz="3600" b="1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过采样，对头尾数据进行</a:t>
            </a:r>
            <a:r>
              <a:rPr lang="zh-CN" altLang="en-US" sz="3200" b="1" dirty="0"/>
              <a:t>数据增强</a:t>
            </a:r>
            <a:endParaRPr lang="en-US" altLang="zh-CN" sz="3200" b="1" dirty="0"/>
          </a:p>
          <a:p>
            <a:r>
              <a:rPr lang="zh-CN" altLang="en-US" sz="3200" dirty="0"/>
              <a:t>数据增强（过采样），随机打乱周边和中间的</a:t>
            </a:r>
            <a:r>
              <a:rPr lang="en-US" altLang="zh-CN" sz="3200" dirty="0"/>
              <a:t>patch</a:t>
            </a:r>
            <a:r>
              <a:rPr lang="zh-CN" altLang="en-US" sz="3200" dirty="0"/>
              <a:t>，增加</a:t>
            </a:r>
            <a:r>
              <a:rPr lang="en-US" altLang="zh-CN" sz="3200" dirty="0"/>
              <a:t>6</a:t>
            </a:r>
            <a:r>
              <a:rPr lang="zh-CN" altLang="en-US" sz="3200" dirty="0"/>
              <a:t>分钟以下和</a:t>
            </a:r>
            <a:r>
              <a:rPr lang="en-US" altLang="zh-CN" sz="3200" dirty="0"/>
              <a:t>10</a:t>
            </a:r>
            <a:r>
              <a:rPr lang="zh-CN" altLang="en-US" sz="3200" dirty="0"/>
              <a:t>分钟以上的数据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尝试使用加权损失函数来提高少数样本的重要性（不过效果不如</a:t>
            </a:r>
            <a:r>
              <a:rPr lang="en-US" altLang="zh-CN" sz="3200" dirty="0"/>
              <a:t>1</a:t>
            </a:r>
            <a:r>
              <a:rPr lang="zh-CN" altLang="en-US" sz="3200" dirty="0"/>
              <a:t>好。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欠采样，丢弃中间数据以达成平衡（没有充分利用数据集，破坏数据分布，效果不好。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31C49-3D4A-48ED-A09D-2C09320C2DC9}"/>
              </a:ext>
            </a:extLst>
          </p:cNvPr>
          <p:cNvSpPr txBox="1"/>
          <p:nvPr/>
        </p:nvSpPr>
        <p:spPr>
          <a:xfrm>
            <a:off x="7219950" y="293679"/>
            <a:ext cx="497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用数据增强平衡样本</a:t>
            </a:r>
          </a:p>
        </p:txBody>
      </p:sp>
    </p:spTree>
    <p:extLst>
      <p:ext uri="{BB962C8B-B14F-4D97-AF65-F5344CB8AC3E}">
        <p14:creationId xmlns:p14="http://schemas.microsoft.com/office/powerpoint/2010/main" val="44092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C6F2AC-B059-47C9-9A19-ABF1BCCD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84589" cy="3429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FDAD26-0449-42D3-8A00-5454081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584589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8127E6-3D42-4218-A998-BE1097324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545" y="1152144"/>
            <a:ext cx="7382455" cy="42245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2E5E40-268E-4B02-9EDB-493E95E7AB03}"/>
              </a:ext>
            </a:extLst>
          </p:cNvPr>
          <p:cNvSpPr txBox="1"/>
          <p:nvPr/>
        </p:nvSpPr>
        <p:spPr>
          <a:xfrm>
            <a:off x="9653666" y="293679"/>
            <a:ext cx="253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    模型融合</a:t>
            </a:r>
          </a:p>
        </p:txBody>
      </p:sp>
    </p:spTree>
    <p:extLst>
      <p:ext uri="{BB962C8B-B14F-4D97-AF65-F5344CB8AC3E}">
        <p14:creationId xmlns:p14="http://schemas.microsoft.com/office/powerpoint/2010/main" val="338864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宽屏</PresentationFormat>
  <Paragraphs>90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梁晓宇 晓宇</dc:creator>
  <cp:lastModifiedBy>梁晓宇 晓宇</cp:lastModifiedBy>
  <cp:revision>16</cp:revision>
  <dcterms:created xsi:type="dcterms:W3CDTF">2023-04-03T01:25:32Z</dcterms:created>
  <dcterms:modified xsi:type="dcterms:W3CDTF">2023-04-29T05:35:36Z</dcterms:modified>
</cp:coreProperties>
</file>