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6" roundtripDataSignature="AMtx7mgzFRt5YXWQbDjyuqR3AJfLhwxu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169920" cy="480060"/>
          </a:xfrm>
          <a:prstGeom prst="rect">
            <a:avLst/>
          </a:prstGeom>
          <a:noFill/>
          <a:ln>
            <a:noFill/>
          </a:ln>
        </p:spPr>
        <p:txBody>
          <a:bodyPr anchorCtr="0" anchor="t" bIns="45225" lIns="90450" spcFirstLastPara="1" rIns="90450" wrap="square" tIns="452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90" y="0"/>
            <a:ext cx="3169920" cy="480060"/>
          </a:xfrm>
          <a:prstGeom prst="rect">
            <a:avLst/>
          </a:prstGeom>
          <a:noFill/>
          <a:ln>
            <a:noFill/>
          </a:ln>
        </p:spPr>
        <p:txBody>
          <a:bodyPr anchorCtr="0" anchor="t" bIns="45225" lIns="90450" spcFirstLastPara="1" rIns="90450" wrap="square" tIns="452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5225" lIns="90450" spcFirstLastPara="1" rIns="90450" wrap="square" tIns="452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119474"/>
            <a:ext cx="3169920" cy="480060"/>
          </a:xfrm>
          <a:prstGeom prst="rect">
            <a:avLst/>
          </a:prstGeom>
          <a:noFill/>
          <a:ln>
            <a:noFill/>
          </a:ln>
        </p:spPr>
        <p:txBody>
          <a:bodyPr anchorCtr="0" anchor="b" bIns="45225" lIns="90450" spcFirstLastPara="1" rIns="90450" wrap="square" tIns="452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90" y="9119474"/>
            <a:ext cx="3169920" cy="480060"/>
          </a:xfrm>
          <a:prstGeom prst="rect">
            <a:avLst/>
          </a:prstGeom>
          <a:noFill/>
          <a:ln>
            <a:noFill/>
          </a:ln>
        </p:spPr>
        <p:txBody>
          <a:bodyPr anchorCtr="0" anchor="b" bIns="45225" lIns="90450" spcFirstLastPara="1" rIns="90450" wrap="square" tIns="45225">
            <a:noAutofit/>
          </a:bodyPr>
          <a:lstStyle/>
          <a:p>
            <a:pPr indent="0" lvl="0" marL="0" marR="0" rtl="0" algn="r">
              <a:spcBef>
                <a:spcPts val="0"/>
              </a:spcBef>
              <a:spcAft>
                <a:spcPts val="0"/>
              </a:spcAft>
              <a:buNone/>
            </a:pPr>
            <a:fld id="{00000000-1234-1234-1234-123412341234}" type="slidenum">
              <a:rPr b="0" i="0" lang="en-HK"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11ca1e928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11ca1e928_0_0: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15" name="Google Shape;115;gf11ca1e928_0_0: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4ed930811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4ed930811_0_0: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23" name="Google Shape;123;gf4ed930811_0_0: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4ed930811_0_1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4ed930811_0_14: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31" name="Google Shape;131;gf4ed930811_0_14: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4ed930811_0_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4ed930811_0_7: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39" name="Google Shape;139;gf4ed930811_0_7: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600" u="none" cap="none" strike="noStrike">
                <a:solidFill>
                  <a:srgbClr val="888888"/>
                </a:solidFill>
                <a:latin typeface="Calibri"/>
                <a:ea typeface="Calibri"/>
                <a:cs typeface="Calibri"/>
                <a:sym typeface="Calibri"/>
              </a:defRPr>
            </a:lvl1pPr>
            <a:lvl2pPr indent="0" lvl="1" marL="0" algn="r">
              <a:spcBef>
                <a:spcPts val="0"/>
              </a:spcBef>
              <a:buNone/>
              <a:defRPr b="0" i="0" sz="1600" u="none" cap="none" strike="noStrike">
                <a:solidFill>
                  <a:srgbClr val="888888"/>
                </a:solidFill>
                <a:latin typeface="Calibri"/>
                <a:ea typeface="Calibri"/>
                <a:cs typeface="Calibri"/>
                <a:sym typeface="Calibri"/>
              </a:defRPr>
            </a:lvl2pPr>
            <a:lvl3pPr indent="0" lvl="2" marL="0" algn="r">
              <a:spcBef>
                <a:spcPts val="0"/>
              </a:spcBef>
              <a:buNone/>
              <a:defRPr b="0" i="0" sz="1600" u="none" cap="none" strike="noStrike">
                <a:solidFill>
                  <a:srgbClr val="888888"/>
                </a:solidFill>
                <a:latin typeface="Calibri"/>
                <a:ea typeface="Calibri"/>
                <a:cs typeface="Calibri"/>
                <a:sym typeface="Calibri"/>
              </a:defRPr>
            </a:lvl3pPr>
            <a:lvl4pPr indent="0" lvl="3" marL="0" algn="r">
              <a:spcBef>
                <a:spcPts val="0"/>
              </a:spcBef>
              <a:buNone/>
              <a:defRPr b="0" i="0" sz="1600" u="none" cap="none" strike="noStrike">
                <a:solidFill>
                  <a:srgbClr val="888888"/>
                </a:solidFill>
                <a:latin typeface="Calibri"/>
                <a:ea typeface="Calibri"/>
                <a:cs typeface="Calibri"/>
                <a:sym typeface="Calibri"/>
              </a:defRPr>
            </a:lvl4pPr>
            <a:lvl5pPr indent="0" lvl="4" marL="0" algn="r">
              <a:spcBef>
                <a:spcPts val="0"/>
              </a:spcBef>
              <a:buNone/>
              <a:defRPr b="0" i="0" sz="1600" u="none" cap="none" strike="noStrike">
                <a:solidFill>
                  <a:srgbClr val="888888"/>
                </a:solidFill>
                <a:latin typeface="Calibri"/>
                <a:ea typeface="Calibri"/>
                <a:cs typeface="Calibri"/>
                <a:sym typeface="Calibri"/>
              </a:defRPr>
            </a:lvl5pPr>
            <a:lvl6pPr indent="0" lvl="5" marL="0" algn="r">
              <a:spcBef>
                <a:spcPts val="0"/>
              </a:spcBef>
              <a:buNone/>
              <a:defRPr b="0" i="0" sz="1600" u="none" cap="none" strike="noStrike">
                <a:solidFill>
                  <a:srgbClr val="888888"/>
                </a:solidFill>
                <a:latin typeface="Calibri"/>
                <a:ea typeface="Calibri"/>
                <a:cs typeface="Calibri"/>
                <a:sym typeface="Calibri"/>
              </a:defRPr>
            </a:lvl6pPr>
            <a:lvl7pPr indent="0" lvl="6" marL="0" algn="r">
              <a:spcBef>
                <a:spcPts val="0"/>
              </a:spcBef>
              <a:buNone/>
              <a:defRPr b="0" i="0" sz="1600" u="none" cap="none" strike="noStrike">
                <a:solidFill>
                  <a:srgbClr val="888888"/>
                </a:solidFill>
                <a:latin typeface="Calibri"/>
                <a:ea typeface="Calibri"/>
                <a:cs typeface="Calibri"/>
                <a:sym typeface="Calibri"/>
              </a:defRPr>
            </a:lvl7pPr>
            <a:lvl8pPr indent="0" lvl="7" marL="0" algn="r">
              <a:spcBef>
                <a:spcPts val="0"/>
              </a:spcBef>
              <a:buNone/>
              <a:defRPr b="0" i="0" sz="1600" u="none" cap="none" strike="noStrike">
                <a:solidFill>
                  <a:srgbClr val="888888"/>
                </a:solidFill>
                <a:latin typeface="Calibri"/>
                <a:ea typeface="Calibri"/>
                <a:cs typeface="Calibri"/>
                <a:sym typeface="Calibri"/>
              </a:defRPr>
            </a:lvl8pPr>
            <a:lvl9pPr indent="0" lvl="8" mar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1792288" y="612775"/>
            <a:ext cx="5486400" cy="4114800"/>
          </a:xfrm>
          <a:prstGeom prst="rect">
            <a:avLst/>
          </a:prstGeom>
          <a:noFill/>
          <a:ln>
            <a:noFill/>
          </a:ln>
        </p:spPr>
      </p:sp>
      <p:sp>
        <p:nvSpPr>
          <p:cNvPr id="68" name="Google Shape;68;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Calibri"/>
                <a:ea typeface="Calibri"/>
                <a:cs typeface="Calibri"/>
                <a:sym typeface="Calibri"/>
              </a:defRPr>
            </a:lvl1pPr>
            <a:lvl2pPr indent="0" lvl="1" marL="0" marR="0" rtl="0" algn="r">
              <a:spcBef>
                <a:spcPts val="0"/>
              </a:spcBef>
              <a:buNone/>
              <a:defRPr b="0" i="0" sz="1600" u="none" cap="none" strike="noStrike">
                <a:solidFill>
                  <a:srgbClr val="888888"/>
                </a:solidFill>
                <a:latin typeface="Calibri"/>
                <a:ea typeface="Calibri"/>
                <a:cs typeface="Calibri"/>
                <a:sym typeface="Calibri"/>
              </a:defRPr>
            </a:lvl2pPr>
            <a:lvl3pPr indent="0" lvl="2" marL="0" marR="0" rtl="0" algn="r">
              <a:spcBef>
                <a:spcPts val="0"/>
              </a:spcBef>
              <a:buNone/>
              <a:defRPr b="0" i="0" sz="1600" u="none" cap="none" strike="noStrike">
                <a:solidFill>
                  <a:srgbClr val="888888"/>
                </a:solidFill>
                <a:latin typeface="Calibri"/>
                <a:ea typeface="Calibri"/>
                <a:cs typeface="Calibri"/>
                <a:sym typeface="Calibri"/>
              </a:defRPr>
            </a:lvl3pPr>
            <a:lvl4pPr indent="0" lvl="3" marL="0" marR="0" rtl="0" algn="r">
              <a:spcBef>
                <a:spcPts val="0"/>
              </a:spcBef>
              <a:buNone/>
              <a:defRPr b="0" i="0" sz="1600" u="none" cap="none" strike="noStrike">
                <a:solidFill>
                  <a:srgbClr val="888888"/>
                </a:solidFill>
                <a:latin typeface="Calibri"/>
                <a:ea typeface="Calibri"/>
                <a:cs typeface="Calibri"/>
                <a:sym typeface="Calibri"/>
              </a:defRPr>
            </a:lvl4pPr>
            <a:lvl5pPr indent="0" lvl="4" marL="0" marR="0" rtl="0" algn="r">
              <a:spcBef>
                <a:spcPts val="0"/>
              </a:spcBef>
              <a:buNone/>
              <a:defRPr b="0" i="0" sz="1600" u="none" cap="none" strike="noStrike">
                <a:solidFill>
                  <a:srgbClr val="888888"/>
                </a:solidFill>
                <a:latin typeface="Calibri"/>
                <a:ea typeface="Calibri"/>
                <a:cs typeface="Calibri"/>
                <a:sym typeface="Calibri"/>
              </a:defRPr>
            </a:lvl5pPr>
            <a:lvl6pPr indent="0" lvl="5" marL="0" marR="0" rtl="0" algn="r">
              <a:spcBef>
                <a:spcPts val="0"/>
              </a:spcBef>
              <a:buNone/>
              <a:defRPr b="0" i="0" sz="1600" u="none" cap="none" strike="noStrike">
                <a:solidFill>
                  <a:srgbClr val="888888"/>
                </a:solidFill>
                <a:latin typeface="Calibri"/>
                <a:ea typeface="Calibri"/>
                <a:cs typeface="Calibri"/>
                <a:sym typeface="Calibri"/>
              </a:defRPr>
            </a:lvl6pPr>
            <a:lvl7pPr indent="0" lvl="6" marL="0" marR="0" rtl="0" algn="r">
              <a:spcBef>
                <a:spcPts val="0"/>
              </a:spcBef>
              <a:buNone/>
              <a:defRPr b="0" i="0" sz="1600" u="none" cap="none" strike="noStrike">
                <a:solidFill>
                  <a:srgbClr val="888888"/>
                </a:solidFill>
                <a:latin typeface="Calibri"/>
                <a:ea typeface="Calibri"/>
                <a:cs typeface="Calibri"/>
                <a:sym typeface="Calibri"/>
              </a:defRPr>
            </a:lvl7pPr>
            <a:lvl8pPr indent="0" lvl="7" marL="0" marR="0" rtl="0" algn="r">
              <a:spcBef>
                <a:spcPts val="0"/>
              </a:spcBef>
              <a:buNone/>
              <a:defRPr b="0" i="0" sz="1600" u="none" cap="none" strike="noStrike">
                <a:solidFill>
                  <a:srgbClr val="888888"/>
                </a:solidFill>
                <a:latin typeface="Calibri"/>
                <a:ea typeface="Calibri"/>
                <a:cs typeface="Calibri"/>
                <a:sym typeface="Calibri"/>
              </a:defRPr>
            </a:lvl8pPr>
            <a:lvl9pPr indent="0" lvl="8" marL="0" marR="0" rt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HK"/>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HK"/>
              <a:t>Question Answering</a:t>
            </a:r>
            <a:endParaRPr/>
          </a:p>
        </p:txBody>
      </p:sp>
      <p:sp>
        <p:nvSpPr>
          <p:cNvPr id="89" name="Google Shape;8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HK"/>
              <a:t>‹#›</a:t>
            </a:fld>
            <a:endParaRPr/>
          </a:p>
        </p:txBody>
      </p:sp>
      <p:sp>
        <p:nvSpPr>
          <p:cNvPr id="90" name="Google Shape;90;p1"/>
          <p:cNvSpPr txBox="1"/>
          <p:nvPr/>
        </p:nvSpPr>
        <p:spPr>
          <a:xfrm>
            <a:off x="971600" y="4636093"/>
            <a:ext cx="597471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HK" sz="1800" u="none" cap="none" strike="noStrike">
                <a:solidFill>
                  <a:schemeClr val="dk1"/>
                </a:solidFill>
                <a:latin typeface="Calibri"/>
                <a:ea typeface="Calibri"/>
                <a:cs typeface="Calibri"/>
                <a:sym typeface="Calibri"/>
              </a:rPr>
              <a:t>Reference: </a:t>
            </a:r>
            <a:endParaRPr/>
          </a:p>
          <a:p>
            <a:pPr indent="0" lvl="0" marL="0" marR="0" rtl="0" algn="l">
              <a:spcBef>
                <a:spcPts val="0"/>
              </a:spcBef>
              <a:spcAft>
                <a:spcPts val="0"/>
              </a:spcAft>
              <a:buNone/>
            </a:pPr>
            <a:r>
              <a:rPr lang="en-HK" sz="1800">
                <a:solidFill>
                  <a:schemeClr val="dk1"/>
                </a:solidFill>
                <a:latin typeface="Calibri"/>
                <a:ea typeface="Calibri"/>
                <a:cs typeface="Calibri"/>
                <a:sym typeface="Calibri"/>
              </a:rPr>
              <a:t>- D. Jurafsky and J. Martin, “Speech and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ctrTitle"/>
          </p:nvPr>
        </p:nvSpPr>
        <p:spPr>
          <a:xfrm>
            <a:off x="685364" y="212155"/>
            <a:ext cx="7704855"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000"/>
              <a:buFont typeface="Calibri"/>
              <a:buNone/>
            </a:pPr>
            <a:r>
              <a:rPr lang="en-HK" sz="3000">
                <a:solidFill>
                  <a:schemeClr val="dk2"/>
                </a:solidFill>
              </a:rPr>
              <a:t>Self-Attention – the Simplest Form</a:t>
            </a:r>
            <a:endParaRPr/>
          </a:p>
        </p:txBody>
      </p:sp>
      <p:sp>
        <p:nvSpPr>
          <p:cNvPr id="159" name="Google Shape;159;p6"/>
          <p:cNvSpPr txBox="1"/>
          <p:nvPr>
            <p:ph idx="1" type="subTitle"/>
          </p:nvPr>
        </p:nvSpPr>
        <p:spPr>
          <a:xfrm>
            <a:off x="685365" y="1209983"/>
            <a:ext cx="7704856" cy="5162177"/>
          </a:xfrm>
          <a:prstGeom prst="rect">
            <a:avLst/>
          </a:prstGeom>
          <a:blipFill rotWithShape="1">
            <a:blip r:embed="rId3">
              <a:alphaModFix/>
            </a:blip>
            <a:stretch>
              <a:fillRect b="-706" l="-1026" r="0" t="-944"/>
            </a:stretch>
          </a:blipFill>
          <a:ln>
            <a:noFill/>
          </a:ln>
        </p:spPr>
        <p:txBody>
          <a:bodyPr anchorCtr="0" anchor="t" bIns="45700" lIns="91425" spcFirstLastPara="1" rIns="91425" wrap="square" tIns="45700">
            <a:normAutofit/>
          </a:bodyPr>
          <a:lstStyle/>
          <a:p>
            <a:pPr indent="0" lvl="0" marL="0" rtl="0" algn="ctr">
              <a:spcBef>
                <a:spcPts val="0"/>
              </a:spcBef>
              <a:spcAft>
                <a:spcPts val="0"/>
              </a:spcAft>
              <a:buSzPts val="3200"/>
              <a:buNone/>
            </a:pPr>
            <a:r>
              <a:rPr lang="en-HK"/>
              <a:t> </a:t>
            </a:r>
            <a:endParaRPr/>
          </a:p>
        </p:txBody>
      </p:sp>
      <p:sp>
        <p:nvSpPr>
          <p:cNvPr id="160" name="Google Shape;16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600"/>
              <a:buFont typeface="Calibri"/>
              <a:buNone/>
            </a:pPr>
            <a:fld id="{00000000-1234-1234-1234-123412341234}" type="slidenum">
              <a:rPr b="0" i="0" lang="en-HK"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685365" y="212155"/>
            <a:ext cx="7068020"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000"/>
              <a:buFont typeface="Calibri"/>
              <a:buNone/>
            </a:pPr>
            <a:r>
              <a:rPr lang="en-HK" sz="3000">
                <a:solidFill>
                  <a:schemeClr val="dk2"/>
                </a:solidFill>
              </a:rPr>
              <a:t>Introduction</a:t>
            </a:r>
            <a:endParaRPr sz="3000">
              <a:solidFill>
                <a:schemeClr val="dk2"/>
              </a:solidFill>
            </a:endParaRPr>
          </a:p>
        </p:txBody>
      </p:sp>
      <p:sp>
        <p:nvSpPr>
          <p:cNvPr id="96" name="Google Shape;96;p2"/>
          <p:cNvSpPr txBox="1"/>
          <p:nvPr>
            <p:ph idx="1" type="subTitle"/>
          </p:nvPr>
        </p:nvSpPr>
        <p:spPr>
          <a:xfrm>
            <a:off x="685365" y="1209983"/>
            <a:ext cx="7704856" cy="516217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HK" sz="2400">
                <a:solidFill>
                  <a:schemeClr val="dk1"/>
                </a:solidFill>
              </a:rPr>
              <a:t>By early 60s, two major paradigms of question answering (QA)</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Information retrieval (IR) based</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Knowledge based</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In 2011, IBM’s Watson QA system won the TV game-show Jeopardy</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Surpassing humans at answering questions like:</a:t>
            </a:r>
            <a:endParaRPr/>
          </a:p>
          <a:p>
            <a:pPr indent="0" lvl="1" marL="457200" rtl="0" algn="l">
              <a:spcBef>
                <a:spcPts val="480"/>
              </a:spcBef>
              <a:spcAft>
                <a:spcPts val="0"/>
              </a:spcAft>
              <a:buClr>
                <a:schemeClr val="dk1"/>
              </a:buClr>
              <a:buSzPts val="2400"/>
              <a:buNone/>
            </a:pPr>
            <a:r>
              <a:rPr lang="en-HK" sz="2400">
                <a:solidFill>
                  <a:schemeClr val="dk1"/>
                </a:solidFill>
              </a:rPr>
              <a:t>“William Wilkinson’s “An Account of the Principalities of Wallachia and Moldovia” inspired this author’s most famous novel.”</a:t>
            </a:r>
            <a:endParaRPr/>
          </a:p>
          <a:p>
            <a:pPr indent="-190500" lvl="0" marL="342900" rtl="0" algn="l">
              <a:spcBef>
                <a:spcPts val="480"/>
              </a:spcBef>
              <a:spcAft>
                <a:spcPts val="0"/>
              </a:spcAft>
              <a:buClr>
                <a:srgbClr val="888888"/>
              </a:buClr>
              <a:buSzPts val="2400"/>
              <a:buFont typeface="Arial"/>
              <a:buNone/>
            </a:pPr>
            <a:r>
              <a:t/>
            </a:r>
            <a:endParaRPr sz="2400">
              <a:solidFill>
                <a:schemeClr val="dk1"/>
              </a:solidFill>
            </a:endParaRPr>
          </a:p>
        </p:txBody>
      </p:sp>
      <p:sp>
        <p:nvSpPr>
          <p:cNvPr id="97" name="Google Shape;9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ctrTitle"/>
          </p:nvPr>
        </p:nvSpPr>
        <p:spPr>
          <a:xfrm>
            <a:off x="685365" y="212155"/>
            <a:ext cx="7068020"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000"/>
              <a:buFont typeface="Calibri"/>
              <a:buNone/>
            </a:pPr>
            <a:r>
              <a:rPr lang="en-HK" sz="3000">
                <a:solidFill>
                  <a:schemeClr val="dk2"/>
                </a:solidFill>
              </a:rPr>
              <a:t>Introduction</a:t>
            </a:r>
            <a:endParaRPr sz="3000">
              <a:solidFill>
                <a:schemeClr val="dk2"/>
              </a:solidFill>
            </a:endParaRPr>
          </a:p>
        </p:txBody>
      </p:sp>
      <p:sp>
        <p:nvSpPr>
          <p:cNvPr id="103" name="Google Shape;103;p3"/>
          <p:cNvSpPr txBox="1"/>
          <p:nvPr>
            <p:ph idx="1" type="subTitle"/>
          </p:nvPr>
        </p:nvSpPr>
        <p:spPr>
          <a:xfrm>
            <a:off x="685365" y="1209983"/>
            <a:ext cx="7704856" cy="516217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HK" sz="2400">
                <a:solidFill>
                  <a:schemeClr val="dk1"/>
                </a:solidFill>
              </a:rPr>
              <a:t>Factoid questions – questions that can be answered with simple facts expressed in short texts such as:</a:t>
            </a:r>
            <a:endParaRPr/>
          </a:p>
          <a:p>
            <a:pPr indent="0" lvl="0" marL="0" rtl="0" algn="l">
              <a:spcBef>
                <a:spcPts val="480"/>
              </a:spcBef>
              <a:spcAft>
                <a:spcPts val="0"/>
              </a:spcAft>
              <a:buClr>
                <a:schemeClr val="dk1"/>
              </a:buClr>
              <a:buSzPts val="2400"/>
              <a:buNone/>
            </a:pPr>
            <a:r>
              <a:rPr lang="en-HK" sz="2400">
                <a:solidFill>
                  <a:schemeClr val="dk1"/>
                </a:solidFill>
              </a:rPr>
              <a:t>	“Where is the Louvre Museum located?”</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Some paradigms for factoid question answering:</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IR based QA (also called open domain question QA)</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Knowledge-based QA</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Pretrained language model based QA</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We focus on factoid QA, but there are other QA tasks such as long-form QA (long answers), and community QA.</a:t>
            </a:r>
            <a:endParaRPr/>
          </a:p>
        </p:txBody>
      </p:sp>
      <p:sp>
        <p:nvSpPr>
          <p:cNvPr id="104" name="Google Shape;10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ctrTitle"/>
          </p:nvPr>
        </p:nvSpPr>
        <p:spPr>
          <a:xfrm>
            <a:off x="685365" y="212155"/>
            <a:ext cx="7068020"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000"/>
              <a:buFont typeface="Calibri"/>
              <a:buNone/>
            </a:pPr>
            <a:r>
              <a:rPr lang="en-HK" sz="3000">
                <a:solidFill>
                  <a:schemeClr val="dk2"/>
                </a:solidFill>
              </a:rPr>
              <a:t>IR with Dense Vectors</a:t>
            </a:r>
            <a:endParaRPr sz="3000">
              <a:solidFill>
                <a:schemeClr val="dk2"/>
              </a:solidFill>
            </a:endParaRPr>
          </a:p>
        </p:txBody>
      </p:sp>
      <p:sp>
        <p:nvSpPr>
          <p:cNvPr id="110" name="Google Shape;110;p4"/>
          <p:cNvSpPr txBox="1"/>
          <p:nvPr>
            <p:ph idx="1" type="subTitle"/>
          </p:nvPr>
        </p:nvSpPr>
        <p:spPr>
          <a:xfrm>
            <a:off x="685365" y="1209983"/>
            <a:ext cx="7704856" cy="516217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HK" sz="2400">
                <a:solidFill>
                  <a:schemeClr val="dk1"/>
                </a:solidFill>
              </a:rPr>
              <a:t>The traditional IR algorithms have known to have a limitation: they work only if there is exact overlap of words between the query and document.</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Vocabulary mismatch problem</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E.g. User might decide to search for “a tragic love story”, but Shakespeare writes instead about “star-crossed lovers”</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The solution is to use an approach that can handle synonymy</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Instead of sparse word-count vectors, we use dense embeddings.</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Modern methods all make use of encoders like BERT.</a:t>
            </a:r>
            <a:endParaRPr sz="2400">
              <a:solidFill>
                <a:schemeClr val="dk1"/>
              </a:solidFill>
            </a:endParaRPr>
          </a:p>
        </p:txBody>
      </p:sp>
      <p:sp>
        <p:nvSpPr>
          <p:cNvPr id="111" name="Google Shape;11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f11ca1e928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rPr>
              <a:t>IR-based Factoid Question Answering</a:t>
            </a:r>
            <a:endParaRPr sz="3000">
              <a:solidFill>
                <a:srgbClr val="073763"/>
              </a:solidFill>
            </a:endParaRPr>
          </a:p>
        </p:txBody>
      </p:sp>
      <p:sp>
        <p:nvSpPr>
          <p:cNvPr id="118" name="Google Shape;118;gf11ca1e928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Char char="●"/>
            </a:pPr>
            <a:r>
              <a:rPr lang="en-HK" sz="2400"/>
              <a:t>The goal of IR-based QA is to answer a user’s question by finding short text segments from a text collection</a:t>
            </a:r>
            <a:endParaRPr sz="2400"/>
          </a:p>
          <a:p>
            <a:pPr indent="-330200" lvl="0" marL="457200" rtl="0" algn="l">
              <a:spcBef>
                <a:spcPts val="0"/>
              </a:spcBef>
              <a:spcAft>
                <a:spcPts val="0"/>
              </a:spcAft>
              <a:buSzPts val="1600"/>
              <a:buChar char="●"/>
            </a:pPr>
            <a:r>
              <a:rPr lang="en-HK" sz="2400"/>
              <a:t>The dominant paradigm for IR-based QA is the retrieve and read model</a:t>
            </a:r>
            <a:endParaRPr sz="2400"/>
          </a:p>
          <a:p>
            <a:pPr indent="-330200" lvl="1" marL="914400" rtl="0" algn="l">
              <a:spcBef>
                <a:spcPts val="0"/>
              </a:spcBef>
              <a:spcAft>
                <a:spcPts val="0"/>
              </a:spcAft>
              <a:buSzPts val="1600"/>
              <a:buChar char="○"/>
            </a:pPr>
            <a:r>
              <a:rPr lang="en-HK" sz="2400"/>
              <a:t>retrieve relevant passages from a text collection</a:t>
            </a:r>
            <a:endParaRPr sz="2400"/>
          </a:p>
          <a:p>
            <a:pPr indent="-330200" lvl="1" marL="914400" rtl="0" algn="l">
              <a:spcBef>
                <a:spcPts val="0"/>
              </a:spcBef>
              <a:spcAft>
                <a:spcPts val="0"/>
              </a:spcAft>
              <a:buSzPts val="1600"/>
              <a:buChar char="○"/>
            </a:pPr>
            <a:r>
              <a:rPr lang="en-HK" sz="2400"/>
              <a:t>a reading comprehension algorithm passes over each passage and finds spans that are likely to answer the question</a:t>
            </a:r>
            <a:endParaRPr sz="2400"/>
          </a:p>
          <a:p>
            <a:pPr indent="-330200" lvl="0" marL="457200" rtl="0" algn="l">
              <a:spcBef>
                <a:spcPts val="0"/>
              </a:spcBef>
              <a:spcAft>
                <a:spcPts val="0"/>
              </a:spcAft>
              <a:buSzPts val="1600"/>
              <a:buChar char="●"/>
            </a:pPr>
            <a:r>
              <a:rPr lang="en-HK" sz="2400"/>
              <a:t>Some question answering systems focus only on the reading comprehension task</a:t>
            </a:r>
            <a:endParaRPr sz="2400"/>
          </a:p>
        </p:txBody>
      </p:sp>
      <p:sp>
        <p:nvSpPr>
          <p:cNvPr id="119" name="Google Shape;119;gf11ca1e928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f4ed930811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rPr>
              <a:t>IR-based QA: Reader</a:t>
            </a:r>
            <a:endParaRPr sz="3000">
              <a:solidFill>
                <a:srgbClr val="073763"/>
              </a:solidFill>
            </a:endParaRPr>
          </a:p>
        </p:txBody>
      </p:sp>
      <p:sp>
        <p:nvSpPr>
          <p:cNvPr id="126" name="Google Shape;126;gf4ed930811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Char char="●"/>
            </a:pPr>
            <a:r>
              <a:rPr lang="en-HK" sz="2400"/>
              <a:t>The reader’s job is to take a passage as input and produce a span of text in the passage as the answer</a:t>
            </a:r>
            <a:endParaRPr sz="2400"/>
          </a:p>
          <a:p>
            <a:pPr indent="-330200" lvl="1" marL="914400" rtl="0" algn="l">
              <a:spcBef>
                <a:spcPts val="0"/>
              </a:spcBef>
              <a:spcAft>
                <a:spcPts val="0"/>
              </a:spcAft>
              <a:buSzPts val="1600"/>
              <a:buChar char="○"/>
            </a:pPr>
            <a:r>
              <a:rPr lang="en-HK" sz="2400"/>
              <a:t>E.g.   a Question like “How tall is Mt. Everest?”, and a passage that contains the clause Reaching 29,029 feet, the reader will output 29,029 feet</a:t>
            </a:r>
            <a:endParaRPr sz="2400"/>
          </a:p>
          <a:p>
            <a:pPr indent="-330200" lvl="0" marL="457200" rtl="0" algn="l">
              <a:spcBef>
                <a:spcPts val="0"/>
              </a:spcBef>
              <a:spcAft>
                <a:spcPts val="0"/>
              </a:spcAft>
              <a:buSzPts val="1600"/>
              <a:buChar char="●"/>
            </a:pPr>
            <a:r>
              <a:rPr lang="en-HK" sz="2400"/>
              <a:t>The answer extraction task is commonly modeled by span labeling: identifying in the passage a span that constitutes an answer</a:t>
            </a:r>
            <a:endParaRPr sz="2400"/>
          </a:p>
          <a:p>
            <a:pPr indent="-330200" lvl="0" marL="457200" rtl="0" algn="l">
              <a:spcBef>
                <a:spcPts val="0"/>
              </a:spcBef>
              <a:spcAft>
                <a:spcPts val="0"/>
              </a:spcAft>
              <a:buSzPts val="1600"/>
              <a:buChar char="●"/>
            </a:pPr>
            <a:r>
              <a:rPr lang="en-HK" sz="2400"/>
              <a:t>A standard baseline algorithm for Reader is to pass the question and passage to any encoder like BERT</a:t>
            </a:r>
            <a:endParaRPr sz="2400"/>
          </a:p>
        </p:txBody>
      </p:sp>
      <p:sp>
        <p:nvSpPr>
          <p:cNvPr id="127" name="Google Shape;127;gf4ed930811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f4ed930811_0_1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latin typeface="Arial"/>
                <a:ea typeface="Arial"/>
                <a:cs typeface="Arial"/>
                <a:sym typeface="Arial"/>
              </a:rPr>
              <a:t>IR-based QA: Reader</a:t>
            </a:r>
            <a:endParaRPr/>
          </a:p>
        </p:txBody>
      </p:sp>
      <p:sp>
        <p:nvSpPr>
          <p:cNvPr id="134" name="Google Shape;134;gf4ed930811_0_1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t/>
            </a:r>
            <a:endParaRPr/>
          </a:p>
        </p:txBody>
      </p:sp>
      <p:sp>
        <p:nvSpPr>
          <p:cNvPr id="135" name="Google Shape;135;gf4ed930811_0_1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f4ed930811_0_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rPr>
              <a:t>Entity</a:t>
            </a:r>
            <a:r>
              <a:rPr lang="en-HK" sz="3000">
                <a:solidFill>
                  <a:srgbClr val="073763"/>
                </a:solidFill>
              </a:rPr>
              <a:t> Linking</a:t>
            </a:r>
            <a:endParaRPr sz="3000">
              <a:solidFill>
                <a:srgbClr val="073763"/>
              </a:solidFill>
            </a:endParaRPr>
          </a:p>
        </p:txBody>
      </p:sp>
      <p:sp>
        <p:nvSpPr>
          <p:cNvPr id="142" name="Google Shape;142;gf4ed930811_0_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143" name="Google Shape;143;gf4ed930811_0_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5"/>
          <p:cNvPicPr preferRelativeResize="0"/>
          <p:nvPr/>
        </p:nvPicPr>
        <p:blipFill rotWithShape="1">
          <a:blip r:embed="rId3">
            <a:alphaModFix/>
          </a:blip>
          <a:srcRect b="0" l="0" r="0" t="0"/>
          <a:stretch/>
        </p:blipFill>
        <p:spPr>
          <a:xfrm>
            <a:off x="272616" y="994616"/>
            <a:ext cx="8596003" cy="3770052"/>
          </a:xfrm>
          <a:prstGeom prst="rect">
            <a:avLst/>
          </a:prstGeom>
          <a:noFill/>
          <a:ln>
            <a:noFill/>
          </a:ln>
        </p:spPr>
      </p:pic>
      <p:sp>
        <p:nvSpPr>
          <p:cNvPr id="149" name="Google Shape;149;p5"/>
          <p:cNvSpPr txBox="1"/>
          <p:nvPr>
            <p:ph type="ctrTitle"/>
          </p:nvPr>
        </p:nvSpPr>
        <p:spPr>
          <a:xfrm>
            <a:off x="323528" y="-107904"/>
            <a:ext cx="7068020"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000"/>
              <a:buFont typeface="Calibri"/>
              <a:buNone/>
            </a:pPr>
            <a:r>
              <a:rPr lang="en-HK" sz="3000">
                <a:solidFill>
                  <a:schemeClr val="dk2"/>
                </a:solidFill>
              </a:rPr>
              <a:t>Self-Attention Layers</a:t>
            </a:r>
            <a:endParaRPr/>
          </a:p>
        </p:txBody>
      </p:sp>
      <p:sp>
        <p:nvSpPr>
          <p:cNvPr id="150" name="Google Shape;150;p5"/>
          <p:cNvSpPr txBox="1"/>
          <p:nvPr>
            <p:ph idx="1" type="subTitle"/>
          </p:nvPr>
        </p:nvSpPr>
        <p:spPr>
          <a:xfrm>
            <a:off x="683568" y="1435175"/>
            <a:ext cx="7704856" cy="3329493"/>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rgbClr val="888888"/>
              </a:buClr>
              <a:buSzPts val="2400"/>
              <a:buFont typeface="Arial"/>
              <a:buNone/>
            </a:pPr>
            <a:r>
              <a:t/>
            </a:r>
            <a:endParaRPr sz="2400">
              <a:solidFill>
                <a:schemeClr val="dk1"/>
              </a:solidFill>
            </a:endParaRPr>
          </a:p>
          <a:p>
            <a:pPr indent="-190500" lvl="0" marL="342900" rtl="0" algn="l">
              <a:spcBef>
                <a:spcPts val="480"/>
              </a:spcBef>
              <a:spcAft>
                <a:spcPts val="0"/>
              </a:spcAft>
              <a:buClr>
                <a:srgbClr val="888888"/>
              </a:buClr>
              <a:buSzPts val="2400"/>
              <a:buFont typeface="Arial"/>
              <a:buNone/>
            </a:pPr>
            <a:r>
              <a:t/>
            </a:r>
            <a:endParaRPr sz="2400">
              <a:solidFill>
                <a:schemeClr val="dk1"/>
              </a:solidFill>
            </a:endParaRPr>
          </a:p>
        </p:txBody>
      </p:sp>
      <p:sp>
        <p:nvSpPr>
          <p:cNvPr id="151" name="Google Shape;15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HK"/>
              <a:t>‹#›</a:t>
            </a:fld>
            <a:endParaRPr/>
          </a:p>
        </p:txBody>
      </p:sp>
      <p:sp>
        <p:nvSpPr>
          <p:cNvPr id="152" name="Google Shape;152;p5"/>
          <p:cNvSpPr/>
          <p:nvPr/>
        </p:nvSpPr>
        <p:spPr>
          <a:xfrm>
            <a:off x="426154" y="4599920"/>
            <a:ext cx="846043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2400">
                <a:solidFill>
                  <a:schemeClr val="dk1"/>
                </a:solidFill>
                <a:latin typeface="Calibri"/>
                <a:ea typeface="Calibri"/>
                <a:cs typeface="Calibri"/>
                <a:sym typeface="Calibri"/>
              </a:rPr>
              <a:t>Information flow in a causal (or masked) self-attention model. In processing each element of the sequence, the model attends to all the inputs up to, and including, the current one. Unlike RNNs, the computations at each time step are independent of all the other steps and therefore can be performed in parallel.</a:t>
            </a:r>
            <a:endParaRPr sz="2400">
              <a:solidFill>
                <a:schemeClr val="dk1"/>
              </a:solidFill>
              <a:latin typeface="Calibri"/>
              <a:ea typeface="Calibri"/>
              <a:cs typeface="Calibri"/>
              <a:sym typeface="Calibri"/>
            </a:endParaRPr>
          </a:p>
        </p:txBody>
      </p:sp>
      <p:sp>
        <p:nvSpPr>
          <p:cNvPr id="153" name="Google Shape;153;p5"/>
          <p:cNvSpPr txBox="1"/>
          <p:nvPr/>
        </p:nvSpPr>
        <p:spPr>
          <a:xfrm>
            <a:off x="107504" y="1289557"/>
            <a:ext cx="7920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Calibri"/>
                <a:ea typeface="Calibri"/>
                <a:cs typeface="Calibri"/>
                <a:sym typeface="Calibri"/>
              </a:rPr>
              <a:t>Fig.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2014-12-03T11:30:09Z</dcterms:created>
  <dc:creator>SEEM</dc:creator>
</cp:coreProperties>
</file>