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69" r:id="rId16"/>
    <p:sldId id="273" r:id="rId17"/>
    <p:sldId id="270" r:id="rId18"/>
    <p:sldId id="271" r:id="rId19"/>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79VSp3F66xoedczQF75tDMhBi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147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emf"/><Relationship Id="rId1" Type="http://schemas.openxmlformats.org/officeDocument/2006/relationships/image" Target="../media/image14.emf"/><Relationship Id="rId5" Type="http://schemas.openxmlformats.org/officeDocument/2006/relationships/image" Target="../media/image18.emf"/><Relationship Id="rId4"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169920" cy="480060"/>
          </a:xfrm>
          <a:prstGeom prst="rect">
            <a:avLst/>
          </a:prstGeom>
          <a:noFill/>
          <a:ln>
            <a:noFill/>
          </a:ln>
        </p:spPr>
        <p:txBody>
          <a:bodyPr spcFirstLastPara="1" wrap="square" lIns="90450" tIns="45225" rIns="90450" bIns="452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90" y="0"/>
            <a:ext cx="3169920" cy="480060"/>
          </a:xfrm>
          <a:prstGeom prst="rect">
            <a:avLst/>
          </a:prstGeom>
          <a:noFill/>
          <a:ln>
            <a:noFill/>
          </a:ln>
        </p:spPr>
        <p:txBody>
          <a:bodyPr spcFirstLastPara="1" wrap="square" lIns="90450" tIns="45225" rIns="90450" bIns="452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0450" tIns="45225" rIns="90450" bIns="452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9119474"/>
            <a:ext cx="3169920" cy="480060"/>
          </a:xfrm>
          <a:prstGeom prst="rect">
            <a:avLst/>
          </a:prstGeom>
          <a:noFill/>
          <a:ln>
            <a:noFill/>
          </a:ln>
        </p:spPr>
        <p:txBody>
          <a:bodyPr spcFirstLastPara="1" wrap="square" lIns="90450" tIns="45225" rIns="90450" bIns="452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90" y="9119474"/>
            <a:ext cx="3169920" cy="480060"/>
          </a:xfrm>
          <a:prstGeom prst="rect">
            <a:avLst/>
          </a:prstGeom>
          <a:noFill/>
          <a:ln>
            <a:noFill/>
          </a:ln>
        </p:spPr>
        <p:txBody>
          <a:bodyPr spcFirstLastPara="1" wrap="square" lIns="90450" tIns="45225" rIns="90450" bIns="45225" anchor="b" anchorCtr="0">
            <a:noAutofit/>
          </a:bodyPr>
          <a:lstStyle/>
          <a:p>
            <a:pPr marL="0" marR="0" lvl="0" indent="0" algn="r" rtl="0">
              <a:spcBef>
                <a:spcPts val="0"/>
              </a:spcBef>
              <a:spcAft>
                <a:spcPts val="0"/>
              </a:spcAft>
              <a:buNone/>
            </a:pPr>
            <a:fld id="{00000000-1234-1234-1234-123412341234}" type="slidenum">
              <a:rPr lang="en-HK"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731520" y="4560570"/>
            <a:ext cx="5852160" cy="432054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b50f721a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b50f721a_0_0:notes"/>
          <p:cNvSpPr txBox="1">
            <a:spLocks noGrp="1"/>
          </p:cNvSpPr>
          <p:nvPr>
            <p:ph type="body" idx="1"/>
          </p:nvPr>
        </p:nvSpPr>
        <p:spPr>
          <a:xfrm>
            <a:off x="731520" y="4560570"/>
            <a:ext cx="5852100" cy="432060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156" name="Google Shape;156;gf7b50f721a_0_0:notes"/>
          <p:cNvSpPr txBox="1">
            <a:spLocks noGrp="1"/>
          </p:cNvSpPr>
          <p:nvPr>
            <p:ph type="sldNum" idx="12"/>
          </p:nvPr>
        </p:nvSpPr>
        <p:spPr>
          <a:xfrm>
            <a:off x="4143590" y="9119474"/>
            <a:ext cx="3169800" cy="480000"/>
          </a:xfrm>
          <a:prstGeom prst="rect">
            <a:avLst/>
          </a:prstGeom>
        </p:spPr>
        <p:txBody>
          <a:bodyPr spcFirstLastPara="1" wrap="square" lIns="90450" tIns="45225" rIns="90450" bIns="45225" anchor="b" anchorCtr="0">
            <a:noAutofit/>
          </a:bodyPr>
          <a:lstStyle/>
          <a:p>
            <a:pPr marL="0" lvl="0" indent="0" algn="r" rtl="0">
              <a:spcBef>
                <a:spcPts val="0"/>
              </a:spcBef>
              <a:spcAft>
                <a:spcPts val="0"/>
              </a:spcAft>
              <a:buClr>
                <a:srgbClr val="000000"/>
              </a:buClr>
              <a:buFont typeface="Arial"/>
              <a:buNone/>
            </a:pPr>
            <a:fld id="{00000000-1234-1234-1234-123412341234}" type="slidenum">
              <a:rPr lang="en-HK"/>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6c6352470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6c6352470_0_0:notes"/>
          <p:cNvSpPr txBox="1">
            <a:spLocks noGrp="1"/>
          </p:cNvSpPr>
          <p:nvPr>
            <p:ph type="body" idx="1"/>
          </p:nvPr>
        </p:nvSpPr>
        <p:spPr>
          <a:xfrm>
            <a:off x="731520" y="4560570"/>
            <a:ext cx="5852100" cy="432060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164" name="Google Shape;164;gf6c6352470_0_0:notes"/>
          <p:cNvSpPr txBox="1">
            <a:spLocks noGrp="1"/>
          </p:cNvSpPr>
          <p:nvPr>
            <p:ph type="sldNum" idx="12"/>
          </p:nvPr>
        </p:nvSpPr>
        <p:spPr>
          <a:xfrm>
            <a:off x="4143590" y="9119474"/>
            <a:ext cx="3169800" cy="480000"/>
          </a:xfrm>
          <a:prstGeom prst="rect">
            <a:avLst/>
          </a:prstGeom>
        </p:spPr>
        <p:txBody>
          <a:bodyPr spcFirstLastPara="1" wrap="square" lIns="90450" tIns="45225" rIns="90450" bIns="45225" anchor="b" anchorCtr="0">
            <a:noAutofit/>
          </a:bodyPr>
          <a:lstStyle/>
          <a:p>
            <a:pPr marL="0" lvl="0" indent="0" algn="r" rtl="0">
              <a:spcBef>
                <a:spcPts val="0"/>
              </a:spcBef>
              <a:spcAft>
                <a:spcPts val="0"/>
              </a:spcAft>
              <a:buClr>
                <a:srgbClr val="000000"/>
              </a:buClr>
              <a:buFont typeface="Arial"/>
              <a:buNone/>
            </a:pPr>
            <a:fld id="{00000000-1234-1234-1234-123412341234}" type="slidenum">
              <a:rPr lang="en-HK"/>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918c11ff1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f918c11ff1_0_0:notes"/>
          <p:cNvSpPr txBox="1">
            <a:spLocks noGrp="1"/>
          </p:cNvSpPr>
          <p:nvPr>
            <p:ph type="body" idx="1"/>
          </p:nvPr>
        </p:nvSpPr>
        <p:spPr>
          <a:xfrm>
            <a:off x="731520" y="4560570"/>
            <a:ext cx="5852100" cy="432060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172" name="Google Shape;172;gf918c11ff1_0_0:notes"/>
          <p:cNvSpPr txBox="1">
            <a:spLocks noGrp="1"/>
          </p:cNvSpPr>
          <p:nvPr>
            <p:ph type="sldNum" idx="12"/>
          </p:nvPr>
        </p:nvSpPr>
        <p:spPr>
          <a:xfrm>
            <a:off x="4143590" y="9119474"/>
            <a:ext cx="3169800" cy="480000"/>
          </a:xfrm>
          <a:prstGeom prst="rect">
            <a:avLst/>
          </a:prstGeom>
        </p:spPr>
        <p:txBody>
          <a:bodyPr spcFirstLastPara="1" wrap="square" lIns="90450" tIns="45225" rIns="90450" bIns="45225" anchor="b" anchorCtr="0">
            <a:noAutofit/>
          </a:bodyPr>
          <a:lstStyle/>
          <a:p>
            <a:pPr marL="0" lvl="0" indent="0" algn="r" rtl="0">
              <a:spcBef>
                <a:spcPts val="0"/>
              </a:spcBef>
              <a:spcAft>
                <a:spcPts val="0"/>
              </a:spcAft>
              <a:buClr>
                <a:srgbClr val="000000"/>
              </a:buClr>
              <a:buFont typeface="Arial"/>
              <a:buNone/>
            </a:pPr>
            <a:fld id="{00000000-1234-1234-1234-123412341234}" type="slidenum">
              <a:rPr lang="en-HK"/>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f918c11ff1_0_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f918c11ff1_0_7:notes"/>
          <p:cNvSpPr txBox="1">
            <a:spLocks noGrp="1"/>
          </p:cNvSpPr>
          <p:nvPr>
            <p:ph type="body" idx="1"/>
          </p:nvPr>
        </p:nvSpPr>
        <p:spPr>
          <a:xfrm>
            <a:off x="731520" y="4560570"/>
            <a:ext cx="5852100" cy="432060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180" name="Google Shape;180;gf918c11ff1_0_7:notes"/>
          <p:cNvSpPr txBox="1">
            <a:spLocks noGrp="1"/>
          </p:cNvSpPr>
          <p:nvPr>
            <p:ph type="sldNum" idx="12"/>
          </p:nvPr>
        </p:nvSpPr>
        <p:spPr>
          <a:xfrm>
            <a:off x="4143590" y="9119474"/>
            <a:ext cx="3169800" cy="480000"/>
          </a:xfrm>
          <a:prstGeom prst="rect">
            <a:avLst/>
          </a:prstGeom>
        </p:spPr>
        <p:txBody>
          <a:bodyPr spcFirstLastPara="1" wrap="square" lIns="90450" tIns="45225" rIns="90450" bIns="45225" anchor="b" anchorCtr="0">
            <a:noAutofit/>
          </a:bodyPr>
          <a:lstStyle/>
          <a:p>
            <a:pPr marL="0" lvl="0" indent="0" algn="r" rtl="0">
              <a:spcBef>
                <a:spcPts val="0"/>
              </a:spcBef>
              <a:spcAft>
                <a:spcPts val="0"/>
              </a:spcAft>
              <a:buClr>
                <a:srgbClr val="000000"/>
              </a:buClr>
              <a:buFont typeface="Arial"/>
              <a:buNone/>
            </a:pPr>
            <a:fld id="{00000000-1234-1234-1234-123412341234}" type="slidenum">
              <a:rPr lang="en-HK"/>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f918c11ff1_0_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f918c11ff1_0_16:notes"/>
          <p:cNvSpPr txBox="1">
            <a:spLocks noGrp="1"/>
          </p:cNvSpPr>
          <p:nvPr>
            <p:ph type="body" idx="1"/>
          </p:nvPr>
        </p:nvSpPr>
        <p:spPr>
          <a:xfrm>
            <a:off x="731520" y="4560570"/>
            <a:ext cx="5852100" cy="432060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188" name="Google Shape;188;gf918c11ff1_0_16:notes"/>
          <p:cNvSpPr txBox="1">
            <a:spLocks noGrp="1"/>
          </p:cNvSpPr>
          <p:nvPr>
            <p:ph type="sldNum" idx="12"/>
          </p:nvPr>
        </p:nvSpPr>
        <p:spPr>
          <a:xfrm>
            <a:off x="4143590" y="9119474"/>
            <a:ext cx="3169800" cy="480000"/>
          </a:xfrm>
          <a:prstGeom prst="rect">
            <a:avLst/>
          </a:prstGeom>
        </p:spPr>
        <p:txBody>
          <a:bodyPr spcFirstLastPara="1" wrap="square" lIns="90450" tIns="45225" rIns="90450" bIns="45225" anchor="b" anchorCtr="0">
            <a:noAutofit/>
          </a:bodyPr>
          <a:lstStyle/>
          <a:p>
            <a:pPr marL="0" lvl="0" indent="0" algn="r" rtl="0">
              <a:spcBef>
                <a:spcPts val="0"/>
              </a:spcBef>
              <a:spcAft>
                <a:spcPts val="0"/>
              </a:spcAft>
              <a:buClr>
                <a:srgbClr val="000000"/>
              </a:buClr>
              <a:buFont typeface="Arial"/>
              <a:buNone/>
            </a:pPr>
            <a:fld id="{00000000-1234-1234-1234-123412341234}" type="slidenum">
              <a:rPr lang="en-HK"/>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5:notes"/>
          <p:cNvSpPr txBox="1">
            <a:spLocks noGrp="1"/>
          </p:cNvSpPr>
          <p:nvPr>
            <p:ph type="body" idx="1"/>
          </p:nvPr>
        </p:nvSpPr>
        <p:spPr>
          <a:xfrm>
            <a:off x="731520" y="4560570"/>
            <a:ext cx="5852160" cy="432054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195" name="Google Shape;195;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6:notes"/>
          <p:cNvSpPr txBox="1">
            <a:spLocks noGrp="1"/>
          </p:cNvSpPr>
          <p:nvPr>
            <p:ph type="body" idx="1"/>
          </p:nvPr>
        </p:nvSpPr>
        <p:spPr>
          <a:xfrm>
            <a:off x="731520" y="4560570"/>
            <a:ext cx="5852160" cy="432054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205" name="Google Shape;205;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731520" y="4560570"/>
            <a:ext cx="5852160" cy="432054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731520" y="4560570"/>
            <a:ext cx="5852160" cy="432054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731520" y="4560570"/>
            <a:ext cx="5852160" cy="432054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11ca1e928_0_0: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11ca1e928_0_0:notes"/>
          <p:cNvSpPr txBox="1">
            <a:spLocks noGrp="1"/>
          </p:cNvSpPr>
          <p:nvPr>
            <p:ph type="body" idx="1"/>
          </p:nvPr>
        </p:nvSpPr>
        <p:spPr>
          <a:xfrm>
            <a:off x="731520" y="4560570"/>
            <a:ext cx="5852100" cy="432060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115" name="Google Shape;115;gf11ca1e928_0_0:notes"/>
          <p:cNvSpPr txBox="1">
            <a:spLocks noGrp="1"/>
          </p:cNvSpPr>
          <p:nvPr>
            <p:ph type="sldNum" idx="12"/>
          </p:nvPr>
        </p:nvSpPr>
        <p:spPr>
          <a:xfrm>
            <a:off x="4143590" y="9119474"/>
            <a:ext cx="3169800" cy="480000"/>
          </a:xfrm>
          <a:prstGeom prst="rect">
            <a:avLst/>
          </a:prstGeom>
        </p:spPr>
        <p:txBody>
          <a:bodyPr spcFirstLastPara="1" wrap="square" lIns="90450" tIns="45225" rIns="90450" bIns="45225" anchor="b" anchorCtr="0">
            <a:noAutofit/>
          </a:bodyPr>
          <a:lstStyle/>
          <a:p>
            <a:pPr marL="0" lvl="0" indent="0" algn="r" rtl="0">
              <a:spcBef>
                <a:spcPts val="0"/>
              </a:spcBef>
              <a:spcAft>
                <a:spcPts val="0"/>
              </a:spcAft>
              <a:buClr>
                <a:srgbClr val="000000"/>
              </a:buClr>
              <a:buFont typeface="Arial"/>
              <a:buNone/>
            </a:pPr>
            <a:fld id="{00000000-1234-1234-1234-123412341234}" type="slidenum">
              <a:rPr lang="en-HK"/>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4ed930811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4ed930811_0_0:notes"/>
          <p:cNvSpPr txBox="1">
            <a:spLocks noGrp="1"/>
          </p:cNvSpPr>
          <p:nvPr>
            <p:ph type="body" idx="1"/>
          </p:nvPr>
        </p:nvSpPr>
        <p:spPr>
          <a:xfrm>
            <a:off x="731520" y="4560570"/>
            <a:ext cx="5852100" cy="432060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dirty="0"/>
          </a:p>
        </p:txBody>
      </p:sp>
      <p:sp>
        <p:nvSpPr>
          <p:cNvPr id="123" name="Google Shape;123;gf4ed930811_0_0:notes"/>
          <p:cNvSpPr txBox="1">
            <a:spLocks noGrp="1"/>
          </p:cNvSpPr>
          <p:nvPr>
            <p:ph type="sldNum" idx="12"/>
          </p:nvPr>
        </p:nvSpPr>
        <p:spPr>
          <a:xfrm>
            <a:off x="4143590" y="9119474"/>
            <a:ext cx="3169800" cy="480000"/>
          </a:xfrm>
          <a:prstGeom prst="rect">
            <a:avLst/>
          </a:prstGeom>
        </p:spPr>
        <p:txBody>
          <a:bodyPr spcFirstLastPara="1" wrap="square" lIns="90450" tIns="45225" rIns="90450" bIns="45225" anchor="b" anchorCtr="0">
            <a:noAutofit/>
          </a:bodyPr>
          <a:lstStyle/>
          <a:p>
            <a:pPr marL="0" lvl="0" indent="0" algn="r" rtl="0">
              <a:spcBef>
                <a:spcPts val="0"/>
              </a:spcBef>
              <a:spcAft>
                <a:spcPts val="0"/>
              </a:spcAft>
              <a:buClr>
                <a:srgbClr val="000000"/>
              </a:buClr>
              <a:buFont typeface="Arial"/>
              <a:buNone/>
            </a:pPr>
            <a:fld id="{00000000-1234-1234-1234-123412341234}" type="slidenum">
              <a:rPr lang="en-HK"/>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4ed930811_0_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4ed930811_0_14:notes"/>
          <p:cNvSpPr txBox="1">
            <a:spLocks noGrp="1"/>
          </p:cNvSpPr>
          <p:nvPr>
            <p:ph type="body" idx="1"/>
          </p:nvPr>
        </p:nvSpPr>
        <p:spPr>
          <a:xfrm>
            <a:off x="731520" y="4560570"/>
            <a:ext cx="5852100" cy="432060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131" name="Google Shape;131;gf4ed930811_0_14:notes"/>
          <p:cNvSpPr txBox="1">
            <a:spLocks noGrp="1"/>
          </p:cNvSpPr>
          <p:nvPr>
            <p:ph type="sldNum" idx="12"/>
          </p:nvPr>
        </p:nvSpPr>
        <p:spPr>
          <a:xfrm>
            <a:off x="4143590" y="9119474"/>
            <a:ext cx="3169800" cy="480000"/>
          </a:xfrm>
          <a:prstGeom prst="rect">
            <a:avLst/>
          </a:prstGeom>
        </p:spPr>
        <p:txBody>
          <a:bodyPr spcFirstLastPara="1" wrap="square" lIns="90450" tIns="45225" rIns="90450" bIns="45225" anchor="b" anchorCtr="0">
            <a:noAutofit/>
          </a:bodyPr>
          <a:lstStyle/>
          <a:p>
            <a:pPr marL="0" lvl="0" indent="0" algn="r" rtl="0">
              <a:spcBef>
                <a:spcPts val="0"/>
              </a:spcBef>
              <a:spcAft>
                <a:spcPts val="0"/>
              </a:spcAft>
              <a:buClr>
                <a:srgbClr val="000000"/>
              </a:buClr>
              <a:buFont typeface="Arial"/>
              <a:buNone/>
            </a:pPr>
            <a:fld id="{00000000-1234-1234-1234-123412341234}" type="slidenum">
              <a:rPr lang="en-HK"/>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6106cedff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f6106cedff_0_0:notes"/>
          <p:cNvSpPr txBox="1">
            <a:spLocks noGrp="1"/>
          </p:cNvSpPr>
          <p:nvPr>
            <p:ph type="body" idx="1"/>
          </p:nvPr>
        </p:nvSpPr>
        <p:spPr>
          <a:xfrm>
            <a:off x="731520" y="4560570"/>
            <a:ext cx="5852100" cy="432060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dirty="0"/>
          </a:p>
        </p:txBody>
      </p:sp>
      <p:sp>
        <p:nvSpPr>
          <p:cNvPr id="140" name="Google Shape;140;gf6106cedff_0_0:notes"/>
          <p:cNvSpPr txBox="1">
            <a:spLocks noGrp="1"/>
          </p:cNvSpPr>
          <p:nvPr>
            <p:ph type="sldNum" idx="12"/>
          </p:nvPr>
        </p:nvSpPr>
        <p:spPr>
          <a:xfrm>
            <a:off x="4143590" y="9119474"/>
            <a:ext cx="3169800" cy="480000"/>
          </a:xfrm>
          <a:prstGeom prst="rect">
            <a:avLst/>
          </a:prstGeom>
        </p:spPr>
        <p:txBody>
          <a:bodyPr spcFirstLastPara="1" wrap="square" lIns="90450" tIns="45225" rIns="90450" bIns="45225" anchor="b" anchorCtr="0">
            <a:noAutofit/>
          </a:bodyPr>
          <a:lstStyle/>
          <a:p>
            <a:pPr marL="0" lvl="0" indent="0" algn="r" rtl="0">
              <a:spcBef>
                <a:spcPts val="0"/>
              </a:spcBef>
              <a:spcAft>
                <a:spcPts val="0"/>
              </a:spcAft>
              <a:buClr>
                <a:srgbClr val="000000"/>
              </a:buClr>
              <a:buFont typeface="Arial"/>
              <a:buNone/>
            </a:pPr>
            <a:fld id="{00000000-1234-1234-1234-123412341234}" type="slidenum">
              <a:rPr lang="en-HK"/>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f4ed930811_0_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f4ed930811_0_7:notes"/>
          <p:cNvSpPr txBox="1">
            <a:spLocks noGrp="1"/>
          </p:cNvSpPr>
          <p:nvPr>
            <p:ph type="body" idx="1"/>
          </p:nvPr>
        </p:nvSpPr>
        <p:spPr>
          <a:xfrm>
            <a:off x="731520" y="4560570"/>
            <a:ext cx="5852100" cy="4320600"/>
          </a:xfrm>
          <a:prstGeom prst="rect">
            <a:avLst/>
          </a:prstGeom>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148" name="Google Shape;148;gf4ed930811_0_7:notes"/>
          <p:cNvSpPr txBox="1">
            <a:spLocks noGrp="1"/>
          </p:cNvSpPr>
          <p:nvPr>
            <p:ph type="sldNum" idx="12"/>
          </p:nvPr>
        </p:nvSpPr>
        <p:spPr>
          <a:xfrm>
            <a:off x="4143590" y="9119474"/>
            <a:ext cx="3169800" cy="480000"/>
          </a:xfrm>
          <a:prstGeom prst="rect">
            <a:avLst/>
          </a:prstGeom>
        </p:spPr>
        <p:txBody>
          <a:bodyPr spcFirstLastPara="1" wrap="square" lIns="90450" tIns="45225" rIns="90450" bIns="45225" anchor="b" anchorCtr="0">
            <a:noAutofit/>
          </a:bodyPr>
          <a:lstStyle/>
          <a:p>
            <a:pPr marL="0" lvl="0" indent="0" algn="r" rtl="0">
              <a:spcBef>
                <a:spcPts val="0"/>
              </a:spcBef>
              <a:spcAft>
                <a:spcPts val="0"/>
              </a:spcAft>
              <a:buClr>
                <a:srgbClr val="000000"/>
              </a:buClr>
              <a:buFont typeface="Arial"/>
              <a:buNone/>
            </a:pPr>
            <a:fld id="{00000000-1234-1234-1234-123412341234}" type="slidenum">
              <a:rPr lang="en-HK"/>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b="0" i="0" u="none" strike="noStrike" cap="none">
                <a:solidFill>
                  <a:srgbClr val="888888"/>
                </a:solidFill>
                <a:latin typeface="Calibri"/>
                <a:ea typeface="Calibri"/>
                <a:cs typeface="Calibri"/>
                <a:sym typeface="Calibri"/>
              </a:defRPr>
            </a:lvl1pPr>
            <a:lvl2pPr marL="0" lvl="1" indent="0" algn="r">
              <a:spcBef>
                <a:spcPts val="0"/>
              </a:spcBef>
              <a:buNone/>
              <a:defRPr sz="1600" b="0" i="0" u="none" strike="noStrike" cap="none">
                <a:solidFill>
                  <a:srgbClr val="888888"/>
                </a:solidFill>
                <a:latin typeface="Calibri"/>
                <a:ea typeface="Calibri"/>
                <a:cs typeface="Calibri"/>
                <a:sym typeface="Calibri"/>
              </a:defRPr>
            </a:lvl2pPr>
            <a:lvl3pPr marL="0" lvl="2" indent="0" algn="r">
              <a:spcBef>
                <a:spcPts val="0"/>
              </a:spcBef>
              <a:buNone/>
              <a:defRPr sz="1600" b="0" i="0" u="none" strike="noStrike" cap="none">
                <a:solidFill>
                  <a:srgbClr val="888888"/>
                </a:solidFill>
                <a:latin typeface="Calibri"/>
                <a:ea typeface="Calibri"/>
                <a:cs typeface="Calibri"/>
                <a:sym typeface="Calibri"/>
              </a:defRPr>
            </a:lvl3pPr>
            <a:lvl4pPr marL="0" lvl="3" indent="0" algn="r">
              <a:spcBef>
                <a:spcPts val="0"/>
              </a:spcBef>
              <a:buNone/>
              <a:defRPr sz="1600" b="0" i="0" u="none" strike="noStrike" cap="none">
                <a:solidFill>
                  <a:srgbClr val="888888"/>
                </a:solidFill>
                <a:latin typeface="Calibri"/>
                <a:ea typeface="Calibri"/>
                <a:cs typeface="Calibri"/>
                <a:sym typeface="Calibri"/>
              </a:defRPr>
            </a:lvl4pPr>
            <a:lvl5pPr marL="0" lvl="4" indent="0" algn="r">
              <a:spcBef>
                <a:spcPts val="0"/>
              </a:spcBef>
              <a:buNone/>
              <a:defRPr sz="1600" b="0" i="0" u="none" strike="noStrike" cap="none">
                <a:solidFill>
                  <a:srgbClr val="888888"/>
                </a:solidFill>
                <a:latin typeface="Calibri"/>
                <a:ea typeface="Calibri"/>
                <a:cs typeface="Calibri"/>
                <a:sym typeface="Calibri"/>
              </a:defRPr>
            </a:lvl5pPr>
            <a:lvl6pPr marL="0" lvl="5" indent="0" algn="r">
              <a:spcBef>
                <a:spcPts val="0"/>
              </a:spcBef>
              <a:buNone/>
              <a:defRPr sz="1600" b="0" i="0" u="none" strike="noStrike" cap="none">
                <a:solidFill>
                  <a:srgbClr val="888888"/>
                </a:solidFill>
                <a:latin typeface="Calibri"/>
                <a:ea typeface="Calibri"/>
                <a:cs typeface="Calibri"/>
                <a:sym typeface="Calibri"/>
              </a:defRPr>
            </a:lvl6pPr>
            <a:lvl7pPr marL="0" lvl="6" indent="0" algn="r">
              <a:spcBef>
                <a:spcPts val="0"/>
              </a:spcBef>
              <a:buNone/>
              <a:defRPr sz="1600" b="0" i="0" u="none" strike="noStrike" cap="none">
                <a:solidFill>
                  <a:srgbClr val="888888"/>
                </a:solidFill>
                <a:latin typeface="Calibri"/>
                <a:ea typeface="Calibri"/>
                <a:cs typeface="Calibri"/>
                <a:sym typeface="Calibri"/>
              </a:defRPr>
            </a:lvl7pPr>
            <a:lvl8pPr marL="0" lvl="7" indent="0" algn="r">
              <a:spcBef>
                <a:spcPts val="0"/>
              </a:spcBef>
              <a:buNone/>
              <a:defRPr sz="1600" b="0" i="0" u="none" strike="noStrike" cap="none">
                <a:solidFill>
                  <a:srgbClr val="888888"/>
                </a:solidFill>
                <a:latin typeface="Calibri"/>
                <a:ea typeface="Calibri"/>
                <a:cs typeface="Calibri"/>
                <a:sym typeface="Calibri"/>
              </a:defRPr>
            </a:lvl8pPr>
            <a:lvl9pPr marL="0" lvl="8" indent="0" algn="r">
              <a:spcBef>
                <a:spcPts val="0"/>
              </a:spcBef>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
          <p:cNvSpPr>
            <a:spLocks noGrp="1"/>
          </p:cNvSpPr>
          <p:nvPr>
            <p:ph type="pic" idx="2"/>
          </p:nvPr>
        </p:nvSpPr>
        <p:spPr>
          <a:xfrm>
            <a:off x="1792288" y="612775"/>
            <a:ext cx="5486400" cy="4114800"/>
          </a:xfrm>
          <a:prstGeom prst="rect">
            <a:avLst/>
          </a:prstGeom>
          <a:noFill/>
          <a:ln>
            <a:noFill/>
          </a:ln>
        </p:spPr>
      </p:sp>
      <p:sp>
        <p:nvSpPr>
          <p:cNvPr id="68" name="Google Shape;68;p1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HK"/>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2.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image" Target="../media/image11.wmf"/><Relationship Id="rId4" Type="http://schemas.openxmlformats.org/officeDocument/2006/relationships/oleObject" Target="../embeddings/oleObject10.bin"/><Relationship Id="rId9" Type="http://schemas.openxmlformats.org/officeDocument/2006/relationships/image" Target="../media/image13.wmf"/></Relationships>
</file>

<file path=ppt/slides/_rels/slide13.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e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7.wmf"/><Relationship Id="rId4" Type="http://schemas.openxmlformats.org/officeDocument/2006/relationships/image" Target="../media/image14.emf"/><Relationship Id="rId9"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6.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0.wmf"/><Relationship Id="rId3" Type="http://schemas.openxmlformats.org/officeDocument/2006/relationships/notesSlide" Target="../notesSlides/notesSlide8.xml"/><Relationship Id="rId7" Type="http://schemas.openxmlformats.org/officeDocument/2006/relationships/image" Target="../media/image7.wmf"/><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8.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HK"/>
              <a:t>Question Answering</a:t>
            </a:r>
            <a:endParaRPr/>
          </a:p>
        </p:txBody>
      </p:sp>
      <p:sp>
        <p:nvSpPr>
          <p:cNvPr id="89" name="Google Shape;89;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HK"/>
              <a:t>1</a:t>
            </a:fld>
            <a:endParaRPr/>
          </a:p>
        </p:txBody>
      </p:sp>
      <p:sp>
        <p:nvSpPr>
          <p:cNvPr id="90" name="Google Shape;90;p1"/>
          <p:cNvSpPr txBox="1"/>
          <p:nvPr/>
        </p:nvSpPr>
        <p:spPr>
          <a:xfrm>
            <a:off x="971600" y="4636093"/>
            <a:ext cx="597471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HK" sz="1800" b="0" i="0" u="none" strike="noStrike" cap="none">
                <a:solidFill>
                  <a:schemeClr val="dk1"/>
                </a:solidFill>
                <a:latin typeface="Calibri"/>
                <a:ea typeface="Calibri"/>
                <a:cs typeface="Calibri"/>
                <a:sym typeface="Calibri"/>
              </a:rPr>
              <a:t>Reference: </a:t>
            </a:r>
            <a:endParaRPr/>
          </a:p>
          <a:p>
            <a:pPr marL="0" marR="0" lvl="0" indent="0" algn="l" rtl="0">
              <a:spcBef>
                <a:spcPts val="0"/>
              </a:spcBef>
              <a:spcAft>
                <a:spcPts val="0"/>
              </a:spcAft>
              <a:buNone/>
            </a:pPr>
            <a:r>
              <a:rPr lang="en-HK" sz="1800">
                <a:solidFill>
                  <a:schemeClr val="dk1"/>
                </a:solidFill>
                <a:latin typeface="Calibri"/>
                <a:ea typeface="Calibri"/>
                <a:cs typeface="Calibri"/>
                <a:sym typeface="Calibri"/>
              </a:rPr>
              <a:t>- D. Jurafsky and J. Martin, “Speech and Language Processing”</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f7b50f721a_0_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HK" sz="3000">
                <a:solidFill>
                  <a:srgbClr val="073763"/>
                </a:solidFill>
              </a:rPr>
              <a:t>Entity based on Anchor Dictionaries and Web Graph</a:t>
            </a:r>
            <a:endParaRPr sz="3300"/>
          </a:p>
        </p:txBody>
      </p:sp>
      <p:sp>
        <p:nvSpPr>
          <p:cNvPr id="159" name="Google Shape;159;gf7b50f721a_0_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457200" lvl="0" indent="-330200" algn="l" rtl="0">
              <a:spcBef>
                <a:spcPts val="360"/>
              </a:spcBef>
              <a:spcAft>
                <a:spcPts val="0"/>
              </a:spcAft>
              <a:buSzPts val="1600"/>
              <a:buFont typeface="Calibri"/>
              <a:buChar char="●"/>
            </a:pPr>
            <a:r>
              <a:rPr lang="en-HK" sz="2400" dirty="0"/>
              <a:t>A classic baseline is the </a:t>
            </a:r>
            <a:r>
              <a:rPr lang="en-HK" sz="2400" b="1" dirty="0"/>
              <a:t>TAGME</a:t>
            </a:r>
            <a:r>
              <a:rPr lang="en-HK" sz="2400" dirty="0"/>
              <a:t> algorithm,  using anchor dictionaries and information from the Wikipedia graph structure</a:t>
            </a:r>
            <a:endParaRPr sz="2400" dirty="0"/>
          </a:p>
          <a:p>
            <a:pPr marL="457200" lvl="0" indent="-330200" algn="l" rtl="0">
              <a:spcBef>
                <a:spcPts val="0"/>
              </a:spcBef>
              <a:spcAft>
                <a:spcPts val="0"/>
              </a:spcAft>
              <a:buSzPts val="1600"/>
              <a:buFont typeface="Calibri"/>
              <a:buChar char="●"/>
            </a:pPr>
            <a:r>
              <a:rPr lang="en-HK" sz="2400" dirty="0"/>
              <a:t>The</a:t>
            </a:r>
            <a:r>
              <a:rPr lang="en-HK" sz="2400" b="1" dirty="0"/>
              <a:t> TAGME</a:t>
            </a:r>
            <a:r>
              <a:rPr lang="en-HK" sz="2400" dirty="0"/>
              <a:t> algorithm defines the set of entities as the set of Wikipedia pages </a:t>
            </a:r>
            <a:endParaRPr sz="2400" dirty="0"/>
          </a:p>
          <a:p>
            <a:pPr marL="914400" lvl="1" indent="-330200" algn="l" rtl="0">
              <a:spcBef>
                <a:spcPts val="0"/>
              </a:spcBef>
              <a:spcAft>
                <a:spcPts val="0"/>
              </a:spcAft>
              <a:buSzPts val="1600"/>
              <a:buFont typeface="Calibri"/>
              <a:buChar char="○"/>
            </a:pPr>
            <a:r>
              <a:rPr lang="en-HK" sz="2400" dirty="0"/>
              <a:t>each Wikipedia page as a unique entity </a:t>
            </a:r>
            <a:r>
              <a:rPr lang="en-HK" sz="2400" i="1" dirty="0"/>
              <a:t>e</a:t>
            </a:r>
            <a:endParaRPr sz="2400" i="1" dirty="0"/>
          </a:p>
          <a:p>
            <a:pPr marL="914400" lvl="1" indent="-330200" algn="l" rtl="0">
              <a:spcBef>
                <a:spcPts val="0"/>
              </a:spcBef>
              <a:spcAft>
                <a:spcPts val="0"/>
              </a:spcAft>
              <a:buSzPts val="1600"/>
              <a:buFont typeface="Calibri"/>
              <a:buChar char="○"/>
            </a:pPr>
            <a:r>
              <a:rPr lang="en-HK" sz="2400" dirty="0"/>
              <a:t>the total number of in-links </a:t>
            </a:r>
            <a:r>
              <a:rPr lang="en-HK" sz="2400" i="1" dirty="0"/>
              <a:t>in(e)</a:t>
            </a:r>
            <a:r>
              <a:rPr lang="en-HK" sz="2400" b="1" dirty="0"/>
              <a:t> </a:t>
            </a:r>
            <a:r>
              <a:rPr lang="en-HK" sz="2400" dirty="0"/>
              <a:t>from other Wikipedia pages that point to </a:t>
            </a:r>
            <a:r>
              <a:rPr lang="en-HK" sz="2400" i="1" dirty="0"/>
              <a:t>e</a:t>
            </a:r>
            <a:endParaRPr sz="2400" i="1" dirty="0"/>
          </a:p>
          <a:p>
            <a:pPr marL="914400" lvl="1" indent="-330200" algn="l" rtl="0">
              <a:spcBef>
                <a:spcPts val="0"/>
              </a:spcBef>
              <a:spcAft>
                <a:spcPts val="0"/>
              </a:spcAft>
              <a:buSzPts val="1600"/>
              <a:buFont typeface="Calibri"/>
              <a:buChar char="○"/>
            </a:pPr>
            <a:r>
              <a:rPr lang="en-HK" sz="2400" dirty="0"/>
              <a:t>an anchor dictionary lists its anchor texts </a:t>
            </a:r>
            <a:r>
              <a:rPr lang="en-HK" sz="2400" i="1" dirty="0"/>
              <a:t>a</a:t>
            </a:r>
            <a:r>
              <a:rPr lang="en-HK" sz="2400" dirty="0"/>
              <a:t> for each Wikipedia page </a:t>
            </a:r>
            <a:r>
              <a:rPr lang="en-HK" sz="2400" i="1" dirty="0"/>
              <a:t>e</a:t>
            </a:r>
            <a:r>
              <a:rPr lang="en-HK" sz="2400" dirty="0"/>
              <a:t> </a:t>
            </a:r>
            <a:endParaRPr sz="2400" b="1" dirty="0"/>
          </a:p>
        </p:txBody>
      </p:sp>
      <p:sp>
        <p:nvSpPr>
          <p:cNvPr id="160" name="Google Shape;160;gf7b50f721a_0_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HK"/>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f6c6352470_0_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r>
              <a:rPr lang="en-HK" sz="3000" dirty="0">
                <a:solidFill>
                  <a:srgbClr val="073763"/>
                </a:solidFill>
              </a:rPr>
              <a:t>The</a:t>
            </a:r>
            <a:r>
              <a:rPr lang="en-HK" sz="3000" b="1" dirty="0">
                <a:solidFill>
                  <a:srgbClr val="073763"/>
                </a:solidFill>
              </a:rPr>
              <a:t> </a:t>
            </a:r>
            <a:r>
              <a:rPr lang="en-HK" sz="3000" dirty="0">
                <a:solidFill>
                  <a:srgbClr val="073763"/>
                </a:solidFill>
              </a:rPr>
              <a:t>TAGME algorithm</a:t>
            </a:r>
            <a:endParaRPr sz="3000" dirty="0">
              <a:solidFill>
                <a:srgbClr val="073763"/>
              </a:solidFill>
            </a:endParaRPr>
          </a:p>
        </p:txBody>
      </p:sp>
      <p:sp>
        <p:nvSpPr>
          <p:cNvPr id="167" name="Google Shape;167;gf6c6352470_0_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457200" lvl="0" indent="-330200" algn="l" rtl="0">
              <a:spcBef>
                <a:spcPts val="360"/>
              </a:spcBef>
              <a:spcAft>
                <a:spcPts val="0"/>
              </a:spcAft>
              <a:buSzPts val="1600"/>
              <a:buFont typeface="Calibri"/>
              <a:buChar char="●"/>
            </a:pPr>
            <a:r>
              <a:rPr lang="en-HK" sz="2400" dirty="0"/>
              <a:t>the 1st stage: entity mention detection</a:t>
            </a:r>
            <a:endParaRPr sz="2400" dirty="0"/>
          </a:p>
          <a:p>
            <a:pPr marL="1371600" lvl="1" indent="-330200" algn="l" rtl="0">
              <a:spcBef>
                <a:spcPts val="0"/>
              </a:spcBef>
              <a:spcAft>
                <a:spcPts val="0"/>
              </a:spcAft>
              <a:buSzPts val="1600"/>
              <a:buChar char="○"/>
            </a:pPr>
            <a:r>
              <a:rPr lang="en-HK" sz="2400" dirty="0"/>
              <a:t>Given a question, TAGME detections by querying the anchor dictionary for each token; the large set of sequences is pruned with some simple heuristics </a:t>
            </a:r>
            <a:endParaRPr sz="2400" dirty="0"/>
          </a:p>
          <a:p>
            <a:pPr marL="1371600" lvl="1" indent="-330200" algn="l" rtl="0">
              <a:spcBef>
                <a:spcPts val="0"/>
              </a:spcBef>
              <a:spcAft>
                <a:spcPts val="0"/>
              </a:spcAft>
              <a:buSzPts val="1600"/>
              <a:buChar char="○"/>
            </a:pPr>
            <a:r>
              <a:rPr lang="en-HK" sz="2400" dirty="0"/>
              <a:t>E.g.  a Question like “</a:t>
            </a:r>
            <a:r>
              <a:rPr lang="en-HK" sz="2400" i="1" dirty="0"/>
              <a:t>When was Ada Lovelace born</a:t>
            </a:r>
            <a:r>
              <a:rPr lang="en-HK" sz="2400" dirty="0"/>
              <a:t>?”, might cause the anchor </a:t>
            </a:r>
            <a:r>
              <a:rPr lang="en-HK" sz="2400" i="1" dirty="0"/>
              <a:t>Ada Lovelace</a:t>
            </a:r>
            <a:r>
              <a:rPr lang="en-HK" sz="2400" dirty="0"/>
              <a:t> or </a:t>
            </a:r>
            <a:r>
              <a:rPr lang="en-HK" sz="2400" i="1" dirty="0"/>
              <a:t>Ada</a:t>
            </a:r>
            <a:r>
              <a:rPr lang="en-HK" sz="2400" dirty="0"/>
              <a:t>, but substrings spans like </a:t>
            </a:r>
            <a:r>
              <a:rPr lang="en-HK" sz="2400" i="1" dirty="0"/>
              <a:t>Lovelace</a:t>
            </a:r>
            <a:r>
              <a:rPr lang="en-HK" sz="2400" dirty="0"/>
              <a:t> might be pruned as having too low a </a:t>
            </a:r>
            <a:r>
              <a:rPr lang="en-HK" sz="2400" dirty="0" err="1"/>
              <a:t>linkprob</a:t>
            </a:r>
            <a:endParaRPr sz="2400" dirty="0"/>
          </a:p>
          <a:p>
            <a:pPr marL="457200" lvl="0" indent="-330200" algn="l" rtl="0">
              <a:spcBef>
                <a:spcPts val="0"/>
              </a:spcBef>
              <a:spcAft>
                <a:spcPts val="0"/>
              </a:spcAft>
              <a:buSzPts val="1600"/>
              <a:buChar char="●"/>
            </a:pPr>
            <a:r>
              <a:rPr lang="en-HK" sz="2400" dirty="0"/>
              <a:t>the 2nd stage: entity mention disambiguation</a:t>
            </a:r>
            <a:endParaRPr sz="2400" dirty="0"/>
          </a:p>
          <a:p>
            <a:pPr marL="1371600" lvl="1" indent="-330200" algn="l" rtl="0">
              <a:spcBef>
                <a:spcPts val="0"/>
              </a:spcBef>
              <a:spcAft>
                <a:spcPts val="0"/>
              </a:spcAft>
              <a:buSzPts val="1600"/>
              <a:buChar char="○"/>
            </a:pPr>
            <a:r>
              <a:rPr lang="en-HK" sz="2400" dirty="0"/>
              <a:t>TAGME uses </a:t>
            </a:r>
            <a:r>
              <a:rPr lang="en-HK" sz="2400" i="1" dirty="0"/>
              <a:t>prior probability</a:t>
            </a:r>
            <a:r>
              <a:rPr lang="en-HK" sz="2400" dirty="0"/>
              <a:t> and </a:t>
            </a:r>
            <a:r>
              <a:rPr lang="en-HK" sz="2400" i="1" dirty="0"/>
              <a:t>relatedness/coherence</a:t>
            </a:r>
            <a:r>
              <a:rPr lang="en-HK" sz="2400" dirty="0"/>
              <a:t> for disambiguating ambiguous spans</a:t>
            </a:r>
            <a:endParaRPr sz="2400" dirty="0"/>
          </a:p>
        </p:txBody>
      </p:sp>
      <p:sp>
        <p:nvSpPr>
          <p:cNvPr id="168" name="Google Shape;168;gf6c6352470_0_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HK"/>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f918c11ff1_0_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r>
              <a:rPr lang="en-HK" sz="3000" dirty="0">
                <a:solidFill>
                  <a:srgbClr val="073763"/>
                </a:solidFill>
              </a:rPr>
              <a:t>The</a:t>
            </a:r>
            <a:r>
              <a:rPr lang="en-HK" sz="3000" b="1" dirty="0">
                <a:solidFill>
                  <a:srgbClr val="073763"/>
                </a:solidFill>
              </a:rPr>
              <a:t> </a:t>
            </a:r>
            <a:r>
              <a:rPr lang="en-HK" sz="3000" dirty="0">
                <a:solidFill>
                  <a:srgbClr val="073763"/>
                </a:solidFill>
              </a:rPr>
              <a:t>TAGME algorithm - mention disambiguation</a:t>
            </a:r>
            <a:endParaRPr sz="3000" dirty="0">
              <a:solidFill>
                <a:srgbClr val="073763"/>
              </a:solidFill>
            </a:endParaRPr>
          </a:p>
        </p:txBody>
      </p:sp>
      <p:sp>
        <p:nvSpPr>
          <p:cNvPr id="175" name="Google Shape;175;gf918c11ff1_0_0"/>
          <p:cNvSpPr txBox="1">
            <a:spLocks noGrp="1"/>
          </p:cNvSpPr>
          <p:nvPr>
            <p:ph type="body" idx="1"/>
          </p:nvPr>
        </p:nvSpPr>
        <p:spPr>
          <a:xfrm>
            <a:off x="631500" y="1417638"/>
            <a:ext cx="8512500" cy="5662200"/>
          </a:xfrm>
          <a:prstGeom prst="rect">
            <a:avLst/>
          </a:prstGeom>
        </p:spPr>
        <p:txBody>
          <a:bodyPr spcFirstLastPara="1" wrap="square" lIns="91425" tIns="45700" rIns="91425" bIns="45700" anchor="t" anchorCtr="0">
            <a:normAutofit/>
          </a:bodyPr>
          <a:lstStyle/>
          <a:p>
            <a:pPr marL="457200" lvl="0" indent="-330200" algn="l" rtl="0">
              <a:spcBef>
                <a:spcPts val="360"/>
              </a:spcBef>
              <a:spcAft>
                <a:spcPts val="0"/>
              </a:spcAft>
              <a:buSzPts val="1600"/>
              <a:buFont typeface="Calibri"/>
              <a:buChar char="●"/>
            </a:pPr>
            <a:r>
              <a:rPr lang="en-HK" sz="2400" dirty="0"/>
              <a:t>The first factor is prior probability </a:t>
            </a:r>
            <a:r>
              <a:rPr lang="en-HK" sz="2400" dirty="0" smtClean="0"/>
              <a:t>              , </a:t>
            </a:r>
            <a:endParaRPr sz="2400" dirty="0"/>
          </a:p>
          <a:p>
            <a:pPr marL="914400" lvl="1" indent="-330200" algn="l" rtl="0">
              <a:spcBef>
                <a:spcPts val="0"/>
              </a:spcBef>
              <a:spcAft>
                <a:spcPts val="0"/>
              </a:spcAft>
              <a:buSzPts val="1600"/>
              <a:buChar char="○"/>
            </a:pPr>
            <a:r>
              <a:rPr lang="en-HK" sz="2400" dirty="0"/>
              <a:t>the probability that anchor </a:t>
            </a:r>
            <a:r>
              <a:rPr lang="en-HK" sz="2400" i="1" dirty="0"/>
              <a:t>a</a:t>
            </a:r>
            <a:r>
              <a:rPr lang="en-HK" sz="2400" dirty="0"/>
              <a:t> point to each </a:t>
            </a:r>
            <a:r>
              <a:rPr lang="en-HK" sz="2400" dirty="0" smtClean="0"/>
              <a:t>page               , is </a:t>
            </a:r>
            <a:r>
              <a:rPr lang="en-HK" sz="2400" dirty="0"/>
              <a:t>ratio of the number of links into </a:t>
            </a:r>
            <a:r>
              <a:rPr lang="en-HK" sz="2400" i="1" dirty="0"/>
              <a:t>e</a:t>
            </a:r>
            <a:r>
              <a:rPr lang="en-HK" sz="2400" dirty="0"/>
              <a:t> with anchor text </a:t>
            </a:r>
            <a:r>
              <a:rPr lang="en-HK" sz="2400" i="1" dirty="0"/>
              <a:t>a</a:t>
            </a:r>
            <a:r>
              <a:rPr lang="en-HK" sz="2400" dirty="0"/>
              <a:t> to the total number of occurrences of </a:t>
            </a:r>
            <a:r>
              <a:rPr lang="en-HK" sz="2400" i="1" dirty="0"/>
              <a:t>a</a:t>
            </a:r>
            <a:r>
              <a:rPr lang="en-HK" sz="2400" dirty="0"/>
              <a:t> as an </a:t>
            </a:r>
            <a:r>
              <a:rPr lang="en-HK" sz="2400" dirty="0" smtClean="0"/>
              <a:t>anchor</a:t>
            </a:r>
          </a:p>
          <a:p>
            <a:pPr marL="914400" lvl="1" indent="-330200" algn="l" rtl="0">
              <a:spcBef>
                <a:spcPts val="0"/>
              </a:spcBef>
              <a:spcAft>
                <a:spcPts val="0"/>
              </a:spcAft>
              <a:buSzPts val="1600"/>
              <a:buChar char="○"/>
            </a:pPr>
            <a:endParaRPr sz="2400" dirty="0"/>
          </a:p>
          <a:p>
            <a:pPr marL="457200" lvl="0" indent="-330200" algn="l" rtl="0">
              <a:spcBef>
                <a:spcPts val="0"/>
              </a:spcBef>
              <a:spcAft>
                <a:spcPts val="0"/>
              </a:spcAft>
              <a:buSzPts val="1600"/>
              <a:buFont typeface="Calibri"/>
              <a:buChar char="●"/>
            </a:pPr>
            <a:endParaRPr lang="en-HK" sz="2400" dirty="0" smtClean="0"/>
          </a:p>
          <a:p>
            <a:pPr marL="914400" lvl="1" indent="-330200" algn="l" rtl="0">
              <a:spcBef>
                <a:spcPts val="0"/>
              </a:spcBef>
              <a:spcAft>
                <a:spcPts val="0"/>
              </a:spcAft>
              <a:buSzPts val="1600"/>
              <a:buChar char="○"/>
            </a:pPr>
            <a:endParaRPr sz="2400" i="1" dirty="0"/>
          </a:p>
        </p:txBody>
      </p:sp>
      <p:sp>
        <p:nvSpPr>
          <p:cNvPr id="176" name="Google Shape;176;gf918c11ff1_0_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HK"/>
              <a:t>12</a:t>
            </a:fld>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763535038"/>
              </p:ext>
            </p:extLst>
          </p:nvPr>
        </p:nvGraphicFramePr>
        <p:xfrm>
          <a:off x="5431065" y="1512184"/>
          <a:ext cx="943609" cy="429782"/>
        </p:xfrm>
        <a:graphic>
          <a:graphicData uri="http://schemas.openxmlformats.org/presentationml/2006/ole">
            <mc:AlternateContent xmlns:mc="http://schemas.openxmlformats.org/markup-compatibility/2006">
              <mc:Choice xmlns:v="urn:schemas-microsoft-com:vml" Requires="v">
                <p:oleObj spid="_x0000_s3098" name="Equation" r:id="rId4" imgW="482400" imgH="203040" progId="Equation.DSMT4">
                  <p:embed/>
                </p:oleObj>
              </mc:Choice>
              <mc:Fallback>
                <p:oleObj name="Equation" r:id="rId4" imgW="482400" imgH="203040" progId="Equation.DSMT4">
                  <p:embed/>
                  <p:pic>
                    <p:nvPicPr>
                      <p:cNvPr id="0" name=""/>
                      <p:cNvPicPr/>
                      <p:nvPr/>
                    </p:nvPicPr>
                    <p:blipFill>
                      <a:blip r:embed="rId5"/>
                      <a:stretch>
                        <a:fillRect/>
                      </a:stretch>
                    </p:blipFill>
                    <p:spPr>
                      <a:xfrm>
                        <a:off x="5431065" y="1512184"/>
                        <a:ext cx="943609" cy="429782"/>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655476641"/>
              </p:ext>
            </p:extLst>
          </p:nvPr>
        </p:nvGraphicFramePr>
        <p:xfrm>
          <a:off x="7620000" y="1898104"/>
          <a:ext cx="1005839" cy="408577"/>
        </p:xfrm>
        <a:graphic>
          <a:graphicData uri="http://schemas.openxmlformats.org/presentationml/2006/ole">
            <mc:AlternateContent xmlns:mc="http://schemas.openxmlformats.org/markup-compatibility/2006">
              <mc:Choice xmlns:v="urn:schemas-microsoft-com:vml" Requires="v">
                <p:oleObj spid="_x0000_s3099" name="Equation" r:id="rId6" imgW="507960" imgH="203040" progId="Equation.DSMT4">
                  <p:embed/>
                </p:oleObj>
              </mc:Choice>
              <mc:Fallback>
                <p:oleObj name="Equation" r:id="rId6" imgW="507960" imgH="203040" progId="Equation.DSMT4">
                  <p:embed/>
                  <p:pic>
                    <p:nvPicPr>
                      <p:cNvPr id="0" name=""/>
                      <p:cNvPicPr/>
                      <p:nvPr/>
                    </p:nvPicPr>
                    <p:blipFill>
                      <a:blip r:embed="rId7"/>
                      <a:stretch>
                        <a:fillRect/>
                      </a:stretch>
                    </p:blipFill>
                    <p:spPr>
                      <a:xfrm>
                        <a:off x="7620000" y="1898104"/>
                        <a:ext cx="1005839" cy="408577"/>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683251936"/>
              </p:ext>
            </p:extLst>
          </p:nvPr>
        </p:nvGraphicFramePr>
        <p:xfrm>
          <a:off x="1670502" y="3195726"/>
          <a:ext cx="4364537" cy="790847"/>
        </p:xfrm>
        <a:graphic>
          <a:graphicData uri="http://schemas.openxmlformats.org/presentationml/2006/ole">
            <mc:AlternateContent xmlns:mc="http://schemas.openxmlformats.org/markup-compatibility/2006">
              <mc:Choice xmlns:v="urn:schemas-microsoft-com:vml" Requires="v">
                <p:oleObj spid="_x0000_s3100" name="Equation" r:id="rId8" imgW="2438280" imgH="419040" progId="Equation.DSMT4">
                  <p:embed/>
                </p:oleObj>
              </mc:Choice>
              <mc:Fallback>
                <p:oleObj name="Equation" r:id="rId8" imgW="2438280" imgH="419040" progId="Equation.DSMT4">
                  <p:embed/>
                  <p:pic>
                    <p:nvPicPr>
                      <p:cNvPr id="0" name=""/>
                      <p:cNvPicPr/>
                      <p:nvPr/>
                    </p:nvPicPr>
                    <p:blipFill>
                      <a:blip r:embed="rId9"/>
                      <a:stretch>
                        <a:fillRect/>
                      </a:stretch>
                    </p:blipFill>
                    <p:spPr>
                      <a:xfrm>
                        <a:off x="1670502" y="3195726"/>
                        <a:ext cx="4364537" cy="79084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HK" sz="3000" dirty="0">
                <a:solidFill>
                  <a:srgbClr val="073763"/>
                </a:solidFill>
              </a:rPr>
              <a:t>The</a:t>
            </a:r>
            <a:r>
              <a:rPr lang="en-HK" sz="3000" b="1" dirty="0">
                <a:solidFill>
                  <a:srgbClr val="073763"/>
                </a:solidFill>
              </a:rPr>
              <a:t> </a:t>
            </a:r>
            <a:r>
              <a:rPr lang="en-HK" sz="3000" dirty="0">
                <a:solidFill>
                  <a:srgbClr val="073763"/>
                </a:solidFill>
              </a:rPr>
              <a:t>TAGME algorithm - mention disambiguation</a:t>
            </a:r>
            <a:endParaRPr lang="en-US" sz="3000" dirty="0"/>
          </a:p>
        </p:txBody>
      </p:sp>
      <p:sp>
        <p:nvSpPr>
          <p:cNvPr id="3" name="Text Placeholder 2"/>
          <p:cNvSpPr>
            <a:spLocks noGrp="1"/>
          </p:cNvSpPr>
          <p:nvPr>
            <p:ph type="body" idx="1"/>
          </p:nvPr>
        </p:nvSpPr>
        <p:spPr/>
        <p:txBody>
          <a:bodyPr/>
          <a:lstStyle/>
          <a:p>
            <a:pPr lvl="0" indent="-330200">
              <a:spcBef>
                <a:spcPts val="0"/>
              </a:spcBef>
              <a:buSzPts val="1600"/>
              <a:buFont typeface="Calibri"/>
              <a:buChar char="●"/>
            </a:pPr>
            <a:r>
              <a:rPr lang="en-US" sz="2400" dirty="0"/>
              <a:t>The second one is relatedness of the entity e  to all other entities  in the input question q</a:t>
            </a:r>
          </a:p>
          <a:p>
            <a:pPr lvl="1" indent="-330200">
              <a:spcBef>
                <a:spcPts val="0"/>
              </a:spcBef>
              <a:buSzPts val="1600"/>
              <a:buChar char="○"/>
            </a:pPr>
            <a:r>
              <a:rPr lang="en-US" sz="2400" dirty="0"/>
              <a:t>the relatedness score of the anchor </a:t>
            </a:r>
            <a:r>
              <a:rPr lang="en-US" sz="2400" i="1" dirty="0"/>
              <a:t>          </a:t>
            </a:r>
            <a:r>
              <a:rPr lang="en-US" sz="2400" i="1" dirty="0" smtClean="0"/>
              <a:t>  </a:t>
            </a:r>
            <a:r>
              <a:rPr lang="en-US" sz="2400" dirty="0" smtClean="0"/>
              <a:t>is </a:t>
            </a:r>
            <a:r>
              <a:rPr lang="en-US" sz="2400" dirty="0"/>
              <a:t>to combine relatedness and prior by choosing the entity </a:t>
            </a:r>
            <a:r>
              <a:rPr lang="en-US" sz="2400" i="1" dirty="0"/>
              <a:t>X</a:t>
            </a:r>
            <a:r>
              <a:rPr lang="en-US" sz="2400" dirty="0"/>
              <a:t> that has the highest                                      </a:t>
            </a:r>
            <a:r>
              <a:rPr lang="en-US" sz="2400" dirty="0" smtClean="0"/>
              <a:t>  , </a:t>
            </a:r>
            <a:r>
              <a:rPr lang="en-US" sz="2400" dirty="0"/>
              <a:t>and from the set, choosing the entity with the highest </a:t>
            </a:r>
            <a:r>
              <a:rPr lang="en-US" sz="2400" dirty="0" smtClean="0"/>
              <a:t>prior </a:t>
            </a:r>
            <a:endParaRPr lang="en-US" sz="2400" i="1" dirty="0" smtClean="0"/>
          </a:p>
          <a:p>
            <a:pPr lvl="1" indent="-330200">
              <a:spcBef>
                <a:spcPts val="0"/>
              </a:spcBef>
              <a:buSzPts val="1600"/>
              <a:buChar char="○"/>
            </a:pPr>
            <a:endParaRPr lang="en-US" sz="2400" i="1" dirty="0"/>
          </a:p>
          <a:p>
            <a:pPr lvl="1" indent="-330200">
              <a:spcBef>
                <a:spcPts val="0"/>
              </a:spcBef>
              <a:buSzPts val="1600"/>
              <a:buChar char="○"/>
            </a:pPr>
            <a:endParaRPr lang="en-US" sz="2400" i="1"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HK" smtClean="0"/>
              <a:t>13</a:t>
            </a:fld>
            <a:endParaRPr lang="en-HK"/>
          </a:p>
        </p:txBody>
      </p:sp>
      <p:graphicFrame>
        <p:nvGraphicFramePr>
          <p:cNvPr id="5" name="Object 4"/>
          <p:cNvGraphicFramePr>
            <a:graphicFrameLocks noChangeAspect="1"/>
          </p:cNvGraphicFramePr>
          <p:nvPr>
            <p:extLst>
              <p:ext uri="{D42A27DB-BD31-4B8C-83A1-F6EECF244321}">
                <p14:modId xmlns:p14="http://schemas.microsoft.com/office/powerpoint/2010/main" val="1704798001"/>
              </p:ext>
            </p:extLst>
          </p:nvPr>
        </p:nvGraphicFramePr>
        <p:xfrm>
          <a:off x="5905499" y="2390503"/>
          <a:ext cx="808809" cy="354874"/>
        </p:xfrm>
        <a:graphic>
          <a:graphicData uri="http://schemas.openxmlformats.org/presentationml/2006/ole">
            <mc:AlternateContent xmlns:mc="http://schemas.openxmlformats.org/markup-compatibility/2006">
              <mc:Choice xmlns:v="urn:schemas-microsoft-com:vml" Requires="v">
                <p:oleObj spid="_x0000_s4127" name="Equation" r:id="rId3" imgW="647805" imgH="304653" progId="Equation.DSMT4">
                  <p:embed/>
                </p:oleObj>
              </mc:Choice>
              <mc:Fallback>
                <p:oleObj name="Equation" r:id="rId3" imgW="647805" imgH="304653" progId="Equation.DSMT4">
                  <p:embed/>
                  <p:pic>
                    <p:nvPicPr>
                      <p:cNvPr id="0" name=""/>
                      <p:cNvPicPr/>
                      <p:nvPr/>
                    </p:nvPicPr>
                    <p:blipFill>
                      <a:blip r:embed="rId4"/>
                      <a:stretch>
                        <a:fillRect/>
                      </a:stretch>
                    </p:blipFill>
                    <p:spPr>
                      <a:xfrm>
                        <a:off x="5905499" y="2390503"/>
                        <a:ext cx="808809" cy="35487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711612746"/>
              </p:ext>
            </p:extLst>
          </p:nvPr>
        </p:nvGraphicFramePr>
        <p:xfrm>
          <a:off x="2908527" y="3122023"/>
          <a:ext cx="2669313" cy="420326"/>
        </p:xfrm>
        <a:graphic>
          <a:graphicData uri="http://schemas.openxmlformats.org/presentationml/2006/ole">
            <mc:AlternateContent xmlns:mc="http://schemas.openxmlformats.org/markup-compatibility/2006">
              <mc:Choice xmlns:v="urn:schemas-microsoft-com:vml" Requires="v">
                <p:oleObj spid="_x0000_s4128" name="Equation" r:id="rId5" imgW="2543074" imgH="409682" progId="Equation.DSMT4">
                  <p:embed/>
                </p:oleObj>
              </mc:Choice>
              <mc:Fallback>
                <p:oleObj name="Equation" r:id="rId5" imgW="2543074" imgH="409682" progId="Equation.DSMT4">
                  <p:embed/>
                  <p:pic>
                    <p:nvPicPr>
                      <p:cNvPr id="0" name=""/>
                      <p:cNvPicPr/>
                      <p:nvPr/>
                    </p:nvPicPr>
                    <p:blipFill>
                      <a:blip r:embed="rId6"/>
                      <a:stretch>
                        <a:fillRect/>
                      </a:stretch>
                    </p:blipFill>
                    <p:spPr>
                      <a:xfrm>
                        <a:off x="2908527" y="3122023"/>
                        <a:ext cx="2669313" cy="420326"/>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220931843"/>
              </p:ext>
            </p:extLst>
          </p:nvPr>
        </p:nvGraphicFramePr>
        <p:xfrm>
          <a:off x="6655525" y="3475611"/>
          <a:ext cx="953589" cy="383177"/>
        </p:xfrm>
        <a:graphic>
          <a:graphicData uri="http://schemas.openxmlformats.org/presentationml/2006/ole">
            <mc:AlternateContent xmlns:mc="http://schemas.openxmlformats.org/markup-compatibility/2006">
              <mc:Choice xmlns:v="urn:schemas-microsoft-com:vml" Requires="v">
                <p:oleObj spid="_x0000_s4129" name="Equation" r:id="rId7" imgW="545760" imgH="203040" progId="Equation.DSMT4">
                  <p:embed/>
                </p:oleObj>
              </mc:Choice>
              <mc:Fallback>
                <p:oleObj name="Equation" r:id="rId7" imgW="545760" imgH="203040" progId="Equation.DSMT4">
                  <p:embed/>
                  <p:pic>
                    <p:nvPicPr>
                      <p:cNvPr id="0" name=""/>
                      <p:cNvPicPr/>
                      <p:nvPr/>
                    </p:nvPicPr>
                    <p:blipFill>
                      <a:blip r:embed="rId8"/>
                      <a:stretch>
                        <a:fillRect/>
                      </a:stretch>
                    </p:blipFill>
                    <p:spPr>
                      <a:xfrm>
                        <a:off x="6655525" y="3475611"/>
                        <a:ext cx="953589" cy="38317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341355315"/>
              </p:ext>
            </p:extLst>
          </p:nvPr>
        </p:nvGraphicFramePr>
        <p:xfrm>
          <a:off x="1379628" y="4972200"/>
          <a:ext cx="4720726" cy="814643"/>
        </p:xfrm>
        <a:graphic>
          <a:graphicData uri="http://schemas.openxmlformats.org/presentationml/2006/ole">
            <mc:AlternateContent xmlns:mc="http://schemas.openxmlformats.org/markup-compatibility/2006">
              <mc:Choice xmlns:v="urn:schemas-microsoft-com:vml" Requires="v">
                <p:oleObj spid="_x0000_s4130" name="Equation" r:id="rId9" imgW="2552400" imgH="444240" progId="Equation.DSMT4">
                  <p:embed/>
                </p:oleObj>
              </mc:Choice>
              <mc:Fallback>
                <p:oleObj name="Equation" r:id="rId9" imgW="2552400" imgH="444240" progId="Equation.DSMT4">
                  <p:embed/>
                  <p:pic>
                    <p:nvPicPr>
                      <p:cNvPr id="0" name=""/>
                      <p:cNvPicPr/>
                      <p:nvPr/>
                    </p:nvPicPr>
                    <p:blipFill>
                      <a:blip r:embed="rId10"/>
                      <a:stretch>
                        <a:fillRect/>
                      </a:stretch>
                    </p:blipFill>
                    <p:spPr>
                      <a:xfrm>
                        <a:off x="1379628" y="4972200"/>
                        <a:ext cx="4720726" cy="81464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120822558"/>
              </p:ext>
            </p:extLst>
          </p:nvPr>
        </p:nvGraphicFramePr>
        <p:xfrm>
          <a:off x="1379628" y="4054065"/>
          <a:ext cx="3876675" cy="735573"/>
        </p:xfrm>
        <a:graphic>
          <a:graphicData uri="http://schemas.openxmlformats.org/presentationml/2006/ole">
            <mc:AlternateContent xmlns:mc="http://schemas.openxmlformats.org/markup-compatibility/2006">
              <mc:Choice xmlns:v="urn:schemas-microsoft-com:vml" Requires="v">
                <p:oleObj spid="_x0000_s4131" name="Equation" r:id="rId11" imgW="3876769" imgH="857130" progId="Equation.DSMT4">
                  <p:embed/>
                </p:oleObj>
              </mc:Choice>
              <mc:Fallback>
                <p:oleObj name="Equation" r:id="rId11" imgW="3876769" imgH="857130" progId="Equation.DSMT4">
                  <p:embed/>
                  <p:pic>
                    <p:nvPicPr>
                      <p:cNvPr id="0" name=""/>
                      <p:cNvPicPr/>
                      <p:nvPr/>
                    </p:nvPicPr>
                    <p:blipFill>
                      <a:blip r:embed="rId12"/>
                      <a:stretch>
                        <a:fillRect/>
                      </a:stretch>
                    </p:blipFill>
                    <p:spPr>
                      <a:xfrm>
                        <a:off x="1379628" y="4054065"/>
                        <a:ext cx="3876675" cy="735573"/>
                      </a:xfrm>
                      <a:prstGeom prst="rect">
                        <a:avLst/>
                      </a:prstGeom>
                    </p:spPr>
                  </p:pic>
                </p:oleObj>
              </mc:Fallback>
            </mc:AlternateContent>
          </a:graphicData>
        </a:graphic>
      </p:graphicFrame>
    </p:spTree>
    <p:extLst>
      <p:ext uri="{BB962C8B-B14F-4D97-AF65-F5344CB8AC3E}">
        <p14:creationId xmlns:p14="http://schemas.microsoft.com/office/powerpoint/2010/main" val="866519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f918c11ff1_0_7"/>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HK" sz="3000">
                <a:solidFill>
                  <a:srgbClr val="073763"/>
                </a:solidFill>
              </a:rPr>
              <a:t>Neural Graph-based linking</a:t>
            </a:r>
            <a:endParaRPr sz="3000">
              <a:solidFill>
                <a:srgbClr val="073763"/>
              </a:solidFill>
            </a:endParaRPr>
          </a:p>
        </p:txBody>
      </p:sp>
      <p:sp>
        <p:nvSpPr>
          <p:cNvPr id="183" name="Google Shape;183;gf918c11ff1_0_7"/>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457200" lvl="0" indent="-330200" algn="l" rtl="0">
              <a:spcBef>
                <a:spcPts val="360"/>
              </a:spcBef>
              <a:spcAft>
                <a:spcPts val="0"/>
              </a:spcAft>
              <a:buSzPts val="1600"/>
              <a:buFont typeface="Arial"/>
              <a:buChar char="●"/>
            </a:pPr>
            <a:r>
              <a:rPr lang="en-HK" sz="2400"/>
              <a:t>More recent entity linking models are based on biencoders</a:t>
            </a:r>
            <a:endParaRPr sz="1600"/>
          </a:p>
        </p:txBody>
      </p:sp>
      <p:sp>
        <p:nvSpPr>
          <p:cNvPr id="184" name="Google Shape;184;gf918c11ff1_0_7"/>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HK"/>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f918c11ff1_0_16"/>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HK" sz="3000" dirty="0">
                <a:solidFill>
                  <a:srgbClr val="073763"/>
                </a:solidFill>
              </a:rPr>
              <a:t>Knowledge-based Question Answering</a:t>
            </a:r>
            <a:endParaRPr sz="3000" dirty="0">
              <a:solidFill>
                <a:srgbClr val="073763"/>
              </a:solidFill>
            </a:endParaRPr>
          </a:p>
        </p:txBody>
      </p:sp>
      <p:sp>
        <p:nvSpPr>
          <p:cNvPr id="191" name="Google Shape;191;gf918c11ff1_0_16"/>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457200" lvl="0" indent="-330200" algn="l" rtl="0">
              <a:spcBef>
                <a:spcPts val="360"/>
              </a:spcBef>
              <a:spcAft>
                <a:spcPts val="0"/>
              </a:spcAft>
              <a:buSzPts val="1600"/>
              <a:buChar char="●"/>
            </a:pPr>
            <a:r>
              <a:rPr lang="en-HK" sz="2400"/>
              <a:t>knowledge-based QA is to map a natural language question to a query over a structured database</a:t>
            </a:r>
            <a:endParaRPr sz="2400"/>
          </a:p>
        </p:txBody>
      </p:sp>
      <p:sp>
        <p:nvSpPr>
          <p:cNvPr id="192" name="Google Shape;192;gf918c11ff1_0_1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HK"/>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HK" sz="3000" dirty="0" smtClean="0">
                <a:solidFill>
                  <a:srgbClr val="073763"/>
                </a:solidFill>
              </a:rPr>
              <a:t>Language Model</a:t>
            </a:r>
            <a:endParaRPr lang="en-US" sz="3000"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HK" smtClean="0"/>
              <a:t>16</a:t>
            </a:fld>
            <a:endParaRPr lang="en-HK"/>
          </a:p>
        </p:txBody>
      </p:sp>
    </p:spTree>
    <p:extLst>
      <p:ext uri="{BB962C8B-B14F-4D97-AF65-F5344CB8AC3E}">
        <p14:creationId xmlns:p14="http://schemas.microsoft.com/office/powerpoint/2010/main" val="2898810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5"/>
          <p:cNvPicPr preferRelativeResize="0"/>
          <p:nvPr/>
        </p:nvPicPr>
        <p:blipFill rotWithShape="1">
          <a:blip r:embed="rId3">
            <a:alphaModFix/>
          </a:blip>
          <a:srcRect/>
          <a:stretch/>
        </p:blipFill>
        <p:spPr>
          <a:xfrm>
            <a:off x="272616" y="994616"/>
            <a:ext cx="8596003" cy="3770052"/>
          </a:xfrm>
          <a:prstGeom prst="rect">
            <a:avLst/>
          </a:prstGeom>
          <a:noFill/>
          <a:ln>
            <a:noFill/>
          </a:ln>
        </p:spPr>
      </p:pic>
      <p:sp>
        <p:nvSpPr>
          <p:cNvPr id="198" name="Google Shape;198;p5"/>
          <p:cNvSpPr txBox="1">
            <a:spLocks noGrp="1"/>
          </p:cNvSpPr>
          <p:nvPr>
            <p:ph type="ctrTitle"/>
          </p:nvPr>
        </p:nvSpPr>
        <p:spPr>
          <a:xfrm>
            <a:off x="323528" y="-107904"/>
            <a:ext cx="7068020" cy="110251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3000"/>
              <a:buFont typeface="Calibri"/>
              <a:buNone/>
            </a:pPr>
            <a:r>
              <a:rPr lang="en-HK" sz="3000">
                <a:solidFill>
                  <a:schemeClr val="dk2"/>
                </a:solidFill>
              </a:rPr>
              <a:t>Self-Attention Layers</a:t>
            </a:r>
            <a:endParaRPr/>
          </a:p>
        </p:txBody>
      </p:sp>
      <p:sp>
        <p:nvSpPr>
          <p:cNvPr id="199" name="Google Shape;199;p5"/>
          <p:cNvSpPr txBox="1">
            <a:spLocks noGrp="1"/>
          </p:cNvSpPr>
          <p:nvPr>
            <p:ph type="subTitle" idx="1"/>
          </p:nvPr>
        </p:nvSpPr>
        <p:spPr>
          <a:xfrm>
            <a:off x="683568" y="1435175"/>
            <a:ext cx="7704856" cy="3329493"/>
          </a:xfrm>
          <a:prstGeom prst="rect">
            <a:avLst/>
          </a:prstGeom>
          <a:noFill/>
          <a:ln>
            <a:noFill/>
          </a:ln>
        </p:spPr>
        <p:txBody>
          <a:bodyPr spcFirstLastPara="1" wrap="square" lIns="91425" tIns="45700" rIns="91425" bIns="45700" anchor="t" anchorCtr="0">
            <a:noAutofit/>
          </a:bodyPr>
          <a:lstStyle/>
          <a:p>
            <a:pPr marL="342900" lvl="0" indent="-190500" algn="l" rtl="0">
              <a:spcBef>
                <a:spcPts val="0"/>
              </a:spcBef>
              <a:spcAft>
                <a:spcPts val="0"/>
              </a:spcAft>
              <a:buClr>
                <a:srgbClr val="888888"/>
              </a:buClr>
              <a:buSzPts val="2400"/>
              <a:buFont typeface="Arial"/>
              <a:buNone/>
            </a:pPr>
            <a:endParaRPr sz="2400">
              <a:solidFill>
                <a:schemeClr val="dk1"/>
              </a:solidFill>
            </a:endParaRPr>
          </a:p>
          <a:p>
            <a:pPr marL="342900" lvl="0" indent="-190500" algn="l" rtl="0">
              <a:spcBef>
                <a:spcPts val="480"/>
              </a:spcBef>
              <a:spcAft>
                <a:spcPts val="0"/>
              </a:spcAft>
              <a:buClr>
                <a:srgbClr val="888888"/>
              </a:buClr>
              <a:buSzPts val="2400"/>
              <a:buFont typeface="Arial"/>
              <a:buNone/>
            </a:pPr>
            <a:endParaRPr sz="2400">
              <a:solidFill>
                <a:schemeClr val="dk1"/>
              </a:solidFill>
            </a:endParaRPr>
          </a:p>
        </p:txBody>
      </p:sp>
      <p:sp>
        <p:nvSpPr>
          <p:cNvPr id="200" name="Google Shape;20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HK"/>
              <a:t>17</a:t>
            </a:fld>
            <a:endParaRPr/>
          </a:p>
        </p:txBody>
      </p:sp>
      <p:sp>
        <p:nvSpPr>
          <p:cNvPr id="201" name="Google Shape;201;p5"/>
          <p:cNvSpPr/>
          <p:nvPr/>
        </p:nvSpPr>
        <p:spPr>
          <a:xfrm>
            <a:off x="426154" y="4599920"/>
            <a:ext cx="8460432"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HK" sz="2400">
                <a:solidFill>
                  <a:schemeClr val="dk1"/>
                </a:solidFill>
                <a:latin typeface="Calibri"/>
                <a:ea typeface="Calibri"/>
                <a:cs typeface="Calibri"/>
                <a:sym typeface="Calibri"/>
              </a:rPr>
              <a:t>Information flow in a causal (or masked) self-attention model. In processing each element of the sequence, the model attends to all the inputs up to, and including, the current one. Unlike RNNs, the computations at each time step are independent of all the other steps and therefore can be performed in parallel.</a:t>
            </a:r>
            <a:endParaRPr sz="2400">
              <a:solidFill>
                <a:schemeClr val="dk1"/>
              </a:solidFill>
              <a:latin typeface="Calibri"/>
              <a:ea typeface="Calibri"/>
              <a:cs typeface="Calibri"/>
              <a:sym typeface="Calibri"/>
            </a:endParaRPr>
          </a:p>
        </p:txBody>
      </p:sp>
      <p:sp>
        <p:nvSpPr>
          <p:cNvPr id="202" name="Google Shape;202;p5"/>
          <p:cNvSpPr txBox="1"/>
          <p:nvPr/>
        </p:nvSpPr>
        <p:spPr>
          <a:xfrm>
            <a:off x="107504" y="1289557"/>
            <a:ext cx="7920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HK" sz="1800">
                <a:solidFill>
                  <a:schemeClr val="dk1"/>
                </a:solidFill>
                <a:latin typeface="Calibri"/>
                <a:ea typeface="Calibri"/>
                <a:cs typeface="Calibri"/>
                <a:sym typeface="Calibri"/>
              </a:rPr>
              <a:t>Fig. 1</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6"/>
          <p:cNvSpPr txBox="1">
            <a:spLocks noGrp="1"/>
          </p:cNvSpPr>
          <p:nvPr>
            <p:ph type="ctrTitle"/>
          </p:nvPr>
        </p:nvSpPr>
        <p:spPr>
          <a:xfrm>
            <a:off x="685364" y="212155"/>
            <a:ext cx="7704855" cy="110251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3000"/>
              <a:buFont typeface="Calibri"/>
              <a:buNone/>
            </a:pPr>
            <a:r>
              <a:rPr lang="en-HK" sz="3000">
                <a:solidFill>
                  <a:schemeClr val="dk2"/>
                </a:solidFill>
              </a:rPr>
              <a:t>Self-Attention – the Simplest Form</a:t>
            </a:r>
            <a:endParaRPr/>
          </a:p>
        </p:txBody>
      </p:sp>
      <p:sp>
        <p:nvSpPr>
          <p:cNvPr id="208" name="Google Shape;208;p6"/>
          <p:cNvSpPr txBox="1">
            <a:spLocks noGrp="1"/>
          </p:cNvSpPr>
          <p:nvPr>
            <p:ph type="subTitle" idx="1"/>
          </p:nvPr>
        </p:nvSpPr>
        <p:spPr>
          <a:xfrm>
            <a:off x="685365" y="1209983"/>
            <a:ext cx="7704856" cy="5162177"/>
          </a:xfrm>
          <a:prstGeom prst="rect">
            <a:avLst/>
          </a:prstGeom>
          <a:blipFill rotWithShape="1">
            <a:blip r:embed="rId3">
              <a:alphaModFix/>
            </a:blip>
            <a:stretch>
              <a:fillRect l="-1026" t="-944" b="-706"/>
            </a:stretch>
          </a:blipFill>
          <a:ln>
            <a:noFill/>
          </a:ln>
        </p:spPr>
        <p:txBody>
          <a:bodyPr spcFirstLastPara="1" wrap="square" lIns="91425" tIns="45700" rIns="91425" bIns="45700" anchor="t" anchorCtr="0">
            <a:normAutofit/>
          </a:bodyPr>
          <a:lstStyle/>
          <a:p>
            <a:pPr marL="0" lvl="0" indent="0" algn="ctr" rtl="0">
              <a:spcBef>
                <a:spcPts val="0"/>
              </a:spcBef>
              <a:spcAft>
                <a:spcPts val="0"/>
              </a:spcAft>
              <a:buSzPts val="3200"/>
              <a:buNone/>
            </a:pPr>
            <a:r>
              <a:rPr lang="en-HK"/>
              <a:t> </a:t>
            </a:r>
            <a:endParaRPr/>
          </a:p>
        </p:txBody>
      </p:sp>
      <p:sp>
        <p:nvSpPr>
          <p:cNvPr id="209" name="Google Shape;20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600"/>
              <a:buFont typeface="Calibri"/>
              <a:buNone/>
            </a:pPr>
            <a:fld id="{00000000-1234-1234-1234-123412341234}" type="slidenum">
              <a:rPr lang="en-HK" sz="1600" b="0" i="0" u="none" strike="noStrike" cap="none">
                <a:solidFill>
                  <a:srgbClr val="888888"/>
                </a:solidFill>
                <a:latin typeface="Calibri"/>
                <a:ea typeface="Calibri"/>
                <a:cs typeface="Calibri"/>
                <a:sym typeface="Calibri"/>
              </a:rPr>
              <a:t>18</a:t>
            </a:fld>
            <a:endParaRPr sz="160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xfrm>
            <a:off x="685365" y="212155"/>
            <a:ext cx="7068020" cy="110251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3000"/>
              <a:buFont typeface="Calibri"/>
              <a:buNone/>
            </a:pPr>
            <a:r>
              <a:rPr lang="en-HK" sz="3000">
                <a:solidFill>
                  <a:schemeClr val="dk2"/>
                </a:solidFill>
              </a:rPr>
              <a:t>Introduction</a:t>
            </a:r>
            <a:endParaRPr sz="3000">
              <a:solidFill>
                <a:schemeClr val="dk2"/>
              </a:solidFill>
            </a:endParaRPr>
          </a:p>
        </p:txBody>
      </p:sp>
      <p:sp>
        <p:nvSpPr>
          <p:cNvPr id="96" name="Google Shape;96;p2"/>
          <p:cNvSpPr txBox="1">
            <a:spLocks noGrp="1"/>
          </p:cNvSpPr>
          <p:nvPr>
            <p:ph type="subTitle" idx="1"/>
          </p:nvPr>
        </p:nvSpPr>
        <p:spPr>
          <a:xfrm>
            <a:off x="685365" y="1209983"/>
            <a:ext cx="7704856" cy="516217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Arial"/>
              <a:buChar char="•"/>
            </a:pPr>
            <a:r>
              <a:rPr lang="en-HK" sz="2400">
                <a:solidFill>
                  <a:schemeClr val="dk1"/>
                </a:solidFill>
              </a:rPr>
              <a:t>By early 60s, two major paradigms of question answering (QA)</a:t>
            </a:r>
            <a:endParaRPr/>
          </a:p>
          <a:p>
            <a:pPr marL="800100" lvl="1" indent="-342900" algn="l" rtl="0">
              <a:spcBef>
                <a:spcPts val="480"/>
              </a:spcBef>
              <a:spcAft>
                <a:spcPts val="0"/>
              </a:spcAft>
              <a:buClr>
                <a:schemeClr val="dk1"/>
              </a:buClr>
              <a:buSzPts val="2400"/>
              <a:buFont typeface="Arial"/>
              <a:buChar char="•"/>
            </a:pPr>
            <a:r>
              <a:rPr lang="en-HK" sz="2400">
                <a:solidFill>
                  <a:schemeClr val="dk1"/>
                </a:solidFill>
              </a:rPr>
              <a:t>Information retrieval (IR) based</a:t>
            </a:r>
            <a:endParaRPr/>
          </a:p>
          <a:p>
            <a:pPr marL="800100" lvl="1" indent="-342900" algn="l" rtl="0">
              <a:spcBef>
                <a:spcPts val="480"/>
              </a:spcBef>
              <a:spcAft>
                <a:spcPts val="0"/>
              </a:spcAft>
              <a:buClr>
                <a:schemeClr val="dk1"/>
              </a:buClr>
              <a:buSzPts val="2400"/>
              <a:buFont typeface="Arial"/>
              <a:buChar char="•"/>
            </a:pPr>
            <a:r>
              <a:rPr lang="en-HK" sz="2400">
                <a:solidFill>
                  <a:schemeClr val="dk1"/>
                </a:solidFill>
              </a:rPr>
              <a:t>Knowledge based</a:t>
            </a:r>
            <a:endParaRPr/>
          </a:p>
          <a:p>
            <a:pPr marL="342900" lvl="0" indent="-342900" algn="l" rtl="0">
              <a:spcBef>
                <a:spcPts val="480"/>
              </a:spcBef>
              <a:spcAft>
                <a:spcPts val="0"/>
              </a:spcAft>
              <a:buClr>
                <a:schemeClr val="dk1"/>
              </a:buClr>
              <a:buSzPts val="2400"/>
              <a:buFont typeface="Arial"/>
              <a:buChar char="•"/>
            </a:pPr>
            <a:r>
              <a:rPr lang="en-HK" sz="2400">
                <a:solidFill>
                  <a:schemeClr val="dk1"/>
                </a:solidFill>
              </a:rPr>
              <a:t>In 2011, IBM’s Watson QA system won the TV game-show Jeopardy</a:t>
            </a:r>
            <a:endParaRPr/>
          </a:p>
          <a:p>
            <a:pPr marL="800100" lvl="1" indent="-342900" algn="l" rtl="0">
              <a:spcBef>
                <a:spcPts val="480"/>
              </a:spcBef>
              <a:spcAft>
                <a:spcPts val="0"/>
              </a:spcAft>
              <a:buClr>
                <a:schemeClr val="dk1"/>
              </a:buClr>
              <a:buSzPts val="2400"/>
              <a:buFont typeface="Arial"/>
              <a:buChar char="•"/>
            </a:pPr>
            <a:r>
              <a:rPr lang="en-HK" sz="2400">
                <a:solidFill>
                  <a:schemeClr val="dk1"/>
                </a:solidFill>
              </a:rPr>
              <a:t>Surpassing humans at answering questions like:</a:t>
            </a:r>
            <a:endParaRPr/>
          </a:p>
          <a:p>
            <a:pPr marL="457200" lvl="1" indent="0" algn="l" rtl="0">
              <a:spcBef>
                <a:spcPts val="480"/>
              </a:spcBef>
              <a:spcAft>
                <a:spcPts val="0"/>
              </a:spcAft>
              <a:buClr>
                <a:schemeClr val="dk1"/>
              </a:buClr>
              <a:buSzPts val="2400"/>
              <a:buNone/>
            </a:pPr>
            <a:r>
              <a:rPr lang="en-HK" sz="2400">
                <a:solidFill>
                  <a:schemeClr val="dk1"/>
                </a:solidFill>
              </a:rPr>
              <a:t>“William Wilkinson’s “An Account of the Principalities of Wallachia and Moldovia” inspired this author’s most famous novel.”</a:t>
            </a:r>
            <a:endParaRPr/>
          </a:p>
          <a:p>
            <a:pPr marL="342900" lvl="0" indent="-190500" algn="l" rtl="0">
              <a:spcBef>
                <a:spcPts val="480"/>
              </a:spcBef>
              <a:spcAft>
                <a:spcPts val="0"/>
              </a:spcAft>
              <a:buClr>
                <a:srgbClr val="888888"/>
              </a:buClr>
              <a:buSzPts val="2400"/>
              <a:buFont typeface="Arial"/>
              <a:buNone/>
            </a:pPr>
            <a:endParaRPr sz="2400">
              <a:solidFill>
                <a:schemeClr val="dk1"/>
              </a:solidFill>
            </a:endParaRPr>
          </a:p>
        </p:txBody>
      </p:sp>
      <p:sp>
        <p:nvSpPr>
          <p:cNvPr id="97" name="Google Shape;97;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HK"/>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ctrTitle"/>
          </p:nvPr>
        </p:nvSpPr>
        <p:spPr>
          <a:xfrm>
            <a:off x="685365" y="212155"/>
            <a:ext cx="7068020" cy="110251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3000"/>
              <a:buFont typeface="Calibri"/>
              <a:buNone/>
            </a:pPr>
            <a:r>
              <a:rPr lang="en-HK" sz="3000" dirty="0">
                <a:solidFill>
                  <a:schemeClr val="dk2"/>
                </a:solidFill>
              </a:rPr>
              <a:t>Introduction</a:t>
            </a:r>
            <a:endParaRPr sz="3000" dirty="0">
              <a:solidFill>
                <a:schemeClr val="dk2"/>
              </a:solidFill>
            </a:endParaRPr>
          </a:p>
        </p:txBody>
      </p:sp>
      <p:sp>
        <p:nvSpPr>
          <p:cNvPr id="103" name="Google Shape;103;p3"/>
          <p:cNvSpPr txBox="1">
            <a:spLocks noGrp="1"/>
          </p:cNvSpPr>
          <p:nvPr>
            <p:ph type="subTitle" idx="1"/>
          </p:nvPr>
        </p:nvSpPr>
        <p:spPr>
          <a:xfrm>
            <a:off x="685365" y="1209983"/>
            <a:ext cx="7704856" cy="516217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Arial"/>
              <a:buChar char="•"/>
            </a:pPr>
            <a:r>
              <a:rPr lang="en-HK" sz="2400">
                <a:solidFill>
                  <a:schemeClr val="dk1"/>
                </a:solidFill>
              </a:rPr>
              <a:t>Factoid questions – questions that can be answered with simple facts expressed in short texts such as:</a:t>
            </a:r>
            <a:endParaRPr/>
          </a:p>
          <a:p>
            <a:pPr marL="0" lvl="0" indent="0" algn="l" rtl="0">
              <a:spcBef>
                <a:spcPts val="480"/>
              </a:spcBef>
              <a:spcAft>
                <a:spcPts val="0"/>
              </a:spcAft>
              <a:buClr>
                <a:schemeClr val="dk1"/>
              </a:buClr>
              <a:buSzPts val="2400"/>
              <a:buNone/>
            </a:pPr>
            <a:r>
              <a:rPr lang="en-HK" sz="2400">
                <a:solidFill>
                  <a:schemeClr val="dk1"/>
                </a:solidFill>
              </a:rPr>
              <a:t>	“Where is the Louvre Museum located?”</a:t>
            </a:r>
            <a:endParaRPr/>
          </a:p>
          <a:p>
            <a:pPr marL="342900" lvl="0" indent="-342900" algn="l" rtl="0">
              <a:spcBef>
                <a:spcPts val="480"/>
              </a:spcBef>
              <a:spcAft>
                <a:spcPts val="0"/>
              </a:spcAft>
              <a:buClr>
                <a:schemeClr val="dk1"/>
              </a:buClr>
              <a:buSzPts val="2400"/>
              <a:buFont typeface="Arial"/>
              <a:buChar char="•"/>
            </a:pPr>
            <a:r>
              <a:rPr lang="en-HK" sz="2400">
                <a:solidFill>
                  <a:schemeClr val="dk1"/>
                </a:solidFill>
              </a:rPr>
              <a:t>Some paradigms for factoid question answering:</a:t>
            </a:r>
            <a:endParaRPr/>
          </a:p>
          <a:p>
            <a:pPr marL="800100" lvl="1" indent="-342900" algn="l" rtl="0">
              <a:spcBef>
                <a:spcPts val="480"/>
              </a:spcBef>
              <a:spcAft>
                <a:spcPts val="0"/>
              </a:spcAft>
              <a:buClr>
                <a:schemeClr val="dk1"/>
              </a:buClr>
              <a:buSzPts val="2400"/>
              <a:buFont typeface="Arial"/>
              <a:buChar char="•"/>
            </a:pPr>
            <a:r>
              <a:rPr lang="en-HK" sz="2400">
                <a:solidFill>
                  <a:schemeClr val="dk1"/>
                </a:solidFill>
              </a:rPr>
              <a:t>IR based QA (also called open domain question QA)</a:t>
            </a:r>
            <a:endParaRPr/>
          </a:p>
          <a:p>
            <a:pPr marL="800100" lvl="1" indent="-342900" algn="l" rtl="0">
              <a:spcBef>
                <a:spcPts val="480"/>
              </a:spcBef>
              <a:spcAft>
                <a:spcPts val="0"/>
              </a:spcAft>
              <a:buClr>
                <a:schemeClr val="dk1"/>
              </a:buClr>
              <a:buSzPts val="2400"/>
              <a:buFont typeface="Arial"/>
              <a:buChar char="•"/>
            </a:pPr>
            <a:r>
              <a:rPr lang="en-HK" sz="2400">
                <a:solidFill>
                  <a:schemeClr val="dk1"/>
                </a:solidFill>
              </a:rPr>
              <a:t>Knowledge-based QA</a:t>
            </a:r>
            <a:endParaRPr/>
          </a:p>
          <a:p>
            <a:pPr marL="800100" lvl="1" indent="-342900" algn="l" rtl="0">
              <a:spcBef>
                <a:spcPts val="480"/>
              </a:spcBef>
              <a:spcAft>
                <a:spcPts val="0"/>
              </a:spcAft>
              <a:buClr>
                <a:schemeClr val="dk1"/>
              </a:buClr>
              <a:buSzPts val="2400"/>
              <a:buFont typeface="Arial"/>
              <a:buChar char="•"/>
            </a:pPr>
            <a:r>
              <a:rPr lang="en-HK" sz="2400">
                <a:solidFill>
                  <a:schemeClr val="dk1"/>
                </a:solidFill>
              </a:rPr>
              <a:t>Pretrained language model based QA</a:t>
            </a:r>
            <a:endParaRPr/>
          </a:p>
          <a:p>
            <a:pPr marL="342900" lvl="0" indent="-342900" algn="l" rtl="0">
              <a:spcBef>
                <a:spcPts val="480"/>
              </a:spcBef>
              <a:spcAft>
                <a:spcPts val="0"/>
              </a:spcAft>
              <a:buClr>
                <a:schemeClr val="dk1"/>
              </a:buClr>
              <a:buSzPts val="2400"/>
              <a:buFont typeface="Arial"/>
              <a:buChar char="•"/>
            </a:pPr>
            <a:r>
              <a:rPr lang="en-HK" sz="2400">
                <a:solidFill>
                  <a:schemeClr val="dk1"/>
                </a:solidFill>
              </a:rPr>
              <a:t>We focus on factoid QA, but there are other QA tasks such as long-form QA (long answers), and community QA.</a:t>
            </a:r>
            <a:endParaRPr/>
          </a:p>
        </p:txBody>
      </p:sp>
      <p:sp>
        <p:nvSpPr>
          <p:cNvPr id="104" name="Google Shape;10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HK"/>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ctrTitle"/>
          </p:nvPr>
        </p:nvSpPr>
        <p:spPr>
          <a:xfrm>
            <a:off x="685365" y="212155"/>
            <a:ext cx="7068020" cy="110251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3000"/>
              <a:buFont typeface="Calibri"/>
              <a:buNone/>
            </a:pPr>
            <a:r>
              <a:rPr lang="en-HK" sz="3000">
                <a:solidFill>
                  <a:schemeClr val="dk2"/>
                </a:solidFill>
              </a:rPr>
              <a:t>IR with Dense Vectors</a:t>
            </a:r>
            <a:endParaRPr sz="3000">
              <a:solidFill>
                <a:schemeClr val="dk2"/>
              </a:solidFill>
            </a:endParaRPr>
          </a:p>
        </p:txBody>
      </p:sp>
      <p:sp>
        <p:nvSpPr>
          <p:cNvPr id="110" name="Google Shape;110;p4"/>
          <p:cNvSpPr txBox="1">
            <a:spLocks noGrp="1"/>
          </p:cNvSpPr>
          <p:nvPr>
            <p:ph type="subTitle" idx="1"/>
          </p:nvPr>
        </p:nvSpPr>
        <p:spPr>
          <a:xfrm>
            <a:off x="685365" y="1209983"/>
            <a:ext cx="7704856" cy="516217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Arial"/>
              <a:buChar char="•"/>
            </a:pPr>
            <a:r>
              <a:rPr lang="en-HK" sz="2400">
                <a:solidFill>
                  <a:schemeClr val="dk1"/>
                </a:solidFill>
              </a:rPr>
              <a:t>The traditional IR algorithms have known to have a limitation: they work only if there is exact overlap of words between the query and document.</a:t>
            </a:r>
            <a:endParaRPr/>
          </a:p>
          <a:p>
            <a:pPr marL="342900" lvl="0" indent="-342900" algn="l" rtl="0">
              <a:spcBef>
                <a:spcPts val="480"/>
              </a:spcBef>
              <a:spcAft>
                <a:spcPts val="0"/>
              </a:spcAft>
              <a:buClr>
                <a:schemeClr val="dk1"/>
              </a:buClr>
              <a:buSzPts val="2400"/>
              <a:buFont typeface="Arial"/>
              <a:buChar char="•"/>
            </a:pPr>
            <a:r>
              <a:rPr lang="en-HK" sz="2400">
                <a:solidFill>
                  <a:schemeClr val="dk1"/>
                </a:solidFill>
              </a:rPr>
              <a:t>Vocabulary mismatch problem</a:t>
            </a:r>
            <a:endParaRPr/>
          </a:p>
          <a:p>
            <a:pPr marL="800100" lvl="1" indent="-342900" algn="l" rtl="0">
              <a:spcBef>
                <a:spcPts val="480"/>
              </a:spcBef>
              <a:spcAft>
                <a:spcPts val="0"/>
              </a:spcAft>
              <a:buClr>
                <a:schemeClr val="dk1"/>
              </a:buClr>
              <a:buSzPts val="2400"/>
              <a:buFont typeface="Arial"/>
              <a:buChar char="•"/>
            </a:pPr>
            <a:r>
              <a:rPr lang="en-HK" sz="2400">
                <a:solidFill>
                  <a:schemeClr val="dk1"/>
                </a:solidFill>
              </a:rPr>
              <a:t>E.g. User might decide to search for “a tragic love story”, but Shakespeare writes instead about “star-crossed lovers”</a:t>
            </a:r>
            <a:endParaRPr/>
          </a:p>
          <a:p>
            <a:pPr marL="342900" lvl="0" indent="-342900" algn="l" rtl="0">
              <a:spcBef>
                <a:spcPts val="480"/>
              </a:spcBef>
              <a:spcAft>
                <a:spcPts val="0"/>
              </a:spcAft>
              <a:buClr>
                <a:schemeClr val="dk1"/>
              </a:buClr>
              <a:buSzPts val="2400"/>
              <a:buFont typeface="Arial"/>
              <a:buChar char="•"/>
            </a:pPr>
            <a:r>
              <a:rPr lang="en-HK" sz="2400">
                <a:solidFill>
                  <a:schemeClr val="dk1"/>
                </a:solidFill>
              </a:rPr>
              <a:t>The solution is to use an approach that can handle synonymy</a:t>
            </a:r>
            <a:endParaRPr/>
          </a:p>
          <a:p>
            <a:pPr marL="342900" lvl="0" indent="-342900" algn="l" rtl="0">
              <a:spcBef>
                <a:spcPts val="480"/>
              </a:spcBef>
              <a:spcAft>
                <a:spcPts val="0"/>
              </a:spcAft>
              <a:buClr>
                <a:schemeClr val="dk1"/>
              </a:buClr>
              <a:buSzPts val="2400"/>
              <a:buFont typeface="Arial"/>
              <a:buChar char="•"/>
            </a:pPr>
            <a:r>
              <a:rPr lang="en-HK" sz="2400">
                <a:solidFill>
                  <a:schemeClr val="dk1"/>
                </a:solidFill>
              </a:rPr>
              <a:t>Instead of sparse word-count vectors, we use dense embeddings.</a:t>
            </a:r>
            <a:endParaRPr/>
          </a:p>
          <a:p>
            <a:pPr marL="342900" lvl="0" indent="-342900" algn="l" rtl="0">
              <a:spcBef>
                <a:spcPts val="480"/>
              </a:spcBef>
              <a:spcAft>
                <a:spcPts val="0"/>
              </a:spcAft>
              <a:buClr>
                <a:schemeClr val="dk1"/>
              </a:buClr>
              <a:buSzPts val="2400"/>
              <a:buFont typeface="Arial"/>
              <a:buChar char="•"/>
            </a:pPr>
            <a:r>
              <a:rPr lang="en-HK" sz="2400">
                <a:solidFill>
                  <a:schemeClr val="dk1"/>
                </a:solidFill>
              </a:rPr>
              <a:t>Modern methods all make use of encoders like BERT.</a:t>
            </a:r>
            <a:endParaRPr sz="2400">
              <a:solidFill>
                <a:schemeClr val="dk1"/>
              </a:solidFill>
            </a:endParaRPr>
          </a:p>
        </p:txBody>
      </p:sp>
      <p:sp>
        <p:nvSpPr>
          <p:cNvPr id="111" name="Google Shape;11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HK"/>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f11ca1e928_0_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HK" sz="3000">
                <a:solidFill>
                  <a:srgbClr val="073763"/>
                </a:solidFill>
              </a:rPr>
              <a:t>IR-based Factoid Question Answering</a:t>
            </a:r>
            <a:endParaRPr sz="3000">
              <a:solidFill>
                <a:srgbClr val="073763"/>
              </a:solidFill>
            </a:endParaRPr>
          </a:p>
        </p:txBody>
      </p:sp>
      <p:sp>
        <p:nvSpPr>
          <p:cNvPr id="118" name="Google Shape;118;gf11ca1e928_0_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457200" lvl="0" indent="-330200" algn="l" rtl="0">
              <a:spcBef>
                <a:spcPts val="360"/>
              </a:spcBef>
              <a:spcAft>
                <a:spcPts val="0"/>
              </a:spcAft>
              <a:buSzPts val="1600"/>
              <a:buChar char="●"/>
            </a:pPr>
            <a:r>
              <a:rPr lang="en-HK" sz="2400" dirty="0"/>
              <a:t>The goal of IR-based QA is to answer a user’s question by finding short text segments from a text collection</a:t>
            </a:r>
            <a:endParaRPr sz="2400" dirty="0"/>
          </a:p>
          <a:p>
            <a:pPr marL="457200" lvl="0" indent="-330200" algn="l" rtl="0">
              <a:spcBef>
                <a:spcPts val="0"/>
              </a:spcBef>
              <a:spcAft>
                <a:spcPts val="0"/>
              </a:spcAft>
              <a:buSzPts val="1600"/>
              <a:buChar char="●"/>
            </a:pPr>
            <a:r>
              <a:rPr lang="en-HK" sz="2400" dirty="0"/>
              <a:t>The dominant paradigm for IR-based QA is the retrieve and read model</a:t>
            </a:r>
            <a:endParaRPr sz="2400" dirty="0"/>
          </a:p>
          <a:p>
            <a:pPr marL="914400" lvl="1" indent="-330200" algn="l" rtl="0">
              <a:spcBef>
                <a:spcPts val="0"/>
              </a:spcBef>
              <a:spcAft>
                <a:spcPts val="0"/>
              </a:spcAft>
              <a:buSzPts val="1600"/>
              <a:buChar char="○"/>
            </a:pPr>
            <a:r>
              <a:rPr lang="en-HK" sz="2400" dirty="0"/>
              <a:t>retrieve relevant passages from a text collection</a:t>
            </a:r>
            <a:endParaRPr sz="2400" dirty="0"/>
          </a:p>
          <a:p>
            <a:pPr marL="914400" lvl="1" indent="-330200" algn="l" rtl="0">
              <a:spcBef>
                <a:spcPts val="0"/>
              </a:spcBef>
              <a:spcAft>
                <a:spcPts val="0"/>
              </a:spcAft>
              <a:buSzPts val="1600"/>
              <a:buChar char="○"/>
            </a:pPr>
            <a:r>
              <a:rPr lang="en-HK" sz="2400" dirty="0"/>
              <a:t>a reading comprehension algorithm passes over each passage and finds spans that are likely to answer the question</a:t>
            </a:r>
            <a:endParaRPr sz="2400" dirty="0"/>
          </a:p>
          <a:p>
            <a:pPr marL="457200" lvl="0" indent="-330200" algn="l" rtl="0">
              <a:spcBef>
                <a:spcPts val="0"/>
              </a:spcBef>
              <a:spcAft>
                <a:spcPts val="0"/>
              </a:spcAft>
              <a:buSzPts val="1600"/>
              <a:buChar char="●"/>
            </a:pPr>
            <a:r>
              <a:rPr lang="en-HK" sz="2400" dirty="0"/>
              <a:t>Some question answering systems focus only on the reading comprehension task</a:t>
            </a:r>
            <a:endParaRPr sz="2400" dirty="0"/>
          </a:p>
        </p:txBody>
      </p:sp>
      <p:sp>
        <p:nvSpPr>
          <p:cNvPr id="119" name="Google Shape;119;gf11ca1e928_0_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HK"/>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f4ed930811_0_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HK" sz="3000">
                <a:solidFill>
                  <a:srgbClr val="073763"/>
                </a:solidFill>
              </a:rPr>
              <a:t>IR-based QA: Reader</a:t>
            </a:r>
            <a:endParaRPr sz="3000">
              <a:solidFill>
                <a:srgbClr val="073763"/>
              </a:solidFill>
            </a:endParaRPr>
          </a:p>
        </p:txBody>
      </p:sp>
      <p:sp>
        <p:nvSpPr>
          <p:cNvPr id="126" name="Google Shape;126;gf4ed930811_0_0"/>
          <p:cNvSpPr txBox="1">
            <a:spLocks noGrp="1"/>
          </p:cNvSpPr>
          <p:nvPr>
            <p:ph type="body" idx="1"/>
          </p:nvPr>
        </p:nvSpPr>
        <p:spPr>
          <a:xfrm>
            <a:off x="368325" y="1417650"/>
            <a:ext cx="8682000" cy="4809000"/>
          </a:xfrm>
          <a:prstGeom prst="rect">
            <a:avLst/>
          </a:prstGeom>
        </p:spPr>
        <p:txBody>
          <a:bodyPr spcFirstLastPara="1" wrap="square" lIns="91425" tIns="45700" rIns="91425" bIns="45700" anchor="t" anchorCtr="0">
            <a:normAutofit fontScale="92500" lnSpcReduction="20000"/>
          </a:bodyPr>
          <a:lstStyle/>
          <a:p>
            <a:pPr marL="457200" lvl="0" indent="-330200" algn="l" rtl="0">
              <a:spcBef>
                <a:spcPts val="360"/>
              </a:spcBef>
              <a:spcAft>
                <a:spcPts val="0"/>
              </a:spcAft>
              <a:buSzPts val="1600"/>
              <a:buChar char="●"/>
            </a:pPr>
            <a:r>
              <a:rPr lang="en-HK" sz="2600" dirty="0"/>
              <a:t>The reader’s job is to take a passage as input and produce a span of text in the passage as the answer</a:t>
            </a:r>
            <a:endParaRPr sz="2600" dirty="0"/>
          </a:p>
          <a:p>
            <a:pPr marL="914400" lvl="1" indent="-330200" algn="l" rtl="0">
              <a:spcBef>
                <a:spcPts val="0"/>
              </a:spcBef>
              <a:spcAft>
                <a:spcPts val="0"/>
              </a:spcAft>
              <a:buSzPts val="1600"/>
              <a:buChar char="○"/>
            </a:pPr>
            <a:r>
              <a:rPr lang="en-HK" sz="2600" dirty="0"/>
              <a:t>E.g.   a Question like “How tall is Mt. Everest?”, and a passage that contains the clause Reaching 29,029 feet, the reader will output 29,029 feet</a:t>
            </a:r>
            <a:endParaRPr sz="2600" dirty="0"/>
          </a:p>
          <a:p>
            <a:pPr marL="457200" lvl="0" indent="-330200" algn="l" rtl="0">
              <a:spcBef>
                <a:spcPts val="0"/>
              </a:spcBef>
              <a:spcAft>
                <a:spcPts val="0"/>
              </a:spcAft>
              <a:buSzPts val="1600"/>
              <a:buChar char="●"/>
            </a:pPr>
            <a:r>
              <a:rPr lang="en-HK" sz="2600" dirty="0"/>
              <a:t>The answer extraction task is commonly </a:t>
            </a:r>
            <a:r>
              <a:rPr lang="en-HK" sz="2600" dirty="0" smtClean="0"/>
              <a:t>modelled </a:t>
            </a:r>
            <a:r>
              <a:rPr lang="en-HK" sz="2600" dirty="0"/>
              <a:t>by span </a:t>
            </a:r>
            <a:r>
              <a:rPr lang="en-HK" sz="2600" dirty="0" smtClean="0"/>
              <a:t>labelling: </a:t>
            </a:r>
            <a:r>
              <a:rPr lang="en-HK" sz="2600" dirty="0"/>
              <a:t>identifying a span in the passage that constitutes an answer</a:t>
            </a:r>
            <a:endParaRPr sz="2600" dirty="0"/>
          </a:p>
          <a:p>
            <a:pPr marL="914400" lvl="1" indent="-330200" algn="l" rtl="0">
              <a:spcBef>
                <a:spcPts val="0"/>
              </a:spcBef>
              <a:spcAft>
                <a:spcPts val="0"/>
              </a:spcAft>
              <a:buSzPts val="1600"/>
              <a:buChar char="○"/>
            </a:pPr>
            <a:r>
              <a:rPr lang="en-HK" sz="2600" dirty="0"/>
              <a:t>Given a question </a:t>
            </a:r>
            <a:r>
              <a:rPr lang="en-HK" sz="2600" b="1" dirty="0"/>
              <a:t>q</a:t>
            </a:r>
            <a:r>
              <a:rPr lang="en-HK" sz="2600" dirty="0"/>
              <a:t> of </a:t>
            </a:r>
            <a:r>
              <a:rPr lang="en-HK" sz="2600" dirty="0" smtClean="0"/>
              <a:t>m </a:t>
            </a:r>
            <a:r>
              <a:rPr lang="en-HK" sz="2600" dirty="0"/>
              <a:t>tokens </a:t>
            </a:r>
            <a:r>
              <a:rPr lang="en-HK" sz="2600" dirty="0" smtClean="0"/>
              <a:t>                   and </a:t>
            </a:r>
            <a:r>
              <a:rPr lang="en-HK" sz="2600" dirty="0"/>
              <a:t>a passage </a:t>
            </a:r>
            <a:r>
              <a:rPr lang="en-HK" sz="2600" b="1" dirty="0"/>
              <a:t>p</a:t>
            </a:r>
            <a:r>
              <a:rPr lang="en-HK" sz="2600" dirty="0"/>
              <a:t> of </a:t>
            </a:r>
            <a:r>
              <a:rPr lang="en-HK" sz="2600" dirty="0" smtClean="0"/>
              <a:t>n tokens</a:t>
            </a:r>
            <a:r>
              <a:rPr lang="en-HK" sz="2600" baseline="-25000" dirty="0" smtClean="0"/>
              <a:t> </a:t>
            </a:r>
            <a:r>
              <a:rPr lang="en-HK" sz="2600" dirty="0" smtClean="0"/>
              <a:t>                     , </a:t>
            </a:r>
            <a:r>
              <a:rPr lang="en-HK" sz="2600" dirty="0" smtClean="0"/>
              <a:t>the </a:t>
            </a:r>
            <a:r>
              <a:rPr lang="en-HK" sz="2600" dirty="0"/>
              <a:t>job is to compute the probability </a:t>
            </a:r>
            <a:endParaRPr lang="en-HK" sz="2600" dirty="0" smtClean="0"/>
          </a:p>
          <a:p>
            <a:pPr marL="584200" lvl="1" indent="0" algn="l" rtl="0">
              <a:spcBef>
                <a:spcPts val="0"/>
              </a:spcBef>
              <a:spcAft>
                <a:spcPts val="0"/>
              </a:spcAft>
              <a:buSzPts val="1600"/>
              <a:buNone/>
            </a:pPr>
            <a:r>
              <a:rPr lang="en-HK" sz="2600" dirty="0" smtClean="0"/>
              <a:t>                          that </a:t>
            </a:r>
            <a:r>
              <a:rPr lang="en-HK" sz="2600" dirty="0"/>
              <a:t>each possible span </a:t>
            </a:r>
            <a:r>
              <a:rPr lang="en-HK" sz="2600" dirty="0" smtClean="0"/>
              <a:t> </a:t>
            </a:r>
            <a:endParaRPr sz="2600" dirty="0"/>
          </a:p>
          <a:p>
            <a:pPr marL="914400" lvl="1" indent="-330200" algn="l" rtl="0">
              <a:spcBef>
                <a:spcPts val="0"/>
              </a:spcBef>
              <a:spcAft>
                <a:spcPts val="0"/>
              </a:spcAft>
              <a:buSzPts val="1600"/>
              <a:buChar char="○"/>
            </a:pPr>
            <a:r>
              <a:rPr lang="en-HK" sz="2600" dirty="0"/>
              <a:t>If each span </a:t>
            </a:r>
            <a:r>
              <a:rPr lang="en-HK" sz="2600" b="1" dirty="0" smtClean="0"/>
              <a:t>a</a:t>
            </a:r>
            <a:r>
              <a:rPr lang="en-HK" sz="2600" dirty="0" smtClean="0"/>
              <a:t> </a:t>
            </a:r>
            <a:r>
              <a:rPr lang="en-HK" sz="2600" dirty="0"/>
              <a:t>starts at position </a:t>
            </a:r>
            <a:r>
              <a:rPr lang="en-HK" sz="2600" b="1" dirty="0" smtClean="0"/>
              <a:t>a</a:t>
            </a:r>
            <a:r>
              <a:rPr lang="en-HK" sz="2600" b="1" baseline="-25000" dirty="0" smtClean="0"/>
              <a:t>s</a:t>
            </a:r>
            <a:r>
              <a:rPr lang="en-HK" sz="2600" b="1" dirty="0" smtClean="0"/>
              <a:t> </a:t>
            </a:r>
            <a:r>
              <a:rPr lang="en-HK" sz="2600" dirty="0"/>
              <a:t>and ends at position </a:t>
            </a:r>
            <a:r>
              <a:rPr lang="en-HK" sz="2600" b="1" dirty="0"/>
              <a:t>a</a:t>
            </a:r>
            <a:r>
              <a:rPr lang="en-HK" sz="2600" b="1" baseline="-25000" dirty="0"/>
              <a:t>e</a:t>
            </a:r>
            <a:r>
              <a:rPr lang="en-HK" sz="2600" dirty="0"/>
              <a:t>, the probability can be estimated as  </a:t>
            </a:r>
            <a:endParaRPr lang="en-HK" sz="2600" dirty="0" smtClean="0"/>
          </a:p>
          <a:p>
            <a:pPr marL="914400" lvl="1" indent="-330200" algn="l" rtl="0">
              <a:spcBef>
                <a:spcPts val="0"/>
              </a:spcBef>
              <a:spcAft>
                <a:spcPts val="0"/>
              </a:spcAft>
              <a:buSzPts val="1600"/>
              <a:buChar char="○"/>
            </a:pPr>
            <a:endParaRPr sz="2400" dirty="0"/>
          </a:p>
          <a:p>
            <a:pPr marL="457200" lvl="0" indent="0" algn="l" rtl="0">
              <a:spcBef>
                <a:spcPts val="360"/>
              </a:spcBef>
              <a:spcAft>
                <a:spcPts val="0"/>
              </a:spcAft>
              <a:buNone/>
            </a:pPr>
            <a:r>
              <a:rPr lang="en-HK" sz="2800" b="1" i="1" dirty="0" smtClean="0"/>
              <a:t>      </a:t>
            </a:r>
            <a:endParaRPr sz="2400" dirty="0"/>
          </a:p>
        </p:txBody>
      </p:sp>
      <p:sp>
        <p:nvSpPr>
          <p:cNvPr id="127" name="Google Shape;127;gf4ed930811_0_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HK"/>
              <a:t>6</a:t>
            </a:fld>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685311744"/>
              </p:ext>
            </p:extLst>
          </p:nvPr>
        </p:nvGraphicFramePr>
        <p:xfrm>
          <a:off x="1340550" y="5410200"/>
          <a:ext cx="5608889" cy="389709"/>
        </p:xfrm>
        <a:graphic>
          <a:graphicData uri="http://schemas.openxmlformats.org/presentationml/2006/ole">
            <mc:AlternateContent xmlns:mc="http://schemas.openxmlformats.org/markup-compatibility/2006">
              <mc:Choice xmlns:v="urn:schemas-microsoft-com:vml" Requires="v">
                <p:oleObj spid="_x0000_s1058" name="Equation" r:id="rId4" imgW="2400120" imgH="203040" progId="Equation.DSMT4">
                  <p:embed/>
                </p:oleObj>
              </mc:Choice>
              <mc:Fallback>
                <p:oleObj name="Equation" r:id="rId4" imgW="2400120" imgH="203040" progId="Equation.DSMT4">
                  <p:embed/>
                  <p:pic>
                    <p:nvPicPr>
                      <p:cNvPr id="0" name=""/>
                      <p:cNvPicPr/>
                      <p:nvPr/>
                    </p:nvPicPr>
                    <p:blipFill>
                      <a:blip r:embed="rId5"/>
                      <a:stretch>
                        <a:fillRect/>
                      </a:stretch>
                    </p:blipFill>
                    <p:spPr>
                      <a:xfrm>
                        <a:off x="1340550" y="5410200"/>
                        <a:ext cx="5608889" cy="389709"/>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94555889"/>
              </p:ext>
            </p:extLst>
          </p:nvPr>
        </p:nvGraphicFramePr>
        <p:xfrm>
          <a:off x="1340550" y="4232113"/>
          <a:ext cx="1402649" cy="494160"/>
        </p:xfrm>
        <a:graphic>
          <a:graphicData uri="http://schemas.openxmlformats.org/presentationml/2006/ole">
            <mc:AlternateContent xmlns:mc="http://schemas.openxmlformats.org/markup-compatibility/2006">
              <mc:Choice xmlns:v="urn:schemas-microsoft-com:vml" Requires="v">
                <p:oleObj spid="_x0000_s1059" name="Equation" r:id="rId6" imgW="571320" imgH="228600" progId="Equation.DSMT4">
                  <p:embed/>
                </p:oleObj>
              </mc:Choice>
              <mc:Fallback>
                <p:oleObj name="Equation" r:id="rId6" imgW="571320" imgH="228600" progId="Equation.DSMT4">
                  <p:embed/>
                  <p:pic>
                    <p:nvPicPr>
                      <p:cNvPr id="0" name=""/>
                      <p:cNvPicPr/>
                      <p:nvPr/>
                    </p:nvPicPr>
                    <p:blipFill>
                      <a:blip r:embed="rId7"/>
                      <a:stretch>
                        <a:fillRect/>
                      </a:stretch>
                    </p:blipFill>
                    <p:spPr>
                      <a:xfrm>
                        <a:off x="1340550" y="4232113"/>
                        <a:ext cx="1402649" cy="49416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596607423"/>
              </p:ext>
            </p:extLst>
          </p:nvPr>
        </p:nvGraphicFramePr>
        <p:xfrm>
          <a:off x="2619441" y="4023360"/>
          <a:ext cx="1232626" cy="426195"/>
        </p:xfrm>
        <a:graphic>
          <a:graphicData uri="http://schemas.openxmlformats.org/presentationml/2006/ole">
            <mc:AlternateContent xmlns:mc="http://schemas.openxmlformats.org/markup-compatibility/2006">
              <mc:Choice xmlns:v="urn:schemas-microsoft-com:vml" Requires="v">
                <p:oleObj spid="_x0000_s1060" name="Equation" r:id="rId8" imgW="583920" imgH="228600" progId="Equation.DSMT4">
                  <p:embed/>
                </p:oleObj>
              </mc:Choice>
              <mc:Fallback>
                <p:oleObj name="Equation" r:id="rId8" imgW="583920" imgH="228600" progId="Equation.DSMT4">
                  <p:embed/>
                  <p:pic>
                    <p:nvPicPr>
                      <p:cNvPr id="0" name=""/>
                      <p:cNvPicPr/>
                      <p:nvPr/>
                    </p:nvPicPr>
                    <p:blipFill>
                      <a:blip r:embed="rId9"/>
                      <a:stretch>
                        <a:fillRect/>
                      </a:stretch>
                    </p:blipFill>
                    <p:spPr>
                      <a:xfrm>
                        <a:off x="2619441" y="4023360"/>
                        <a:ext cx="1232626" cy="42619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750467860"/>
              </p:ext>
            </p:extLst>
          </p:nvPr>
        </p:nvGraphicFramePr>
        <p:xfrm>
          <a:off x="5300581" y="3761850"/>
          <a:ext cx="1115992" cy="470263"/>
        </p:xfrm>
        <a:graphic>
          <a:graphicData uri="http://schemas.openxmlformats.org/presentationml/2006/ole">
            <mc:AlternateContent xmlns:mc="http://schemas.openxmlformats.org/markup-compatibility/2006">
              <mc:Choice xmlns:v="urn:schemas-microsoft-com:vml" Requires="v">
                <p:oleObj spid="_x0000_s1061" name="Equation" r:id="rId10" imgW="571320" imgH="228600" progId="Equation.DSMT4">
                  <p:embed/>
                </p:oleObj>
              </mc:Choice>
              <mc:Fallback>
                <p:oleObj name="Equation" r:id="rId10" imgW="571320" imgH="228600" progId="Equation.DSMT4">
                  <p:embed/>
                  <p:pic>
                    <p:nvPicPr>
                      <p:cNvPr id="0" name=""/>
                      <p:cNvPicPr/>
                      <p:nvPr/>
                    </p:nvPicPr>
                    <p:blipFill>
                      <a:blip r:embed="rId11"/>
                      <a:stretch>
                        <a:fillRect/>
                      </a:stretch>
                    </p:blipFill>
                    <p:spPr>
                      <a:xfrm>
                        <a:off x="5300581" y="3761850"/>
                        <a:ext cx="1115992" cy="470263"/>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f4ed930811_0_14"/>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HK" sz="3000">
                <a:solidFill>
                  <a:srgbClr val="073763"/>
                </a:solidFill>
              </a:rPr>
              <a:t>IR-based QA: Reader</a:t>
            </a:r>
            <a:endParaRPr/>
          </a:p>
        </p:txBody>
      </p:sp>
      <p:sp>
        <p:nvSpPr>
          <p:cNvPr id="134" name="Google Shape;134;gf4ed930811_0_14"/>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457200" lvl="0" indent="-330200" algn="l" rtl="0">
              <a:spcBef>
                <a:spcPts val="360"/>
              </a:spcBef>
              <a:spcAft>
                <a:spcPts val="0"/>
              </a:spcAft>
              <a:buSzPts val="1600"/>
              <a:buChar char="●"/>
            </a:pPr>
            <a:r>
              <a:rPr lang="en-HK" sz="2400" dirty="0"/>
              <a:t>A standard baseline algorithm for Reader is to pass the question q</a:t>
            </a:r>
            <a:r>
              <a:rPr lang="en-HK" sz="2400" baseline="-25000" dirty="0"/>
              <a:t>i</a:t>
            </a:r>
            <a:r>
              <a:rPr lang="en-HK" sz="2400" dirty="0"/>
              <a:t> and passage p</a:t>
            </a:r>
            <a:r>
              <a:rPr lang="en-HK" sz="2400" baseline="-25000" dirty="0"/>
              <a:t>i</a:t>
            </a:r>
            <a:r>
              <a:rPr lang="en-HK" sz="2400" dirty="0"/>
              <a:t> to any encoder like BERT</a:t>
            </a:r>
            <a:endParaRPr sz="2400" dirty="0"/>
          </a:p>
          <a:p>
            <a:pPr marL="457200" lvl="0" indent="0" algn="l" rtl="0">
              <a:spcBef>
                <a:spcPts val="360"/>
              </a:spcBef>
              <a:spcAft>
                <a:spcPts val="0"/>
              </a:spcAft>
              <a:buNone/>
            </a:pPr>
            <a:endParaRPr sz="2400" dirty="0"/>
          </a:p>
          <a:p>
            <a:pPr marL="0" lvl="0" indent="0" algn="l" rtl="0">
              <a:spcBef>
                <a:spcPts val="360"/>
              </a:spcBef>
              <a:spcAft>
                <a:spcPts val="0"/>
              </a:spcAft>
              <a:buNone/>
            </a:pPr>
            <a:endParaRPr sz="2400" dirty="0"/>
          </a:p>
        </p:txBody>
      </p:sp>
      <p:sp>
        <p:nvSpPr>
          <p:cNvPr id="135" name="Google Shape;135;gf4ed930811_0_14"/>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HK"/>
              <a:t>7</a:t>
            </a:fld>
            <a:endParaRPr/>
          </a:p>
        </p:txBody>
      </p:sp>
      <p:pic>
        <p:nvPicPr>
          <p:cNvPr id="136" name="Google Shape;136;gf4ed930811_0_14"/>
          <p:cNvPicPr preferRelativeResize="0"/>
          <p:nvPr/>
        </p:nvPicPr>
        <p:blipFill>
          <a:blip r:embed="rId3">
            <a:alphaModFix/>
          </a:blip>
          <a:stretch>
            <a:fillRect/>
          </a:stretch>
        </p:blipFill>
        <p:spPr>
          <a:xfrm>
            <a:off x="1045175" y="2680400"/>
            <a:ext cx="6760350" cy="4041043"/>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f6106cedff_0_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HK" sz="3000">
                <a:solidFill>
                  <a:srgbClr val="073763"/>
                </a:solidFill>
              </a:rPr>
              <a:t>IR-based QA: Reader</a:t>
            </a:r>
            <a:endParaRPr/>
          </a:p>
        </p:txBody>
      </p:sp>
      <p:sp>
        <p:nvSpPr>
          <p:cNvPr id="143" name="Google Shape;143;gf6106cedff_0_0"/>
          <p:cNvSpPr txBox="1">
            <a:spLocks noGrp="1"/>
          </p:cNvSpPr>
          <p:nvPr>
            <p:ph type="body" idx="1"/>
          </p:nvPr>
        </p:nvSpPr>
        <p:spPr>
          <a:xfrm>
            <a:off x="200400" y="1293223"/>
            <a:ext cx="8943600" cy="5734594"/>
          </a:xfrm>
          <a:prstGeom prst="rect">
            <a:avLst/>
          </a:prstGeom>
        </p:spPr>
        <p:txBody>
          <a:bodyPr spcFirstLastPara="1" wrap="square" lIns="91425" tIns="45700" rIns="91425" bIns="45700" anchor="t" anchorCtr="0">
            <a:normAutofit/>
          </a:bodyPr>
          <a:lstStyle/>
          <a:p>
            <a:pPr marL="457200" lvl="0" indent="-328453" algn="l" rtl="0">
              <a:spcBef>
                <a:spcPts val="360"/>
              </a:spcBef>
              <a:spcAft>
                <a:spcPts val="0"/>
              </a:spcAft>
              <a:buSzPct val="60655"/>
              <a:buFont typeface="Calibri"/>
              <a:buChar char="●"/>
            </a:pPr>
            <a:r>
              <a:rPr lang="en-HK" sz="2400" dirty="0"/>
              <a:t>we represent the question q</a:t>
            </a:r>
            <a:r>
              <a:rPr lang="en-HK" sz="2400" baseline="-25000" dirty="0"/>
              <a:t>i</a:t>
            </a:r>
            <a:r>
              <a:rPr lang="en-HK" sz="2400" dirty="0"/>
              <a:t> and passage p</a:t>
            </a:r>
            <a:r>
              <a:rPr lang="en-HK" sz="2400" baseline="-25000" dirty="0"/>
              <a:t>i  </a:t>
            </a:r>
            <a:r>
              <a:rPr lang="en-HK" sz="2400" dirty="0"/>
              <a:t>as the sequence</a:t>
            </a:r>
            <a:endParaRPr sz="2400" dirty="0"/>
          </a:p>
          <a:p>
            <a:pPr marL="457200" lvl="0" indent="-328453" algn="l" rtl="0">
              <a:spcBef>
                <a:spcPts val="0"/>
              </a:spcBef>
              <a:spcAft>
                <a:spcPts val="0"/>
              </a:spcAft>
              <a:buSzPct val="60655"/>
              <a:buFont typeface="Calibri"/>
              <a:buChar char="●"/>
            </a:pPr>
            <a:r>
              <a:rPr lang="en-HK" sz="2400" dirty="0"/>
              <a:t>we’ll also need to add a linear layer to predict the start  and end position  of the span</a:t>
            </a:r>
            <a:endParaRPr sz="2400" dirty="0"/>
          </a:p>
          <a:p>
            <a:pPr marL="914400" lvl="1" indent="-328453" algn="l" rtl="0">
              <a:spcBef>
                <a:spcPts val="0"/>
              </a:spcBef>
              <a:spcAft>
                <a:spcPts val="0"/>
              </a:spcAft>
              <a:buSzPct val="60655"/>
              <a:buFont typeface="Calibri"/>
              <a:buChar char="○"/>
            </a:pPr>
            <a:r>
              <a:rPr lang="en-HK" sz="2400" dirty="0"/>
              <a:t>a span-start embedding </a:t>
            </a:r>
            <a:r>
              <a:rPr lang="en-HK" sz="2400" b="1" dirty="0"/>
              <a:t>S</a:t>
            </a:r>
            <a:r>
              <a:rPr lang="en-HK" sz="2400" dirty="0"/>
              <a:t> and a span-end embedding </a:t>
            </a:r>
            <a:r>
              <a:rPr lang="en-HK" sz="2400" b="1" dirty="0"/>
              <a:t>E</a:t>
            </a:r>
            <a:r>
              <a:rPr lang="en-HK" sz="2400" dirty="0"/>
              <a:t> will be learned in fine-tuning </a:t>
            </a:r>
            <a:endParaRPr sz="2400" dirty="0"/>
          </a:p>
          <a:p>
            <a:pPr marL="914400" lvl="1" indent="-328453" algn="l" rtl="0">
              <a:spcBef>
                <a:spcPts val="0"/>
              </a:spcBef>
              <a:spcAft>
                <a:spcPts val="0"/>
              </a:spcAft>
              <a:buSzPct val="60655"/>
              <a:buFont typeface="Calibri"/>
              <a:buChar char="○"/>
            </a:pPr>
            <a:r>
              <a:rPr lang="en-HK" sz="2400" dirty="0"/>
              <a:t>a span-start probability for each output token </a:t>
            </a:r>
            <a:endParaRPr sz="2400" b="1" baseline="-25000" dirty="0"/>
          </a:p>
          <a:p>
            <a:pPr marL="914400" lvl="0" indent="0" algn="l" rtl="0">
              <a:spcBef>
                <a:spcPts val="360"/>
              </a:spcBef>
              <a:spcAft>
                <a:spcPts val="0"/>
              </a:spcAft>
              <a:buNone/>
            </a:pPr>
            <a:r>
              <a:rPr lang="en-HK" sz="2400" dirty="0"/>
              <a:t>    </a:t>
            </a:r>
            <a:endParaRPr sz="2400" dirty="0"/>
          </a:p>
          <a:p>
            <a:pPr marL="914400" lvl="0" indent="0" algn="l" rtl="0">
              <a:spcBef>
                <a:spcPts val="360"/>
              </a:spcBef>
              <a:spcAft>
                <a:spcPts val="0"/>
              </a:spcAft>
              <a:buNone/>
            </a:pPr>
            <a:endParaRPr lang="en-HK" sz="2400" dirty="0" smtClean="0"/>
          </a:p>
          <a:p>
            <a:pPr marL="914400" lvl="0" indent="0" algn="l" rtl="0">
              <a:spcBef>
                <a:spcPts val="360"/>
              </a:spcBef>
              <a:spcAft>
                <a:spcPts val="0"/>
              </a:spcAft>
              <a:buNone/>
            </a:pPr>
            <a:r>
              <a:rPr lang="en-HK" sz="2400" dirty="0" smtClean="0"/>
              <a:t>a </a:t>
            </a:r>
            <a:r>
              <a:rPr lang="en-HK" sz="2400" dirty="0"/>
              <a:t>span-end </a:t>
            </a:r>
            <a:r>
              <a:rPr lang="en-HK" sz="2400" dirty="0" smtClean="0"/>
              <a:t>probability</a:t>
            </a:r>
            <a:endParaRPr sz="2400" dirty="0"/>
          </a:p>
          <a:p>
            <a:pPr marL="914400" lvl="0" indent="-328453" algn="l" rtl="0">
              <a:spcBef>
                <a:spcPts val="360"/>
              </a:spcBef>
              <a:spcAft>
                <a:spcPts val="0"/>
              </a:spcAft>
              <a:buSzPct val="60655"/>
              <a:buFont typeface="Calibri"/>
              <a:buChar char="●"/>
            </a:pPr>
            <a:r>
              <a:rPr lang="en-HK" sz="2400" dirty="0" smtClean="0"/>
              <a:t>The </a:t>
            </a:r>
            <a:r>
              <a:rPr lang="en-HK" sz="2400" dirty="0"/>
              <a:t>score of a candidate span from position </a:t>
            </a:r>
            <a:r>
              <a:rPr lang="en-HK" sz="2400" dirty="0" err="1"/>
              <a:t>i</a:t>
            </a:r>
            <a:r>
              <a:rPr lang="en-HK" sz="2400" dirty="0" smtClean="0"/>
              <a:t> </a:t>
            </a:r>
            <a:r>
              <a:rPr lang="en-HK" sz="2400" dirty="0"/>
              <a:t>to j is  </a:t>
            </a:r>
            <a:endParaRPr sz="2400" dirty="0"/>
          </a:p>
          <a:p>
            <a:pPr marL="914400" lvl="0" indent="0" algn="l" rtl="0">
              <a:spcBef>
                <a:spcPts val="360"/>
              </a:spcBef>
              <a:spcAft>
                <a:spcPts val="0"/>
              </a:spcAft>
              <a:buNone/>
            </a:pPr>
            <a:endParaRPr sz="2400" b="1" i="1" dirty="0"/>
          </a:p>
          <a:p>
            <a:pPr marL="457200" lvl="0" indent="-328453" algn="l" rtl="0">
              <a:spcBef>
                <a:spcPts val="360"/>
              </a:spcBef>
              <a:spcAft>
                <a:spcPts val="0"/>
              </a:spcAft>
              <a:buSzPct val="60655"/>
              <a:buFont typeface="Calibri"/>
              <a:buChar char="●"/>
            </a:pPr>
            <a:r>
              <a:rPr lang="en-HK" sz="2400" dirty="0"/>
              <a:t>The training loss is the negative sum of the log-likelihoods of the correct start and end positions for each </a:t>
            </a:r>
            <a:r>
              <a:rPr lang="en-HK" sz="2400" dirty="0" smtClean="0"/>
              <a:t>instance</a:t>
            </a:r>
          </a:p>
          <a:p>
            <a:pPr marL="1371600" lvl="0" indent="0" algn="l" rtl="0">
              <a:spcBef>
                <a:spcPts val="360"/>
              </a:spcBef>
              <a:spcAft>
                <a:spcPts val="0"/>
              </a:spcAft>
              <a:buNone/>
            </a:pPr>
            <a:r>
              <a:rPr lang="en-HK" sz="3050" dirty="0" smtClean="0"/>
              <a:t> </a:t>
            </a:r>
            <a:endParaRPr sz="2800" dirty="0"/>
          </a:p>
        </p:txBody>
      </p:sp>
      <p:sp>
        <p:nvSpPr>
          <p:cNvPr id="144" name="Google Shape;144;gf6106cedff_0_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HK"/>
              <a:t>8</a:t>
            </a:fld>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68191467"/>
              </p:ext>
            </p:extLst>
          </p:nvPr>
        </p:nvGraphicFramePr>
        <p:xfrm>
          <a:off x="1157150" y="3478144"/>
          <a:ext cx="2892335" cy="744583"/>
        </p:xfrm>
        <a:graphic>
          <a:graphicData uri="http://schemas.openxmlformats.org/presentationml/2006/ole">
            <mc:AlternateContent xmlns:mc="http://schemas.openxmlformats.org/markup-compatibility/2006">
              <mc:Choice xmlns:v="urn:schemas-microsoft-com:vml" Requires="v">
                <p:oleObj spid="_x0000_s2099" name="Equation" r:id="rId4" imgW="1447560" imgH="419040" progId="Equation.DSMT4">
                  <p:embed/>
                </p:oleObj>
              </mc:Choice>
              <mc:Fallback>
                <p:oleObj name="Equation" r:id="rId4" imgW="1447560" imgH="419040" progId="Equation.DSMT4">
                  <p:embed/>
                  <p:pic>
                    <p:nvPicPr>
                      <p:cNvPr id="0" name=""/>
                      <p:cNvPicPr/>
                      <p:nvPr/>
                    </p:nvPicPr>
                    <p:blipFill>
                      <a:blip r:embed="rId5"/>
                      <a:stretch>
                        <a:fillRect/>
                      </a:stretch>
                    </p:blipFill>
                    <p:spPr>
                      <a:xfrm>
                        <a:off x="1157150" y="3478144"/>
                        <a:ext cx="2892335" cy="744583"/>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399622881"/>
              </p:ext>
            </p:extLst>
          </p:nvPr>
        </p:nvGraphicFramePr>
        <p:xfrm>
          <a:off x="4161042" y="4295351"/>
          <a:ext cx="2730137" cy="770709"/>
        </p:xfrm>
        <a:graphic>
          <a:graphicData uri="http://schemas.openxmlformats.org/presentationml/2006/ole">
            <mc:AlternateContent xmlns:mc="http://schemas.openxmlformats.org/markup-compatibility/2006">
              <mc:Choice xmlns:v="urn:schemas-microsoft-com:vml" Requires="v">
                <p:oleObj spid="_x0000_s2100" name="Equation" r:id="rId6" imgW="1396800" imgH="419040" progId="Equation.DSMT4">
                  <p:embed/>
                </p:oleObj>
              </mc:Choice>
              <mc:Fallback>
                <p:oleObj name="Equation" r:id="rId6" imgW="1396800" imgH="419040" progId="Equation.DSMT4">
                  <p:embed/>
                  <p:pic>
                    <p:nvPicPr>
                      <p:cNvPr id="0" name=""/>
                      <p:cNvPicPr/>
                      <p:nvPr/>
                    </p:nvPicPr>
                    <p:blipFill>
                      <a:blip r:embed="rId7"/>
                      <a:stretch>
                        <a:fillRect/>
                      </a:stretch>
                    </p:blipFill>
                    <p:spPr>
                      <a:xfrm>
                        <a:off x="4161042" y="4295351"/>
                        <a:ext cx="2730137" cy="770709"/>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83090837"/>
              </p:ext>
            </p:extLst>
          </p:nvPr>
        </p:nvGraphicFramePr>
        <p:xfrm>
          <a:off x="7002737" y="3170912"/>
          <a:ext cx="617263" cy="428265"/>
        </p:xfrm>
        <a:graphic>
          <a:graphicData uri="http://schemas.openxmlformats.org/presentationml/2006/ole">
            <mc:AlternateContent xmlns:mc="http://schemas.openxmlformats.org/markup-compatibility/2006">
              <mc:Choice xmlns:v="urn:schemas-microsoft-com:vml" Requires="v">
                <p:oleObj spid="_x0000_s2101" name="Equation" r:id="rId8" imgW="241200" imgH="203040" progId="Equation.DSMT4">
                  <p:embed/>
                </p:oleObj>
              </mc:Choice>
              <mc:Fallback>
                <p:oleObj name="Equation" r:id="rId8" imgW="241200" imgH="203040" progId="Equation.DSMT4">
                  <p:embed/>
                  <p:pic>
                    <p:nvPicPr>
                      <p:cNvPr id="0" name=""/>
                      <p:cNvPicPr/>
                      <p:nvPr/>
                    </p:nvPicPr>
                    <p:blipFill>
                      <a:blip r:embed="rId9"/>
                      <a:stretch>
                        <a:fillRect/>
                      </a:stretch>
                    </p:blipFill>
                    <p:spPr>
                      <a:xfrm>
                        <a:off x="7002737" y="3170912"/>
                        <a:ext cx="617263" cy="42826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489680480"/>
              </p:ext>
            </p:extLst>
          </p:nvPr>
        </p:nvGraphicFramePr>
        <p:xfrm>
          <a:off x="1157150" y="5265278"/>
          <a:ext cx="2226130" cy="328901"/>
        </p:xfrm>
        <a:graphic>
          <a:graphicData uri="http://schemas.openxmlformats.org/presentationml/2006/ole">
            <mc:AlternateContent xmlns:mc="http://schemas.openxmlformats.org/markup-compatibility/2006">
              <mc:Choice xmlns:v="urn:schemas-microsoft-com:vml" Requires="v">
                <p:oleObj spid="_x0000_s2102" name="Equation" r:id="rId10" imgW="914400" imgH="203040" progId="Equation.DSMT4">
                  <p:embed/>
                </p:oleObj>
              </mc:Choice>
              <mc:Fallback>
                <p:oleObj name="Equation" r:id="rId10" imgW="914400" imgH="203040" progId="Equation.DSMT4">
                  <p:embed/>
                  <p:pic>
                    <p:nvPicPr>
                      <p:cNvPr id="0" name=""/>
                      <p:cNvPicPr/>
                      <p:nvPr/>
                    </p:nvPicPr>
                    <p:blipFill>
                      <a:blip r:embed="rId11"/>
                      <a:stretch>
                        <a:fillRect/>
                      </a:stretch>
                    </p:blipFill>
                    <p:spPr>
                      <a:xfrm>
                        <a:off x="1157150" y="5265278"/>
                        <a:ext cx="2226130" cy="328901"/>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317988781"/>
              </p:ext>
            </p:extLst>
          </p:nvPr>
        </p:nvGraphicFramePr>
        <p:xfrm>
          <a:off x="745283" y="6437512"/>
          <a:ext cx="3415759" cy="420488"/>
        </p:xfrm>
        <a:graphic>
          <a:graphicData uri="http://schemas.openxmlformats.org/presentationml/2006/ole">
            <mc:AlternateContent xmlns:mc="http://schemas.openxmlformats.org/markup-compatibility/2006">
              <mc:Choice xmlns:v="urn:schemas-microsoft-com:vml" Requires="v">
                <p:oleObj spid="_x0000_s2103" name="Equation" r:id="rId12" imgW="1549080" imgH="203040" progId="Equation.DSMT4">
                  <p:embed/>
                </p:oleObj>
              </mc:Choice>
              <mc:Fallback>
                <p:oleObj name="Equation" r:id="rId12" imgW="1549080" imgH="203040" progId="Equation.DSMT4">
                  <p:embed/>
                  <p:pic>
                    <p:nvPicPr>
                      <p:cNvPr id="0" name=""/>
                      <p:cNvPicPr/>
                      <p:nvPr/>
                    </p:nvPicPr>
                    <p:blipFill>
                      <a:blip r:embed="rId13"/>
                      <a:stretch>
                        <a:fillRect/>
                      </a:stretch>
                    </p:blipFill>
                    <p:spPr>
                      <a:xfrm>
                        <a:off x="745283" y="6437512"/>
                        <a:ext cx="3415759" cy="420488"/>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f4ed930811_0_7"/>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HK" sz="3000">
                <a:solidFill>
                  <a:srgbClr val="073763"/>
                </a:solidFill>
              </a:rPr>
              <a:t>Entity Linking</a:t>
            </a:r>
            <a:endParaRPr sz="3000">
              <a:solidFill>
                <a:srgbClr val="073763"/>
              </a:solidFill>
            </a:endParaRPr>
          </a:p>
        </p:txBody>
      </p:sp>
      <p:sp>
        <p:nvSpPr>
          <p:cNvPr id="151" name="Google Shape;151;gf4ed930811_0_7"/>
          <p:cNvSpPr txBox="1">
            <a:spLocks noGrp="1"/>
          </p:cNvSpPr>
          <p:nvPr>
            <p:ph type="body" idx="1"/>
          </p:nvPr>
        </p:nvSpPr>
        <p:spPr>
          <a:xfrm>
            <a:off x="457200" y="1600200"/>
            <a:ext cx="8536800" cy="4526100"/>
          </a:xfrm>
          <a:prstGeom prst="rect">
            <a:avLst/>
          </a:prstGeom>
        </p:spPr>
        <p:txBody>
          <a:bodyPr spcFirstLastPara="1" wrap="square" lIns="91425" tIns="45700" rIns="91425" bIns="45700" anchor="t" anchorCtr="0">
            <a:normAutofit/>
          </a:bodyPr>
          <a:lstStyle/>
          <a:p>
            <a:pPr marL="457200" lvl="0" indent="-330200" algn="l" rtl="0">
              <a:spcBef>
                <a:spcPts val="360"/>
              </a:spcBef>
              <a:spcAft>
                <a:spcPts val="0"/>
              </a:spcAft>
              <a:buSzPts val="1600"/>
              <a:buChar char="●"/>
            </a:pPr>
            <a:r>
              <a:rPr lang="en-HK" sz="2400" dirty="0"/>
              <a:t>Entity linking is the task of associating a mention in text with the representation of some real-world entity in an ontology</a:t>
            </a:r>
            <a:endParaRPr sz="2400" dirty="0"/>
          </a:p>
          <a:p>
            <a:pPr marL="914400" lvl="1" indent="-330200" algn="l" rtl="0">
              <a:spcBef>
                <a:spcPts val="0"/>
              </a:spcBef>
              <a:spcAft>
                <a:spcPts val="0"/>
              </a:spcAft>
              <a:buSzPts val="1600"/>
              <a:buChar char="○"/>
            </a:pPr>
            <a:r>
              <a:rPr lang="en-HK" sz="2400" dirty="0"/>
              <a:t>The most common ontology for factoid question-answering is Wikipedia</a:t>
            </a:r>
            <a:endParaRPr sz="2400" dirty="0"/>
          </a:p>
          <a:p>
            <a:pPr marL="457200" lvl="0" indent="-330200" algn="l" rtl="0">
              <a:spcBef>
                <a:spcPts val="0"/>
              </a:spcBef>
              <a:spcAft>
                <a:spcPts val="0"/>
              </a:spcAft>
              <a:buSzPts val="1600"/>
              <a:buChar char="●"/>
            </a:pPr>
            <a:r>
              <a:rPr lang="en-HK" sz="2400" dirty="0"/>
              <a:t>we will give two algorithms </a:t>
            </a:r>
            <a:endParaRPr sz="2400" dirty="0"/>
          </a:p>
          <a:p>
            <a:pPr marL="914400" lvl="1" indent="-330200" algn="l" rtl="0">
              <a:spcBef>
                <a:spcPts val="0"/>
              </a:spcBef>
              <a:spcAft>
                <a:spcPts val="0"/>
              </a:spcAft>
              <a:buSzPts val="1600"/>
              <a:buChar char="○"/>
            </a:pPr>
            <a:r>
              <a:rPr lang="en-HK" sz="2400" dirty="0"/>
              <a:t>one baseline is to use anchor dictionaries and information from the Wikipedia graph structure</a:t>
            </a:r>
            <a:endParaRPr sz="2400" dirty="0"/>
          </a:p>
          <a:p>
            <a:pPr marL="914400" lvl="1" indent="-330200" algn="l" rtl="0">
              <a:spcBef>
                <a:spcPts val="0"/>
              </a:spcBef>
              <a:spcAft>
                <a:spcPts val="0"/>
              </a:spcAft>
              <a:buSzPts val="1600"/>
              <a:buChar char="○"/>
            </a:pPr>
            <a:r>
              <a:rPr lang="en-HK" sz="2400" dirty="0"/>
              <a:t>a</a:t>
            </a:r>
            <a:r>
              <a:rPr lang="en-HK" sz="2400" dirty="0" smtClean="0"/>
              <a:t>nother </a:t>
            </a:r>
            <a:r>
              <a:rPr lang="en-HK" sz="2400" dirty="0" smtClean="0"/>
              <a:t>one </a:t>
            </a:r>
            <a:r>
              <a:rPr lang="en-HK" sz="2400" dirty="0"/>
              <a:t>is modern neural algorithm</a:t>
            </a:r>
            <a:endParaRPr sz="2400" dirty="0"/>
          </a:p>
          <a:p>
            <a:pPr marL="457200" lvl="0" indent="-330200" algn="l" rtl="0">
              <a:spcBef>
                <a:spcPts val="0"/>
              </a:spcBef>
              <a:spcAft>
                <a:spcPts val="0"/>
              </a:spcAft>
              <a:buSzPts val="1600"/>
              <a:buChar char="●"/>
            </a:pPr>
            <a:r>
              <a:rPr lang="en-HK" sz="2400" dirty="0"/>
              <a:t>we focus here on the application of entity linking to questions</a:t>
            </a:r>
            <a:endParaRPr sz="2400" dirty="0"/>
          </a:p>
        </p:txBody>
      </p:sp>
      <p:sp>
        <p:nvSpPr>
          <p:cNvPr id="152" name="Google Shape;152;gf4ed930811_0_7"/>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HK"/>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970</Words>
  <Application>Microsoft Office PowerPoint</Application>
  <PresentationFormat>On-screen Show (4:3)</PresentationFormat>
  <Paragraphs>119</Paragraphs>
  <Slides>18</Slides>
  <Notes>16</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2" baseType="lpstr">
      <vt:lpstr>Arial</vt:lpstr>
      <vt:lpstr>Calibri</vt:lpstr>
      <vt:lpstr>Office Theme</vt:lpstr>
      <vt:lpstr>MathType 7.0 Equation</vt:lpstr>
      <vt:lpstr>Question Answering</vt:lpstr>
      <vt:lpstr>Introduction</vt:lpstr>
      <vt:lpstr>Introduction</vt:lpstr>
      <vt:lpstr>IR with Dense Vectors</vt:lpstr>
      <vt:lpstr>IR-based Factoid Question Answering</vt:lpstr>
      <vt:lpstr>IR-based QA: Reader</vt:lpstr>
      <vt:lpstr>IR-based QA: Reader</vt:lpstr>
      <vt:lpstr>IR-based QA: Reader</vt:lpstr>
      <vt:lpstr>Entity Linking</vt:lpstr>
      <vt:lpstr>Entity based on Anchor Dictionaries and Web Graph</vt:lpstr>
      <vt:lpstr>The TAGME algorithm</vt:lpstr>
      <vt:lpstr>The TAGME algorithm - mention disambiguation</vt:lpstr>
      <vt:lpstr>The TAGME algorithm - mention disambiguation</vt:lpstr>
      <vt:lpstr>Neural Graph-based linking</vt:lpstr>
      <vt:lpstr>Knowledge-based Question Answering</vt:lpstr>
      <vt:lpstr>Language Model</vt:lpstr>
      <vt:lpstr>Self-Attention Layers</vt:lpstr>
      <vt:lpstr>Self-Attention – the Simplest 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Answering</dc:title>
  <dc:creator>SEEM</dc:creator>
  <cp:lastModifiedBy>Mr. Zhao Wenlong</cp:lastModifiedBy>
  <cp:revision>12</cp:revision>
  <dcterms:created xsi:type="dcterms:W3CDTF">2014-12-03T11:30:09Z</dcterms:created>
  <dcterms:modified xsi:type="dcterms:W3CDTF">2021-10-18T06:03:29Z</dcterms:modified>
</cp:coreProperties>
</file>