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94" r:id="rId4"/>
    <p:sldId id="300" r:id="rId5"/>
    <p:sldId id="296" r:id="rId6"/>
    <p:sldId id="299"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ihui Zhang (SYEEM)" initials="HZ(" lastIdx="7" clrIdx="0">
    <p:extLst>
      <p:ext uri="{19B8F6BF-5375-455C-9EA6-DF929625EA0E}">
        <p15:presenceInfo xmlns:p15="http://schemas.microsoft.com/office/powerpoint/2012/main" userId="Huihui Zhang (SYE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4" autoAdjust="0"/>
    <p:restoredTop sz="92564" autoAdjust="0"/>
  </p:normalViewPr>
  <p:slideViewPr>
    <p:cSldViewPr>
      <p:cViewPr varScale="1">
        <p:scale>
          <a:sx n="78" d="100"/>
          <a:sy n="78" d="100"/>
        </p:scale>
        <p:origin x="336" y="72"/>
      </p:cViewPr>
      <p:guideLst>
        <p:guide orient="horz" pos="2160"/>
        <p:guide pos="2880"/>
      </p:guideLst>
    </p:cSldViewPr>
  </p:slideViewPr>
  <p:outlineViewPr>
    <p:cViewPr>
      <p:scale>
        <a:sx n="33" d="100"/>
        <a:sy n="33" d="100"/>
      </p:scale>
      <p:origin x="0" y="-3869"/>
    </p:cViewPr>
  </p:outlineViewPr>
  <p:notesTextViewPr>
    <p:cViewPr>
      <p:scale>
        <a:sx n="1" d="1"/>
        <a:sy n="1" d="1"/>
      </p:scale>
      <p:origin x="0" y="0"/>
    </p:cViewPr>
  </p:notesTextViewPr>
  <p:sorterViewPr>
    <p:cViewPr>
      <p:scale>
        <a:sx n="117" d="100"/>
        <a:sy n="117" d="100"/>
      </p:scale>
      <p:origin x="0" y="-46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490" cy="480060"/>
          </a:xfrm>
          <a:prstGeom prst="rect">
            <a:avLst/>
          </a:prstGeom>
        </p:spPr>
        <p:txBody>
          <a:bodyPr vert="horz" lIns="90452" tIns="45226" rIns="90452" bIns="45226" rtlCol="0"/>
          <a:lstStyle>
            <a:lvl1pPr algn="l">
              <a:defRPr sz="1200"/>
            </a:lvl1pPr>
          </a:lstStyle>
          <a:p>
            <a:endParaRPr lang="en-US"/>
          </a:p>
        </p:txBody>
      </p:sp>
      <p:sp>
        <p:nvSpPr>
          <p:cNvPr id="3" name="Date Placeholder 2"/>
          <p:cNvSpPr>
            <a:spLocks noGrp="1"/>
          </p:cNvSpPr>
          <p:nvPr>
            <p:ph type="dt" sz="quarter" idx="1"/>
          </p:nvPr>
        </p:nvSpPr>
        <p:spPr>
          <a:xfrm>
            <a:off x="4143003" y="0"/>
            <a:ext cx="3170490" cy="480060"/>
          </a:xfrm>
          <a:prstGeom prst="rect">
            <a:avLst/>
          </a:prstGeom>
        </p:spPr>
        <p:txBody>
          <a:bodyPr vert="horz" lIns="90452" tIns="45226" rIns="90452" bIns="45226" rtlCol="0"/>
          <a:lstStyle>
            <a:lvl1pPr algn="r">
              <a:defRPr sz="1200"/>
            </a:lvl1pPr>
          </a:lstStyle>
          <a:p>
            <a:fld id="{07387A57-976A-458B-943F-AEDDE153D91F}" type="datetimeFigureOut">
              <a:rPr lang="en-US" smtClean="0"/>
              <a:t>9/15/2021</a:t>
            </a:fld>
            <a:endParaRPr lang="en-US"/>
          </a:p>
        </p:txBody>
      </p:sp>
      <p:sp>
        <p:nvSpPr>
          <p:cNvPr id="4" name="Footer Placeholder 3"/>
          <p:cNvSpPr>
            <a:spLocks noGrp="1"/>
          </p:cNvSpPr>
          <p:nvPr>
            <p:ph type="ftr" sz="quarter" idx="2"/>
          </p:nvPr>
        </p:nvSpPr>
        <p:spPr>
          <a:xfrm>
            <a:off x="1" y="9119602"/>
            <a:ext cx="3170490" cy="480060"/>
          </a:xfrm>
          <a:prstGeom prst="rect">
            <a:avLst/>
          </a:prstGeom>
        </p:spPr>
        <p:txBody>
          <a:bodyPr vert="horz" lIns="90452" tIns="45226" rIns="90452" bIns="45226" rtlCol="0" anchor="b"/>
          <a:lstStyle>
            <a:lvl1pPr algn="l">
              <a:defRPr sz="1200"/>
            </a:lvl1pPr>
          </a:lstStyle>
          <a:p>
            <a:endParaRPr lang="en-US"/>
          </a:p>
        </p:txBody>
      </p:sp>
      <p:sp>
        <p:nvSpPr>
          <p:cNvPr id="5" name="Slide Number Placeholder 4"/>
          <p:cNvSpPr>
            <a:spLocks noGrp="1"/>
          </p:cNvSpPr>
          <p:nvPr>
            <p:ph type="sldNum" sz="quarter" idx="3"/>
          </p:nvPr>
        </p:nvSpPr>
        <p:spPr>
          <a:xfrm>
            <a:off x="4143003" y="9119602"/>
            <a:ext cx="3170490" cy="480060"/>
          </a:xfrm>
          <a:prstGeom prst="rect">
            <a:avLst/>
          </a:prstGeom>
        </p:spPr>
        <p:txBody>
          <a:bodyPr vert="horz" lIns="90452" tIns="45226" rIns="90452" bIns="45226" rtlCol="0" anchor="b"/>
          <a:lstStyle>
            <a:lvl1pPr algn="r">
              <a:defRPr sz="1200"/>
            </a:lvl1pPr>
          </a:lstStyle>
          <a:p>
            <a:fld id="{BF7BB9FE-811C-4EF0-B5D4-64D145ABBA30}" type="slidenum">
              <a:rPr lang="en-US" smtClean="0"/>
              <a:t>‹#›</a:t>
            </a:fld>
            <a:endParaRPr lang="en-US"/>
          </a:p>
        </p:txBody>
      </p:sp>
    </p:spTree>
    <p:extLst>
      <p:ext uri="{BB962C8B-B14F-4D97-AF65-F5344CB8AC3E}">
        <p14:creationId xmlns:p14="http://schemas.microsoft.com/office/powerpoint/2010/main" val="3301144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0452" tIns="45226" rIns="90452" bIns="45226" rtlCol="0"/>
          <a:lstStyle>
            <a:lvl1pPr algn="l">
              <a:defRPr sz="1200"/>
            </a:lvl1pPr>
          </a:lstStyle>
          <a:p>
            <a:endParaRPr lang="en-US"/>
          </a:p>
        </p:txBody>
      </p:sp>
      <p:sp>
        <p:nvSpPr>
          <p:cNvPr id="3" name="Date Placeholder 2"/>
          <p:cNvSpPr>
            <a:spLocks noGrp="1"/>
          </p:cNvSpPr>
          <p:nvPr>
            <p:ph type="dt" idx="1"/>
          </p:nvPr>
        </p:nvSpPr>
        <p:spPr>
          <a:xfrm>
            <a:off x="4143590" y="0"/>
            <a:ext cx="3169920" cy="480060"/>
          </a:xfrm>
          <a:prstGeom prst="rect">
            <a:avLst/>
          </a:prstGeom>
        </p:spPr>
        <p:txBody>
          <a:bodyPr vert="horz" lIns="90452" tIns="45226" rIns="90452" bIns="45226" rtlCol="0"/>
          <a:lstStyle>
            <a:lvl1pPr algn="r">
              <a:defRPr sz="1200"/>
            </a:lvl1pPr>
          </a:lstStyle>
          <a:p>
            <a:fld id="{E8258046-6CA6-494E-ABA5-5AEAC83690D3}" type="datetimeFigureOut">
              <a:rPr lang="en-US" smtClean="0"/>
              <a:t>9/15/2021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0452" tIns="45226" rIns="90452" bIns="45226"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0452" tIns="45226" rIns="90452" bIns="4522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0452" tIns="45226" rIns="90452" bIns="45226" rtlCol="0" anchor="b"/>
          <a:lstStyle>
            <a:lvl1pPr algn="l">
              <a:defRPr sz="1200"/>
            </a:lvl1pPr>
          </a:lstStyle>
          <a:p>
            <a:endParaRPr lang="en-US"/>
          </a:p>
        </p:txBody>
      </p:sp>
      <p:sp>
        <p:nvSpPr>
          <p:cNvPr id="7" name="Slide Number Placeholder 6"/>
          <p:cNvSpPr>
            <a:spLocks noGrp="1"/>
          </p:cNvSpPr>
          <p:nvPr>
            <p:ph type="sldNum" sz="quarter" idx="5"/>
          </p:nvPr>
        </p:nvSpPr>
        <p:spPr>
          <a:xfrm>
            <a:off x="4143590" y="9119474"/>
            <a:ext cx="3169920" cy="480060"/>
          </a:xfrm>
          <a:prstGeom prst="rect">
            <a:avLst/>
          </a:prstGeom>
        </p:spPr>
        <p:txBody>
          <a:bodyPr vert="horz" lIns="90452" tIns="45226" rIns="90452" bIns="45226" rtlCol="0" anchor="b"/>
          <a:lstStyle>
            <a:lvl1pPr algn="r">
              <a:defRPr sz="1200"/>
            </a:lvl1pPr>
          </a:lstStyle>
          <a:p>
            <a:fld id="{D41B79CA-48CC-4177-8CF6-CF87C385EDAC}" type="slidenum">
              <a:rPr lang="en-US" smtClean="0"/>
              <a:t>‹#›</a:t>
            </a:fld>
            <a:endParaRPr lang="en-US"/>
          </a:p>
        </p:txBody>
      </p:sp>
    </p:spTree>
    <p:extLst>
      <p:ext uri="{BB962C8B-B14F-4D97-AF65-F5344CB8AC3E}">
        <p14:creationId xmlns:p14="http://schemas.microsoft.com/office/powerpoint/2010/main" val="193660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AADE08-4013-4857-9940-5381DE9A7EB1}" type="datetime1">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1CB4C742-A520-4FF2-92F8-4C0ACF8003B0}" type="slidenum">
              <a:rPr lang="en-US" smtClean="0"/>
              <a:pPr/>
              <a:t>‹#›</a:t>
            </a:fld>
            <a:endParaRPr lang="en-US" dirty="0"/>
          </a:p>
        </p:txBody>
      </p:sp>
    </p:spTree>
    <p:extLst>
      <p:ext uri="{BB962C8B-B14F-4D97-AF65-F5344CB8AC3E}">
        <p14:creationId xmlns:p14="http://schemas.microsoft.com/office/powerpoint/2010/main" val="299031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206974-DB90-4FFC-9048-FD0E8FF45F34}" type="datetime1">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312619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ED3436-F5F3-480B-A701-1B0582198D0D}" type="datetime1">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426755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FF1B19-6841-4605-8EAD-13E97390CF82}" type="datetime1">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84956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A12FE-65F5-4F53-BA01-ED8AD5CFEFD0}" type="datetime1">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108205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A28E9B-7A2B-461E-BF18-C537AC653758}" type="datetime1">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214206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C4ABA4-118D-47A1-9812-3B317F7CBC0D}" type="datetime1">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91789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649F99-B880-4506-A4AA-A0A9C4CCA834}" type="datetime1">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44569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5F7D4-789D-459A-81DD-15249B0383D2}" type="datetime1">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299755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E3ECF-7E2A-4702-81E7-B8442C7409E3}" type="datetime1">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104029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85F47-5A6A-4B7C-BD72-E2405C9D15FA}" type="datetime1">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4C742-A520-4FF2-92F8-4C0ACF8003B0}" type="slidenum">
              <a:rPr lang="en-US" smtClean="0"/>
              <a:t>‹#›</a:t>
            </a:fld>
            <a:endParaRPr lang="en-US"/>
          </a:p>
        </p:txBody>
      </p:sp>
    </p:spTree>
    <p:extLst>
      <p:ext uri="{BB962C8B-B14F-4D97-AF65-F5344CB8AC3E}">
        <p14:creationId xmlns:p14="http://schemas.microsoft.com/office/powerpoint/2010/main" val="416707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A6915-005E-4D9B-8A4E-E3DC9A5FEEA3}" type="datetime1">
              <a:rPr lang="en-US" smtClean="0"/>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CB4C742-A520-4FF2-92F8-4C0ACF8003B0}" type="slidenum">
              <a:rPr lang="en-US" smtClean="0"/>
              <a:pPr/>
              <a:t>‹#›</a:t>
            </a:fld>
            <a:endParaRPr lang="en-US" dirty="0"/>
          </a:p>
        </p:txBody>
      </p:sp>
    </p:spTree>
    <p:extLst>
      <p:ext uri="{BB962C8B-B14F-4D97-AF65-F5344CB8AC3E}">
        <p14:creationId xmlns:p14="http://schemas.microsoft.com/office/powerpoint/2010/main" val="149316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Question Answering</a:t>
            </a:r>
            <a:endParaRPr lang="en-US" dirty="0"/>
          </a:p>
        </p:txBody>
      </p:sp>
      <p:sp>
        <p:nvSpPr>
          <p:cNvPr id="4" name="Slide Number Placeholder 3"/>
          <p:cNvSpPr>
            <a:spLocks noGrp="1"/>
          </p:cNvSpPr>
          <p:nvPr>
            <p:ph type="sldNum" sz="quarter" idx="12"/>
          </p:nvPr>
        </p:nvSpPr>
        <p:spPr/>
        <p:txBody>
          <a:bodyPr/>
          <a:lstStyle/>
          <a:p>
            <a:fld id="{1CB4C742-A520-4FF2-92F8-4C0ACF8003B0}" type="slidenum">
              <a:rPr lang="en-US" smtClean="0"/>
              <a:t>1</a:t>
            </a:fld>
            <a:endParaRPr lang="en-US"/>
          </a:p>
        </p:txBody>
      </p:sp>
      <p:sp>
        <p:nvSpPr>
          <p:cNvPr id="5" name="TextBox 4"/>
          <p:cNvSpPr txBox="1"/>
          <p:nvPr/>
        </p:nvSpPr>
        <p:spPr>
          <a:xfrm>
            <a:off x="971600" y="4636093"/>
            <a:ext cx="5974713" cy="646331"/>
          </a:xfrm>
          <a:prstGeom prst="rect">
            <a:avLst/>
          </a:prstGeom>
          <a:noFill/>
        </p:spPr>
        <p:txBody>
          <a:bodyPr wrap="none" rtlCol="0">
            <a:spAutoFit/>
          </a:bodyPr>
          <a:lstStyle/>
          <a:p>
            <a:r>
              <a:rPr lang="en-US" dirty="0"/>
              <a:t>Reference: </a:t>
            </a:r>
          </a:p>
          <a:p>
            <a:r>
              <a:rPr lang="en-US" dirty="0"/>
              <a:t>- D. </a:t>
            </a:r>
            <a:r>
              <a:rPr lang="en-US" dirty="0" err="1"/>
              <a:t>Jurafsky</a:t>
            </a:r>
            <a:r>
              <a:rPr lang="en-US" dirty="0"/>
              <a:t> and J. Martin, “Speech and Language Processing”</a:t>
            </a:r>
          </a:p>
        </p:txBody>
      </p:sp>
    </p:spTree>
    <p:extLst>
      <p:ext uri="{BB962C8B-B14F-4D97-AF65-F5344CB8AC3E}">
        <p14:creationId xmlns:p14="http://schemas.microsoft.com/office/powerpoint/2010/main" val="64922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65" y="212155"/>
            <a:ext cx="7068020" cy="1102519"/>
          </a:xfrm>
        </p:spPr>
        <p:txBody>
          <a:bodyPr>
            <a:normAutofit/>
          </a:bodyPr>
          <a:lstStyle/>
          <a:p>
            <a:pPr algn="l"/>
            <a:r>
              <a:rPr lang="en-US" sz="3000" dirty="0" smtClean="0">
                <a:solidFill>
                  <a:schemeClr val="tx2"/>
                </a:solidFill>
              </a:rPr>
              <a:t>Introduction</a:t>
            </a:r>
            <a:endParaRPr lang="en-US" sz="3000" dirty="0">
              <a:solidFill>
                <a:schemeClr val="tx2"/>
              </a:solidFill>
            </a:endParaRPr>
          </a:p>
        </p:txBody>
      </p:sp>
      <p:sp>
        <p:nvSpPr>
          <p:cNvPr id="3" name="Subtitle 2"/>
          <p:cNvSpPr>
            <a:spLocks noGrp="1"/>
          </p:cNvSpPr>
          <p:nvPr>
            <p:ph type="subTitle" idx="1"/>
          </p:nvPr>
        </p:nvSpPr>
        <p:spPr>
          <a:xfrm>
            <a:off x="685365" y="1209983"/>
            <a:ext cx="7704856" cy="5162177"/>
          </a:xfrm>
        </p:spPr>
        <p:txBody>
          <a:bodyPr>
            <a:noAutofit/>
          </a:bodyPr>
          <a:lstStyle/>
          <a:p>
            <a:pPr marL="342900" indent="-342900" algn="l">
              <a:buFont typeface="Arial" charset="0"/>
              <a:buChar char="•"/>
            </a:pPr>
            <a:r>
              <a:rPr lang="en-HK" sz="2400" dirty="0" smtClean="0">
                <a:solidFill>
                  <a:schemeClr val="tx1"/>
                </a:solidFill>
              </a:rPr>
              <a:t>By early 60s, two major paradigms of question answering (QA)</a:t>
            </a:r>
          </a:p>
          <a:p>
            <a:pPr marL="800100" lvl="1" indent="-342900" algn="l">
              <a:buFont typeface="Arial" charset="0"/>
              <a:buChar char="•"/>
            </a:pPr>
            <a:r>
              <a:rPr lang="en-HK" sz="2400" dirty="0" smtClean="0">
                <a:solidFill>
                  <a:schemeClr val="tx1"/>
                </a:solidFill>
              </a:rPr>
              <a:t>Information retrieval (IR) based</a:t>
            </a:r>
          </a:p>
          <a:p>
            <a:pPr marL="800100" lvl="1" indent="-342900" algn="l">
              <a:buFont typeface="Arial" charset="0"/>
              <a:buChar char="•"/>
            </a:pPr>
            <a:r>
              <a:rPr lang="en-HK" sz="2400" dirty="0" smtClean="0">
                <a:solidFill>
                  <a:schemeClr val="tx1"/>
                </a:solidFill>
              </a:rPr>
              <a:t>Knowledge based</a:t>
            </a:r>
          </a:p>
          <a:p>
            <a:pPr marL="342900" indent="-342900" algn="l">
              <a:buFont typeface="Arial" charset="0"/>
              <a:buChar char="•"/>
            </a:pPr>
            <a:r>
              <a:rPr lang="en-HK" sz="2400" dirty="0" smtClean="0">
                <a:solidFill>
                  <a:schemeClr val="tx1"/>
                </a:solidFill>
              </a:rPr>
              <a:t>In 2011, IBM’s Watson QA system won the TV game-show Jeopardy</a:t>
            </a:r>
          </a:p>
          <a:p>
            <a:pPr marL="800100" lvl="1" indent="-342900" algn="l">
              <a:buFont typeface="Arial" charset="0"/>
              <a:buChar char="•"/>
            </a:pPr>
            <a:r>
              <a:rPr lang="en-HK" sz="2400" dirty="0" smtClean="0">
                <a:solidFill>
                  <a:schemeClr val="tx1"/>
                </a:solidFill>
              </a:rPr>
              <a:t>Surpassing humans at answering questions like:</a:t>
            </a:r>
          </a:p>
          <a:p>
            <a:pPr lvl="1" algn="l"/>
            <a:r>
              <a:rPr lang="en-HK" sz="2400" dirty="0" smtClean="0">
                <a:solidFill>
                  <a:schemeClr val="tx1"/>
                </a:solidFill>
              </a:rPr>
              <a:t>“William Wilkinson’s “An Account of the Principalities of Wallachia and Moldovia” inspired this author’s most famous novel.”</a:t>
            </a:r>
          </a:p>
          <a:p>
            <a:pPr marL="342900" indent="-342900" algn="l">
              <a:buFont typeface="Arial" charset="0"/>
              <a:buChar char="•"/>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1CB4C742-A520-4FF2-92F8-4C0ACF8003B0}" type="slidenum">
              <a:rPr lang="en-US" smtClean="0"/>
              <a:t>2</a:t>
            </a:fld>
            <a:endParaRPr lang="en-US"/>
          </a:p>
        </p:txBody>
      </p:sp>
    </p:spTree>
    <p:extLst>
      <p:ext uri="{BB962C8B-B14F-4D97-AF65-F5344CB8AC3E}">
        <p14:creationId xmlns:p14="http://schemas.microsoft.com/office/powerpoint/2010/main" val="229266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65" y="212155"/>
            <a:ext cx="7068020" cy="1102519"/>
          </a:xfrm>
        </p:spPr>
        <p:txBody>
          <a:bodyPr>
            <a:normAutofit/>
          </a:bodyPr>
          <a:lstStyle/>
          <a:p>
            <a:pPr algn="l"/>
            <a:r>
              <a:rPr lang="en-US" sz="3000" dirty="0" smtClean="0">
                <a:solidFill>
                  <a:schemeClr val="tx2"/>
                </a:solidFill>
              </a:rPr>
              <a:t>Introduction</a:t>
            </a:r>
            <a:endParaRPr lang="en-US" sz="3000" dirty="0">
              <a:solidFill>
                <a:schemeClr val="tx2"/>
              </a:solidFill>
            </a:endParaRPr>
          </a:p>
        </p:txBody>
      </p:sp>
      <p:sp>
        <p:nvSpPr>
          <p:cNvPr id="3" name="Subtitle 2"/>
          <p:cNvSpPr>
            <a:spLocks noGrp="1"/>
          </p:cNvSpPr>
          <p:nvPr>
            <p:ph type="subTitle" idx="1"/>
          </p:nvPr>
        </p:nvSpPr>
        <p:spPr>
          <a:xfrm>
            <a:off x="685365" y="1209983"/>
            <a:ext cx="7704856" cy="5162177"/>
          </a:xfrm>
        </p:spPr>
        <p:txBody>
          <a:bodyPr>
            <a:noAutofit/>
          </a:bodyPr>
          <a:lstStyle/>
          <a:p>
            <a:pPr marL="342900" indent="-342900" algn="l">
              <a:buFont typeface="Arial" charset="0"/>
              <a:buChar char="•"/>
            </a:pPr>
            <a:r>
              <a:rPr lang="en-HK" sz="2400" dirty="0" smtClean="0">
                <a:solidFill>
                  <a:schemeClr val="tx1"/>
                </a:solidFill>
              </a:rPr>
              <a:t>Factoid questions – questions that can be answered with simple facts expressed in short texts such as:</a:t>
            </a:r>
          </a:p>
          <a:p>
            <a:pPr algn="l"/>
            <a:r>
              <a:rPr lang="en-HK" sz="2400" dirty="0" smtClean="0">
                <a:solidFill>
                  <a:schemeClr val="tx1"/>
                </a:solidFill>
              </a:rPr>
              <a:t>	“Where is the Louvre Museum located?”</a:t>
            </a:r>
          </a:p>
          <a:p>
            <a:pPr marL="342900" indent="-342900" algn="l">
              <a:buFont typeface="Arial" panose="020B0604020202020204" pitchFamily="34" charset="0"/>
              <a:buChar char="•"/>
            </a:pPr>
            <a:r>
              <a:rPr lang="en-HK" sz="2400" dirty="0" smtClean="0">
                <a:solidFill>
                  <a:schemeClr val="tx1"/>
                </a:solidFill>
              </a:rPr>
              <a:t>Some paradigms for factoid question answering:</a:t>
            </a:r>
          </a:p>
          <a:p>
            <a:pPr marL="800100" lvl="1" indent="-342900" algn="l">
              <a:buFont typeface="Arial" panose="020B0604020202020204" pitchFamily="34" charset="0"/>
              <a:buChar char="•"/>
            </a:pPr>
            <a:r>
              <a:rPr lang="en-HK" sz="2400" dirty="0" smtClean="0">
                <a:solidFill>
                  <a:schemeClr val="tx1"/>
                </a:solidFill>
              </a:rPr>
              <a:t>IR based QA</a:t>
            </a:r>
            <a:r>
              <a:rPr lang="en-HK" sz="2400" dirty="0">
                <a:solidFill>
                  <a:schemeClr val="tx1"/>
                </a:solidFill>
              </a:rPr>
              <a:t> </a:t>
            </a:r>
            <a:r>
              <a:rPr lang="en-HK" sz="2400" dirty="0" smtClean="0">
                <a:solidFill>
                  <a:schemeClr val="tx1"/>
                </a:solidFill>
              </a:rPr>
              <a:t>(also called open domain question QA)</a:t>
            </a:r>
          </a:p>
          <a:p>
            <a:pPr marL="800100" lvl="1" indent="-342900" algn="l">
              <a:buFont typeface="Arial" panose="020B0604020202020204" pitchFamily="34" charset="0"/>
              <a:buChar char="•"/>
            </a:pPr>
            <a:r>
              <a:rPr lang="en-HK" sz="2400" dirty="0" smtClean="0">
                <a:solidFill>
                  <a:schemeClr val="tx1"/>
                </a:solidFill>
              </a:rPr>
              <a:t>Knowledge-based QA</a:t>
            </a:r>
          </a:p>
          <a:p>
            <a:pPr marL="800100" lvl="1" indent="-342900" algn="l">
              <a:buFont typeface="Arial" panose="020B0604020202020204" pitchFamily="34" charset="0"/>
              <a:buChar char="•"/>
            </a:pPr>
            <a:r>
              <a:rPr lang="en-HK" sz="2400" dirty="0" err="1" smtClean="0">
                <a:solidFill>
                  <a:schemeClr val="tx1"/>
                </a:solidFill>
              </a:rPr>
              <a:t>Pretrained</a:t>
            </a:r>
            <a:r>
              <a:rPr lang="en-HK" sz="2400" dirty="0" smtClean="0">
                <a:solidFill>
                  <a:schemeClr val="tx1"/>
                </a:solidFill>
              </a:rPr>
              <a:t> language model based QA</a:t>
            </a:r>
          </a:p>
          <a:p>
            <a:pPr marL="342900" indent="-342900" algn="l">
              <a:buFont typeface="Arial" panose="020B0604020202020204" pitchFamily="34" charset="0"/>
              <a:buChar char="•"/>
            </a:pPr>
            <a:r>
              <a:rPr lang="en-HK" sz="2400" dirty="0" smtClean="0">
                <a:solidFill>
                  <a:schemeClr val="tx1"/>
                </a:solidFill>
              </a:rPr>
              <a:t>We focus on factoid QA, but there are other QA tasks such as long-form QA (long answers), and community QA.</a:t>
            </a:r>
          </a:p>
        </p:txBody>
      </p:sp>
      <p:sp>
        <p:nvSpPr>
          <p:cNvPr id="4" name="Slide Number Placeholder 3"/>
          <p:cNvSpPr>
            <a:spLocks noGrp="1"/>
          </p:cNvSpPr>
          <p:nvPr>
            <p:ph type="sldNum" sz="quarter" idx="12"/>
          </p:nvPr>
        </p:nvSpPr>
        <p:spPr/>
        <p:txBody>
          <a:bodyPr/>
          <a:lstStyle/>
          <a:p>
            <a:fld id="{1CB4C742-A520-4FF2-92F8-4C0ACF8003B0}" type="slidenum">
              <a:rPr lang="en-US" smtClean="0"/>
              <a:t>3</a:t>
            </a:fld>
            <a:endParaRPr lang="en-US"/>
          </a:p>
        </p:txBody>
      </p:sp>
    </p:spTree>
    <p:extLst>
      <p:ext uri="{BB962C8B-B14F-4D97-AF65-F5344CB8AC3E}">
        <p14:creationId xmlns:p14="http://schemas.microsoft.com/office/powerpoint/2010/main" val="343364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65" y="212155"/>
            <a:ext cx="7068020" cy="1102519"/>
          </a:xfrm>
        </p:spPr>
        <p:txBody>
          <a:bodyPr>
            <a:normAutofit/>
          </a:bodyPr>
          <a:lstStyle/>
          <a:p>
            <a:pPr algn="l"/>
            <a:r>
              <a:rPr lang="en-US" sz="3000" dirty="0" smtClean="0">
                <a:solidFill>
                  <a:schemeClr val="tx2"/>
                </a:solidFill>
              </a:rPr>
              <a:t>IR with Dense Vectors</a:t>
            </a:r>
            <a:endParaRPr lang="en-US" sz="3000" dirty="0">
              <a:solidFill>
                <a:schemeClr val="tx2"/>
              </a:solidFill>
            </a:endParaRPr>
          </a:p>
        </p:txBody>
      </p:sp>
      <p:sp>
        <p:nvSpPr>
          <p:cNvPr id="3" name="Subtitle 2"/>
          <p:cNvSpPr>
            <a:spLocks noGrp="1"/>
          </p:cNvSpPr>
          <p:nvPr>
            <p:ph type="subTitle" idx="1"/>
          </p:nvPr>
        </p:nvSpPr>
        <p:spPr>
          <a:xfrm>
            <a:off x="685365" y="1209983"/>
            <a:ext cx="7704856" cy="5162177"/>
          </a:xfrm>
        </p:spPr>
        <p:txBody>
          <a:bodyPr>
            <a:noAutofit/>
          </a:bodyPr>
          <a:lstStyle/>
          <a:p>
            <a:pPr marL="342900" indent="-342900" algn="l">
              <a:buFont typeface="Arial" charset="0"/>
              <a:buChar char="•"/>
            </a:pPr>
            <a:r>
              <a:rPr lang="en-HK" sz="2400" dirty="0" smtClean="0">
                <a:solidFill>
                  <a:schemeClr val="tx1"/>
                </a:solidFill>
              </a:rPr>
              <a:t>The traditional IR algorithms have known to have a limitation: they work only if there is exact overlap of words between the query and document.</a:t>
            </a:r>
          </a:p>
          <a:p>
            <a:pPr marL="342900" indent="-342900" algn="l">
              <a:buFont typeface="Arial" charset="0"/>
              <a:buChar char="•"/>
            </a:pPr>
            <a:r>
              <a:rPr lang="en-HK" sz="2400" dirty="0">
                <a:solidFill>
                  <a:schemeClr val="tx1"/>
                </a:solidFill>
              </a:rPr>
              <a:t>V</a:t>
            </a:r>
            <a:r>
              <a:rPr lang="en-HK" sz="2400" dirty="0" smtClean="0">
                <a:solidFill>
                  <a:schemeClr val="tx1"/>
                </a:solidFill>
              </a:rPr>
              <a:t>ocabulary mismatch problem</a:t>
            </a:r>
          </a:p>
          <a:p>
            <a:pPr marL="800100" lvl="1" indent="-342900" algn="l">
              <a:buFont typeface="Arial" charset="0"/>
              <a:buChar char="•"/>
            </a:pPr>
            <a:r>
              <a:rPr lang="en-HK" sz="2400" dirty="0" smtClean="0">
                <a:solidFill>
                  <a:schemeClr val="tx1"/>
                </a:solidFill>
              </a:rPr>
              <a:t>E.g. User might decide to search for “a tragic love story”, but Shakespeare writes instead about “star-crossed lovers”</a:t>
            </a:r>
          </a:p>
          <a:p>
            <a:pPr marL="342900" indent="-342900" algn="l">
              <a:buFont typeface="Arial" charset="0"/>
              <a:buChar char="•"/>
            </a:pPr>
            <a:r>
              <a:rPr lang="en-HK" sz="2400" dirty="0" smtClean="0">
                <a:solidFill>
                  <a:schemeClr val="tx1"/>
                </a:solidFill>
              </a:rPr>
              <a:t>The solution is to </a:t>
            </a:r>
            <a:r>
              <a:rPr lang="en-HK" sz="2400" dirty="0" smtClean="0">
                <a:solidFill>
                  <a:schemeClr val="tx1"/>
                </a:solidFill>
              </a:rPr>
              <a:t>use an approach that can handle synonymy</a:t>
            </a:r>
          </a:p>
          <a:p>
            <a:pPr marL="342900" indent="-342900" algn="l">
              <a:buFont typeface="Arial" charset="0"/>
              <a:buChar char="•"/>
            </a:pPr>
            <a:r>
              <a:rPr lang="en-HK" sz="2400" dirty="0" smtClean="0">
                <a:solidFill>
                  <a:schemeClr val="tx1"/>
                </a:solidFill>
              </a:rPr>
              <a:t>Instead of sparse word-count vectors, we use dense </a:t>
            </a:r>
            <a:r>
              <a:rPr lang="en-HK" sz="2400" dirty="0" err="1" smtClean="0">
                <a:solidFill>
                  <a:schemeClr val="tx1"/>
                </a:solidFill>
              </a:rPr>
              <a:t>embeddings</a:t>
            </a:r>
            <a:r>
              <a:rPr lang="en-HK" sz="2400" dirty="0" smtClean="0">
                <a:solidFill>
                  <a:schemeClr val="tx1"/>
                </a:solidFill>
              </a:rPr>
              <a:t>.</a:t>
            </a:r>
          </a:p>
          <a:p>
            <a:pPr marL="342900" indent="-342900" algn="l">
              <a:buFont typeface="Arial" charset="0"/>
              <a:buChar char="•"/>
            </a:pPr>
            <a:r>
              <a:rPr lang="en-HK" sz="2400" dirty="0" smtClean="0">
                <a:solidFill>
                  <a:schemeClr val="tx1"/>
                </a:solidFill>
              </a:rPr>
              <a:t>Modern methods all make use of </a:t>
            </a:r>
            <a:r>
              <a:rPr lang="en-HK" sz="2400" smtClean="0">
                <a:solidFill>
                  <a:schemeClr val="tx1"/>
                </a:solidFill>
              </a:rPr>
              <a:t>encoders like BERT.</a:t>
            </a:r>
            <a:endParaRPr lang="en-HK" sz="2400" dirty="0" smtClean="0">
              <a:solidFill>
                <a:schemeClr val="tx1"/>
              </a:solidFill>
            </a:endParaRPr>
          </a:p>
        </p:txBody>
      </p:sp>
      <p:sp>
        <p:nvSpPr>
          <p:cNvPr id="4" name="Slide Number Placeholder 3"/>
          <p:cNvSpPr>
            <a:spLocks noGrp="1"/>
          </p:cNvSpPr>
          <p:nvPr>
            <p:ph type="sldNum" sz="quarter" idx="12"/>
          </p:nvPr>
        </p:nvSpPr>
        <p:spPr/>
        <p:txBody>
          <a:bodyPr/>
          <a:lstStyle/>
          <a:p>
            <a:fld id="{1CB4C742-A520-4FF2-92F8-4C0ACF8003B0}" type="slidenum">
              <a:rPr lang="en-US" smtClean="0"/>
              <a:t>4</a:t>
            </a:fld>
            <a:endParaRPr lang="en-US"/>
          </a:p>
        </p:txBody>
      </p:sp>
    </p:spTree>
    <p:extLst>
      <p:ext uri="{BB962C8B-B14F-4D97-AF65-F5344CB8AC3E}">
        <p14:creationId xmlns:p14="http://schemas.microsoft.com/office/powerpoint/2010/main" val="347115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CDB3F9F-B287-41F3-9EDB-F1A6AD9B90F3}"/>
              </a:ext>
            </a:extLst>
          </p:cNvPr>
          <p:cNvPicPr>
            <a:picLocks noChangeAspect="1"/>
          </p:cNvPicPr>
          <p:nvPr/>
        </p:nvPicPr>
        <p:blipFill>
          <a:blip r:embed="rId2"/>
          <a:stretch>
            <a:fillRect/>
          </a:stretch>
        </p:blipFill>
        <p:spPr>
          <a:xfrm>
            <a:off x="272616" y="994616"/>
            <a:ext cx="8596003" cy="3770052"/>
          </a:xfrm>
          <a:prstGeom prst="rect">
            <a:avLst/>
          </a:prstGeom>
        </p:spPr>
      </p:pic>
      <p:sp>
        <p:nvSpPr>
          <p:cNvPr id="2" name="Title 1"/>
          <p:cNvSpPr>
            <a:spLocks noGrp="1"/>
          </p:cNvSpPr>
          <p:nvPr>
            <p:ph type="ctrTitle"/>
          </p:nvPr>
        </p:nvSpPr>
        <p:spPr>
          <a:xfrm>
            <a:off x="323528" y="-107904"/>
            <a:ext cx="7068020" cy="1102519"/>
          </a:xfrm>
        </p:spPr>
        <p:txBody>
          <a:bodyPr>
            <a:normAutofit/>
          </a:bodyPr>
          <a:lstStyle/>
          <a:p>
            <a:pPr algn="l"/>
            <a:r>
              <a:rPr lang="en-US" sz="3000" dirty="0">
                <a:solidFill>
                  <a:schemeClr val="tx2"/>
                </a:solidFill>
              </a:rPr>
              <a:t>Self-Attention Layers</a:t>
            </a:r>
          </a:p>
        </p:txBody>
      </p:sp>
      <p:sp>
        <p:nvSpPr>
          <p:cNvPr id="3" name="Subtitle 2"/>
          <p:cNvSpPr>
            <a:spLocks noGrp="1"/>
          </p:cNvSpPr>
          <p:nvPr>
            <p:ph type="subTitle" idx="1"/>
          </p:nvPr>
        </p:nvSpPr>
        <p:spPr>
          <a:xfrm>
            <a:off x="683568" y="1435175"/>
            <a:ext cx="7704856" cy="3329493"/>
          </a:xfrm>
        </p:spPr>
        <p:txBody>
          <a:bodyPr>
            <a:noAutofit/>
          </a:bodyPr>
          <a:lstStyle/>
          <a:p>
            <a:pPr marL="342900" indent="-342900" algn="l">
              <a:buFont typeface="Arial" charset="0"/>
              <a:buChar char="•"/>
            </a:pPr>
            <a:endParaRPr lang="en-US" sz="2400" dirty="0">
              <a:solidFill>
                <a:schemeClr val="tx1"/>
              </a:solidFill>
            </a:endParaRPr>
          </a:p>
          <a:p>
            <a:pPr marL="342900" indent="-342900" algn="l">
              <a:buFont typeface="Arial" charset="0"/>
              <a:buChar char="•"/>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1CB4C742-A520-4FF2-92F8-4C0ACF8003B0}" type="slidenum">
              <a:rPr lang="en-US" smtClean="0"/>
              <a:t>5</a:t>
            </a:fld>
            <a:endParaRPr lang="en-US"/>
          </a:p>
        </p:txBody>
      </p:sp>
      <p:sp>
        <p:nvSpPr>
          <p:cNvPr id="7" name="Rectangle 6"/>
          <p:cNvSpPr/>
          <p:nvPr/>
        </p:nvSpPr>
        <p:spPr>
          <a:xfrm>
            <a:off x="426154" y="4599920"/>
            <a:ext cx="8460432" cy="1938992"/>
          </a:xfrm>
          <a:prstGeom prst="rect">
            <a:avLst/>
          </a:prstGeom>
        </p:spPr>
        <p:txBody>
          <a:bodyPr wrap="square">
            <a:spAutoFit/>
          </a:bodyPr>
          <a:lstStyle/>
          <a:p>
            <a:r>
              <a:rPr lang="en-US" sz="2400" dirty="0" smtClean="0"/>
              <a:t>Information flow in a causal (or masked) self-attention model. In processing each element of the sequence, the model attends to all the inputs up to, and including, the current one. Unlike RNNs, the computations at each time step are independent of all the other steps and therefore can be performed in parallel.</a:t>
            </a:r>
            <a:endParaRPr lang="en-US" sz="2400" dirty="0"/>
          </a:p>
        </p:txBody>
      </p:sp>
      <p:sp>
        <p:nvSpPr>
          <p:cNvPr id="8" name="TextBox 2">
            <a:extLst>
              <a:ext uri="{FF2B5EF4-FFF2-40B4-BE49-F238E27FC236}">
                <a16:creationId xmlns:a16="http://schemas.microsoft.com/office/drawing/2014/main" id="{04F6CB0C-51D3-4421-908F-4ED28F08D7FF}"/>
              </a:ext>
            </a:extLst>
          </p:cNvPr>
          <p:cNvSpPr txBox="1"/>
          <p:nvPr/>
        </p:nvSpPr>
        <p:spPr>
          <a:xfrm>
            <a:off x="107504" y="1289557"/>
            <a:ext cx="792088" cy="369332"/>
          </a:xfrm>
          <a:prstGeom prst="rect">
            <a:avLst/>
          </a:prstGeom>
          <a:noFill/>
        </p:spPr>
        <p:txBody>
          <a:bodyPr wrap="square" rtlCol="0">
            <a:spAutoFit/>
          </a:bodyPr>
          <a:lstStyle/>
          <a:p>
            <a:r>
              <a:rPr lang="en-US" dirty="0"/>
              <a:t>Fig. 1</a:t>
            </a:r>
          </a:p>
        </p:txBody>
      </p:sp>
    </p:spTree>
    <p:extLst>
      <p:ext uri="{BB962C8B-B14F-4D97-AF65-F5344CB8AC3E}">
        <p14:creationId xmlns:p14="http://schemas.microsoft.com/office/powerpoint/2010/main" val="275433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64" y="212155"/>
            <a:ext cx="7704855" cy="1102519"/>
          </a:xfrm>
        </p:spPr>
        <p:txBody>
          <a:bodyPr>
            <a:normAutofit/>
          </a:bodyPr>
          <a:lstStyle/>
          <a:p>
            <a:pPr algn="l"/>
            <a:r>
              <a:rPr lang="en-US" sz="3000" dirty="0">
                <a:solidFill>
                  <a:schemeClr val="tx2"/>
                </a:solidFill>
              </a:rPr>
              <a:t>Self-Attention – the Simplest Form</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365" y="1209983"/>
                <a:ext cx="7704856" cy="5162177"/>
              </a:xfrm>
            </p:spPr>
            <p:txBody>
              <a:bodyPr>
                <a:noAutofit/>
              </a:bodyPr>
              <a:lstStyle/>
              <a:p>
                <a:pPr marL="342900" indent="-342900" algn="l">
                  <a:buFont typeface="Arial" charset="0"/>
                  <a:buChar char="•"/>
                </a:pPr>
                <a:r>
                  <a:rPr lang="en-HK" sz="2400" dirty="0" smtClean="0">
                    <a:solidFill>
                      <a:schemeClr val="tx1"/>
                    </a:solidFill>
                  </a:rPr>
                  <a:t>To make effective use of these scores,</a:t>
                </a:r>
                <a:r>
                  <a:rPr lang="en-US" sz="2400" dirty="0">
                    <a:solidFill>
                      <a:schemeClr val="tx1"/>
                    </a:solidFill>
                  </a:rPr>
                  <a:t> normalize them with a </a:t>
                </a:r>
                <a:r>
                  <a:rPr lang="en-US" sz="2400" dirty="0" err="1">
                    <a:solidFill>
                      <a:schemeClr val="tx1"/>
                    </a:solidFill>
                  </a:rPr>
                  <a:t>softmax</a:t>
                </a:r>
                <a:r>
                  <a:rPr lang="en-US" sz="2400" dirty="0">
                    <a:solidFill>
                      <a:schemeClr val="tx1"/>
                    </a:solidFill>
                  </a:rPr>
                  <a:t> to create a vector of weights, </a:t>
                </a:r>
                <a14:m>
                  <m:oMath xmlns:m="http://schemas.openxmlformats.org/officeDocument/2006/math">
                    <m:sSub>
                      <m:sSubPr>
                        <m:ctrlPr>
                          <a:rPr lang="en-HK" sz="2400" b="0" i="1" smtClean="0">
                            <a:solidFill>
                              <a:schemeClr val="tx1"/>
                            </a:solidFill>
                            <a:latin typeface="Cambria Math" panose="02040503050406030204" pitchFamily="18" charset="0"/>
                          </a:rPr>
                        </m:ctrlPr>
                      </m:sSubPr>
                      <m:e>
                        <m:r>
                          <a:rPr lang="en-HK" sz="2400" b="0" i="1" smtClean="0">
                            <a:solidFill>
                              <a:schemeClr val="tx1"/>
                            </a:solidFill>
                            <a:latin typeface="Cambria Math" panose="02040503050406030204" pitchFamily="18" charset="0"/>
                            <a:ea typeface="Cambria Math" panose="02040503050406030204" pitchFamily="18" charset="0"/>
                          </a:rPr>
                          <m:t>𝛼</m:t>
                        </m:r>
                      </m:e>
                      <m:sub>
                        <m:r>
                          <a:rPr lang="en-HK" sz="2400" b="0" i="1" smtClean="0">
                            <a:solidFill>
                              <a:schemeClr val="tx1"/>
                            </a:solidFill>
                            <a:latin typeface="Cambria Math" panose="02040503050406030204" pitchFamily="18" charset="0"/>
                          </a:rPr>
                          <m:t>𝑖𝑗</m:t>
                        </m:r>
                      </m:sub>
                    </m:sSub>
                  </m:oMath>
                </a14:m>
                <a:r>
                  <a:rPr lang="en-US" sz="2400" dirty="0" smtClean="0">
                    <a:solidFill>
                      <a:schemeClr val="tx1"/>
                    </a:solidFill>
                  </a:rPr>
                  <a:t>, that </a:t>
                </a:r>
                <a:r>
                  <a:rPr lang="en-US" sz="2400" dirty="0">
                    <a:solidFill>
                      <a:schemeClr val="tx1"/>
                    </a:solidFill>
                  </a:rPr>
                  <a:t>indicates the proportional relevance of each input to the input element </a:t>
                </a:r>
                <a14:m>
                  <m:oMath xmlns:m="http://schemas.openxmlformats.org/officeDocument/2006/math">
                    <m:r>
                      <a:rPr lang="en-US" sz="2400" i="1" dirty="0" smtClean="0">
                        <a:solidFill>
                          <a:schemeClr val="tx1"/>
                        </a:solidFill>
                        <a:latin typeface="Cambria Math" panose="02040503050406030204" pitchFamily="18" charset="0"/>
                        <a:ea typeface="Cambria Math" panose="02040503050406030204" pitchFamily="18" charset="0"/>
                      </a:rPr>
                      <m:t>𝑖</m:t>
                    </m:r>
                  </m:oMath>
                </a14:m>
                <a:r>
                  <a:rPr lang="en-US" sz="2400" dirty="0">
                    <a:solidFill>
                      <a:schemeClr val="tx1"/>
                    </a:solidFill>
                  </a:rPr>
                  <a:t> that is the current focus of attention</a:t>
                </a:r>
                <a:br>
                  <a:rPr lang="en-US" sz="2400" dirty="0">
                    <a:solidFill>
                      <a:schemeClr val="tx1"/>
                    </a:solidFill>
                  </a:rPr>
                </a:br>
                <a14:m>
                  <m:oMath xmlns:m="http://schemas.openxmlformats.org/officeDocument/2006/math">
                    <m:sSub>
                      <m:sSubPr>
                        <m:ctrlPr>
                          <a:rPr lang="en-HK" sz="2400" b="0" i="1" smtClean="0">
                            <a:solidFill>
                              <a:schemeClr val="tx1"/>
                            </a:solidFill>
                            <a:latin typeface="Cambria Math" panose="02040503050406030204" pitchFamily="18" charset="0"/>
                            <a:ea typeface="Cambria Math" panose="02040503050406030204" pitchFamily="18" charset="0"/>
                          </a:rPr>
                        </m:ctrlPr>
                      </m:sSubPr>
                      <m:e>
                        <m:r>
                          <a:rPr lang="it-IT" sz="2400" i="1" smtClean="0">
                            <a:solidFill>
                              <a:schemeClr val="tx1"/>
                            </a:solidFill>
                            <a:latin typeface="Cambria Math" panose="02040503050406030204" pitchFamily="18" charset="0"/>
                            <a:ea typeface="Cambria Math" panose="02040503050406030204" pitchFamily="18" charset="0"/>
                          </a:rPr>
                          <m:t>𝛼</m:t>
                        </m:r>
                      </m:e>
                      <m:sub>
                        <m:r>
                          <a:rPr lang="en-HK" sz="2400" b="0" i="1" smtClean="0">
                            <a:solidFill>
                              <a:schemeClr val="tx1"/>
                            </a:solidFill>
                            <a:latin typeface="Cambria Math" panose="02040503050406030204" pitchFamily="18" charset="0"/>
                            <a:ea typeface="Cambria Math" panose="02040503050406030204" pitchFamily="18" charset="0"/>
                          </a:rPr>
                          <m:t>𝑖𝑗</m:t>
                        </m:r>
                      </m:sub>
                    </m:sSub>
                    <m:r>
                      <a:rPr lang="it-IT" sz="2400" i="1">
                        <a:solidFill>
                          <a:schemeClr val="tx1"/>
                        </a:solidFill>
                        <a:latin typeface="Cambria Math" panose="02040503050406030204" pitchFamily="18" charset="0"/>
                        <a:ea typeface="Cambria Math" panose="02040503050406030204" pitchFamily="18" charset="0"/>
                      </a:rPr>
                      <m:t>=</m:t>
                    </m:r>
                    <m:r>
                      <m:rPr>
                        <m:sty m:val="p"/>
                      </m:rPr>
                      <a:rPr lang="it-IT" sz="2400" i="0" smtClean="0">
                        <a:solidFill>
                          <a:schemeClr val="tx1"/>
                        </a:solidFill>
                        <a:latin typeface="Cambria Math" panose="02040503050406030204" pitchFamily="18" charset="0"/>
                        <a:ea typeface="Cambria Math" panose="02040503050406030204" pitchFamily="18" charset="0"/>
                      </a:rPr>
                      <m:t>softmax</m:t>
                    </m:r>
                    <m:d>
                      <m:dPr>
                        <m:ctrlPr>
                          <a:rPr lang="en-HK" sz="2400" b="0" i="1" smtClean="0">
                            <a:solidFill>
                              <a:schemeClr val="tx1"/>
                            </a:solidFill>
                            <a:latin typeface="Cambria Math" panose="02040503050406030204" pitchFamily="18" charset="0"/>
                            <a:ea typeface="Cambria Math" panose="02040503050406030204" pitchFamily="18" charset="0"/>
                          </a:rPr>
                        </m:ctrlPr>
                      </m:dPr>
                      <m:e>
                        <m:r>
                          <a:rPr lang="en-HK" sz="2400" i="1">
                            <a:solidFill>
                              <a:schemeClr val="tx1"/>
                            </a:solidFill>
                            <a:latin typeface="Cambria Math" panose="02040503050406030204" pitchFamily="18" charset="0"/>
                            <a:ea typeface="Cambria Math" panose="02040503050406030204" pitchFamily="18" charset="0"/>
                          </a:rPr>
                          <m:t>𝑠𝑐𝑜𝑟𝑒</m:t>
                        </m:r>
                        <m:d>
                          <m:dPr>
                            <m:ctrlPr>
                              <a:rPr lang="en-HK" sz="2400" i="1">
                                <a:solidFill>
                                  <a:schemeClr val="tx1"/>
                                </a:solidFill>
                                <a:latin typeface="Cambria Math" panose="02040503050406030204" pitchFamily="18" charset="0"/>
                                <a:ea typeface="Cambria Math" panose="02040503050406030204" pitchFamily="18" charset="0"/>
                              </a:rPr>
                            </m:ctrlPr>
                          </m:dPr>
                          <m:e>
                            <m:sSub>
                              <m:sSubPr>
                                <m:ctrlPr>
                                  <a:rPr lang="en-HK" sz="2400" i="1">
                                    <a:solidFill>
                                      <a:schemeClr val="tx1"/>
                                    </a:solidFill>
                                    <a:latin typeface="Cambria Math" panose="02040503050406030204" pitchFamily="18" charset="0"/>
                                    <a:ea typeface="Cambria Math" panose="02040503050406030204" pitchFamily="18" charset="0"/>
                                  </a:rPr>
                                </m:ctrlPr>
                              </m:sSubPr>
                              <m:e>
                                <m:r>
                                  <a:rPr lang="en-HK" sz="2400" i="1">
                                    <a:solidFill>
                                      <a:schemeClr val="tx1"/>
                                    </a:solidFill>
                                    <a:latin typeface="Cambria Math" panose="02040503050406030204" pitchFamily="18" charset="0"/>
                                    <a:ea typeface="Cambria Math" panose="02040503050406030204" pitchFamily="18" charset="0"/>
                                  </a:rPr>
                                  <m:t>𝑥</m:t>
                                </m:r>
                              </m:e>
                              <m:sub>
                                <m:r>
                                  <a:rPr lang="en-HK" sz="2400" i="1">
                                    <a:solidFill>
                                      <a:schemeClr val="tx1"/>
                                    </a:solidFill>
                                    <a:latin typeface="Cambria Math" panose="02040503050406030204" pitchFamily="18" charset="0"/>
                                    <a:ea typeface="Cambria Math" panose="02040503050406030204" pitchFamily="18" charset="0"/>
                                  </a:rPr>
                                  <m:t>𝑖</m:t>
                                </m:r>
                              </m:sub>
                            </m:sSub>
                            <m:r>
                              <a:rPr lang="en-HK" sz="2400" i="1">
                                <a:solidFill>
                                  <a:schemeClr val="tx1"/>
                                </a:solidFill>
                                <a:latin typeface="Cambria Math" panose="02040503050406030204" pitchFamily="18" charset="0"/>
                                <a:ea typeface="Cambria Math" panose="02040503050406030204" pitchFamily="18" charset="0"/>
                              </a:rPr>
                              <m:t>, </m:t>
                            </m:r>
                            <m:sSub>
                              <m:sSubPr>
                                <m:ctrlPr>
                                  <a:rPr lang="en-HK" sz="2400" i="1">
                                    <a:solidFill>
                                      <a:schemeClr val="tx1"/>
                                    </a:solidFill>
                                    <a:latin typeface="Cambria Math" panose="02040503050406030204" pitchFamily="18" charset="0"/>
                                    <a:ea typeface="Cambria Math" panose="02040503050406030204" pitchFamily="18" charset="0"/>
                                  </a:rPr>
                                </m:ctrlPr>
                              </m:sSubPr>
                              <m:e>
                                <m:r>
                                  <a:rPr lang="en-HK" sz="2400" i="1">
                                    <a:solidFill>
                                      <a:schemeClr val="tx1"/>
                                    </a:solidFill>
                                    <a:latin typeface="Cambria Math" panose="02040503050406030204" pitchFamily="18" charset="0"/>
                                    <a:ea typeface="Cambria Math" panose="02040503050406030204" pitchFamily="18" charset="0"/>
                                  </a:rPr>
                                  <m:t>𝑥</m:t>
                                </m:r>
                              </m:e>
                              <m:sub>
                                <m:r>
                                  <a:rPr lang="en-HK" sz="2400" i="1">
                                    <a:solidFill>
                                      <a:schemeClr val="tx1"/>
                                    </a:solidFill>
                                    <a:latin typeface="Cambria Math" panose="02040503050406030204" pitchFamily="18" charset="0"/>
                                    <a:ea typeface="Cambria Math" panose="02040503050406030204" pitchFamily="18" charset="0"/>
                                  </a:rPr>
                                  <m:t>𝑗</m:t>
                                </m:r>
                              </m:sub>
                            </m:sSub>
                          </m:e>
                        </m:d>
                      </m:e>
                    </m:d>
                    <m:r>
                      <a:rPr lang="it-IT" sz="2400" i="1">
                        <a:solidFill>
                          <a:schemeClr val="tx1"/>
                        </a:solidFill>
                        <a:latin typeface="Cambria Math" panose="02040503050406030204" pitchFamily="18" charset="0"/>
                        <a:ea typeface="Cambria Math" panose="02040503050406030204" pitchFamily="18" charset="0"/>
                      </a:rPr>
                      <m:t> </m:t>
                    </m:r>
                    <m:r>
                      <a:rPr lang="it-IT" sz="2400" i="1" smtClean="0">
                        <a:solidFill>
                          <a:schemeClr val="tx1"/>
                        </a:solidFill>
                        <a:latin typeface="Cambria Math" panose="02040503050406030204" pitchFamily="18" charset="0"/>
                        <a:ea typeface="Cambria Math" panose="02040503050406030204" pitchFamily="18" charset="0"/>
                      </a:rPr>
                      <m:t>∀</m:t>
                    </m:r>
                    <m:r>
                      <a:rPr lang="en-HK" sz="2400" b="0" i="1" smtClean="0">
                        <a:solidFill>
                          <a:schemeClr val="tx1"/>
                        </a:solidFill>
                        <a:latin typeface="Cambria Math" panose="02040503050406030204" pitchFamily="18" charset="0"/>
                        <a:ea typeface="Cambria Math" panose="02040503050406030204" pitchFamily="18" charset="0"/>
                      </a:rPr>
                      <m:t>𝑗</m:t>
                    </m:r>
                    <m:r>
                      <a:rPr lang="en-HK" sz="2400" b="0" i="1" smtClean="0">
                        <a:solidFill>
                          <a:schemeClr val="tx1"/>
                        </a:solidFill>
                        <a:latin typeface="Cambria Math" panose="02040503050406030204" pitchFamily="18" charset="0"/>
                        <a:ea typeface="Cambria Math" panose="02040503050406030204" pitchFamily="18" charset="0"/>
                      </a:rPr>
                      <m:t>≤</m:t>
                    </m:r>
                    <m:r>
                      <a:rPr lang="en-HK" sz="2400" b="0" i="1" smtClean="0">
                        <a:solidFill>
                          <a:schemeClr val="tx1"/>
                        </a:solidFill>
                        <a:latin typeface="Cambria Math" panose="02040503050406030204" pitchFamily="18" charset="0"/>
                        <a:ea typeface="Cambria Math" panose="02040503050406030204" pitchFamily="18" charset="0"/>
                      </a:rPr>
                      <m:t>𝑖</m:t>
                    </m:r>
                  </m:oMath>
                </a14:m>
                <a:r>
                  <a:rPr lang="en-HK" sz="2400" b="0" dirty="0">
                    <a:solidFill>
                      <a:schemeClr val="tx1"/>
                    </a:solidFill>
                    <a:latin typeface="Cambria Math" panose="02040503050406030204" pitchFamily="18" charset="0"/>
                    <a:ea typeface="Cambria Math" panose="02040503050406030204" pitchFamily="18" charset="0"/>
                  </a:rPr>
                  <a:t/>
                </a:r>
                <a:br>
                  <a:rPr lang="en-HK" sz="2400" b="0" dirty="0">
                    <a:solidFill>
                      <a:schemeClr val="tx1"/>
                    </a:solidFill>
                    <a:latin typeface="Cambria Math" panose="02040503050406030204" pitchFamily="18" charset="0"/>
                    <a:ea typeface="Cambria Math" panose="02040503050406030204" pitchFamily="18" charset="0"/>
                  </a:rPr>
                </a:br>
                <a14:m>
                  <m:oMath xmlns:m="http://schemas.openxmlformats.org/officeDocument/2006/math">
                    <m:sSub>
                      <m:sSubPr>
                        <m:ctrlPr>
                          <a:rPr lang="en-HK" sz="2400" i="1" smtClean="0">
                            <a:solidFill>
                              <a:schemeClr val="bg1"/>
                            </a:solidFill>
                            <a:latin typeface="Cambria Math" panose="02040503050406030204" pitchFamily="18" charset="0"/>
                          </a:rPr>
                        </m:ctrlPr>
                      </m:sSubPr>
                      <m:e>
                        <m:r>
                          <a:rPr lang="it-IT" sz="2400">
                            <a:solidFill>
                              <a:schemeClr val="bg1"/>
                            </a:solidFill>
                            <a:latin typeface="Cambria Math" panose="02040503050406030204" pitchFamily="18" charset="0"/>
                          </a:rPr>
                          <m:t>𝛼</m:t>
                        </m:r>
                      </m:e>
                      <m:sub>
                        <m:r>
                          <a:rPr lang="en-HK" sz="2400">
                            <a:solidFill>
                              <a:schemeClr val="bg1"/>
                            </a:solidFill>
                            <a:latin typeface="Cambria Math" panose="02040503050406030204" pitchFamily="18" charset="0"/>
                          </a:rPr>
                          <m:t>𝑖𝑗</m:t>
                        </m:r>
                        <m:r>
                          <a:rPr lang="en-HK" sz="2400" b="0" i="0" smtClean="0">
                            <a:solidFill>
                              <a:schemeClr val="bg1"/>
                            </a:solidFill>
                            <a:latin typeface="Cambria Math" panose="02040503050406030204" pitchFamily="18" charset="0"/>
                          </a:rPr>
                          <m:t> </m:t>
                        </m:r>
                      </m:sub>
                    </m:sSub>
                    <m:r>
                      <a:rPr lang="it-IT" sz="2400">
                        <a:solidFill>
                          <a:schemeClr val="tx1"/>
                        </a:solidFill>
                        <a:latin typeface="Cambria Math" panose="02040503050406030204" pitchFamily="18" charset="0"/>
                      </a:rPr>
                      <m:t>=</m:t>
                    </m:r>
                    <m:f>
                      <m:fPr>
                        <m:ctrlPr>
                          <a:rPr lang="en-HK" sz="2400" i="1">
                            <a:solidFill>
                              <a:schemeClr val="tx1"/>
                            </a:solidFill>
                            <a:latin typeface="Cambria Math" panose="02040503050406030204" pitchFamily="18" charset="0"/>
                          </a:rPr>
                        </m:ctrlPr>
                      </m:fPr>
                      <m:num>
                        <m:r>
                          <m:rPr>
                            <m:sty m:val="p"/>
                          </m:rPr>
                          <a:rPr lang="en-HK" sz="2400">
                            <a:solidFill>
                              <a:schemeClr val="tx1"/>
                            </a:solidFill>
                            <a:latin typeface="Cambria Math" panose="02040503050406030204" pitchFamily="18" charset="0"/>
                          </a:rPr>
                          <m:t>exp</m:t>
                        </m:r>
                        <m:d>
                          <m:dPr>
                            <m:ctrlPr>
                              <a:rPr lang="en-HK" sz="2400" i="1">
                                <a:solidFill>
                                  <a:schemeClr val="tx1"/>
                                </a:solidFill>
                                <a:latin typeface="Cambria Math" panose="02040503050406030204" pitchFamily="18" charset="0"/>
                              </a:rPr>
                            </m:ctrlPr>
                          </m:dPr>
                          <m:e>
                            <m:r>
                              <a:rPr lang="en-HK" sz="2400">
                                <a:solidFill>
                                  <a:schemeClr val="tx1"/>
                                </a:solidFill>
                                <a:latin typeface="Cambria Math" panose="02040503050406030204" pitchFamily="18" charset="0"/>
                              </a:rPr>
                              <m:t>𝑠𝑐𝑜𝑟𝑒</m:t>
                            </m:r>
                            <m:d>
                              <m:dPr>
                                <m:ctrlPr>
                                  <a:rPr lang="en-HK" sz="2400" i="1">
                                    <a:solidFill>
                                      <a:schemeClr val="tx1"/>
                                    </a:solidFill>
                                    <a:latin typeface="Cambria Math" panose="02040503050406030204" pitchFamily="18" charset="0"/>
                                  </a:rPr>
                                </m:ctrlPr>
                              </m:dPr>
                              <m:e>
                                <m:sSub>
                                  <m:sSubPr>
                                    <m:ctrlPr>
                                      <a:rPr lang="en-HK" sz="2400" i="1">
                                        <a:solidFill>
                                          <a:schemeClr val="tx1"/>
                                        </a:solidFill>
                                        <a:latin typeface="Cambria Math" panose="02040503050406030204" pitchFamily="18" charset="0"/>
                                      </a:rPr>
                                    </m:ctrlPr>
                                  </m:sSubPr>
                                  <m:e>
                                    <m:r>
                                      <a:rPr lang="en-HK" sz="2400">
                                        <a:solidFill>
                                          <a:schemeClr val="tx1"/>
                                        </a:solidFill>
                                        <a:latin typeface="Cambria Math" panose="02040503050406030204" pitchFamily="18" charset="0"/>
                                      </a:rPr>
                                      <m:t>𝑥</m:t>
                                    </m:r>
                                  </m:e>
                                  <m:sub>
                                    <m:r>
                                      <a:rPr lang="en-HK" sz="2400">
                                        <a:solidFill>
                                          <a:schemeClr val="tx1"/>
                                        </a:solidFill>
                                        <a:latin typeface="Cambria Math" panose="02040503050406030204" pitchFamily="18" charset="0"/>
                                      </a:rPr>
                                      <m:t>𝑖</m:t>
                                    </m:r>
                                  </m:sub>
                                </m:sSub>
                                <m:r>
                                  <a:rPr lang="en-HK" sz="2400">
                                    <a:solidFill>
                                      <a:schemeClr val="tx1"/>
                                    </a:solidFill>
                                    <a:latin typeface="Cambria Math" panose="02040503050406030204" pitchFamily="18" charset="0"/>
                                  </a:rPr>
                                  <m:t>, </m:t>
                                </m:r>
                                <m:sSub>
                                  <m:sSubPr>
                                    <m:ctrlPr>
                                      <a:rPr lang="en-HK" sz="2400" i="1">
                                        <a:solidFill>
                                          <a:schemeClr val="tx1"/>
                                        </a:solidFill>
                                        <a:latin typeface="Cambria Math" panose="02040503050406030204" pitchFamily="18" charset="0"/>
                                      </a:rPr>
                                    </m:ctrlPr>
                                  </m:sSubPr>
                                  <m:e>
                                    <m:r>
                                      <a:rPr lang="en-HK" sz="2400">
                                        <a:solidFill>
                                          <a:schemeClr val="tx1"/>
                                        </a:solidFill>
                                        <a:latin typeface="Cambria Math" panose="02040503050406030204" pitchFamily="18" charset="0"/>
                                      </a:rPr>
                                      <m:t>𝑥</m:t>
                                    </m:r>
                                  </m:e>
                                  <m:sub>
                                    <m:r>
                                      <a:rPr lang="en-HK" sz="2400">
                                        <a:solidFill>
                                          <a:schemeClr val="tx1"/>
                                        </a:solidFill>
                                        <a:latin typeface="Cambria Math" panose="02040503050406030204" pitchFamily="18" charset="0"/>
                                      </a:rPr>
                                      <m:t>𝑗</m:t>
                                    </m:r>
                                  </m:sub>
                                </m:sSub>
                              </m:e>
                            </m:d>
                          </m:e>
                        </m:d>
                      </m:num>
                      <m:den>
                        <m:nary>
                          <m:naryPr>
                            <m:chr m:val="∑"/>
                            <m:limLoc m:val="subSup"/>
                            <m:ctrlPr>
                              <a:rPr lang="en-HK" sz="2400" i="1">
                                <a:solidFill>
                                  <a:schemeClr val="tx1"/>
                                </a:solidFill>
                                <a:latin typeface="Cambria Math" panose="02040503050406030204" pitchFamily="18" charset="0"/>
                              </a:rPr>
                            </m:ctrlPr>
                          </m:naryPr>
                          <m:sub>
                            <m:r>
                              <m:rPr>
                                <m:brk m:alnAt="25"/>
                              </m:rPr>
                              <a:rPr lang="en-HK" sz="2400">
                                <a:solidFill>
                                  <a:schemeClr val="tx1"/>
                                </a:solidFill>
                                <a:latin typeface="Cambria Math" panose="02040503050406030204" pitchFamily="18" charset="0"/>
                              </a:rPr>
                              <m:t>𝑘</m:t>
                            </m:r>
                            <m:r>
                              <a:rPr lang="en-HK" sz="2400">
                                <a:solidFill>
                                  <a:schemeClr val="tx1"/>
                                </a:solidFill>
                                <a:latin typeface="Cambria Math" panose="02040503050406030204" pitchFamily="18" charset="0"/>
                              </a:rPr>
                              <m:t>=1</m:t>
                            </m:r>
                          </m:sub>
                          <m:sup>
                            <m:r>
                              <a:rPr lang="en-HK" sz="2400">
                                <a:solidFill>
                                  <a:schemeClr val="tx1"/>
                                </a:solidFill>
                                <a:latin typeface="Cambria Math" panose="02040503050406030204" pitchFamily="18" charset="0"/>
                              </a:rPr>
                              <m:t>𝑖</m:t>
                            </m:r>
                          </m:sup>
                          <m:e>
                            <m:r>
                              <m:rPr>
                                <m:sty m:val="p"/>
                              </m:rPr>
                              <a:rPr lang="en-HK" sz="2400">
                                <a:solidFill>
                                  <a:schemeClr val="tx1"/>
                                </a:solidFill>
                                <a:latin typeface="Cambria Math" panose="02040503050406030204" pitchFamily="18" charset="0"/>
                              </a:rPr>
                              <m:t>exp</m:t>
                            </m:r>
                            <m:d>
                              <m:dPr>
                                <m:ctrlPr>
                                  <a:rPr lang="en-HK" sz="2400" i="1">
                                    <a:solidFill>
                                      <a:schemeClr val="tx1"/>
                                    </a:solidFill>
                                    <a:latin typeface="Cambria Math" panose="02040503050406030204" pitchFamily="18" charset="0"/>
                                  </a:rPr>
                                </m:ctrlPr>
                              </m:dPr>
                              <m:e>
                                <m:r>
                                  <a:rPr lang="en-HK" sz="2400">
                                    <a:solidFill>
                                      <a:schemeClr val="tx1"/>
                                    </a:solidFill>
                                    <a:latin typeface="Cambria Math" panose="02040503050406030204" pitchFamily="18" charset="0"/>
                                  </a:rPr>
                                  <m:t>𝑠𝑐𝑜𝑟𝑒</m:t>
                                </m:r>
                                <m:d>
                                  <m:dPr>
                                    <m:ctrlPr>
                                      <a:rPr lang="en-HK" sz="2400" i="1">
                                        <a:solidFill>
                                          <a:schemeClr val="tx1"/>
                                        </a:solidFill>
                                        <a:latin typeface="Cambria Math" panose="02040503050406030204" pitchFamily="18" charset="0"/>
                                      </a:rPr>
                                    </m:ctrlPr>
                                  </m:dPr>
                                  <m:e>
                                    <m:sSub>
                                      <m:sSubPr>
                                        <m:ctrlPr>
                                          <a:rPr lang="en-HK" sz="2400" i="1">
                                            <a:solidFill>
                                              <a:schemeClr val="tx1"/>
                                            </a:solidFill>
                                            <a:latin typeface="Cambria Math" panose="02040503050406030204" pitchFamily="18" charset="0"/>
                                          </a:rPr>
                                        </m:ctrlPr>
                                      </m:sSubPr>
                                      <m:e>
                                        <m:r>
                                          <a:rPr lang="en-HK" sz="2400">
                                            <a:solidFill>
                                              <a:schemeClr val="tx1"/>
                                            </a:solidFill>
                                            <a:latin typeface="Cambria Math" panose="02040503050406030204" pitchFamily="18" charset="0"/>
                                          </a:rPr>
                                          <m:t>𝑥</m:t>
                                        </m:r>
                                      </m:e>
                                      <m:sub>
                                        <m:r>
                                          <a:rPr lang="en-HK" sz="2400">
                                            <a:solidFill>
                                              <a:schemeClr val="tx1"/>
                                            </a:solidFill>
                                            <a:latin typeface="Cambria Math" panose="02040503050406030204" pitchFamily="18" charset="0"/>
                                          </a:rPr>
                                          <m:t>𝑖</m:t>
                                        </m:r>
                                      </m:sub>
                                    </m:sSub>
                                    <m:r>
                                      <a:rPr lang="en-HK" sz="2400">
                                        <a:solidFill>
                                          <a:schemeClr val="tx1"/>
                                        </a:solidFill>
                                        <a:latin typeface="Cambria Math" panose="02040503050406030204" pitchFamily="18" charset="0"/>
                                      </a:rPr>
                                      <m:t>, </m:t>
                                    </m:r>
                                    <m:sSub>
                                      <m:sSubPr>
                                        <m:ctrlPr>
                                          <a:rPr lang="en-HK" sz="2400" i="1">
                                            <a:solidFill>
                                              <a:schemeClr val="tx1"/>
                                            </a:solidFill>
                                            <a:latin typeface="Cambria Math" panose="02040503050406030204" pitchFamily="18" charset="0"/>
                                          </a:rPr>
                                        </m:ctrlPr>
                                      </m:sSubPr>
                                      <m:e>
                                        <m:r>
                                          <a:rPr lang="en-HK" sz="2400">
                                            <a:solidFill>
                                              <a:schemeClr val="tx1"/>
                                            </a:solidFill>
                                            <a:latin typeface="Cambria Math" panose="02040503050406030204" pitchFamily="18" charset="0"/>
                                          </a:rPr>
                                          <m:t>𝑥</m:t>
                                        </m:r>
                                      </m:e>
                                      <m:sub>
                                        <m:r>
                                          <a:rPr lang="en-HK" sz="2400">
                                            <a:solidFill>
                                              <a:schemeClr val="tx1"/>
                                            </a:solidFill>
                                            <a:latin typeface="Cambria Math" panose="02040503050406030204" pitchFamily="18" charset="0"/>
                                          </a:rPr>
                                          <m:t>𝑘</m:t>
                                        </m:r>
                                      </m:sub>
                                    </m:sSub>
                                  </m:e>
                                </m:d>
                              </m:e>
                            </m:d>
                          </m:e>
                        </m:nary>
                      </m:den>
                    </m:f>
                    <m:r>
                      <a:rPr lang="en-HK" sz="2400">
                        <a:solidFill>
                          <a:schemeClr val="tx1"/>
                        </a:solidFill>
                        <a:latin typeface="Cambria Math" panose="02040503050406030204" pitchFamily="18" charset="0"/>
                      </a:rPr>
                      <m:t> </m:t>
                    </m:r>
                    <m:r>
                      <a:rPr lang="it-IT" sz="2400">
                        <a:solidFill>
                          <a:schemeClr val="tx1"/>
                        </a:solidFill>
                        <a:latin typeface="Cambria Math" panose="02040503050406030204" pitchFamily="18" charset="0"/>
                      </a:rPr>
                      <m:t>∀</m:t>
                    </m:r>
                    <m:r>
                      <a:rPr lang="en-HK" sz="2400">
                        <a:solidFill>
                          <a:schemeClr val="tx1"/>
                        </a:solidFill>
                        <a:latin typeface="Cambria Math" panose="02040503050406030204" pitchFamily="18" charset="0"/>
                      </a:rPr>
                      <m:t>𝑗</m:t>
                    </m:r>
                    <m:r>
                      <a:rPr lang="en-HK" sz="2400">
                        <a:solidFill>
                          <a:schemeClr val="tx1"/>
                        </a:solidFill>
                        <a:latin typeface="Cambria Math" panose="02040503050406030204" pitchFamily="18" charset="0"/>
                      </a:rPr>
                      <m:t>≤</m:t>
                    </m:r>
                    <m:r>
                      <a:rPr lang="en-HK" sz="2400">
                        <a:solidFill>
                          <a:schemeClr val="tx1"/>
                        </a:solidFill>
                        <a:latin typeface="Cambria Math" panose="02040503050406030204" pitchFamily="18" charset="0"/>
                      </a:rPr>
                      <m:t>𝑖</m:t>
                    </m:r>
                  </m:oMath>
                </a14:m>
                <a:endParaRPr lang="en-HK" sz="2400" i="0" dirty="0">
                  <a:solidFill>
                    <a:schemeClr val="tx1"/>
                  </a:solidFill>
                </a:endParaRPr>
              </a:p>
              <a:p>
                <a:pPr marL="342900" indent="-342900" algn="l">
                  <a:buFont typeface="Arial" charset="0"/>
                  <a:buChar char="•"/>
                </a:pPr>
                <a:r>
                  <a:rPr lang="en-US" sz="2400" dirty="0">
                    <a:solidFill>
                      <a:schemeClr val="tx1"/>
                    </a:solidFill>
                  </a:rPr>
                  <a:t>Given the proportional scores in </a:t>
                </a:r>
                <a14:m>
                  <m:oMath xmlns:m="http://schemas.openxmlformats.org/officeDocument/2006/math">
                    <m:r>
                      <a:rPr lang="it-IT" sz="2400" i="1" smtClean="0">
                        <a:solidFill>
                          <a:schemeClr val="tx1"/>
                        </a:solidFill>
                        <a:latin typeface="Cambria Math" panose="02040503050406030204" pitchFamily="18" charset="0"/>
                        <a:ea typeface="Cambria Math" panose="02040503050406030204" pitchFamily="18" charset="0"/>
                      </a:rPr>
                      <m:t>𝛼</m:t>
                    </m:r>
                  </m:oMath>
                </a14:m>
                <a:r>
                  <a:rPr lang="en-US" sz="2400" dirty="0">
                    <a:solidFill>
                      <a:schemeClr val="tx1"/>
                    </a:solidFill>
                  </a:rPr>
                  <a:t>, we </a:t>
                </a:r>
                <a:r>
                  <a:rPr lang="en-US" sz="2400" dirty="0" smtClean="0">
                    <a:solidFill>
                      <a:schemeClr val="tx1"/>
                    </a:solidFill>
                  </a:rPr>
                  <a:t>may generate </a:t>
                </a:r>
                <a:r>
                  <a:rPr lang="en-US" sz="2400" dirty="0">
                    <a:solidFill>
                      <a:schemeClr val="tx1"/>
                    </a:solidFill>
                  </a:rPr>
                  <a:t>an output value </a:t>
                </a:r>
                <a14:m>
                  <m:oMath xmlns:m="http://schemas.openxmlformats.org/officeDocument/2006/math">
                    <m:sSub>
                      <m:sSubPr>
                        <m:ctrlPr>
                          <a:rPr lang="en-HK" sz="2400" i="1">
                            <a:solidFill>
                              <a:schemeClr val="tx1"/>
                            </a:solidFill>
                            <a:latin typeface="Cambria Math" panose="02040503050406030204" pitchFamily="18" charset="0"/>
                          </a:rPr>
                        </m:ctrlPr>
                      </m:sSubPr>
                      <m:e>
                        <m:r>
                          <a:rPr lang="en-HK" sz="2400" b="0" i="1" smtClean="0">
                            <a:solidFill>
                              <a:schemeClr val="tx1"/>
                            </a:solidFill>
                            <a:latin typeface="Cambria Math" panose="02040503050406030204" pitchFamily="18" charset="0"/>
                          </a:rPr>
                          <m:t>𝑦</m:t>
                        </m:r>
                      </m:e>
                      <m:sub>
                        <m:r>
                          <a:rPr lang="en-HK" sz="2400">
                            <a:solidFill>
                              <a:schemeClr val="tx1"/>
                            </a:solidFill>
                            <a:latin typeface="Cambria Math" panose="02040503050406030204" pitchFamily="18" charset="0"/>
                          </a:rPr>
                          <m:t>𝑖</m:t>
                        </m:r>
                      </m:sub>
                    </m:sSub>
                  </m:oMath>
                </a14:m>
                <a:r>
                  <a:rPr lang="en-US" sz="2400" dirty="0">
                    <a:solidFill>
                      <a:schemeClr val="tx1"/>
                    </a:solidFill>
                  </a:rPr>
                  <a:t> by taking the sum of the inputs seen so far, weighted by their respective </a:t>
                </a:r>
                <a14:m>
                  <m:oMath xmlns:m="http://schemas.openxmlformats.org/officeDocument/2006/math">
                    <m:r>
                      <a:rPr lang="it-IT" sz="2400" i="1">
                        <a:solidFill>
                          <a:schemeClr val="tx1"/>
                        </a:solidFill>
                        <a:latin typeface="Cambria Math" panose="02040503050406030204" pitchFamily="18" charset="0"/>
                        <a:ea typeface="Cambria Math" panose="02040503050406030204" pitchFamily="18" charset="0"/>
                      </a:rPr>
                      <m:t>𝛼</m:t>
                    </m:r>
                  </m:oMath>
                </a14:m>
                <a:r>
                  <a:rPr lang="en-US" sz="2400" dirty="0">
                    <a:solidFill>
                      <a:schemeClr val="tx1"/>
                    </a:solidFill>
                  </a:rPr>
                  <a:t> value</a:t>
                </a:r>
                <a:br>
                  <a:rPr lang="en-US" sz="2400" dirty="0">
                    <a:solidFill>
                      <a:schemeClr val="tx1"/>
                    </a:solidFill>
                  </a:rPr>
                </a:br>
                <a14:m>
                  <m:oMath xmlns:m="http://schemas.openxmlformats.org/officeDocument/2006/math">
                    <m:sSub>
                      <m:sSubPr>
                        <m:ctrlPr>
                          <a:rPr lang="en-HK" sz="2400" b="0" i="1" smtClean="0">
                            <a:solidFill>
                              <a:schemeClr val="tx1"/>
                            </a:solidFill>
                            <a:latin typeface="Cambria Math" panose="02040503050406030204" pitchFamily="18" charset="0"/>
                          </a:rPr>
                        </m:ctrlPr>
                      </m:sSubPr>
                      <m:e>
                        <m:r>
                          <a:rPr lang="it-IT" sz="2400" i="1">
                            <a:solidFill>
                              <a:schemeClr val="tx1"/>
                            </a:solidFill>
                            <a:latin typeface="Cambria Math" panose="02040503050406030204" pitchFamily="18" charset="0"/>
                          </a:rPr>
                          <m:t>𝑦</m:t>
                        </m:r>
                      </m:e>
                      <m:sub>
                        <m:r>
                          <a:rPr lang="en-HK" sz="2400" b="0" i="1" smtClean="0">
                            <a:solidFill>
                              <a:schemeClr val="tx1"/>
                            </a:solidFill>
                            <a:latin typeface="Cambria Math" panose="02040503050406030204" pitchFamily="18" charset="0"/>
                          </a:rPr>
                          <m:t>𝑖</m:t>
                        </m:r>
                      </m:sub>
                    </m:sSub>
                    <m:r>
                      <a:rPr lang="it-IT" sz="2400" i="1">
                        <a:solidFill>
                          <a:schemeClr val="tx1"/>
                        </a:solidFill>
                        <a:latin typeface="Cambria Math" panose="02040503050406030204" pitchFamily="18" charset="0"/>
                      </a:rPr>
                      <m:t> =</m:t>
                    </m:r>
                    <m:nary>
                      <m:naryPr>
                        <m:chr m:val="∑"/>
                        <m:supHide m:val="on"/>
                        <m:ctrlPr>
                          <a:rPr lang="it-IT" sz="2400" i="1" smtClean="0">
                            <a:solidFill>
                              <a:schemeClr val="tx1"/>
                            </a:solidFill>
                            <a:latin typeface="Cambria Math" panose="02040503050406030204" pitchFamily="18" charset="0"/>
                          </a:rPr>
                        </m:ctrlPr>
                      </m:naryPr>
                      <m:sub>
                        <m:r>
                          <m:rPr>
                            <m:brk m:alnAt="7"/>
                          </m:rPr>
                          <a:rPr lang="en-HK" sz="2400" b="0" i="1" smtClean="0">
                            <a:solidFill>
                              <a:schemeClr val="tx1"/>
                            </a:solidFill>
                            <a:latin typeface="Cambria Math" panose="02040503050406030204" pitchFamily="18" charset="0"/>
                          </a:rPr>
                          <m:t>𝑗</m:t>
                        </m:r>
                        <m:r>
                          <a:rPr lang="en-HK" sz="2400" b="0" i="1" smtClean="0">
                            <a:solidFill>
                              <a:schemeClr val="tx1"/>
                            </a:solidFill>
                            <a:latin typeface="Cambria Math" panose="02040503050406030204" pitchFamily="18" charset="0"/>
                          </a:rPr>
                          <m:t>≤</m:t>
                        </m:r>
                        <m:r>
                          <a:rPr lang="en-HK" sz="2400" b="0" i="1" smtClean="0">
                            <a:solidFill>
                              <a:schemeClr val="tx1"/>
                            </a:solidFill>
                            <a:latin typeface="Cambria Math" panose="02040503050406030204" pitchFamily="18" charset="0"/>
                          </a:rPr>
                          <m:t>𝑖</m:t>
                        </m:r>
                      </m:sub>
                      <m:sup/>
                      <m:e>
                        <m:sSub>
                          <m:sSubPr>
                            <m:ctrlPr>
                              <a:rPr lang="en-HK" sz="2400" b="0" i="1" smtClean="0">
                                <a:solidFill>
                                  <a:schemeClr val="tx1"/>
                                </a:solidFill>
                                <a:latin typeface="Cambria Math" panose="02040503050406030204" pitchFamily="18" charset="0"/>
                                <a:ea typeface="Cambria Math" panose="02040503050406030204" pitchFamily="18" charset="0"/>
                              </a:rPr>
                            </m:ctrlPr>
                          </m:sSubPr>
                          <m:e>
                            <m:r>
                              <a:rPr lang="it-IT" sz="2400" i="1">
                                <a:solidFill>
                                  <a:schemeClr val="tx1"/>
                                </a:solidFill>
                                <a:latin typeface="Cambria Math" panose="02040503050406030204" pitchFamily="18" charset="0"/>
                                <a:ea typeface="Cambria Math" panose="02040503050406030204" pitchFamily="18" charset="0"/>
                              </a:rPr>
                              <m:t>𝛼</m:t>
                            </m:r>
                          </m:e>
                          <m:sub>
                            <m:r>
                              <a:rPr lang="en-HK" sz="2400" b="0" i="1" smtClean="0">
                                <a:solidFill>
                                  <a:schemeClr val="tx1"/>
                                </a:solidFill>
                                <a:latin typeface="Cambria Math" panose="02040503050406030204" pitchFamily="18" charset="0"/>
                                <a:ea typeface="Cambria Math" panose="02040503050406030204" pitchFamily="18" charset="0"/>
                              </a:rPr>
                              <m:t>𝑖𝑗</m:t>
                            </m:r>
                          </m:sub>
                        </m:sSub>
                        <m:sSub>
                          <m:sSubPr>
                            <m:ctrlPr>
                              <a:rPr lang="en-HK" sz="2400" b="0" i="1" smtClean="0">
                                <a:solidFill>
                                  <a:schemeClr val="tx1"/>
                                </a:solidFill>
                                <a:latin typeface="Cambria Math" panose="02040503050406030204" pitchFamily="18" charset="0"/>
                                <a:ea typeface="Cambria Math" panose="02040503050406030204" pitchFamily="18" charset="0"/>
                              </a:rPr>
                            </m:ctrlPr>
                          </m:sSubPr>
                          <m:e>
                            <m:r>
                              <a:rPr lang="en-HK" sz="2400" b="0" i="1" smtClean="0">
                                <a:solidFill>
                                  <a:schemeClr val="tx1"/>
                                </a:solidFill>
                                <a:latin typeface="Cambria Math" panose="02040503050406030204" pitchFamily="18" charset="0"/>
                                <a:ea typeface="Cambria Math" panose="02040503050406030204" pitchFamily="18" charset="0"/>
                              </a:rPr>
                              <m:t>𝑥</m:t>
                            </m:r>
                          </m:e>
                          <m:sub>
                            <m:r>
                              <a:rPr lang="en-HK" sz="2400" b="0" i="1" smtClean="0">
                                <a:solidFill>
                                  <a:schemeClr val="tx1"/>
                                </a:solidFill>
                                <a:latin typeface="Cambria Math" panose="02040503050406030204" pitchFamily="18" charset="0"/>
                                <a:ea typeface="Cambria Math" panose="02040503050406030204" pitchFamily="18" charset="0"/>
                              </a:rPr>
                              <m:t>𝑗</m:t>
                            </m:r>
                          </m:sub>
                        </m:sSub>
                      </m:e>
                    </m:nary>
                  </m:oMath>
                </a14:m>
                <a:endParaRPr lang="en-US" sz="24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365" y="1209983"/>
                <a:ext cx="7704856" cy="5162177"/>
              </a:xfrm>
              <a:blipFill>
                <a:blip r:embed="rId2"/>
                <a:stretch>
                  <a:fillRect l="-1028" t="-945" b="-7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B4C742-A520-4FF2-92F8-4C0ACF8003B0}"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0574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8278</TotalTime>
  <Words>286</Words>
  <Application>Microsoft Office PowerPoint</Application>
  <PresentationFormat>On-screen Show (4:3)</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 Math</vt:lpstr>
      <vt:lpstr>Office Theme</vt:lpstr>
      <vt:lpstr>Question Answering</vt:lpstr>
      <vt:lpstr>Introduction</vt:lpstr>
      <vt:lpstr>Introduction</vt:lpstr>
      <vt:lpstr>IR with Dense Vectors</vt:lpstr>
      <vt:lpstr>Self-Attention Layers</vt:lpstr>
      <vt:lpstr>Self-Attention – the Simplest Form</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Models</dc:title>
  <dc:creator>SEEM</dc:creator>
  <cp:lastModifiedBy>Wai Lam</cp:lastModifiedBy>
  <cp:revision>515</cp:revision>
  <cp:lastPrinted>2021-04-15T03:09:53Z</cp:lastPrinted>
  <dcterms:created xsi:type="dcterms:W3CDTF">2014-12-03T11:30:09Z</dcterms:created>
  <dcterms:modified xsi:type="dcterms:W3CDTF">2021-09-15T05:07:11Z</dcterms:modified>
</cp:coreProperties>
</file>