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 id="271"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79VSp3F66xoedczQF75tDMhB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169920" cy="480060"/>
          </a:xfrm>
          <a:prstGeom prst="rect">
            <a:avLst/>
          </a:prstGeom>
          <a:noFill/>
          <a:ln>
            <a:noFill/>
          </a:ln>
        </p:spPr>
        <p:txBody>
          <a:bodyPr spcFirstLastPara="1" wrap="square" lIns="90450" tIns="45225" rIns="90450" bIns="452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90" y="0"/>
            <a:ext cx="3169920" cy="480060"/>
          </a:xfrm>
          <a:prstGeom prst="rect">
            <a:avLst/>
          </a:prstGeom>
          <a:noFill/>
          <a:ln>
            <a:noFill/>
          </a:ln>
        </p:spPr>
        <p:txBody>
          <a:bodyPr spcFirstLastPara="1" wrap="square" lIns="90450" tIns="45225" rIns="90450" bIns="452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0450" tIns="45225" rIns="90450" bIns="452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119474"/>
            <a:ext cx="3169920" cy="480060"/>
          </a:xfrm>
          <a:prstGeom prst="rect">
            <a:avLst/>
          </a:prstGeom>
          <a:noFill/>
          <a:ln>
            <a:noFill/>
          </a:ln>
        </p:spPr>
        <p:txBody>
          <a:bodyPr spcFirstLastPara="1" wrap="square" lIns="90450" tIns="45225" rIns="90450" bIns="452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90" y="9119474"/>
            <a:ext cx="3169920" cy="480060"/>
          </a:xfrm>
          <a:prstGeom prst="rect">
            <a:avLst/>
          </a:prstGeom>
          <a:noFill/>
          <a:ln>
            <a:noFill/>
          </a:ln>
        </p:spPr>
        <p:txBody>
          <a:bodyPr spcFirstLastPara="1" wrap="square" lIns="90450" tIns="45225" rIns="90450" bIns="45225" anchor="b" anchorCtr="0">
            <a:noAutofit/>
          </a:bodyPr>
          <a:lstStyle/>
          <a:p>
            <a:pPr marL="0" marR="0" lvl="0" indent="0" algn="r" rtl="0">
              <a:spcBef>
                <a:spcPts val="0"/>
              </a:spcBef>
              <a:spcAft>
                <a:spcPts val="0"/>
              </a:spcAft>
              <a:buNone/>
            </a:pPr>
            <a:fld id="{00000000-1234-1234-1234-123412341234}" type="slidenum">
              <a:rPr lang="en-H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b50f721a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b50f721a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56" name="Google Shape;156;gf7b50f721a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c6352470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6c6352470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64" name="Google Shape;164;gf6c6352470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18c11ff1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918c11ff1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72" name="Google Shape;172;gf918c11ff1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918c11ff1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918c11ff1_0_7: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80" name="Google Shape;180;gf918c11ff1_0_7: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918c11ff1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918c11ff1_0_16: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88" name="Google Shape;188;gf918c11ff1_0_16: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95" name="Google Shape;195;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1ca1e928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1ca1e928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15" name="Google Shape;115;gf11ca1e928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4ed930811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4ed930811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dirty="0"/>
          </a:p>
        </p:txBody>
      </p:sp>
      <p:sp>
        <p:nvSpPr>
          <p:cNvPr id="123" name="Google Shape;123;gf4ed930811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4ed930811_0_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4ed930811_0_14: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31" name="Google Shape;131;gf4ed930811_0_14: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6106cedf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6106cedff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dirty="0"/>
          </a:p>
        </p:txBody>
      </p:sp>
      <p:sp>
        <p:nvSpPr>
          <p:cNvPr id="140" name="Google Shape;140;gf6106cedff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ed930811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ed930811_0_7: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48" name="Google Shape;148;gf4ed930811_0_7: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u="none" strike="noStrike" cap="none">
                <a:solidFill>
                  <a:srgbClr val="888888"/>
                </a:solidFill>
                <a:latin typeface="Calibri"/>
                <a:ea typeface="Calibri"/>
                <a:cs typeface="Calibri"/>
                <a:sym typeface="Calibri"/>
              </a:defRPr>
            </a:lvl1pPr>
            <a:lvl2pPr marL="0" lvl="1" indent="0" algn="r">
              <a:spcBef>
                <a:spcPts val="0"/>
              </a:spcBef>
              <a:buNone/>
              <a:defRPr sz="1600" b="0" i="0" u="none" strike="noStrike" cap="none">
                <a:solidFill>
                  <a:srgbClr val="888888"/>
                </a:solidFill>
                <a:latin typeface="Calibri"/>
                <a:ea typeface="Calibri"/>
                <a:cs typeface="Calibri"/>
                <a:sym typeface="Calibri"/>
              </a:defRPr>
            </a:lvl2pPr>
            <a:lvl3pPr marL="0" lvl="2" indent="0" algn="r">
              <a:spcBef>
                <a:spcPts val="0"/>
              </a:spcBef>
              <a:buNone/>
              <a:defRPr sz="1600" b="0" i="0" u="none" strike="noStrike" cap="none">
                <a:solidFill>
                  <a:srgbClr val="888888"/>
                </a:solidFill>
                <a:latin typeface="Calibri"/>
                <a:ea typeface="Calibri"/>
                <a:cs typeface="Calibri"/>
                <a:sym typeface="Calibri"/>
              </a:defRPr>
            </a:lvl3pPr>
            <a:lvl4pPr marL="0" lvl="3" indent="0" algn="r">
              <a:spcBef>
                <a:spcPts val="0"/>
              </a:spcBef>
              <a:buNone/>
              <a:defRPr sz="1600" b="0" i="0" u="none" strike="noStrike" cap="none">
                <a:solidFill>
                  <a:srgbClr val="888888"/>
                </a:solidFill>
                <a:latin typeface="Calibri"/>
                <a:ea typeface="Calibri"/>
                <a:cs typeface="Calibri"/>
                <a:sym typeface="Calibri"/>
              </a:defRPr>
            </a:lvl4pPr>
            <a:lvl5pPr marL="0" lvl="4" indent="0" algn="r">
              <a:spcBef>
                <a:spcPts val="0"/>
              </a:spcBef>
              <a:buNone/>
              <a:defRPr sz="1600" b="0" i="0" u="none" strike="noStrike" cap="none">
                <a:solidFill>
                  <a:srgbClr val="888888"/>
                </a:solidFill>
                <a:latin typeface="Calibri"/>
                <a:ea typeface="Calibri"/>
                <a:cs typeface="Calibri"/>
                <a:sym typeface="Calibri"/>
              </a:defRPr>
            </a:lvl5pPr>
            <a:lvl6pPr marL="0" lvl="5" indent="0" algn="r">
              <a:spcBef>
                <a:spcPts val="0"/>
              </a:spcBef>
              <a:buNone/>
              <a:defRPr sz="1600" b="0" i="0" u="none" strike="noStrike" cap="none">
                <a:solidFill>
                  <a:srgbClr val="888888"/>
                </a:solidFill>
                <a:latin typeface="Calibri"/>
                <a:ea typeface="Calibri"/>
                <a:cs typeface="Calibri"/>
                <a:sym typeface="Calibri"/>
              </a:defRPr>
            </a:lvl6pPr>
            <a:lvl7pPr marL="0" lvl="6" indent="0" algn="r">
              <a:spcBef>
                <a:spcPts val="0"/>
              </a:spcBef>
              <a:buNone/>
              <a:defRPr sz="1600" b="0" i="0" u="none" strike="noStrike" cap="none">
                <a:solidFill>
                  <a:srgbClr val="888888"/>
                </a:solidFill>
                <a:latin typeface="Calibri"/>
                <a:ea typeface="Calibri"/>
                <a:cs typeface="Calibri"/>
                <a:sym typeface="Calibri"/>
              </a:defRPr>
            </a:lvl7pPr>
            <a:lvl8pPr marL="0" lvl="7" indent="0" algn="r">
              <a:spcBef>
                <a:spcPts val="0"/>
              </a:spcBef>
              <a:buNone/>
              <a:defRPr sz="1600" b="0" i="0" u="none" strike="noStrike" cap="none">
                <a:solidFill>
                  <a:srgbClr val="888888"/>
                </a:solidFill>
                <a:latin typeface="Calibri"/>
                <a:ea typeface="Calibri"/>
                <a:cs typeface="Calibri"/>
                <a:sym typeface="Calibri"/>
              </a:defRPr>
            </a:lvl8pPr>
            <a:lvl9pPr marL="0" lvl="8" indent="0" algn="r">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HK"/>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HK"/>
              <a:t>Question Answering</a:t>
            </a:r>
            <a:endParaRPr/>
          </a:p>
        </p:txBody>
      </p:sp>
      <p:sp>
        <p:nvSpPr>
          <p:cNvPr id="89" name="Google Shape;8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1</a:t>
            </a:fld>
            <a:endParaRPr/>
          </a:p>
        </p:txBody>
      </p:sp>
      <p:sp>
        <p:nvSpPr>
          <p:cNvPr id="90" name="Google Shape;90;p1"/>
          <p:cNvSpPr txBox="1"/>
          <p:nvPr/>
        </p:nvSpPr>
        <p:spPr>
          <a:xfrm>
            <a:off x="971600" y="4636093"/>
            <a:ext cx="597471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1800" b="0" i="0" u="none" strike="noStrike" cap="none">
                <a:solidFill>
                  <a:schemeClr val="dk1"/>
                </a:solidFill>
                <a:latin typeface="Calibri"/>
                <a:ea typeface="Calibri"/>
                <a:cs typeface="Calibri"/>
                <a:sym typeface="Calibri"/>
              </a:rPr>
              <a:t>Reference: </a:t>
            </a:r>
            <a:endParaRPr/>
          </a:p>
          <a:p>
            <a:pPr marL="0" marR="0" lvl="0" indent="0" algn="l" rtl="0">
              <a:spcBef>
                <a:spcPts val="0"/>
              </a:spcBef>
              <a:spcAft>
                <a:spcPts val="0"/>
              </a:spcAft>
              <a:buNone/>
            </a:pPr>
            <a:r>
              <a:rPr lang="en-HK" sz="1800">
                <a:solidFill>
                  <a:schemeClr val="dk1"/>
                </a:solidFill>
                <a:latin typeface="Calibri"/>
                <a:ea typeface="Calibri"/>
                <a:cs typeface="Calibri"/>
                <a:sym typeface="Calibri"/>
              </a:rPr>
              <a:t>- D. Jurafsky and J. Martin, “Speech and Language Processing”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f7b50f721a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Entity based on Anchor Dictionaries and Web Graph</a:t>
            </a:r>
            <a:endParaRPr sz="3300"/>
          </a:p>
        </p:txBody>
      </p:sp>
      <p:sp>
        <p:nvSpPr>
          <p:cNvPr id="159" name="Google Shape;159;gf7b50f721a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Calibri"/>
              <a:buChar char="●"/>
            </a:pPr>
            <a:r>
              <a:rPr lang="en-HK" sz="2400" dirty="0"/>
              <a:t>A classic baseline is the </a:t>
            </a:r>
            <a:r>
              <a:rPr lang="en-HK" sz="2400" b="1" dirty="0"/>
              <a:t>TAGME</a:t>
            </a:r>
            <a:r>
              <a:rPr lang="en-HK" sz="2400" dirty="0"/>
              <a:t> algorithm,  using anchor dictionaries and information from the Wikipedia graph structure</a:t>
            </a:r>
            <a:endParaRPr sz="2400" dirty="0"/>
          </a:p>
          <a:p>
            <a:pPr marL="457200" lvl="0" indent="-330200" algn="l" rtl="0">
              <a:spcBef>
                <a:spcPts val="0"/>
              </a:spcBef>
              <a:spcAft>
                <a:spcPts val="0"/>
              </a:spcAft>
              <a:buSzPts val="1600"/>
              <a:buFont typeface="Calibri"/>
              <a:buChar char="●"/>
            </a:pPr>
            <a:r>
              <a:rPr lang="en-HK" sz="2400" dirty="0"/>
              <a:t>The</a:t>
            </a:r>
            <a:r>
              <a:rPr lang="en-HK" sz="2400" b="1" dirty="0"/>
              <a:t> TAGME</a:t>
            </a:r>
            <a:r>
              <a:rPr lang="en-HK" sz="2400" dirty="0"/>
              <a:t> algorithm defines the set of entities as the set of Wikipedia pages </a:t>
            </a:r>
            <a:endParaRPr sz="2400" dirty="0"/>
          </a:p>
          <a:p>
            <a:pPr marL="914400" lvl="1" indent="-330200" algn="l" rtl="0">
              <a:spcBef>
                <a:spcPts val="0"/>
              </a:spcBef>
              <a:spcAft>
                <a:spcPts val="0"/>
              </a:spcAft>
              <a:buSzPts val="1600"/>
              <a:buFont typeface="Calibri"/>
              <a:buChar char="○"/>
            </a:pPr>
            <a:r>
              <a:rPr lang="en-HK" sz="2400" dirty="0"/>
              <a:t>each Wikipedia page as a unique entity </a:t>
            </a:r>
            <a:r>
              <a:rPr lang="en-HK" sz="2400" i="1" dirty="0"/>
              <a:t>e</a:t>
            </a:r>
            <a:endParaRPr sz="2400" i="1" dirty="0"/>
          </a:p>
          <a:p>
            <a:pPr marL="914400" lvl="1" indent="-330200" algn="l" rtl="0">
              <a:spcBef>
                <a:spcPts val="0"/>
              </a:spcBef>
              <a:spcAft>
                <a:spcPts val="0"/>
              </a:spcAft>
              <a:buSzPts val="1600"/>
              <a:buFont typeface="Calibri"/>
              <a:buChar char="○"/>
            </a:pPr>
            <a:r>
              <a:rPr lang="en-HK" sz="2400" dirty="0"/>
              <a:t>the total number of in-links </a:t>
            </a:r>
            <a:r>
              <a:rPr lang="en-HK" sz="2400" i="1" dirty="0"/>
              <a:t>in(e)</a:t>
            </a:r>
            <a:r>
              <a:rPr lang="en-HK" sz="2400" b="1" dirty="0"/>
              <a:t> </a:t>
            </a:r>
            <a:r>
              <a:rPr lang="en-HK" sz="2400" dirty="0"/>
              <a:t>from other Wikipedia pages that point to </a:t>
            </a:r>
            <a:r>
              <a:rPr lang="en-HK" sz="2400" i="1" dirty="0"/>
              <a:t>e</a:t>
            </a:r>
            <a:endParaRPr sz="2400" i="1" dirty="0"/>
          </a:p>
          <a:p>
            <a:pPr marL="914400" lvl="1" indent="-330200" algn="l" rtl="0">
              <a:spcBef>
                <a:spcPts val="0"/>
              </a:spcBef>
              <a:spcAft>
                <a:spcPts val="0"/>
              </a:spcAft>
              <a:buSzPts val="1600"/>
              <a:buFont typeface="Calibri"/>
              <a:buChar char="○"/>
            </a:pPr>
            <a:r>
              <a:rPr lang="en-HK" sz="2400" dirty="0"/>
              <a:t>an anchor dictionary lists its anchor texts </a:t>
            </a:r>
            <a:r>
              <a:rPr lang="en-HK" sz="2400" i="1" dirty="0"/>
              <a:t>a</a:t>
            </a:r>
            <a:r>
              <a:rPr lang="en-HK" sz="2400" dirty="0"/>
              <a:t> for each Wikipedia page </a:t>
            </a:r>
            <a:r>
              <a:rPr lang="en-HK" sz="2400" i="1" dirty="0"/>
              <a:t>e</a:t>
            </a:r>
            <a:r>
              <a:rPr lang="en-HK" sz="2400" dirty="0"/>
              <a:t> </a:t>
            </a:r>
            <a:endParaRPr sz="2400" b="1" dirty="0"/>
          </a:p>
        </p:txBody>
      </p:sp>
      <p:sp>
        <p:nvSpPr>
          <p:cNvPr id="160" name="Google Shape;160;gf7b50f721a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f6c6352470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HK" sz="3000" dirty="0">
                <a:solidFill>
                  <a:srgbClr val="073763"/>
                </a:solidFill>
              </a:rPr>
              <a:t>The</a:t>
            </a:r>
            <a:r>
              <a:rPr lang="en-HK" sz="3000" b="1" dirty="0">
                <a:solidFill>
                  <a:srgbClr val="073763"/>
                </a:solidFill>
              </a:rPr>
              <a:t> </a:t>
            </a:r>
            <a:r>
              <a:rPr lang="en-HK" sz="3000" dirty="0">
                <a:solidFill>
                  <a:srgbClr val="073763"/>
                </a:solidFill>
              </a:rPr>
              <a:t>TAGME algorithm</a:t>
            </a:r>
            <a:endParaRPr sz="3000" dirty="0">
              <a:solidFill>
                <a:srgbClr val="073763"/>
              </a:solidFill>
            </a:endParaRPr>
          </a:p>
        </p:txBody>
      </p:sp>
      <p:sp>
        <p:nvSpPr>
          <p:cNvPr id="167" name="Google Shape;167;gf6c6352470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SzPts val="1600"/>
              <a:buFont typeface="Calibri"/>
              <a:buChar char="●"/>
            </a:pPr>
            <a:r>
              <a:rPr lang="en-HK" sz="2400" dirty="0"/>
              <a:t>the 1st stage: entity mention detection</a:t>
            </a:r>
            <a:endParaRPr sz="2400" dirty="0"/>
          </a:p>
          <a:p>
            <a:pPr marL="1371600" lvl="1" indent="-330200" algn="l" rtl="0">
              <a:spcBef>
                <a:spcPts val="0"/>
              </a:spcBef>
              <a:spcAft>
                <a:spcPts val="0"/>
              </a:spcAft>
              <a:buSzPts val="1600"/>
              <a:buChar char="○"/>
            </a:pPr>
            <a:r>
              <a:rPr lang="en-HK" sz="2400" dirty="0"/>
              <a:t>Given a question, TAGME detections by querying the anchor dictionary for each token; the large set of sequences is pruned with some simple heuristics </a:t>
            </a:r>
            <a:endParaRPr sz="2400" dirty="0"/>
          </a:p>
          <a:p>
            <a:pPr marL="1371600" lvl="1" indent="-330200" algn="l" rtl="0">
              <a:spcBef>
                <a:spcPts val="0"/>
              </a:spcBef>
              <a:spcAft>
                <a:spcPts val="0"/>
              </a:spcAft>
              <a:buSzPts val="1600"/>
              <a:buChar char="○"/>
            </a:pPr>
            <a:r>
              <a:rPr lang="en-HK" sz="2400" dirty="0"/>
              <a:t>E.g.  a Question like “</a:t>
            </a:r>
            <a:r>
              <a:rPr lang="en-HK" sz="2400" i="1" dirty="0"/>
              <a:t>When was Ada Lovelace born</a:t>
            </a:r>
            <a:r>
              <a:rPr lang="en-HK" sz="2400" dirty="0"/>
              <a:t>?”, might cause the anchor </a:t>
            </a:r>
            <a:r>
              <a:rPr lang="en-HK" sz="2400" i="1" dirty="0"/>
              <a:t>Ada Lovelace</a:t>
            </a:r>
            <a:r>
              <a:rPr lang="en-HK" sz="2400" dirty="0"/>
              <a:t> or </a:t>
            </a:r>
            <a:r>
              <a:rPr lang="en-HK" sz="2400" i="1" dirty="0"/>
              <a:t>Ada</a:t>
            </a:r>
            <a:r>
              <a:rPr lang="en-HK" sz="2400" dirty="0"/>
              <a:t>, but substrings spans like </a:t>
            </a:r>
            <a:r>
              <a:rPr lang="en-HK" sz="2400" i="1" dirty="0"/>
              <a:t>Lovelace</a:t>
            </a:r>
            <a:r>
              <a:rPr lang="en-HK" sz="2400" dirty="0"/>
              <a:t> might be pruned as having too low a </a:t>
            </a:r>
            <a:r>
              <a:rPr lang="en-HK" sz="2400" dirty="0" err="1"/>
              <a:t>linkprob</a:t>
            </a:r>
            <a:endParaRPr sz="2400" dirty="0"/>
          </a:p>
          <a:p>
            <a:pPr marL="457200" lvl="0" indent="-330200" algn="l" rtl="0">
              <a:spcBef>
                <a:spcPts val="0"/>
              </a:spcBef>
              <a:spcAft>
                <a:spcPts val="0"/>
              </a:spcAft>
              <a:buSzPts val="1600"/>
              <a:buChar char="●"/>
            </a:pPr>
            <a:r>
              <a:rPr lang="en-HK" sz="2400" dirty="0"/>
              <a:t>the 2nd stage: entity mention disambiguation</a:t>
            </a:r>
            <a:endParaRPr sz="2400" dirty="0"/>
          </a:p>
          <a:p>
            <a:pPr marL="1371600" lvl="1" indent="-330200" algn="l" rtl="0">
              <a:spcBef>
                <a:spcPts val="0"/>
              </a:spcBef>
              <a:spcAft>
                <a:spcPts val="0"/>
              </a:spcAft>
              <a:buSzPts val="1600"/>
              <a:buChar char="○"/>
            </a:pPr>
            <a:r>
              <a:rPr lang="en-HK" sz="2400" dirty="0"/>
              <a:t>TAGME uses </a:t>
            </a:r>
            <a:r>
              <a:rPr lang="en-HK" sz="2400" i="1" dirty="0"/>
              <a:t>prior probability</a:t>
            </a:r>
            <a:r>
              <a:rPr lang="en-HK" sz="2400" dirty="0"/>
              <a:t> and </a:t>
            </a:r>
            <a:r>
              <a:rPr lang="en-HK" sz="2400" i="1" dirty="0"/>
              <a:t>relatedness/coherence</a:t>
            </a:r>
            <a:r>
              <a:rPr lang="en-HK" sz="2400" dirty="0"/>
              <a:t> for disambiguating ambiguous spans</a:t>
            </a:r>
            <a:endParaRPr sz="2400" dirty="0"/>
          </a:p>
        </p:txBody>
      </p:sp>
      <p:sp>
        <p:nvSpPr>
          <p:cNvPr id="168" name="Google Shape;168;gf6c6352470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f918c11ff1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HK" sz="3000" dirty="0">
                <a:solidFill>
                  <a:srgbClr val="073763"/>
                </a:solidFill>
              </a:rPr>
              <a:t>The</a:t>
            </a:r>
            <a:r>
              <a:rPr lang="en-HK" sz="3000" b="1" dirty="0">
                <a:solidFill>
                  <a:srgbClr val="073763"/>
                </a:solidFill>
              </a:rPr>
              <a:t> </a:t>
            </a:r>
            <a:r>
              <a:rPr lang="en-HK" sz="3000" dirty="0">
                <a:solidFill>
                  <a:srgbClr val="073763"/>
                </a:solidFill>
              </a:rPr>
              <a:t>TAGME algorithm - mention disambiguation</a:t>
            </a:r>
            <a:endParaRPr sz="3000" dirty="0">
              <a:solidFill>
                <a:srgbClr val="073763"/>
              </a:solidFill>
            </a:endParaRPr>
          </a:p>
        </p:txBody>
      </p:sp>
      <mc:AlternateContent xmlns:mc="http://schemas.openxmlformats.org/markup-compatibility/2006">
        <mc:Choice xmlns:a14="http://schemas.microsoft.com/office/drawing/2010/main" Requires="a14">
          <p:sp>
            <p:nvSpPr>
              <p:cNvPr id="175" name="Google Shape;175;gf918c11ff1_0_0"/>
              <p:cNvSpPr txBox="1">
                <a:spLocks noGrp="1"/>
              </p:cNvSpPr>
              <p:nvPr>
                <p:ph type="body" idx="1"/>
              </p:nvPr>
            </p:nvSpPr>
            <p:spPr>
              <a:xfrm>
                <a:off x="631500" y="1417638"/>
                <a:ext cx="8512500" cy="56622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Calibri"/>
                  <a:buChar char="●"/>
                </a:pPr>
                <a:r>
                  <a:rPr lang="en-HK" sz="2400" dirty="0" smtClean="0"/>
                  <a:t>The first factor is prior probability </a:t>
                </a:r>
                <a14:m>
                  <m:oMath xmlns:m="http://schemas.openxmlformats.org/officeDocument/2006/math">
                    <m:r>
                      <a:rPr lang="en-HK" sz="2400" i="1" smtClean="0">
                        <a:latin typeface="Cambria Math" panose="02040503050406030204" pitchFamily="18" charset="0"/>
                      </a:rPr>
                      <m:t>𝑝</m:t>
                    </m:r>
                    <m:d>
                      <m:dPr>
                        <m:ctrlPr>
                          <a:rPr lang="ar-AE" sz="2400" i="1" smtClean="0">
                            <a:latin typeface="Cambria Math" panose="02040503050406030204" pitchFamily="18" charset="0"/>
                          </a:rPr>
                        </m:ctrlPr>
                      </m:dPr>
                      <m:e>
                        <m:d>
                          <m:dPr>
                            <m:begChr m:val=""/>
                            <m:endChr m:val="|"/>
                            <m:ctrlPr>
                              <a:rPr lang="ar-AE" sz="2400" i="1" smtClean="0">
                                <a:latin typeface="Cambria Math" panose="02040503050406030204" pitchFamily="18" charset="0"/>
                              </a:rPr>
                            </m:ctrlPr>
                          </m:dPr>
                          <m:e>
                            <m:r>
                              <a:rPr lang="ar-AE" sz="2400" i="0" smtClean="0">
                                <a:latin typeface="Cambria Math" panose="02040503050406030204" pitchFamily="18" charset="0"/>
                              </a:rPr>
                              <m:t>ⅇ</m:t>
                            </m:r>
                          </m:e>
                        </m:d>
                        <m:r>
                          <a:rPr lang="ar-AE" sz="2400" i="1" smtClean="0">
                            <a:latin typeface="Cambria Math" panose="02040503050406030204" pitchFamily="18" charset="0"/>
                          </a:rPr>
                          <m:t>𝑎</m:t>
                        </m:r>
                      </m:e>
                    </m:d>
                  </m:oMath>
                </a14:m>
                <a:r>
                  <a:rPr lang="ar-AE" sz="2400" dirty="0" smtClean="0"/>
                  <a:t>, </a:t>
                </a:r>
                <a:endParaRPr lang="ar-AE" sz="2400" dirty="0"/>
              </a:p>
              <a:p>
                <a:pPr marL="914400" lvl="1" indent="-330200" algn="l" rtl="0">
                  <a:spcBef>
                    <a:spcPts val="0"/>
                  </a:spcBef>
                  <a:spcAft>
                    <a:spcPts val="0"/>
                  </a:spcAft>
                  <a:buSzPts val="1600"/>
                  <a:buChar char="○"/>
                </a:pPr>
                <a:r>
                  <a:rPr lang="en-HK" sz="2400" dirty="0">
                    <a:latin typeface="Calibri" panose="020F0502020204030204" pitchFamily="34" charset="0"/>
                    <a:cs typeface="Calibri" panose="020F0502020204030204" pitchFamily="34" charset="0"/>
                  </a:rPr>
                  <a:t>the probability that anchor </a:t>
                </a:r>
                <a:r>
                  <a:rPr lang="en-HK" sz="2400" i="1" dirty="0">
                    <a:latin typeface="Calibri" panose="020F0502020204030204" pitchFamily="34" charset="0"/>
                    <a:cs typeface="Calibri" panose="020F0502020204030204" pitchFamily="34" charset="0"/>
                  </a:rPr>
                  <a:t>a</a:t>
                </a:r>
                <a:r>
                  <a:rPr lang="en-HK" sz="2400" dirty="0">
                    <a:latin typeface="Calibri" panose="020F0502020204030204" pitchFamily="34" charset="0"/>
                    <a:cs typeface="Calibri" panose="020F0502020204030204" pitchFamily="34" charset="0"/>
                  </a:rPr>
                  <a:t> point to each </a:t>
                </a:r>
                <a:r>
                  <a:rPr lang="en-HK" sz="2400" dirty="0" smtClean="0">
                    <a:latin typeface="Calibri" panose="020F0502020204030204" pitchFamily="34" charset="0"/>
                    <a:cs typeface="Calibri" panose="020F0502020204030204" pitchFamily="34" charset="0"/>
                  </a:rPr>
                  <a:t>page </a:t>
                </a:r>
                <a14:m>
                  <m:oMath xmlns:m="http://schemas.openxmlformats.org/officeDocument/2006/math">
                    <m:r>
                      <a:rPr lang="en-HK" sz="2400" smtClean="0">
                        <a:latin typeface="Cambria Math" panose="02040503050406030204" pitchFamily="18" charset="0"/>
                      </a:rPr>
                      <m:t>ⅇ</m:t>
                    </m:r>
                    <m:r>
                      <a:rPr lang="en-HK" sz="2400" i="0" smtClean="0">
                        <a:latin typeface="Cambria Math" panose="02040503050406030204" pitchFamily="18" charset="0"/>
                      </a:rPr>
                      <m:t>∈</m:t>
                    </m:r>
                    <m:r>
                      <a:rPr lang="en-HK" sz="2400" i="1" smtClean="0">
                        <a:latin typeface="Cambria Math" panose="02040503050406030204" pitchFamily="18" charset="0"/>
                      </a:rPr>
                      <m:t>𝜀</m:t>
                    </m:r>
                    <m:d>
                      <m:dPr>
                        <m:ctrlPr>
                          <a:rPr lang="ar-AE" sz="2400" i="1" smtClean="0">
                            <a:latin typeface="Cambria Math" panose="02040503050406030204" pitchFamily="18" charset="0"/>
                          </a:rPr>
                        </m:ctrlPr>
                      </m:dPr>
                      <m:e>
                        <m:r>
                          <a:rPr lang="ar-AE" sz="2400" i="1" smtClean="0">
                            <a:latin typeface="Cambria Math" panose="02040503050406030204" pitchFamily="18" charset="0"/>
                          </a:rPr>
                          <m:t>𝑎</m:t>
                        </m:r>
                      </m:e>
                    </m:d>
                  </m:oMath>
                </a14:m>
                <a:r>
                  <a:rPr lang="ar-AE" sz="2400" dirty="0" smtClean="0">
                    <a:latin typeface="Calibri" panose="020F0502020204030204" pitchFamily="34" charset="0"/>
                    <a:cs typeface="Calibri" panose="020F0502020204030204" pitchFamily="34" charset="0"/>
                  </a:rPr>
                  <a:t> , </a:t>
                </a:r>
                <a:r>
                  <a:rPr lang="en-HK" sz="2400" dirty="0" smtClean="0">
                    <a:latin typeface="Calibri" panose="020F0502020204030204" pitchFamily="34" charset="0"/>
                    <a:cs typeface="Calibri" panose="020F0502020204030204" pitchFamily="34" charset="0"/>
                  </a:rPr>
                  <a:t>is </a:t>
                </a:r>
                <a:r>
                  <a:rPr lang="en-HK" sz="2400" dirty="0">
                    <a:latin typeface="Calibri" panose="020F0502020204030204" pitchFamily="34" charset="0"/>
                    <a:cs typeface="Calibri" panose="020F0502020204030204" pitchFamily="34" charset="0"/>
                  </a:rPr>
                  <a:t>ratio of the number of links into </a:t>
                </a:r>
                <a:r>
                  <a:rPr lang="en-HK" sz="2400" i="1" dirty="0">
                    <a:latin typeface="Calibri" panose="020F0502020204030204" pitchFamily="34" charset="0"/>
                    <a:cs typeface="Calibri" panose="020F0502020204030204" pitchFamily="34" charset="0"/>
                  </a:rPr>
                  <a:t>e</a:t>
                </a:r>
                <a:r>
                  <a:rPr lang="en-HK" sz="2400" dirty="0">
                    <a:latin typeface="Calibri" panose="020F0502020204030204" pitchFamily="34" charset="0"/>
                    <a:cs typeface="Calibri" panose="020F0502020204030204" pitchFamily="34" charset="0"/>
                  </a:rPr>
                  <a:t> with anchor text </a:t>
                </a:r>
                <a:r>
                  <a:rPr lang="en-HK" sz="2400" i="1" dirty="0">
                    <a:latin typeface="Calibri" panose="020F0502020204030204" pitchFamily="34" charset="0"/>
                    <a:cs typeface="Calibri" panose="020F0502020204030204" pitchFamily="34" charset="0"/>
                  </a:rPr>
                  <a:t>a</a:t>
                </a:r>
                <a:r>
                  <a:rPr lang="en-HK" sz="2400" dirty="0">
                    <a:latin typeface="Calibri" panose="020F0502020204030204" pitchFamily="34" charset="0"/>
                    <a:cs typeface="Calibri" panose="020F0502020204030204" pitchFamily="34" charset="0"/>
                  </a:rPr>
                  <a:t> to the total number of occurrences of </a:t>
                </a:r>
                <a:r>
                  <a:rPr lang="en-HK" sz="2400" i="1" dirty="0">
                    <a:latin typeface="Calibri" panose="020F0502020204030204" pitchFamily="34" charset="0"/>
                    <a:cs typeface="Calibri" panose="020F0502020204030204" pitchFamily="34" charset="0"/>
                  </a:rPr>
                  <a:t>a</a:t>
                </a:r>
                <a:r>
                  <a:rPr lang="en-HK" sz="2400" dirty="0">
                    <a:latin typeface="Calibri" panose="020F0502020204030204" pitchFamily="34" charset="0"/>
                    <a:cs typeface="Calibri" panose="020F0502020204030204" pitchFamily="34" charset="0"/>
                  </a:rPr>
                  <a:t> as an </a:t>
                </a:r>
                <a:r>
                  <a:rPr lang="en-HK" sz="2400" dirty="0" smtClean="0">
                    <a:latin typeface="Calibri" panose="020F0502020204030204" pitchFamily="34" charset="0"/>
                    <a:cs typeface="Calibri" panose="020F0502020204030204" pitchFamily="34" charset="0"/>
                  </a:rPr>
                  <a:t>anchor</a:t>
                </a:r>
              </a:p>
              <a:p>
                <a:pPr marL="584200" lvl="1" indent="0" algn="l" rtl="0">
                  <a:spcBef>
                    <a:spcPts val="0"/>
                  </a:spcBef>
                  <a:spcAft>
                    <a:spcPts val="0"/>
                  </a:spcAft>
                  <a:buSzPts val="1600"/>
                  <a:buNone/>
                </a:pPr>
                <a14:m>
                  <m:oMathPara xmlns:m="http://schemas.openxmlformats.org/officeDocument/2006/math">
                    <m:oMathParaPr>
                      <m:jc m:val="centerGroup"/>
                    </m:oMathParaPr>
                    <m:oMath xmlns:m="http://schemas.openxmlformats.org/officeDocument/2006/math">
                      <m:r>
                        <a:rPr lang="en-HK" sz="2400" b="0" i="1" dirty="0" smtClean="0">
                          <a:latin typeface="Cambria Math" panose="02040503050406030204" pitchFamily="18" charset="0"/>
                        </a:rPr>
                        <m:t>𝑝</m:t>
                      </m:r>
                      <m:r>
                        <a:rPr lang="en-US" sz="2400" b="0" i="1" dirty="0" smtClean="0">
                          <a:latin typeface="Cambria Math" panose="02040503050406030204" pitchFamily="18" charset="0"/>
                        </a:rPr>
                        <m:t>𝑟𝑖𝑜𝑟</m:t>
                      </m:r>
                      <m:d>
                        <m:dPr>
                          <m:ctrlPr>
                            <a:rPr lang="ar-AE" sz="2400" i="1" dirty="0" smtClean="0">
                              <a:latin typeface="Cambria Math" panose="02040503050406030204" pitchFamily="18" charset="0"/>
                            </a:rPr>
                          </m:ctrlPr>
                        </m:dPr>
                        <m:e>
                          <m:r>
                            <a:rPr lang="ar-AE" sz="2400" i="1" dirty="0" smtClean="0">
                              <a:latin typeface="Cambria Math" panose="02040503050406030204" pitchFamily="18" charset="0"/>
                            </a:rPr>
                            <m:t>𝑎</m:t>
                          </m:r>
                          <m:r>
                            <a:rPr lang="ar-AE" sz="2400" i="0" dirty="0" smtClean="0">
                              <a:latin typeface="Cambria Math" panose="02040503050406030204" pitchFamily="18" charset="0"/>
                            </a:rPr>
                            <m:t>→ⅇ</m:t>
                          </m:r>
                        </m:e>
                      </m:d>
                      <m:r>
                        <a:rPr lang="ar-AE" sz="2400" i="0" dirty="0" smtClean="0">
                          <a:latin typeface="Cambria Math" panose="02040503050406030204" pitchFamily="18" charset="0"/>
                        </a:rPr>
                        <m:t>=</m:t>
                      </m:r>
                      <m:r>
                        <a:rPr lang="ar-AE" sz="2400" i="1" dirty="0" smtClean="0">
                          <a:latin typeface="Cambria Math" panose="02040503050406030204" pitchFamily="18" charset="0"/>
                        </a:rPr>
                        <m:t>𝑝</m:t>
                      </m:r>
                      <m:d>
                        <m:dPr>
                          <m:ctrlPr>
                            <a:rPr lang="ar-AE" sz="2400" i="1" dirty="0" smtClean="0">
                              <a:latin typeface="Cambria Math" panose="02040503050406030204" pitchFamily="18" charset="0"/>
                            </a:rPr>
                          </m:ctrlPr>
                        </m:dPr>
                        <m:e>
                          <m:d>
                            <m:dPr>
                              <m:begChr m:val=""/>
                              <m:endChr m:val="|"/>
                              <m:ctrlPr>
                                <a:rPr lang="ar-AE" sz="2400" i="1" dirty="0" smtClean="0">
                                  <a:latin typeface="Cambria Math" panose="02040503050406030204" pitchFamily="18" charset="0"/>
                                </a:rPr>
                              </m:ctrlPr>
                            </m:dPr>
                            <m:e>
                              <m:r>
                                <a:rPr lang="ar-AE" sz="2400" i="0" dirty="0" smtClean="0">
                                  <a:latin typeface="Cambria Math" panose="02040503050406030204" pitchFamily="18" charset="0"/>
                                </a:rPr>
                                <m:t>ⅇ</m:t>
                              </m:r>
                            </m:e>
                          </m:d>
                          <m:r>
                            <a:rPr lang="en-US" sz="2400" b="0" i="1" dirty="0" smtClean="0">
                              <a:latin typeface="Cambria Math" panose="02040503050406030204" pitchFamily="18" charset="0"/>
                            </a:rPr>
                            <m:t>𝑎</m:t>
                          </m:r>
                        </m:e>
                      </m:d>
                      <m:r>
                        <a:rPr lang="ar-AE" sz="2400" i="0" dirty="0" smtClean="0">
                          <a:latin typeface="Cambria Math" panose="02040503050406030204" pitchFamily="18" charset="0"/>
                        </a:rPr>
                        <m:t>=</m:t>
                      </m:r>
                      <m:f>
                        <m:fPr>
                          <m:ctrlPr>
                            <a:rPr lang="ar-AE" sz="2400" i="1" dirty="0" smtClean="0">
                              <a:latin typeface="Cambria Math" panose="02040503050406030204" pitchFamily="18" charset="0"/>
                            </a:rPr>
                          </m:ctrlPr>
                        </m:fPr>
                        <m:num>
                          <m:func>
                            <m:funcPr>
                              <m:ctrlPr>
                                <a:rPr lang="ar-AE" sz="2400" i="1" dirty="0" smtClean="0">
                                  <a:latin typeface="Cambria Math" panose="02040503050406030204" pitchFamily="18" charset="0"/>
                                </a:rPr>
                              </m:ctrlPr>
                            </m:funcPr>
                            <m:fName>
                              <m:r>
                                <m:rPr>
                                  <m:sty m:val="p"/>
                                </m:rPr>
                                <a:rPr lang="en-HK" sz="2400" i="0" dirty="0" smtClean="0">
                                  <a:latin typeface="Cambria Math" panose="02040503050406030204" pitchFamily="18" charset="0"/>
                                </a:rPr>
                                <m:t>c</m:t>
                              </m:r>
                              <m:r>
                                <m:rPr>
                                  <m:sty m:val="p"/>
                                </m:rPr>
                                <a:rPr lang="en-US" sz="2400" b="0" i="0" dirty="0" smtClean="0">
                                  <a:latin typeface="Cambria Math" panose="02040503050406030204" pitchFamily="18" charset="0"/>
                                </a:rPr>
                                <m:t>oun</m:t>
                              </m:r>
                              <m:r>
                                <m:rPr>
                                  <m:sty m:val="p"/>
                                </m:rPr>
                                <a:rPr lang="en-HK" sz="2400" i="0" dirty="0" smtClean="0">
                                  <a:latin typeface="Cambria Math" panose="02040503050406030204" pitchFamily="18" charset="0"/>
                                </a:rPr>
                                <m:t>t</m:t>
                              </m:r>
                            </m:fName>
                            <m:e>
                              <m:d>
                                <m:dPr>
                                  <m:ctrlPr>
                                    <a:rPr lang="ar-AE" sz="2400" i="1" dirty="0" smtClean="0">
                                      <a:latin typeface="Cambria Math" panose="02040503050406030204" pitchFamily="18" charset="0"/>
                                    </a:rPr>
                                  </m:ctrlPr>
                                </m:dPr>
                                <m:e>
                                  <m:r>
                                    <a:rPr lang="ar-AE" sz="2400" i="1" dirty="0" smtClean="0">
                                      <a:latin typeface="Cambria Math" panose="02040503050406030204" pitchFamily="18" charset="0"/>
                                    </a:rPr>
                                    <m:t>𝑎</m:t>
                                  </m:r>
                                  <m:r>
                                    <a:rPr lang="en-US" sz="2400" b="0" i="1" dirty="0" smtClean="0">
                                      <a:latin typeface="Cambria Math" panose="02040503050406030204" pitchFamily="18" charset="0"/>
                                    </a:rPr>
                                    <m:t> </m:t>
                                  </m:r>
                                  <m:r>
                                    <a:rPr lang="ar-AE" sz="2400" i="0" dirty="0" smtClean="0">
                                      <a:latin typeface="Cambria Math" panose="02040503050406030204" pitchFamily="18" charset="0"/>
                                    </a:rPr>
                                    <m:t>→</m:t>
                                  </m:r>
                                  <m:r>
                                    <a:rPr lang="en-US" sz="2400" b="0" i="0" dirty="0" smtClean="0">
                                      <a:latin typeface="Cambria Math" panose="02040503050406030204" pitchFamily="18" charset="0"/>
                                    </a:rPr>
                                    <m:t> </m:t>
                                  </m:r>
                                  <m:r>
                                    <a:rPr lang="ar-AE" sz="2400" i="0" dirty="0" smtClean="0">
                                      <a:latin typeface="Cambria Math" panose="02040503050406030204" pitchFamily="18" charset="0"/>
                                    </a:rPr>
                                    <m:t>ⅇ</m:t>
                                  </m:r>
                                </m:e>
                              </m:d>
                            </m:e>
                          </m:func>
                        </m:num>
                        <m:den>
                          <m:r>
                            <a:rPr lang="en-US" sz="2400" b="0" i="1" dirty="0" smtClean="0">
                              <a:latin typeface="Cambria Math" panose="02040503050406030204" pitchFamily="18" charset="0"/>
                            </a:rPr>
                            <m:t>𝑙𝑖𝑛𝑘</m:t>
                          </m:r>
                          <m:d>
                            <m:dPr>
                              <m:ctrlPr>
                                <a:rPr lang="ar-AE" sz="2400" i="1" dirty="0" smtClean="0">
                                  <a:latin typeface="Cambria Math" panose="02040503050406030204" pitchFamily="18" charset="0"/>
                                </a:rPr>
                              </m:ctrlPr>
                            </m:dPr>
                            <m:e>
                              <m:r>
                                <a:rPr lang="ar-AE" sz="2400" i="1" dirty="0" smtClean="0">
                                  <a:latin typeface="Cambria Math" panose="02040503050406030204" pitchFamily="18" charset="0"/>
                                </a:rPr>
                                <m:t>𝑎</m:t>
                              </m:r>
                            </m:e>
                          </m:d>
                        </m:den>
                      </m:f>
                    </m:oMath>
                  </m:oMathPara>
                </a14:m>
                <a:endParaRPr lang="ar-AE" sz="2400" dirty="0" smtClean="0"/>
              </a:p>
              <a:p>
                <a:pPr marL="914400" lvl="1" indent="-330200" algn="l" rtl="0">
                  <a:spcBef>
                    <a:spcPts val="0"/>
                  </a:spcBef>
                  <a:spcAft>
                    <a:spcPts val="0"/>
                  </a:spcAft>
                  <a:buSzPts val="1600"/>
                  <a:buChar char="○"/>
                </a:pPr>
                <a:endParaRPr lang="ar-AE" sz="2400" dirty="0"/>
              </a:p>
              <a:p>
                <a:pPr marL="457200" lvl="0" indent="-330200" algn="l" rtl="0">
                  <a:spcBef>
                    <a:spcPts val="0"/>
                  </a:spcBef>
                  <a:spcAft>
                    <a:spcPts val="0"/>
                  </a:spcAft>
                  <a:buSzPts val="1600"/>
                  <a:buFont typeface="Calibri"/>
                  <a:buChar char="●"/>
                </a:pPr>
                <a:endParaRPr lang="ar-AE" sz="2400" dirty="0" smtClean="0"/>
              </a:p>
              <a:p>
                <a:pPr marL="914400" lvl="1" indent="-330200" algn="l" rtl="0">
                  <a:spcBef>
                    <a:spcPts val="0"/>
                  </a:spcBef>
                  <a:spcAft>
                    <a:spcPts val="0"/>
                  </a:spcAft>
                  <a:buSzPts val="1600"/>
                  <a:buChar char="○"/>
                </a:pPr>
                <a:endParaRPr sz="2400" i="1" dirty="0"/>
              </a:p>
            </p:txBody>
          </p:sp>
        </mc:Choice>
        <mc:Fallback>
          <p:sp>
            <p:nvSpPr>
              <p:cNvPr id="175" name="Google Shape;175;gf918c11ff1_0_0"/>
              <p:cNvSpPr txBox="1">
                <a:spLocks noGrp="1" noRot="1" noChangeAspect="1" noMove="1" noResize="1" noEditPoints="1" noAdjustHandles="1" noChangeArrowheads="1" noChangeShapeType="1" noTextEdit="1"/>
              </p:cNvSpPr>
              <p:nvPr>
                <p:ph type="body" idx="1"/>
              </p:nvPr>
            </p:nvSpPr>
            <p:spPr>
              <a:xfrm>
                <a:off x="631500" y="1417638"/>
                <a:ext cx="8512500" cy="5662200"/>
              </a:xfrm>
              <a:prstGeom prst="rect">
                <a:avLst/>
              </a:prstGeom>
              <a:blipFill>
                <a:blip r:embed="rId3"/>
                <a:stretch>
                  <a:fillRect t="-9806"/>
                </a:stretch>
              </a:blipFill>
            </p:spPr>
            <p:txBody>
              <a:bodyPr/>
              <a:lstStyle/>
              <a:p>
                <a:r>
                  <a:rPr lang="en-US">
                    <a:noFill/>
                  </a:rPr>
                  <a:t> </a:t>
                </a:r>
              </a:p>
            </p:txBody>
          </p:sp>
        </mc:Fallback>
      </mc:AlternateContent>
      <p:sp>
        <p:nvSpPr>
          <p:cNvPr id="176" name="Google Shape;176;gf918c11ff1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HK" sz="3000" dirty="0">
                <a:solidFill>
                  <a:srgbClr val="073763"/>
                </a:solidFill>
              </a:rPr>
              <a:t>The</a:t>
            </a:r>
            <a:r>
              <a:rPr lang="en-HK" sz="3000" b="1" dirty="0">
                <a:solidFill>
                  <a:srgbClr val="073763"/>
                </a:solidFill>
              </a:rPr>
              <a:t> </a:t>
            </a:r>
            <a:r>
              <a:rPr lang="en-HK" sz="3000" dirty="0">
                <a:solidFill>
                  <a:srgbClr val="073763"/>
                </a:solidFill>
              </a:rPr>
              <a:t>TAGME algorithm - mention disambiguation</a:t>
            </a:r>
            <a:endParaRPr lang="en-US" sz="30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pPr lvl="0" indent="-330200">
                  <a:spcBef>
                    <a:spcPts val="0"/>
                  </a:spcBef>
                  <a:buSzPts val="1600"/>
                  <a:buFont typeface="Calibri"/>
                  <a:buChar char="●"/>
                </a:pPr>
                <a:r>
                  <a:rPr lang="en-US" sz="2400" dirty="0" smtClean="0">
                    <a:latin typeface="Calibri" panose="020F0502020204030204" pitchFamily="34" charset="0"/>
                    <a:cs typeface="Calibri" panose="020F0502020204030204" pitchFamily="34" charset="0"/>
                  </a:rPr>
                  <a:t>The second one is relatedness of the entity e  to all other entities  in the input question q</a:t>
                </a:r>
              </a:p>
              <a:p>
                <a:pPr lvl="1" indent="-330200">
                  <a:spcBef>
                    <a:spcPts val="0"/>
                  </a:spcBef>
                  <a:buSzPts val="1600"/>
                  <a:buChar char="○"/>
                </a:pPr>
                <a:r>
                  <a:rPr lang="en-US" sz="2400" dirty="0">
                    <a:latin typeface="Calibri" panose="020F0502020204030204" pitchFamily="34" charset="0"/>
                    <a:cs typeface="Calibri" panose="020F0502020204030204" pitchFamily="34" charset="0"/>
                  </a:rPr>
                  <a:t>the relatedness score of the </a:t>
                </a:r>
                <a:r>
                  <a:rPr lang="en-US" sz="2400" dirty="0" smtClean="0">
                    <a:latin typeface="Calibri" panose="020F0502020204030204" pitchFamily="34" charset="0"/>
                    <a:cs typeface="Calibri" panose="020F0502020204030204" pitchFamily="34" charset="0"/>
                  </a:rPr>
                  <a:t>anchor </a:t>
                </a:r>
                <a14:m>
                  <m:oMath xmlns:m="http://schemas.openxmlformats.org/officeDocument/2006/math">
                    <m:r>
                      <a:rPr lang="en-US" sz="2400" i="1" smtClean="0">
                        <a:latin typeface="Cambria Math" panose="02040503050406030204" pitchFamily="18" charset="0"/>
                      </a:rPr>
                      <m:t>𝑎</m:t>
                    </m:r>
                    <m:r>
                      <a:rPr lang="en-US" sz="2400" i="0" smtClean="0">
                        <a:latin typeface="Cambria Math" panose="02040503050406030204" pitchFamily="18" charset="0"/>
                      </a:rPr>
                      <m:t>→</m:t>
                    </m:r>
                    <m:r>
                      <m:rPr>
                        <m:sty m:val="p"/>
                      </m:rPr>
                      <a:rPr lang="en-US" sz="2400" b="0" i="0" smtClean="0">
                        <a:latin typeface="Cambria Math" panose="02040503050406030204" pitchFamily="18" charset="0"/>
                      </a:rPr>
                      <m:t>X</m:t>
                    </m:r>
                  </m:oMath>
                </a14:m>
                <a:r>
                  <a:rPr lang="en-US" sz="2400" dirty="0" smtClean="0">
                    <a:latin typeface="Calibri" panose="020F0502020204030204" pitchFamily="34" charset="0"/>
                    <a:cs typeface="Calibri" panose="020F0502020204030204" pitchFamily="34" charset="0"/>
                  </a:rPr>
                  <a:t> </a:t>
                </a:r>
                <a:r>
                  <a:rPr lang="en-US" sz="2400" i="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is </a:t>
                </a:r>
                <a:r>
                  <a:rPr lang="en-US" sz="2400" dirty="0">
                    <a:latin typeface="Calibri" panose="020F0502020204030204" pitchFamily="34" charset="0"/>
                    <a:cs typeface="Calibri" panose="020F0502020204030204" pitchFamily="34" charset="0"/>
                  </a:rPr>
                  <a:t>to combine relatedness and prior by choosing the entity </a:t>
                </a:r>
                <a:r>
                  <a:rPr lang="en-US" sz="2400" i="1" dirty="0">
                    <a:latin typeface="Calibri" panose="020F0502020204030204" pitchFamily="34" charset="0"/>
                    <a:cs typeface="Calibri" panose="020F0502020204030204" pitchFamily="34" charset="0"/>
                  </a:rPr>
                  <a:t>X</a:t>
                </a:r>
                <a:r>
                  <a:rPr lang="en-US" sz="2400" dirty="0">
                    <a:latin typeface="Calibri" panose="020F0502020204030204" pitchFamily="34" charset="0"/>
                    <a:cs typeface="Calibri" panose="020F0502020204030204" pitchFamily="34" charset="0"/>
                  </a:rPr>
                  <a:t> that has the highest </a:t>
                </a:r>
                <a:r>
                  <a:rPr lang="en-US" sz="2400" dirty="0" smtClean="0">
                    <a:latin typeface="Calibri" panose="020F0502020204030204" pitchFamily="34" charset="0"/>
                    <a:cs typeface="Calibri" panose="020F0502020204030204" pitchFamily="34" charset="0"/>
                  </a:rPr>
                  <a:t>relatedness</a:t>
                </a:r>
                <a14:m>
                  <m:oMath xmlns:m="http://schemas.openxmlformats.org/officeDocument/2006/math">
                    <m:d>
                      <m:dPr>
                        <m:ctrlPr>
                          <a:rPr lang="en-US" sz="2400" i="1" dirty="0">
                            <a:latin typeface="Cambria Math" panose="02040503050406030204" pitchFamily="18" charset="0"/>
                          </a:rPr>
                        </m:ctrlPr>
                      </m:dPr>
                      <m:e>
                        <m:r>
                          <m:rPr>
                            <m:sty m:val="p"/>
                          </m:rPr>
                          <a:rPr lang="en-US" sz="2400" b="0" i="0" dirty="0" smtClean="0">
                            <a:latin typeface="Cambria Math" panose="02040503050406030204" pitchFamily="18" charset="0"/>
                          </a:rPr>
                          <m:t>a</m:t>
                        </m:r>
                        <m:r>
                          <a:rPr lang="en-US" sz="2400" i="0" dirty="0">
                            <a:latin typeface="Cambria Math" panose="02040503050406030204" pitchFamily="18" charset="0"/>
                          </a:rPr>
                          <m:t>→</m:t>
                        </m:r>
                        <m:r>
                          <a:rPr lang="en-US" sz="2400" b="0" i="1" dirty="0" smtClean="0">
                            <a:latin typeface="Cambria Math" panose="02040503050406030204" pitchFamily="18" charset="0"/>
                          </a:rPr>
                          <m:t>𝑋</m:t>
                        </m:r>
                      </m:e>
                    </m:d>
                  </m:oMath>
                </a14:m>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and from the set, choosing the entity with the highest </a:t>
                </a:r>
                <a:r>
                  <a:rPr lang="en-US" sz="2400" dirty="0" smtClean="0">
                    <a:latin typeface="Calibri" panose="020F0502020204030204" pitchFamily="34" charset="0"/>
                    <a:cs typeface="Calibri" panose="020F0502020204030204" pitchFamily="34" charset="0"/>
                  </a:rPr>
                  <a:t>prior </a:t>
                </a:r>
                <a:r>
                  <a:rPr lang="en-US" sz="2400" dirty="0" smtClean="0">
                    <a:latin typeface="Calibri" panose="020F0502020204030204" pitchFamily="34" charset="0"/>
                    <a:cs typeface="Calibri" panose="020F0502020204030204" pitchFamily="34" charset="0"/>
                  </a:rPr>
                  <a:t>p</a:t>
                </a:r>
                <a14:m>
                  <m:oMath xmlns:m="http://schemas.openxmlformats.org/officeDocument/2006/math">
                    <m:d>
                      <m:dPr>
                        <m:ctrlPr>
                          <a:rPr lang="en-US" sz="2400" i="1" dirty="0" smtClean="0">
                            <a:latin typeface="Cambria Math" panose="02040503050406030204" pitchFamily="18" charset="0"/>
                          </a:rPr>
                        </m:ctrlPr>
                      </m:dPr>
                      <m:e>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𝑋</m:t>
                            </m:r>
                          </m:e>
                        </m:d>
                        <m:r>
                          <a:rPr lang="en-US" sz="2400" b="0" i="1" dirty="0" smtClean="0">
                            <a:latin typeface="Cambria Math" panose="02040503050406030204" pitchFamily="18" charset="0"/>
                          </a:rPr>
                          <m:t>𝑎</m:t>
                        </m:r>
                      </m:e>
                    </m:d>
                  </m:oMath>
                </a14:m>
                <a:endParaRPr lang="en-US" sz="2400" dirty="0" smtClean="0">
                  <a:latin typeface="Calibri" panose="020F0502020204030204" pitchFamily="34" charset="0"/>
                  <a:cs typeface="Calibri" panose="020F0502020204030204" pitchFamily="34" charset="0"/>
                </a:endParaRPr>
              </a:p>
              <a:p>
                <a:pPr marL="584200" lvl="1" indent="0">
                  <a:spcBef>
                    <a:spcPts val="0"/>
                  </a:spcBef>
                  <a:buSzPts val="1600"/>
                  <a:buNone/>
                </a:pPr>
                <a:endParaRPr lang="en-US" sz="2400" i="1" dirty="0" smtClean="0"/>
              </a:p>
              <a:p>
                <a:pPr marL="584200" lvl="1" indent="0">
                  <a:spcBef>
                    <a:spcPts val="0"/>
                  </a:spcBef>
                  <a:buSzPts val="1600"/>
                  <a:buNone/>
                </a:pPr>
                <a:r>
                  <a:rPr lang="en-US" sz="2400" dirty="0" smtClean="0"/>
                  <a:t>      relatedness</a:t>
                </a:r>
                <a14:m>
                  <m:oMath xmlns:m="http://schemas.openxmlformats.org/officeDocument/2006/math">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𝑎</m:t>
                        </m:r>
                        <m:r>
                          <a:rPr lang="en-US" sz="2400" i="1" dirty="0">
                            <a:latin typeface="Cambria Math" panose="02040503050406030204" pitchFamily="18" charset="0"/>
                          </a:rPr>
                          <m:t>→</m:t>
                        </m:r>
                        <m:r>
                          <a:rPr lang="en-US" sz="2400" b="0" i="1" dirty="0" smtClean="0">
                            <a:latin typeface="Cambria Math" panose="02040503050406030204" pitchFamily="18" charset="0"/>
                          </a:rPr>
                          <m:t>𝑋</m:t>
                        </m:r>
                      </m:e>
                    </m:d>
                    <m:r>
                      <a:rPr lang="en-US" sz="2400" i="1" dirty="0">
                        <a:latin typeface="Cambria Math" panose="02040503050406030204" pitchFamily="18" charset="0"/>
                      </a:rPr>
                      <m:t>=</m:t>
                    </m:r>
                    <m:nary>
                      <m:naryPr>
                        <m:chr m:val="∑"/>
                        <m:limLoc m:val="undOvr"/>
                        <m:grow m:val="on"/>
                        <m:supHide m:val="on"/>
                        <m:ctrlPr>
                          <a:rPr lang="en-US" sz="2400" i="1" dirty="0">
                            <a:latin typeface="Cambria Math" panose="02040503050406030204" pitchFamily="18" charset="0"/>
                          </a:rPr>
                        </m:ctrlPr>
                      </m:naryPr>
                      <m:sub>
                        <m:r>
                          <m:rPr>
                            <m:brk/>
                            <m:aln/>
                          </m:rPr>
                          <a:rPr lang="en-US" sz="2400" b="0" i="1" dirty="0" smtClean="0">
                            <a:latin typeface="Cambria Math" panose="02040503050406030204" pitchFamily="18" charset="0"/>
                          </a:rPr>
                          <m:t>𝑏</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𝜒</m:t>
                            </m:r>
                          </m:e>
                          <m:sub>
                            <m:r>
                              <a:rPr lang="en-US" sz="2400" i="1" dirty="0">
                                <a:latin typeface="Cambria Math" panose="02040503050406030204" pitchFamily="18" charset="0"/>
                              </a:rPr>
                              <m:t>𝑞</m:t>
                            </m:r>
                          </m:sub>
                        </m:sSub>
                        <m:r>
                          <a:rPr lang="en-US" sz="2400" i="1" dirty="0">
                            <a:latin typeface="Cambria Math" panose="02040503050406030204" pitchFamily="18" charset="0"/>
                          </a:rPr>
                          <m:t>∖</m:t>
                        </m:r>
                        <m:r>
                          <a:rPr lang="en-US" sz="2400" i="1" dirty="0">
                            <a:latin typeface="Cambria Math" panose="02040503050406030204" pitchFamily="18" charset="0"/>
                          </a:rPr>
                          <m:t>𝑎</m:t>
                        </m:r>
                      </m:sub>
                      <m:sup/>
                      <m:e>
                        <m:r>
                          <a:rPr lang="en-US" sz="2400" b="0" i="1" dirty="0" smtClean="0">
                            <a:latin typeface="Cambria Math" panose="02040503050406030204" pitchFamily="18" charset="0"/>
                          </a:rPr>
                          <m:t>𝑣𝑜</m:t>
                        </m:r>
                        <m:r>
                          <a:rPr lang="en-US" sz="2400" i="1" dirty="0">
                            <a:latin typeface="Cambria Math" panose="02040503050406030204" pitchFamily="18" charset="0"/>
                          </a:rPr>
                          <m:t>𝑡</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𝑒</m:t>
                            </m:r>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𝑋</m:t>
                            </m:r>
                          </m:e>
                          <m:sub/>
                        </m:sSub>
                      </m:e>
                    </m:nary>
                  </m:oMath>
                </a14:m>
                <a:endParaRPr lang="en-US" sz="2400" i="1" dirty="0" smtClean="0">
                  <a:latin typeface="Cambria Math" panose="02040503050406030204" pitchFamily="18" charset="0"/>
                </a:endParaRPr>
              </a:p>
              <a:p>
                <a:pPr marL="584200" lvl="1" indent="0">
                  <a:spcBef>
                    <a:spcPts val="0"/>
                  </a:spcBef>
                  <a:buSzPts val="1600"/>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𝑣</m:t>
                      </m:r>
                      <m:r>
                        <a:rPr lang="en-US" sz="2400" b="0" i="1" dirty="0" smtClean="0">
                          <a:latin typeface="Cambria Math" panose="02040503050406030204" pitchFamily="18" charset="0"/>
                        </a:rPr>
                        <m:t>𝑜</m:t>
                      </m:r>
                      <m:r>
                        <a:rPr lang="en-US" sz="2400" i="1" dirty="0" smtClean="0">
                          <a:latin typeface="Cambria Math" panose="02040503050406030204" pitchFamily="18" charset="0"/>
                        </a:rPr>
                        <m:t>𝑡</m:t>
                      </m:r>
                      <m:r>
                        <a:rPr lang="en-US" sz="2400" i="1" dirty="0" smtClean="0">
                          <a:latin typeface="Cambria Math" panose="02040503050406030204" pitchFamily="18" charset="0"/>
                        </a:rPr>
                        <m:t>ⅇ</m:t>
                      </m:r>
                      <m:d>
                        <m:dPr>
                          <m:ctrlPr>
                            <a:rPr lang="en-US" sz="2400" i="1" dirty="0">
                              <a:latin typeface="Cambria Math" panose="02040503050406030204" pitchFamily="18" charset="0"/>
                            </a:rPr>
                          </m:ctrlPr>
                        </m:dPr>
                        <m:e>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𝑋</m:t>
                          </m:r>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𝜀</m:t>
                              </m:r>
                              <m:d>
                                <m:dPr>
                                  <m:ctrlPr>
                                    <a:rPr lang="en-US" sz="2400" i="1" dirty="0">
                                      <a:latin typeface="Cambria Math" panose="02040503050406030204" pitchFamily="18" charset="0"/>
                                    </a:rPr>
                                  </m:ctrlPr>
                                </m:dPr>
                                <m:e>
                                  <m:r>
                                    <a:rPr lang="en-US" sz="2400" i="1" dirty="0">
                                      <a:latin typeface="Cambria Math" panose="02040503050406030204" pitchFamily="18" charset="0"/>
                                    </a:rPr>
                                    <m:t>𝑏</m:t>
                                  </m:r>
                                </m:e>
                              </m:d>
                            </m:e>
                          </m:d>
                        </m:den>
                      </m:f>
                      <m:nary>
                        <m:naryPr>
                          <m:chr m:val="∑"/>
                          <m:limLoc m:val="undOvr"/>
                          <m:grow m:val="on"/>
                          <m:supHide m:val="on"/>
                          <m:ctrlPr>
                            <a:rPr lang="en-US" sz="2400" i="1" dirty="0">
                              <a:latin typeface="Cambria Math" panose="02040503050406030204" pitchFamily="18" charset="0"/>
                            </a:rPr>
                          </m:ctrlPr>
                        </m:naryPr>
                        <m:sub>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rPr>
                            <m:t>𝜀</m:t>
                          </m:r>
                          <m:d>
                            <m:dPr>
                              <m:ctrlPr>
                                <a:rPr lang="en-US" sz="2400" i="1" dirty="0">
                                  <a:latin typeface="Cambria Math" panose="02040503050406030204" pitchFamily="18" charset="0"/>
                                </a:rPr>
                              </m:ctrlPr>
                            </m:dPr>
                            <m:e>
                              <m:r>
                                <a:rPr lang="en-US" sz="2400" i="1" dirty="0">
                                  <a:latin typeface="Cambria Math" panose="02040503050406030204" pitchFamily="18" charset="0"/>
                                </a:rPr>
                                <m:t>𝐵</m:t>
                              </m:r>
                            </m:e>
                          </m:d>
                        </m:sub>
                        <m:sup/>
                        <m:e>
                          <m:r>
                            <a:rPr lang="en-US" sz="2400" b="0" i="1" dirty="0" smtClean="0">
                              <a:latin typeface="Cambria Math" panose="02040503050406030204" pitchFamily="18" charset="0"/>
                            </a:rPr>
                            <m:t>𝑟𝑒𝑙</m:t>
                          </m:r>
                          <m:d>
                            <m:dPr>
                              <m:ctrlPr>
                                <a:rPr lang="en-US" sz="2400" i="1" dirty="0">
                                  <a:latin typeface="Cambria Math" panose="02040503050406030204" pitchFamily="18" charset="0"/>
                                </a:rPr>
                              </m:ctrlPr>
                            </m:dPr>
                            <m:e>
                              <m:r>
                                <a:rPr lang="en-US" sz="2400" i="1" dirty="0">
                                  <a:latin typeface="Cambria Math" panose="02040503050406030204" pitchFamily="18" charset="0"/>
                                </a:rPr>
                                <m:t>𝑋</m:t>
                              </m:r>
                              <m:r>
                                <a:rPr lang="en-US" sz="2400" i="1" dirty="0">
                                  <a:latin typeface="Cambria Math" panose="02040503050406030204" pitchFamily="18" charset="0"/>
                                </a:rPr>
                                <m:t>,</m:t>
                              </m:r>
                              <m:r>
                                <a:rPr lang="en-US" sz="2400" i="1" dirty="0">
                                  <a:latin typeface="Cambria Math" panose="02040503050406030204" pitchFamily="18" charset="0"/>
                                </a:rPr>
                                <m:t>𝑌</m:t>
                              </m:r>
                            </m:e>
                          </m:d>
                          <m:r>
                            <a:rPr lang="en-US" sz="2400" i="1" dirty="0">
                              <a:latin typeface="Cambria Math" panose="02040503050406030204" pitchFamily="18" charset="0"/>
                            </a:rPr>
                            <m:t>𝑝</m:t>
                          </m:r>
                          <m:d>
                            <m:dPr>
                              <m:ctrlPr>
                                <a:rPr lang="en-US" sz="2400" i="1" dirty="0">
                                  <a:latin typeface="Cambria Math" panose="02040503050406030204" pitchFamily="18" charset="0"/>
                                </a:rPr>
                              </m:ctrlPr>
                            </m:dPr>
                            <m:e>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𝑌</m:t>
                                  </m:r>
                                </m:e>
                              </m:d>
                              <m:r>
                                <a:rPr lang="en-US" sz="2400" i="1" dirty="0">
                                  <a:latin typeface="Cambria Math" panose="02040503050406030204" pitchFamily="18" charset="0"/>
                                </a:rPr>
                                <m:t>𝑏</m:t>
                              </m:r>
                            </m:e>
                          </m:d>
                        </m:e>
                      </m:nary>
                    </m:oMath>
                  </m:oMathPara>
                </a14:m>
                <a:endParaRPr lang="en-US" sz="2400" i="1"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t="-1213" r="-741"/>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HK" smtClean="0"/>
              <a:t>13</a:t>
            </a:fld>
            <a:endParaRPr lang="en-HK"/>
          </a:p>
        </p:txBody>
      </p:sp>
    </p:spTree>
    <p:extLst>
      <p:ext uri="{BB962C8B-B14F-4D97-AF65-F5344CB8AC3E}">
        <p14:creationId xmlns:p14="http://schemas.microsoft.com/office/powerpoint/2010/main" val="866519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f918c11ff1_0_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Neural Graph-based linking</a:t>
            </a:r>
            <a:endParaRPr sz="3000">
              <a:solidFill>
                <a:srgbClr val="073763"/>
              </a:solidFill>
            </a:endParaRPr>
          </a:p>
        </p:txBody>
      </p:sp>
      <p:sp>
        <p:nvSpPr>
          <p:cNvPr id="183" name="Google Shape;183;gf918c11ff1_0_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Arial"/>
              <a:buChar char="●"/>
            </a:pPr>
            <a:r>
              <a:rPr lang="en-HK" sz="2400"/>
              <a:t>More recent entity linking models are based on biencoders</a:t>
            </a:r>
            <a:endParaRPr sz="1600"/>
          </a:p>
        </p:txBody>
      </p:sp>
      <p:sp>
        <p:nvSpPr>
          <p:cNvPr id="184" name="Google Shape;184;gf918c11ff1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f918c11ff1_0_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dirty="0">
                <a:solidFill>
                  <a:srgbClr val="073763"/>
                </a:solidFill>
              </a:rPr>
              <a:t>Knowledge-based Question Answering</a:t>
            </a:r>
            <a:endParaRPr sz="3000" dirty="0">
              <a:solidFill>
                <a:srgbClr val="073763"/>
              </a:solidFill>
            </a:endParaRPr>
          </a:p>
        </p:txBody>
      </p:sp>
      <p:sp>
        <p:nvSpPr>
          <p:cNvPr id="191" name="Google Shape;191;gf918c11ff1_0_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a:t>knowledge-based QA is to map a natural language question to a query over a structured database</a:t>
            </a:r>
            <a:endParaRPr sz="2400"/>
          </a:p>
        </p:txBody>
      </p:sp>
      <p:sp>
        <p:nvSpPr>
          <p:cNvPr id="192" name="Google Shape;192;gf918c11ff1_0_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HK" sz="3000" dirty="0" smtClean="0">
                <a:solidFill>
                  <a:srgbClr val="073763"/>
                </a:solidFill>
              </a:rPr>
              <a:t>Language Model</a:t>
            </a:r>
            <a:endParaRPr lang="en-US" sz="3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HK" smtClean="0"/>
              <a:t>16</a:t>
            </a:fld>
            <a:endParaRPr lang="en-HK"/>
          </a:p>
        </p:txBody>
      </p:sp>
    </p:spTree>
    <p:extLst>
      <p:ext uri="{BB962C8B-B14F-4D97-AF65-F5344CB8AC3E}">
        <p14:creationId xmlns:p14="http://schemas.microsoft.com/office/powerpoint/2010/main" val="2898810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5"/>
          <p:cNvPicPr preferRelativeResize="0"/>
          <p:nvPr/>
        </p:nvPicPr>
        <p:blipFill rotWithShape="1">
          <a:blip r:embed="rId3">
            <a:alphaModFix/>
          </a:blip>
          <a:srcRect/>
          <a:stretch/>
        </p:blipFill>
        <p:spPr>
          <a:xfrm>
            <a:off x="272616" y="994616"/>
            <a:ext cx="8596003" cy="3770052"/>
          </a:xfrm>
          <a:prstGeom prst="rect">
            <a:avLst/>
          </a:prstGeom>
          <a:noFill/>
          <a:ln>
            <a:noFill/>
          </a:ln>
        </p:spPr>
      </p:pic>
      <p:sp>
        <p:nvSpPr>
          <p:cNvPr id="198" name="Google Shape;198;p5"/>
          <p:cNvSpPr txBox="1">
            <a:spLocks noGrp="1"/>
          </p:cNvSpPr>
          <p:nvPr>
            <p:ph type="ctrTitle"/>
          </p:nvPr>
        </p:nvSpPr>
        <p:spPr>
          <a:xfrm>
            <a:off x="323528" y="-107904"/>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Self-Attention Layers</a:t>
            </a:r>
            <a:endParaRPr/>
          </a:p>
        </p:txBody>
      </p:sp>
      <p:sp>
        <p:nvSpPr>
          <p:cNvPr id="199" name="Google Shape;199;p5"/>
          <p:cNvSpPr txBox="1">
            <a:spLocks noGrp="1"/>
          </p:cNvSpPr>
          <p:nvPr>
            <p:ph type="subTitle" idx="1"/>
          </p:nvPr>
        </p:nvSpPr>
        <p:spPr>
          <a:xfrm>
            <a:off x="683568" y="1435175"/>
            <a:ext cx="7704856" cy="3329493"/>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rgbClr val="888888"/>
              </a:buClr>
              <a:buSzPts val="2400"/>
              <a:buFont typeface="Arial"/>
              <a:buNone/>
            </a:pPr>
            <a:endParaRPr sz="2400">
              <a:solidFill>
                <a:schemeClr val="dk1"/>
              </a:solidFill>
            </a:endParaRPr>
          </a:p>
          <a:p>
            <a:pPr marL="342900" lvl="0" indent="-190500" algn="l" rtl="0">
              <a:spcBef>
                <a:spcPts val="480"/>
              </a:spcBef>
              <a:spcAft>
                <a:spcPts val="0"/>
              </a:spcAft>
              <a:buClr>
                <a:srgbClr val="888888"/>
              </a:buClr>
              <a:buSzPts val="2400"/>
              <a:buFont typeface="Arial"/>
              <a:buNone/>
            </a:pPr>
            <a:endParaRPr sz="2400">
              <a:solidFill>
                <a:schemeClr val="dk1"/>
              </a:solidFill>
            </a:endParaRPr>
          </a:p>
        </p:txBody>
      </p:sp>
      <p:sp>
        <p:nvSpPr>
          <p:cNvPr id="200" name="Google Shape;20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17</a:t>
            </a:fld>
            <a:endParaRPr/>
          </a:p>
        </p:txBody>
      </p:sp>
      <p:sp>
        <p:nvSpPr>
          <p:cNvPr id="201" name="Google Shape;201;p5"/>
          <p:cNvSpPr/>
          <p:nvPr/>
        </p:nvSpPr>
        <p:spPr>
          <a:xfrm>
            <a:off x="426154" y="4599920"/>
            <a:ext cx="846043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2400">
                <a:solidFill>
                  <a:schemeClr val="dk1"/>
                </a:solidFill>
                <a:latin typeface="Calibri"/>
                <a:ea typeface="Calibri"/>
                <a:cs typeface="Calibri"/>
                <a:sym typeface="Calibri"/>
              </a:rPr>
              <a:t>Information flow in a causal (or masked) self-attention model. In processing each element of the sequence, the model attends to all the inputs up to, and including, the current one. Unlike RNNs, the computations at each time step are independent of all the other steps and therefore can be performed in parallel.</a:t>
            </a:r>
            <a:endParaRPr sz="2400">
              <a:solidFill>
                <a:schemeClr val="dk1"/>
              </a:solidFill>
              <a:latin typeface="Calibri"/>
              <a:ea typeface="Calibri"/>
              <a:cs typeface="Calibri"/>
              <a:sym typeface="Calibri"/>
            </a:endParaRPr>
          </a:p>
        </p:txBody>
      </p:sp>
      <p:sp>
        <p:nvSpPr>
          <p:cNvPr id="202" name="Google Shape;202;p5"/>
          <p:cNvSpPr txBox="1"/>
          <p:nvPr/>
        </p:nvSpPr>
        <p:spPr>
          <a:xfrm>
            <a:off x="107504" y="1289557"/>
            <a:ext cx="792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1800">
                <a:solidFill>
                  <a:schemeClr val="dk1"/>
                </a:solidFill>
                <a:latin typeface="Calibri"/>
                <a:ea typeface="Calibri"/>
                <a:cs typeface="Calibri"/>
                <a:sym typeface="Calibri"/>
              </a:rPr>
              <a:t>Fig. 1</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ctrTitle"/>
          </p:nvPr>
        </p:nvSpPr>
        <p:spPr>
          <a:xfrm>
            <a:off x="685364" y="212155"/>
            <a:ext cx="7704855"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Self-Attention – the Simplest Form</a:t>
            </a:r>
            <a:endParaRPr/>
          </a:p>
        </p:txBody>
      </p:sp>
      <p:sp>
        <p:nvSpPr>
          <p:cNvPr id="208" name="Google Shape;208;p6"/>
          <p:cNvSpPr txBox="1">
            <a:spLocks noGrp="1"/>
          </p:cNvSpPr>
          <p:nvPr>
            <p:ph type="subTitle" idx="1"/>
          </p:nvPr>
        </p:nvSpPr>
        <p:spPr>
          <a:xfrm>
            <a:off x="685365" y="1209983"/>
            <a:ext cx="7704856" cy="5162177"/>
          </a:xfrm>
          <a:prstGeom prst="rect">
            <a:avLst/>
          </a:prstGeom>
          <a:blipFill rotWithShape="1">
            <a:blip r:embed="rId3">
              <a:alphaModFix/>
            </a:blip>
            <a:stretch>
              <a:fillRect l="-1026" t="-944" b="-706"/>
            </a:stretch>
          </a:blipFill>
          <a:ln>
            <a:noFill/>
          </a:ln>
        </p:spPr>
        <p:txBody>
          <a:bodyPr spcFirstLastPara="1" wrap="square" lIns="91425" tIns="45700" rIns="91425" bIns="45700" anchor="t" anchorCtr="0">
            <a:normAutofit/>
          </a:bodyPr>
          <a:lstStyle/>
          <a:p>
            <a:pPr marL="0" lvl="0" indent="0" algn="ctr" rtl="0">
              <a:spcBef>
                <a:spcPts val="0"/>
              </a:spcBef>
              <a:spcAft>
                <a:spcPts val="0"/>
              </a:spcAft>
              <a:buSzPts val="3200"/>
              <a:buNone/>
            </a:pPr>
            <a:r>
              <a:rPr lang="en-HK"/>
              <a:t> </a:t>
            </a:r>
            <a:endParaRPr/>
          </a:p>
        </p:txBody>
      </p:sp>
      <p:sp>
        <p:nvSpPr>
          <p:cNvPr id="209" name="Google Shape;20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600"/>
              <a:buFont typeface="Calibri"/>
              <a:buNone/>
            </a:pPr>
            <a:fld id="{00000000-1234-1234-1234-123412341234}" type="slidenum">
              <a:rPr lang="en-HK" sz="1600" b="0" i="0" u="none" strike="noStrike" cap="none">
                <a:solidFill>
                  <a:srgbClr val="888888"/>
                </a:solidFill>
                <a:latin typeface="Calibri"/>
                <a:ea typeface="Calibri"/>
                <a:cs typeface="Calibri"/>
                <a:sym typeface="Calibri"/>
              </a:rPr>
              <a:t>18</a:t>
            </a:fld>
            <a:endParaRPr sz="16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96" name="Google Shape;96;p2"/>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By early 60s, two major paradigms of question answering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Information retrieval (IR) based</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Knowledge based</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In 2011, IBM’s Watson QA system won the TV game-show Jeopardy</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Surpassing humans at answering questions like:</a:t>
            </a:r>
            <a:endParaRPr/>
          </a:p>
          <a:p>
            <a:pPr marL="457200" lvl="1" indent="0" algn="l" rtl="0">
              <a:spcBef>
                <a:spcPts val="480"/>
              </a:spcBef>
              <a:spcAft>
                <a:spcPts val="0"/>
              </a:spcAft>
              <a:buClr>
                <a:schemeClr val="dk1"/>
              </a:buClr>
              <a:buSzPts val="2400"/>
              <a:buNone/>
            </a:pPr>
            <a:r>
              <a:rPr lang="en-HK" sz="2400">
                <a:solidFill>
                  <a:schemeClr val="dk1"/>
                </a:solidFill>
              </a:rPr>
              <a:t>“William Wilkinson’s “An Account of the Principalities of Wallachia and Moldovia” inspired this author’s most famous novel.”</a:t>
            </a:r>
            <a:endParaRPr/>
          </a:p>
          <a:p>
            <a:pPr marL="342900" lvl="0" indent="-190500" algn="l" rtl="0">
              <a:spcBef>
                <a:spcPts val="480"/>
              </a:spcBef>
              <a:spcAft>
                <a:spcPts val="0"/>
              </a:spcAft>
              <a:buClr>
                <a:srgbClr val="888888"/>
              </a:buClr>
              <a:buSzPts val="2400"/>
              <a:buFont typeface="Arial"/>
              <a:buNone/>
            </a:pPr>
            <a:endParaRPr sz="2400">
              <a:solidFill>
                <a:schemeClr val="dk1"/>
              </a:solidFill>
            </a:endParaRPr>
          </a:p>
        </p:txBody>
      </p:sp>
      <p:sp>
        <p:nvSpPr>
          <p:cNvPr id="97" name="Google Shape;9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dirty="0">
                <a:solidFill>
                  <a:schemeClr val="dk2"/>
                </a:solidFill>
              </a:rPr>
              <a:t>Introduction</a:t>
            </a:r>
            <a:endParaRPr sz="3000" dirty="0">
              <a:solidFill>
                <a:schemeClr val="dk2"/>
              </a:solidFill>
            </a:endParaRPr>
          </a:p>
        </p:txBody>
      </p:sp>
      <p:sp>
        <p:nvSpPr>
          <p:cNvPr id="103" name="Google Shape;103;p3"/>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Factoid questions – questions that can be answered with simple facts expressed in short texts such as:</a:t>
            </a:r>
            <a:endParaRPr/>
          </a:p>
          <a:p>
            <a:pPr marL="0" lvl="0" indent="0" algn="l" rtl="0">
              <a:spcBef>
                <a:spcPts val="480"/>
              </a:spcBef>
              <a:spcAft>
                <a:spcPts val="0"/>
              </a:spcAft>
              <a:buClr>
                <a:schemeClr val="dk1"/>
              </a:buClr>
              <a:buSzPts val="2400"/>
              <a:buNone/>
            </a:pPr>
            <a:r>
              <a:rPr lang="en-HK" sz="2400">
                <a:solidFill>
                  <a:schemeClr val="dk1"/>
                </a:solidFill>
              </a:rPr>
              <a:t>	“Where is the Louvre Museum located?”</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Some paradigms for factoid question answering:</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IR based QA (also called open domain question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Knowledge-based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Pretrained language model based QA</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We focus on factoid QA, but there are other QA tasks such as long-form QA (long answers), and community QA.</a:t>
            </a:r>
            <a:endParaRPr/>
          </a:p>
        </p:txBody>
      </p:sp>
      <p:sp>
        <p:nvSpPr>
          <p:cNvPr id="104" name="Google Shape;10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IR with Dense Vectors</a:t>
            </a:r>
            <a:endParaRPr sz="3000">
              <a:solidFill>
                <a:schemeClr val="dk2"/>
              </a:solidFill>
            </a:endParaRPr>
          </a:p>
        </p:txBody>
      </p:sp>
      <p:sp>
        <p:nvSpPr>
          <p:cNvPr id="110" name="Google Shape;110;p4"/>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The traditional IR algorithms have known to have a limitation: they work only if there is exact overlap of words between the query and document.</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Vocabulary mismatch problem</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E.g. User might decide to search for “a tragic love story”, but Shakespeare writes instead about “star-crossed lovers”</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The solution is to use an approach that can handle synonymy</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Instead of sparse word-count vectors, we use dense embeddings.</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Modern methods all make use of encoders like BERT.</a:t>
            </a:r>
            <a:endParaRPr sz="2400">
              <a:solidFill>
                <a:schemeClr val="dk1"/>
              </a:solidFill>
            </a:endParaRPr>
          </a:p>
        </p:txBody>
      </p:sp>
      <p:sp>
        <p:nvSpPr>
          <p:cNvPr id="111" name="Google Shape;11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f11ca1e928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Factoid Question Answering</a:t>
            </a:r>
            <a:endParaRPr sz="3000">
              <a:solidFill>
                <a:srgbClr val="073763"/>
              </a:solidFill>
            </a:endParaRPr>
          </a:p>
        </p:txBody>
      </p:sp>
      <p:sp>
        <p:nvSpPr>
          <p:cNvPr id="118" name="Google Shape;118;gf11ca1e928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The goal of IR-based QA is to answer a user’s question by finding short text segments from a text collection</a:t>
            </a:r>
            <a:endParaRPr sz="2400" dirty="0"/>
          </a:p>
          <a:p>
            <a:pPr marL="457200" lvl="0" indent="-330200" algn="l" rtl="0">
              <a:spcBef>
                <a:spcPts val="0"/>
              </a:spcBef>
              <a:spcAft>
                <a:spcPts val="0"/>
              </a:spcAft>
              <a:buSzPts val="1600"/>
              <a:buChar char="●"/>
            </a:pPr>
            <a:r>
              <a:rPr lang="en-HK" sz="2400" dirty="0"/>
              <a:t>The dominant paradigm for IR-based QA is the retrieve and read model</a:t>
            </a:r>
            <a:endParaRPr sz="2400" dirty="0"/>
          </a:p>
          <a:p>
            <a:pPr marL="914400" lvl="1" indent="-330200" algn="l" rtl="0">
              <a:spcBef>
                <a:spcPts val="0"/>
              </a:spcBef>
              <a:spcAft>
                <a:spcPts val="0"/>
              </a:spcAft>
              <a:buSzPts val="1600"/>
              <a:buChar char="○"/>
            </a:pPr>
            <a:r>
              <a:rPr lang="en-HK" sz="2400" dirty="0"/>
              <a:t>retrieve relevant passages from a text collection</a:t>
            </a:r>
            <a:endParaRPr sz="2400" dirty="0"/>
          </a:p>
          <a:p>
            <a:pPr marL="914400" lvl="1" indent="-330200" algn="l" rtl="0">
              <a:spcBef>
                <a:spcPts val="0"/>
              </a:spcBef>
              <a:spcAft>
                <a:spcPts val="0"/>
              </a:spcAft>
              <a:buSzPts val="1600"/>
              <a:buChar char="○"/>
            </a:pPr>
            <a:r>
              <a:rPr lang="en-HK" sz="2400" dirty="0"/>
              <a:t>a reading comprehension algorithm passes over each passage and finds spans that are likely to answer the question</a:t>
            </a:r>
            <a:endParaRPr sz="2400" dirty="0"/>
          </a:p>
          <a:p>
            <a:pPr marL="457200" lvl="0" indent="-330200" algn="l" rtl="0">
              <a:spcBef>
                <a:spcPts val="0"/>
              </a:spcBef>
              <a:spcAft>
                <a:spcPts val="0"/>
              </a:spcAft>
              <a:buSzPts val="1600"/>
              <a:buChar char="●"/>
            </a:pPr>
            <a:r>
              <a:rPr lang="en-HK" sz="2400" dirty="0"/>
              <a:t>Some question answering systems focus only on the reading comprehension task</a:t>
            </a:r>
            <a:endParaRPr sz="2400" dirty="0"/>
          </a:p>
        </p:txBody>
      </p:sp>
      <p:sp>
        <p:nvSpPr>
          <p:cNvPr id="119" name="Google Shape;119;gf11ca1e928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f4ed930811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dirty="0">
                <a:solidFill>
                  <a:srgbClr val="073763"/>
                </a:solidFill>
              </a:rPr>
              <a:t>IR-based QA: Reader</a:t>
            </a:r>
            <a:endParaRPr sz="3000" dirty="0">
              <a:solidFill>
                <a:srgbClr val="073763"/>
              </a:solidFill>
            </a:endParaRPr>
          </a:p>
        </p:txBody>
      </p:sp>
      <mc:AlternateContent xmlns:mc="http://schemas.openxmlformats.org/markup-compatibility/2006">
        <mc:Choice xmlns:a14="http://schemas.microsoft.com/office/drawing/2010/main" Requires="a14">
          <p:sp>
            <p:nvSpPr>
              <p:cNvPr id="126" name="Google Shape;126;gf4ed930811_0_0"/>
              <p:cNvSpPr txBox="1">
                <a:spLocks noGrp="1"/>
              </p:cNvSpPr>
              <p:nvPr>
                <p:ph type="body" idx="1"/>
              </p:nvPr>
            </p:nvSpPr>
            <p:spPr>
              <a:xfrm>
                <a:off x="368325" y="1417650"/>
                <a:ext cx="8682000" cy="4809000"/>
              </a:xfrm>
              <a:prstGeom prst="rect">
                <a:avLst/>
              </a:prstGeom>
            </p:spPr>
            <p:txBody>
              <a:bodyPr spcFirstLastPara="1" wrap="square" lIns="91425" tIns="45700" rIns="91425" bIns="45700" anchor="t" anchorCtr="0">
                <a:normAutofit fontScale="92500" lnSpcReduction="20000"/>
              </a:bodyPr>
              <a:lstStyle/>
              <a:p>
                <a:pPr marL="457200" lvl="0" indent="-330200" algn="l" rtl="0">
                  <a:spcBef>
                    <a:spcPts val="360"/>
                  </a:spcBef>
                  <a:spcAft>
                    <a:spcPts val="0"/>
                  </a:spcAft>
                  <a:buSzPts val="1600"/>
                  <a:buChar char="●"/>
                </a:pPr>
                <a:r>
                  <a:rPr lang="en-HK" sz="2600" dirty="0" smtClean="0">
                    <a:latin typeface="Calibri" panose="020F0502020204030204" pitchFamily="34" charset="0"/>
                    <a:cs typeface="Calibri" panose="020F0502020204030204" pitchFamily="34" charset="0"/>
                  </a:rPr>
                  <a:t>The reader’s job is to take a passage as input and produce a span of text in the passage as the answer</a:t>
                </a:r>
              </a:p>
              <a:p>
                <a:pPr marL="914400" lvl="1" indent="-330200" algn="l" rtl="0">
                  <a:spcBef>
                    <a:spcPts val="0"/>
                  </a:spcBef>
                  <a:spcAft>
                    <a:spcPts val="0"/>
                  </a:spcAft>
                  <a:buSzPts val="1600"/>
                  <a:buChar char="○"/>
                </a:pPr>
                <a:r>
                  <a:rPr lang="en-HK" sz="2600" dirty="0">
                    <a:latin typeface="Calibri" panose="020F0502020204030204" pitchFamily="34" charset="0"/>
                    <a:cs typeface="Calibri" panose="020F0502020204030204" pitchFamily="34" charset="0"/>
                  </a:rPr>
                  <a:t>E.g.   a Question like “How tall is Mt. Everest?”, and a passage that contains the clause Reaching 29,029 feet, the reader will output 29,029 feet</a:t>
                </a:r>
              </a:p>
              <a:p>
                <a:pPr marL="457200" lvl="0" indent="-330200" algn="l" rtl="0">
                  <a:spcBef>
                    <a:spcPts val="0"/>
                  </a:spcBef>
                  <a:spcAft>
                    <a:spcPts val="0"/>
                  </a:spcAft>
                  <a:buSzPts val="1600"/>
                  <a:buChar char="●"/>
                </a:pPr>
                <a:r>
                  <a:rPr lang="en-HK" sz="2600" dirty="0">
                    <a:latin typeface="Calibri" panose="020F0502020204030204" pitchFamily="34" charset="0"/>
                    <a:cs typeface="Calibri" panose="020F0502020204030204" pitchFamily="34" charset="0"/>
                  </a:rPr>
                  <a:t>The answer extraction task is commonly </a:t>
                </a:r>
                <a:r>
                  <a:rPr lang="en-HK" sz="2600" dirty="0" smtClean="0">
                    <a:latin typeface="Calibri" panose="020F0502020204030204" pitchFamily="34" charset="0"/>
                    <a:cs typeface="Calibri" panose="020F0502020204030204" pitchFamily="34" charset="0"/>
                  </a:rPr>
                  <a:t>modelled </a:t>
                </a:r>
                <a:r>
                  <a:rPr lang="en-HK" sz="2600" dirty="0">
                    <a:latin typeface="Calibri" panose="020F0502020204030204" pitchFamily="34" charset="0"/>
                    <a:cs typeface="Calibri" panose="020F0502020204030204" pitchFamily="34" charset="0"/>
                  </a:rPr>
                  <a:t>by span </a:t>
                </a:r>
                <a:r>
                  <a:rPr lang="en-HK" sz="2600" dirty="0" smtClean="0">
                    <a:latin typeface="Calibri" panose="020F0502020204030204" pitchFamily="34" charset="0"/>
                    <a:cs typeface="Calibri" panose="020F0502020204030204" pitchFamily="34" charset="0"/>
                  </a:rPr>
                  <a:t>labelling: </a:t>
                </a:r>
                <a:r>
                  <a:rPr lang="en-HK" sz="2600" dirty="0">
                    <a:latin typeface="Calibri" panose="020F0502020204030204" pitchFamily="34" charset="0"/>
                    <a:cs typeface="Calibri" panose="020F0502020204030204" pitchFamily="34" charset="0"/>
                  </a:rPr>
                  <a:t>identifying a span in the passage that constitutes an answer</a:t>
                </a:r>
              </a:p>
              <a:p>
                <a:pPr lvl="1" indent="-330200">
                  <a:spcBef>
                    <a:spcPts val="0"/>
                  </a:spcBef>
                  <a:buSzPts val="1600"/>
                  <a:buChar char="○"/>
                </a:pPr>
                <a:r>
                  <a:rPr lang="en-HK" sz="2600" dirty="0">
                    <a:latin typeface="Calibri" panose="020F0502020204030204" pitchFamily="34" charset="0"/>
                    <a:cs typeface="Calibri" panose="020F0502020204030204" pitchFamily="34" charset="0"/>
                  </a:rPr>
                  <a:t>Given a question </a:t>
                </a:r>
                <a:r>
                  <a:rPr lang="en-HK" sz="2600" b="1" dirty="0">
                    <a:latin typeface="Calibri" panose="020F0502020204030204" pitchFamily="34" charset="0"/>
                    <a:cs typeface="Calibri" panose="020F0502020204030204" pitchFamily="34" charset="0"/>
                  </a:rPr>
                  <a:t>q</a:t>
                </a:r>
                <a:r>
                  <a:rPr lang="en-HK" sz="2600" dirty="0">
                    <a:latin typeface="Calibri" panose="020F0502020204030204" pitchFamily="34" charset="0"/>
                    <a:cs typeface="Calibri" panose="020F0502020204030204" pitchFamily="34" charset="0"/>
                  </a:rPr>
                  <a:t> of </a:t>
                </a:r>
                <a:r>
                  <a:rPr lang="en-HK" sz="2600" dirty="0" smtClean="0">
                    <a:latin typeface="Calibri" panose="020F0502020204030204" pitchFamily="34" charset="0"/>
                    <a:cs typeface="Calibri" panose="020F0502020204030204" pitchFamily="34" charset="0"/>
                  </a:rPr>
                  <a:t>m tokens q</a:t>
                </a:r>
                <a:r>
                  <a:rPr lang="en-HK" sz="2600" baseline="-25000" dirty="0" smtClean="0">
                    <a:latin typeface="Calibri" panose="020F0502020204030204" pitchFamily="34" charset="0"/>
                    <a:cs typeface="Calibri" panose="020F0502020204030204" pitchFamily="34" charset="0"/>
                  </a:rPr>
                  <a:t>1</a:t>
                </a:r>
                <a:r>
                  <a:rPr lang="en-HK" sz="2600" dirty="0" smtClean="0">
                    <a:latin typeface="Calibri" panose="020F0502020204030204" pitchFamily="34" charset="0"/>
                    <a:cs typeface="Calibri" panose="020F0502020204030204" pitchFamily="34" charset="0"/>
                  </a:rPr>
                  <a:t>,…,</a:t>
                </a:r>
                <a:r>
                  <a:rPr lang="en-HK" sz="2600" dirty="0" err="1" smtClean="0">
                    <a:latin typeface="Calibri" panose="020F0502020204030204" pitchFamily="34" charset="0"/>
                    <a:cs typeface="Calibri" panose="020F0502020204030204" pitchFamily="34" charset="0"/>
                  </a:rPr>
                  <a:t>q</a:t>
                </a:r>
                <a:r>
                  <a:rPr lang="en-HK" sz="2600" baseline="-25000" dirty="0" err="1" smtClean="0">
                    <a:latin typeface="Calibri" panose="020F0502020204030204" pitchFamily="34" charset="0"/>
                    <a:cs typeface="Calibri" panose="020F0502020204030204" pitchFamily="34" charset="0"/>
                  </a:rPr>
                  <a:t>m</a:t>
                </a:r>
                <a:r>
                  <a:rPr lang="en-HK" sz="2600" baseline="-25000" dirty="0" smtClean="0">
                    <a:latin typeface="Calibri" panose="020F0502020204030204" pitchFamily="34" charset="0"/>
                    <a:cs typeface="Calibri" panose="020F0502020204030204" pitchFamily="34" charset="0"/>
                  </a:rPr>
                  <a:t> </a:t>
                </a:r>
                <a:r>
                  <a:rPr lang="en-HK" sz="2600" dirty="0" smtClean="0">
                    <a:latin typeface="Calibri" panose="020F0502020204030204" pitchFamily="34" charset="0"/>
                    <a:cs typeface="Calibri" panose="020F0502020204030204" pitchFamily="34" charset="0"/>
                  </a:rPr>
                  <a:t>and </a:t>
                </a:r>
                <a:r>
                  <a:rPr lang="en-HK" sz="2600" dirty="0">
                    <a:latin typeface="Calibri" panose="020F0502020204030204" pitchFamily="34" charset="0"/>
                    <a:cs typeface="Calibri" panose="020F0502020204030204" pitchFamily="34" charset="0"/>
                  </a:rPr>
                  <a:t>a passage </a:t>
                </a:r>
                <a:r>
                  <a:rPr lang="en-HK" sz="2600" b="1" dirty="0">
                    <a:latin typeface="Calibri" panose="020F0502020204030204" pitchFamily="34" charset="0"/>
                    <a:cs typeface="Calibri" panose="020F0502020204030204" pitchFamily="34" charset="0"/>
                  </a:rPr>
                  <a:t>p</a:t>
                </a:r>
                <a:r>
                  <a:rPr lang="en-HK" sz="2600" dirty="0">
                    <a:latin typeface="Calibri" panose="020F0502020204030204" pitchFamily="34" charset="0"/>
                    <a:cs typeface="Calibri" panose="020F0502020204030204" pitchFamily="34" charset="0"/>
                  </a:rPr>
                  <a:t> of </a:t>
                </a:r>
                <a:r>
                  <a:rPr lang="en-HK" sz="2600" dirty="0" smtClean="0">
                    <a:latin typeface="Calibri" panose="020F0502020204030204" pitchFamily="34" charset="0"/>
                    <a:cs typeface="Calibri" panose="020F0502020204030204" pitchFamily="34" charset="0"/>
                  </a:rPr>
                  <a:t>n tokens p</a:t>
                </a:r>
                <a:r>
                  <a:rPr lang="en-HK" sz="2600" baseline="-25000" dirty="0" smtClean="0">
                    <a:latin typeface="Calibri" panose="020F0502020204030204" pitchFamily="34" charset="0"/>
                    <a:cs typeface="Calibri" panose="020F0502020204030204" pitchFamily="34" charset="0"/>
                  </a:rPr>
                  <a:t>1</a:t>
                </a:r>
                <a:r>
                  <a:rPr lang="en-HK" sz="2600" dirty="0" smtClean="0">
                    <a:latin typeface="Calibri" panose="020F0502020204030204" pitchFamily="34" charset="0"/>
                    <a:cs typeface="Calibri" panose="020F0502020204030204" pitchFamily="34" charset="0"/>
                  </a:rPr>
                  <a:t>,…,</a:t>
                </a:r>
                <a:r>
                  <a:rPr lang="en-HK" sz="2600" dirty="0" err="1" smtClean="0">
                    <a:latin typeface="Calibri" panose="020F0502020204030204" pitchFamily="34" charset="0"/>
                    <a:cs typeface="Calibri" panose="020F0502020204030204" pitchFamily="34" charset="0"/>
                  </a:rPr>
                  <a:t>p</a:t>
                </a:r>
                <a:r>
                  <a:rPr lang="en-HK" sz="2600" baseline="-25000" dirty="0" err="1" smtClean="0">
                    <a:latin typeface="Calibri" panose="020F0502020204030204" pitchFamily="34" charset="0"/>
                    <a:cs typeface="Calibri" panose="020F0502020204030204" pitchFamily="34" charset="0"/>
                  </a:rPr>
                  <a:t>n</a:t>
                </a:r>
                <a:r>
                  <a:rPr lang="en-HK" sz="2600" dirty="0" smtClean="0">
                    <a:latin typeface="Calibri" panose="020F0502020204030204" pitchFamily="34" charset="0"/>
                    <a:cs typeface="Calibri" panose="020F0502020204030204" pitchFamily="34" charset="0"/>
                  </a:rPr>
                  <a:t>, the </a:t>
                </a:r>
                <a:r>
                  <a:rPr lang="en-HK" sz="2600" dirty="0">
                    <a:latin typeface="Calibri" panose="020F0502020204030204" pitchFamily="34" charset="0"/>
                    <a:cs typeface="Calibri" panose="020F0502020204030204" pitchFamily="34" charset="0"/>
                  </a:rPr>
                  <a:t>job is to compute the probability </a:t>
                </a:r>
                <a:r>
                  <a:rPr lang="en-HK" sz="2600" dirty="0" smtClean="0">
                    <a:latin typeface="Calibri" panose="020F0502020204030204" pitchFamily="34" charset="0"/>
                    <a:cs typeface="Calibri" panose="020F0502020204030204" pitchFamily="34" charset="0"/>
                  </a:rPr>
                  <a:t>q</a:t>
                </a:r>
                <a:r>
                  <a:rPr lang="en-HK" sz="2600" baseline="-25000" dirty="0" smtClean="0">
                    <a:latin typeface="Calibri" panose="020F0502020204030204" pitchFamily="34" charset="0"/>
                    <a:cs typeface="Calibri" panose="020F0502020204030204" pitchFamily="34" charset="0"/>
                  </a:rPr>
                  <a:t>1</a:t>
                </a:r>
                <a:r>
                  <a:rPr lang="en-HK" sz="2600" dirty="0" smtClean="0">
                    <a:latin typeface="Calibri" panose="020F0502020204030204" pitchFamily="34" charset="0"/>
                    <a:cs typeface="Calibri" panose="020F0502020204030204" pitchFamily="34" charset="0"/>
                  </a:rPr>
                  <a:t>,…,</a:t>
                </a:r>
                <a:r>
                  <a:rPr lang="en-HK" sz="2600" dirty="0" err="1" smtClean="0">
                    <a:latin typeface="Calibri" panose="020F0502020204030204" pitchFamily="34" charset="0"/>
                    <a:cs typeface="Calibri" panose="020F0502020204030204" pitchFamily="34" charset="0"/>
                  </a:rPr>
                  <a:t>q</a:t>
                </a:r>
                <a:r>
                  <a:rPr lang="en-HK" sz="2600" baseline="-25000" dirty="0" err="1" smtClean="0">
                    <a:latin typeface="Calibri" panose="020F0502020204030204" pitchFamily="34" charset="0"/>
                    <a:cs typeface="Calibri" panose="020F0502020204030204" pitchFamily="34" charset="0"/>
                  </a:rPr>
                  <a:t>m</a:t>
                </a:r>
                <a:r>
                  <a:rPr lang="en-HK" sz="2600" baseline="-25000" dirty="0">
                    <a:latin typeface="Calibri" panose="020F0502020204030204" pitchFamily="34" charset="0"/>
                    <a:cs typeface="Calibri" panose="020F0502020204030204" pitchFamily="34" charset="0"/>
                  </a:rPr>
                  <a:t> </a:t>
                </a:r>
                <a:r>
                  <a:rPr lang="en-HK" sz="2600" dirty="0" smtClean="0">
                    <a:latin typeface="Calibri" panose="020F0502020204030204" pitchFamily="34" charset="0"/>
                    <a:cs typeface="Calibri" panose="020F0502020204030204" pitchFamily="34" charset="0"/>
                  </a:rPr>
                  <a:t>that each possible span  </a:t>
                </a:r>
              </a:p>
              <a:p>
                <a:pPr marL="914400" lvl="1" indent="-330200" algn="l" rtl="0">
                  <a:spcBef>
                    <a:spcPts val="0"/>
                  </a:spcBef>
                  <a:spcAft>
                    <a:spcPts val="0"/>
                  </a:spcAft>
                  <a:buSzPts val="1600"/>
                  <a:buChar char="○"/>
                </a:pPr>
                <a:r>
                  <a:rPr lang="en-HK" sz="2600" dirty="0" smtClean="0">
                    <a:latin typeface="Calibri" panose="020F0502020204030204" pitchFamily="34" charset="0"/>
                    <a:cs typeface="Calibri" panose="020F0502020204030204" pitchFamily="34" charset="0"/>
                  </a:rPr>
                  <a:t>If </a:t>
                </a:r>
                <a:r>
                  <a:rPr lang="en-HK" sz="2600" dirty="0">
                    <a:latin typeface="Calibri" panose="020F0502020204030204" pitchFamily="34" charset="0"/>
                    <a:cs typeface="Calibri" panose="020F0502020204030204" pitchFamily="34" charset="0"/>
                  </a:rPr>
                  <a:t>each span </a:t>
                </a:r>
                <a:r>
                  <a:rPr lang="en-HK" sz="2600" b="1" dirty="0" smtClean="0">
                    <a:latin typeface="Calibri" panose="020F0502020204030204" pitchFamily="34" charset="0"/>
                    <a:cs typeface="Calibri" panose="020F0502020204030204" pitchFamily="34" charset="0"/>
                  </a:rPr>
                  <a:t>a</a:t>
                </a:r>
                <a:r>
                  <a:rPr lang="en-HK" sz="2600" dirty="0" smtClean="0">
                    <a:latin typeface="Calibri" panose="020F0502020204030204" pitchFamily="34" charset="0"/>
                    <a:cs typeface="Calibri" panose="020F0502020204030204" pitchFamily="34" charset="0"/>
                  </a:rPr>
                  <a:t> </a:t>
                </a:r>
                <a:r>
                  <a:rPr lang="en-HK" sz="2600" dirty="0">
                    <a:latin typeface="Calibri" panose="020F0502020204030204" pitchFamily="34" charset="0"/>
                    <a:cs typeface="Calibri" panose="020F0502020204030204" pitchFamily="34" charset="0"/>
                  </a:rPr>
                  <a:t>starts at position </a:t>
                </a:r>
                <a:r>
                  <a:rPr lang="en-HK" sz="2600" b="1" dirty="0" smtClean="0">
                    <a:latin typeface="Calibri" panose="020F0502020204030204" pitchFamily="34" charset="0"/>
                    <a:cs typeface="Calibri" panose="020F0502020204030204" pitchFamily="34" charset="0"/>
                  </a:rPr>
                  <a:t>a</a:t>
                </a:r>
                <a:r>
                  <a:rPr lang="en-HK" sz="2600" b="1" baseline="-25000" dirty="0" smtClean="0">
                    <a:latin typeface="Calibri" panose="020F0502020204030204" pitchFamily="34" charset="0"/>
                    <a:cs typeface="Calibri" panose="020F0502020204030204" pitchFamily="34" charset="0"/>
                  </a:rPr>
                  <a:t>s</a:t>
                </a:r>
                <a:r>
                  <a:rPr lang="en-HK" sz="2600" b="1" dirty="0" smtClean="0">
                    <a:latin typeface="Calibri" panose="020F0502020204030204" pitchFamily="34" charset="0"/>
                    <a:cs typeface="Calibri" panose="020F0502020204030204" pitchFamily="34" charset="0"/>
                  </a:rPr>
                  <a:t> </a:t>
                </a:r>
                <a:r>
                  <a:rPr lang="en-HK" sz="2600" dirty="0">
                    <a:latin typeface="Calibri" panose="020F0502020204030204" pitchFamily="34" charset="0"/>
                    <a:cs typeface="Calibri" panose="020F0502020204030204" pitchFamily="34" charset="0"/>
                  </a:rPr>
                  <a:t>and ends at position </a:t>
                </a:r>
                <a:r>
                  <a:rPr lang="en-HK" sz="2600" b="1" dirty="0">
                    <a:latin typeface="Calibri" panose="020F0502020204030204" pitchFamily="34" charset="0"/>
                    <a:cs typeface="Calibri" panose="020F0502020204030204" pitchFamily="34" charset="0"/>
                  </a:rPr>
                  <a:t>a</a:t>
                </a:r>
                <a:r>
                  <a:rPr lang="en-HK" sz="2600" b="1" baseline="-25000" dirty="0">
                    <a:latin typeface="Calibri" panose="020F0502020204030204" pitchFamily="34" charset="0"/>
                    <a:cs typeface="Calibri" panose="020F0502020204030204" pitchFamily="34" charset="0"/>
                  </a:rPr>
                  <a:t>e</a:t>
                </a:r>
                <a:r>
                  <a:rPr lang="en-HK" sz="2600" dirty="0">
                    <a:latin typeface="Calibri" panose="020F0502020204030204" pitchFamily="34" charset="0"/>
                    <a:cs typeface="Calibri" panose="020F0502020204030204" pitchFamily="34" charset="0"/>
                  </a:rPr>
                  <a:t>, the probability can be estimated </a:t>
                </a:r>
                <a:r>
                  <a:rPr lang="en-HK" sz="2600" dirty="0" smtClean="0">
                    <a:latin typeface="Calibri" panose="020F0502020204030204" pitchFamily="34" charset="0"/>
                    <a:cs typeface="Calibri" panose="020F0502020204030204" pitchFamily="34" charset="0"/>
                  </a:rPr>
                  <a:t>as</a:t>
                </a:r>
                <a:endParaRPr lang="en-HK" sz="2600" dirty="0" smtClean="0">
                  <a:latin typeface="Calibri" panose="020F0502020204030204" pitchFamily="34" charset="0"/>
                  <a:cs typeface="Calibri" panose="020F0502020204030204" pitchFamily="34" charset="0"/>
                </a:endParaRPr>
              </a:p>
              <a:p>
                <a:pPr marL="584200" lvl="1" indent="0" algn="l" rtl="0">
                  <a:spcBef>
                    <a:spcPts val="0"/>
                  </a:spcBef>
                  <a:spcAft>
                    <a:spcPts val="0"/>
                  </a:spcAft>
                  <a:buSzPts val="1600"/>
                  <a:buNone/>
                </a:pPr>
                <a14:m>
                  <m:oMathPara xmlns:m="http://schemas.openxmlformats.org/officeDocument/2006/math">
                    <m:oMathParaPr>
                      <m:jc m:val="centerGroup"/>
                    </m:oMathParaPr>
                    <m:oMath xmlns:m="http://schemas.openxmlformats.org/officeDocument/2006/math">
                      <m:r>
                        <a:rPr lang="en-HK" sz="2600" i="1" smtClean="0">
                          <a:latin typeface="Cambria Math" panose="02040503050406030204" pitchFamily="18" charset="0"/>
                        </a:rPr>
                        <m:t>𝑝</m:t>
                      </m:r>
                      <m:d>
                        <m:dPr>
                          <m:ctrlPr>
                            <a:rPr lang="en-HK" sz="2600" i="1" smtClean="0">
                              <a:latin typeface="Cambria Math" panose="02040503050406030204" pitchFamily="18" charset="0"/>
                            </a:rPr>
                          </m:ctrlPr>
                        </m:dPr>
                        <m:e>
                          <m:d>
                            <m:dPr>
                              <m:begChr m:val=""/>
                              <m:endChr m:val="|"/>
                              <m:ctrlPr>
                                <a:rPr lang="en-HK" sz="2600" i="1" smtClean="0">
                                  <a:latin typeface="Cambria Math" panose="02040503050406030204" pitchFamily="18" charset="0"/>
                                </a:rPr>
                              </m:ctrlPr>
                            </m:dPr>
                            <m:e>
                              <m:r>
                                <a:rPr lang="en-HK" sz="2600" i="1" smtClean="0">
                                  <a:latin typeface="Cambria Math" panose="02040503050406030204" pitchFamily="18" charset="0"/>
                                </a:rPr>
                                <m:t>𝑎</m:t>
                              </m:r>
                            </m:e>
                          </m:d>
                          <m:r>
                            <a:rPr lang="en-HK" sz="2600" i="1" smtClean="0">
                              <a:latin typeface="Cambria Math" panose="02040503050406030204" pitchFamily="18" charset="0"/>
                            </a:rPr>
                            <m:t>𝑞</m:t>
                          </m:r>
                          <m:r>
                            <a:rPr lang="en-HK" sz="2600" i="1" smtClean="0">
                              <a:latin typeface="Cambria Math" panose="02040503050406030204" pitchFamily="18" charset="0"/>
                            </a:rPr>
                            <m:t>,</m:t>
                          </m:r>
                          <m:r>
                            <a:rPr lang="en-HK" sz="2600" i="1" smtClean="0">
                              <a:latin typeface="Cambria Math" panose="02040503050406030204" pitchFamily="18" charset="0"/>
                            </a:rPr>
                            <m:t>𝑝</m:t>
                          </m:r>
                        </m:e>
                      </m:d>
                      <m:r>
                        <a:rPr lang="en-HK" sz="2600" i="1" smtClean="0">
                          <a:latin typeface="Cambria Math" panose="02040503050406030204" pitchFamily="18" charset="0"/>
                        </a:rPr>
                        <m:t>=</m:t>
                      </m:r>
                      <m:sSub>
                        <m:sSubPr>
                          <m:ctrlPr>
                            <a:rPr lang="en-HK" sz="2600" i="1" smtClean="0">
                              <a:latin typeface="Cambria Math" panose="02040503050406030204" pitchFamily="18" charset="0"/>
                            </a:rPr>
                          </m:ctrlPr>
                        </m:sSubPr>
                        <m:e>
                          <m:r>
                            <a:rPr lang="en-HK" sz="2600" i="1" smtClean="0">
                              <a:latin typeface="Cambria Math" panose="02040503050406030204" pitchFamily="18" charset="0"/>
                            </a:rPr>
                            <m:t>𝑝</m:t>
                          </m:r>
                        </m:e>
                        <m:sub>
                          <m:r>
                            <a:rPr lang="en-US" sz="2600" b="0" i="1" smtClean="0">
                              <a:latin typeface="Cambria Math" panose="02040503050406030204" pitchFamily="18" charset="0"/>
                            </a:rPr>
                            <m:t>𝑠𝑡𝑎𝑟</m:t>
                          </m:r>
                          <m:r>
                            <a:rPr lang="en-HK" sz="2600" i="1" smtClean="0">
                              <a:latin typeface="Cambria Math" panose="02040503050406030204" pitchFamily="18" charset="0"/>
                            </a:rPr>
                            <m:t>𝑡</m:t>
                          </m:r>
                        </m:sub>
                      </m:sSub>
                      <m:d>
                        <m:dPr>
                          <m:ctrlPr>
                            <a:rPr lang="en-HK" sz="2600" i="1">
                              <a:latin typeface="Cambria Math" panose="02040503050406030204" pitchFamily="18" charset="0"/>
                            </a:rPr>
                          </m:ctrlPr>
                        </m:dPr>
                        <m:e>
                          <m:d>
                            <m:dPr>
                              <m:begChr m:val=""/>
                              <m:endChr m:val="|"/>
                              <m:ctrlPr>
                                <a:rPr lang="en-HK" sz="2600" i="1">
                                  <a:latin typeface="Cambria Math" panose="02040503050406030204" pitchFamily="18" charset="0"/>
                                </a:rPr>
                              </m:ctrlPr>
                            </m:dPr>
                            <m:e>
                              <m:sSub>
                                <m:sSubPr>
                                  <m:ctrlPr>
                                    <a:rPr lang="en-HK" sz="2600" i="1">
                                      <a:latin typeface="Cambria Math" panose="02040503050406030204" pitchFamily="18" charset="0"/>
                                    </a:rPr>
                                  </m:ctrlPr>
                                </m:sSubPr>
                                <m:e>
                                  <m:r>
                                    <a:rPr lang="en-HK" sz="2600" i="1">
                                      <a:latin typeface="Cambria Math" panose="02040503050406030204" pitchFamily="18" charset="0"/>
                                    </a:rPr>
                                    <m:t>𝑎</m:t>
                                  </m:r>
                                </m:e>
                                <m:sub>
                                  <m:r>
                                    <a:rPr lang="en-US" sz="2600" b="0" i="1" smtClean="0">
                                      <a:latin typeface="Cambria Math" panose="02040503050406030204" pitchFamily="18" charset="0"/>
                                    </a:rPr>
                                    <m:t>𝑠</m:t>
                                  </m:r>
                                </m:sub>
                              </m:sSub>
                            </m:e>
                          </m:d>
                          <m:r>
                            <a:rPr lang="en-HK" sz="2600" i="1">
                              <a:latin typeface="Cambria Math" panose="02040503050406030204" pitchFamily="18" charset="0"/>
                            </a:rPr>
                            <m:t>𝑞</m:t>
                          </m:r>
                          <m:r>
                            <a:rPr lang="en-HK" sz="2600" i="1">
                              <a:latin typeface="Cambria Math" panose="02040503050406030204" pitchFamily="18" charset="0"/>
                            </a:rPr>
                            <m:t>,</m:t>
                          </m:r>
                          <m:r>
                            <a:rPr lang="en-HK" sz="2600" i="1">
                              <a:latin typeface="Cambria Math" panose="02040503050406030204" pitchFamily="18" charset="0"/>
                            </a:rPr>
                            <m:t>𝑝</m:t>
                          </m:r>
                        </m:e>
                      </m:d>
                      <m:sSub>
                        <m:sSubPr>
                          <m:ctrlPr>
                            <a:rPr lang="en-HK" sz="2600" i="1">
                              <a:latin typeface="Cambria Math" panose="02040503050406030204" pitchFamily="18" charset="0"/>
                            </a:rPr>
                          </m:ctrlPr>
                        </m:sSubPr>
                        <m:e>
                          <m:r>
                            <a:rPr lang="en-HK" sz="2600" i="1">
                              <a:latin typeface="Cambria Math" panose="02040503050406030204" pitchFamily="18" charset="0"/>
                            </a:rPr>
                            <m:t>𝑝</m:t>
                          </m:r>
                        </m:e>
                        <m:sub>
                          <m:r>
                            <a:rPr lang="en-US" sz="2600" b="0" i="1" smtClean="0">
                              <a:latin typeface="Cambria Math" panose="02040503050406030204" pitchFamily="18" charset="0"/>
                            </a:rPr>
                            <m:t>𝑒𝑛𝑑</m:t>
                          </m:r>
                        </m:sub>
                      </m:sSub>
                      <m:d>
                        <m:dPr>
                          <m:ctrlPr>
                            <a:rPr lang="en-HK" sz="2600" i="1" smtClean="0">
                              <a:latin typeface="Cambria Math" panose="02040503050406030204" pitchFamily="18" charset="0"/>
                            </a:rPr>
                          </m:ctrlPr>
                        </m:dPr>
                        <m:e>
                          <m:d>
                            <m:dPr>
                              <m:begChr m:val=""/>
                              <m:endChr m:val="|"/>
                              <m:ctrlPr>
                                <a:rPr lang="en-HK" sz="2600" i="1" smtClean="0">
                                  <a:latin typeface="Cambria Math" panose="02040503050406030204" pitchFamily="18" charset="0"/>
                                </a:rPr>
                              </m:ctrlPr>
                            </m:dPr>
                            <m:e>
                              <m:sSub>
                                <m:sSubPr>
                                  <m:ctrlPr>
                                    <a:rPr lang="en-HK" sz="2600" i="1" smtClean="0">
                                      <a:latin typeface="Cambria Math" panose="02040503050406030204" pitchFamily="18" charset="0"/>
                                    </a:rPr>
                                  </m:ctrlPr>
                                </m:sSubPr>
                                <m:e>
                                  <m:r>
                                    <a:rPr lang="en-HK" sz="2600" i="1" smtClean="0">
                                      <a:latin typeface="Cambria Math" panose="02040503050406030204" pitchFamily="18" charset="0"/>
                                    </a:rPr>
                                    <m:t>𝑎</m:t>
                                  </m:r>
                                </m:e>
                                <m:sub>
                                  <m:r>
                                    <a:rPr lang="en-HK" sz="2600" i="1" smtClean="0">
                                      <a:latin typeface="Cambria Math" panose="02040503050406030204" pitchFamily="18" charset="0"/>
                                    </a:rPr>
                                    <m:t>𝑒</m:t>
                                  </m:r>
                                </m:sub>
                              </m:sSub>
                            </m:e>
                          </m:d>
                          <m:r>
                            <a:rPr lang="en-HK" sz="2600" i="1" smtClean="0">
                              <a:latin typeface="Cambria Math" panose="02040503050406030204" pitchFamily="18" charset="0"/>
                            </a:rPr>
                            <m:t>𝑞</m:t>
                          </m:r>
                          <m:r>
                            <a:rPr lang="en-HK" sz="2600" i="1" smtClean="0">
                              <a:latin typeface="Cambria Math" panose="02040503050406030204" pitchFamily="18" charset="0"/>
                            </a:rPr>
                            <m:t>,</m:t>
                          </m:r>
                          <m:r>
                            <a:rPr lang="en-HK" sz="2600" i="1" smtClean="0">
                              <a:latin typeface="Cambria Math" panose="02040503050406030204" pitchFamily="18" charset="0"/>
                            </a:rPr>
                            <m:t>𝑝</m:t>
                          </m:r>
                        </m:e>
                      </m:d>
                    </m:oMath>
                  </m:oMathPara>
                </a14:m>
                <a:endParaRPr lang="ar-AE" sz="2600" dirty="0">
                  <a:latin typeface="Calibri" panose="020F0502020204030204" pitchFamily="34" charset="0"/>
                  <a:cs typeface="Calibri" panose="020F0502020204030204" pitchFamily="34" charset="0"/>
                </a:endParaRPr>
              </a:p>
              <a:p>
                <a:pPr marL="457200" lvl="0" indent="0" algn="l" rtl="0">
                  <a:spcBef>
                    <a:spcPts val="360"/>
                  </a:spcBef>
                  <a:spcAft>
                    <a:spcPts val="0"/>
                  </a:spcAft>
                  <a:buNone/>
                </a:pPr>
                <a:r>
                  <a:rPr lang="ar-AE" sz="2800" b="1" i="1" dirty="0" smtClean="0"/>
                  <a:t>      </a:t>
                </a:r>
                <a:endParaRPr sz="2400" dirty="0"/>
              </a:p>
            </p:txBody>
          </p:sp>
        </mc:Choice>
        <mc:Fallback>
          <p:sp>
            <p:nvSpPr>
              <p:cNvPr id="126" name="Google Shape;126;gf4ed930811_0_0"/>
              <p:cNvSpPr txBox="1">
                <a:spLocks noGrp="1" noRot="1" noChangeAspect="1" noMove="1" noResize="1" noEditPoints="1" noAdjustHandles="1" noChangeArrowheads="1" noChangeShapeType="1" noTextEdit="1"/>
              </p:cNvSpPr>
              <p:nvPr>
                <p:ph type="body" idx="1"/>
              </p:nvPr>
            </p:nvSpPr>
            <p:spPr>
              <a:xfrm>
                <a:off x="368325" y="1417650"/>
                <a:ext cx="8682000" cy="4809000"/>
              </a:xfrm>
              <a:prstGeom prst="rect">
                <a:avLst/>
              </a:prstGeom>
              <a:blipFill>
                <a:blip r:embed="rId3"/>
                <a:stretch>
                  <a:fillRect t="-1396" r="-1684" b="-8629"/>
                </a:stretch>
              </a:blipFill>
            </p:spPr>
            <p:txBody>
              <a:bodyPr/>
              <a:lstStyle/>
              <a:p>
                <a:r>
                  <a:rPr lang="en-US">
                    <a:noFill/>
                  </a:rPr>
                  <a:t> </a:t>
                </a:r>
              </a:p>
            </p:txBody>
          </p:sp>
        </mc:Fallback>
      </mc:AlternateContent>
      <p:sp>
        <p:nvSpPr>
          <p:cNvPr id="127" name="Google Shape;127;gf4ed930811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f4ed930811_0_1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QA: Reader</a:t>
            </a:r>
            <a:endParaRPr/>
          </a:p>
        </p:txBody>
      </p:sp>
      <p:sp>
        <p:nvSpPr>
          <p:cNvPr id="134" name="Google Shape;134;gf4ed930811_0_1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A standard baseline algorithm for Reader is to pass the question q</a:t>
            </a:r>
            <a:r>
              <a:rPr lang="en-HK" sz="2400" baseline="-25000" dirty="0"/>
              <a:t>i</a:t>
            </a:r>
            <a:r>
              <a:rPr lang="en-HK" sz="2400" dirty="0"/>
              <a:t> and passage p</a:t>
            </a:r>
            <a:r>
              <a:rPr lang="en-HK" sz="2400" baseline="-25000" dirty="0"/>
              <a:t>i</a:t>
            </a:r>
            <a:r>
              <a:rPr lang="en-HK" sz="2400" dirty="0"/>
              <a:t> to any encoder like BERT</a:t>
            </a:r>
            <a:endParaRPr sz="2400" dirty="0"/>
          </a:p>
          <a:p>
            <a:pPr marL="457200" lvl="0" indent="0" algn="l" rtl="0">
              <a:spcBef>
                <a:spcPts val="360"/>
              </a:spcBef>
              <a:spcAft>
                <a:spcPts val="0"/>
              </a:spcAft>
              <a:buNone/>
            </a:pPr>
            <a:endParaRPr sz="2400" dirty="0"/>
          </a:p>
          <a:p>
            <a:pPr marL="0" lvl="0" indent="0" algn="l" rtl="0">
              <a:spcBef>
                <a:spcPts val="360"/>
              </a:spcBef>
              <a:spcAft>
                <a:spcPts val="0"/>
              </a:spcAft>
              <a:buNone/>
            </a:pPr>
            <a:endParaRPr sz="2400" dirty="0"/>
          </a:p>
        </p:txBody>
      </p:sp>
      <p:sp>
        <p:nvSpPr>
          <p:cNvPr id="135" name="Google Shape;135;gf4ed930811_0_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7</a:t>
            </a:fld>
            <a:endParaRPr/>
          </a:p>
        </p:txBody>
      </p:sp>
      <p:pic>
        <p:nvPicPr>
          <p:cNvPr id="136" name="Google Shape;136;gf4ed930811_0_14"/>
          <p:cNvPicPr preferRelativeResize="0"/>
          <p:nvPr/>
        </p:nvPicPr>
        <p:blipFill>
          <a:blip r:embed="rId3">
            <a:alphaModFix/>
          </a:blip>
          <a:stretch>
            <a:fillRect/>
          </a:stretch>
        </p:blipFill>
        <p:spPr>
          <a:xfrm>
            <a:off x="1045175" y="2680400"/>
            <a:ext cx="6760350" cy="404104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f6106cedff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QA: Reader</a:t>
            </a:r>
            <a:endParaRPr/>
          </a:p>
        </p:txBody>
      </p:sp>
      <mc:AlternateContent xmlns:mc="http://schemas.openxmlformats.org/markup-compatibility/2006">
        <mc:Choice xmlns:a14="http://schemas.microsoft.com/office/drawing/2010/main" Requires="a14">
          <p:sp>
            <p:nvSpPr>
              <p:cNvPr id="143" name="Google Shape;143;gf6106cedff_0_0"/>
              <p:cNvSpPr txBox="1">
                <a:spLocks noGrp="1"/>
              </p:cNvSpPr>
              <p:nvPr>
                <p:ph type="body" idx="1"/>
              </p:nvPr>
            </p:nvSpPr>
            <p:spPr>
              <a:xfrm>
                <a:off x="200400" y="1293223"/>
                <a:ext cx="8943600" cy="5734594"/>
              </a:xfrm>
              <a:prstGeom prst="rect">
                <a:avLst/>
              </a:prstGeom>
            </p:spPr>
            <p:txBody>
              <a:bodyPr spcFirstLastPara="1" wrap="square" lIns="91425" tIns="45700" rIns="91425" bIns="45700" anchor="t" anchorCtr="0">
                <a:normAutofit fontScale="92500" lnSpcReduction="20000"/>
              </a:bodyPr>
              <a:lstStyle/>
              <a:p>
                <a:pPr marL="457200" lvl="0" indent="-328453" algn="l" rtl="0">
                  <a:spcBef>
                    <a:spcPts val="360"/>
                  </a:spcBef>
                  <a:spcAft>
                    <a:spcPts val="0"/>
                  </a:spcAft>
                  <a:buSzPct val="60655"/>
                  <a:buFont typeface="Calibri"/>
                  <a:buChar char="●"/>
                </a:pPr>
                <a:r>
                  <a:rPr lang="en-HK" sz="2400" dirty="0" smtClean="0">
                    <a:latin typeface="Calibri" panose="020F0502020204030204" pitchFamily="34" charset="0"/>
                    <a:cs typeface="Calibri" panose="020F0502020204030204" pitchFamily="34" charset="0"/>
                  </a:rPr>
                  <a:t>we represent the question q</a:t>
                </a:r>
                <a:r>
                  <a:rPr lang="en-HK" sz="2400" baseline="-25000" dirty="0">
                    <a:latin typeface="Calibri" panose="020F0502020204030204" pitchFamily="34" charset="0"/>
                    <a:cs typeface="Calibri" panose="020F0502020204030204" pitchFamily="34" charset="0"/>
                  </a:rPr>
                  <a:t>i</a:t>
                </a:r>
                <a:r>
                  <a:rPr lang="en-HK" sz="2400" dirty="0">
                    <a:latin typeface="Calibri" panose="020F0502020204030204" pitchFamily="34" charset="0"/>
                    <a:cs typeface="Calibri" panose="020F0502020204030204" pitchFamily="34" charset="0"/>
                  </a:rPr>
                  <a:t> and passage p</a:t>
                </a:r>
                <a:r>
                  <a:rPr lang="en-HK" sz="2400" baseline="-25000" dirty="0">
                    <a:latin typeface="Calibri" panose="020F0502020204030204" pitchFamily="34" charset="0"/>
                    <a:cs typeface="Calibri" panose="020F0502020204030204" pitchFamily="34" charset="0"/>
                  </a:rPr>
                  <a:t>i  </a:t>
                </a:r>
                <a:r>
                  <a:rPr lang="en-HK" sz="2400" dirty="0">
                    <a:latin typeface="Calibri" panose="020F0502020204030204" pitchFamily="34" charset="0"/>
                    <a:cs typeface="Calibri" panose="020F0502020204030204" pitchFamily="34" charset="0"/>
                  </a:rPr>
                  <a:t>as the sequence</a:t>
                </a:r>
              </a:p>
              <a:p>
                <a:pPr marL="457200" lvl="0" indent="-328453" algn="l" rtl="0">
                  <a:spcBef>
                    <a:spcPts val="0"/>
                  </a:spcBef>
                  <a:spcAft>
                    <a:spcPts val="0"/>
                  </a:spcAft>
                  <a:buSzPct val="60655"/>
                  <a:buFont typeface="Calibri"/>
                  <a:buChar char="●"/>
                </a:pPr>
                <a:r>
                  <a:rPr lang="en-HK" sz="2400" dirty="0">
                    <a:latin typeface="Calibri" panose="020F0502020204030204" pitchFamily="34" charset="0"/>
                    <a:cs typeface="Calibri" panose="020F0502020204030204" pitchFamily="34" charset="0"/>
                  </a:rPr>
                  <a:t>we’ll also need to add a linear layer to predict the start  and end position  of the span</a:t>
                </a:r>
              </a:p>
              <a:p>
                <a:pPr marL="914400" lvl="1" indent="-328453" algn="l" rtl="0">
                  <a:spcBef>
                    <a:spcPts val="0"/>
                  </a:spcBef>
                  <a:spcAft>
                    <a:spcPts val="0"/>
                  </a:spcAft>
                  <a:buSzPct val="60655"/>
                  <a:buFont typeface="Calibri"/>
                  <a:buChar char="○"/>
                </a:pPr>
                <a:r>
                  <a:rPr lang="en-HK" sz="2400" dirty="0">
                    <a:latin typeface="Calibri" panose="020F0502020204030204" pitchFamily="34" charset="0"/>
                    <a:cs typeface="Calibri" panose="020F0502020204030204" pitchFamily="34" charset="0"/>
                  </a:rPr>
                  <a:t>a span-start embedding </a:t>
                </a:r>
                <a:r>
                  <a:rPr lang="en-HK" sz="2400" b="1" dirty="0">
                    <a:latin typeface="Calibri" panose="020F0502020204030204" pitchFamily="34" charset="0"/>
                    <a:cs typeface="Calibri" panose="020F0502020204030204" pitchFamily="34" charset="0"/>
                  </a:rPr>
                  <a:t>S</a:t>
                </a:r>
                <a:r>
                  <a:rPr lang="en-HK" sz="2400" dirty="0">
                    <a:latin typeface="Calibri" panose="020F0502020204030204" pitchFamily="34" charset="0"/>
                    <a:cs typeface="Calibri" panose="020F0502020204030204" pitchFamily="34" charset="0"/>
                  </a:rPr>
                  <a:t> and a span-end embedding </a:t>
                </a:r>
                <a:r>
                  <a:rPr lang="en-HK" sz="2400" b="1" dirty="0">
                    <a:latin typeface="Calibri" panose="020F0502020204030204" pitchFamily="34" charset="0"/>
                    <a:cs typeface="Calibri" panose="020F0502020204030204" pitchFamily="34" charset="0"/>
                  </a:rPr>
                  <a:t>E</a:t>
                </a:r>
                <a:r>
                  <a:rPr lang="en-HK" sz="2400" dirty="0">
                    <a:latin typeface="Calibri" panose="020F0502020204030204" pitchFamily="34" charset="0"/>
                    <a:cs typeface="Calibri" panose="020F0502020204030204" pitchFamily="34" charset="0"/>
                  </a:rPr>
                  <a:t> will be learned in fine-tuning </a:t>
                </a:r>
              </a:p>
              <a:p>
                <a:pPr marL="914400" lvl="1" indent="-328453" algn="l" rtl="0">
                  <a:spcBef>
                    <a:spcPts val="0"/>
                  </a:spcBef>
                  <a:spcAft>
                    <a:spcPts val="0"/>
                  </a:spcAft>
                  <a:buSzPct val="60655"/>
                  <a:buFont typeface="Calibri"/>
                  <a:buChar char="○"/>
                </a:pPr>
                <a:r>
                  <a:rPr lang="en-HK" sz="2400" dirty="0">
                    <a:latin typeface="Calibri" panose="020F0502020204030204" pitchFamily="34" charset="0"/>
                    <a:cs typeface="Calibri" panose="020F0502020204030204" pitchFamily="34" charset="0"/>
                  </a:rPr>
                  <a:t>a span-start probability for each output </a:t>
                </a:r>
                <a:r>
                  <a:rPr lang="en-HK" sz="2400" dirty="0" smtClean="0">
                    <a:latin typeface="Calibri" panose="020F0502020204030204" pitchFamily="34" charset="0"/>
                    <a:cs typeface="Calibri" panose="020F0502020204030204" pitchFamily="34" charset="0"/>
                  </a:rPr>
                  <a:t>token </a:t>
                </a:r>
                <a:r>
                  <a:rPr lang="en-HK" sz="2400" dirty="0" err="1" smtClean="0">
                    <a:latin typeface="Calibri" panose="020F0502020204030204" pitchFamily="34" charset="0"/>
                    <a:cs typeface="Calibri" panose="020F0502020204030204" pitchFamily="34" charset="0"/>
                  </a:rPr>
                  <a:t>p’</a:t>
                </a:r>
                <a:r>
                  <a:rPr lang="en-HK" sz="2400" baseline="-25000" dirty="0" err="1" smtClean="0">
                    <a:latin typeface="Calibri" panose="020F0502020204030204" pitchFamily="34" charset="0"/>
                    <a:cs typeface="Calibri" panose="020F0502020204030204" pitchFamily="34" charset="0"/>
                  </a:rPr>
                  <a:t>i</a:t>
                </a:r>
                <a:r>
                  <a:rPr lang="en-HK" sz="2400" dirty="0" smtClean="0">
                    <a:latin typeface="Calibri" panose="020F0502020204030204" pitchFamily="34" charset="0"/>
                    <a:cs typeface="Calibri" panose="020F0502020204030204" pitchFamily="34" charset="0"/>
                  </a:rPr>
                  <a:t> </a:t>
                </a:r>
              </a:p>
              <a:p>
                <a:pPr marL="914400" lvl="0" indent="0" algn="l" rtl="0">
                  <a:spcBef>
                    <a:spcPts val="360"/>
                  </a:spcBef>
                  <a:spcAft>
                    <a:spcPts val="0"/>
                  </a:spcAft>
                  <a:buNone/>
                </a:pPr>
                <a14:m>
                  <m:oMath xmlns:m="http://schemas.openxmlformats.org/officeDocument/2006/math">
                    <m:sSubSup>
                      <m:sSubSupPr>
                        <m:ctrlPr>
                          <a:rPr lang="ar-AE" sz="2400" smtClean="0">
                            <a:latin typeface="Cambria Math" panose="02040503050406030204" pitchFamily="18" charset="0"/>
                          </a:rPr>
                        </m:ctrlPr>
                      </m:sSubSupPr>
                      <m:e>
                        <m:r>
                          <a:rPr lang="en-US" sz="2400" b="0" i="1" smtClean="0">
                            <a:latin typeface="Cambria Math" panose="02040503050406030204" pitchFamily="18" charset="0"/>
                          </a:rPr>
                          <m:t>𝑃</m:t>
                        </m:r>
                      </m:e>
                      <m:sub>
                        <m:sSub>
                          <m:sSubPr>
                            <m:ctrlPr>
                              <a:rPr lang="ar-AE" sz="2400" i="1" smtClean="0">
                                <a:latin typeface="Cambria Math" panose="02040503050406030204" pitchFamily="18" charset="0"/>
                              </a:rPr>
                            </m:ctrlPr>
                          </m:sSubPr>
                          <m:e>
                            <m:r>
                              <a:rPr lang="ar-AE" sz="2400" i="1" smtClean="0">
                                <a:latin typeface="Cambria Math" panose="02040503050406030204" pitchFamily="18" charset="0"/>
                              </a:rPr>
                              <m:t>𝑠</m:t>
                            </m:r>
                            <m:r>
                              <a:rPr lang="ar-AE" sz="2400" b="0" i="1" smtClean="0">
                                <a:latin typeface="Cambria Math" panose="02040503050406030204" pitchFamily="18" charset="0"/>
                              </a:rPr>
                              <m:t>𝑡</m:t>
                            </m:r>
                            <m:r>
                              <a:rPr lang="en-US" sz="2400" b="0" i="1" smtClean="0">
                                <a:latin typeface="Cambria Math" panose="02040503050406030204" pitchFamily="18" charset="0"/>
                              </a:rPr>
                              <m:t>𝑎𝑟𝑡</m:t>
                            </m:r>
                          </m:e>
                          <m:sub>
                            <m:r>
                              <a:rPr lang="en-US" sz="2400" b="0" i="1" smtClean="0">
                                <a:latin typeface="Cambria Math" panose="02040503050406030204" pitchFamily="18" charset="0"/>
                              </a:rPr>
                              <m:t>𝑖</m:t>
                            </m:r>
                          </m:sub>
                        </m:sSub>
                      </m:sub>
                      <m:sup/>
                    </m:sSubSup>
                    <m:r>
                      <a:rPr lang="ar-AE" sz="2400" i="0" smtClean="0">
                        <a:latin typeface="Cambria Math" panose="02040503050406030204" pitchFamily="18" charset="0"/>
                      </a:rPr>
                      <m:t>=</m:t>
                    </m:r>
                    <m:f>
                      <m:fPr>
                        <m:ctrlPr>
                          <a:rPr lang="ar-AE" sz="2400" i="1" smtClean="0">
                            <a:latin typeface="Cambria Math" panose="02040503050406030204" pitchFamily="18" charset="0"/>
                          </a:rPr>
                        </m:ctrlPr>
                      </m:fPr>
                      <m:num>
                        <m:func>
                          <m:funcPr>
                            <m:ctrlPr>
                              <a:rPr lang="ar-AE" sz="2400" i="1" smtClean="0">
                                <a:latin typeface="Cambria Math" panose="02040503050406030204" pitchFamily="18" charset="0"/>
                              </a:rPr>
                            </m:ctrlPr>
                          </m:funcPr>
                          <m:fName>
                            <m:r>
                              <m:rPr>
                                <m:sty m:val="p"/>
                              </m:rPr>
                              <a:rPr lang="en-HK" sz="2400" i="0" smtClean="0">
                                <a:latin typeface="Cambria Math" panose="02040503050406030204" pitchFamily="18" charset="0"/>
                              </a:rPr>
                              <m:t>exp</m:t>
                            </m:r>
                          </m:fName>
                          <m:e>
                            <m:d>
                              <m:dPr>
                                <m:ctrlPr>
                                  <a:rPr lang="ar-AE" sz="2400" i="1" smtClean="0">
                                    <a:latin typeface="Cambria Math" panose="02040503050406030204" pitchFamily="18" charset="0"/>
                                  </a:rPr>
                                </m:ctrlPr>
                              </m:dPr>
                              <m:e>
                                <m:r>
                                  <m:rPr>
                                    <m:sty m:val="p"/>
                                  </m:rPr>
                                  <a:rPr lang="en-US" sz="2400" b="0" i="0" smtClean="0">
                                    <a:latin typeface="Cambria Math" panose="02040503050406030204" pitchFamily="18" charset="0"/>
                                  </a:rPr>
                                  <m:t>S</m:t>
                                </m:r>
                                <m:r>
                                  <a:rPr lang="ar-AE" sz="2400" i="0" smtClean="0">
                                    <a:latin typeface="Cambria Math" panose="02040503050406030204" pitchFamily="18" charset="0"/>
                                  </a:rPr>
                                  <m:t>⋅</m:t>
                                </m:r>
                                <m:sSubSup>
                                  <m:sSubSupPr>
                                    <m:ctrlPr>
                                      <a:rPr lang="ar-AE" sz="2400" i="1" smtClean="0">
                                        <a:latin typeface="Cambria Math" panose="02040503050406030204" pitchFamily="18" charset="0"/>
                                      </a:rPr>
                                    </m:ctrlPr>
                                  </m:sSubSupPr>
                                  <m:e>
                                    <m:r>
                                      <a:rPr lang="en-US" sz="2400" b="0" i="1" smtClean="0">
                                        <a:latin typeface="Cambria Math" panose="02040503050406030204" pitchFamily="18" charset="0"/>
                                      </a:rPr>
                                      <m:t>𝑝</m:t>
                                    </m:r>
                                  </m:e>
                                  <m:sub>
                                    <m:r>
                                      <a:rPr lang="ar-AE" sz="2400" i="1" smtClean="0">
                                        <a:latin typeface="Cambria Math" panose="02040503050406030204" pitchFamily="18" charset="0"/>
                                      </a:rPr>
                                      <m:t>𝑖</m:t>
                                    </m:r>
                                  </m:sub>
                                  <m:sup>
                                    <m:r>
                                      <a:rPr lang="ar-AE" sz="2400" i="0" smtClean="0">
                                        <a:latin typeface="Cambria Math" panose="02040503050406030204" pitchFamily="18" charset="0"/>
                                      </a:rPr>
                                      <m:t>′</m:t>
                                    </m:r>
                                  </m:sup>
                                </m:sSubSup>
                              </m:e>
                            </m:d>
                          </m:e>
                        </m:func>
                      </m:num>
                      <m:den>
                        <m:sSub>
                          <m:sSubPr>
                            <m:ctrlPr>
                              <a:rPr lang="ar-AE" sz="2400" i="1" smtClean="0">
                                <a:latin typeface="Cambria Math" panose="02040503050406030204" pitchFamily="18" charset="0"/>
                              </a:rPr>
                            </m:ctrlPr>
                          </m:sSubPr>
                          <m:e>
                            <m:r>
                              <a:rPr lang="ar-AE" sz="2400" i="1" smtClean="0">
                                <a:latin typeface="Cambria Math" panose="02040503050406030204" pitchFamily="18" charset="0"/>
                              </a:rPr>
                              <m:t>𝛴</m:t>
                            </m:r>
                          </m:e>
                          <m:sub>
                            <m:r>
                              <a:rPr lang="ar-AE" sz="2400" i="1" smtClean="0">
                                <a:latin typeface="Cambria Math" panose="02040503050406030204" pitchFamily="18" charset="0"/>
                              </a:rPr>
                              <m:t>𝑗</m:t>
                            </m:r>
                          </m:sub>
                        </m:sSub>
                        <m:func>
                          <m:funcPr>
                            <m:ctrlPr>
                              <a:rPr lang="ar-AE" sz="2400" i="1" smtClean="0">
                                <a:latin typeface="Cambria Math" panose="02040503050406030204" pitchFamily="18" charset="0"/>
                              </a:rPr>
                            </m:ctrlPr>
                          </m:funcPr>
                          <m:fName>
                            <m:r>
                              <m:rPr>
                                <m:sty m:val="p"/>
                              </m:rPr>
                              <a:rPr lang="en-HK" sz="2400" i="0" smtClean="0">
                                <a:latin typeface="Cambria Math" panose="02040503050406030204" pitchFamily="18" charset="0"/>
                              </a:rPr>
                              <m:t>exp</m:t>
                            </m:r>
                          </m:fName>
                          <m:e>
                            <m:d>
                              <m:dPr>
                                <m:ctrlPr>
                                  <a:rPr lang="ar-AE" sz="2400" i="1" smtClean="0">
                                    <a:latin typeface="Cambria Math" panose="02040503050406030204" pitchFamily="18" charset="0"/>
                                  </a:rPr>
                                </m:ctrlPr>
                              </m:dPr>
                              <m:e>
                                <m:r>
                                  <m:rPr>
                                    <m:sty m:val="p"/>
                                  </m:rPr>
                                  <a:rPr lang="en-US" sz="2400" b="0" i="0" smtClean="0">
                                    <a:latin typeface="Cambria Math" panose="02040503050406030204" pitchFamily="18" charset="0"/>
                                  </a:rPr>
                                  <m:t>S</m:t>
                                </m:r>
                                <m:r>
                                  <a:rPr lang="ar-AE" sz="2400" i="0" smtClean="0">
                                    <a:latin typeface="Cambria Math" panose="02040503050406030204" pitchFamily="18" charset="0"/>
                                  </a:rPr>
                                  <m:t>⋅</m:t>
                                </m:r>
                                <m:sSubSup>
                                  <m:sSubSupPr>
                                    <m:ctrlPr>
                                      <a:rPr lang="ar-AE" sz="2400" i="1" smtClean="0">
                                        <a:latin typeface="Cambria Math" panose="02040503050406030204" pitchFamily="18" charset="0"/>
                                      </a:rPr>
                                    </m:ctrlPr>
                                  </m:sSubSupPr>
                                  <m:e>
                                    <m:r>
                                      <a:rPr lang="ar-AE" sz="2400" i="1" smtClean="0">
                                        <a:latin typeface="Cambria Math" panose="02040503050406030204" pitchFamily="18" charset="0"/>
                                      </a:rPr>
                                      <m:t>𝑝</m:t>
                                    </m:r>
                                  </m:e>
                                  <m:sub>
                                    <m:r>
                                      <a:rPr lang="ar-AE" sz="2400" i="1" smtClean="0">
                                        <a:latin typeface="Cambria Math" panose="02040503050406030204" pitchFamily="18" charset="0"/>
                                      </a:rPr>
                                      <m:t>𝑗</m:t>
                                    </m:r>
                                  </m:sub>
                                  <m:sup>
                                    <m:r>
                                      <a:rPr lang="ar-AE" sz="2400" i="0" smtClean="0">
                                        <a:latin typeface="Cambria Math" panose="02040503050406030204" pitchFamily="18" charset="0"/>
                                      </a:rPr>
                                      <m:t>′</m:t>
                                    </m:r>
                                  </m:sup>
                                </m:sSubSup>
                              </m:e>
                            </m:d>
                          </m:e>
                        </m:func>
                      </m:den>
                    </m:f>
                  </m:oMath>
                </a14:m>
                <a:r>
                  <a:rPr lang="ar-AE" sz="2400" dirty="0" smtClean="0">
                    <a:latin typeface="Calibri" panose="020F0502020204030204" pitchFamily="34" charset="0"/>
                    <a:cs typeface="Calibri" panose="020F0502020204030204" pitchFamily="34" charset="0"/>
                  </a:rPr>
                  <a:t>    </a:t>
                </a:r>
                <a:endParaRPr lang="ar-AE" sz="2400" dirty="0">
                  <a:latin typeface="Calibri" panose="020F0502020204030204" pitchFamily="34" charset="0"/>
                  <a:cs typeface="Calibri" panose="020F0502020204030204" pitchFamily="34" charset="0"/>
                </a:endParaRPr>
              </a:p>
              <a:p>
                <a:pPr marL="914400" lvl="0" indent="0" algn="l" rtl="0">
                  <a:spcBef>
                    <a:spcPts val="360"/>
                  </a:spcBef>
                  <a:spcAft>
                    <a:spcPts val="0"/>
                  </a:spcAft>
                  <a:buNone/>
                </a:pPr>
                <a:endParaRPr lang="ar-AE" sz="2400" dirty="0" smtClean="0">
                  <a:latin typeface="Calibri" panose="020F0502020204030204" pitchFamily="34" charset="0"/>
                  <a:cs typeface="Calibri" panose="020F0502020204030204" pitchFamily="34" charset="0"/>
                </a:endParaRPr>
              </a:p>
              <a:p>
                <a:pPr marL="914400" lvl="0" indent="0">
                  <a:buNone/>
                </a:pPr>
                <a:r>
                  <a:rPr lang="en-HK" sz="2400" dirty="0" smtClean="0">
                    <a:latin typeface="Calibri" panose="020F0502020204030204" pitchFamily="34" charset="0"/>
                    <a:cs typeface="Calibri" panose="020F0502020204030204" pitchFamily="34" charset="0"/>
                  </a:rPr>
                  <a:t>a </a:t>
                </a:r>
                <a:r>
                  <a:rPr lang="en-HK" sz="2400" dirty="0">
                    <a:latin typeface="Calibri" panose="020F0502020204030204" pitchFamily="34" charset="0"/>
                    <a:cs typeface="Calibri" panose="020F0502020204030204" pitchFamily="34" charset="0"/>
                  </a:rPr>
                  <a:t>span-end </a:t>
                </a:r>
                <a:r>
                  <a:rPr lang="en-HK" sz="2400" dirty="0" smtClean="0">
                    <a:latin typeface="Calibri" panose="020F0502020204030204" pitchFamily="34" charset="0"/>
                    <a:cs typeface="Calibri" panose="020F0502020204030204" pitchFamily="34" charset="0"/>
                  </a:rPr>
                  <a:t>probability</a:t>
                </a:r>
                <a14:m>
                  <m:oMath xmlns:m="http://schemas.openxmlformats.org/officeDocument/2006/math">
                    <m:sSubSup>
                      <m:sSubSupPr>
                        <m:ctrlPr>
                          <a:rPr lang="ar-AE" sz="2400" i="1">
                            <a:latin typeface="Cambria Math" panose="02040503050406030204" pitchFamily="18" charset="0"/>
                          </a:rPr>
                        </m:ctrlPr>
                      </m:sSubSupPr>
                      <m:e>
                        <m:r>
                          <a:rPr lang="en-US" sz="2400" i="1">
                            <a:latin typeface="Cambria Math" panose="02040503050406030204" pitchFamily="18" charset="0"/>
                          </a:rPr>
                          <m:t>𝑃</m:t>
                        </m:r>
                      </m:e>
                      <m:sub>
                        <m:sSub>
                          <m:sSubPr>
                            <m:ctrlPr>
                              <a:rPr lang="ar-AE" sz="2400" i="1">
                                <a:latin typeface="Cambria Math" panose="02040503050406030204" pitchFamily="18" charset="0"/>
                              </a:rPr>
                            </m:ctrlPr>
                          </m:sSubPr>
                          <m:e>
                            <m:r>
                              <a:rPr lang="en-US" sz="2400" b="0" i="1" smtClean="0">
                                <a:latin typeface="Cambria Math" panose="02040503050406030204" pitchFamily="18" charset="0"/>
                              </a:rPr>
                              <m:t>𝑒𝑛𝑑</m:t>
                            </m:r>
                          </m:e>
                          <m:sub>
                            <m:r>
                              <a:rPr lang="en-US" sz="2400" i="1">
                                <a:latin typeface="Cambria Math" panose="02040503050406030204" pitchFamily="18" charset="0"/>
                              </a:rPr>
                              <m:t>𝑖</m:t>
                            </m:r>
                          </m:sub>
                        </m:sSub>
                      </m:sub>
                      <m:sup/>
                    </m:sSubSup>
                    <m:r>
                      <a:rPr lang="ar-AE" sz="2400">
                        <a:latin typeface="Cambria Math" panose="02040503050406030204" pitchFamily="18" charset="0"/>
                      </a:rPr>
                      <m:t>=</m:t>
                    </m:r>
                    <m:f>
                      <m:fPr>
                        <m:ctrlPr>
                          <a:rPr lang="ar-AE" sz="2400" i="1">
                            <a:latin typeface="Cambria Math" panose="02040503050406030204" pitchFamily="18" charset="0"/>
                          </a:rPr>
                        </m:ctrlPr>
                      </m:fPr>
                      <m:num>
                        <m:func>
                          <m:funcPr>
                            <m:ctrlPr>
                              <a:rPr lang="ar-AE" sz="2400" i="1">
                                <a:latin typeface="Cambria Math" panose="02040503050406030204" pitchFamily="18" charset="0"/>
                              </a:rPr>
                            </m:ctrlPr>
                          </m:funcPr>
                          <m:fName>
                            <m:r>
                              <m:rPr>
                                <m:sty m:val="p"/>
                              </m:rPr>
                              <a:rPr lang="en-HK" sz="2400">
                                <a:latin typeface="Cambria Math" panose="02040503050406030204" pitchFamily="18" charset="0"/>
                              </a:rPr>
                              <m:t>exp</m:t>
                            </m:r>
                          </m:fName>
                          <m:e>
                            <m:d>
                              <m:dPr>
                                <m:ctrlPr>
                                  <a:rPr lang="ar-AE" sz="2400" i="1">
                                    <a:latin typeface="Cambria Math" panose="02040503050406030204" pitchFamily="18" charset="0"/>
                                  </a:rPr>
                                </m:ctrlPr>
                              </m:dPr>
                              <m:e>
                                <m:r>
                                  <m:rPr>
                                    <m:sty m:val="p"/>
                                  </m:rPr>
                                  <a:rPr lang="en-US" sz="2400" b="0" i="0" smtClean="0">
                                    <a:latin typeface="Cambria Math" panose="02040503050406030204" pitchFamily="18" charset="0"/>
                                  </a:rPr>
                                  <m:t>E</m:t>
                                </m:r>
                                <m:r>
                                  <a:rPr lang="ar-AE" sz="2400">
                                    <a:latin typeface="Cambria Math" panose="02040503050406030204" pitchFamily="18" charset="0"/>
                                  </a:rPr>
                                  <m:t>⋅</m:t>
                                </m:r>
                                <m:sSubSup>
                                  <m:sSubSupPr>
                                    <m:ctrlPr>
                                      <a:rPr lang="ar-AE" sz="2400" i="1">
                                        <a:latin typeface="Cambria Math" panose="02040503050406030204" pitchFamily="18" charset="0"/>
                                      </a:rPr>
                                    </m:ctrlPr>
                                  </m:sSubSupPr>
                                  <m:e>
                                    <m:r>
                                      <a:rPr lang="en-US" sz="2400" i="1">
                                        <a:latin typeface="Cambria Math" panose="02040503050406030204" pitchFamily="18" charset="0"/>
                                      </a:rPr>
                                      <m:t>𝑝</m:t>
                                    </m:r>
                                  </m:e>
                                  <m:sub>
                                    <m:r>
                                      <a:rPr lang="ar-AE" sz="2400" i="1">
                                        <a:latin typeface="Cambria Math" panose="02040503050406030204" pitchFamily="18" charset="0"/>
                                      </a:rPr>
                                      <m:t>𝑖</m:t>
                                    </m:r>
                                  </m:sub>
                                  <m:sup>
                                    <m:r>
                                      <a:rPr lang="ar-AE" sz="2400">
                                        <a:latin typeface="Cambria Math" panose="02040503050406030204" pitchFamily="18" charset="0"/>
                                      </a:rPr>
                                      <m:t>′</m:t>
                                    </m:r>
                                  </m:sup>
                                </m:sSubSup>
                              </m:e>
                            </m:d>
                          </m:e>
                        </m:func>
                      </m:num>
                      <m:den>
                        <m:sSub>
                          <m:sSubPr>
                            <m:ctrlPr>
                              <a:rPr lang="ar-AE" sz="2400" i="1">
                                <a:latin typeface="Cambria Math" panose="02040503050406030204" pitchFamily="18" charset="0"/>
                              </a:rPr>
                            </m:ctrlPr>
                          </m:sSubPr>
                          <m:e>
                            <m:r>
                              <a:rPr lang="ar-AE" sz="2400" i="1">
                                <a:latin typeface="Cambria Math" panose="02040503050406030204" pitchFamily="18" charset="0"/>
                              </a:rPr>
                              <m:t>𝛴</m:t>
                            </m:r>
                          </m:e>
                          <m:sub>
                            <m:r>
                              <a:rPr lang="ar-AE" sz="2400" i="1">
                                <a:latin typeface="Cambria Math" panose="02040503050406030204" pitchFamily="18" charset="0"/>
                              </a:rPr>
                              <m:t>𝑗</m:t>
                            </m:r>
                          </m:sub>
                        </m:sSub>
                        <m:func>
                          <m:funcPr>
                            <m:ctrlPr>
                              <a:rPr lang="ar-AE" sz="2400" i="1">
                                <a:latin typeface="Cambria Math" panose="02040503050406030204" pitchFamily="18" charset="0"/>
                              </a:rPr>
                            </m:ctrlPr>
                          </m:funcPr>
                          <m:fName>
                            <m:r>
                              <m:rPr>
                                <m:sty m:val="p"/>
                              </m:rPr>
                              <a:rPr lang="en-HK" sz="2400">
                                <a:latin typeface="Cambria Math" panose="02040503050406030204" pitchFamily="18" charset="0"/>
                              </a:rPr>
                              <m:t>exp</m:t>
                            </m:r>
                          </m:fName>
                          <m:e>
                            <m:d>
                              <m:dPr>
                                <m:ctrlPr>
                                  <a:rPr lang="ar-AE" sz="2400" i="1">
                                    <a:latin typeface="Cambria Math" panose="02040503050406030204" pitchFamily="18" charset="0"/>
                                  </a:rPr>
                                </m:ctrlPr>
                              </m:dPr>
                              <m:e>
                                <m:r>
                                  <m:rPr>
                                    <m:sty m:val="p"/>
                                  </m:rPr>
                                  <a:rPr lang="en-US" sz="2400" b="0" i="0" smtClean="0">
                                    <a:latin typeface="Cambria Math" panose="02040503050406030204" pitchFamily="18" charset="0"/>
                                  </a:rPr>
                                  <m:t>E</m:t>
                                </m:r>
                                <m:r>
                                  <a:rPr lang="ar-AE" sz="2400">
                                    <a:latin typeface="Cambria Math" panose="02040503050406030204" pitchFamily="18" charset="0"/>
                                  </a:rPr>
                                  <m:t>⋅</m:t>
                                </m:r>
                                <m:sSubSup>
                                  <m:sSubSupPr>
                                    <m:ctrlPr>
                                      <a:rPr lang="ar-AE" sz="2400" i="1">
                                        <a:latin typeface="Cambria Math" panose="02040503050406030204" pitchFamily="18" charset="0"/>
                                      </a:rPr>
                                    </m:ctrlPr>
                                  </m:sSubSupPr>
                                  <m:e>
                                    <m:r>
                                      <a:rPr lang="ar-AE" sz="2400" i="1">
                                        <a:latin typeface="Cambria Math" panose="02040503050406030204" pitchFamily="18" charset="0"/>
                                      </a:rPr>
                                      <m:t>𝑝</m:t>
                                    </m:r>
                                  </m:e>
                                  <m:sub>
                                    <m:r>
                                      <a:rPr lang="ar-AE" sz="2400" i="1">
                                        <a:latin typeface="Cambria Math" panose="02040503050406030204" pitchFamily="18" charset="0"/>
                                      </a:rPr>
                                      <m:t>𝑗</m:t>
                                    </m:r>
                                  </m:sub>
                                  <m:sup>
                                    <m:r>
                                      <a:rPr lang="ar-AE" sz="2400">
                                        <a:latin typeface="Cambria Math" panose="02040503050406030204" pitchFamily="18" charset="0"/>
                                      </a:rPr>
                                      <m:t>′</m:t>
                                    </m:r>
                                  </m:sup>
                                </m:sSubSup>
                              </m:e>
                            </m:d>
                          </m:e>
                        </m:func>
                      </m:den>
                    </m:f>
                  </m:oMath>
                </a14:m>
                <a:endParaRPr lang="en-HK" sz="2400" dirty="0">
                  <a:latin typeface="Calibri" panose="020F0502020204030204" pitchFamily="34" charset="0"/>
                  <a:cs typeface="Calibri" panose="020F0502020204030204" pitchFamily="34" charset="0"/>
                </a:endParaRPr>
              </a:p>
              <a:p>
                <a:pPr marL="914400" lvl="0" indent="-328453" algn="l" rtl="0">
                  <a:spcBef>
                    <a:spcPts val="360"/>
                  </a:spcBef>
                  <a:spcAft>
                    <a:spcPts val="0"/>
                  </a:spcAft>
                  <a:buSzPct val="60655"/>
                  <a:buFont typeface="Calibri"/>
                  <a:buChar char="●"/>
                </a:pPr>
                <a:r>
                  <a:rPr lang="en-HK" sz="2400" dirty="0" smtClean="0">
                    <a:latin typeface="Calibri" panose="020F0502020204030204" pitchFamily="34" charset="0"/>
                    <a:cs typeface="Calibri" panose="020F0502020204030204" pitchFamily="34" charset="0"/>
                  </a:rPr>
                  <a:t>The </a:t>
                </a:r>
                <a:r>
                  <a:rPr lang="en-HK" sz="2400" dirty="0">
                    <a:latin typeface="Calibri" panose="020F0502020204030204" pitchFamily="34" charset="0"/>
                    <a:cs typeface="Calibri" panose="020F0502020204030204" pitchFamily="34" charset="0"/>
                  </a:rPr>
                  <a:t>score of a candidate span from position </a:t>
                </a:r>
                <a:r>
                  <a:rPr lang="en-HK" sz="2400" dirty="0" err="1">
                    <a:latin typeface="Calibri" panose="020F0502020204030204" pitchFamily="34" charset="0"/>
                    <a:cs typeface="Calibri" panose="020F0502020204030204" pitchFamily="34" charset="0"/>
                  </a:rPr>
                  <a:t>i</a:t>
                </a:r>
                <a:r>
                  <a:rPr lang="en-HK" sz="2400" dirty="0" smtClean="0">
                    <a:latin typeface="Calibri" panose="020F0502020204030204" pitchFamily="34" charset="0"/>
                    <a:cs typeface="Calibri" panose="020F0502020204030204" pitchFamily="34" charset="0"/>
                  </a:rPr>
                  <a:t> </a:t>
                </a:r>
                <a:r>
                  <a:rPr lang="en-HK" sz="2400" dirty="0">
                    <a:latin typeface="Calibri" panose="020F0502020204030204" pitchFamily="34" charset="0"/>
                    <a:cs typeface="Calibri" panose="020F0502020204030204" pitchFamily="34" charset="0"/>
                  </a:rPr>
                  <a:t>to j is </a:t>
                </a:r>
                <a:endParaRPr lang="en-HK" sz="2400" dirty="0" smtClean="0">
                  <a:latin typeface="Calibri" panose="020F0502020204030204" pitchFamily="34" charset="0"/>
                  <a:cs typeface="Calibri" panose="020F0502020204030204" pitchFamily="34" charset="0"/>
                </a:endParaRPr>
              </a:p>
              <a:p>
                <a:pPr marL="585947" lvl="0" indent="0" algn="l" rtl="0">
                  <a:spcBef>
                    <a:spcPts val="360"/>
                  </a:spcBef>
                  <a:spcAft>
                    <a:spcPts val="0"/>
                  </a:spcAft>
                  <a:buSzPct val="60655"/>
                  <a:buNone/>
                </a:pPr>
                <a:r>
                  <a:rPr lang="en-HK" sz="2400" dirty="0" smtClean="0">
                    <a:latin typeface="Calibri" panose="020F0502020204030204" pitchFamily="34" charset="0"/>
                    <a:cs typeface="Calibri" panose="020F0502020204030204" pitchFamily="34" charset="0"/>
                  </a:rPr>
                  <a:t>S </a:t>
                </a:r>
                <a14:m>
                  <m:oMath xmlns:m="http://schemas.openxmlformats.org/officeDocument/2006/math">
                    <m:r>
                      <a:rPr lang="en-HK" sz="2400" i="0" smtClean="0">
                        <a:latin typeface="Cambria Math" panose="02040503050406030204" pitchFamily="18" charset="0"/>
                      </a:rPr>
                      <m:t>⋅</m:t>
                    </m:r>
                    <m:sSubSup>
                      <m:sSubSupPr>
                        <m:ctrlPr>
                          <a:rPr lang="en-HK" sz="2400" i="1" smtClean="0">
                            <a:latin typeface="Cambria Math" panose="02040503050406030204" pitchFamily="18" charset="0"/>
                          </a:rPr>
                        </m:ctrlPr>
                      </m:sSubSupPr>
                      <m:e>
                        <m:r>
                          <a:rPr lang="en-HK" sz="2400" i="1" smtClean="0">
                            <a:latin typeface="Cambria Math" panose="02040503050406030204" pitchFamily="18" charset="0"/>
                          </a:rPr>
                          <m:t>𝑝</m:t>
                        </m:r>
                      </m:e>
                      <m:sub>
                        <m:r>
                          <a:rPr lang="en-HK" sz="2400" i="1" smtClean="0">
                            <a:latin typeface="Cambria Math" panose="02040503050406030204" pitchFamily="18" charset="0"/>
                          </a:rPr>
                          <m:t>𝑖</m:t>
                        </m:r>
                      </m:sub>
                      <m:sup>
                        <m:r>
                          <a:rPr lang="en-HK" sz="2400" i="0" smtClean="0">
                            <a:latin typeface="Cambria Math" panose="02040503050406030204" pitchFamily="18" charset="0"/>
                          </a:rPr>
                          <m:t>′</m:t>
                        </m:r>
                      </m:sup>
                    </m:sSubSup>
                    <m:r>
                      <a:rPr lang="en-HK" sz="2400" i="0" smtClean="0">
                        <a:latin typeface="Cambria Math" panose="02040503050406030204" pitchFamily="18" charset="0"/>
                      </a:rPr>
                      <m:t>+</m:t>
                    </m:r>
                    <m:r>
                      <a:rPr lang="en-HK" sz="2400" i="1" smtClean="0">
                        <a:latin typeface="Cambria Math" panose="02040503050406030204" pitchFamily="18" charset="0"/>
                      </a:rPr>
                      <m:t>𝐸</m:t>
                    </m:r>
                    <m:r>
                      <a:rPr lang="en-HK" sz="2400" i="0" smtClean="0">
                        <a:latin typeface="Cambria Math" panose="02040503050406030204" pitchFamily="18" charset="0"/>
                      </a:rPr>
                      <m:t>⋅</m:t>
                    </m:r>
                    <m:sSubSup>
                      <m:sSubSupPr>
                        <m:ctrlPr>
                          <a:rPr lang="en-HK" sz="2400" i="1" smtClean="0">
                            <a:latin typeface="Cambria Math" panose="02040503050406030204" pitchFamily="18" charset="0"/>
                          </a:rPr>
                        </m:ctrlPr>
                      </m:sSubSupPr>
                      <m:e>
                        <m:r>
                          <a:rPr lang="en-HK" sz="2400" i="1" smtClean="0">
                            <a:latin typeface="Cambria Math" panose="02040503050406030204" pitchFamily="18" charset="0"/>
                          </a:rPr>
                          <m:t>𝑝</m:t>
                        </m:r>
                      </m:e>
                      <m:sub>
                        <m:r>
                          <a:rPr lang="en-HK" sz="2400" i="1" smtClean="0">
                            <a:latin typeface="Cambria Math" panose="02040503050406030204" pitchFamily="18" charset="0"/>
                          </a:rPr>
                          <m:t>𝑗</m:t>
                        </m:r>
                      </m:sub>
                      <m:sup>
                        <m:r>
                          <a:rPr lang="en-HK" sz="2400" i="0" smtClean="0">
                            <a:latin typeface="Cambria Math" panose="02040503050406030204" pitchFamily="18" charset="0"/>
                          </a:rPr>
                          <m:t>′</m:t>
                        </m:r>
                      </m:sup>
                    </m:sSubSup>
                  </m:oMath>
                </a14:m>
                <a:r>
                  <a:rPr lang="en-HK" sz="2400" dirty="0" smtClean="0">
                    <a:latin typeface="Calibri" panose="020F0502020204030204" pitchFamily="34" charset="0"/>
                    <a:cs typeface="Calibri" panose="020F0502020204030204" pitchFamily="34" charset="0"/>
                  </a:rPr>
                  <a:t> </a:t>
                </a:r>
                <a:endParaRPr lang="en-HK" sz="2400" b="1" i="1" dirty="0">
                  <a:latin typeface="Calibri" panose="020F0502020204030204" pitchFamily="34" charset="0"/>
                  <a:cs typeface="Calibri" panose="020F0502020204030204" pitchFamily="34" charset="0"/>
                </a:endParaRPr>
              </a:p>
              <a:p>
                <a:pPr marL="457200" lvl="0" indent="-328453" algn="l" rtl="0">
                  <a:spcBef>
                    <a:spcPts val="360"/>
                  </a:spcBef>
                  <a:spcAft>
                    <a:spcPts val="0"/>
                  </a:spcAft>
                  <a:buSzPct val="60655"/>
                  <a:buFont typeface="Calibri"/>
                  <a:buChar char="●"/>
                </a:pPr>
                <a:r>
                  <a:rPr lang="en-HK" sz="2400" dirty="0">
                    <a:latin typeface="Calibri" panose="020F0502020204030204" pitchFamily="34" charset="0"/>
                    <a:cs typeface="Calibri" panose="020F0502020204030204" pitchFamily="34" charset="0"/>
                  </a:rPr>
                  <a:t>The training loss is the negative sum of the log-likelihoods of the correct start and end positions for each </a:t>
                </a:r>
                <a:r>
                  <a:rPr lang="en-HK" sz="2400" dirty="0" smtClean="0">
                    <a:latin typeface="Calibri" panose="020F0502020204030204" pitchFamily="34" charset="0"/>
                    <a:cs typeface="Calibri" panose="020F0502020204030204" pitchFamily="34" charset="0"/>
                  </a:rPr>
                  <a:t>instance</a:t>
                </a:r>
              </a:p>
              <a:p>
                <a:pPr marL="128747" lvl="0" indent="0" algn="l" rtl="0">
                  <a:spcBef>
                    <a:spcPts val="360"/>
                  </a:spcBef>
                  <a:spcAft>
                    <a:spcPts val="0"/>
                  </a:spcAft>
                  <a:buSzPct val="60655"/>
                  <a:buNone/>
                </a:pPr>
                <a14:m>
                  <m:oMathPara xmlns:m="http://schemas.openxmlformats.org/officeDocument/2006/math">
                    <m:oMathParaPr>
                      <m:jc m:val="centerGroup"/>
                    </m:oMathParaPr>
                    <m:oMath xmlns:m="http://schemas.openxmlformats.org/officeDocument/2006/math">
                      <m:r>
                        <a:rPr lang="en-HK" sz="2400" i="1" dirty="0" smtClean="0">
                          <a:latin typeface="Cambria Math" panose="02040503050406030204" pitchFamily="18" charset="0"/>
                        </a:rPr>
                        <m:t>𝐿</m:t>
                      </m:r>
                      <m:r>
                        <a:rPr lang="en-HK" sz="2400" i="0" dirty="0" smtClean="0">
                          <a:latin typeface="Cambria Math" panose="02040503050406030204" pitchFamily="18" charset="0"/>
                        </a:rPr>
                        <m:t>=−</m:t>
                      </m:r>
                      <m:func>
                        <m:funcPr>
                          <m:ctrlPr>
                            <a:rPr lang="en-HK" sz="2400" i="1" dirty="0" smtClean="0">
                              <a:latin typeface="Cambria Math" panose="02040503050406030204" pitchFamily="18" charset="0"/>
                            </a:rPr>
                          </m:ctrlPr>
                        </m:funcPr>
                        <m:fName>
                          <m:r>
                            <m:rPr>
                              <m:sty m:val="p"/>
                            </m:rPr>
                            <a:rPr lang="en-HK" sz="2400" i="0" dirty="0" smtClean="0">
                              <a:latin typeface="Cambria Math" panose="02040503050406030204" pitchFamily="18" charset="0"/>
                            </a:rPr>
                            <m:t>log</m:t>
                          </m:r>
                        </m:fName>
                        <m:e>
                          <m:sSub>
                            <m:sSubPr>
                              <m:ctrlPr>
                                <a:rPr lang="en-HK"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sSub>
                                <m:sSubPr>
                                  <m:ctrlPr>
                                    <a:rPr lang="en-HK" sz="2400" i="1" dirty="0" smtClean="0">
                                      <a:latin typeface="Cambria Math" panose="02040503050406030204" pitchFamily="18" charset="0"/>
                                    </a:rPr>
                                  </m:ctrlPr>
                                </m:sSubPr>
                                <m:e>
                                  <m:r>
                                    <a:rPr lang="en-US" sz="2400" b="0" i="1" dirty="0" smtClean="0">
                                      <a:latin typeface="Cambria Math" panose="02040503050406030204" pitchFamily="18" charset="0"/>
                                    </a:rPr>
                                    <m:t>𝑠𝑡𝑎𝑟𝑡</m:t>
                                  </m:r>
                                </m:e>
                                <m:sub>
                                  <m:r>
                                    <a:rPr lang="en-US" sz="2400" b="0" i="1" dirty="0" smtClean="0">
                                      <a:latin typeface="Cambria Math" panose="02040503050406030204" pitchFamily="18" charset="0"/>
                                    </a:rPr>
                                    <m:t>𝑖</m:t>
                                  </m:r>
                                </m:sub>
                              </m:sSub>
                            </m:sub>
                          </m:sSub>
                        </m:e>
                      </m:func>
                      <m:r>
                        <a:rPr lang="en-HK" sz="2400" i="0" dirty="0" smtClean="0">
                          <a:latin typeface="Cambria Math" panose="02040503050406030204" pitchFamily="18" charset="0"/>
                        </a:rPr>
                        <m:t>−</m:t>
                      </m:r>
                      <m:func>
                        <m:funcPr>
                          <m:ctrlPr>
                            <a:rPr lang="en-HK" sz="2400" i="1" dirty="0">
                              <a:latin typeface="Cambria Math" panose="02040503050406030204" pitchFamily="18" charset="0"/>
                            </a:rPr>
                          </m:ctrlPr>
                        </m:funcPr>
                        <m:fName>
                          <m:r>
                            <m:rPr>
                              <m:sty m:val="p"/>
                            </m:rPr>
                            <a:rPr lang="en-HK" sz="2400" dirty="0">
                              <a:latin typeface="Cambria Math" panose="02040503050406030204" pitchFamily="18" charset="0"/>
                            </a:rPr>
                            <m:t>log</m:t>
                          </m:r>
                        </m:fName>
                        <m:e>
                          <m:sSub>
                            <m:sSubPr>
                              <m:ctrlPr>
                                <a:rPr lang="en-HK" sz="2400" i="1" dirty="0">
                                  <a:latin typeface="Cambria Math" panose="02040503050406030204" pitchFamily="18" charset="0"/>
                                </a:rPr>
                              </m:ctrlPr>
                            </m:sSubPr>
                            <m:e>
                              <m:r>
                                <a:rPr lang="en-US" sz="2400" b="0" i="1" dirty="0" smtClean="0">
                                  <a:latin typeface="Cambria Math" panose="02040503050406030204" pitchFamily="18" charset="0"/>
                                </a:rPr>
                                <m:t>𝑃</m:t>
                              </m:r>
                            </m:e>
                            <m:sub>
                              <m:sSub>
                                <m:sSubPr>
                                  <m:ctrlPr>
                                    <a:rPr lang="en-HK" sz="2400" i="1" dirty="0" smtClean="0">
                                      <a:latin typeface="Cambria Math" panose="02040503050406030204" pitchFamily="18" charset="0"/>
                                    </a:rPr>
                                  </m:ctrlPr>
                                </m:sSubPr>
                                <m:e>
                                  <m:r>
                                    <a:rPr lang="en-US" sz="2400" b="0" i="1" dirty="0" smtClean="0">
                                      <a:latin typeface="Cambria Math" panose="02040503050406030204" pitchFamily="18" charset="0"/>
                                    </a:rPr>
                                    <m:t>𝑒𝑛𝑑</m:t>
                                  </m:r>
                                </m:e>
                                <m:sub>
                                  <m:r>
                                    <a:rPr lang="en-US" sz="2400" b="0" i="1" dirty="0" smtClean="0">
                                      <a:latin typeface="Cambria Math" panose="02040503050406030204" pitchFamily="18" charset="0"/>
                                    </a:rPr>
                                    <m:t>𝑗</m:t>
                                  </m:r>
                                </m:sub>
                              </m:sSub>
                            </m:sub>
                          </m:sSub>
                        </m:e>
                      </m:func>
                    </m:oMath>
                  </m:oMathPara>
                </a14:m>
                <a:endParaRPr lang="en-HK" sz="2400" dirty="0" smtClean="0"/>
              </a:p>
              <a:p>
                <a:pPr marL="1371600" lvl="0" indent="0" algn="l" rtl="0">
                  <a:spcBef>
                    <a:spcPts val="360"/>
                  </a:spcBef>
                  <a:spcAft>
                    <a:spcPts val="0"/>
                  </a:spcAft>
                  <a:buNone/>
                </a:pPr>
                <a:r>
                  <a:rPr lang="en-HK" sz="3050" dirty="0" smtClean="0"/>
                  <a:t> </a:t>
                </a:r>
                <a:endParaRPr sz="2800" dirty="0"/>
              </a:p>
            </p:txBody>
          </p:sp>
        </mc:Choice>
        <mc:Fallback>
          <p:sp>
            <p:nvSpPr>
              <p:cNvPr id="143" name="Google Shape;143;gf6106cedff_0_0"/>
              <p:cNvSpPr txBox="1">
                <a:spLocks noGrp="1" noRot="1" noChangeAspect="1" noMove="1" noResize="1" noEditPoints="1" noAdjustHandles="1" noChangeArrowheads="1" noChangeShapeType="1" noTextEdit="1"/>
              </p:cNvSpPr>
              <p:nvPr>
                <p:ph type="body" idx="1"/>
              </p:nvPr>
            </p:nvSpPr>
            <p:spPr>
              <a:xfrm>
                <a:off x="200400" y="1293223"/>
                <a:ext cx="8943600" cy="5734594"/>
              </a:xfrm>
              <a:prstGeom prst="rect">
                <a:avLst/>
              </a:prstGeom>
              <a:blipFill>
                <a:blip r:embed="rId3"/>
                <a:stretch>
                  <a:fillRect t="-956" r="-1636"/>
                </a:stretch>
              </a:blipFill>
            </p:spPr>
            <p:txBody>
              <a:bodyPr/>
              <a:lstStyle/>
              <a:p>
                <a:r>
                  <a:rPr lang="en-US">
                    <a:noFill/>
                  </a:rPr>
                  <a:t> </a:t>
                </a:r>
              </a:p>
            </p:txBody>
          </p:sp>
        </mc:Fallback>
      </mc:AlternateContent>
      <p:sp>
        <p:nvSpPr>
          <p:cNvPr id="144" name="Google Shape;144;gf6106cedff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8</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f4ed930811_0_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Entity Linking</a:t>
            </a:r>
            <a:endParaRPr sz="3000">
              <a:solidFill>
                <a:srgbClr val="073763"/>
              </a:solidFill>
            </a:endParaRPr>
          </a:p>
        </p:txBody>
      </p:sp>
      <p:sp>
        <p:nvSpPr>
          <p:cNvPr id="151" name="Google Shape;151;gf4ed930811_0_7"/>
          <p:cNvSpPr txBox="1">
            <a:spLocks noGrp="1"/>
          </p:cNvSpPr>
          <p:nvPr>
            <p:ph type="body" idx="1"/>
          </p:nvPr>
        </p:nvSpPr>
        <p:spPr>
          <a:xfrm>
            <a:off x="457200" y="1600200"/>
            <a:ext cx="85368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Entity linking is the task of associating a mention in text with the representation of some real-world entity in an ontology</a:t>
            </a:r>
            <a:endParaRPr sz="2400" dirty="0"/>
          </a:p>
          <a:p>
            <a:pPr marL="914400" lvl="1" indent="-330200" algn="l" rtl="0">
              <a:spcBef>
                <a:spcPts val="0"/>
              </a:spcBef>
              <a:spcAft>
                <a:spcPts val="0"/>
              </a:spcAft>
              <a:buSzPts val="1600"/>
              <a:buChar char="○"/>
            </a:pPr>
            <a:r>
              <a:rPr lang="en-HK" sz="2400" dirty="0"/>
              <a:t>The most common ontology for factoid question-answering is Wikipedia</a:t>
            </a:r>
            <a:endParaRPr sz="2400" dirty="0"/>
          </a:p>
          <a:p>
            <a:pPr marL="457200" lvl="0" indent="-330200" algn="l" rtl="0">
              <a:spcBef>
                <a:spcPts val="0"/>
              </a:spcBef>
              <a:spcAft>
                <a:spcPts val="0"/>
              </a:spcAft>
              <a:buSzPts val="1600"/>
              <a:buChar char="●"/>
            </a:pPr>
            <a:r>
              <a:rPr lang="en-HK" sz="2400" dirty="0"/>
              <a:t>we will give two algorithms </a:t>
            </a:r>
            <a:endParaRPr sz="2400" dirty="0"/>
          </a:p>
          <a:p>
            <a:pPr marL="914400" lvl="1" indent="-330200" algn="l" rtl="0">
              <a:spcBef>
                <a:spcPts val="0"/>
              </a:spcBef>
              <a:spcAft>
                <a:spcPts val="0"/>
              </a:spcAft>
              <a:buSzPts val="1600"/>
              <a:buChar char="○"/>
            </a:pPr>
            <a:r>
              <a:rPr lang="en-HK" sz="2400" dirty="0"/>
              <a:t>one baseline is to use anchor dictionaries and information from the Wikipedia graph structure</a:t>
            </a:r>
            <a:endParaRPr sz="2400" dirty="0"/>
          </a:p>
          <a:p>
            <a:pPr marL="914400" lvl="1" indent="-330200" algn="l" rtl="0">
              <a:spcBef>
                <a:spcPts val="0"/>
              </a:spcBef>
              <a:spcAft>
                <a:spcPts val="0"/>
              </a:spcAft>
              <a:buSzPts val="1600"/>
              <a:buChar char="○"/>
            </a:pPr>
            <a:r>
              <a:rPr lang="en-HK" sz="2400" dirty="0"/>
              <a:t>a</a:t>
            </a:r>
            <a:r>
              <a:rPr lang="en-HK" sz="2400" dirty="0" smtClean="0"/>
              <a:t>nother one </a:t>
            </a:r>
            <a:r>
              <a:rPr lang="en-HK" sz="2400" dirty="0"/>
              <a:t>is modern neural algorithm</a:t>
            </a:r>
            <a:endParaRPr sz="2400" dirty="0"/>
          </a:p>
          <a:p>
            <a:pPr marL="457200" lvl="0" indent="-330200" algn="l" rtl="0">
              <a:spcBef>
                <a:spcPts val="0"/>
              </a:spcBef>
              <a:spcAft>
                <a:spcPts val="0"/>
              </a:spcAft>
              <a:buSzPts val="1600"/>
              <a:buChar char="●"/>
            </a:pPr>
            <a:r>
              <a:rPr lang="en-HK" sz="2400" dirty="0"/>
              <a:t>we focus here on the application of entity linking to questions</a:t>
            </a:r>
            <a:endParaRPr sz="2400" dirty="0"/>
          </a:p>
        </p:txBody>
      </p:sp>
      <p:sp>
        <p:nvSpPr>
          <p:cNvPr id="152" name="Google Shape;152;gf4ed930811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899</Words>
  <Application>Microsoft Office PowerPoint</Application>
  <PresentationFormat>On-screen Show (4:3)</PresentationFormat>
  <Paragraphs>122</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Question Answering</vt:lpstr>
      <vt:lpstr>Introduction</vt:lpstr>
      <vt:lpstr>Introduction</vt:lpstr>
      <vt:lpstr>IR with Dense Vectors</vt:lpstr>
      <vt:lpstr>IR-based Factoid Question Answering</vt:lpstr>
      <vt:lpstr>IR-based QA: Reader</vt:lpstr>
      <vt:lpstr>IR-based QA: Reader</vt:lpstr>
      <vt:lpstr>IR-based QA: Reader</vt:lpstr>
      <vt:lpstr>Entity Linking</vt:lpstr>
      <vt:lpstr>Entity based on Anchor Dictionaries and Web Graph</vt:lpstr>
      <vt:lpstr>The TAGME algorithm</vt:lpstr>
      <vt:lpstr>The TAGME algorithm - mention disambiguation</vt:lpstr>
      <vt:lpstr>The TAGME algorithm - mention disambiguation</vt:lpstr>
      <vt:lpstr>Neural Graph-based linking</vt:lpstr>
      <vt:lpstr>Knowledge-based Question Answering</vt:lpstr>
      <vt:lpstr>Language Model</vt:lpstr>
      <vt:lpstr>Self-Attention Layers</vt:lpstr>
      <vt:lpstr>Self-Attention – the Simplest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SEEM</dc:creator>
  <cp:lastModifiedBy>Mr. Zhao Wenlong</cp:lastModifiedBy>
  <cp:revision>30</cp:revision>
  <dcterms:created xsi:type="dcterms:W3CDTF">2014-12-03T11:30:09Z</dcterms:created>
  <dcterms:modified xsi:type="dcterms:W3CDTF">2021-10-18T09:54:11Z</dcterms:modified>
</cp:coreProperties>
</file>