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1711d49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1711d49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88a1dc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188a1dc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1711d4957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1711d495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1711d495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1711d495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188a1dc4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188a1dc4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1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54" name="Google Shape;54;p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5" name="Google Shape;55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8" name="Google Shape;58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4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61" name="Google Shape;61;p4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2" name="Google Shape;62;p4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66" name="Google Shape;66;p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67" name="Google Shape;67;p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" name="Google Shape;69;p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70" name="Google Shape;70;p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" name="Google Shape;73;p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74" name="Google Shape;74;p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8" name="Google Shape;78;p5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9" name="Google Shape;79;p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80" name="Google Shape;80;p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" name="Google Shape;82;p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83" name="Google Shape;83;p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" name="Google Shape;86;p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87" name="Google Shape;87;p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" name="Google Shape;91;p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92" name="Google Shape;92;p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7" name="Google Shape;97;p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04" name="Google Shape;104;p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5" name="Google Shape;105;p6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6" name="Google Shape;106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9" name="Google Shape;109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12" name="Google Shape;112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15" name="Google Shape;115;p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8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19" name="Google Shape;119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9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122" name="Google Shape;122;p9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123" name="Google Shape;123;p9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9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9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6" name="Google Shape;126;p9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27" name="Google Shape;127;p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9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31" name="Google Shape;131;p9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9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3" name="Google Shape;133;p9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zhihu.com/question/19645541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63625" y="890325"/>
            <a:ext cx="87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t/>
            </a:r>
            <a:endParaRPr b="1" i="0" sz="36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i="0" lang="en" sz="3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experiments based on word-embedding and SVM</a:t>
            </a:r>
            <a:endParaRPr i="0" sz="3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497125" y="3548125"/>
            <a:ext cx="42885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2018-09-10  </a:t>
            </a:r>
            <a:r>
              <a:rPr lang="en"/>
              <a:t>Raymond </a:t>
            </a:r>
            <a:r>
              <a:rPr b="0" i="0" lang="en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ZHAO WENLONG</a:t>
            </a:r>
            <a:endParaRPr b="0" i="0" sz="1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128125" y="1541100"/>
            <a:ext cx="7030500" cy="31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Background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Updates on experiments</a:t>
            </a:r>
            <a:endParaRPr sz="1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/>
              <a:t>Mean of word embedding + SVM classifier </a:t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</a:t>
            </a:r>
            <a:r>
              <a:rPr lang="en" sz="1400"/>
              <a:t>etrics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Next steps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177850" y="544400"/>
            <a:ext cx="71904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37350" y="1208100"/>
            <a:ext cx="4705800" cy="3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Char char="●"/>
            </a:pP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</a:rPr>
              <a:t>develop a </a:t>
            </a:r>
            <a:r>
              <a:rPr b="1" lang="en" sz="1400">
                <a:solidFill>
                  <a:srgbClr val="555555"/>
                </a:solidFill>
                <a:highlight>
                  <a:srgbClr val="FFFFFF"/>
                </a:highlight>
              </a:rPr>
              <a:t>new product configuration</a:t>
            </a: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</a:rPr>
              <a:t> </a:t>
            </a:r>
            <a:r>
              <a:rPr b="1" lang="en" sz="1400">
                <a:solidFill>
                  <a:srgbClr val="555555"/>
                </a:solidFill>
                <a:highlight>
                  <a:srgbClr val="FFFFFF"/>
                </a:highlight>
              </a:rPr>
              <a:t>approach </a:t>
            </a: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</a:rPr>
              <a:t>in e-commerce industry to elicit customer needs</a:t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Char char="●"/>
            </a:pP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</a:rPr>
              <a:t>collect Amazon </a:t>
            </a:r>
            <a:r>
              <a:rPr b="1" lang="en" sz="1400">
                <a:solidFill>
                  <a:srgbClr val="555555"/>
                </a:solidFill>
                <a:highlight>
                  <a:srgbClr val="FFFFFF"/>
                </a:highlight>
              </a:rPr>
              <a:t>user reviews</a:t>
            </a:r>
            <a:r>
              <a:rPr lang="en" sz="1100">
                <a:solidFill>
                  <a:srgbClr val="555555"/>
                </a:solidFill>
                <a:highlight>
                  <a:srgbClr val="FFFFFF"/>
                </a:highlight>
              </a:rPr>
              <a:t> (laptop)</a:t>
            </a: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</a:rPr>
              <a:t>, and suppose these reviews as </a:t>
            </a:r>
            <a:r>
              <a:rPr b="1" lang="en" sz="1400">
                <a:solidFill>
                  <a:srgbClr val="555555"/>
                </a:solidFill>
                <a:highlight>
                  <a:srgbClr val="FFFFFF"/>
                </a:highlight>
              </a:rPr>
              <a:t>user inputs</a:t>
            </a:r>
            <a:r>
              <a:rPr lang="en" sz="1100">
                <a:solidFill>
                  <a:srgbClr val="555555"/>
                </a:solidFill>
                <a:highlight>
                  <a:srgbClr val="FFFFFF"/>
                </a:highlight>
              </a:rPr>
              <a:t> ( Sentiment Analysis?)</a:t>
            </a:r>
            <a:endParaRPr sz="11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Char char="●"/>
            </a:pP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</a:rPr>
              <a:t>query-to-attributes mapping: </a:t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00"/>
              <a:buChar char="○"/>
            </a:pP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</a:rPr>
              <a:t>map user inputs </a:t>
            </a:r>
            <a:r>
              <a:rPr lang="en" sz="1100">
                <a:solidFill>
                  <a:srgbClr val="555555"/>
                </a:solidFill>
                <a:highlight>
                  <a:srgbClr val="FFFFFF"/>
                </a:highlight>
              </a:rPr>
              <a:t>(</a:t>
            </a:r>
            <a:r>
              <a:rPr lang="en" sz="1100">
                <a:solidFill>
                  <a:srgbClr val="555555"/>
                </a:solidFill>
                <a:highlight>
                  <a:srgbClr val="FFFFFF"/>
                </a:highlight>
              </a:rPr>
              <a:t>the functional requirements in </a:t>
            </a:r>
            <a:r>
              <a:rPr lang="en">
                <a:solidFill>
                  <a:srgbClr val="555555"/>
                </a:solidFill>
                <a:highlight>
                  <a:srgbClr val="FFFFFF"/>
                </a:highlight>
              </a:rPr>
              <a:t>unstructured query</a:t>
            </a:r>
            <a:r>
              <a:rPr lang="en" sz="1100">
                <a:solidFill>
                  <a:srgbClr val="555555"/>
                </a:solidFill>
                <a:highlight>
                  <a:srgbClr val="FFFFFF"/>
                </a:highlight>
              </a:rPr>
              <a:t>)</a:t>
            </a: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</a:rPr>
              <a:t> into </a:t>
            </a: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</a:rPr>
              <a:t>product parameters or features </a:t>
            </a:r>
            <a:r>
              <a:rPr lang="en">
                <a:solidFill>
                  <a:srgbClr val="555555"/>
                </a:solidFill>
                <a:highlight>
                  <a:srgbClr val="FFFFFF"/>
                </a:highlight>
              </a:rPr>
              <a:t>(structured attributes)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100"/>
              <a:buChar char="○"/>
            </a:pP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</a:rPr>
              <a:t>classification problem in ML</a:t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1" name="Google Shape;291;p15"/>
          <p:cNvSpPr/>
          <p:nvPr/>
        </p:nvSpPr>
        <p:spPr>
          <a:xfrm>
            <a:off x="4411025" y="2243825"/>
            <a:ext cx="1737300" cy="3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large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</a:rPr>
              <a:t>Screen Size </a:t>
            </a:r>
            <a:r>
              <a:rPr lang="en" sz="1100"/>
              <a:t>laptop</a:t>
            </a:r>
            <a:endParaRPr sz="1100"/>
          </a:p>
        </p:txBody>
      </p:sp>
      <p:sp>
        <p:nvSpPr>
          <p:cNvPr id="292" name="Google Shape;292;p15"/>
          <p:cNvSpPr/>
          <p:nvPr/>
        </p:nvSpPr>
        <p:spPr>
          <a:xfrm>
            <a:off x="6148325" y="2343571"/>
            <a:ext cx="249600" cy="18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15" title="Predict the associated attribut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925" y="1467063"/>
            <a:ext cx="2788175" cy="22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619000" y="472250"/>
            <a:ext cx="3300900" cy="818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b="1" i="0" lang="en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The experiments</a:t>
            </a:r>
            <a:endParaRPr b="1" i="0" sz="2800" u="none" cap="none" strike="noStrik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99" name="Google Shape;299;p16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6"/>
          <p:cNvSpPr txBox="1"/>
          <p:nvPr>
            <p:ph idx="1" type="subTitle"/>
          </p:nvPr>
        </p:nvSpPr>
        <p:spPr>
          <a:xfrm>
            <a:off x="459275" y="1367925"/>
            <a:ext cx="3671100" cy="2991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400"/>
              <a:t>M</a:t>
            </a:r>
            <a:r>
              <a:rPr b="0" i="0" lang="en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ean of word embeddings in each user review</a:t>
            </a:r>
            <a:endParaRPr b="0" i="0" sz="14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/>
              <a:t>u</a:t>
            </a:r>
            <a:r>
              <a:rPr lang="en" sz="1200">
                <a:solidFill>
                  <a:srgbClr val="262626"/>
                </a:solidFill>
              </a:rPr>
              <a:t>se </a:t>
            </a:r>
            <a:r>
              <a:rPr lang="en" sz="1200">
                <a:solidFill>
                  <a:srgbClr val="262626"/>
                </a:solidFill>
                <a:highlight>
                  <a:schemeClr val="lt1"/>
                </a:highlight>
              </a:rPr>
              <a:t>pre-trained Glove word embeddings</a:t>
            </a:r>
            <a:endParaRPr sz="1200"/>
          </a:p>
          <a:p>
            <a:pPr indent="-298450" lvl="1" marL="9144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n" sz="1200">
                <a:solidFill>
                  <a:srgbClr val="262626"/>
                </a:solidFill>
              </a:rPr>
              <a:t>represent words using low-fixed-dim vector</a:t>
            </a:r>
            <a:endParaRPr sz="1200">
              <a:solidFill>
                <a:srgbClr val="262626"/>
              </a:solidFill>
            </a:endParaRPr>
          </a:p>
          <a:p>
            <a:pPr indent="-298450" lvl="1" marL="9144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100"/>
              <a:buChar char="○"/>
            </a:pPr>
            <a:r>
              <a:rPr lang="en" sz="1200">
                <a:solidFill>
                  <a:srgbClr val="262626"/>
                </a:solidFill>
              </a:rPr>
              <a:t>capture word relations via inner products</a:t>
            </a:r>
            <a:endParaRPr sz="1200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</a:t>
            </a:r>
            <a:r>
              <a:rPr b="0" i="0" lang="en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SVM </a:t>
            </a:r>
            <a:r>
              <a:rPr lang="en" sz="1400"/>
              <a:t>multi-</a:t>
            </a:r>
            <a:r>
              <a:rPr lang="en" sz="1400">
                <a:solidFill>
                  <a:srgbClr val="545454"/>
                </a:solidFill>
                <a:highlight>
                  <a:srgbClr val="FFFFFF"/>
                </a:highlight>
              </a:rPr>
              <a:t>classifier</a:t>
            </a:r>
            <a:r>
              <a:rPr lang="en" sz="1400"/>
              <a:t> in ML</a:t>
            </a:r>
            <a:endParaRPr sz="1400"/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/>
              <a:t>scikit-learn lib</a:t>
            </a:r>
            <a:endParaRPr sz="1200"/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338" y="3279363"/>
            <a:ext cx="5553075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0338" y="-12"/>
            <a:ext cx="60293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185350" y="607025"/>
            <a:ext cx="34305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in ML</a:t>
            </a:r>
            <a:endParaRPr/>
          </a:p>
        </p:txBody>
      </p:sp>
      <p:sp>
        <p:nvSpPr>
          <p:cNvPr id="308" name="Google Shape;308;p17"/>
          <p:cNvSpPr txBox="1"/>
          <p:nvPr>
            <p:ph idx="1" type="subTitle"/>
          </p:nvPr>
        </p:nvSpPr>
        <p:spPr>
          <a:xfrm>
            <a:off x="1024650" y="1336000"/>
            <a:ext cx="3430500" cy="3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Accuracy = (A+D) / Total</a:t>
            </a:r>
            <a:endParaRPr sz="1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Char char="○"/>
            </a:pPr>
            <a:r>
              <a:rPr lang="en" sz="1200">
                <a:solidFill>
                  <a:srgbClr val="212121"/>
                </a:solidFill>
              </a:rPr>
              <a:t>correct predictions out of all total examples</a:t>
            </a:r>
            <a:endParaRPr sz="1200">
              <a:solidFill>
                <a:srgbClr val="21212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Precision = A / (A + B) </a:t>
            </a:r>
            <a:endParaRPr sz="1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/>
              <a:t>what proportion of positive identifications was actually correct?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“</a:t>
            </a:r>
            <a:r>
              <a:rPr lang="en" sz="1100">
                <a:solidFill>
                  <a:srgbClr val="1A1A1A"/>
                </a:solidFill>
                <a:highlight>
                  <a:srgbClr val="FFFFFF"/>
                </a:highlight>
              </a:rPr>
              <a:t>這個預測多少是對的”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Recall = A / (A + C)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what proportion of actual positives was identified correctly?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“</a:t>
            </a:r>
            <a:r>
              <a:rPr lang="en" sz="1100">
                <a:solidFill>
                  <a:srgbClr val="1A1A1A"/>
                </a:solidFill>
                <a:highlight>
                  <a:srgbClr val="FFFFFF"/>
                </a:highlight>
              </a:rPr>
              <a:t>正例里這個預測覆蓋了多少”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F1 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seek a </a:t>
            </a:r>
            <a:r>
              <a:rPr b="1" lang="en" sz="1200"/>
              <a:t>balance </a:t>
            </a:r>
            <a:r>
              <a:rPr lang="en" sz="1200"/>
              <a:t>between precision and recall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9" name="Google Shape;309;p17"/>
          <p:cNvSpPr txBox="1"/>
          <p:nvPr>
            <p:ph idx="2" type="body"/>
          </p:nvPr>
        </p:nvSpPr>
        <p:spPr>
          <a:xfrm>
            <a:off x="5135800" y="3841800"/>
            <a:ext cx="3430500" cy="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知乎</a:t>
            </a:r>
            <a:endParaRPr/>
          </a:p>
        </p:txBody>
      </p:sp>
      <p:pic>
        <p:nvPicPr>
          <p:cNvPr id="310" name="Google Shape;3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3700" y="1411273"/>
            <a:ext cx="4240300" cy="2095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1006700" y="598575"/>
            <a:ext cx="3897000" cy="8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etrics</a:t>
            </a:r>
            <a:endParaRPr b="0" sz="1200">
              <a:solidFill>
                <a:srgbClr val="268B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8"/>
          <p:cNvSpPr txBox="1"/>
          <p:nvPr>
            <p:ph idx="1" type="subTitle"/>
          </p:nvPr>
        </p:nvSpPr>
        <p:spPr>
          <a:xfrm>
            <a:off x="618550" y="1598879"/>
            <a:ext cx="3430500" cy="32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</a:rPr>
              <a:t>p</a:t>
            </a: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</a:rPr>
              <a:t>arameter: </a:t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/>
              <a:t>s</a:t>
            </a:r>
            <a:r>
              <a:rPr lang="en" sz="1200"/>
              <a:t>creen size (for example)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7" name="Google Shape;317;p18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775" y="2487150"/>
            <a:ext cx="4449225" cy="30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300" y="456825"/>
            <a:ext cx="4503700" cy="19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/>
          <p:nvPr>
            <p:ph type="title"/>
          </p:nvPr>
        </p:nvSpPr>
        <p:spPr>
          <a:xfrm>
            <a:off x="724950" y="444475"/>
            <a:ext cx="3842100" cy="609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/>
              <a:t>Metrics</a:t>
            </a:r>
            <a:endParaRPr b="1" i="0" sz="2800" u="none" cap="none" strike="noStrik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5" name="Google Shape;325;p19"/>
          <p:cNvSpPr txBox="1"/>
          <p:nvPr>
            <p:ph idx="1" type="subTitle"/>
          </p:nvPr>
        </p:nvSpPr>
        <p:spPr>
          <a:xfrm>
            <a:off x="724950" y="1345923"/>
            <a:ext cx="3430500" cy="1332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"/>
              <a:t>The current </a:t>
            </a:r>
            <a:r>
              <a:rPr lang="en"/>
              <a:t>experiments</a:t>
            </a:r>
            <a:endParaRPr b="0" i="0" sz="16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6" name="Google Shape;326;p1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7" name="Google Shape;3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325" y="80550"/>
            <a:ext cx="4643125" cy="47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/>
          <p:nvPr>
            <p:ph type="title"/>
          </p:nvPr>
        </p:nvSpPr>
        <p:spPr>
          <a:xfrm>
            <a:off x="1087150" y="564750"/>
            <a:ext cx="3465300" cy="848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/>
              <a:t>TODO</a:t>
            </a:r>
            <a:endParaRPr b="1" i="0" sz="2800" u="none" cap="none" strike="noStrik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33" name="Google Shape;333;p20"/>
          <p:cNvSpPr txBox="1"/>
          <p:nvPr>
            <p:ph idx="1" type="subTitle"/>
          </p:nvPr>
        </p:nvSpPr>
        <p:spPr>
          <a:xfrm>
            <a:off x="905200" y="1099750"/>
            <a:ext cx="5227800" cy="3295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Large-scale dataset</a:t>
            </a:r>
            <a:endParaRPr sz="14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Scrape data from HP/DELL/ebay website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Chinese Text Dataset?</a:t>
            </a:r>
            <a:endParaRPr sz="1200"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DL model - LSTM model?</a:t>
            </a:r>
            <a:endParaRPr sz="14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reference “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</a:rPr>
              <a:t>Predicting Latent Structured Intents from Shopping Queries</a:t>
            </a:r>
            <a:r>
              <a:rPr lang="en" sz="1200"/>
              <a:t>” in 2017, </a:t>
            </a: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World Wide Web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