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300" r:id="rId3"/>
    <p:sldId id="313" r:id="rId4"/>
    <p:sldId id="533" r:id="rId6"/>
    <p:sldId id="712" r:id="rId7"/>
    <p:sldId id="713" r:id="rId8"/>
    <p:sldId id="714" r:id="rId9"/>
    <p:sldId id="277" r:id="rId10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ke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685"/>
    <a:srgbClr val="000000"/>
    <a:srgbClr val="E2231A"/>
    <a:srgbClr val="6F7170"/>
    <a:srgbClr val="BF0000"/>
    <a:srgbClr val="FFFFFF"/>
    <a:srgbClr val="5F5F5F"/>
    <a:srgbClr val="414042"/>
    <a:srgbClr val="00B4E5"/>
    <a:srgbClr val="009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 autoAdjust="0"/>
    <p:restoredTop sz="89636" autoAdjust="0"/>
  </p:normalViewPr>
  <p:slideViewPr>
    <p:cSldViewPr snapToGrid="0" snapToObjects="1">
      <p:cViewPr varScale="1">
        <p:scale>
          <a:sx n="64" d="100"/>
          <a:sy n="64" d="100"/>
        </p:scale>
        <p:origin x="276" y="72"/>
      </p:cViewPr>
      <p:guideLst>
        <p:guide orient="horz" pos="501"/>
        <p:guide orient="horz" pos="4164"/>
        <p:guide orient="horz" pos="3895"/>
        <p:guide pos="4016"/>
        <p:guide pos="2294"/>
        <p:guide pos="55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4" d="100"/>
          <a:sy n="34" d="100"/>
        </p:scale>
        <p:origin x="2298" y="60"/>
      </p:cViewPr>
      <p:guideLst>
        <p:guide orient="horz" pos="293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anose="020B0604020202090204" pitchFamily="34" charset="0"/>
                <a:cs typeface="Arial" panose="020B0604020202090204" pitchFamily="34" charset="0"/>
              </a:rPr>
            </a:fld>
            <a:endParaRPr 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anose="020B0604020202090204" pitchFamily="34" charset="0"/>
                <a:cs typeface="Arial" panose="020B0604020202090204" pitchFamily="34" charset="0"/>
              </a:rPr>
            </a:fld>
            <a:endParaRPr lang="en-US" sz="8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F23CF275-28B3-497F-9AED-85D5F023BA5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2" Type="http://schemas.openxmlformats.org/officeDocument/2006/relationships/image" Target="../media/image20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26.jpe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16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8882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cs typeface="Arial" panose="020B060402020209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8982" y="151551"/>
            <a:ext cx="4422614" cy="3921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794"/>
            <a:ext cx="7884015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9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0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49"/>
            <a:ext cx="8106674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481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5"/>
            <a:ext cx="590550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20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38"/>
            <a:ext cx="168910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630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470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5120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-1" fmla="*/ 0 w 1200544"/>
                <a:gd name="connsiteY0-2" fmla="*/ 0 h 106726"/>
                <a:gd name="connsiteX1-3" fmla="*/ 1200544 w 1200544"/>
                <a:gd name="connsiteY1-4" fmla="*/ 0 h 106726"/>
                <a:gd name="connsiteX2-5" fmla="*/ 0 w 1200544"/>
                <a:gd name="connsiteY2-6" fmla="*/ 106726 h 106726"/>
                <a:gd name="connsiteX3-7" fmla="*/ 0 w 1200544"/>
                <a:gd name="connsiteY3-8" fmla="*/ 0 h 106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6"/>
            <a:ext cx="11073385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170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8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19912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7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4063A-FCF9-4F1D-BDDB-72FFCCA9AA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A2430-E848-47D7-878F-859606BFBF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2C8CB-400E-404C-ACED-5EDB5F9E876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8358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B4B7F-7108-4E1D-BC72-7A5CDD46FD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cs typeface="Arial" panose="020B0604020202090204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section header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3"/>
            <a:ext cx="958265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784" y="1591056"/>
            <a:ext cx="11064240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image" Target="../media/image23.png"/><Relationship Id="rId26" Type="http://schemas.openxmlformats.org/officeDocument/2006/relationships/image" Target="../media/image26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ctr" defTabSz="1219200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anose="020B0604020202090204" pitchFamily="34" charset="0"/>
          <a:ea typeface="+mj-ea"/>
          <a:cs typeface="Arial" panose="020B0604020202090204" pitchFamily="34" charset="0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1pPr>
      <a:lvl2pPr marL="990600" indent="-3810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2pPr>
      <a:lvl3pPr marL="1524000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 bwMode="gray">
          <a:xfrm>
            <a:off x="548640" y="2629535"/>
            <a:ext cx="8725535" cy="1000760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pPr>
              <a:lnSpc>
                <a:spcPts val="6400"/>
              </a:lnSpc>
            </a:pPr>
            <a:r>
              <a:rPr lang="zh-CN" altLang="en-US" sz="5400" b="1" dirty="0">
                <a:ea typeface="微软雅黑" panose="020B0503020204020204" pitchFamily="34" charset="-122"/>
              </a:rPr>
              <a:t>数据采集课程介绍</a:t>
            </a:r>
            <a:endParaRPr lang="zh-CN" altLang="en-US" sz="5400" b="1" dirty="0">
              <a:ea typeface="微软雅黑" panose="020B0503020204020204" pitchFamily="34" charset="-122"/>
            </a:endParaRPr>
          </a:p>
        </p:txBody>
      </p:sp>
      <p:sp>
        <p:nvSpPr>
          <p:cNvPr id="9" name="Subtitle 4"/>
          <p:cNvSpPr txBox="1"/>
          <p:nvPr/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609600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2pPr>
            <a:lvl3pPr marL="1219200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3pPr>
            <a:lvl4pPr marL="1828165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4pPr>
            <a:lvl5pPr marL="2437765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5pPr>
            <a:lvl6pPr marL="3047365" indent="0" algn="ctr" defTabSz="12192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92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92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92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微软雅黑" panose="020B0503020204020204" pitchFamily="34" charset="-122"/>
              </a:rPr>
              <a:t>联想教育</a:t>
            </a:r>
            <a:endParaRPr lang="zh-CN" altLang="en-US" dirty="0">
              <a:solidFill>
                <a:schemeClr val="bg1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SO_Shape"/>
          <p:cNvSpPr/>
          <p:nvPr/>
        </p:nvSpPr>
        <p:spPr bwMode="auto">
          <a:xfrm>
            <a:off x="1618027" y="4882951"/>
            <a:ext cx="450021" cy="449405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635867" y="3064909"/>
            <a:ext cx="376799" cy="378803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KSO_Shape"/>
          <p:cNvSpPr/>
          <p:nvPr/>
        </p:nvSpPr>
        <p:spPr bwMode="auto">
          <a:xfrm>
            <a:off x="1635867" y="4285379"/>
            <a:ext cx="376799" cy="378803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KSO_Shape"/>
          <p:cNvSpPr/>
          <p:nvPr/>
        </p:nvSpPr>
        <p:spPr bwMode="auto">
          <a:xfrm>
            <a:off x="1649777" y="5517951"/>
            <a:ext cx="450021" cy="449405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95196" y="2773816"/>
            <a:ext cx="2761226" cy="2761226"/>
            <a:chOff x="643812" y="2388637"/>
            <a:chExt cx="2880000" cy="2880000"/>
          </a:xfrm>
        </p:grpSpPr>
        <p:sp>
          <p:nvSpPr>
            <p:cNvPr id="30" name="矩形: 圆角 29"/>
            <p:cNvSpPr/>
            <p:nvPr/>
          </p:nvSpPr>
          <p:spPr>
            <a:xfrm rot="2700000">
              <a:off x="643812" y="2388637"/>
              <a:ext cx="2880000" cy="28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0" sx="95000" sy="95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245325" y="2959662"/>
              <a:ext cx="1676981" cy="1473269"/>
              <a:chOff x="2097068" y="2984144"/>
              <a:chExt cx="1676981" cy="1473269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2490700" y="2984144"/>
                <a:ext cx="889711" cy="889711"/>
              </a:xfrm>
              <a:prstGeom prst="ellipse">
                <a:avLst/>
              </a:pr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097068" y="4095127"/>
                <a:ext cx="1676981" cy="362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 w="0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认识数据</a:t>
                </a:r>
                <a:endParaRPr kumimoji="0" lang="zh-CN" altLang="en-US" sz="16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3275112" y="2773816"/>
            <a:ext cx="2761226" cy="2761226"/>
            <a:chOff x="643812" y="2388637"/>
            <a:chExt cx="2880000" cy="2880000"/>
          </a:xfrm>
        </p:grpSpPr>
        <p:sp>
          <p:nvSpPr>
            <p:cNvPr id="35" name="矩形: 圆角 34"/>
            <p:cNvSpPr/>
            <p:nvPr/>
          </p:nvSpPr>
          <p:spPr>
            <a:xfrm rot="2700000">
              <a:off x="643812" y="2388637"/>
              <a:ext cx="2880000" cy="28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0" sx="95000" sy="95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245323" y="2959662"/>
              <a:ext cx="1676981" cy="1473269"/>
              <a:chOff x="2097066" y="2984144"/>
              <a:chExt cx="1676981" cy="1473269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2490700" y="2984144"/>
                <a:ext cx="889711" cy="889711"/>
              </a:xfrm>
              <a:prstGeom prst="ellipse">
                <a:avLst/>
              </a:pr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097066" y="4095127"/>
                <a:ext cx="1676981" cy="362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 w="0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网络基础</a:t>
                </a:r>
                <a:endParaRPr kumimoji="0" lang="zh-CN" altLang="en-US" sz="16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6155662" y="2773816"/>
            <a:ext cx="2761226" cy="2761226"/>
            <a:chOff x="643812" y="2388637"/>
            <a:chExt cx="2880000" cy="2880000"/>
          </a:xfrm>
        </p:grpSpPr>
        <p:sp>
          <p:nvSpPr>
            <p:cNvPr id="40" name="矩形: 圆角 39"/>
            <p:cNvSpPr/>
            <p:nvPr/>
          </p:nvSpPr>
          <p:spPr>
            <a:xfrm rot="2700000">
              <a:off x="643812" y="2388637"/>
              <a:ext cx="2880000" cy="28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0" sx="95000" sy="95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988676" y="2959662"/>
              <a:ext cx="2190275" cy="1740844"/>
              <a:chOff x="1840419" y="2984144"/>
              <a:chExt cx="2190275" cy="1740844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2490700" y="2984144"/>
                <a:ext cx="889711" cy="889711"/>
              </a:xfrm>
              <a:prstGeom prst="ellipse">
                <a:avLst/>
              </a:pr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03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840419" y="4095127"/>
                <a:ext cx="2190275" cy="629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 w="0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Python</a:t>
                </a:r>
                <a:r>
                  <a:rPr kumimoji="0" lang="zh-CN" altLang="en-US" sz="2800" b="1" i="0" u="none" strike="noStrike" kern="1200" cap="none" spc="0" normalizeH="0" baseline="0" noProof="0" dirty="0">
                    <a:ln w="0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基础</a:t>
                </a:r>
                <a:endParaRPr kumimoji="0" lang="en-US" altLang="zh-CN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9036212" y="2773816"/>
            <a:ext cx="2761226" cy="2761226"/>
            <a:chOff x="643812" y="2388637"/>
            <a:chExt cx="2880000" cy="2880000"/>
          </a:xfrm>
        </p:grpSpPr>
        <p:sp>
          <p:nvSpPr>
            <p:cNvPr id="45" name="矩形: 圆角 44"/>
            <p:cNvSpPr/>
            <p:nvPr/>
          </p:nvSpPr>
          <p:spPr>
            <a:xfrm rot="2700000">
              <a:off x="643812" y="2388637"/>
              <a:ext cx="2880000" cy="28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0" sx="95000" sy="95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1616882" y="2959662"/>
              <a:ext cx="933863" cy="1740844"/>
              <a:chOff x="2468625" y="2984144"/>
              <a:chExt cx="933863" cy="1740844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2490700" y="2984144"/>
                <a:ext cx="889711" cy="889711"/>
              </a:xfrm>
              <a:prstGeom prst="ellipse">
                <a:avLst/>
              </a:pr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04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468625" y="4095127"/>
                <a:ext cx="933863" cy="629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 w="0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爬虫</a:t>
                </a:r>
                <a:endParaRPr kumimoji="0" lang="en-US" altLang="zh-CN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4315012" y="712995"/>
            <a:ext cx="3561976" cy="11079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c</a:t>
            </a:r>
            <a:r>
              <a:rPr kumimoji="0" lang="en-US" altLang="zh-CN" sz="6600" b="1" i="0" u="none" strike="noStrike" kern="1200" cap="none" spc="0" normalizeH="0" baseline="0" noProof="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cs typeface="+mn-ea"/>
                <a:sym typeface="+mn-lt"/>
              </a:rPr>
              <a:t>ontent</a:t>
            </a:r>
            <a:endParaRPr kumimoji="0" lang="en-US" altLang="zh-CN" sz="6600" b="1" i="0" u="none" strike="noStrike" kern="1200" cap="none" spc="0" normalizeH="0" baseline="0" noProof="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</a:rPr>
              <a:t>认识数据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1021656"/>
            <a:ext cx="12188825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7496" y="6183189"/>
            <a:ext cx="11764067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66530" y="2341457"/>
            <a:ext cx="1882570" cy="2030333"/>
            <a:chOff x="4830225" y="2244838"/>
            <a:chExt cx="2531550" cy="2730252"/>
          </a:xfrm>
        </p:grpSpPr>
        <p:sp>
          <p:nvSpPr>
            <p:cNvPr id="7" name="形状"/>
            <p:cNvSpPr/>
            <p:nvPr/>
          </p:nvSpPr>
          <p:spPr bwMode="auto">
            <a:xfrm>
              <a:off x="4830225" y="3425445"/>
              <a:ext cx="2531550" cy="1549645"/>
            </a:xfrm>
            <a:custGeom>
              <a:avLst/>
              <a:gdLst>
                <a:gd name="T0" fmla="*/ 17 w 618"/>
                <a:gd name="T1" fmla="*/ 170 h 377"/>
                <a:gd name="T2" fmla="*/ 278 w 618"/>
                <a:gd name="T3" fmla="*/ 11 h 377"/>
                <a:gd name="T4" fmla="*/ 344 w 618"/>
                <a:gd name="T5" fmla="*/ 13 h 377"/>
                <a:gd name="T6" fmla="*/ 597 w 618"/>
                <a:gd name="T7" fmla="*/ 167 h 377"/>
                <a:gd name="T8" fmla="*/ 601 w 618"/>
                <a:gd name="T9" fmla="*/ 208 h 377"/>
                <a:gd name="T10" fmla="*/ 340 w 618"/>
                <a:gd name="T11" fmla="*/ 367 h 377"/>
                <a:gd name="T12" fmla="*/ 274 w 618"/>
                <a:gd name="T13" fmla="*/ 364 h 377"/>
                <a:gd name="T14" fmla="*/ 21 w 618"/>
                <a:gd name="T15" fmla="*/ 210 h 377"/>
                <a:gd name="T16" fmla="*/ 17 w 618"/>
                <a:gd name="T17" fmla="*/ 17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377">
                  <a:moveTo>
                    <a:pt x="17" y="170"/>
                  </a:moveTo>
                  <a:cubicBezTo>
                    <a:pt x="278" y="11"/>
                    <a:pt x="278" y="11"/>
                    <a:pt x="278" y="11"/>
                  </a:cubicBezTo>
                  <a:cubicBezTo>
                    <a:pt x="295" y="0"/>
                    <a:pt x="325" y="1"/>
                    <a:pt x="344" y="13"/>
                  </a:cubicBezTo>
                  <a:cubicBezTo>
                    <a:pt x="597" y="167"/>
                    <a:pt x="597" y="167"/>
                    <a:pt x="597" y="167"/>
                  </a:cubicBezTo>
                  <a:cubicBezTo>
                    <a:pt x="617" y="179"/>
                    <a:pt x="618" y="197"/>
                    <a:pt x="601" y="208"/>
                  </a:cubicBezTo>
                  <a:cubicBezTo>
                    <a:pt x="340" y="367"/>
                    <a:pt x="340" y="367"/>
                    <a:pt x="340" y="367"/>
                  </a:cubicBezTo>
                  <a:cubicBezTo>
                    <a:pt x="323" y="377"/>
                    <a:pt x="293" y="376"/>
                    <a:pt x="274" y="364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" y="198"/>
                    <a:pt x="0" y="180"/>
                    <a:pt x="17" y="170"/>
                  </a:cubicBezTo>
                  <a:close/>
                </a:path>
              </a:pathLst>
            </a:cu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scaled="0"/>
            </a:gradFill>
            <a:ln>
              <a:noFill/>
            </a:ln>
          </p:spPr>
          <p:txBody>
            <a:bodyPr vert="horz" wrap="square" lIns="105874" tIns="52937" rIns="105874" bIns="52937" numCol="1" anchor="t" anchorCtr="0" compatLnSpc="1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形状"/>
            <p:cNvSpPr/>
            <p:nvPr/>
          </p:nvSpPr>
          <p:spPr bwMode="auto">
            <a:xfrm>
              <a:off x="4830225" y="2831884"/>
              <a:ext cx="2531550" cy="1549645"/>
            </a:xfrm>
            <a:custGeom>
              <a:avLst/>
              <a:gdLst>
                <a:gd name="T0" fmla="*/ 17 w 618"/>
                <a:gd name="T1" fmla="*/ 170 h 377"/>
                <a:gd name="T2" fmla="*/ 278 w 618"/>
                <a:gd name="T3" fmla="*/ 11 h 377"/>
                <a:gd name="T4" fmla="*/ 344 w 618"/>
                <a:gd name="T5" fmla="*/ 13 h 377"/>
                <a:gd name="T6" fmla="*/ 597 w 618"/>
                <a:gd name="T7" fmla="*/ 167 h 377"/>
                <a:gd name="T8" fmla="*/ 601 w 618"/>
                <a:gd name="T9" fmla="*/ 208 h 377"/>
                <a:gd name="T10" fmla="*/ 340 w 618"/>
                <a:gd name="T11" fmla="*/ 367 h 377"/>
                <a:gd name="T12" fmla="*/ 274 w 618"/>
                <a:gd name="T13" fmla="*/ 364 h 377"/>
                <a:gd name="T14" fmla="*/ 21 w 618"/>
                <a:gd name="T15" fmla="*/ 210 h 377"/>
                <a:gd name="T16" fmla="*/ 17 w 618"/>
                <a:gd name="T17" fmla="*/ 17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377">
                  <a:moveTo>
                    <a:pt x="17" y="170"/>
                  </a:moveTo>
                  <a:cubicBezTo>
                    <a:pt x="278" y="11"/>
                    <a:pt x="278" y="11"/>
                    <a:pt x="278" y="11"/>
                  </a:cubicBezTo>
                  <a:cubicBezTo>
                    <a:pt x="295" y="0"/>
                    <a:pt x="325" y="1"/>
                    <a:pt x="344" y="13"/>
                  </a:cubicBezTo>
                  <a:cubicBezTo>
                    <a:pt x="597" y="167"/>
                    <a:pt x="597" y="167"/>
                    <a:pt x="597" y="167"/>
                  </a:cubicBezTo>
                  <a:cubicBezTo>
                    <a:pt x="617" y="179"/>
                    <a:pt x="618" y="197"/>
                    <a:pt x="601" y="208"/>
                  </a:cubicBezTo>
                  <a:cubicBezTo>
                    <a:pt x="340" y="367"/>
                    <a:pt x="340" y="367"/>
                    <a:pt x="340" y="367"/>
                  </a:cubicBezTo>
                  <a:cubicBezTo>
                    <a:pt x="323" y="377"/>
                    <a:pt x="293" y="376"/>
                    <a:pt x="274" y="364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" y="198"/>
                    <a:pt x="0" y="180"/>
                    <a:pt x="17" y="170"/>
                  </a:cubicBezTo>
                  <a:close/>
                </a:path>
              </a:pathLst>
            </a:cu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scaled="0"/>
            </a:gradFill>
            <a:ln>
              <a:noFill/>
            </a:ln>
          </p:spPr>
          <p:txBody>
            <a:bodyPr vert="horz" wrap="square" lIns="105874" tIns="52937" rIns="105874" bIns="52937" numCol="1" anchor="t" anchorCtr="0" compatLnSpc="1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形状"/>
            <p:cNvSpPr/>
            <p:nvPr/>
          </p:nvSpPr>
          <p:spPr bwMode="auto">
            <a:xfrm>
              <a:off x="4830225" y="2244838"/>
              <a:ext cx="2531550" cy="1549645"/>
            </a:xfrm>
            <a:custGeom>
              <a:avLst/>
              <a:gdLst>
                <a:gd name="T0" fmla="*/ 17 w 618"/>
                <a:gd name="T1" fmla="*/ 170 h 377"/>
                <a:gd name="T2" fmla="*/ 278 w 618"/>
                <a:gd name="T3" fmla="*/ 11 h 377"/>
                <a:gd name="T4" fmla="*/ 344 w 618"/>
                <a:gd name="T5" fmla="*/ 13 h 377"/>
                <a:gd name="T6" fmla="*/ 597 w 618"/>
                <a:gd name="T7" fmla="*/ 167 h 377"/>
                <a:gd name="T8" fmla="*/ 601 w 618"/>
                <a:gd name="T9" fmla="*/ 208 h 377"/>
                <a:gd name="T10" fmla="*/ 340 w 618"/>
                <a:gd name="T11" fmla="*/ 367 h 377"/>
                <a:gd name="T12" fmla="*/ 274 w 618"/>
                <a:gd name="T13" fmla="*/ 364 h 377"/>
                <a:gd name="T14" fmla="*/ 21 w 618"/>
                <a:gd name="T15" fmla="*/ 210 h 377"/>
                <a:gd name="T16" fmla="*/ 17 w 618"/>
                <a:gd name="T17" fmla="*/ 17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377">
                  <a:moveTo>
                    <a:pt x="17" y="170"/>
                  </a:moveTo>
                  <a:cubicBezTo>
                    <a:pt x="278" y="11"/>
                    <a:pt x="278" y="11"/>
                    <a:pt x="278" y="11"/>
                  </a:cubicBezTo>
                  <a:cubicBezTo>
                    <a:pt x="295" y="0"/>
                    <a:pt x="325" y="1"/>
                    <a:pt x="344" y="13"/>
                  </a:cubicBezTo>
                  <a:cubicBezTo>
                    <a:pt x="597" y="167"/>
                    <a:pt x="597" y="167"/>
                    <a:pt x="597" y="167"/>
                  </a:cubicBezTo>
                  <a:cubicBezTo>
                    <a:pt x="617" y="179"/>
                    <a:pt x="618" y="197"/>
                    <a:pt x="601" y="208"/>
                  </a:cubicBezTo>
                  <a:cubicBezTo>
                    <a:pt x="340" y="367"/>
                    <a:pt x="340" y="367"/>
                    <a:pt x="340" y="367"/>
                  </a:cubicBezTo>
                  <a:cubicBezTo>
                    <a:pt x="323" y="377"/>
                    <a:pt x="293" y="376"/>
                    <a:pt x="274" y="364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" y="198"/>
                    <a:pt x="0" y="180"/>
                    <a:pt x="17" y="170"/>
                  </a:cubicBezTo>
                  <a:close/>
                </a:path>
              </a:pathLst>
            </a:cu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scaled="0"/>
            </a:gradFill>
            <a:ln>
              <a:noFill/>
            </a:ln>
          </p:spPr>
          <p:txBody>
            <a:bodyPr vert="horz" wrap="square" lIns="105874" tIns="52937" rIns="105874" bIns="52937" numCol="1" anchor="t" anchorCtr="0" compatLnSpc="1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10617" y="2043402"/>
            <a:ext cx="4041354" cy="1013063"/>
            <a:chOff x="7410617" y="2286000"/>
            <a:chExt cx="4041354" cy="1013063"/>
          </a:xfrm>
        </p:grpSpPr>
        <p:grpSp>
          <p:nvGrpSpPr>
            <p:cNvPr id="11" name="组合 10"/>
            <p:cNvGrpSpPr/>
            <p:nvPr/>
          </p:nvGrpSpPr>
          <p:grpSpPr>
            <a:xfrm>
              <a:off x="7410617" y="2286000"/>
              <a:ext cx="760456" cy="734944"/>
              <a:chOff x="7622946" y="2595773"/>
              <a:chExt cx="755892" cy="730534"/>
            </a:xfrm>
          </p:grpSpPr>
          <p:sp>
            <p:nvSpPr>
              <p:cNvPr id="13" name="形状"/>
              <p:cNvSpPr/>
              <p:nvPr/>
            </p:nvSpPr>
            <p:spPr>
              <a:xfrm>
                <a:off x="7622946" y="2595773"/>
                <a:ext cx="755892" cy="730534"/>
              </a:xfrm>
              <a:prstGeom prst="roundRect">
                <a:avLst/>
              </a:pr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4" name="组合"/>
              <p:cNvGrpSpPr/>
              <p:nvPr/>
            </p:nvGrpSpPr>
            <p:grpSpPr>
              <a:xfrm>
                <a:off x="7741356" y="2704780"/>
                <a:ext cx="519068" cy="515515"/>
                <a:chOff x="1979613" y="3067051"/>
                <a:chExt cx="231775" cy="230188"/>
              </a:xfrm>
              <a:solidFill>
                <a:schemeClr val="bg1"/>
              </a:solidFill>
            </p:grpSpPr>
            <p:sp>
              <p:nvSpPr>
                <p:cNvPr id="15" name="Freeform 38"/>
                <p:cNvSpPr>
                  <a:spLocks noEditPoints="1"/>
                </p:cNvSpPr>
                <p:nvPr/>
              </p:nvSpPr>
              <p:spPr bwMode="auto">
                <a:xfrm>
                  <a:off x="1979613" y="3067051"/>
                  <a:ext cx="231775" cy="230188"/>
                </a:xfrm>
                <a:custGeom>
                  <a:avLst/>
                  <a:gdLst>
                    <a:gd name="T0" fmla="*/ 61 w 122"/>
                    <a:gd name="T1" fmla="*/ 0 h 122"/>
                    <a:gd name="T2" fmla="*/ 0 w 122"/>
                    <a:gd name="T3" fmla="*/ 61 h 122"/>
                    <a:gd name="T4" fmla="*/ 61 w 122"/>
                    <a:gd name="T5" fmla="*/ 122 h 122"/>
                    <a:gd name="T6" fmla="*/ 122 w 122"/>
                    <a:gd name="T7" fmla="*/ 61 h 122"/>
                    <a:gd name="T8" fmla="*/ 61 w 122"/>
                    <a:gd name="T9" fmla="*/ 0 h 122"/>
                    <a:gd name="T10" fmla="*/ 64 w 122"/>
                    <a:gd name="T11" fmla="*/ 109 h 122"/>
                    <a:gd name="T12" fmla="*/ 64 w 122"/>
                    <a:gd name="T13" fmla="*/ 102 h 122"/>
                    <a:gd name="T14" fmla="*/ 57 w 122"/>
                    <a:gd name="T15" fmla="*/ 102 h 122"/>
                    <a:gd name="T16" fmla="*/ 57 w 122"/>
                    <a:gd name="T17" fmla="*/ 109 h 122"/>
                    <a:gd name="T18" fmla="*/ 29 w 122"/>
                    <a:gd name="T19" fmla="*/ 97 h 122"/>
                    <a:gd name="T20" fmla="*/ 28 w 122"/>
                    <a:gd name="T21" fmla="*/ 97 h 122"/>
                    <a:gd name="T22" fmla="*/ 27 w 122"/>
                    <a:gd name="T23" fmla="*/ 95 h 122"/>
                    <a:gd name="T24" fmla="*/ 25 w 122"/>
                    <a:gd name="T25" fmla="*/ 93 h 122"/>
                    <a:gd name="T26" fmla="*/ 24 w 122"/>
                    <a:gd name="T27" fmla="*/ 93 h 122"/>
                    <a:gd name="T28" fmla="*/ 13 w 122"/>
                    <a:gd name="T29" fmla="*/ 65 h 122"/>
                    <a:gd name="T30" fmla="*/ 20 w 122"/>
                    <a:gd name="T31" fmla="*/ 65 h 122"/>
                    <a:gd name="T32" fmla="*/ 20 w 122"/>
                    <a:gd name="T33" fmla="*/ 58 h 122"/>
                    <a:gd name="T34" fmla="*/ 13 w 122"/>
                    <a:gd name="T35" fmla="*/ 58 h 122"/>
                    <a:gd name="T36" fmla="*/ 57 w 122"/>
                    <a:gd name="T37" fmla="*/ 13 h 122"/>
                    <a:gd name="T38" fmla="*/ 57 w 122"/>
                    <a:gd name="T39" fmla="*/ 20 h 122"/>
                    <a:gd name="T40" fmla="*/ 64 w 122"/>
                    <a:gd name="T41" fmla="*/ 20 h 122"/>
                    <a:gd name="T42" fmla="*/ 64 w 122"/>
                    <a:gd name="T43" fmla="*/ 13 h 122"/>
                    <a:gd name="T44" fmla="*/ 83 w 122"/>
                    <a:gd name="T45" fmla="*/ 18 h 122"/>
                    <a:gd name="T46" fmla="*/ 83 w 122"/>
                    <a:gd name="T47" fmla="*/ 19 h 122"/>
                    <a:gd name="T48" fmla="*/ 86 w 122"/>
                    <a:gd name="T49" fmla="*/ 21 h 122"/>
                    <a:gd name="T50" fmla="*/ 87 w 122"/>
                    <a:gd name="T51" fmla="*/ 21 h 122"/>
                    <a:gd name="T52" fmla="*/ 90 w 122"/>
                    <a:gd name="T53" fmla="*/ 23 h 122"/>
                    <a:gd name="T54" fmla="*/ 91 w 122"/>
                    <a:gd name="T55" fmla="*/ 24 h 122"/>
                    <a:gd name="T56" fmla="*/ 93 w 122"/>
                    <a:gd name="T57" fmla="*/ 26 h 122"/>
                    <a:gd name="T58" fmla="*/ 94 w 122"/>
                    <a:gd name="T59" fmla="*/ 27 h 122"/>
                    <a:gd name="T60" fmla="*/ 96 w 122"/>
                    <a:gd name="T61" fmla="*/ 29 h 122"/>
                    <a:gd name="T62" fmla="*/ 98 w 122"/>
                    <a:gd name="T63" fmla="*/ 31 h 122"/>
                    <a:gd name="T64" fmla="*/ 99 w 122"/>
                    <a:gd name="T65" fmla="*/ 32 h 122"/>
                    <a:gd name="T66" fmla="*/ 101 w 122"/>
                    <a:gd name="T67" fmla="*/ 35 h 122"/>
                    <a:gd name="T68" fmla="*/ 101 w 122"/>
                    <a:gd name="T69" fmla="*/ 36 h 122"/>
                    <a:gd name="T70" fmla="*/ 103 w 122"/>
                    <a:gd name="T71" fmla="*/ 39 h 122"/>
                    <a:gd name="T72" fmla="*/ 103 w 122"/>
                    <a:gd name="T73" fmla="*/ 39 h 122"/>
                    <a:gd name="T74" fmla="*/ 108 w 122"/>
                    <a:gd name="T75" fmla="*/ 58 h 122"/>
                    <a:gd name="T76" fmla="*/ 102 w 122"/>
                    <a:gd name="T77" fmla="*/ 58 h 122"/>
                    <a:gd name="T78" fmla="*/ 102 w 122"/>
                    <a:gd name="T79" fmla="*/ 65 h 122"/>
                    <a:gd name="T80" fmla="*/ 108 w 122"/>
                    <a:gd name="T81" fmla="*/ 65 h 122"/>
                    <a:gd name="T82" fmla="*/ 64 w 122"/>
                    <a:gd name="T83" fmla="*/ 109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22" h="122">
                      <a:moveTo>
                        <a:pt x="61" y="0"/>
                      </a:moveTo>
                      <a:cubicBezTo>
                        <a:pt x="27" y="0"/>
                        <a:pt x="0" y="27"/>
                        <a:pt x="0" y="61"/>
                      </a:cubicBezTo>
                      <a:cubicBezTo>
                        <a:pt x="0" y="95"/>
                        <a:pt x="27" y="122"/>
                        <a:pt x="61" y="122"/>
                      </a:cubicBezTo>
                      <a:cubicBezTo>
                        <a:pt x="94" y="122"/>
                        <a:pt x="122" y="95"/>
                        <a:pt x="122" y="61"/>
                      </a:cubicBezTo>
                      <a:cubicBezTo>
                        <a:pt x="122" y="27"/>
                        <a:pt x="94" y="0"/>
                        <a:pt x="61" y="0"/>
                      </a:cubicBezTo>
                      <a:close/>
                      <a:moveTo>
                        <a:pt x="64" y="109"/>
                      </a:moveTo>
                      <a:cubicBezTo>
                        <a:pt x="64" y="102"/>
                        <a:pt x="64" y="102"/>
                        <a:pt x="64" y="102"/>
                      </a:cubicBezTo>
                      <a:cubicBezTo>
                        <a:pt x="57" y="102"/>
                        <a:pt x="57" y="102"/>
                        <a:pt x="57" y="102"/>
                      </a:cubicBezTo>
                      <a:cubicBezTo>
                        <a:pt x="57" y="109"/>
                        <a:pt x="57" y="109"/>
                        <a:pt x="57" y="109"/>
                      </a:cubicBezTo>
                      <a:cubicBezTo>
                        <a:pt x="46" y="108"/>
                        <a:pt x="37" y="104"/>
                        <a:pt x="29" y="97"/>
                      </a:cubicBezTo>
                      <a:cubicBezTo>
                        <a:pt x="29" y="97"/>
                        <a:pt x="29" y="97"/>
                        <a:pt x="28" y="97"/>
                      </a:cubicBezTo>
                      <a:cubicBezTo>
                        <a:pt x="28" y="96"/>
                        <a:pt x="27" y="96"/>
                        <a:pt x="27" y="95"/>
                      </a:cubicBezTo>
                      <a:cubicBezTo>
                        <a:pt x="26" y="95"/>
                        <a:pt x="25" y="94"/>
                        <a:pt x="25" y="93"/>
                      </a:cubicBezTo>
                      <a:cubicBezTo>
                        <a:pt x="25" y="93"/>
                        <a:pt x="25" y="93"/>
                        <a:pt x="24" y="93"/>
                      </a:cubicBezTo>
                      <a:cubicBezTo>
                        <a:pt x="18" y="85"/>
                        <a:pt x="13" y="75"/>
                        <a:pt x="13" y="65"/>
                      </a:cubicBezTo>
                      <a:cubicBezTo>
                        <a:pt x="20" y="65"/>
                        <a:pt x="20" y="65"/>
                        <a:pt x="20" y="65"/>
                      </a:cubicBezTo>
                      <a:cubicBezTo>
                        <a:pt x="20" y="58"/>
                        <a:pt x="20" y="58"/>
                        <a:pt x="20" y="58"/>
                      </a:cubicBezTo>
                      <a:cubicBezTo>
                        <a:pt x="13" y="58"/>
                        <a:pt x="13" y="58"/>
                        <a:pt x="13" y="58"/>
                      </a:cubicBezTo>
                      <a:cubicBezTo>
                        <a:pt x="15" y="34"/>
                        <a:pt x="33" y="15"/>
                        <a:pt x="57" y="13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64" y="13"/>
                        <a:pt x="64" y="13"/>
                        <a:pt x="64" y="13"/>
                      </a:cubicBezTo>
                      <a:cubicBezTo>
                        <a:pt x="71" y="14"/>
                        <a:pt x="77" y="16"/>
                        <a:pt x="83" y="18"/>
                      </a:cubicBezTo>
                      <a:cubicBezTo>
                        <a:pt x="83" y="19"/>
                        <a:pt x="83" y="19"/>
                        <a:pt x="83" y="19"/>
                      </a:cubicBezTo>
                      <a:cubicBezTo>
                        <a:pt x="84" y="19"/>
                        <a:pt x="85" y="20"/>
                        <a:pt x="86" y="21"/>
                      </a:cubicBezTo>
                      <a:cubicBezTo>
                        <a:pt x="87" y="21"/>
                        <a:pt x="87" y="21"/>
                        <a:pt x="87" y="21"/>
                      </a:cubicBezTo>
                      <a:cubicBezTo>
                        <a:pt x="88" y="22"/>
                        <a:pt x="89" y="22"/>
                        <a:pt x="90" y="23"/>
                      </a:cubicBezTo>
                      <a:cubicBezTo>
                        <a:pt x="90" y="23"/>
                        <a:pt x="91" y="24"/>
                        <a:pt x="91" y="24"/>
                      </a:cubicBezTo>
                      <a:cubicBezTo>
                        <a:pt x="92" y="25"/>
                        <a:pt x="92" y="25"/>
                        <a:pt x="93" y="26"/>
                      </a:cubicBezTo>
                      <a:cubicBezTo>
                        <a:pt x="94" y="26"/>
                        <a:pt x="94" y="27"/>
                        <a:pt x="94" y="27"/>
                      </a:cubicBezTo>
                      <a:cubicBezTo>
                        <a:pt x="95" y="28"/>
                        <a:pt x="96" y="28"/>
                        <a:pt x="96" y="29"/>
                      </a:cubicBezTo>
                      <a:cubicBezTo>
                        <a:pt x="97" y="29"/>
                        <a:pt x="97" y="30"/>
                        <a:pt x="98" y="31"/>
                      </a:cubicBezTo>
                      <a:cubicBezTo>
                        <a:pt x="98" y="31"/>
                        <a:pt x="98" y="32"/>
                        <a:pt x="99" y="32"/>
                      </a:cubicBezTo>
                      <a:cubicBezTo>
                        <a:pt x="99" y="33"/>
                        <a:pt x="100" y="34"/>
                        <a:pt x="101" y="35"/>
                      </a:cubicBezTo>
                      <a:cubicBezTo>
                        <a:pt x="101" y="35"/>
                        <a:pt x="101" y="35"/>
                        <a:pt x="101" y="36"/>
                      </a:cubicBezTo>
                      <a:cubicBezTo>
                        <a:pt x="102" y="37"/>
                        <a:pt x="103" y="38"/>
                        <a:pt x="103" y="39"/>
                      </a:cubicBezTo>
                      <a:cubicBezTo>
                        <a:pt x="103" y="39"/>
                        <a:pt x="103" y="39"/>
                        <a:pt x="103" y="39"/>
                      </a:cubicBezTo>
                      <a:cubicBezTo>
                        <a:pt x="106" y="45"/>
                        <a:pt x="108" y="51"/>
                        <a:pt x="108" y="58"/>
                      </a:cubicBezTo>
                      <a:cubicBezTo>
                        <a:pt x="102" y="58"/>
                        <a:pt x="102" y="58"/>
                        <a:pt x="102" y="58"/>
                      </a:cubicBezTo>
                      <a:cubicBezTo>
                        <a:pt x="102" y="65"/>
                        <a:pt x="102" y="65"/>
                        <a:pt x="102" y="65"/>
                      </a:cubicBezTo>
                      <a:cubicBezTo>
                        <a:pt x="108" y="65"/>
                        <a:pt x="108" y="65"/>
                        <a:pt x="108" y="65"/>
                      </a:cubicBezTo>
                      <a:cubicBezTo>
                        <a:pt x="107" y="88"/>
                        <a:pt x="88" y="107"/>
                        <a:pt x="64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p>
                  <a:pPr marL="0" marR="0" lvl="0" indent="0" algn="just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66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 39"/>
                <p:cNvSpPr>
                  <a:spLocks noEditPoints="1"/>
                </p:cNvSpPr>
                <p:nvPr/>
              </p:nvSpPr>
              <p:spPr bwMode="auto">
                <a:xfrm>
                  <a:off x="2063750" y="3125788"/>
                  <a:ext cx="69850" cy="98425"/>
                </a:xfrm>
                <a:custGeom>
                  <a:avLst/>
                  <a:gdLst>
                    <a:gd name="T0" fmla="*/ 9 w 36"/>
                    <a:gd name="T1" fmla="*/ 29 h 52"/>
                    <a:gd name="T2" fmla="*/ 9 w 36"/>
                    <a:gd name="T3" fmla="*/ 29 h 52"/>
                    <a:gd name="T4" fmla="*/ 0 w 36"/>
                    <a:gd name="T5" fmla="*/ 52 h 52"/>
                    <a:gd name="T6" fmla="*/ 20 w 36"/>
                    <a:gd name="T7" fmla="*/ 36 h 52"/>
                    <a:gd name="T8" fmla="*/ 20 w 36"/>
                    <a:gd name="T9" fmla="*/ 36 h 52"/>
                    <a:gd name="T10" fmla="*/ 22 w 36"/>
                    <a:gd name="T11" fmla="*/ 32 h 52"/>
                    <a:gd name="T12" fmla="*/ 36 w 36"/>
                    <a:gd name="T13" fmla="*/ 0 h 52"/>
                    <a:gd name="T14" fmla="*/ 11 w 36"/>
                    <a:gd name="T15" fmla="*/ 25 h 52"/>
                    <a:gd name="T16" fmla="*/ 9 w 36"/>
                    <a:gd name="T17" fmla="*/ 29 h 52"/>
                    <a:gd name="T18" fmla="*/ 16 w 36"/>
                    <a:gd name="T19" fmla="*/ 27 h 52"/>
                    <a:gd name="T20" fmla="*/ 19 w 36"/>
                    <a:gd name="T21" fmla="*/ 30 h 52"/>
                    <a:gd name="T22" fmla="*/ 16 w 36"/>
                    <a:gd name="T23" fmla="*/ 33 h 52"/>
                    <a:gd name="T24" fmla="*/ 13 w 36"/>
                    <a:gd name="T25" fmla="*/ 30 h 52"/>
                    <a:gd name="T26" fmla="*/ 16 w 36"/>
                    <a:gd name="T27" fmla="*/ 2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52">
                      <a:moveTo>
                        <a:pt x="9" y="29"/>
                      </a:move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2" y="35"/>
                        <a:pt x="22" y="33"/>
                        <a:pt x="22" y="32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0" y="26"/>
                        <a:pt x="9" y="27"/>
                        <a:pt x="9" y="29"/>
                      </a:cubicBezTo>
                      <a:close/>
                      <a:moveTo>
                        <a:pt x="16" y="27"/>
                      </a:moveTo>
                      <a:cubicBezTo>
                        <a:pt x="17" y="27"/>
                        <a:pt x="19" y="28"/>
                        <a:pt x="19" y="30"/>
                      </a:cubicBezTo>
                      <a:cubicBezTo>
                        <a:pt x="19" y="32"/>
                        <a:pt x="17" y="33"/>
                        <a:pt x="16" y="33"/>
                      </a:cubicBezTo>
                      <a:cubicBezTo>
                        <a:pt x="14" y="33"/>
                        <a:pt x="13" y="32"/>
                        <a:pt x="13" y="30"/>
                      </a:cubicBezTo>
                      <a:cubicBezTo>
                        <a:pt x="13" y="28"/>
                        <a:pt x="14" y="27"/>
                        <a:pt x="1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p>
                  <a:pPr marL="0" marR="0" lvl="0" indent="0" algn="just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66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Oval 40"/>
                <p:cNvSpPr>
                  <a:spLocks noChangeArrowheads="1"/>
                </p:cNvSpPr>
                <p:nvPr/>
              </p:nvSpPr>
              <p:spPr bwMode="auto">
                <a:xfrm>
                  <a:off x="2090738" y="3179763"/>
                  <a:ext cx="6350" cy="635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p>
                  <a:pPr marL="0" marR="0" lvl="0" indent="0" algn="just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66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8" name="组合 17"/>
            <p:cNvGrpSpPr/>
            <p:nvPr/>
          </p:nvGrpSpPr>
          <p:grpSpPr>
            <a:xfrm>
              <a:off x="8288530" y="2429794"/>
              <a:ext cx="3163441" cy="869269"/>
              <a:chOff x="8098970" y="1535597"/>
              <a:chExt cx="3163441" cy="869269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8098970" y="1944491"/>
                <a:ext cx="3163441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介绍数据的来源方式</a:t>
                </a:r>
                <a:endPara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8098970" y="1535597"/>
                <a:ext cx="145605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数据从哪来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7410617" y="3804008"/>
            <a:ext cx="4041354" cy="1028291"/>
            <a:chOff x="7410617" y="4046606"/>
            <a:chExt cx="4041354" cy="1028291"/>
          </a:xfrm>
        </p:grpSpPr>
        <p:grpSp>
          <p:nvGrpSpPr>
            <p:cNvPr id="22" name="组合 21"/>
            <p:cNvGrpSpPr/>
            <p:nvPr/>
          </p:nvGrpSpPr>
          <p:grpSpPr>
            <a:xfrm>
              <a:off x="7410617" y="4046606"/>
              <a:ext cx="760456" cy="734944"/>
              <a:chOff x="7622946" y="3672049"/>
              <a:chExt cx="755892" cy="730534"/>
            </a:xfrm>
          </p:grpSpPr>
          <p:sp>
            <p:nvSpPr>
              <p:cNvPr id="24" name="形状"/>
              <p:cNvSpPr/>
              <p:nvPr/>
            </p:nvSpPr>
            <p:spPr>
              <a:xfrm>
                <a:off x="7622946" y="3672049"/>
                <a:ext cx="755892" cy="730534"/>
              </a:xfrm>
              <a:prstGeom prst="roundRect">
                <a:avLst/>
              </a:pr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5" name="组合"/>
              <p:cNvGrpSpPr/>
              <p:nvPr/>
            </p:nvGrpSpPr>
            <p:grpSpPr>
              <a:xfrm>
                <a:off x="7776285" y="3859769"/>
                <a:ext cx="427877" cy="412146"/>
                <a:chOff x="4616450" y="1549401"/>
                <a:chExt cx="215900" cy="207963"/>
              </a:xfrm>
              <a:solidFill>
                <a:schemeClr val="bg1"/>
              </a:solidFill>
            </p:grpSpPr>
            <p:sp>
              <p:nvSpPr>
                <p:cNvPr id="27" name="形状"/>
                <p:cNvSpPr>
                  <a:spLocks noEditPoints="1"/>
                </p:cNvSpPr>
                <p:nvPr/>
              </p:nvSpPr>
              <p:spPr bwMode="auto">
                <a:xfrm>
                  <a:off x="4616450" y="1549401"/>
                  <a:ext cx="215900" cy="207963"/>
                </a:xfrm>
                <a:custGeom>
                  <a:avLst/>
                  <a:gdLst>
                    <a:gd name="T0" fmla="*/ 124 w 133"/>
                    <a:gd name="T1" fmla="*/ 0 h 127"/>
                    <a:gd name="T2" fmla="*/ 9 w 133"/>
                    <a:gd name="T3" fmla="*/ 0 h 127"/>
                    <a:gd name="T4" fmla="*/ 0 w 133"/>
                    <a:gd name="T5" fmla="*/ 9 h 127"/>
                    <a:gd name="T6" fmla="*/ 0 w 133"/>
                    <a:gd name="T7" fmla="*/ 91 h 127"/>
                    <a:gd name="T8" fmla="*/ 9 w 133"/>
                    <a:gd name="T9" fmla="*/ 100 h 127"/>
                    <a:gd name="T10" fmla="*/ 53 w 133"/>
                    <a:gd name="T11" fmla="*/ 100 h 127"/>
                    <a:gd name="T12" fmla="*/ 39 w 133"/>
                    <a:gd name="T13" fmla="*/ 118 h 127"/>
                    <a:gd name="T14" fmla="*/ 39 w 133"/>
                    <a:gd name="T15" fmla="*/ 127 h 127"/>
                    <a:gd name="T16" fmla="*/ 53 w 133"/>
                    <a:gd name="T17" fmla="*/ 127 h 127"/>
                    <a:gd name="T18" fmla="*/ 80 w 133"/>
                    <a:gd name="T19" fmla="*/ 127 h 127"/>
                    <a:gd name="T20" fmla="*/ 93 w 133"/>
                    <a:gd name="T21" fmla="*/ 127 h 127"/>
                    <a:gd name="T22" fmla="*/ 93 w 133"/>
                    <a:gd name="T23" fmla="*/ 118 h 127"/>
                    <a:gd name="T24" fmla="*/ 80 w 133"/>
                    <a:gd name="T25" fmla="*/ 100 h 127"/>
                    <a:gd name="T26" fmla="*/ 124 w 133"/>
                    <a:gd name="T27" fmla="*/ 100 h 127"/>
                    <a:gd name="T28" fmla="*/ 133 w 133"/>
                    <a:gd name="T29" fmla="*/ 91 h 127"/>
                    <a:gd name="T30" fmla="*/ 133 w 133"/>
                    <a:gd name="T31" fmla="*/ 9 h 127"/>
                    <a:gd name="T32" fmla="*/ 124 w 133"/>
                    <a:gd name="T33" fmla="*/ 0 h 127"/>
                    <a:gd name="T34" fmla="*/ 59 w 133"/>
                    <a:gd name="T35" fmla="*/ 89 h 127"/>
                    <a:gd name="T36" fmla="*/ 67 w 133"/>
                    <a:gd name="T37" fmla="*/ 82 h 127"/>
                    <a:gd name="T38" fmla="*/ 75 w 133"/>
                    <a:gd name="T39" fmla="*/ 89 h 127"/>
                    <a:gd name="T40" fmla="*/ 67 w 133"/>
                    <a:gd name="T41" fmla="*/ 97 h 127"/>
                    <a:gd name="T42" fmla="*/ 59 w 133"/>
                    <a:gd name="T43" fmla="*/ 89 h 127"/>
                    <a:gd name="T44" fmla="*/ 123 w 133"/>
                    <a:gd name="T45" fmla="*/ 79 h 127"/>
                    <a:gd name="T46" fmla="*/ 9 w 133"/>
                    <a:gd name="T47" fmla="*/ 79 h 127"/>
                    <a:gd name="T48" fmla="*/ 9 w 133"/>
                    <a:gd name="T49" fmla="*/ 10 h 127"/>
                    <a:gd name="T50" fmla="*/ 123 w 133"/>
                    <a:gd name="T51" fmla="*/ 10 h 127"/>
                    <a:gd name="T52" fmla="*/ 123 w 133"/>
                    <a:gd name="T53" fmla="*/ 7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3" h="127">
                      <a:moveTo>
                        <a:pt x="1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0" y="96"/>
                        <a:pt x="4" y="100"/>
                        <a:pt x="9" y="100"/>
                      </a:cubicBezTo>
                      <a:cubicBezTo>
                        <a:pt x="53" y="100"/>
                        <a:pt x="53" y="100"/>
                        <a:pt x="53" y="100"/>
                      </a:cubicBezTo>
                      <a:cubicBezTo>
                        <a:pt x="53" y="100"/>
                        <a:pt x="55" y="118"/>
                        <a:pt x="39" y="118"/>
                      </a:cubicBezTo>
                      <a:cubicBezTo>
                        <a:pt x="39" y="127"/>
                        <a:pt x="39" y="127"/>
                        <a:pt x="39" y="127"/>
                      </a:cubicBezTo>
                      <a:cubicBezTo>
                        <a:pt x="53" y="127"/>
                        <a:pt x="53" y="127"/>
                        <a:pt x="53" y="127"/>
                      </a:cubicBezTo>
                      <a:cubicBezTo>
                        <a:pt x="80" y="127"/>
                        <a:pt x="80" y="127"/>
                        <a:pt x="80" y="127"/>
                      </a:cubicBezTo>
                      <a:cubicBezTo>
                        <a:pt x="93" y="127"/>
                        <a:pt x="93" y="127"/>
                        <a:pt x="93" y="127"/>
                      </a:cubicBezTo>
                      <a:cubicBezTo>
                        <a:pt x="93" y="118"/>
                        <a:pt x="93" y="118"/>
                        <a:pt x="93" y="118"/>
                      </a:cubicBezTo>
                      <a:cubicBezTo>
                        <a:pt x="77" y="118"/>
                        <a:pt x="80" y="100"/>
                        <a:pt x="80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9" y="100"/>
                        <a:pt x="133" y="96"/>
                        <a:pt x="133" y="91"/>
                      </a:cubicBezTo>
                      <a:cubicBezTo>
                        <a:pt x="133" y="9"/>
                        <a:pt x="133" y="9"/>
                        <a:pt x="133" y="9"/>
                      </a:cubicBezTo>
                      <a:cubicBezTo>
                        <a:pt x="133" y="4"/>
                        <a:pt x="129" y="0"/>
                        <a:pt x="124" y="0"/>
                      </a:cubicBezTo>
                      <a:close/>
                      <a:moveTo>
                        <a:pt x="59" y="89"/>
                      </a:moveTo>
                      <a:cubicBezTo>
                        <a:pt x="59" y="85"/>
                        <a:pt x="63" y="82"/>
                        <a:pt x="67" y="82"/>
                      </a:cubicBezTo>
                      <a:cubicBezTo>
                        <a:pt x="71" y="82"/>
                        <a:pt x="75" y="85"/>
                        <a:pt x="75" y="89"/>
                      </a:cubicBezTo>
                      <a:cubicBezTo>
                        <a:pt x="75" y="93"/>
                        <a:pt x="71" y="97"/>
                        <a:pt x="67" y="97"/>
                      </a:cubicBezTo>
                      <a:cubicBezTo>
                        <a:pt x="63" y="97"/>
                        <a:pt x="59" y="93"/>
                        <a:pt x="59" y="89"/>
                      </a:cubicBezTo>
                      <a:close/>
                      <a:moveTo>
                        <a:pt x="123" y="79"/>
                      </a:moveTo>
                      <a:cubicBezTo>
                        <a:pt x="9" y="79"/>
                        <a:pt x="9" y="79"/>
                        <a:pt x="9" y="79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23" y="10"/>
                        <a:pt x="123" y="10"/>
                        <a:pt x="123" y="10"/>
                      </a:cubicBezTo>
                      <a:lnTo>
                        <a:pt x="123" y="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p>
                  <a:pPr marL="0" marR="0" lvl="0" indent="0" algn="just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66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圆形"/>
                <p:cNvSpPr>
                  <a:spLocks noChangeArrowheads="1"/>
                </p:cNvSpPr>
                <p:nvPr/>
              </p:nvSpPr>
              <p:spPr bwMode="auto">
                <a:xfrm>
                  <a:off x="4718050" y="1685926"/>
                  <a:ext cx="15875" cy="174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p>
                  <a:pPr marL="0" marR="0" lvl="0" indent="0" algn="just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66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8288530" y="4205628"/>
              <a:ext cx="3163441" cy="869269"/>
              <a:chOff x="8098970" y="4904254"/>
              <a:chExt cx="3163441" cy="869269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8098970" y="5313148"/>
                <a:ext cx="3163441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介绍数据的存储方式</a:t>
                </a:r>
                <a:endPara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8098970" y="4904254"/>
                <a:ext cx="171069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数据存储方式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657726" y="3804008"/>
            <a:ext cx="4075943" cy="1028291"/>
            <a:chOff x="657726" y="4046606"/>
            <a:chExt cx="4075943" cy="1028291"/>
          </a:xfrm>
        </p:grpSpPr>
        <p:grpSp>
          <p:nvGrpSpPr>
            <p:cNvPr id="33" name="组合 32"/>
            <p:cNvGrpSpPr/>
            <p:nvPr/>
          </p:nvGrpSpPr>
          <p:grpSpPr>
            <a:xfrm>
              <a:off x="3973213" y="4046606"/>
              <a:ext cx="760456" cy="734944"/>
              <a:chOff x="3821162" y="3672049"/>
              <a:chExt cx="755892" cy="730534"/>
            </a:xfrm>
          </p:grpSpPr>
          <p:sp>
            <p:nvSpPr>
              <p:cNvPr id="34" name="形状"/>
              <p:cNvSpPr/>
              <p:nvPr/>
            </p:nvSpPr>
            <p:spPr>
              <a:xfrm>
                <a:off x="3821162" y="3672049"/>
                <a:ext cx="755892" cy="730534"/>
              </a:xfrm>
              <a:prstGeom prst="roundRect">
                <a:avLst/>
              </a:pr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形状"/>
              <p:cNvSpPr>
                <a:spLocks noEditPoints="1"/>
              </p:cNvSpPr>
              <p:nvPr/>
            </p:nvSpPr>
            <p:spPr bwMode="auto">
              <a:xfrm>
                <a:off x="4003014" y="3773090"/>
                <a:ext cx="371958" cy="498825"/>
              </a:xfrm>
              <a:custGeom>
                <a:avLst/>
                <a:gdLst>
                  <a:gd name="T0" fmla="*/ 108 w 108"/>
                  <a:gd name="T1" fmla="*/ 145 h 145"/>
                  <a:gd name="T2" fmla="*/ 0 w 108"/>
                  <a:gd name="T3" fmla="*/ 145 h 145"/>
                  <a:gd name="T4" fmla="*/ 0 w 108"/>
                  <a:gd name="T5" fmla="*/ 135 h 145"/>
                  <a:gd name="T6" fmla="*/ 13 w 108"/>
                  <a:gd name="T7" fmla="*/ 124 h 145"/>
                  <a:gd name="T8" fmla="*/ 96 w 108"/>
                  <a:gd name="T9" fmla="*/ 124 h 145"/>
                  <a:gd name="T10" fmla="*/ 108 w 108"/>
                  <a:gd name="T11" fmla="*/ 135 h 145"/>
                  <a:gd name="T12" fmla="*/ 108 w 108"/>
                  <a:gd name="T13" fmla="*/ 145 h 145"/>
                  <a:gd name="T14" fmla="*/ 16 w 108"/>
                  <a:gd name="T15" fmla="*/ 116 h 145"/>
                  <a:gd name="T16" fmla="*/ 24 w 108"/>
                  <a:gd name="T17" fmla="*/ 91 h 145"/>
                  <a:gd name="T18" fmla="*/ 85 w 108"/>
                  <a:gd name="T19" fmla="*/ 91 h 145"/>
                  <a:gd name="T20" fmla="*/ 93 w 108"/>
                  <a:gd name="T21" fmla="*/ 116 h 145"/>
                  <a:gd name="T22" fmla="*/ 16 w 108"/>
                  <a:gd name="T23" fmla="*/ 116 h 145"/>
                  <a:gd name="T24" fmla="*/ 28 w 108"/>
                  <a:gd name="T25" fmla="*/ 76 h 145"/>
                  <a:gd name="T26" fmla="*/ 36 w 108"/>
                  <a:gd name="T27" fmla="*/ 51 h 145"/>
                  <a:gd name="T28" fmla="*/ 72 w 108"/>
                  <a:gd name="T29" fmla="*/ 51 h 145"/>
                  <a:gd name="T30" fmla="*/ 80 w 108"/>
                  <a:gd name="T31" fmla="*/ 76 h 145"/>
                  <a:gd name="T32" fmla="*/ 28 w 108"/>
                  <a:gd name="T33" fmla="*/ 76 h 145"/>
                  <a:gd name="T34" fmla="*/ 49 w 108"/>
                  <a:gd name="T35" fmla="*/ 12 h 145"/>
                  <a:gd name="T36" fmla="*/ 60 w 108"/>
                  <a:gd name="T37" fmla="*/ 12 h 145"/>
                  <a:gd name="T38" fmla="*/ 68 w 108"/>
                  <a:gd name="T39" fmla="*/ 36 h 145"/>
                  <a:gd name="T40" fmla="*/ 41 w 108"/>
                  <a:gd name="T41" fmla="*/ 36 h 145"/>
                  <a:gd name="T42" fmla="*/ 49 w 108"/>
                  <a:gd name="T43" fmla="*/ 1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145">
                    <a:moveTo>
                      <a:pt x="108" y="145"/>
                    </a:move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3" y="124"/>
                      <a:pt x="13" y="124"/>
                      <a:pt x="13" y="124"/>
                    </a:cubicBezTo>
                    <a:cubicBezTo>
                      <a:pt x="96" y="124"/>
                      <a:pt x="96" y="124"/>
                      <a:pt x="96" y="124"/>
                    </a:cubicBezTo>
                    <a:cubicBezTo>
                      <a:pt x="108" y="135"/>
                      <a:pt x="108" y="135"/>
                      <a:pt x="108" y="135"/>
                    </a:cubicBezTo>
                    <a:lnTo>
                      <a:pt x="108" y="145"/>
                    </a:lnTo>
                    <a:close/>
                    <a:moveTo>
                      <a:pt x="16" y="116"/>
                    </a:moveTo>
                    <a:cubicBezTo>
                      <a:pt x="24" y="91"/>
                      <a:pt x="24" y="91"/>
                      <a:pt x="24" y="91"/>
                    </a:cubicBezTo>
                    <a:cubicBezTo>
                      <a:pt x="85" y="91"/>
                      <a:pt x="85" y="91"/>
                      <a:pt x="85" y="91"/>
                    </a:cubicBezTo>
                    <a:cubicBezTo>
                      <a:pt x="93" y="116"/>
                      <a:pt x="93" y="116"/>
                      <a:pt x="93" y="116"/>
                    </a:cubicBezTo>
                    <a:lnTo>
                      <a:pt x="16" y="116"/>
                    </a:lnTo>
                    <a:close/>
                    <a:moveTo>
                      <a:pt x="28" y="76"/>
                    </a:moveTo>
                    <a:cubicBezTo>
                      <a:pt x="36" y="51"/>
                      <a:pt x="36" y="51"/>
                      <a:pt x="36" y="51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80" y="76"/>
                      <a:pt x="80" y="76"/>
                      <a:pt x="80" y="76"/>
                    </a:cubicBezTo>
                    <a:lnTo>
                      <a:pt x="28" y="76"/>
                    </a:lnTo>
                    <a:close/>
                    <a:moveTo>
                      <a:pt x="49" y="12"/>
                    </a:moveTo>
                    <a:cubicBezTo>
                      <a:pt x="49" y="12"/>
                      <a:pt x="54" y="0"/>
                      <a:pt x="60" y="12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41" y="36"/>
                      <a:pt x="41" y="36"/>
                      <a:pt x="41" y="36"/>
                    </a:cubicBezTo>
                    <a:lnTo>
                      <a:pt x="49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657726" y="4205628"/>
              <a:ext cx="3183213" cy="869269"/>
              <a:chOff x="866272" y="4904254"/>
              <a:chExt cx="3183213" cy="869269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866272" y="5313148"/>
                <a:ext cx="3183213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marR="0" lvl="0" indent="0" algn="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介绍数据的各种用途</a:t>
                </a:r>
                <a:endPara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593430" y="4904254"/>
                <a:ext cx="145605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0" marR="0" lvl="0" indent="0" algn="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数据到哪去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677498" y="2043402"/>
            <a:ext cx="4056171" cy="1013063"/>
            <a:chOff x="677498" y="2286000"/>
            <a:chExt cx="4056171" cy="1013063"/>
          </a:xfrm>
        </p:grpSpPr>
        <p:grpSp>
          <p:nvGrpSpPr>
            <p:cNvPr id="40" name="组合 39"/>
            <p:cNvGrpSpPr/>
            <p:nvPr/>
          </p:nvGrpSpPr>
          <p:grpSpPr>
            <a:xfrm>
              <a:off x="3973213" y="2286000"/>
              <a:ext cx="760456" cy="734944"/>
              <a:chOff x="3821162" y="2595773"/>
              <a:chExt cx="755892" cy="730534"/>
            </a:xfrm>
          </p:grpSpPr>
          <p:sp>
            <p:nvSpPr>
              <p:cNvPr id="41" name="形状"/>
              <p:cNvSpPr/>
              <p:nvPr/>
            </p:nvSpPr>
            <p:spPr>
              <a:xfrm>
                <a:off x="3821162" y="2595773"/>
                <a:ext cx="755892" cy="730534"/>
              </a:xfrm>
              <a:prstGeom prst="roundRect">
                <a:avLst/>
              </a:pr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42" name="组合"/>
              <p:cNvGrpSpPr/>
              <p:nvPr/>
            </p:nvGrpSpPr>
            <p:grpSpPr>
              <a:xfrm>
                <a:off x="4023243" y="2758814"/>
                <a:ext cx="351730" cy="407449"/>
                <a:chOff x="3581400" y="3905251"/>
                <a:chExt cx="160338" cy="185738"/>
              </a:xfrm>
              <a:solidFill>
                <a:schemeClr val="bg1"/>
              </a:solidFill>
            </p:grpSpPr>
            <p:sp>
              <p:nvSpPr>
                <p:cNvPr id="43" name="形状"/>
                <p:cNvSpPr>
                  <a:spLocks noChangeArrowheads="1"/>
                </p:cNvSpPr>
                <p:nvPr/>
              </p:nvSpPr>
              <p:spPr bwMode="auto">
                <a:xfrm>
                  <a:off x="3670300" y="3941763"/>
                  <a:ext cx="28575" cy="1492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p>
                  <a:pPr marL="0" marR="0" lvl="0" indent="0" algn="just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66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形状"/>
                <p:cNvSpPr>
                  <a:spLocks noChangeArrowheads="1"/>
                </p:cNvSpPr>
                <p:nvPr/>
              </p:nvSpPr>
              <p:spPr bwMode="auto">
                <a:xfrm>
                  <a:off x="3627438" y="3971926"/>
                  <a:ext cx="26988" cy="1190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p>
                  <a:pPr marL="0" marR="0" lvl="0" indent="0" algn="just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66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形状"/>
                <p:cNvSpPr>
                  <a:spLocks noChangeArrowheads="1"/>
                </p:cNvSpPr>
                <p:nvPr/>
              </p:nvSpPr>
              <p:spPr bwMode="auto">
                <a:xfrm>
                  <a:off x="3581400" y="3994151"/>
                  <a:ext cx="26988" cy="968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p>
                  <a:pPr marL="0" marR="0" lvl="0" indent="0" algn="just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66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形状"/>
                <p:cNvSpPr>
                  <a:spLocks noChangeArrowheads="1"/>
                </p:cNvSpPr>
                <p:nvPr/>
              </p:nvSpPr>
              <p:spPr bwMode="auto">
                <a:xfrm>
                  <a:off x="3714750" y="3905251"/>
                  <a:ext cx="26988" cy="1857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p>
                  <a:pPr marL="0" marR="0" lvl="0" indent="0" algn="just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66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677498" y="2429794"/>
              <a:ext cx="3163441" cy="869269"/>
              <a:chOff x="886044" y="1535597"/>
              <a:chExt cx="3163441" cy="869269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886044" y="1944491"/>
                <a:ext cx="3163441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marR="0" lvl="0" indent="0" algn="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介绍数据的概念</a:t>
                </a:r>
                <a:endPara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848065" y="1535597"/>
                <a:ext cx="120142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0" marR="0" lvl="0" indent="0" algn="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认识数据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</a:rPr>
              <a:t>网络基础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1021656"/>
            <a:ext cx="12188825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7496" y="6183189"/>
            <a:ext cx="11764067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66530" y="2341457"/>
            <a:ext cx="1882570" cy="2030333"/>
            <a:chOff x="4830225" y="2244838"/>
            <a:chExt cx="2531550" cy="2730252"/>
          </a:xfrm>
        </p:grpSpPr>
        <p:sp>
          <p:nvSpPr>
            <p:cNvPr id="7" name="形状"/>
            <p:cNvSpPr/>
            <p:nvPr/>
          </p:nvSpPr>
          <p:spPr bwMode="auto">
            <a:xfrm>
              <a:off x="4830225" y="3425445"/>
              <a:ext cx="2531550" cy="1549645"/>
            </a:xfrm>
            <a:custGeom>
              <a:avLst/>
              <a:gdLst>
                <a:gd name="T0" fmla="*/ 17 w 618"/>
                <a:gd name="T1" fmla="*/ 170 h 377"/>
                <a:gd name="T2" fmla="*/ 278 w 618"/>
                <a:gd name="T3" fmla="*/ 11 h 377"/>
                <a:gd name="T4" fmla="*/ 344 w 618"/>
                <a:gd name="T5" fmla="*/ 13 h 377"/>
                <a:gd name="T6" fmla="*/ 597 w 618"/>
                <a:gd name="T7" fmla="*/ 167 h 377"/>
                <a:gd name="T8" fmla="*/ 601 w 618"/>
                <a:gd name="T9" fmla="*/ 208 h 377"/>
                <a:gd name="T10" fmla="*/ 340 w 618"/>
                <a:gd name="T11" fmla="*/ 367 h 377"/>
                <a:gd name="T12" fmla="*/ 274 w 618"/>
                <a:gd name="T13" fmla="*/ 364 h 377"/>
                <a:gd name="T14" fmla="*/ 21 w 618"/>
                <a:gd name="T15" fmla="*/ 210 h 377"/>
                <a:gd name="T16" fmla="*/ 17 w 618"/>
                <a:gd name="T17" fmla="*/ 17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377">
                  <a:moveTo>
                    <a:pt x="17" y="170"/>
                  </a:moveTo>
                  <a:cubicBezTo>
                    <a:pt x="278" y="11"/>
                    <a:pt x="278" y="11"/>
                    <a:pt x="278" y="11"/>
                  </a:cubicBezTo>
                  <a:cubicBezTo>
                    <a:pt x="295" y="0"/>
                    <a:pt x="325" y="1"/>
                    <a:pt x="344" y="13"/>
                  </a:cubicBezTo>
                  <a:cubicBezTo>
                    <a:pt x="597" y="167"/>
                    <a:pt x="597" y="167"/>
                    <a:pt x="597" y="167"/>
                  </a:cubicBezTo>
                  <a:cubicBezTo>
                    <a:pt x="617" y="179"/>
                    <a:pt x="618" y="197"/>
                    <a:pt x="601" y="208"/>
                  </a:cubicBezTo>
                  <a:cubicBezTo>
                    <a:pt x="340" y="367"/>
                    <a:pt x="340" y="367"/>
                    <a:pt x="340" y="367"/>
                  </a:cubicBezTo>
                  <a:cubicBezTo>
                    <a:pt x="323" y="377"/>
                    <a:pt x="293" y="376"/>
                    <a:pt x="274" y="364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" y="198"/>
                    <a:pt x="0" y="180"/>
                    <a:pt x="17" y="170"/>
                  </a:cubicBezTo>
                  <a:close/>
                </a:path>
              </a:pathLst>
            </a:cu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scaled="0"/>
            </a:gradFill>
            <a:ln>
              <a:noFill/>
            </a:ln>
          </p:spPr>
          <p:txBody>
            <a:bodyPr vert="horz" wrap="square" lIns="105874" tIns="52937" rIns="105874" bIns="52937" numCol="1" anchor="t" anchorCtr="0" compatLnSpc="1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形状"/>
            <p:cNvSpPr/>
            <p:nvPr/>
          </p:nvSpPr>
          <p:spPr bwMode="auto">
            <a:xfrm>
              <a:off x="4830225" y="2831884"/>
              <a:ext cx="2531550" cy="1549645"/>
            </a:xfrm>
            <a:custGeom>
              <a:avLst/>
              <a:gdLst>
                <a:gd name="T0" fmla="*/ 17 w 618"/>
                <a:gd name="T1" fmla="*/ 170 h 377"/>
                <a:gd name="T2" fmla="*/ 278 w 618"/>
                <a:gd name="T3" fmla="*/ 11 h 377"/>
                <a:gd name="T4" fmla="*/ 344 w 618"/>
                <a:gd name="T5" fmla="*/ 13 h 377"/>
                <a:gd name="T6" fmla="*/ 597 w 618"/>
                <a:gd name="T7" fmla="*/ 167 h 377"/>
                <a:gd name="T8" fmla="*/ 601 w 618"/>
                <a:gd name="T9" fmla="*/ 208 h 377"/>
                <a:gd name="T10" fmla="*/ 340 w 618"/>
                <a:gd name="T11" fmla="*/ 367 h 377"/>
                <a:gd name="T12" fmla="*/ 274 w 618"/>
                <a:gd name="T13" fmla="*/ 364 h 377"/>
                <a:gd name="T14" fmla="*/ 21 w 618"/>
                <a:gd name="T15" fmla="*/ 210 h 377"/>
                <a:gd name="T16" fmla="*/ 17 w 618"/>
                <a:gd name="T17" fmla="*/ 17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377">
                  <a:moveTo>
                    <a:pt x="17" y="170"/>
                  </a:moveTo>
                  <a:cubicBezTo>
                    <a:pt x="278" y="11"/>
                    <a:pt x="278" y="11"/>
                    <a:pt x="278" y="11"/>
                  </a:cubicBezTo>
                  <a:cubicBezTo>
                    <a:pt x="295" y="0"/>
                    <a:pt x="325" y="1"/>
                    <a:pt x="344" y="13"/>
                  </a:cubicBezTo>
                  <a:cubicBezTo>
                    <a:pt x="597" y="167"/>
                    <a:pt x="597" y="167"/>
                    <a:pt x="597" y="167"/>
                  </a:cubicBezTo>
                  <a:cubicBezTo>
                    <a:pt x="617" y="179"/>
                    <a:pt x="618" y="197"/>
                    <a:pt x="601" y="208"/>
                  </a:cubicBezTo>
                  <a:cubicBezTo>
                    <a:pt x="340" y="367"/>
                    <a:pt x="340" y="367"/>
                    <a:pt x="340" y="367"/>
                  </a:cubicBezTo>
                  <a:cubicBezTo>
                    <a:pt x="323" y="377"/>
                    <a:pt x="293" y="376"/>
                    <a:pt x="274" y="364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" y="198"/>
                    <a:pt x="0" y="180"/>
                    <a:pt x="17" y="170"/>
                  </a:cubicBezTo>
                  <a:close/>
                </a:path>
              </a:pathLst>
            </a:cu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scaled="0"/>
            </a:gradFill>
            <a:ln>
              <a:noFill/>
            </a:ln>
          </p:spPr>
          <p:txBody>
            <a:bodyPr vert="horz" wrap="square" lIns="105874" tIns="52937" rIns="105874" bIns="52937" numCol="1" anchor="t" anchorCtr="0" compatLnSpc="1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形状"/>
            <p:cNvSpPr/>
            <p:nvPr/>
          </p:nvSpPr>
          <p:spPr bwMode="auto">
            <a:xfrm>
              <a:off x="4830225" y="2244838"/>
              <a:ext cx="2531550" cy="1549645"/>
            </a:xfrm>
            <a:custGeom>
              <a:avLst/>
              <a:gdLst>
                <a:gd name="T0" fmla="*/ 17 w 618"/>
                <a:gd name="T1" fmla="*/ 170 h 377"/>
                <a:gd name="T2" fmla="*/ 278 w 618"/>
                <a:gd name="T3" fmla="*/ 11 h 377"/>
                <a:gd name="T4" fmla="*/ 344 w 618"/>
                <a:gd name="T5" fmla="*/ 13 h 377"/>
                <a:gd name="T6" fmla="*/ 597 w 618"/>
                <a:gd name="T7" fmla="*/ 167 h 377"/>
                <a:gd name="T8" fmla="*/ 601 w 618"/>
                <a:gd name="T9" fmla="*/ 208 h 377"/>
                <a:gd name="T10" fmla="*/ 340 w 618"/>
                <a:gd name="T11" fmla="*/ 367 h 377"/>
                <a:gd name="T12" fmla="*/ 274 w 618"/>
                <a:gd name="T13" fmla="*/ 364 h 377"/>
                <a:gd name="T14" fmla="*/ 21 w 618"/>
                <a:gd name="T15" fmla="*/ 210 h 377"/>
                <a:gd name="T16" fmla="*/ 17 w 618"/>
                <a:gd name="T17" fmla="*/ 17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377">
                  <a:moveTo>
                    <a:pt x="17" y="170"/>
                  </a:moveTo>
                  <a:cubicBezTo>
                    <a:pt x="278" y="11"/>
                    <a:pt x="278" y="11"/>
                    <a:pt x="278" y="11"/>
                  </a:cubicBezTo>
                  <a:cubicBezTo>
                    <a:pt x="295" y="0"/>
                    <a:pt x="325" y="1"/>
                    <a:pt x="344" y="13"/>
                  </a:cubicBezTo>
                  <a:cubicBezTo>
                    <a:pt x="597" y="167"/>
                    <a:pt x="597" y="167"/>
                    <a:pt x="597" y="167"/>
                  </a:cubicBezTo>
                  <a:cubicBezTo>
                    <a:pt x="617" y="179"/>
                    <a:pt x="618" y="197"/>
                    <a:pt x="601" y="208"/>
                  </a:cubicBezTo>
                  <a:cubicBezTo>
                    <a:pt x="340" y="367"/>
                    <a:pt x="340" y="367"/>
                    <a:pt x="340" y="367"/>
                  </a:cubicBezTo>
                  <a:cubicBezTo>
                    <a:pt x="323" y="377"/>
                    <a:pt x="293" y="376"/>
                    <a:pt x="274" y="364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" y="198"/>
                    <a:pt x="0" y="180"/>
                    <a:pt x="17" y="170"/>
                  </a:cubicBezTo>
                  <a:close/>
                </a:path>
              </a:pathLst>
            </a:cu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scaled="0"/>
            </a:gradFill>
            <a:ln>
              <a:noFill/>
            </a:ln>
          </p:spPr>
          <p:txBody>
            <a:bodyPr vert="horz" wrap="square" lIns="105874" tIns="52937" rIns="105874" bIns="52937" numCol="1" anchor="t" anchorCtr="0" compatLnSpc="1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10617" y="2043402"/>
            <a:ext cx="4041354" cy="1013063"/>
            <a:chOff x="7410617" y="2286000"/>
            <a:chExt cx="4041354" cy="1013063"/>
          </a:xfrm>
        </p:grpSpPr>
        <p:grpSp>
          <p:nvGrpSpPr>
            <p:cNvPr id="11" name="组合 10"/>
            <p:cNvGrpSpPr/>
            <p:nvPr/>
          </p:nvGrpSpPr>
          <p:grpSpPr>
            <a:xfrm>
              <a:off x="7410617" y="2286000"/>
              <a:ext cx="760456" cy="734944"/>
              <a:chOff x="7622946" y="2595773"/>
              <a:chExt cx="755892" cy="730534"/>
            </a:xfrm>
          </p:grpSpPr>
          <p:sp>
            <p:nvSpPr>
              <p:cNvPr id="13" name="形状"/>
              <p:cNvSpPr/>
              <p:nvPr/>
            </p:nvSpPr>
            <p:spPr>
              <a:xfrm>
                <a:off x="7622946" y="2595773"/>
                <a:ext cx="755892" cy="730534"/>
              </a:xfrm>
              <a:prstGeom prst="roundRect">
                <a:avLst/>
              </a:pr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4" name="组合"/>
              <p:cNvGrpSpPr/>
              <p:nvPr/>
            </p:nvGrpSpPr>
            <p:grpSpPr>
              <a:xfrm>
                <a:off x="7741356" y="2704780"/>
                <a:ext cx="519068" cy="515515"/>
                <a:chOff x="1979613" y="3067051"/>
                <a:chExt cx="231775" cy="230188"/>
              </a:xfrm>
              <a:solidFill>
                <a:schemeClr val="bg1"/>
              </a:solidFill>
            </p:grpSpPr>
            <p:sp>
              <p:nvSpPr>
                <p:cNvPr id="15" name="Freeform 38"/>
                <p:cNvSpPr>
                  <a:spLocks noEditPoints="1"/>
                </p:cNvSpPr>
                <p:nvPr/>
              </p:nvSpPr>
              <p:spPr bwMode="auto">
                <a:xfrm>
                  <a:off x="1979613" y="3067051"/>
                  <a:ext cx="231775" cy="230188"/>
                </a:xfrm>
                <a:custGeom>
                  <a:avLst/>
                  <a:gdLst>
                    <a:gd name="T0" fmla="*/ 61 w 122"/>
                    <a:gd name="T1" fmla="*/ 0 h 122"/>
                    <a:gd name="T2" fmla="*/ 0 w 122"/>
                    <a:gd name="T3" fmla="*/ 61 h 122"/>
                    <a:gd name="T4" fmla="*/ 61 w 122"/>
                    <a:gd name="T5" fmla="*/ 122 h 122"/>
                    <a:gd name="T6" fmla="*/ 122 w 122"/>
                    <a:gd name="T7" fmla="*/ 61 h 122"/>
                    <a:gd name="T8" fmla="*/ 61 w 122"/>
                    <a:gd name="T9" fmla="*/ 0 h 122"/>
                    <a:gd name="T10" fmla="*/ 64 w 122"/>
                    <a:gd name="T11" fmla="*/ 109 h 122"/>
                    <a:gd name="T12" fmla="*/ 64 w 122"/>
                    <a:gd name="T13" fmla="*/ 102 h 122"/>
                    <a:gd name="T14" fmla="*/ 57 w 122"/>
                    <a:gd name="T15" fmla="*/ 102 h 122"/>
                    <a:gd name="T16" fmla="*/ 57 w 122"/>
                    <a:gd name="T17" fmla="*/ 109 h 122"/>
                    <a:gd name="T18" fmla="*/ 29 w 122"/>
                    <a:gd name="T19" fmla="*/ 97 h 122"/>
                    <a:gd name="T20" fmla="*/ 28 w 122"/>
                    <a:gd name="T21" fmla="*/ 97 h 122"/>
                    <a:gd name="T22" fmla="*/ 27 w 122"/>
                    <a:gd name="T23" fmla="*/ 95 h 122"/>
                    <a:gd name="T24" fmla="*/ 25 w 122"/>
                    <a:gd name="T25" fmla="*/ 93 h 122"/>
                    <a:gd name="T26" fmla="*/ 24 w 122"/>
                    <a:gd name="T27" fmla="*/ 93 h 122"/>
                    <a:gd name="T28" fmla="*/ 13 w 122"/>
                    <a:gd name="T29" fmla="*/ 65 h 122"/>
                    <a:gd name="T30" fmla="*/ 20 w 122"/>
                    <a:gd name="T31" fmla="*/ 65 h 122"/>
                    <a:gd name="T32" fmla="*/ 20 w 122"/>
                    <a:gd name="T33" fmla="*/ 58 h 122"/>
                    <a:gd name="T34" fmla="*/ 13 w 122"/>
                    <a:gd name="T35" fmla="*/ 58 h 122"/>
                    <a:gd name="T36" fmla="*/ 57 w 122"/>
                    <a:gd name="T37" fmla="*/ 13 h 122"/>
                    <a:gd name="T38" fmla="*/ 57 w 122"/>
                    <a:gd name="T39" fmla="*/ 20 h 122"/>
                    <a:gd name="T40" fmla="*/ 64 w 122"/>
                    <a:gd name="T41" fmla="*/ 20 h 122"/>
                    <a:gd name="T42" fmla="*/ 64 w 122"/>
                    <a:gd name="T43" fmla="*/ 13 h 122"/>
                    <a:gd name="T44" fmla="*/ 83 w 122"/>
                    <a:gd name="T45" fmla="*/ 18 h 122"/>
                    <a:gd name="T46" fmla="*/ 83 w 122"/>
                    <a:gd name="T47" fmla="*/ 19 h 122"/>
                    <a:gd name="T48" fmla="*/ 86 w 122"/>
                    <a:gd name="T49" fmla="*/ 21 h 122"/>
                    <a:gd name="T50" fmla="*/ 87 w 122"/>
                    <a:gd name="T51" fmla="*/ 21 h 122"/>
                    <a:gd name="T52" fmla="*/ 90 w 122"/>
                    <a:gd name="T53" fmla="*/ 23 h 122"/>
                    <a:gd name="T54" fmla="*/ 91 w 122"/>
                    <a:gd name="T55" fmla="*/ 24 h 122"/>
                    <a:gd name="T56" fmla="*/ 93 w 122"/>
                    <a:gd name="T57" fmla="*/ 26 h 122"/>
                    <a:gd name="T58" fmla="*/ 94 w 122"/>
                    <a:gd name="T59" fmla="*/ 27 h 122"/>
                    <a:gd name="T60" fmla="*/ 96 w 122"/>
                    <a:gd name="T61" fmla="*/ 29 h 122"/>
                    <a:gd name="T62" fmla="*/ 98 w 122"/>
                    <a:gd name="T63" fmla="*/ 31 h 122"/>
                    <a:gd name="T64" fmla="*/ 99 w 122"/>
                    <a:gd name="T65" fmla="*/ 32 h 122"/>
                    <a:gd name="T66" fmla="*/ 101 w 122"/>
                    <a:gd name="T67" fmla="*/ 35 h 122"/>
                    <a:gd name="T68" fmla="*/ 101 w 122"/>
                    <a:gd name="T69" fmla="*/ 36 h 122"/>
                    <a:gd name="T70" fmla="*/ 103 w 122"/>
                    <a:gd name="T71" fmla="*/ 39 h 122"/>
                    <a:gd name="T72" fmla="*/ 103 w 122"/>
                    <a:gd name="T73" fmla="*/ 39 h 122"/>
                    <a:gd name="T74" fmla="*/ 108 w 122"/>
                    <a:gd name="T75" fmla="*/ 58 h 122"/>
                    <a:gd name="T76" fmla="*/ 102 w 122"/>
                    <a:gd name="T77" fmla="*/ 58 h 122"/>
                    <a:gd name="T78" fmla="*/ 102 w 122"/>
                    <a:gd name="T79" fmla="*/ 65 h 122"/>
                    <a:gd name="T80" fmla="*/ 108 w 122"/>
                    <a:gd name="T81" fmla="*/ 65 h 122"/>
                    <a:gd name="T82" fmla="*/ 64 w 122"/>
                    <a:gd name="T83" fmla="*/ 109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22" h="122">
                      <a:moveTo>
                        <a:pt x="61" y="0"/>
                      </a:moveTo>
                      <a:cubicBezTo>
                        <a:pt x="27" y="0"/>
                        <a:pt x="0" y="27"/>
                        <a:pt x="0" y="61"/>
                      </a:cubicBezTo>
                      <a:cubicBezTo>
                        <a:pt x="0" y="95"/>
                        <a:pt x="27" y="122"/>
                        <a:pt x="61" y="122"/>
                      </a:cubicBezTo>
                      <a:cubicBezTo>
                        <a:pt x="94" y="122"/>
                        <a:pt x="122" y="95"/>
                        <a:pt x="122" y="61"/>
                      </a:cubicBezTo>
                      <a:cubicBezTo>
                        <a:pt x="122" y="27"/>
                        <a:pt x="94" y="0"/>
                        <a:pt x="61" y="0"/>
                      </a:cubicBezTo>
                      <a:close/>
                      <a:moveTo>
                        <a:pt x="64" y="109"/>
                      </a:moveTo>
                      <a:cubicBezTo>
                        <a:pt x="64" y="102"/>
                        <a:pt x="64" y="102"/>
                        <a:pt x="64" y="102"/>
                      </a:cubicBezTo>
                      <a:cubicBezTo>
                        <a:pt x="57" y="102"/>
                        <a:pt x="57" y="102"/>
                        <a:pt x="57" y="102"/>
                      </a:cubicBezTo>
                      <a:cubicBezTo>
                        <a:pt x="57" y="109"/>
                        <a:pt x="57" y="109"/>
                        <a:pt x="57" y="109"/>
                      </a:cubicBezTo>
                      <a:cubicBezTo>
                        <a:pt x="46" y="108"/>
                        <a:pt x="37" y="104"/>
                        <a:pt x="29" y="97"/>
                      </a:cubicBezTo>
                      <a:cubicBezTo>
                        <a:pt x="29" y="97"/>
                        <a:pt x="29" y="97"/>
                        <a:pt x="28" y="97"/>
                      </a:cubicBezTo>
                      <a:cubicBezTo>
                        <a:pt x="28" y="96"/>
                        <a:pt x="27" y="96"/>
                        <a:pt x="27" y="95"/>
                      </a:cubicBezTo>
                      <a:cubicBezTo>
                        <a:pt x="26" y="95"/>
                        <a:pt x="25" y="94"/>
                        <a:pt x="25" y="93"/>
                      </a:cubicBezTo>
                      <a:cubicBezTo>
                        <a:pt x="25" y="93"/>
                        <a:pt x="25" y="93"/>
                        <a:pt x="24" y="93"/>
                      </a:cubicBezTo>
                      <a:cubicBezTo>
                        <a:pt x="18" y="85"/>
                        <a:pt x="13" y="75"/>
                        <a:pt x="13" y="65"/>
                      </a:cubicBezTo>
                      <a:cubicBezTo>
                        <a:pt x="20" y="65"/>
                        <a:pt x="20" y="65"/>
                        <a:pt x="20" y="65"/>
                      </a:cubicBezTo>
                      <a:cubicBezTo>
                        <a:pt x="20" y="58"/>
                        <a:pt x="20" y="58"/>
                        <a:pt x="20" y="58"/>
                      </a:cubicBezTo>
                      <a:cubicBezTo>
                        <a:pt x="13" y="58"/>
                        <a:pt x="13" y="58"/>
                        <a:pt x="13" y="58"/>
                      </a:cubicBezTo>
                      <a:cubicBezTo>
                        <a:pt x="15" y="34"/>
                        <a:pt x="33" y="15"/>
                        <a:pt x="57" y="13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64" y="13"/>
                        <a:pt x="64" y="13"/>
                        <a:pt x="64" y="13"/>
                      </a:cubicBezTo>
                      <a:cubicBezTo>
                        <a:pt x="71" y="14"/>
                        <a:pt x="77" y="16"/>
                        <a:pt x="83" y="18"/>
                      </a:cubicBezTo>
                      <a:cubicBezTo>
                        <a:pt x="83" y="19"/>
                        <a:pt x="83" y="19"/>
                        <a:pt x="83" y="19"/>
                      </a:cubicBezTo>
                      <a:cubicBezTo>
                        <a:pt x="84" y="19"/>
                        <a:pt x="85" y="20"/>
                        <a:pt x="86" y="21"/>
                      </a:cubicBezTo>
                      <a:cubicBezTo>
                        <a:pt x="87" y="21"/>
                        <a:pt x="87" y="21"/>
                        <a:pt x="87" y="21"/>
                      </a:cubicBezTo>
                      <a:cubicBezTo>
                        <a:pt x="88" y="22"/>
                        <a:pt x="89" y="22"/>
                        <a:pt x="90" y="23"/>
                      </a:cubicBezTo>
                      <a:cubicBezTo>
                        <a:pt x="90" y="23"/>
                        <a:pt x="91" y="24"/>
                        <a:pt x="91" y="24"/>
                      </a:cubicBezTo>
                      <a:cubicBezTo>
                        <a:pt x="92" y="25"/>
                        <a:pt x="92" y="25"/>
                        <a:pt x="93" y="26"/>
                      </a:cubicBezTo>
                      <a:cubicBezTo>
                        <a:pt x="94" y="26"/>
                        <a:pt x="94" y="27"/>
                        <a:pt x="94" y="27"/>
                      </a:cubicBezTo>
                      <a:cubicBezTo>
                        <a:pt x="95" y="28"/>
                        <a:pt x="96" y="28"/>
                        <a:pt x="96" y="29"/>
                      </a:cubicBezTo>
                      <a:cubicBezTo>
                        <a:pt x="97" y="29"/>
                        <a:pt x="97" y="30"/>
                        <a:pt x="98" y="31"/>
                      </a:cubicBezTo>
                      <a:cubicBezTo>
                        <a:pt x="98" y="31"/>
                        <a:pt x="98" y="32"/>
                        <a:pt x="99" y="32"/>
                      </a:cubicBezTo>
                      <a:cubicBezTo>
                        <a:pt x="99" y="33"/>
                        <a:pt x="100" y="34"/>
                        <a:pt x="101" y="35"/>
                      </a:cubicBezTo>
                      <a:cubicBezTo>
                        <a:pt x="101" y="35"/>
                        <a:pt x="101" y="35"/>
                        <a:pt x="101" y="36"/>
                      </a:cubicBezTo>
                      <a:cubicBezTo>
                        <a:pt x="102" y="37"/>
                        <a:pt x="103" y="38"/>
                        <a:pt x="103" y="39"/>
                      </a:cubicBezTo>
                      <a:cubicBezTo>
                        <a:pt x="103" y="39"/>
                        <a:pt x="103" y="39"/>
                        <a:pt x="103" y="39"/>
                      </a:cubicBezTo>
                      <a:cubicBezTo>
                        <a:pt x="106" y="45"/>
                        <a:pt x="108" y="51"/>
                        <a:pt x="108" y="58"/>
                      </a:cubicBezTo>
                      <a:cubicBezTo>
                        <a:pt x="102" y="58"/>
                        <a:pt x="102" y="58"/>
                        <a:pt x="102" y="58"/>
                      </a:cubicBezTo>
                      <a:cubicBezTo>
                        <a:pt x="102" y="65"/>
                        <a:pt x="102" y="65"/>
                        <a:pt x="102" y="65"/>
                      </a:cubicBezTo>
                      <a:cubicBezTo>
                        <a:pt x="108" y="65"/>
                        <a:pt x="108" y="65"/>
                        <a:pt x="108" y="65"/>
                      </a:cubicBezTo>
                      <a:cubicBezTo>
                        <a:pt x="107" y="88"/>
                        <a:pt x="88" y="107"/>
                        <a:pt x="64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p>
                  <a:pPr marL="0" marR="0" lvl="0" indent="0" algn="just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66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 39"/>
                <p:cNvSpPr>
                  <a:spLocks noEditPoints="1"/>
                </p:cNvSpPr>
                <p:nvPr/>
              </p:nvSpPr>
              <p:spPr bwMode="auto">
                <a:xfrm>
                  <a:off x="2063750" y="3125788"/>
                  <a:ext cx="69850" cy="98425"/>
                </a:xfrm>
                <a:custGeom>
                  <a:avLst/>
                  <a:gdLst>
                    <a:gd name="T0" fmla="*/ 9 w 36"/>
                    <a:gd name="T1" fmla="*/ 29 h 52"/>
                    <a:gd name="T2" fmla="*/ 9 w 36"/>
                    <a:gd name="T3" fmla="*/ 29 h 52"/>
                    <a:gd name="T4" fmla="*/ 0 w 36"/>
                    <a:gd name="T5" fmla="*/ 52 h 52"/>
                    <a:gd name="T6" fmla="*/ 20 w 36"/>
                    <a:gd name="T7" fmla="*/ 36 h 52"/>
                    <a:gd name="T8" fmla="*/ 20 w 36"/>
                    <a:gd name="T9" fmla="*/ 36 h 52"/>
                    <a:gd name="T10" fmla="*/ 22 w 36"/>
                    <a:gd name="T11" fmla="*/ 32 h 52"/>
                    <a:gd name="T12" fmla="*/ 36 w 36"/>
                    <a:gd name="T13" fmla="*/ 0 h 52"/>
                    <a:gd name="T14" fmla="*/ 11 w 36"/>
                    <a:gd name="T15" fmla="*/ 25 h 52"/>
                    <a:gd name="T16" fmla="*/ 9 w 36"/>
                    <a:gd name="T17" fmla="*/ 29 h 52"/>
                    <a:gd name="T18" fmla="*/ 16 w 36"/>
                    <a:gd name="T19" fmla="*/ 27 h 52"/>
                    <a:gd name="T20" fmla="*/ 19 w 36"/>
                    <a:gd name="T21" fmla="*/ 30 h 52"/>
                    <a:gd name="T22" fmla="*/ 16 w 36"/>
                    <a:gd name="T23" fmla="*/ 33 h 52"/>
                    <a:gd name="T24" fmla="*/ 13 w 36"/>
                    <a:gd name="T25" fmla="*/ 30 h 52"/>
                    <a:gd name="T26" fmla="*/ 16 w 36"/>
                    <a:gd name="T27" fmla="*/ 2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52">
                      <a:moveTo>
                        <a:pt x="9" y="29"/>
                      </a:move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2" y="35"/>
                        <a:pt x="22" y="33"/>
                        <a:pt x="22" y="32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0" y="26"/>
                        <a:pt x="9" y="27"/>
                        <a:pt x="9" y="29"/>
                      </a:cubicBezTo>
                      <a:close/>
                      <a:moveTo>
                        <a:pt x="16" y="27"/>
                      </a:moveTo>
                      <a:cubicBezTo>
                        <a:pt x="17" y="27"/>
                        <a:pt x="19" y="28"/>
                        <a:pt x="19" y="30"/>
                      </a:cubicBezTo>
                      <a:cubicBezTo>
                        <a:pt x="19" y="32"/>
                        <a:pt x="17" y="33"/>
                        <a:pt x="16" y="33"/>
                      </a:cubicBezTo>
                      <a:cubicBezTo>
                        <a:pt x="14" y="33"/>
                        <a:pt x="13" y="32"/>
                        <a:pt x="13" y="30"/>
                      </a:cubicBezTo>
                      <a:cubicBezTo>
                        <a:pt x="13" y="28"/>
                        <a:pt x="14" y="27"/>
                        <a:pt x="1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p>
                  <a:pPr marL="0" marR="0" lvl="0" indent="0" algn="just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66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Oval 40"/>
                <p:cNvSpPr>
                  <a:spLocks noChangeArrowheads="1"/>
                </p:cNvSpPr>
                <p:nvPr/>
              </p:nvSpPr>
              <p:spPr bwMode="auto">
                <a:xfrm>
                  <a:off x="2090738" y="3179763"/>
                  <a:ext cx="6350" cy="635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p>
                  <a:pPr marL="0" marR="0" lvl="0" indent="0" algn="just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66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8" name="组合 17"/>
            <p:cNvGrpSpPr/>
            <p:nvPr/>
          </p:nvGrpSpPr>
          <p:grpSpPr>
            <a:xfrm>
              <a:off x="8288530" y="2429794"/>
              <a:ext cx="3163441" cy="869269"/>
              <a:chOff x="8098970" y="1535597"/>
              <a:chExt cx="3163441" cy="869269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8098970" y="1944491"/>
                <a:ext cx="3163441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简单介绍</a:t>
                </a:r>
                <a:r>
                  <a:rPr kumimoji="0" lang="en-US" altLang="zh-CN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web</a:t>
                </a:r>
                <a:r>
                  <a:rPr kumimoji="0" lang="zh-CN" alt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的基础</a:t>
                </a:r>
                <a:endPara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8098970" y="1535597"/>
                <a:ext cx="169481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web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网络基础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657726" y="3804008"/>
            <a:ext cx="4075943" cy="1028291"/>
            <a:chOff x="657726" y="4046606"/>
            <a:chExt cx="4075943" cy="1028291"/>
          </a:xfrm>
        </p:grpSpPr>
        <p:grpSp>
          <p:nvGrpSpPr>
            <p:cNvPr id="33" name="组合 32"/>
            <p:cNvGrpSpPr/>
            <p:nvPr/>
          </p:nvGrpSpPr>
          <p:grpSpPr>
            <a:xfrm>
              <a:off x="3973213" y="4046606"/>
              <a:ext cx="760456" cy="734944"/>
              <a:chOff x="3821162" y="3672049"/>
              <a:chExt cx="755892" cy="730534"/>
            </a:xfrm>
          </p:grpSpPr>
          <p:sp>
            <p:nvSpPr>
              <p:cNvPr id="34" name="形状"/>
              <p:cNvSpPr/>
              <p:nvPr/>
            </p:nvSpPr>
            <p:spPr>
              <a:xfrm>
                <a:off x="3821162" y="3672049"/>
                <a:ext cx="755892" cy="730534"/>
              </a:xfrm>
              <a:prstGeom prst="roundRect">
                <a:avLst/>
              </a:pr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形状"/>
              <p:cNvSpPr>
                <a:spLocks noEditPoints="1"/>
              </p:cNvSpPr>
              <p:nvPr/>
            </p:nvSpPr>
            <p:spPr bwMode="auto">
              <a:xfrm>
                <a:off x="4003014" y="3773090"/>
                <a:ext cx="371958" cy="498825"/>
              </a:xfrm>
              <a:custGeom>
                <a:avLst/>
                <a:gdLst>
                  <a:gd name="T0" fmla="*/ 108 w 108"/>
                  <a:gd name="T1" fmla="*/ 145 h 145"/>
                  <a:gd name="T2" fmla="*/ 0 w 108"/>
                  <a:gd name="T3" fmla="*/ 145 h 145"/>
                  <a:gd name="T4" fmla="*/ 0 w 108"/>
                  <a:gd name="T5" fmla="*/ 135 h 145"/>
                  <a:gd name="T6" fmla="*/ 13 w 108"/>
                  <a:gd name="T7" fmla="*/ 124 h 145"/>
                  <a:gd name="T8" fmla="*/ 96 w 108"/>
                  <a:gd name="T9" fmla="*/ 124 h 145"/>
                  <a:gd name="T10" fmla="*/ 108 w 108"/>
                  <a:gd name="T11" fmla="*/ 135 h 145"/>
                  <a:gd name="T12" fmla="*/ 108 w 108"/>
                  <a:gd name="T13" fmla="*/ 145 h 145"/>
                  <a:gd name="T14" fmla="*/ 16 w 108"/>
                  <a:gd name="T15" fmla="*/ 116 h 145"/>
                  <a:gd name="T16" fmla="*/ 24 w 108"/>
                  <a:gd name="T17" fmla="*/ 91 h 145"/>
                  <a:gd name="T18" fmla="*/ 85 w 108"/>
                  <a:gd name="T19" fmla="*/ 91 h 145"/>
                  <a:gd name="T20" fmla="*/ 93 w 108"/>
                  <a:gd name="T21" fmla="*/ 116 h 145"/>
                  <a:gd name="T22" fmla="*/ 16 w 108"/>
                  <a:gd name="T23" fmla="*/ 116 h 145"/>
                  <a:gd name="T24" fmla="*/ 28 w 108"/>
                  <a:gd name="T25" fmla="*/ 76 h 145"/>
                  <a:gd name="T26" fmla="*/ 36 w 108"/>
                  <a:gd name="T27" fmla="*/ 51 h 145"/>
                  <a:gd name="T28" fmla="*/ 72 w 108"/>
                  <a:gd name="T29" fmla="*/ 51 h 145"/>
                  <a:gd name="T30" fmla="*/ 80 w 108"/>
                  <a:gd name="T31" fmla="*/ 76 h 145"/>
                  <a:gd name="T32" fmla="*/ 28 w 108"/>
                  <a:gd name="T33" fmla="*/ 76 h 145"/>
                  <a:gd name="T34" fmla="*/ 49 w 108"/>
                  <a:gd name="T35" fmla="*/ 12 h 145"/>
                  <a:gd name="T36" fmla="*/ 60 w 108"/>
                  <a:gd name="T37" fmla="*/ 12 h 145"/>
                  <a:gd name="T38" fmla="*/ 68 w 108"/>
                  <a:gd name="T39" fmla="*/ 36 h 145"/>
                  <a:gd name="T40" fmla="*/ 41 w 108"/>
                  <a:gd name="T41" fmla="*/ 36 h 145"/>
                  <a:gd name="T42" fmla="*/ 49 w 108"/>
                  <a:gd name="T43" fmla="*/ 1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145">
                    <a:moveTo>
                      <a:pt x="108" y="145"/>
                    </a:move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3" y="124"/>
                      <a:pt x="13" y="124"/>
                      <a:pt x="13" y="124"/>
                    </a:cubicBezTo>
                    <a:cubicBezTo>
                      <a:pt x="96" y="124"/>
                      <a:pt x="96" y="124"/>
                      <a:pt x="96" y="124"/>
                    </a:cubicBezTo>
                    <a:cubicBezTo>
                      <a:pt x="108" y="135"/>
                      <a:pt x="108" y="135"/>
                      <a:pt x="108" y="135"/>
                    </a:cubicBezTo>
                    <a:lnTo>
                      <a:pt x="108" y="145"/>
                    </a:lnTo>
                    <a:close/>
                    <a:moveTo>
                      <a:pt x="16" y="116"/>
                    </a:moveTo>
                    <a:cubicBezTo>
                      <a:pt x="24" y="91"/>
                      <a:pt x="24" y="91"/>
                      <a:pt x="24" y="91"/>
                    </a:cubicBezTo>
                    <a:cubicBezTo>
                      <a:pt x="85" y="91"/>
                      <a:pt x="85" y="91"/>
                      <a:pt x="85" y="91"/>
                    </a:cubicBezTo>
                    <a:cubicBezTo>
                      <a:pt x="93" y="116"/>
                      <a:pt x="93" y="116"/>
                      <a:pt x="93" y="116"/>
                    </a:cubicBezTo>
                    <a:lnTo>
                      <a:pt x="16" y="116"/>
                    </a:lnTo>
                    <a:close/>
                    <a:moveTo>
                      <a:pt x="28" y="76"/>
                    </a:moveTo>
                    <a:cubicBezTo>
                      <a:pt x="36" y="51"/>
                      <a:pt x="36" y="51"/>
                      <a:pt x="36" y="51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80" y="76"/>
                      <a:pt x="80" y="76"/>
                      <a:pt x="80" y="76"/>
                    </a:cubicBezTo>
                    <a:lnTo>
                      <a:pt x="28" y="76"/>
                    </a:lnTo>
                    <a:close/>
                    <a:moveTo>
                      <a:pt x="49" y="12"/>
                    </a:moveTo>
                    <a:cubicBezTo>
                      <a:pt x="49" y="12"/>
                      <a:pt x="54" y="0"/>
                      <a:pt x="60" y="12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41" y="36"/>
                      <a:pt x="41" y="36"/>
                      <a:pt x="41" y="36"/>
                    </a:cubicBezTo>
                    <a:lnTo>
                      <a:pt x="49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657726" y="4205628"/>
              <a:ext cx="3183213" cy="869269"/>
              <a:chOff x="866272" y="4904254"/>
              <a:chExt cx="3183213" cy="869269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866272" y="5313148"/>
                <a:ext cx="3183213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marR="0" lvl="0" indent="0" algn="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介绍数据采集的基本原理</a:t>
                </a:r>
                <a:endPara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74890" y="4904254"/>
                <a:ext cx="247459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0" marR="0" lvl="0" indent="0" algn="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数据采集的基本原理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677498" y="2043402"/>
            <a:ext cx="4056171" cy="1013063"/>
            <a:chOff x="677498" y="2286000"/>
            <a:chExt cx="4056171" cy="1013063"/>
          </a:xfrm>
        </p:grpSpPr>
        <p:grpSp>
          <p:nvGrpSpPr>
            <p:cNvPr id="40" name="组合 39"/>
            <p:cNvGrpSpPr/>
            <p:nvPr/>
          </p:nvGrpSpPr>
          <p:grpSpPr>
            <a:xfrm>
              <a:off x="3973213" y="2286000"/>
              <a:ext cx="760456" cy="734944"/>
              <a:chOff x="3821162" y="2595773"/>
              <a:chExt cx="755892" cy="730534"/>
            </a:xfrm>
          </p:grpSpPr>
          <p:sp>
            <p:nvSpPr>
              <p:cNvPr id="41" name="形状"/>
              <p:cNvSpPr/>
              <p:nvPr/>
            </p:nvSpPr>
            <p:spPr>
              <a:xfrm>
                <a:off x="3821162" y="2595773"/>
                <a:ext cx="755892" cy="730534"/>
              </a:xfrm>
              <a:prstGeom prst="roundRect">
                <a:avLst/>
              </a:pr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42" name="组合"/>
              <p:cNvGrpSpPr/>
              <p:nvPr/>
            </p:nvGrpSpPr>
            <p:grpSpPr>
              <a:xfrm>
                <a:off x="4023243" y="2758814"/>
                <a:ext cx="351730" cy="407449"/>
                <a:chOff x="3581400" y="3905251"/>
                <a:chExt cx="160338" cy="185738"/>
              </a:xfrm>
              <a:solidFill>
                <a:schemeClr val="bg1"/>
              </a:solidFill>
            </p:grpSpPr>
            <p:sp>
              <p:nvSpPr>
                <p:cNvPr id="43" name="形状"/>
                <p:cNvSpPr>
                  <a:spLocks noChangeArrowheads="1"/>
                </p:cNvSpPr>
                <p:nvPr/>
              </p:nvSpPr>
              <p:spPr bwMode="auto">
                <a:xfrm>
                  <a:off x="3670300" y="3941763"/>
                  <a:ext cx="28575" cy="1492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p>
                  <a:pPr marL="0" marR="0" lvl="0" indent="0" algn="just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66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形状"/>
                <p:cNvSpPr>
                  <a:spLocks noChangeArrowheads="1"/>
                </p:cNvSpPr>
                <p:nvPr/>
              </p:nvSpPr>
              <p:spPr bwMode="auto">
                <a:xfrm>
                  <a:off x="3627438" y="3971926"/>
                  <a:ext cx="26988" cy="1190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p>
                  <a:pPr marL="0" marR="0" lvl="0" indent="0" algn="just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66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形状"/>
                <p:cNvSpPr>
                  <a:spLocks noChangeArrowheads="1"/>
                </p:cNvSpPr>
                <p:nvPr/>
              </p:nvSpPr>
              <p:spPr bwMode="auto">
                <a:xfrm>
                  <a:off x="3581400" y="3994151"/>
                  <a:ext cx="26988" cy="968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p>
                  <a:pPr marL="0" marR="0" lvl="0" indent="0" algn="just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66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形状"/>
                <p:cNvSpPr>
                  <a:spLocks noChangeArrowheads="1"/>
                </p:cNvSpPr>
                <p:nvPr/>
              </p:nvSpPr>
              <p:spPr bwMode="auto">
                <a:xfrm>
                  <a:off x="3714750" y="3905251"/>
                  <a:ext cx="26988" cy="1857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p>
                  <a:pPr marL="0" marR="0" lvl="0" indent="0" algn="just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66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677498" y="2429794"/>
              <a:ext cx="3163441" cy="869269"/>
              <a:chOff x="886044" y="1535597"/>
              <a:chExt cx="3163441" cy="869269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886044" y="1944491"/>
                <a:ext cx="3163441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marR="0" lvl="0" indent="0" algn="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介绍</a:t>
                </a:r>
                <a:r>
                  <a:rPr kumimoji="0" lang="en-US" altLang="zh-CN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HTTP</a:t>
                </a:r>
                <a:r>
                  <a:rPr kumimoji="0" lang="zh-CN" alt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的概念和基本原理</a:t>
                </a:r>
                <a:endPara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326095" y="1535597"/>
                <a:ext cx="172339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0" marR="0" lvl="0" indent="0" algn="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URL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基本概念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altLang="zh-CN">
                <a:ea typeface="微软雅黑" panose="020B0503020204020204" pitchFamily="34" charset="-122"/>
              </a:rPr>
              <a:t>Python</a:t>
            </a:r>
            <a:r>
              <a:rPr lang="zh-CN" altLang="en-US">
                <a:ea typeface="微软雅黑" panose="020B0503020204020204" pitchFamily="34" charset="-122"/>
              </a:rPr>
              <a:t>基础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1021656"/>
            <a:ext cx="12188825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7496" y="6183189"/>
            <a:ext cx="11764067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0125" y="1701165"/>
            <a:ext cx="356997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一、</a:t>
            </a:r>
            <a:r>
              <a:rPr lang="en-US" altLang="zh-CN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Python</a:t>
            </a:r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语言概述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二、</a:t>
            </a:r>
            <a:r>
              <a:rPr lang="en-US" altLang="zh-CN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Python</a:t>
            </a:r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的基本语法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三、</a:t>
            </a:r>
            <a:r>
              <a:rPr lang="en-US" altLang="zh-CN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Python</a:t>
            </a:r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的数据结构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四、</a:t>
            </a:r>
            <a:r>
              <a:rPr lang="en-US" altLang="zh-CN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Python</a:t>
            </a:r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的控制结构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五、</a:t>
            </a:r>
            <a:r>
              <a:rPr lang="en-US" altLang="zh-CN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Python</a:t>
            </a:r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的函数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六、</a:t>
            </a:r>
            <a:r>
              <a:rPr lang="en-US" altLang="zh-CN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Python</a:t>
            </a:r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的迭代器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七、</a:t>
            </a:r>
            <a:r>
              <a:rPr lang="en-US" altLang="zh-CN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Python</a:t>
            </a:r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的类和对象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八、</a:t>
            </a:r>
            <a:r>
              <a:rPr lang="en-US" altLang="zh-CN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Python</a:t>
            </a:r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的异常处理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九、</a:t>
            </a:r>
            <a:r>
              <a:rPr lang="en-US" altLang="zh-CN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Python</a:t>
            </a:r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的包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十、</a:t>
            </a:r>
            <a:r>
              <a:rPr lang="en-US" altLang="zh-CN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Python</a:t>
            </a:r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的内置标准库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115" y="2271395"/>
            <a:ext cx="5803900" cy="2315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</a:rPr>
              <a:t>爬虫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1021656"/>
            <a:ext cx="12188825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7496" y="6183189"/>
            <a:ext cx="11764067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1575" y="1667510"/>
            <a:ext cx="2910840" cy="4154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一、爬虫入门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二、</a:t>
            </a:r>
            <a:r>
              <a:rPr lang="en-US" altLang="zh-CN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requests</a:t>
            </a:r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库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三、数据解析</a:t>
            </a:r>
            <a:r>
              <a:rPr lang="en-US" altLang="zh-CN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正则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四、</a:t>
            </a:r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数据解析</a:t>
            </a:r>
            <a:r>
              <a:rPr lang="en-US" altLang="zh-CN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-bs4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algn="l"/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五、数据解析</a:t>
            </a:r>
            <a:r>
              <a:rPr lang="en-US" altLang="zh-CN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-xpath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六、验证码识别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七、</a:t>
            </a:r>
            <a:r>
              <a:rPr lang="en-US" altLang="zh-CN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cookie&amp;session</a:t>
            </a:r>
            <a:endParaRPr lang="en-US" altLang="zh-CN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八、多线程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九、异步协程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十、</a:t>
            </a:r>
            <a:r>
              <a:rPr lang="en-US" altLang="zh-CN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selenium</a:t>
            </a:r>
            <a:endParaRPr lang="en-US" altLang="zh-CN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十一、</a:t>
            </a:r>
            <a:r>
              <a:rPr lang="en-US" altLang="zh-CN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scrapy</a:t>
            </a:r>
            <a:r>
              <a:rPr lang="zh-CN" altLang="en-US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框架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7960" y="1810385"/>
            <a:ext cx="6177915" cy="3498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0615182337"/>
  <p:tag name="MH_LIBRARY" val="GRAPHIC"/>
</p:tagLst>
</file>

<file path=ppt/tags/tag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0615182337"/>
  <p:tag name="MH_LIBRARY" val="GRAPHIC"/>
</p:tagLst>
</file>

<file path=ppt/tags/tag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0615182337"/>
  <p:tag name="MH_LIBRARY" val="GRAPHIC"/>
</p:tagLst>
</file>

<file path=ppt/tags/tag4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0615182337"/>
  <p:tag name="MH_LIBRARY" val="GRAPHIC"/>
</p:tagLst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anose="020B0604020202090204" pitchFamily="34" charset="0"/>
            <a:cs typeface="Arial" panose="020B060402020209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402</Words>
  <Application>WPS 演示</Application>
  <PresentationFormat>自定义</PresentationFormat>
  <Paragraphs>83</Paragraphs>
  <Slides>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方正书宋_GBK</vt:lpstr>
      <vt:lpstr>Wingdings</vt:lpstr>
      <vt:lpstr>Arial</vt:lpstr>
      <vt:lpstr>微软雅黑</vt:lpstr>
      <vt:lpstr>汉仪旗黑</vt:lpstr>
      <vt:lpstr>Calibri</vt:lpstr>
      <vt:lpstr>Helvetica Neue</vt:lpstr>
      <vt:lpstr>宋体</vt:lpstr>
      <vt:lpstr>汉仪书宋二KW</vt:lpstr>
      <vt:lpstr>宋体</vt:lpstr>
      <vt:lpstr>Arial Unicode MS</vt:lpstr>
      <vt:lpstr>黑体</vt:lpstr>
      <vt:lpstr>汉仪中黑KW</vt:lpstr>
      <vt:lpstr>Lenovo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Goes up to Two Lines</dc:title>
  <dc:creator>kathyp</dc:creator>
  <cp:lastModifiedBy>Weston</cp:lastModifiedBy>
  <cp:revision>361</cp:revision>
  <dcterms:created xsi:type="dcterms:W3CDTF">2022-03-25T11:54:11Z</dcterms:created>
  <dcterms:modified xsi:type="dcterms:W3CDTF">2022-03-25T11:54:11Z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2052-4.0.1.6533</vt:lpwstr>
  </property>
  <property fmtid="{D5CDD505-2E9C-101B-9397-08002B2CF9AE}" pid="3" name="ICV">
    <vt:lpwstr>DED6C87C08C04A94A2273E75DAE3EE0A</vt:lpwstr>
  </property>
</Properties>
</file>