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88" r:id="rId5"/>
    <p:sldId id="435" r:id="rId6"/>
    <p:sldId id="471" r:id="rId7"/>
    <p:sldId id="472" r:id="rId8"/>
    <p:sldId id="475" r:id="rId9"/>
    <p:sldId id="474" r:id="rId10"/>
    <p:sldId id="476" r:id="rId11"/>
    <p:sldId id="510" r:id="rId12"/>
    <p:sldId id="477" r:id="rId13"/>
    <p:sldId id="550" r:id="rId14"/>
    <p:sldId id="515" r:id="rId15"/>
    <p:sldId id="551" r:id="rId16"/>
    <p:sldId id="553" r:id="rId17"/>
    <p:sldId id="554" r:id="rId18"/>
    <p:sldId id="555" r:id="rId19"/>
    <p:sldId id="556" r:id="rId20"/>
    <p:sldId id="557" r:id="rId21"/>
    <p:sldId id="560" r:id="rId22"/>
    <p:sldId id="562" r:id="rId23"/>
    <p:sldId id="287" r:id="rId24"/>
  </p:sldIdLst>
  <p:sldSz cx="12192000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ke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170"/>
    <a:srgbClr val="E2231A"/>
    <a:srgbClr val="000000"/>
    <a:srgbClr val="FF6A00"/>
    <a:srgbClr val="FFFFFF"/>
    <a:srgbClr val="3E8DDD"/>
    <a:srgbClr val="E96BAF"/>
    <a:srgbClr val="4AC0E0"/>
    <a:srgbClr val="6ABF4A"/>
    <a:srgbClr val="C4B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9" autoAdjust="0"/>
    <p:restoredTop sz="55204" autoAdjust="0"/>
  </p:normalViewPr>
  <p:slideViewPr>
    <p:cSldViewPr snapToGrid="0" snapToObjects="1">
      <p:cViewPr varScale="1">
        <p:scale>
          <a:sx n="39" d="100"/>
          <a:sy n="39" d="100"/>
        </p:scale>
        <p:origin x="1500" y="60"/>
      </p:cViewPr>
      <p:guideLst>
        <p:guide orient="horz" pos="501"/>
        <p:guide orient="horz" pos="4217"/>
        <p:guide orient="horz" pos="3926"/>
        <p:guide pos="3985"/>
        <p:guide pos="2374"/>
        <p:guide pos="55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 snapToGrid="0" snapToObjects="1">
      <p:cViewPr varScale="1">
        <p:scale>
          <a:sx n="86" d="100"/>
          <a:sy n="86" d="100"/>
        </p:scale>
        <p:origin x="-3090" y="-96"/>
      </p:cViewPr>
      <p:guideLst>
        <p:guide orient="horz" pos="287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anose="020B0604020202090204" pitchFamily="34" charset="0"/>
                <a:cs typeface="Arial" panose="020B0604020202090204" pitchFamily="34" charset="0"/>
              </a:rPr>
            </a:fld>
            <a:endParaRPr 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anose="020B0604020202090204" pitchFamily="34" charset="0"/>
                <a:cs typeface="Arial" panose="020B0604020202090204" pitchFamily="34" charset="0"/>
              </a:rPr>
            </a:fld>
            <a:endParaRPr lang="en-US" sz="8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F23CF275-28B3-497F-9AED-85D5F023BA5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2" Type="http://schemas.openxmlformats.org/officeDocument/2006/relationships/image" Target="../media/image20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26.jpe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16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783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783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8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43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42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495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65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07"/>
            <a:ext cx="2412866" cy="803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2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2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66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12"/>
            <a:ext cx="4423766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66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12"/>
            <a:ext cx="4423766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cs typeface="Arial" panose="020B060402020209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9130" y="151552"/>
            <a:ext cx="4423766" cy="3921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525795"/>
            <a:ext cx="7886069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9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647" y="993484"/>
            <a:ext cx="8537884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3195" y="1276350"/>
            <a:ext cx="8108786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8" y="6013482"/>
            <a:ext cx="1006102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3195" y="5555972"/>
            <a:ext cx="8108786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2236" y="4633136"/>
            <a:ext cx="590704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4958" y="734066"/>
            <a:ext cx="485260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473952"/>
            <a:ext cx="241397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10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83" y="55626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473952"/>
            <a:ext cx="241397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10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83" y="55626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3" y="1179576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3" y="1179576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8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43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42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495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65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07"/>
            <a:ext cx="2412866" cy="803995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7677" y="3464892"/>
            <a:ext cx="1200857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60674" y="4770439"/>
            <a:ext cx="168954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630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470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7677" y="4664439"/>
            <a:ext cx="1200857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-1" fmla="*/ 0 w 1200544"/>
                <a:gd name="connsiteY0-2" fmla="*/ 0 h 106726"/>
                <a:gd name="connsiteX1-3" fmla="*/ 1200544 w 1200544"/>
                <a:gd name="connsiteY1-4" fmla="*/ 0 h 106726"/>
                <a:gd name="connsiteX2-5" fmla="*/ 0 w 1200544"/>
                <a:gd name="connsiteY2-6" fmla="*/ 106726 h 106726"/>
                <a:gd name="connsiteX3-7" fmla="*/ 0 w 1200544"/>
                <a:gd name="connsiteY3-8" fmla="*/ 0 h 106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783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783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3" y="1179576"/>
            <a:ext cx="11076269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647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577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20855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67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07"/>
            <a:ext cx="2412866" cy="803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 userDrawn="1"/>
        </p:nvSpPr>
        <p:spPr>
          <a:xfrm>
            <a:off x="0" y="1"/>
            <a:ext cx="12191998" cy="6857107"/>
          </a:xfrm>
          <a:prstGeom prst="rect">
            <a:avLst/>
          </a:prstGeom>
          <a:solidFill>
            <a:srgbClr val="7F7F7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1" name="Picture 60" descr="title-back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894"/>
            <a:ext cx="12191999" cy="6856213"/>
          </a:xfrm>
          <a:prstGeom prst="rect">
            <a:avLst/>
          </a:prstGeom>
        </p:spPr>
      </p:pic>
      <p:sp>
        <p:nvSpPr>
          <p:cNvPr id="51" name="Freeform 50"/>
          <p:cNvSpPr/>
          <p:nvPr userDrawn="1"/>
        </p:nvSpPr>
        <p:spPr>
          <a:xfrm rot="-1260000">
            <a:off x="-937713" y="1197704"/>
            <a:ext cx="13627623" cy="2723194"/>
          </a:xfrm>
          <a:custGeom>
            <a:avLst/>
            <a:gdLst>
              <a:gd name="connsiteX0" fmla="*/ 0 w 12200027"/>
              <a:gd name="connsiteY0" fmla="*/ 0 h 2717800"/>
              <a:gd name="connsiteX1" fmla="*/ 12200027 w 12200027"/>
              <a:gd name="connsiteY1" fmla="*/ 0 h 2717800"/>
              <a:gd name="connsiteX2" fmla="*/ 12200027 w 12200027"/>
              <a:gd name="connsiteY2" fmla="*/ 2717800 h 2717800"/>
              <a:gd name="connsiteX3" fmla="*/ 0 w 12200027"/>
              <a:gd name="connsiteY3" fmla="*/ 2717800 h 2717800"/>
              <a:gd name="connsiteX4" fmla="*/ 0 w 12200027"/>
              <a:gd name="connsiteY4" fmla="*/ 0 h 2717800"/>
              <a:gd name="connsiteX0-1" fmla="*/ 167130 w 12200027"/>
              <a:gd name="connsiteY0-2" fmla="*/ 23345 h 2717800"/>
              <a:gd name="connsiteX1-3" fmla="*/ 12200027 w 12200027"/>
              <a:gd name="connsiteY1-4" fmla="*/ 0 h 2717800"/>
              <a:gd name="connsiteX2-5" fmla="*/ 12200027 w 12200027"/>
              <a:gd name="connsiteY2-6" fmla="*/ 2717800 h 2717800"/>
              <a:gd name="connsiteX3-7" fmla="*/ 0 w 12200027"/>
              <a:gd name="connsiteY3-8" fmla="*/ 2717800 h 2717800"/>
              <a:gd name="connsiteX4-9" fmla="*/ 167130 w 12200027"/>
              <a:gd name="connsiteY4-10" fmla="*/ 23345 h 2717800"/>
              <a:gd name="connsiteX0-11" fmla="*/ 1025170 w 13058067"/>
              <a:gd name="connsiteY0-12" fmla="*/ 23345 h 2717800"/>
              <a:gd name="connsiteX1-13" fmla="*/ 13058067 w 13058067"/>
              <a:gd name="connsiteY1-14" fmla="*/ 0 h 2717800"/>
              <a:gd name="connsiteX2-15" fmla="*/ 13058067 w 13058067"/>
              <a:gd name="connsiteY2-16" fmla="*/ 2717800 h 2717800"/>
              <a:gd name="connsiteX3-17" fmla="*/ 0 w 13058067"/>
              <a:gd name="connsiteY3-18" fmla="*/ 2694004 h 2717800"/>
              <a:gd name="connsiteX4-19" fmla="*/ 1025170 w 13058067"/>
              <a:gd name="connsiteY4-20" fmla="*/ 23345 h 2717800"/>
              <a:gd name="connsiteX0-21" fmla="*/ 1025170 w 13058067"/>
              <a:gd name="connsiteY0-22" fmla="*/ 0 h 2694455"/>
              <a:gd name="connsiteX1-23" fmla="*/ 12001451 w 13058067"/>
              <a:gd name="connsiteY1-24" fmla="*/ 992749 h 2694455"/>
              <a:gd name="connsiteX2-25" fmla="*/ 13058067 w 13058067"/>
              <a:gd name="connsiteY2-26" fmla="*/ 2694455 h 2694455"/>
              <a:gd name="connsiteX3-27" fmla="*/ 0 w 13058067"/>
              <a:gd name="connsiteY3-28" fmla="*/ 2670659 h 2694455"/>
              <a:gd name="connsiteX4-29" fmla="*/ 1025170 w 13058067"/>
              <a:gd name="connsiteY4-30" fmla="*/ 0 h 2694455"/>
              <a:gd name="connsiteX0-31" fmla="*/ 1025170 w 13058067"/>
              <a:gd name="connsiteY0-32" fmla="*/ 44589 h 2739044"/>
              <a:gd name="connsiteX1-33" fmla="*/ 10185052 w 13058067"/>
              <a:gd name="connsiteY1-34" fmla="*/ 0 h 2739044"/>
              <a:gd name="connsiteX2-35" fmla="*/ 13058067 w 13058067"/>
              <a:gd name="connsiteY2-36" fmla="*/ 2739044 h 2739044"/>
              <a:gd name="connsiteX3-37" fmla="*/ 0 w 13058067"/>
              <a:gd name="connsiteY3-38" fmla="*/ 2715248 h 2739044"/>
              <a:gd name="connsiteX4-39" fmla="*/ 1025170 w 13058067"/>
              <a:gd name="connsiteY4-40" fmla="*/ 44589 h 2739044"/>
              <a:gd name="connsiteX0-41" fmla="*/ 1025170 w 13058067"/>
              <a:gd name="connsiteY0-42" fmla="*/ 44589 h 2739044"/>
              <a:gd name="connsiteX1-43" fmla="*/ 10185052 w 13058067"/>
              <a:gd name="connsiteY1-44" fmla="*/ 0 h 2739044"/>
              <a:gd name="connsiteX2-45" fmla="*/ 11594561 w 13058067"/>
              <a:gd name="connsiteY2-46" fmla="*/ 1357272 h 2739044"/>
              <a:gd name="connsiteX3-47" fmla="*/ 13058067 w 13058067"/>
              <a:gd name="connsiteY3-48" fmla="*/ 2739044 h 2739044"/>
              <a:gd name="connsiteX4-49" fmla="*/ 0 w 13058067"/>
              <a:gd name="connsiteY4-50" fmla="*/ 2715248 h 2739044"/>
              <a:gd name="connsiteX5" fmla="*/ 1025170 w 13058067"/>
              <a:gd name="connsiteY5" fmla="*/ 44589 h 2739044"/>
              <a:gd name="connsiteX0-51" fmla="*/ 1025170 w 13595398"/>
              <a:gd name="connsiteY0-52" fmla="*/ 44589 h 2739044"/>
              <a:gd name="connsiteX1-53" fmla="*/ 10185052 w 13595398"/>
              <a:gd name="connsiteY1-54" fmla="*/ 0 h 2739044"/>
              <a:gd name="connsiteX2-55" fmla="*/ 13595398 w 13595398"/>
              <a:gd name="connsiteY2-56" fmla="*/ 1310066 h 2739044"/>
              <a:gd name="connsiteX3-57" fmla="*/ 13058067 w 13595398"/>
              <a:gd name="connsiteY3-58" fmla="*/ 2739044 h 2739044"/>
              <a:gd name="connsiteX4-59" fmla="*/ 0 w 13595398"/>
              <a:gd name="connsiteY4-60" fmla="*/ 2715248 h 2739044"/>
              <a:gd name="connsiteX5-61" fmla="*/ 1025170 w 13595398"/>
              <a:gd name="connsiteY5-62" fmla="*/ 44589 h 2739044"/>
              <a:gd name="connsiteX0-63" fmla="*/ 1025170 w 13595398"/>
              <a:gd name="connsiteY0-64" fmla="*/ 44589 h 2715248"/>
              <a:gd name="connsiteX1-65" fmla="*/ 10185052 w 13595398"/>
              <a:gd name="connsiteY1-66" fmla="*/ 0 h 2715248"/>
              <a:gd name="connsiteX2-67" fmla="*/ 13595398 w 13595398"/>
              <a:gd name="connsiteY2-68" fmla="*/ 1310066 h 2715248"/>
              <a:gd name="connsiteX3-69" fmla="*/ 13112020 w 13595398"/>
              <a:gd name="connsiteY3-70" fmla="*/ 2569307 h 2715248"/>
              <a:gd name="connsiteX4-71" fmla="*/ 0 w 13595398"/>
              <a:gd name="connsiteY4-72" fmla="*/ 2715248 h 2715248"/>
              <a:gd name="connsiteX5-73" fmla="*/ 1025170 w 13595398"/>
              <a:gd name="connsiteY5-74" fmla="*/ 44589 h 2715248"/>
              <a:gd name="connsiteX0-75" fmla="*/ 1025170 w 13595398"/>
              <a:gd name="connsiteY0-76" fmla="*/ 44589 h 2747154"/>
              <a:gd name="connsiteX1-77" fmla="*/ 10185052 w 13595398"/>
              <a:gd name="connsiteY1-78" fmla="*/ 0 h 2747154"/>
              <a:gd name="connsiteX2-79" fmla="*/ 13595398 w 13595398"/>
              <a:gd name="connsiteY2-80" fmla="*/ 1310066 h 2747154"/>
              <a:gd name="connsiteX3-81" fmla="*/ 13043751 w 13595398"/>
              <a:gd name="connsiteY3-82" fmla="*/ 2747154 h 2747154"/>
              <a:gd name="connsiteX4-83" fmla="*/ 0 w 13595398"/>
              <a:gd name="connsiteY4-84" fmla="*/ 2715248 h 2747154"/>
              <a:gd name="connsiteX5-85" fmla="*/ 1025170 w 13595398"/>
              <a:gd name="connsiteY5-86" fmla="*/ 44589 h 2747154"/>
              <a:gd name="connsiteX0-87" fmla="*/ 1025170 w 13595398"/>
              <a:gd name="connsiteY0-88" fmla="*/ 44589 h 2715248"/>
              <a:gd name="connsiteX1-89" fmla="*/ 10185052 w 13595398"/>
              <a:gd name="connsiteY1-90" fmla="*/ 0 h 2715248"/>
              <a:gd name="connsiteX2-91" fmla="*/ 13595398 w 13595398"/>
              <a:gd name="connsiteY2-92" fmla="*/ 1310066 h 2715248"/>
              <a:gd name="connsiteX3-93" fmla="*/ 13098366 w 13595398"/>
              <a:gd name="connsiteY3-94" fmla="*/ 2604877 h 2715248"/>
              <a:gd name="connsiteX4-95" fmla="*/ 0 w 13595398"/>
              <a:gd name="connsiteY4-96" fmla="*/ 2715248 h 2715248"/>
              <a:gd name="connsiteX5-97" fmla="*/ 1025170 w 13595398"/>
              <a:gd name="connsiteY5-98" fmla="*/ 44589 h 2715248"/>
              <a:gd name="connsiteX0-99" fmla="*/ 1025170 w 13595398"/>
              <a:gd name="connsiteY0-100" fmla="*/ 44589 h 2723442"/>
              <a:gd name="connsiteX1-101" fmla="*/ 10185052 w 13595398"/>
              <a:gd name="connsiteY1-102" fmla="*/ 0 h 2723442"/>
              <a:gd name="connsiteX2-103" fmla="*/ 13595398 w 13595398"/>
              <a:gd name="connsiteY2-104" fmla="*/ 1310066 h 2723442"/>
              <a:gd name="connsiteX3-105" fmla="*/ 13052853 w 13595398"/>
              <a:gd name="connsiteY3-106" fmla="*/ 2723442 h 2723442"/>
              <a:gd name="connsiteX4-107" fmla="*/ 0 w 13595398"/>
              <a:gd name="connsiteY4-108" fmla="*/ 2715248 h 2723442"/>
              <a:gd name="connsiteX5-109" fmla="*/ 1025170 w 13595398"/>
              <a:gd name="connsiteY5-110" fmla="*/ 44589 h 2723442"/>
              <a:gd name="connsiteX0-111" fmla="*/ 1025170 w 13595398"/>
              <a:gd name="connsiteY0-112" fmla="*/ 44341 h 2723194"/>
              <a:gd name="connsiteX1-113" fmla="*/ 10406499 w 13595398"/>
              <a:gd name="connsiteY1-114" fmla="*/ 0 h 2723194"/>
              <a:gd name="connsiteX2-115" fmla="*/ 13595398 w 13595398"/>
              <a:gd name="connsiteY2-116" fmla="*/ 1309818 h 2723194"/>
              <a:gd name="connsiteX3-117" fmla="*/ 13052853 w 13595398"/>
              <a:gd name="connsiteY3-118" fmla="*/ 2723194 h 2723194"/>
              <a:gd name="connsiteX4-119" fmla="*/ 0 w 13595398"/>
              <a:gd name="connsiteY4-120" fmla="*/ 2715000 h 2723194"/>
              <a:gd name="connsiteX5-121" fmla="*/ 1025170 w 13595398"/>
              <a:gd name="connsiteY5-122" fmla="*/ 44341 h 2723194"/>
              <a:gd name="connsiteX0-123" fmla="*/ 1025170 w 13624074"/>
              <a:gd name="connsiteY0-124" fmla="*/ 44341 h 2723194"/>
              <a:gd name="connsiteX1-125" fmla="*/ 10406499 w 13624074"/>
              <a:gd name="connsiteY1-126" fmla="*/ 0 h 2723194"/>
              <a:gd name="connsiteX2-127" fmla="*/ 13624074 w 13624074"/>
              <a:gd name="connsiteY2-128" fmla="*/ 1235111 h 2723194"/>
              <a:gd name="connsiteX3-129" fmla="*/ 13052853 w 13624074"/>
              <a:gd name="connsiteY3-130" fmla="*/ 2723194 h 2723194"/>
              <a:gd name="connsiteX4-131" fmla="*/ 0 w 13624074"/>
              <a:gd name="connsiteY4-132" fmla="*/ 2715000 h 2723194"/>
              <a:gd name="connsiteX5-133" fmla="*/ 1025170 w 13624074"/>
              <a:gd name="connsiteY5-134" fmla="*/ 44341 h 2723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13624074" h="2723194">
                <a:moveTo>
                  <a:pt x="1025170" y="44341"/>
                </a:moveTo>
                <a:lnTo>
                  <a:pt x="10406499" y="0"/>
                </a:lnTo>
                <a:lnTo>
                  <a:pt x="13624074" y="1235111"/>
                </a:lnTo>
                <a:lnTo>
                  <a:pt x="13052853" y="2723194"/>
                </a:lnTo>
                <a:lnTo>
                  <a:pt x="0" y="2715000"/>
                </a:lnTo>
                <a:lnTo>
                  <a:pt x="1025170" y="44341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Freeform 52"/>
          <p:cNvSpPr/>
          <p:nvPr userDrawn="1"/>
        </p:nvSpPr>
        <p:spPr>
          <a:xfrm rot="-1260000">
            <a:off x="2659681" y="3340387"/>
            <a:ext cx="10002602" cy="770511"/>
          </a:xfrm>
          <a:custGeom>
            <a:avLst/>
            <a:gdLst>
              <a:gd name="connsiteX0" fmla="*/ 0 w 10017679"/>
              <a:gd name="connsiteY0" fmla="*/ 0 h 763723"/>
              <a:gd name="connsiteX1" fmla="*/ 10017679 w 10017679"/>
              <a:gd name="connsiteY1" fmla="*/ 0 h 763723"/>
              <a:gd name="connsiteX2" fmla="*/ 10017679 w 10017679"/>
              <a:gd name="connsiteY2" fmla="*/ 763723 h 763723"/>
              <a:gd name="connsiteX3" fmla="*/ 0 w 10017679"/>
              <a:gd name="connsiteY3" fmla="*/ 763723 h 763723"/>
              <a:gd name="connsiteX4" fmla="*/ 0 w 10017679"/>
              <a:gd name="connsiteY4" fmla="*/ 0 h 763723"/>
              <a:gd name="connsiteX0-1" fmla="*/ 0 w 10017679"/>
              <a:gd name="connsiteY0-2" fmla="*/ 0 h 763723"/>
              <a:gd name="connsiteX1-3" fmla="*/ 10017679 w 10017679"/>
              <a:gd name="connsiteY1-4" fmla="*/ 0 h 763723"/>
              <a:gd name="connsiteX2-5" fmla="*/ 9726277 w 10017679"/>
              <a:gd name="connsiteY2-6" fmla="*/ 706279 h 763723"/>
              <a:gd name="connsiteX3-7" fmla="*/ 0 w 10017679"/>
              <a:gd name="connsiteY3-8" fmla="*/ 763723 h 763723"/>
              <a:gd name="connsiteX4-9" fmla="*/ 0 w 10017679"/>
              <a:gd name="connsiteY4-10" fmla="*/ 0 h 763723"/>
              <a:gd name="connsiteX0-11" fmla="*/ 0 w 10017679"/>
              <a:gd name="connsiteY0-12" fmla="*/ 0 h 763723"/>
              <a:gd name="connsiteX1-13" fmla="*/ 10017679 w 10017679"/>
              <a:gd name="connsiteY1-14" fmla="*/ 0 h 763723"/>
              <a:gd name="connsiteX2-15" fmla="*/ 9708073 w 10017679"/>
              <a:gd name="connsiteY2-16" fmla="*/ 753704 h 763723"/>
              <a:gd name="connsiteX3-17" fmla="*/ 0 w 10017679"/>
              <a:gd name="connsiteY3-18" fmla="*/ 763723 h 763723"/>
              <a:gd name="connsiteX4-19" fmla="*/ 0 w 10017679"/>
              <a:gd name="connsiteY4-20" fmla="*/ 0 h 763723"/>
              <a:gd name="connsiteX0-21" fmla="*/ 0 w 9999997"/>
              <a:gd name="connsiteY0-22" fmla="*/ 6788 h 770511"/>
              <a:gd name="connsiteX1-23" fmla="*/ 9999997 w 9999997"/>
              <a:gd name="connsiteY1-24" fmla="*/ 0 h 770511"/>
              <a:gd name="connsiteX2-25" fmla="*/ 9708073 w 9999997"/>
              <a:gd name="connsiteY2-26" fmla="*/ 760492 h 770511"/>
              <a:gd name="connsiteX3-27" fmla="*/ 0 w 9999997"/>
              <a:gd name="connsiteY3-28" fmla="*/ 770511 h 770511"/>
              <a:gd name="connsiteX4-29" fmla="*/ 0 w 9999997"/>
              <a:gd name="connsiteY4-30" fmla="*/ 6788 h 770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999997" h="770511">
                <a:moveTo>
                  <a:pt x="0" y="6788"/>
                </a:moveTo>
                <a:lnTo>
                  <a:pt x="9999997" y="0"/>
                </a:lnTo>
                <a:lnTo>
                  <a:pt x="9708073" y="760492"/>
                </a:lnTo>
                <a:lnTo>
                  <a:pt x="0" y="770511"/>
                </a:lnTo>
                <a:lnTo>
                  <a:pt x="0" y="6788"/>
                </a:lnTo>
                <a:close/>
              </a:path>
            </a:pathLst>
          </a:custGeom>
          <a:solidFill>
            <a:srgbClr val="41404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4" name="Picture 53" descr="LenovoLockup-POS-Color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 rot="-1260000">
            <a:off x="566101" y="715838"/>
            <a:ext cx="3246140" cy="1365846"/>
          </a:xfrm>
          <a:prstGeom prst="rect">
            <a:avLst/>
          </a:prstGeom>
        </p:spPr>
      </p:pic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 rot="-1260000">
            <a:off x="2703319" y="3447161"/>
            <a:ext cx="9515694" cy="713913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单击此处编辑模板副标题样式</a:t>
            </a:r>
            <a:endParaRPr lang="en-US" dirty="0"/>
          </a:p>
        </p:txBody>
      </p:sp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 rot="-1260000">
            <a:off x="207022" y="1899201"/>
            <a:ext cx="9795424" cy="1972279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5600" b="0" kern="1200" cap="none" spc="0" baseline="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1pPr>
          </a:lstStyle>
          <a:p>
            <a:r>
              <a:rPr lang="zh-CN" altLang="en-US" dirty="0"/>
              <a:t>单击此处编辑</a:t>
            </a:r>
            <a:endParaRPr lang="en-US" dirty="0"/>
          </a:p>
        </p:txBody>
      </p:sp>
      <p:pic>
        <p:nvPicPr>
          <p:cNvPr id="58" name="Picture 57" descr="Kickoff2013-POS-Color.png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8500745" y="4155123"/>
            <a:ext cx="3325652" cy="2489441"/>
          </a:xfrm>
          <a:prstGeom prst="rect">
            <a:avLst/>
          </a:prstGeom>
        </p:spPr>
      </p:pic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926" y="6397009"/>
            <a:ext cx="2414601" cy="307777"/>
          </a:xfrm>
        </p:spPr>
        <p:txBody>
          <a:bodyPr/>
          <a:lstStyle/>
          <a:p>
            <a:r>
              <a:rPr lang="en-US" sz="1000" cap="all">
                <a:solidFill>
                  <a:srgbClr val="939598"/>
                </a:solidFill>
                <a:cs typeface="Arial" panose="020B0604020202090204" pitchFamily="34" charset="0"/>
              </a:rPr>
              <a:t>2013 LENOVO INTERNAL. All rights reserved.</a:t>
            </a:r>
            <a:endParaRPr lang="en-US" sz="1000" cap="all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F14B7D-3A80-4959-B65F-02EF4D626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884829-82E7-4DCB-9408-D938283FFE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2C8CB-400E-404C-ACED-5EDB5F9E876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783" y="6458563"/>
            <a:ext cx="2413972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B4B7F-7108-4E1D-BC72-7A5CDD46FD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19" y="274955"/>
            <a:ext cx="823174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319" y="1600200"/>
            <a:ext cx="8231744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2015 LENOVO INTERNAL. ALL RIGHTS RESERVED.</a:t>
            </a:r>
            <a:endParaRPr lang="en-US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87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32"/>
            <a:ext cx="12195176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sz="2400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92127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cs typeface="Arial" panose="020B0604020202090204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5252" y="1709928"/>
            <a:ext cx="9585408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9200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section header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524" y="0"/>
            <a:ext cx="12192127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5252" y="4589464"/>
            <a:ext cx="958515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221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760" y="6329604"/>
            <a:ext cx="118903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296" y="4087550"/>
            <a:ext cx="347680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591056"/>
            <a:ext cx="11076268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929" y="1591056"/>
            <a:ext cx="11067122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23.png"/><Relationship Id="rId28" Type="http://schemas.openxmlformats.org/officeDocument/2006/relationships/image" Target="../media/image26.jpe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783" y="6473952"/>
            <a:ext cx="241397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ctr" defTabSz="1219200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anose="020B0604020202090204" pitchFamily="34" charset="0"/>
          <a:ea typeface="+mj-ea"/>
          <a:cs typeface="Arial" panose="020B0604020202090204" pitchFamily="34" charset="0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43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1pPr>
      <a:lvl2pPr marL="990600" indent="-3810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7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2pPr>
      <a:lvl3pPr marL="1524000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7.xml"/><Relationship Id="rId2" Type="http://schemas.openxmlformats.org/officeDocument/2006/relationships/image" Target="../media/image41.png"/><Relationship Id="rId1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7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8.xml"/><Relationship Id="rId2" Type="http://schemas.openxmlformats.org/officeDocument/2006/relationships/image" Target="../media/image42.jpeg"/><Relationship Id="rId1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9.xml"/><Relationship Id="rId2" Type="http://schemas.openxmlformats.org/officeDocument/2006/relationships/image" Target="../media/image42.jpeg"/><Relationship Id="rId1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11.xml"/><Relationship Id="rId2" Type="http://schemas.openxmlformats.org/officeDocument/2006/relationships/image" Target="../media/image42.jpeg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12.xml"/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13.xml"/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2.xml"/><Relationship Id="rId2" Type="http://schemas.openxmlformats.org/officeDocument/2006/relationships/image" Target="../media/image40.jpeg"/><Relationship Id="rId1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4.xml"/><Relationship Id="rId3" Type="http://schemas.openxmlformats.org/officeDocument/2006/relationships/hyperlink" Target="https://baike.baidu.com/item/&#26426;&#22120;&#35821;&#35328;/2019225" TargetMode="External"/><Relationship Id="rId2" Type="http://schemas.openxmlformats.org/officeDocument/2006/relationships/hyperlink" Target="https://baike.baidu.com/item/&#39640;&#32423;&#35821;&#35328;/299113" TargetMode="External"/><Relationship Id="rId1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586355"/>
            <a:ext cx="8725535" cy="104394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6400"/>
              </a:lnSpc>
            </a:pPr>
            <a:r>
              <a:rPr lang="zh-CN" altLang="en-US" sz="5400" b="1" dirty="0">
                <a:solidFill>
                  <a:srgbClr val="4140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altLang="zh-CN" sz="5400" b="1" dirty="0">
                <a:solidFill>
                  <a:srgbClr val="4140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altLang="zh-CN" sz="5400" b="1" dirty="0">
              <a:solidFill>
                <a:srgbClr val="4140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联想教育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的特点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9105" y="4114800"/>
            <a:ext cx="2329815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8470" y="2667000"/>
            <a:ext cx="2330450" cy="1152525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特点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992966" y="233276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92780" y="1079500"/>
            <a:ext cx="8432800" cy="515302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4" y="4410244"/>
            <a:ext cx="855133" cy="8551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0680" y="32956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47110" y="1426845"/>
            <a:ext cx="751903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1800" b="1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是完全</a:t>
            </a:r>
            <a:r>
              <a:rPr sz="18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面向对象</a:t>
            </a:r>
            <a:r>
              <a:rPr sz="1800" b="1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的语言</a:t>
            </a:r>
            <a:r>
              <a:rPr lang="zh-CN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 Python 中一切皆对象</a:t>
            </a:r>
            <a:r>
              <a:rPr lang="zh-CN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endParaRPr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1800" b="1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Python拥有强大的标准库</a:t>
            </a:r>
            <a:r>
              <a:rPr lang="zh-CN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语言的核心只包含数字、字符串、列表、字典、文件等常见类型和函数，而由 Python 标准库提供了系统管理、网络通信、文本处理、数据库接口等额外的功能</a:t>
            </a:r>
            <a:r>
              <a:rPr lang="zh-CN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endParaRPr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1800" b="1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社区提供了大量的第三方模块</a:t>
            </a:r>
            <a:r>
              <a:rPr lang="zh-CN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使用方式与标准库类似。它们的功能覆盖科学计算、人工智能、机器学习、Web 开发、数据库接口、图形系统多个领域</a:t>
            </a:r>
            <a:r>
              <a:rPr lang="zh-CN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8640" y="6455093"/>
            <a:ext cx="3100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的特点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9105" y="4114800"/>
            <a:ext cx="2329815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8470" y="2667000"/>
            <a:ext cx="2330450" cy="1152525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特点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992966" y="233276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92780" y="1079500"/>
            <a:ext cx="8432800" cy="515302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4" y="4410244"/>
            <a:ext cx="855133" cy="8551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0680" y="32956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47110" y="1426845"/>
            <a:ext cx="751903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面向对象</a:t>
            </a: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的思维方式</a:t>
            </a:r>
            <a:r>
              <a:rPr 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面向对象是一种思维方式，也是一门程序设计技术</a:t>
            </a:r>
            <a:r>
              <a:rPr 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要解决一个问题前，首先考虑由</a:t>
            </a:r>
            <a:r>
              <a:rPr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谁</a:t>
            </a: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来做，怎么做事情是谁的职责，最后把事情做好就行！</a:t>
            </a:r>
            <a:endParaRPr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这里的</a:t>
            </a:r>
            <a:r>
              <a:rPr lang="zh-CN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谁</a:t>
            </a:r>
            <a:r>
              <a:rPr 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就是</a:t>
            </a:r>
            <a:r>
              <a:rPr 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对象。</a:t>
            </a:r>
            <a:endParaRPr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要解决复杂的问题，就可以找多个不同的对象，各司其职，共同实现，最终完成需求</a:t>
            </a:r>
            <a:r>
              <a:rPr 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1953895"/>
            <a:ext cx="10151110" cy="47472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8640" y="6455093"/>
            <a:ext cx="3100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8137" y="5127258"/>
            <a:ext cx="9937318" cy="893543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004" y="2128532"/>
            <a:ext cx="4828535" cy="923612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8951" y="3603130"/>
            <a:ext cx="4841588" cy="923611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350" y="1583055"/>
            <a:ext cx="99060" cy="4438015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6099" y="1583139"/>
            <a:ext cx="4864440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558727" y="2245232"/>
            <a:ext cx="451598" cy="690213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18041" y="3830137"/>
            <a:ext cx="470240" cy="469596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7808" y="5342624"/>
            <a:ext cx="453618" cy="46281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1988281" y="3803325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的特点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1" name="文本框 19"/>
          <p:cNvSpPr txBox="1"/>
          <p:nvPr/>
        </p:nvSpPr>
        <p:spPr>
          <a:xfrm>
            <a:off x="1988281" y="2328728"/>
            <a:ext cx="41522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的起源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2" name="文本框 19"/>
          <p:cNvSpPr txBox="1"/>
          <p:nvPr/>
        </p:nvSpPr>
        <p:spPr>
          <a:xfrm>
            <a:off x="1988281" y="5312419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语言流行的原因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4317" b="9584"/>
          <a:stretch>
            <a:fillRect/>
          </a:stretch>
        </p:blipFill>
        <p:spPr>
          <a:xfrm>
            <a:off x="6280484" y="1583138"/>
            <a:ext cx="4934971" cy="32886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8640" y="6455093"/>
            <a:ext cx="3100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的优点</a:t>
            </a:r>
            <a:endParaRPr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9105" y="4114800"/>
            <a:ext cx="2329815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8470" y="2667000"/>
            <a:ext cx="2330450" cy="1152525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优点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992966" y="233276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92780" y="1079500"/>
            <a:ext cx="8432800" cy="515302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4" y="4410244"/>
            <a:ext cx="855133" cy="8551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0680" y="32956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3427" y="1882542"/>
            <a:ext cx="89430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简单易学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2965AB"/>
              </a:buClr>
              <a:buFont typeface="Arial" panose="020B060402020209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2965AB"/>
              </a:buClr>
              <a:buFont typeface="Arial" panose="020B060402020209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可移植性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2965AB"/>
              </a:buClr>
              <a:buFont typeface="Arial" panose="020B060402020209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可扩展性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2965AB"/>
              </a:buClr>
              <a:buFont typeface="Arial" panose="020B060402020209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高级语言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16" y="2027044"/>
            <a:ext cx="4386033" cy="2996952"/>
          </a:xfrm>
          <a:prstGeom prst="rect">
            <a:avLst/>
          </a:prstGeom>
        </p:spPr>
      </p:pic>
      <p:sp>
        <p:nvSpPr>
          <p:cNvPr id="2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8640" y="6455093"/>
            <a:ext cx="3100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的优点</a:t>
            </a:r>
            <a:endParaRPr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9105" y="4114800"/>
            <a:ext cx="2329815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8470" y="2667000"/>
            <a:ext cx="2330450" cy="1152525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优点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992966" y="233276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92780" y="1079500"/>
            <a:ext cx="8432800" cy="515302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4" y="4410244"/>
            <a:ext cx="855133" cy="8551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0680" y="32956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655" y="2308860"/>
            <a:ext cx="3277235" cy="22396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16630" y="1712595"/>
            <a:ext cx="4744720" cy="415417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它常被昵称为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胶水语言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，能够把用其他语言制作的各种模块（尤其是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）很轻松地联结在一起。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2965AB"/>
              </a:buClr>
              <a:buFont typeface="Arial" panose="020B0604020202090204" pitchFamily="34" charset="0"/>
              <a:buChar char="•"/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易于学习和理解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2965AB"/>
              </a:buClr>
              <a:buFont typeface="Arial" panose="020B060402020209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+mn-ea"/>
              </a:rPr>
              <a:t>拥有丰富的工具包，可进行数据获取，数据清洗，数据分析及可视化等。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2965AB"/>
              </a:buClr>
              <a:buFont typeface="Arial" panose="020B060402020209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8640" y="6455093"/>
            <a:ext cx="3100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的优点</a:t>
            </a:r>
            <a:endParaRPr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9105" y="4114800"/>
            <a:ext cx="2329815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8470" y="2667000"/>
            <a:ext cx="2330450" cy="1152525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优点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992966" y="233276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92780" y="1079500"/>
            <a:ext cx="8432800" cy="515302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4" y="4410244"/>
            <a:ext cx="855133" cy="8551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0680" y="32956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630" y="1712595"/>
            <a:ext cx="4744720" cy="304609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可移植性好。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Linux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Windows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MacOS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2965AB"/>
              </a:buClr>
              <a:buFont typeface="Arial" panose="020B0604020202090204" pitchFamily="34" charset="0"/>
              <a:buChar char="•"/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490"/>
          <a:stretch>
            <a:fillRect/>
          </a:stretch>
        </p:blipFill>
        <p:spPr>
          <a:xfrm>
            <a:off x="7968843" y="4101331"/>
            <a:ext cx="2639466" cy="1472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226" y="1712624"/>
            <a:ext cx="1528068" cy="18165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8640" y="6455093"/>
            <a:ext cx="3100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的优点</a:t>
            </a:r>
            <a:endParaRPr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9105" y="4114800"/>
            <a:ext cx="2329815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8470" y="2667000"/>
            <a:ext cx="2330450" cy="1152525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优点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992966" y="233276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92780" y="1079500"/>
            <a:ext cx="8432800" cy="515302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4" y="4410244"/>
            <a:ext cx="855133" cy="8551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0680" y="32956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630" y="1712595"/>
            <a:ext cx="4744720" cy="433832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可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扩展性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可嵌入其他语言编好的功能模块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c/c++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提供丰富的库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正则表达式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数据库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网页浏览器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20" y="2536190"/>
            <a:ext cx="3277235" cy="2239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8640" y="6455093"/>
            <a:ext cx="3100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的优点</a:t>
            </a:r>
            <a:endParaRPr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9105" y="4114800"/>
            <a:ext cx="2329815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8470" y="2667000"/>
            <a:ext cx="2330450" cy="1152525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优点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992966" y="233276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92780" y="1079500"/>
            <a:ext cx="8432800" cy="515302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4" y="4410244"/>
            <a:ext cx="855133" cy="8551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0680" y="32956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16630" y="1712595"/>
            <a:ext cx="474472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l"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数据分析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Numpy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Pandas</a:t>
            </a:r>
            <a:r>
              <a:rPr lang="zh-TW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等</a:t>
            </a:r>
            <a:r>
              <a:rPr lang="zh-CN" altLang="zh-TW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。</a:t>
            </a:r>
            <a:endParaRPr lang="zh-CN" altLang="zh-TW" sz="240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3" name="Picture 2" descr="A drawing of a face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104" y="2667194"/>
            <a:ext cx="5676923" cy="115384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16630" y="4678045"/>
            <a:ext cx="29070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数据可视化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Mat</a:t>
            </a:r>
            <a:r>
              <a:rPr lang="en-US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plotlib</a:t>
            </a:r>
            <a:r>
              <a:rPr lang="zh-TW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等</a:t>
            </a:r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5" name="Picture 4" descr="A close up of a map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45" y="3945007"/>
            <a:ext cx="4731810" cy="2724232"/>
          </a:xfrm>
          <a:prstGeom prst="rect">
            <a:avLst/>
          </a:prstGeom>
        </p:spPr>
      </p:pic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8640" y="6455093"/>
            <a:ext cx="3100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的优点</a:t>
            </a:r>
            <a:endParaRPr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9105" y="4114800"/>
            <a:ext cx="2329815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8470" y="2667000"/>
            <a:ext cx="2330450" cy="1152525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优点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992966" y="233276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92780" y="1079500"/>
            <a:ext cx="8432800" cy="515302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4" y="4410244"/>
            <a:ext cx="855133" cy="8551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0680" y="32956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3489390" y="153219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机器学习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839" y="1441037"/>
            <a:ext cx="6350294" cy="2456892"/>
          </a:xfrm>
          <a:prstGeom prst="rect">
            <a:avLst/>
          </a:prstGeom>
        </p:spPr>
      </p:pic>
      <p:sp>
        <p:nvSpPr>
          <p:cNvPr id="10" name="TextBox 7"/>
          <p:cNvSpPr txBox="1"/>
          <p:nvPr/>
        </p:nvSpPr>
        <p:spPr>
          <a:xfrm>
            <a:off x="3500185" y="4803631"/>
            <a:ext cx="194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>
                <a:srgbClr val="2965AB"/>
              </a:buClr>
              <a:buFont typeface="Arial" panose="020B0604020202090204" pitchFamily="34" charset="0"/>
              <a:buChar char="•"/>
            </a:pPr>
            <a:r>
              <a:rPr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深度学习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Picture 6" descr="A close up of a sign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52" y="3897372"/>
            <a:ext cx="6274297" cy="259525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8640" y="6455093"/>
            <a:ext cx="3100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645" y="468630"/>
            <a:ext cx="4067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7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3600" b="1" spc="-85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3600" b="1" spc="-13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600" b="1" spc="-4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3600" b="1" spc="114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600" b="1" spc="-2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600" dirty="0"/>
              <a:t>应用领域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389" y="1604645"/>
            <a:ext cx="10206355" cy="3613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28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90204"/>
                <a:cs typeface="Arial" panose="020B0604020202090204"/>
              </a:rPr>
              <a:t>——</a:t>
            </a:r>
            <a:r>
              <a:rPr sz="1800" dirty="0">
                <a:latin typeface="Droid Sans Fallback"/>
                <a:cs typeface="Droid Sans Fallback"/>
              </a:rPr>
              <a:t>最火的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Python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web</a:t>
            </a:r>
            <a:r>
              <a:rPr sz="1800" dirty="0">
                <a:latin typeface="Droid Sans Fallback"/>
                <a:cs typeface="Droid Sans Fallback"/>
              </a:rPr>
              <a:t>框架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Django,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Droid Sans Fallback"/>
                <a:cs typeface="Droid Sans Fallback"/>
              </a:rPr>
              <a:t>支持异步高并发的</a:t>
            </a:r>
            <a:r>
              <a:rPr sz="1800" spc="-35" dirty="0">
                <a:latin typeface="Arial" panose="020B0604020202090204"/>
                <a:cs typeface="Arial" panose="020B0604020202090204"/>
              </a:rPr>
              <a:t>Tornado</a:t>
            </a:r>
            <a:r>
              <a:rPr sz="1800" dirty="0">
                <a:latin typeface="Droid Sans Fallback"/>
                <a:cs typeface="Droid Sans Fallback"/>
              </a:rPr>
              <a:t>框架，短小精悍的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flask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355600" indent="-342900">
              <a:lnSpc>
                <a:spcPct val="100000"/>
              </a:lnSpc>
              <a:buFont typeface="Arial" panose="020B0604020202090204"/>
              <a:buAutoNum type="arabicPeriod" startAt="2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AF50"/>
                </a:solidFill>
                <a:latin typeface="Droid Sans Fallback"/>
                <a:cs typeface="Droid Sans Fallback"/>
              </a:rPr>
              <a:t>网络编程</a:t>
            </a:r>
            <a:r>
              <a:rPr sz="1800" spc="20" dirty="0">
                <a:solidFill>
                  <a:srgbClr val="00AF50"/>
                </a:solidFill>
                <a:latin typeface="Droid Sans Fallback"/>
                <a:cs typeface="Droid Sans Fallback"/>
              </a:rPr>
              <a:t> </a:t>
            </a:r>
            <a:r>
              <a:rPr sz="1800" dirty="0">
                <a:latin typeface="Arial" panose="020B0604020202090204"/>
                <a:cs typeface="Arial" panose="020B0604020202090204"/>
              </a:rPr>
              <a:t>——</a:t>
            </a:r>
            <a:r>
              <a:rPr sz="1800" dirty="0">
                <a:latin typeface="Droid Sans Fallback"/>
                <a:cs typeface="Droid Sans Fallback"/>
              </a:rPr>
              <a:t>支持高并发的</a:t>
            </a:r>
            <a:r>
              <a:rPr sz="1800" spc="-20" dirty="0">
                <a:latin typeface="Arial" panose="020B0604020202090204"/>
                <a:cs typeface="Arial" panose="020B0604020202090204"/>
              </a:rPr>
              <a:t>Twisted</a:t>
            </a:r>
            <a:r>
              <a:rPr sz="1800" dirty="0">
                <a:latin typeface="Droid Sans Fallback"/>
                <a:cs typeface="Droid Sans Fallback"/>
              </a:rPr>
              <a:t>网络框架，</a:t>
            </a:r>
            <a:r>
              <a:rPr sz="1800" spc="20" dirty="0">
                <a:latin typeface="Droid Sans Fallback"/>
                <a:cs typeface="Droid Sans Fallback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py3</a:t>
            </a:r>
            <a:r>
              <a:rPr sz="1800" dirty="0">
                <a:latin typeface="Droid Sans Fallback"/>
                <a:cs typeface="Droid Sans Fallback"/>
              </a:rPr>
              <a:t>引入的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asyncio</a:t>
            </a:r>
            <a:r>
              <a:rPr sz="1800" dirty="0">
                <a:latin typeface="Droid Sans Fallback"/>
                <a:cs typeface="Droid Sans Fallback"/>
              </a:rPr>
              <a:t>使异步编程变的非常简单</a:t>
            </a:r>
            <a:endParaRPr sz="1800">
              <a:latin typeface="Droid Sans Fallback"/>
              <a:cs typeface="Droid Sans Fallback"/>
            </a:endParaRPr>
          </a:p>
          <a:p>
            <a:pPr marL="419100" indent="-406400">
              <a:lnSpc>
                <a:spcPct val="100000"/>
              </a:lnSpc>
              <a:buClr>
                <a:srgbClr val="000000"/>
              </a:buClr>
              <a:buFont typeface="Arial" panose="020B0604020202090204"/>
              <a:buAutoNum type="arabicPeriod" startAt="2"/>
              <a:tabLst>
                <a:tab pos="418465" algn="l"/>
                <a:tab pos="419100" algn="l"/>
              </a:tabLst>
            </a:pPr>
            <a:r>
              <a:rPr sz="1800" dirty="0">
                <a:solidFill>
                  <a:srgbClr val="00AF50"/>
                </a:solidFill>
                <a:latin typeface="Droid Sans Fallback"/>
                <a:cs typeface="Droid Sans Fallback"/>
              </a:rPr>
              <a:t>爬虫</a:t>
            </a:r>
            <a:r>
              <a:rPr sz="1800" dirty="0">
                <a:latin typeface="Arial" panose="020B0604020202090204"/>
                <a:cs typeface="Arial" panose="020B0604020202090204"/>
              </a:rPr>
              <a:t>——</a:t>
            </a:r>
            <a:r>
              <a:rPr sz="1800" dirty="0">
                <a:latin typeface="Droid Sans Fallback"/>
                <a:cs typeface="Droid Sans Fallback"/>
              </a:rPr>
              <a:t>爬虫领域</a:t>
            </a:r>
            <a:r>
              <a:rPr sz="1800" spc="-5" dirty="0">
                <a:latin typeface="Droid Sans Fallback"/>
                <a:cs typeface="Droid Sans Fallback"/>
              </a:rPr>
              <a:t>，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Python</a:t>
            </a:r>
            <a:r>
              <a:rPr sz="1800" dirty="0">
                <a:latin typeface="Droid Sans Fallback"/>
                <a:cs typeface="Droid Sans Fallback"/>
              </a:rPr>
              <a:t>几乎是霸主地位，想爬啥就爬啥</a:t>
            </a:r>
            <a:endParaRPr sz="1800">
              <a:latin typeface="Droid Sans Fallback"/>
              <a:cs typeface="Droid Sans Fallback"/>
            </a:endParaRPr>
          </a:p>
          <a:p>
            <a:pPr marL="355600" marR="166370" indent="-342900">
              <a:lnSpc>
                <a:spcPts val="2150"/>
              </a:lnSpc>
              <a:spcBef>
                <a:spcPts val="80"/>
              </a:spcBef>
              <a:buFont typeface="Arial" panose="020B0604020202090204"/>
              <a:buAutoNum type="arabicPeriod" startAt="2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AF50"/>
                </a:solidFill>
                <a:latin typeface="Droid Sans Fallback"/>
                <a:cs typeface="Droid Sans Fallback"/>
              </a:rPr>
              <a:t>云计算</a:t>
            </a:r>
            <a:r>
              <a:rPr sz="1800" dirty="0">
                <a:latin typeface="Arial" panose="020B0604020202090204"/>
                <a:cs typeface="Arial" panose="020B0604020202090204"/>
              </a:rPr>
              <a:t>——</a:t>
            </a:r>
            <a:r>
              <a:rPr sz="1800" dirty="0">
                <a:latin typeface="Droid Sans Fallback"/>
                <a:cs typeface="Droid Sans Fallback"/>
              </a:rPr>
              <a:t>目前最火最知名的云计算框架就是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OpenSta</a:t>
            </a:r>
            <a:r>
              <a:rPr sz="1800" dirty="0">
                <a:latin typeface="Arial" panose="020B0604020202090204"/>
                <a:cs typeface="Arial" panose="020B0604020202090204"/>
              </a:rPr>
              <a:t>ck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,P</a:t>
            </a:r>
            <a:r>
              <a:rPr sz="1800" dirty="0">
                <a:latin typeface="Arial" panose="020B0604020202090204"/>
                <a:cs typeface="Arial" panose="020B0604020202090204"/>
              </a:rPr>
              <a:t>y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thon</a:t>
            </a:r>
            <a:r>
              <a:rPr sz="1800" dirty="0">
                <a:latin typeface="Droid Sans Fallback"/>
                <a:cs typeface="Droid Sans Fallback"/>
              </a:rPr>
              <a:t>现在的火，很大一部分就是因为 云计算</a:t>
            </a:r>
            <a:endParaRPr sz="1800">
              <a:latin typeface="Droid Sans Fallback"/>
              <a:cs typeface="Droid Sans Fallback"/>
            </a:endParaRPr>
          </a:p>
          <a:p>
            <a:pPr marL="355600" indent="-342900">
              <a:lnSpc>
                <a:spcPts val="2100"/>
              </a:lnSpc>
              <a:buFont typeface="Arial" panose="020B0604020202090204"/>
              <a:buAutoNum type="arabicPeriod" startAt="2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AF50"/>
                </a:solidFill>
                <a:latin typeface="Droid Sans Fallback"/>
                <a:cs typeface="Droid Sans Fallback"/>
              </a:rPr>
              <a:t>人工智能、数据分析</a:t>
            </a:r>
            <a:r>
              <a:rPr sz="1800" dirty="0">
                <a:latin typeface="Arial" panose="020B0604020202090204"/>
                <a:cs typeface="Arial" panose="020B0604020202090204"/>
              </a:rPr>
              <a:t>——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Python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Droid Sans Fallback"/>
                <a:cs typeface="Droid Sans Fallback"/>
              </a:rPr>
              <a:t>是目前公认的人工智能和数据分析领域的必备语言</a:t>
            </a:r>
            <a:endParaRPr sz="1800">
              <a:latin typeface="Droid Sans Fallback"/>
              <a:cs typeface="Droid Sans Fallback"/>
            </a:endParaRPr>
          </a:p>
          <a:p>
            <a:pPr marL="355600" indent="-342900">
              <a:lnSpc>
                <a:spcPct val="100000"/>
              </a:lnSpc>
              <a:buFont typeface="Arial" panose="020B0604020202090204"/>
              <a:buAutoNum type="arabicPeriod" startAt="2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AF50"/>
                </a:solidFill>
                <a:latin typeface="Droid Sans Fallback"/>
                <a:cs typeface="Droid Sans Fallback"/>
              </a:rPr>
              <a:t>自动化运维</a:t>
            </a:r>
            <a:r>
              <a:rPr sz="1800" dirty="0">
                <a:latin typeface="Arial" panose="020B0604020202090204"/>
                <a:cs typeface="Arial" panose="020B0604020202090204"/>
              </a:rPr>
              <a:t>——</a:t>
            </a:r>
            <a:r>
              <a:rPr sz="1800" dirty="0">
                <a:latin typeface="Droid Sans Fallback"/>
                <a:cs typeface="Droid Sans Fallback"/>
              </a:rPr>
              <a:t>运维工程师的标配语言，腾讯蓝鲸运维平台、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Ansible(</a:t>
            </a:r>
            <a:r>
              <a:rPr sz="1800" dirty="0">
                <a:latin typeface="Droid Sans Fallback"/>
                <a:cs typeface="Droid Sans Fallback"/>
              </a:rPr>
              <a:t>自动化运维工具</a:t>
            </a:r>
            <a:r>
              <a:rPr sz="1800" dirty="0">
                <a:latin typeface="Arial" panose="020B0604020202090204"/>
                <a:cs typeface="Arial" panose="020B0604020202090204"/>
              </a:rPr>
              <a:t>)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355600" indent="-342900">
              <a:lnSpc>
                <a:spcPct val="100000"/>
              </a:lnSpc>
              <a:buFont typeface="Arial" panose="020B0604020202090204"/>
              <a:buAutoNum type="arabicPeriod" startAt="2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AF50"/>
                </a:solidFill>
                <a:latin typeface="Droid Sans Fallback"/>
                <a:cs typeface="Droid Sans Fallback"/>
              </a:rPr>
              <a:t>金融分析</a:t>
            </a:r>
            <a:r>
              <a:rPr sz="1800" dirty="0">
                <a:latin typeface="Arial" panose="020B0604020202090204"/>
                <a:cs typeface="Arial" panose="020B0604020202090204"/>
              </a:rPr>
              <a:t>——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Python</a:t>
            </a:r>
            <a:r>
              <a:rPr sz="1800" dirty="0">
                <a:latin typeface="Droid Sans Fallback"/>
                <a:cs typeface="Droid Sans Fallback"/>
              </a:rPr>
              <a:t>是金融分析、量化交易领域里用的最多的语言</a:t>
            </a:r>
            <a:endParaRPr sz="1800">
              <a:latin typeface="Droid Sans Fallback"/>
              <a:cs typeface="Droid Sans Fallback"/>
            </a:endParaRPr>
          </a:p>
          <a:p>
            <a:pPr marL="355600" marR="5080" indent="-342900">
              <a:lnSpc>
                <a:spcPct val="100000"/>
              </a:lnSpc>
              <a:buFont typeface="Arial" panose="020B0604020202090204"/>
              <a:buAutoNum type="arabicPeriod" startAt="2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AF50"/>
                </a:solidFill>
                <a:latin typeface="Droid Sans Fallback"/>
                <a:cs typeface="Droid Sans Fallback"/>
              </a:rPr>
              <a:t>科学运算</a:t>
            </a:r>
            <a:r>
              <a:rPr sz="1800" dirty="0">
                <a:latin typeface="Arial" panose="020B0604020202090204"/>
                <a:cs typeface="Arial" panose="020B0604020202090204"/>
              </a:rPr>
              <a:t>——</a:t>
            </a:r>
            <a:r>
              <a:rPr sz="1800" spc="-20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97</a:t>
            </a:r>
            <a:r>
              <a:rPr sz="1800" dirty="0">
                <a:latin typeface="Droid Sans Fallback"/>
                <a:cs typeface="Droid Sans Fallback"/>
              </a:rPr>
              <a:t>年开始</a:t>
            </a:r>
            <a:r>
              <a:rPr sz="1800" spc="-5" dirty="0">
                <a:latin typeface="Droid Sans Fallback"/>
                <a:cs typeface="Droid Sans Fallback"/>
              </a:rPr>
              <a:t>，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NASA</a:t>
            </a:r>
            <a:r>
              <a:rPr sz="1800" dirty="0">
                <a:latin typeface="Droid Sans Fallback"/>
                <a:cs typeface="Droid Sans Fallback"/>
              </a:rPr>
              <a:t>就在大量使用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Python</a:t>
            </a:r>
            <a:r>
              <a:rPr sz="1800" dirty="0">
                <a:latin typeface="Droid Sans Fallback"/>
                <a:cs typeface="Droid Sans Fallback"/>
              </a:rPr>
              <a:t>在进行各种复杂的科学运算，随着</a:t>
            </a:r>
            <a:r>
              <a:rPr sz="1800" spc="-25" dirty="0">
                <a:latin typeface="Arial" panose="020B0604020202090204"/>
                <a:cs typeface="Arial" panose="020B0604020202090204"/>
              </a:rPr>
              <a:t>NumPy,  SciPy,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Matplotlib,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Enthought</a:t>
            </a:r>
            <a:r>
              <a:rPr sz="1800" spc="-1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librarys</a:t>
            </a:r>
            <a:r>
              <a:rPr sz="1800" dirty="0">
                <a:latin typeface="Droid Sans Fallback"/>
                <a:cs typeface="Droid Sans Fallback"/>
              </a:rPr>
              <a:t>等众多程序库的开发，使的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Python</a:t>
            </a:r>
            <a:r>
              <a:rPr sz="1800" dirty="0">
                <a:latin typeface="Droid Sans Fallback"/>
                <a:cs typeface="Droid Sans Fallback"/>
              </a:rPr>
              <a:t>越来越适合于做科学计算、 绘制高质量的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2D</a:t>
            </a:r>
            <a:r>
              <a:rPr sz="1800" dirty="0">
                <a:latin typeface="Droid Sans Fallback"/>
                <a:cs typeface="Droid Sans Fallback"/>
              </a:rPr>
              <a:t>和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3D</a:t>
            </a:r>
            <a:r>
              <a:rPr sz="1800" dirty="0">
                <a:latin typeface="Droid Sans Fallback"/>
                <a:cs typeface="Droid Sans Fallback"/>
              </a:rPr>
              <a:t>图像。和科学计算领域最流行的商业软件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Matlab</a:t>
            </a:r>
            <a:r>
              <a:rPr sz="1800" dirty="0">
                <a:latin typeface="Droid Sans Fallback"/>
                <a:cs typeface="Droid Sans Fallback"/>
              </a:rPr>
              <a:t>相比</a:t>
            </a:r>
            <a:r>
              <a:rPr sz="1800" spc="-5" dirty="0">
                <a:latin typeface="Droid Sans Fallback"/>
                <a:cs typeface="Droid Sans Fallback"/>
              </a:rPr>
              <a:t>，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Python</a:t>
            </a:r>
            <a:r>
              <a:rPr sz="1800" dirty="0">
                <a:latin typeface="Droid Sans Fallback"/>
                <a:cs typeface="Droid Sans Fallback"/>
              </a:rPr>
              <a:t>是一门通用</a:t>
            </a:r>
            <a:endParaRPr sz="1800">
              <a:latin typeface="Droid Sans Fallback"/>
              <a:cs typeface="Droid Sans Fallback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Droid Sans Fallback"/>
                <a:cs typeface="Droid Sans Fallback"/>
              </a:rPr>
              <a:t>的程序设计语言，比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Matlab</a:t>
            </a:r>
            <a:r>
              <a:rPr sz="1800" dirty="0">
                <a:latin typeface="Droid Sans Fallback"/>
                <a:cs typeface="Droid Sans Fallback"/>
              </a:rPr>
              <a:t>所采用的脚本语言的应用范围更广泛</a:t>
            </a:r>
            <a:endParaRPr sz="1800">
              <a:latin typeface="Droid Sans Fallback"/>
              <a:cs typeface="Droid Sans Fallback"/>
            </a:endParaRPr>
          </a:p>
          <a:p>
            <a:pPr marL="355600" indent="-342900">
              <a:lnSpc>
                <a:spcPct val="100000"/>
              </a:lnSpc>
              <a:buFont typeface="Arial" panose="020B0604020202090204"/>
              <a:buAutoNum type="arabicPeriod" startAt="9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AF50"/>
                </a:solidFill>
                <a:latin typeface="Droid Sans Fallback"/>
                <a:cs typeface="Droid Sans Fallback"/>
              </a:rPr>
              <a:t>游戏开发</a:t>
            </a:r>
            <a:r>
              <a:rPr sz="1800" dirty="0">
                <a:latin typeface="Arial" panose="020B0604020202090204"/>
                <a:cs typeface="Arial" panose="020B0604020202090204"/>
              </a:rPr>
              <a:t>——</a:t>
            </a:r>
            <a:r>
              <a:rPr sz="1800" dirty="0">
                <a:latin typeface="Droid Sans Fallback"/>
                <a:cs typeface="Droid Sans Fallback"/>
              </a:rPr>
              <a:t>知名的游戏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&lt;Eve&gt;</a:t>
            </a:r>
            <a:r>
              <a:rPr sz="1800" spc="-5" dirty="0">
                <a:latin typeface="Droid Sans Fallback"/>
                <a:cs typeface="Droid Sans Fallback"/>
              </a:rPr>
              <a:t>（</a:t>
            </a:r>
            <a:r>
              <a:rPr sz="1800" dirty="0">
                <a:latin typeface="Droid Sans Fallback"/>
                <a:cs typeface="Droid Sans Fallback"/>
              </a:rPr>
              <a:t>星战前夜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:</a:t>
            </a:r>
            <a:r>
              <a:rPr sz="1800" dirty="0">
                <a:latin typeface="Droid Sans Fallback"/>
                <a:cs typeface="Droid Sans Fallback"/>
              </a:rPr>
              <a:t>无烬星河）</a:t>
            </a:r>
            <a:r>
              <a:rPr sz="1800" spc="20" dirty="0">
                <a:latin typeface="Droid Sans Fallback"/>
                <a:cs typeface="Droid Sans Fallback"/>
              </a:rPr>
              <a:t> </a:t>
            </a:r>
            <a:r>
              <a:rPr sz="1800" dirty="0">
                <a:latin typeface="Droid Sans Fallback"/>
                <a:cs typeface="Droid Sans Fallback"/>
              </a:rPr>
              <a:t>就是用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Python</a:t>
            </a:r>
            <a:r>
              <a:rPr sz="1800" dirty="0">
                <a:latin typeface="Droid Sans Fallback"/>
                <a:cs typeface="Droid Sans Fallback"/>
              </a:rPr>
              <a:t>写的</a:t>
            </a:r>
            <a:r>
              <a:rPr lang="zh-CN" sz="1800" dirty="0">
                <a:latin typeface="Droid Sans Fallback"/>
                <a:cs typeface="Droid Sans Fallback"/>
              </a:rPr>
              <a:t>。</a:t>
            </a:r>
            <a:endParaRPr lang="zh-CN" sz="1800" dirty="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8855" y="1680845"/>
            <a:ext cx="60325" cy="164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1410" y="1823085"/>
            <a:ext cx="22225" cy="22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319530" y="1657985"/>
            <a:ext cx="965835" cy="209550"/>
            <a:chOff x="1319530" y="1657985"/>
            <a:chExt cx="965835" cy="209550"/>
          </a:xfrm>
        </p:grpSpPr>
        <p:sp>
          <p:nvSpPr>
            <p:cNvPr id="7" name="object 7"/>
            <p:cNvSpPr/>
            <p:nvPr/>
          </p:nvSpPr>
          <p:spPr>
            <a:xfrm>
              <a:off x="1319530" y="1681480"/>
              <a:ext cx="210184" cy="163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51305" y="1681480"/>
              <a:ext cx="121919" cy="1638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01800" y="1681480"/>
              <a:ext cx="123820" cy="1638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47507" y="1665605"/>
              <a:ext cx="208965" cy="2012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78786" y="1657985"/>
              <a:ext cx="206286" cy="209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1864911" y="6394317"/>
            <a:ext cx="21717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13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8640" y="6455093"/>
            <a:ext cx="3100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8137" y="5127258"/>
            <a:ext cx="9937318" cy="893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004" y="2128532"/>
            <a:ext cx="4828535" cy="923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8951" y="3603130"/>
            <a:ext cx="4841588" cy="9236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350" y="1583055"/>
            <a:ext cx="99060" cy="4438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6099" y="1583139"/>
            <a:ext cx="4864440" cy="1279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558727" y="2245232"/>
            <a:ext cx="451598" cy="690213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18041" y="3830137"/>
            <a:ext cx="470240" cy="469596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7808" y="5342624"/>
            <a:ext cx="453618" cy="46281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1988281" y="3803325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的特点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1" name="文本框 19"/>
          <p:cNvSpPr txBox="1"/>
          <p:nvPr/>
        </p:nvSpPr>
        <p:spPr>
          <a:xfrm>
            <a:off x="1988281" y="2328728"/>
            <a:ext cx="41522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的起源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2" name="文本框 19"/>
          <p:cNvSpPr txBox="1"/>
          <p:nvPr/>
        </p:nvSpPr>
        <p:spPr>
          <a:xfrm>
            <a:off x="1988185" y="5312410"/>
            <a:ext cx="54794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语言流行的原因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4317" b="9584"/>
          <a:stretch>
            <a:fillRect/>
          </a:stretch>
        </p:blipFill>
        <p:spPr>
          <a:xfrm>
            <a:off x="6280484" y="1583138"/>
            <a:ext cx="4934971" cy="32886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8640" y="6455093"/>
            <a:ext cx="3100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630" y="553720"/>
            <a:ext cx="5615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3600" b="1" spc="-85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3600" b="1" spc="-13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600" b="1" spc="-4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3600" b="1" spc="114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600" b="1" spc="-2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600" dirty="0"/>
              <a:t>在一些公司的应用：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864911" y="6394317"/>
            <a:ext cx="217170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43280" y="1417320"/>
            <a:ext cx="10033000" cy="416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5880" indent="-342900">
              <a:lnSpc>
                <a:spcPct val="100000"/>
              </a:lnSpc>
              <a:spcBef>
                <a:spcPts val="100"/>
              </a:spcBef>
              <a:buFont typeface="Arial" panose="020B0604020202090204"/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Droid Sans Fallback"/>
                <a:cs typeface="Droid Sans Fallback"/>
              </a:rPr>
              <a:t>谷歌</a:t>
            </a:r>
            <a:r>
              <a:rPr sz="1800" spc="-5" dirty="0">
                <a:latin typeface="Droid Sans Fallback"/>
                <a:cs typeface="Droid Sans Fallback"/>
              </a:rPr>
              <a:t>：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Google</a:t>
            </a:r>
            <a:r>
              <a:rPr sz="1800" spc="-110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App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Engine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Droid Sans Fallback"/>
                <a:cs typeface="Droid Sans Fallback"/>
              </a:rPr>
              <a:t>、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code.google.com </a:t>
            </a:r>
            <a:r>
              <a:rPr sz="1800" dirty="0">
                <a:latin typeface="Droid Sans Fallback"/>
                <a:cs typeface="Droid Sans Fallback"/>
              </a:rPr>
              <a:t>、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Google earth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Droid Sans Fallback"/>
                <a:cs typeface="Droid Sans Fallback"/>
              </a:rPr>
              <a:t>、谷歌爬虫、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Google</a:t>
            </a:r>
            <a:r>
              <a:rPr sz="1800" dirty="0">
                <a:latin typeface="Droid Sans Fallback"/>
                <a:cs typeface="Droid Sans Fallback"/>
              </a:rPr>
              <a:t>广告等项目 都在大量使用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Python</a:t>
            </a:r>
            <a:r>
              <a:rPr sz="1800" dirty="0">
                <a:latin typeface="Droid Sans Fallback"/>
                <a:cs typeface="Droid Sans Fallback"/>
              </a:rPr>
              <a:t>开发</a:t>
            </a:r>
            <a:endParaRPr sz="1800">
              <a:latin typeface="Droid Sans Fallback"/>
              <a:cs typeface="Droid Sans Fallback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 panose="020B0604020202090204"/>
                <a:cs typeface="Arial" panose="020B0604020202090204"/>
              </a:rPr>
              <a:t>CIA: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Droid Sans Fallback"/>
                <a:cs typeface="Droid Sans Fallback"/>
              </a:rPr>
              <a:t>美国中情局网站就是用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Python</a:t>
            </a:r>
            <a:r>
              <a:rPr sz="1800" dirty="0">
                <a:latin typeface="Droid Sans Fallback"/>
                <a:cs typeface="Droid Sans Fallback"/>
              </a:rPr>
              <a:t>开发的</a:t>
            </a:r>
            <a:endParaRPr sz="1800">
              <a:latin typeface="Droid Sans Fallback"/>
              <a:cs typeface="Droid Sans Fallback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 panose="020B0604020202090204"/>
                <a:cs typeface="Arial" panose="020B0604020202090204"/>
              </a:rPr>
              <a:t>NASA: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Droid Sans Fallback"/>
                <a:cs typeface="Droid Sans Fallback"/>
              </a:rPr>
              <a:t>美国航天局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(NASA)</a:t>
            </a:r>
            <a:r>
              <a:rPr sz="1800" dirty="0">
                <a:latin typeface="Droid Sans Fallback"/>
                <a:cs typeface="Droid Sans Fallback"/>
              </a:rPr>
              <a:t>大量使用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Python</a:t>
            </a:r>
            <a:r>
              <a:rPr sz="1800" dirty="0">
                <a:latin typeface="Droid Sans Fallback"/>
                <a:cs typeface="Droid Sans Fallback"/>
              </a:rPr>
              <a:t>进行数据分析和运算</a:t>
            </a:r>
            <a:endParaRPr sz="1800">
              <a:latin typeface="Droid Sans Fallback"/>
              <a:cs typeface="Droid Sans Fallback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35" dirty="0">
                <a:latin typeface="Arial" panose="020B0604020202090204"/>
                <a:cs typeface="Arial" panose="020B0604020202090204"/>
              </a:rPr>
              <a:t>YouTube:</a:t>
            </a:r>
            <a:r>
              <a:rPr sz="1800" dirty="0">
                <a:latin typeface="Droid Sans Fallback"/>
                <a:cs typeface="Droid Sans Fallback"/>
              </a:rPr>
              <a:t>世界上最大的视频网站</a:t>
            </a:r>
            <a:r>
              <a:rPr sz="1800" spc="-40" dirty="0">
                <a:latin typeface="Arial" panose="020B0604020202090204"/>
                <a:cs typeface="Arial" panose="020B0604020202090204"/>
              </a:rPr>
              <a:t>YouTube</a:t>
            </a:r>
            <a:r>
              <a:rPr sz="1800" dirty="0">
                <a:latin typeface="Droid Sans Fallback"/>
                <a:cs typeface="Droid Sans Fallback"/>
              </a:rPr>
              <a:t>就是用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Python</a:t>
            </a:r>
            <a:r>
              <a:rPr sz="1800" dirty="0">
                <a:latin typeface="Droid Sans Fallback"/>
                <a:cs typeface="Droid Sans Fallback"/>
              </a:rPr>
              <a:t>开发的</a:t>
            </a:r>
            <a:endParaRPr sz="1800">
              <a:latin typeface="Droid Sans Fallback"/>
              <a:cs typeface="Droid Sans Fallback"/>
            </a:endParaRPr>
          </a:p>
          <a:p>
            <a:pPr marL="355600" marR="5080" indent="-342900">
              <a:lnSpc>
                <a:spcPts val="2150"/>
              </a:lnSpc>
              <a:spcBef>
                <a:spcPts val="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Arial" panose="020B0604020202090204"/>
                <a:cs typeface="Arial" panose="020B0604020202090204"/>
              </a:rPr>
              <a:t>Dr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opbo</a:t>
            </a:r>
            <a:r>
              <a:rPr sz="1800" dirty="0">
                <a:latin typeface="Arial" panose="020B0604020202090204"/>
                <a:cs typeface="Arial" panose="020B0604020202090204"/>
              </a:rPr>
              <a:t>x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:</a:t>
            </a:r>
            <a:r>
              <a:rPr sz="1800" dirty="0">
                <a:latin typeface="Droid Sans Fallback"/>
                <a:cs typeface="Droid Sans Fallback"/>
              </a:rPr>
              <a:t>美国最大的在线云存储网站，全部用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</a:t>
            </a:r>
            <a:r>
              <a:rPr sz="1800" dirty="0">
                <a:latin typeface="Arial" panose="020B0604020202090204"/>
                <a:cs typeface="Arial" panose="020B0604020202090204"/>
              </a:rPr>
              <a:t>y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thon</a:t>
            </a:r>
            <a:r>
              <a:rPr sz="1800" dirty="0">
                <a:latin typeface="Droid Sans Fallback"/>
                <a:cs typeface="Droid Sans Fallback"/>
              </a:rPr>
              <a:t>实现，每天网站处理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10</a:t>
            </a:r>
            <a:r>
              <a:rPr sz="1800" dirty="0">
                <a:latin typeface="Droid Sans Fallback"/>
                <a:cs typeface="Droid Sans Fallback"/>
              </a:rPr>
              <a:t>亿个文件的上传和下 载</a:t>
            </a:r>
            <a:endParaRPr sz="1800">
              <a:latin typeface="Droid Sans Fallback"/>
              <a:cs typeface="Droid Sans Fallback"/>
            </a:endParaRPr>
          </a:p>
          <a:p>
            <a:pPr marL="355600" indent="-342900">
              <a:lnSpc>
                <a:spcPts val="21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 panose="020B0604020202090204"/>
                <a:cs typeface="Arial" panose="020B0604020202090204"/>
              </a:rPr>
              <a:t>Instagram:</a:t>
            </a:r>
            <a:r>
              <a:rPr sz="1800" dirty="0">
                <a:latin typeface="Droid Sans Fallback"/>
                <a:cs typeface="Droid Sans Fallback"/>
              </a:rPr>
              <a:t>美国最大的图片分享社交网站，每天超过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3</a:t>
            </a:r>
            <a:r>
              <a:rPr sz="1800" dirty="0">
                <a:latin typeface="Droid Sans Fallback"/>
                <a:cs typeface="Droid Sans Fallback"/>
              </a:rPr>
              <a:t>千万张照片被分享，全部用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python</a:t>
            </a:r>
            <a:r>
              <a:rPr sz="1800" dirty="0">
                <a:latin typeface="Droid Sans Fallback"/>
                <a:cs typeface="Droid Sans Fallback"/>
              </a:rPr>
              <a:t>开发</a:t>
            </a:r>
            <a:endParaRPr sz="1800">
              <a:latin typeface="Droid Sans Fallback"/>
              <a:cs typeface="Droid Sans Fallback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 panose="020B0604020202090204"/>
                <a:cs typeface="Arial" panose="020B0604020202090204"/>
              </a:rPr>
              <a:t>Facebook:</a:t>
            </a:r>
            <a:r>
              <a:rPr sz="1800" dirty="0">
                <a:latin typeface="Droid Sans Fallback"/>
                <a:cs typeface="Droid Sans Fallback"/>
              </a:rPr>
              <a:t>大量的基础库均通过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Python</a:t>
            </a:r>
            <a:r>
              <a:rPr sz="1800" dirty="0">
                <a:latin typeface="Droid Sans Fallback"/>
                <a:cs typeface="Droid Sans Fallback"/>
              </a:rPr>
              <a:t>实现的</a:t>
            </a:r>
            <a:endParaRPr sz="1800">
              <a:latin typeface="Droid Sans Fallback"/>
              <a:cs typeface="Droid Sans Fallback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 panose="020B0604020202090204"/>
                <a:cs typeface="Arial" panose="020B0604020202090204"/>
              </a:rPr>
              <a:t>Redhat: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Droid Sans Fallback"/>
                <a:cs typeface="Droid Sans Fallback"/>
              </a:rPr>
              <a:t>世界上最流行的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Linux</a:t>
            </a:r>
            <a:r>
              <a:rPr sz="1800" dirty="0">
                <a:latin typeface="Droid Sans Fallback"/>
                <a:cs typeface="Droid Sans Fallback"/>
              </a:rPr>
              <a:t>发行版本中的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yum</a:t>
            </a:r>
            <a:r>
              <a:rPr sz="1800" dirty="0">
                <a:latin typeface="Droid Sans Fallback"/>
                <a:cs typeface="Droid Sans Fallback"/>
              </a:rPr>
              <a:t>包管理工具就是用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python</a:t>
            </a:r>
            <a:r>
              <a:rPr sz="1800" dirty="0">
                <a:latin typeface="Droid Sans Fallback"/>
                <a:cs typeface="Droid Sans Fallback"/>
              </a:rPr>
              <a:t>开发的</a:t>
            </a:r>
            <a:endParaRPr sz="1800">
              <a:latin typeface="Droid Sans Fallback"/>
              <a:cs typeface="Droid Sans Fallback"/>
            </a:endParaRPr>
          </a:p>
          <a:p>
            <a:pPr marL="355600" indent="-342900">
              <a:lnSpc>
                <a:spcPct val="100000"/>
              </a:lnSpc>
              <a:buFont typeface="Arial" panose="020B0604020202090204"/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Droid Sans Fallback"/>
                <a:cs typeface="Droid Sans Fallback"/>
              </a:rPr>
              <a:t>豆瓣</a:t>
            </a:r>
            <a:r>
              <a:rPr sz="1800" dirty="0">
                <a:latin typeface="Arial" panose="020B0604020202090204"/>
                <a:cs typeface="Arial" panose="020B0604020202090204"/>
              </a:rPr>
              <a:t>: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Droid Sans Fallback"/>
                <a:cs typeface="Droid Sans Fallback"/>
              </a:rPr>
              <a:t>公司几乎所有的业务均是通过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Python</a:t>
            </a:r>
            <a:r>
              <a:rPr sz="1800" dirty="0">
                <a:latin typeface="Droid Sans Fallback"/>
                <a:cs typeface="Droid Sans Fallback"/>
              </a:rPr>
              <a:t>开发的</a:t>
            </a:r>
            <a:endParaRPr sz="1800">
              <a:latin typeface="Droid Sans Fallback"/>
              <a:cs typeface="Droid Sans Fallback"/>
            </a:endParaRPr>
          </a:p>
          <a:p>
            <a:pPr marL="355600" indent="-342900">
              <a:lnSpc>
                <a:spcPct val="100000"/>
              </a:lnSpc>
              <a:buFont typeface="Arial" panose="020B0604020202090204"/>
              <a:buAutoNum type="arabicPeriod"/>
              <a:tabLst>
                <a:tab pos="355600" algn="l"/>
              </a:tabLst>
            </a:pPr>
            <a:r>
              <a:rPr sz="1800" dirty="0">
                <a:latin typeface="Droid Sans Fallback"/>
                <a:cs typeface="Droid Sans Fallback"/>
              </a:rPr>
              <a:t>知乎</a:t>
            </a:r>
            <a:r>
              <a:rPr sz="1800" dirty="0">
                <a:latin typeface="Arial" panose="020B0604020202090204"/>
                <a:cs typeface="Arial" panose="020B0604020202090204"/>
              </a:rPr>
              <a:t>:</a:t>
            </a:r>
            <a:r>
              <a:rPr sz="1800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latin typeface="Droid Sans Fallback"/>
                <a:cs typeface="Droid Sans Fallback"/>
              </a:rPr>
              <a:t>国内最大的问答社区，通过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Python</a:t>
            </a:r>
            <a:r>
              <a:rPr sz="1800" dirty="0">
                <a:latin typeface="Droid Sans Fallback"/>
                <a:cs typeface="Droid Sans Fallback"/>
              </a:rPr>
              <a:t>开发</a:t>
            </a:r>
            <a:r>
              <a:rPr sz="1800" dirty="0">
                <a:latin typeface="Arial" panose="020B0604020202090204"/>
                <a:cs typeface="Arial" panose="020B0604020202090204"/>
              </a:rPr>
              <a:t>(</a:t>
            </a:r>
            <a:r>
              <a:rPr sz="1800" dirty="0">
                <a:latin typeface="Droid Sans Fallback"/>
                <a:cs typeface="Droid Sans Fallback"/>
              </a:rPr>
              <a:t>国外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Quora)</a:t>
            </a:r>
            <a:endParaRPr sz="1800">
              <a:latin typeface="Arial" panose="020B0604020202090204"/>
              <a:cs typeface="Arial" panose="020B0604020202090204"/>
            </a:endParaRPr>
          </a:p>
          <a:p>
            <a:pPr marL="355600" indent="-342900">
              <a:lnSpc>
                <a:spcPct val="100000"/>
              </a:lnSpc>
              <a:buFont typeface="Arial" panose="020B0604020202090204"/>
              <a:buAutoNum type="arabicPeriod"/>
              <a:tabLst>
                <a:tab pos="355600" algn="l"/>
              </a:tabLst>
            </a:pPr>
            <a:r>
              <a:rPr sz="1800" dirty="0">
                <a:latin typeface="Droid Sans Fallback"/>
                <a:cs typeface="Droid Sans Fallback"/>
              </a:rPr>
              <a:t>春雨医生：国内知名的在线医疗网站是用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Python</a:t>
            </a:r>
            <a:r>
              <a:rPr sz="1800" dirty="0">
                <a:latin typeface="Droid Sans Fallback"/>
                <a:cs typeface="Droid Sans Fallback"/>
              </a:rPr>
              <a:t>开发的</a:t>
            </a:r>
            <a:endParaRPr sz="1800">
              <a:latin typeface="Droid Sans Fallback"/>
              <a:cs typeface="Droid Sans Fallback"/>
            </a:endParaRPr>
          </a:p>
          <a:p>
            <a:pPr marL="355600" marR="5080" indent="-342900">
              <a:lnSpc>
                <a:spcPct val="100000"/>
              </a:lnSpc>
              <a:buFont typeface="Arial" panose="020B0604020202090204"/>
              <a:buAutoNum type="arabicPeriod"/>
              <a:tabLst>
                <a:tab pos="355600" algn="l"/>
              </a:tabLst>
            </a:pPr>
            <a:r>
              <a:rPr sz="1800" dirty="0">
                <a:latin typeface="Droid Sans Fallback"/>
                <a:cs typeface="Droid Sans Fallback"/>
              </a:rPr>
              <a:t>除上面之外，还有搜狐、金山、腾讯、盛大、网易、百度、阿里、淘宝</a:t>
            </a:r>
            <a:r>
              <a:rPr sz="1800" spc="-75" dirty="0">
                <a:latin typeface="Droid Sans Fallback"/>
                <a:cs typeface="Droid Sans Fallback"/>
              </a:rPr>
              <a:t> </a:t>
            </a:r>
            <a:r>
              <a:rPr sz="1800" dirty="0">
                <a:latin typeface="Droid Sans Fallback"/>
                <a:cs typeface="Droid Sans Fallback"/>
              </a:rPr>
              <a:t>、土豆、新浪、果壳等公 司都在使用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Python</a:t>
            </a:r>
            <a:r>
              <a:rPr sz="1800" dirty="0">
                <a:latin typeface="Droid Sans Fallback"/>
                <a:cs typeface="Droid Sans Fallback"/>
              </a:rPr>
              <a:t>完成各种各样的任务</a:t>
            </a:r>
            <a:r>
              <a:rPr lang="zh-CN" sz="1800" dirty="0">
                <a:latin typeface="Droid Sans Fallback"/>
                <a:cs typeface="Droid Sans Fallback"/>
              </a:rPr>
              <a:t>。</a:t>
            </a:r>
            <a:endParaRPr lang="zh-CN" sz="1800" dirty="0">
              <a:latin typeface="Droid Sans Fallback"/>
              <a:cs typeface="Droid Sans Fallback"/>
            </a:endParaRPr>
          </a:p>
        </p:txBody>
      </p:sp>
      <p:sp>
        <p:nvSpPr>
          <p:cNvPr id="7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8640" y="6455093"/>
            <a:ext cx="3100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8137" y="5127258"/>
            <a:ext cx="9937318" cy="893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004" y="2128532"/>
            <a:ext cx="4828535" cy="923612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8951" y="3603130"/>
            <a:ext cx="4841588" cy="9236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350" y="1583055"/>
            <a:ext cx="99060" cy="4438015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6099" y="1583139"/>
            <a:ext cx="4864440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558727" y="2245232"/>
            <a:ext cx="451598" cy="690213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18041" y="3830137"/>
            <a:ext cx="470240" cy="469596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7808" y="5342624"/>
            <a:ext cx="453618" cy="46281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1988281" y="3803325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的特点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1" name="文本框 19"/>
          <p:cNvSpPr txBox="1"/>
          <p:nvPr/>
        </p:nvSpPr>
        <p:spPr>
          <a:xfrm>
            <a:off x="1988281" y="2328728"/>
            <a:ext cx="41522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的起源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2" name="文本框 19"/>
          <p:cNvSpPr txBox="1"/>
          <p:nvPr/>
        </p:nvSpPr>
        <p:spPr>
          <a:xfrm>
            <a:off x="1988281" y="5312419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语言流行的原因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4317" b="9584"/>
          <a:stretch>
            <a:fillRect/>
          </a:stretch>
        </p:blipFill>
        <p:spPr>
          <a:xfrm>
            <a:off x="6280484" y="1583138"/>
            <a:ext cx="4934971" cy="32886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8640" y="6466523"/>
            <a:ext cx="3100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的起源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9105" y="4114800"/>
            <a:ext cx="2329815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8470" y="2667000"/>
            <a:ext cx="2330450" cy="1152525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Python</a:t>
            </a:r>
            <a:endParaRPr lang="en-US" altLang="zh-CN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036146" y="233276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92780" y="1079500"/>
            <a:ext cx="8432800" cy="515302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4" y="4410244"/>
            <a:ext cx="855133" cy="8551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0680" y="32956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30800" y="3198495"/>
            <a:ext cx="1618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</a:t>
            </a:r>
            <a:endParaRPr lang="en-US" altLang="zh-CN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21405" y="1286510"/>
            <a:ext cx="7575550" cy="865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｜</a:t>
            </a:r>
            <a:r>
              <a:rPr lang="zh-CN" altLang="en-US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的创始人为吉多·范罗苏姆（Guido van Rossum）</a:t>
            </a:r>
            <a:endParaRPr lang="zh-CN" altLang="en-US" sz="18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zh-CN" altLang="en-US" sz="18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45" y="1925320"/>
            <a:ext cx="6087745" cy="4048760"/>
          </a:xfrm>
          <a:prstGeom prst="rect">
            <a:avLst/>
          </a:prstGeom>
        </p:spPr>
      </p:pic>
      <p:sp>
        <p:nvSpPr>
          <p:cNvPr id="2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8640" y="6455093"/>
            <a:ext cx="3100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的起源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9105" y="4114800"/>
            <a:ext cx="2329815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8470" y="2667000"/>
            <a:ext cx="2330450" cy="1152525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Python</a:t>
            </a:r>
            <a:endParaRPr lang="en-US" altLang="zh-CN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036146" y="233276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92780" y="1079500"/>
            <a:ext cx="8432800" cy="515302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4" y="4410244"/>
            <a:ext cx="855133" cy="8551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0680" y="32956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30800" y="3198495"/>
            <a:ext cx="1618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</a:t>
            </a:r>
            <a:endParaRPr lang="en-US" altLang="zh-CN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73450" y="1350010"/>
            <a:ext cx="4886960" cy="3964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1989 年的圣诞节期间，吉多为了在阿姆斯特丹打发时间，决心开发一个新的解释程序，作为 ABC 语言的一种继承。</a:t>
            </a:r>
            <a:endParaRPr lang="zh-CN" altLang="en-US" sz="18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之所以选中 Python（蟒蛇） 作为程序的名字，是因为他是 BBC 电视剧——蒙提·派森的飞行马戏团（Monty Python's Flying Circus）的爱好者。</a:t>
            </a:r>
            <a:endParaRPr lang="zh-CN" altLang="en-US" sz="18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 1991 年，第一个 Python </a:t>
            </a:r>
            <a:r>
              <a:rPr lang="zh-CN" altLang="en-US" sz="18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解释器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诞生，</a:t>
            </a:r>
            <a:r>
              <a:rPr lang="zh-CN" altLang="en-US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它是用 C 语言实现的，并能够调用 C 语言的库文件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8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175" y="1288415"/>
            <a:ext cx="2864485" cy="397700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8640" y="6455093"/>
            <a:ext cx="3100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的起源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9105" y="4114800"/>
            <a:ext cx="2329815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8470" y="2667000"/>
            <a:ext cx="2330450" cy="1152525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解释器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036146" y="233276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92780" y="1079500"/>
            <a:ext cx="8432800" cy="515302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4" y="4410244"/>
            <a:ext cx="855133" cy="8551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0680" y="32956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73450" y="1350010"/>
            <a:ext cx="7872095" cy="4225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endParaRPr lang="zh-CN" altLang="en-US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举例：</a:t>
            </a:r>
            <a:endParaRPr lang="zh-CN" altLang="en-US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有三个人：张三只会中文，李四只会英语，还有个翻译官。</a:t>
            </a:r>
            <a:endParaRPr lang="zh-CN" altLang="en-US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现在张三和李四开始交流。现在有两种翻译方式：</a:t>
            </a:r>
            <a:endParaRPr lang="zh-CN" altLang="en-US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张三每说一句话，翻译官就将张三的话</a:t>
            </a:r>
            <a:r>
              <a:rPr lang="zh-CN" altLang="en-US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解释</a:t>
            </a:r>
            <a:r>
              <a:rPr lang="zh-CN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给李四听。</a:t>
            </a:r>
            <a:endParaRPr lang="zh-CN" altLang="en-US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张三一直说，翻译官先将翻译记录下来，等待张三说完，再将记录结果给李四。</a:t>
            </a:r>
            <a:endParaRPr lang="zh-CN" altLang="en-US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8640" y="6455093"/>
            <a:ext cx="3100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的起源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9105" y="4114800"/>
            <a:ext cx="2329815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8470" y="2667000"/>
            <a:ext cx="2330450" cy="1152525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解释器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036146" y="233276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92780" y="1079500"/>
            <a:ext cx="8432800" cy="515302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4" y="4410244"/>
            <a:ext cx="855133" cy="8551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0680" y="32956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84880" y="1286510"/>
            <a:ext cx="8030845" cy="4739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语言都是</a:t>
            </a:r>
            <a:r>
              <a:rPr lang="zh-CN" altLang="en-US" sz="18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  <a:hlinkClick r:id="rId2" action="ppaction://hlinkfile"/>
              </a:rPr>
              <a:t>高级语言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，而计算机只能识别</a:t>
            </a:r>
            <a:r>
              <a:rPr lang="zh-CN" altLang="en-US" sz="18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  <a:hlinkClick r:id="rId3" action="ppaction://hlinkfile"/>
              </a:rPr>
              <a:t>机器语言</a:t>
            </a:r>
            <a:r>
              <a:rPr lang="zh-CN" altLang="en-US" sz="18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（低级语言）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8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所以我们需要一个“翻译官”</a:t>
            </a:r>
            <a:r>
              <a:rPr lang="zh-CN" altLang="en-US" sz="18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将高级语言翻译成机器语言</a:t>
            </a: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以供计算机识别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8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zh-CN" altLang="en-US" sz="18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“翻译官”将高级语言翻译成机器语言有两种方式：</a:t>
            </a:r>
            <a:endParaRPr lang="zh-CN" altLang="en-US" sz="18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程序写好后直接运行，在运行的时候，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翻译官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将代码一句一句解释给计算机听。这种语言被称为“</a:t>
            </a:r>
            <a:r>
              <a:rPr lang="zh-CN" altLang="en-US" sz="18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解释型语言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”。我们称这个“翻译官”为“</a:t>
            </a:r>
            <a:r>
              <a:rPr lang="zh-CN" altLang="en-US" sz="18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解释器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”。</a:t>
            </a:r>
            <a:endParaRPr lang="zh-CN" altLang="en-US" sz="18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程序写好之后不直接运行，翻译官先将源码翻译成一个文件（可执行文件），然后用这个文件直接运行。这种语言被称为“</a:t>
            </a:r>
            <a:r>
              <a:rPr lang="zh-CN" altLang="en-US" sz="18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编译型语言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”。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我们称这个“翻译官”为“</a:t>
            </a:r>
            <a:r>
              <a:rPr lang="zh-CN" altLang="en-US" sz="18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编译器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”。</a:t>
            </a:r>
            <a:endParaRPr lang="zh-CN" altLang="en-US" sz="18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18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解释型语言：</a:t>
            </a: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、JavaScript、</a:t>
            </a: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PHP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</a:t>
            </a:r>
            <a:endParaRPr lang="en-US" altLang="zh-CN" sz="18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编译型语言：</a:t>
            </a: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c++</a:t>
            </a:r>
            <a:r>
              <a:rPr lang="zh-CN" alt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、Golang等</a:t>
            </a:r>
            <a:endParaRPr lang="zh-CN" altLang="en-US" sz="1800" dirty="0" err="1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8640" y="6455093"/>
            <a:ext cx="3100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的起源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9105" y="4114800"/>
            <a:ext cx="2329815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8470" y="2667000"/>
            <a:ext cx="2330450" cy="1152525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解释器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3036146" y="233276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92780" y="1079500"/>
            <a:ext cx="8432800" cy="515302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4" y="4410244"/>
            <a:ext cx="855133" cy="8551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0680" y="32956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84880" y="1286510"/>
            <a:ext cx="8030845" cy="2158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编译型语言和解释型语言对比</a:t>
            </a:r>
            <a:r>
              <a:rPr lang="zh-CN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endParaRPr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 速度 —— 编译型语言比解释型语言执行速度快</a:t>
            </a:r>
            <a:endParaRPr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 跨平台性 —— 解释型语言比编译型语言跨平台性好</a:t>
            </a:r>
            <a:endParaRPr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8640" y="6455093"/>
            <a:ext cx="3100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8137" y="5127258"/>
            <a:ext cx="9937318" cy="893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004" y="2128532"/>
            <a:ext cx="4828535" cy="923612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8951" y="3603130"/>
            <a:ext cx="4841588" cy="92361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350" y="1583055"/>
            <a:ext cx="99060" cy="4438015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6099" y="1583139"/>
            <a:ext cx="4864440" cy="12799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558727" y="2245232"/>
            <a:ext cx="451598" cy="690213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18041" y="3830137"/>
            <a:ext cx="470240" cy="469596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7808" y="5342624"/>
            <a:ext cx="453618" cy="462811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1988281" y="3803325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的特点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1" name="文本框 19"/>
          <p:cNvSpPr txBox="1"/>
          <p:nvPr/>
        </p:nvSpPr>
        <p:spPr>
          <a:xfrm>
            <a:off x="1988281" y="2328728"/>
            <a:ext cx="41522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的起源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2" name="文本框 19"/>
          <p:cNvSpPr txBox="1"/>
          <p:nvPr/>
        </p:nvSpPr>
        <p:spPr>
          <a:xfrm>
            <a:off x="1988281" y="5312419"/>
            <a:ext cx="3871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Python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语言流行的原因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4317" b="9584"/>
          <a:stretch>
            <a:fillRect/>
          </a:stretch>
        </p:blipFill>
        <p:spPr>
          <a:xfrm>
            <a:off x="6280484" y="1583138"/>
            <a:ext cx="4934971" cy="32886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48640" y="6455093"/>
            <a:ext cx="310070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spc="-5" dirty="0"/>
              <a:t>202</a:t>
            </a:r>
            <a:r>
              <a:rPr lang="en-US" spc="-5" dirty="0"/>
              <a:t>2</a:t>
            </a:r>
            <a:r>
              <a:rPr spc="-5" dirty="0"/>
              <a:t> Lenovo Internal. All rights</a:t>
            </a:r>
            <a:r>
              <a:rPr spc="10" dirty="0"/>
              <a:t> </a:t>
            </a:r>
            <a:r>
              <a:rPr spc="-5" dirty="0"/>
              <a:t>reserved.</a:t>
            </a:r>
            <a:endParaRPr spc="-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10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11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12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13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2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3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4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5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6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7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8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9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anose="020B0604020202090204" pitchFamily="34" charset="0"/>
            <a:cs typeface="Arial" panose="020B060402020209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3459</Words>
  <Application>WPS 演示</Application>
  <PresentationFormat>宽屏</PresentationFormat>
  <Paragraphs>239</Paragraphs>
  <Slides>21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2" baseType="lpstr">
      <vt:lpstr>Arial</vt:lpstr>
      <vt:lpstr>方正书宋_GBK</vt:lpstr>
      <vt:lpstr>Wingdings</vt:lpstr>
      <vt:lpstr>Arial</vt:lpstr>
      <vt:lpstr>微软雅黑</vt:lpstr>
      <vt:lpstr>汉仪旗黑</vt:lpstr>
      <vt:lpstr>Microsoft YaHei</vt:lpstr>
      <vt:lpstr>Times New Roman</vt:lpstr>
      <vt:lpstr>Trebuchet MS</vt:lpstr>
      <vt:lpstr>Droid Sans Fallback</vt:lpstr>
      <vt:lpstr>Thonburi</vt:lpstr>
      <vt:lpstr>宋体</vt:lpstr>
      <vt:lpstr>Arial Unicode MS</vt:lpstr>
      <vt:lpstr>Calibri</vt:lpstr>
      <vt:lpstr>Helvetica Neue</vt:lpstr>
      <vt:lpstr>汉仪书宋二KW</vt:lpstr>
      <vt:lpstr>黑体</vt:lpstr>
      <vt:lpstr>汉仪中黑KW</vt:lpstr>
      <vt:lpstr>微軟正黑體</vt:lpstr>
      <vt:lpstr>苹方-简</vt:lpstr>
      <vt:lpstr>Lenovo Master</vt:lpstr>
      <vt:lpstr>认识Python</vt:lpstr>
      <vt:lpstr>PowerPoint 演示文稿</vt:lpstr>
      <vt:lpstr>PowerPoint 演示文稿</vt:lpstr>
      <vt:lpstr>Python的起源</vt:lpstr>
      <vt:lpstr>Python的起源</vt:lpstr>
      <vt:lpstr>Python的起源</vt:lpstr>
      <vt:lpstr>Python的起源</vt:lpstr>
      <vt:lpstr>Python的起源</vt:lpstr>
      <vt:lpstr>PowerPoint 演示文稿</vt:lpstr>
      <vt:lpstr>Python的特点</vt:lpstr>
      <vt:lpstr>Python的特点</vt:lpstr>
      <vt:lpstr>PowerPoint 演示文稿</vt:lpstr>
      <vt:lpstr>Python的优点</vt:lpstr>
      <vt:lpstr>Python的优点</vt:lpstr>
      <vt:lpstr>Python的优点</vt:lpstr>
      <vt:lpstr>Python的优点</vt:lpstr>
      <vt:lpstr>Python的优点</vt:lpstr>
      <vt:lpstr>Python的优点</vt:lpstr>
      <vt:lpstr>python应用领域</vt:lpstr>
      <vt:lpstr>Python在一些公司的应用：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Goes up to Two Lines</dc:title>
  <dc:creator>kathyp</dc:creator>
  <cp:lastModifiedBy>Weston</cp:lastModifiedBy>
  <cp:revision>632</cp:revision>
  <dcterms:created xsi:type="dcterms:W3CDTF">2022-04-02T02:40:05Z</dcterms:created>
  <dcterms:modified xsi:type="dcterms:W3CDTF">2022-04-02T02:40:05Z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2052-4.0.1.6533</vt:lpwstr>
  </property>
  <property fmtid="{D5CDD505-2E9C-101B-9397-08002B2CF9AE}" pid="3" name="ICV">
    <vt:lpwstr>FB580559A45B492089ED245ADD14BD6D</vt:lpwstr>
  </property>
</Properties>
</file>