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477" r:id="rId5"/>
    <p:sldId id="511" r:id="rId6"/>
    <p:sldId id="512" r:id="rId7"/>
    <p:sldId id="513" r:id="rId8"/>
    <p:sldId id="514" r:id="rId9"/>
    <p:sldId id="517" r:id="rId10"/>
    <p:sldId id="287" r:id="rId11"/>
  </p:sldIdLst>
  <p:sldSz cx="12192000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ke" initials="X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7170"/>
    <a:srgbClr val="E2231A"/>
    <a:srgbClr val="000000"/>
    <a:srgbClr val="FF6A00"/>
    <a:srgbClr val="FFFFFF"/>
    <a:srgbClr val="3E8DDD"/>
    <a:srgbClr val="E96BAF"/>
    <a:srgbClr val="4AC0E0"/>
    <a:srgbClr val="6ABF4A"/>
    <a:srgbClr val="C4BE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09" autoAdjust="0"/>
    <p:restoredTop sz="55204" autoAdjust="0"/>
  </p:normalViewPr>
  <p:slideViewPr>
    <p:cSldViewPr snapToGrid="0" snapToObjects="1">
      <p:cViewPr varScale="1">
        <p:scale>
          <a:sx n="39" d="100"/>
          <a:sy n="39" d="100"/>
        </p:scale>
        <p:origin x="1500" y="60"/>
      </p:cViewPr>
      <p:guideLst>
        <p:guide orient="horz" pos="501"/>
        <p:guide orient="horz" pos="4217"/>
        <p:guide orient="horz" pos="3926"/>
        <p:guide pos="3956"/>
        <p:guide pos="2336"/>
        <p:guide pos="551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796"/>
    </p:cViewPr>
  </p:sorterViewPr>
  <p:notesViewPr>
    <p:cSldViewPr snapToGrid="0" snapToObjects="1">
      <p:cViewPr varScale="1">
        <p:scale>
          <a:sx n="86" d="100"/>
          <a:sy n="86" d="100"/>
        </p:scale>
        <p:origin x="-3090" y="-96"/>
      </p:cViewPr>
      <p:guideLst>
        <p:guide orient="horz" pos="2881"/>
        <p:guide pos="217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C0EDC-3B04-4D43-AC98-A606493C474D}" type="datetimeFigureOut">
              <a:rPr lang="en-US" sz="1000" smtClean="0">
                <a:latin typeface="Arial" panose="020B0604020202090204" pitchFamily="34" charset="0"/>
                <a:cs typeface="Arial" panose="020B0604020202090204" pitchFamily="34" charset="0"/>
              </a:rPr>
            </a:fld>
            <a:endParaRPr 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r>
              <a:rPr lang="en-US" sz="800" cap="all" dirty="0">
                <a:solidFill>
                  <a:srgbClr val="939598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2011 LENOVO CONFIDENTIAL. All rights reserved.</a:t>
            </a:r>
            <a:endParaRPr lang="en-US" sz="800" cap="all" dirty="0">
              <a:solidFill>
                <a:srgbClr val="939598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F3538-DD9D-4F25-8311-592750C50641}" type="slidenum">
              <a:rPr lang="en-US" sz="800" smtClean="0">
                <a:latin typeface="Arial" panose="020B0604020202090204" pitchFamily="34" charset="0"/>
                <a:cs typeface="Arial" panose="020B0604020202090204" pitchFamily="34" charset="0"/>
              </a:rPr>
            </a:fld>
            <a:endParaRPr lang="en-US" sz="8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fld id="{F23CF275-28B3-497F-9AED-85D5F023BA5C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r>
              <a:rPr lang="en-US" sz="800" cap="all" dirty="0">
                <a:solidFill>
                  <a:srgbClr val="939598"/>
                </a:solidFill>
              </a:rPr>
              <a:t>2011 LENOVO CONFIDENTIAL. All rights reserved.</a:t>
            </a:r>
            <a:endParaRPr lang="en-US" sz="800" cap="all" dirty="0">
              <a:solidFill>
                <a:srgbClr val="93959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1.jpe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1.jpe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2" Type="http://schemas.openxmlformats.org/officeDocument/2006/relationships/image" Target="../media/image20.png"/><Relationship Id="rId21" Type="http://schemas.openxmlformats.org/officeDocument/2006/relationships/image" Target="../media/image33.png"/><Relationship Id="rId20" Type="http://schemas.openxmlformats.org/officeDocument/2006/relationships/image" Target="../media/image32.png"/><Relationship Id="rId2" Type="http://schemas.openxmlformats.org/officeDocument/2006/relationships/image" Target="../media/image26.jpeg"/><Relationship Id="rId19" Type="http://schemas.openxmlformats.org/officeDocument/2006/relationships/image" Target="../media/image31.png"/><Relationship Id="rId18" Type="http://schemas.openxmlformats.org/officeDocument/2006/relationships/image" Target="../media/image30.png"/><Relationship Id="rId17" Type="http://schemas.openxmlformats.org/officeDocument/2006/relationships/image" Target="../media/image16.png"/><Relationship Id="rId16" Type="http://schemas.openxmlformats.org/officeDocument/2006/relationships/image" Target="../media/image29.png"/><Relationship Id="rId15" Type="http://schemas.openxmlformats.org/officeDocument/2006/relationships/image" Target="../media/image28.png"/><Relationship Id="rId14" Type="http://schemas.openxmlformats.org/officeDocument/2006/relationships/image" Target="../media/image27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3590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048256"/>
            <a:ext cx="8725648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92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  <a:endParaRPr lang="en-US" dirty="0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783" y="6473952"/>
            <a:ext cx="3861806" cy="153888"/>
          </a:xfrm>
        </p:spPr>
        <p:txBody>
          <a:bodyPr lIns="0"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783" y="4059936"/>
            <a:ext cx="871650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9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783" y="4800600"/>
            <a:ext cx="641161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black">
          <a:xfrm>
            <a:off x="548783" y="4557713"/>
            <a:ext cx="1097969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48783" y="4664439"/>
            <a:ext cx="1042180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9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6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4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10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07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5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03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98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95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443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5125" y="5468108"/>
            <a:ext cx="310977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5585" y="5468108"/>
            <a:ext cx="310977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675" y="5468108"/>
            <a:ext cx="310977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6442" y="5442941"/>
            <a:ext cx="365855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7495" y="5468108"/>
            <a:ext cx="310977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4515" y="5468108"/>
            <a:ext cx="310977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81005" y="5468108"/>
            <a:ext cx="310977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51465" y="5468108"/>
            <a:ext cx="310977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6744" y="3056007"/>
            <a:ext cx="2412866" cy="803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wo Column Slide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6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4692" y="1188762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6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4692" y="1188762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w/Imag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6038290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6"/>
            <a:ext cx="6038290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7066" y="0"/>
            <a:ext cx="535493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7775" y="6330312"/>
            <a:ext cx="4423766" cy="39216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Imag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6038290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6"/>
            <a:ext cx="6038290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7066" y="0"/>
            <a:ext cx="535493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7775" y="6330312"/>
            <a:ext cx="4423766" cy="39216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Photo +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00"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cs typeface="Arial" panose="020B060402020209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  <p:sp>
        <p:nvSpPr>
          <p:cNvPr id="13" name="Text Placeholder 5"/>
          <p:cNvSpPr>
            <a:spLocks noGrp="1"/>
          </p:cNvSpPr>
          <p:nvPr>
            <p:ph type="body" sz="quarter" idx="19"/>
          </p:nvPr>
        </p:nvSpPr>
        <p:spPr bwMode="invGray">
          <a:xfrm>
            <a:off x="569130" y="151552"/>
            <a:ext cx="4423766" cy="39216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3525795"/>
            <a:ext cx="7886069" cy="2290805"/>
          </a:xfrm>
          <a:prstGeom prst="rect">
            <a:avLst/>
          </a:prstGeom>
          <a:solidFill>
            <a:srgbClr val="FFFFFF">
              <a:alpha val="75000"/>
            </a:srgbClr>
          </a:solidFill>
        </p:spPr>
        <p:txBody>
          <a:bodyPr lIns="548640" tIns="182880" rIns="548640" bIns="182880" anchor="ctr">
            <a:normAutofit/>
          </a:bodyPr>
          <a:lstStyle>
            <a:lvl1pPr marL="0" indent="0">
              <a:lnSpc>
                <a:spcPct val="100000"/>
              </a:lnSpc>
              <a:buFont typeface="Arial" panose="020B0604020202090204" pitchFamily="34" charset="0"/>
              <a:buNone/>
              <a:defRPr sz="2700">
                <a:solidFill>
                  <a:schemeClr val="tx1"/>
                </a:solidFill>
              </a:defRPr>
            </a:lvl1pPr>
            <a:lvl2pPr marL="341630" indent="0">
              <a:buNone/>
              <a:defRPr/>
            </a:lvl2pPr>
            <a:lvl3pPr marL="679450" indent="0">
              <a:buNone/>
              <a:defRPr/>
            </a:lvl3pPr>
            <a:lvl4pPr marL="966470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- Sapphi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1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828647" y="993484"/>
            <a:ext cx="8537884" cy="4341742"/>
            <a:chOff x="1828170" y="1258957"/>
            <a:chExt cx="8535661" cy="4341742"/>
          </a:xfrm>
        </p:grpSpPr>
        <p:sp>
          <p:nvSpPr>
            <p:cNvPr id="9" name="Freeform 9"/>
            <p:cNvSpPr/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10" name="Rounded Rectangle 9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400"/>
            </a:p>
          </p:txBody>
        </p:sp>
      </p:grpSp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043195" y="1276350"/>
            <a:ext cx="8108786" cy="324264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</a:defRPr>
            </a:lvl1pPr>
            <a:lvl2pPr marL="341630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470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78" y="6013482"/>
            <a:ext cx="10061020" cy="681925"/>
          </a:xfrm>
          <a:prstGeom prst="rect">
            <a:avLst/>
          </a:prstGeom>
        </p:spPr>
      </p:pic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2043195" y="5555972"/>
            <a:ext cx="8108786" cy="876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341630" indent="0">
              <a:buNone/>
              <a:defRPr/>
            </a:lvl2pPr>
            <a:lvl3pPr marL="679450" indent="0">
              <a:buNone/>
              <a:defRPr/>
            </a:lvl3pPr>
            <a:lvl4pPr marL="966470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802236" y="4633136"/>
            <a:ext cx="590704" cy="104775"/>
            <a:chOff x="5738813" y="4606631"/>
            <a:chExt cx="590550" cy="104775"/>
          </a:xfrm>
          <a:solidFill>
            <a:schemeClr val="accent5"/>
          </a:solidFill>
        </p:grpSpPr>
        <p:sp>
          <p:nvSpPr>
            <p:cNvPr id="19" name="Oval 18"/>
            <p:cNvSpPr/>
            <p:nvPr userDrawn="1"/>
          </p:nvSpPr>
          <p:spPr>
            <a:xfrm>
              <a:off x="5738813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5981700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6224588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400"/>
            </a:p>
          </p:txBody>
        </p:sp>
      </p:grpSp>
      <p:grpSp>
        <p:nvGrpSpPr>
          <p:cNvPr id="23" name="Group 22"/>
          <p:cNvGrpSpPr/>
          <p:nvPr userDrawn="1"/>
        </p:nvGrpSpPr>
        <p:grpSpPr bwMode="gray">
          <a:xfrm>
            <a:off x="5854958" y="734066"/>
            <a:ext cx="485260" cy="485134"/>
            <a:chOff x="5853433" y="734066"/>
            <a:chExt cx="485134" cy="485134"/>
          </a:xfrm>
        </p:grpSpPr>
        <p:sp>
          <p:nvSpPr>
            <p:cNvPr id="24" name="Oval 23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29" name="Rectangle 28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ntent w/Produc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 userDrawn="1"/>
        </p:nvSpPr>
        <p:spPr>
          <a:xfrm>
            <a:off x="1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Oval 47"/>
          <p:cNvSpPr/>
          <p:nvPr userDrawn="1"/>
        </p:nvSpPr>
        <p:spPr>
          <a:xfrm>
            <a:off x="5932562" y="0"/>
            <a:ext cx="6262614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sz="2400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783" y="6473952"/>
            <a:ext cx="2413972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2622" y="840981"/>
            <a:ext cx="4816540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51" name="Group 28"/>
          <p:cNvGrpSpPr>
            <a:grpSpLocks noChangeAspect="1"/>
          </p:cNvGrpSpPr>
          <p:nvPr userDrawn="1"/>
        </p:nvGrpSpPr>
        <p:grpSpPr bwMode="gray">
          <a:xfrm>
            <a:off x="6990157" y="6341251"/>
            <a:ext cx="441770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5" name="Freeform 32"/>
            <p:cNvSpPr/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33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34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8" name="Freeform 35"/>
            <p:cNvSpPr/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9" name="Freeform 36"/>
            <p:cNvSpPr/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3210" y="961121"/>
            <a:ext cx="4557645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/>
            </a:lvl1pPr>
          </a:lstStyle>
          <a:p>
            <a:r>
              <a:rPr lang="en-US" dirty="0"/>
              <a:t>Click To Edit Product Text</a:t>
            </a:r>
            <a:endParaRPr lang="en-US" dirty="0"/>
          </a:p>
        </p:txBody>
      </p: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783" y="556261"/>
            <a:ext cx="6049951" cy="55793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3811" y="2020824"/>
            <a:ext cx="4554898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7" name="Rectangle 66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8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  <p:cxnSp>
        <p:nvCxnSpPr>
          <p:cNvPr id="70" name="Straight Connector 69"/>
          <p:cNvCxnSpPr/>
          <p:nvPr userDrawn="1"/>
        </p:nvCxnSpPr>
        <p:spPr>
          <a:xfrm>
            <a:off x="6923811" y="1908190"/>
            <a:ext cx="455489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roduc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Oval 47"/>
          <p:cNvSpPr/>
          <p:nvPr userDrawn="1"/>
        </p:nvSpPr>
        <p:spPr>
          <a:xfrm>
            <a:off x="5932562" y="0"/>
            <a:ext cx="6262614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sz="2400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783" y="6473952"/>
            <a:ext cx="2413972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2622" y="840981"/>
            <a:ext cx="4816540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51" name="Group 28"/>
          <p:cNvGrpSpPr>
            <a:grpSpLocks noChangeAspect="1"/>
          </p:cNvGrpSpPr>
          <p:nvPr userDrawn="1"/>
        </p:nvGrpSpPr>
        <p:grpSpPr bwMode="gray">
          <a:xfrm>
            <a:off x="6990157" y="6341251"/>
            <a:ext cx="441770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5" name="Freeform 32"/>
            <p:cNvSpPr/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6" name="Freeform 33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34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8" name="Freeform 35"/>
            <p:cNvSpPr/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59" name="Freeform 36"/>
            <p:cNvSpPr/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3210" y="961121"/>
            <a:ext cx="4557645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/>
            </a:lvl1pPr>
          </a:lstStyle>
          <a:p>
            <a:r>
              <a:rPr lang="en-US" dirty="0"/>
              <a:t>Click To Edit Product Text</a:t>
            </a:r>
            <a:endParaRPr lang="en-US" dirty="0"/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6923811" y="1908190"/>
            <a:ext cx="455489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783" y="556261"/>
            <a:ext cx="6049951" cy="55793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3811" y="2020824"/>
            <a:ext cx="4554898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hart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  <p:sp>
        <p:nvSpPr>
          <p:cNvPr id="9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783" y="1179576"/>
            <a:ext cx="11076269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783" y="1179576"/>
            <a:ext cx="11076269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3590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048256"/>
            <a:ext cx="8725648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92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  <a:endParaRPr lang="en-US" dirty="0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783" y="6473952"/>
            <a:ext cx="3861806" cy="153888"/>
          </a:xfrm>
        </p:spPr>
        <p:txBody>
          <a:bodyPr lIns="0"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783" y="4059936"/>
            <a:ext cx="871650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9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783" y="4800600"/>
            <a:ext cx="641161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0"/>
            <a:endParaRPr lang="en-US" dirty="0"/>
          </a:p>
        </p:txBody>
      </p: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9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6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4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10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07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5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03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98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95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443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5125" y="5468108"/>
            <a:ext cx="310977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5585" y="5468108"/>
            <a:ext cx="310977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675" y="5468108"/>
            <a:ext cx="310977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6442" y="5442941"/>
            <a:ext cx="365855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7495" y="5468108"/>
            <a:ext cx="310977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4515" y="5468108"/>
            <a:ext cx="310977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81005" y="5468108"/>
            <a:ext cx="310977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51465" y="5468108"/>
            <a:ext cx="310977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6744" y="3056007"/>
            <a:ext cx="2412866" cy="803995"/>
          </a:xfrm>
          <a:prstGeom prst="rect">
            <a:avLst/>
          </a:prstGeom>
        </p:spPr>
      </p:pic>
      <p:sp>
        <p:nvSpPr>
          <p:cNvPr id="66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9817677" y="3464892"/>
            <a:ext cx="1200857" cy="1199183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>
              <a:defRPr sz="100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9160674" y="4770439"/>
            <a:ext cx="1689540" cy="198437"/>
          </a:xfrm>
          <a:prstGeom prst="rect">
            <a:avLst/>
          </a:prstGeom>
        </p:spPr>
        <p:txBody>
          <a:bodyPr lIns="0" tIns="45720" rIns="45720"/>
          <a:lstStyle>
            <a:lvl1pPr marL="0" indent="0" algn="r">
              <a:buFontTx/>
              <a:buNone/>
              <a:defRPr sz="1100"/>
            </a:lvl1pPr>
            <a:lvl2pPr marL="341630" indent="0" algn="r">
              <a:buFontTx/>
              <a:buNone/>
              <a:defRPr sz="1100"/>
            </a:lvl2pPr>
            <a:lvl3pPr marL="679450" indent="0" algn="r">
              <a:buFontTx/>
              <a:buNone/>
              <a:defRPr sz="1100"/>
            </a:lvl3pPr>
            <a:lvl4pPr marL="966470" indent="0" algn="r">
              <a:buFontTx/>
              <a:buNone/>
              <a:defRPr sz="1100"/>
            </a:lvl4pPr>
            <a:lvl5pPr marL="1146175" indent="0" algn="r">
              <a:buFontTx/>
              <a:buNone/>
              <a:defRPr sz="1100"/>
            </a:lvl5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@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twitterhandle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8" name="Group 67"/>
          <p:cNvGrpSpPr/>
          <p:nvPr userDrawn="1"/>
        </p:nvGrpSpPr>
        <p:grpSpPr>
          <a:xfrm>
            <a:off x="9817677" y="4664439"/>
            <a:ext cx="1200857" cy="305126"/>
            <a:chOff x="9815120" y="4664439"/>
            <a:chExt cx="1200544" cy="305126"/>
          </a:xfrm>
          <a:solidFill>
            <a:srgbClr val="4AC0E0"/>
          </a:solidFill>
        </p:grpSpPr>
        <p:sp>
          <p:nvSpPr>
            <p:cNvPr id="69" name="Rectangle 68"/>
            <p:cNvSpPr/>
            <p:nvPr userDrawn="1"/>
          </p:nvSpPr>
          <p:spPr bwMode="black">
            <a:xfrm>
              <a:off x="9815120" y="4664439"/>
              <a:ext cx="1200544" cy="106726"/>
            </a:xfrm>
            <a:prstGeom prst="rect">
              <a:avLst/>
            </a:pr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endParaRPr>
            </a:p>
          </p:txBody>
        </p:sp>
        <p:sp>
          <p:nvSpPr>
            <p:cNvPr id="70" name="Rectangle 45"/>
            <p:cNvSpPr/>
            <p:nvPr userDrawn="1"/>
          </p:nvSpPr>
          <p:spPr bwMode="black">
            <a:xfrm>
              <a:off x="10853530" y="4771165"/>
              <a:ext cx="162133" cy="198400"/>
            </a:xfrm>
            <a:custGeom>
              <a:avLst/>
              <a:gdLst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1200544 w 1200544"/>
                <a:gd name="connsiteY2" fmla="*/ 106726 h 106726"/>
                <a:gd name="connsiteX3" fmla="*/ 0 w 1200544"/>
                <a:gd name="connsiteY3" fmla="*/ 106726 h 106726"/>
                <a:gd name="connsiteX4" fmla="*/ 0 w 1200544"/>
                <a:gd name="connsiteY4" fmla="*/ 0 h 106726"/>
                <a:gd name="connsiteX0-1" fmla="*/ 0 w 1200544"/>
                <a:gd name="connsiteY0-2" fmla="*/ 0 h 106726"/>
                <a:gd name="connsiteX1-3" fmla="*/ 1200544 w 1200544"/>
                <a:gd name="connsiteY1-4" fmla="*/ 0 h 106726"/>
                <a:gd name="connsiteX2-5" fmla="*/ 0 w 1200544"/>
                <a:gd name="connsiteY2-6" fmla="*/ 106726 h 106726"/>
                <a:gd name="connsiteX3-7" fmla="*/ 0 w 1200544"/>
                <a:gd name="connsiteY3-8" fmla="*/ 0 h 1067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00544" h="106726">
                  <a:moveTo>
                    <a:pt x="0" y="0"/>
                  </a:moveTo>
                  <a:lnTo>
                    <a:pt x="1200544" y="0"/>
                  </a:lnTo>
                  <a:lnTo>
                    <a:pt x="0" y="1067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endParaRPr>
            </a:p>
          </p:txBody>
        </p:sp>
      </p:grpSp>
      <p:sp>
        <p:nvSpPr>
          <p:cNvPr id="54" name="Rectangle 53"/>
          <p:cNvSpPr/>
          <p:nvPr userDrawn="1"/>
        </p:nvSpPr>
        <p:spPr bwMode="black">
          <a:xfrm>
            <a:off x="548783" y="4557713"/>
            <a:ext cx="1097969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548783" y="4664439"/>
            <a:ext cx="1042180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 &amp; She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783" y="1179576"/>
            <a:ext cx="11076269" cy="5209682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lank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3590" cy="6857107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 bwMode="gray">
          <a:xfrm>
            <a:off x="1828647" y="1519963"/>
            <a:ext cx="8537884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/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8" name="Rounded Rectangle 7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400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1" y="893"/>
            <a:ext cx="12192000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5854958" y="1260545"/>
            <a:ext cx="485260" cy="485134"/>
            <a:chOff x="5853433" y="734066"/>
            <a:chExt cx="485134" cy="48513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2796577" y="4437853"/>
            <a:ext cx="660202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3620855" y="4738254"/>
            <a:ext cx="495346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 userDrawn="1"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 userDrawn="1"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 userDrawn="1"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 userDrawn="1"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 userDrawn="1"/>
          </p:nvPicPr>
          <p:blipFill>
            <a:blip r:embed="rId7" cstate="screen"/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 userDrawn="1"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 userDrawn="1"/>
          </p:nvPicPr>
          <p:blipFill>
            <a:blip r:embed="rId9" cstate="screen"/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 userDrawn="1"/>
          </p:nvPicPr>
          <p:blipFill>
            <a:blip r:embed="rId10" cstate="screen"/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 userDrawn="1"/>
          </p:nvPicPr>
          <p:blipFill>
            <a:blip r:embed="rId11" cstate="screen"/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 userDrawn="1"/>
          </p:nvPicPr>
          <p:blipFill>
            <a:blip r:embed="rId12" cstate="screen"/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175"/>
            <p:cNvGrpSpPr/>
            <p:nvPr userDrawn="1"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 userDrawn="1"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 userDrawn="1"/>
            </p:nvPicPr>
            <p:blipFill>
              <a:blip r:embed="rId13" cstate="screen"/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25" name="Group 178"/>
            <p:cNvGrpSpPr/>
            <p:nvPr userDrawn="1"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 userDrawn="1"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 userDrawn="1"/>
            </p:nvPicPr>
            <p:blipFill>
              <a:blip r:embed="rId14" cstate="screen"/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181"/>
            <p:cNvGrpSpPr/>
            <p:nvPr userDrawn="1"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 userDrawn="1"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 userDrawn="1"/>
            </p:nvPicPr>
            <p:blipFill>
              <a:blip r:embed="rId15" cstate="screen"/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55"/>
            <p:cNvGrpSpPr/>
            <p:nvPr userDrawn="1"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 userDrawn="1"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 userDrawn="1"/>
            </p:nvPicPr>
            <p:blipFill>
              <a:blip r:embed="rId16" cstate="screen"/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58"/>
            <p:cNvGrpSpPr/>
            <p:nvPr userDrawn="1"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 userDrawn="1"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 userDrawn="1"/>
            </p:nvPicPr>
            <p:blipFill>
              <a:blip r:embed="rId17" cstate="screen"/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9" name="Group 261"/>
            <p:cNvGrpSpPr/>
            <p:nvPr userDrawn="1"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 userDrawn="1"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 userDrawn="1"/>
            </p:nvPicPr>
            <p:blipFill>
              <a:blip r:embed="rId18" cstate="screen"/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0" name="Group 264"/>
            <p:cNvGrpSpPr/>
            <p:nvPr userDrawn="1"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 userDrawn="1"/>
            </p:nvPicPr>
            <p:blipFill>
              <a:blip r:embed="rId19" cstate="screen"/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1" name="Group 267"/>
            <p:cNvGrpSpPr/>
            <p:nvPr userDrawn="1"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 userDrawn="1"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 userDrawn="1"/>
            </p:nvPicPr>
            <p:blipFill>
              <a:blip r:embed="rId20" cstate="screen"/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867" y="2009776"/>
            <a:ext cx="6973443" cy="223153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6744" y="3056007"/>
            <a:ext cx="2412866" cy="803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 userDrawn="1"/>
        </p:nvSpPr>
        <p:spPr>
          <a:xfrm>
            <a:off x="0" y="1"/>
            <a:ext cx="12191998" cy="6857107"/>
          </a:xfrm>
          <a:prstGeom prst="rect">
            <a:avLst/>
          </a:prstGeom>
          <a:solidFill>
            <a:srgbClr val="7F7F7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1" name="Picture 60" descr="title-back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894"/>
            <a:ext cx="12191999" cy="6856213"/>
          </a:xfrm>
          <a:prstGeom prst="rect">
            <a:avLst/>
          </a:prstGeom>
        </p:spPr>
      </p:pic>
      <p:sp>
        <p:nvSpPr>
          <p:cNvPr id="51" name="Freeform 50"/>
          <p:cNvSpPr/>
          <p:nvPr userDrawn="1"/>
        </p:nvSpPr>
        <p:spPr>
          <a:xfrm rot="-1260000">
            <a:off x="-937713" y="1197704"/>
            <a:ext cx="13627623" cy="2723194"/>
          </a:xfrm>
          <a:custGeom>
            <a:avLst/>
            <a:gdLst>
              <a:gd name="connsiteX0" fmla="*/ 0 w 12200027"/>
              <a:gd name="connsiteY0" fmla="*/ 0 h 2717800"/>
              <a:gd name="connsiteX1" fmla="*/ 12200027 w 12200027"/>
              <a:gd name="connsiteY1" fmla="*/ 0 h 2717800"/>
              <a:gd name="connsiteX2" fmla="*/ 12200027 w 12200027"/>
              <a:gd name="connsiteY2" fmla="*/ 2717800 h 2717800"/>
              <a:gd name="connsiteX3" fmla="*/ 0 w 12200027"/>
              <a:gd name="connsiteY3" fmla="*/ 2717800 h 2717800"/>
              <a:gd name="connsiteX4" fmla="*/ 0 w 12200027"/>
              <a:gd name="connsiteY4" fmla="*/ 0 h 2717800"/>
              <a:gd name="connsiteX0-1" fmla="*/ 167130 w 12200027"/>
              <a:gd name="connsiteY0-2" fmla="*/ 23345 h 2717800"/>
              <a:gd name="connsiteX1-3" fmla="*/ 12200027 w 12200027"/>
              <a:gd name="connsiteY1-4" fmla="*/ 0 h 2717800"/>
              <a:gd name="connsiteX2-5" fmla="*/ 12200027 w 12200027"/>
              <a:gd name="connsiteY2-6" fmla="*/ 2717800 h 2717800"/>
              <a:gd name="connsiteX3-7" fmla="*/ 0 w 12200027"/>
              <a:gd name="connsiteY3-8" fmla="*/ 2717800 h 2717800"/>
              <a:gd name="connsiteX4-9" fmla="*/ 167130 w 12200027"/>
              <a:gd name="connsiteY4-10" fmla="*/ 23345 h 2717800"/>
              <a:gd name="connsiteX0-11" fmla="*/ 1025170 w 13058067"/>
              <a:gd name="connsiteY0-12" fmla="*/ 23345 h 2717800"/>
              <a:gd name="connsiteX1-13" fmla="*/ 13058067 w 13058067"/>
              <a:gd name="connsiteY1-14" fmla="*/ 0 h 2717800"/>
              <a:gd name="connsiteX2-15" fmla="*/ 13058067 w 13058067"/>
              <a:gd name="connsiteY2-16" fmla="*/ 2717800 h 2717800"/>
              <a:gd name="connsiteX3-17" fmla="*/ 0 w 13058067"/>
              <a:gd name="connsiteY3-18" fmla="*/ 2694004 h 2717800"/>
              <a:gd name="connsiteX4-19" fmla="*/ 1025170 w 13058067"/>
              <a:gd name="connsiteY4-20" fmla="*/ 23345 h 2717800"/>
              <a:gd name="connsiteX0-21" fmla="*/ 1025170 w 13058067"/>
              <a:gd name="connsiteY0-22" fmla="*/ 0 h 2694455"/>
              <a:gd name="connsiteX1-23" fmla="*/ 12001451 w 13058067"/>
              <a:gd name="connsiteY1-24" fmla="*/ 992749 h 2694455"/>
              <a:gd name="connsiteX2-25" fmla="*/ 13058067 w 13058067"/>
              <a:gd name="connsiteY2-26" fmla="*/ 2694455 h 2694455"/>
              <a:gd name="connsiteX3-27" fmla="*/ 0 w 13058067"/>
              <a:gd name="connsiteY3-28" fmla="*/ 2670659 h 2694455"/>
              <a:gd name="connsiteX4-29" fmla="*/ 1025170 w 13058067"/>
              <a:gd name="connsiteY4-30" fmla="*/ 0 h 2694455"/>
              <a:gd name="connsiteX0-31" fmla="*/ 1025170 w 13058067"/>
              <a:gd name="connsiteY0-32" fmla="*/ 44589 h 2739044"/>
              <a:gd name="connsiteX1-33" fmla="*/ 10185052 w 13058067"/>
              <a:gd name="connsiteY1-34" fmla="*/ 0 h 2739044"/>
              <a:gd name="connsiteX2-35" fmla="*/ 13058067 w 13058067"/>
              <a:gd name="connsiteY2-36" fmla="*/ 2739044 h 2739044"/>
              <a:gd name="connsiteX3-37" fmla="*/ 0 w 13058067"/>
              <a:gd name="connsiteY3-38" fmla="*/ 2715248 h 2739044"/>
              <a:gd name="connsiteX4-39" fmla="*/ 1025170 w 13058067"/>
              <a:gd name="connsiteY4-40" fmla="*/ 44589 h 2739044"/>
              <a:gd name="connsiteX0-41" fmla="*/ 1025170 w 13058067"/>
              <a:gd name="connsiteY0-42" fmla="*/ 44589 h 2739044"/>
              <a:gd name="connsiteX1-43" fmla="*/ 10185052 w 13058067"/>
              <a:gd name="connsiteY1-44" fmla="*/ 0 h 2739044"/>
              <a:gd name="connsiteX2-45" fmla="*/ 11594561 w 13058067"/>
              <a:gd name="connsiteY2-46" fmla="*/ 1357272 h 2739044"/>
              <a:gd name="connsiteX3-47" fmla="*/ 13058067 w 13058067"/>
              <a:gd name="connsiteY3-48" fmla="*/ 2739044 h 2739044"/>
              <a:gd name="connsiteX4-49" fmla="*/ 0 w 13058067"/>
              <a:gd name="connsiteY4-50" fmla="*/ 2715248 h 2739044"/>
              <a:gd name="connsiteX5" fmla="*/ 1025170 w 13058067"/>
              <a:gd name="connsiteY5" fmla="*/ 44589 h 2739044"/>
              <a:gd name="connsiteX0-51" fmla="*/ 1025170 w 13595398"/>
              <a:gd name="connsiteY0-52" fmla="*/ 44589 h 2739044"/>
              <a:gd name="connsiteX1-53" fmla="*/ 10185052 w 13595398"/>
              <a:gd name="connsiteY1-54" fmla="*/ 0 h 2739044"/>
              <a:gd name="connsiteX2-55" fmla="*/ 13595398 w 13595398"/>
              <a:gd name="connsiteY2-56" fmla="*/ 1310066 h 2739044"/>
              <a:gd name="connsiteX3-57" fmla="*/ 13058067 w 13595398"/>
              <a:gd name="connsiteY3-58" fmla="*/ 2739044 h 2739044"/>
              <a:gd name="connsiteX4-59" fmla="*/ 0 w 13595398"/>
              <a:gd name="connsiteY4-60" fmla="*/ 2715248 h 2739044"/>
              <a:gd name="connsiteX5-61" fmla="*/ 1025170 w 13595398"/>
              <a:gd name="connsiteY5-62" fmla="*/ 44589 h 2739044"/>
              <a:gd name="connsiteX0-63" fmla="*/ 1025170 w 13595398"/>
              <a:gd name="connsiteY0-64" fmla="*/ 44589 h 2715248"/>
              <a:gd name="connsiteX1-65" fmla="*/ 10185052 w 13595398"/>
              <a:gd name="connsiteY1-66" fmla="*/ 0 h 2715248"/>
              <a:gd name="connsiteX2-67" fmla="*/ 13595398 w 13595398"/>
              <a:gd name="connsiteY2-68" fmla="*/ 1310066 h 2715248"/>
              <a:gd name="connsiteX3-69" fmla="*/ 13112020 w 13595398"/>
              <a:gd name="connsiteY3-70" fmla="*/ 2569307 h 2715248"/>
              <a:gd name="connsiteX4-71" fmla="*/ 0 w 13595398"/>
              <a:gd name="connsiteY4-72" fmla="*/ 2715248 h 2715248"/>
              <a:gd name="connsiteX5-73" fmla="*/ 1025170 w 13595398"/>
              <a:gd name="connsiteY5-74" fmla="*/ 44589 h 2715248"/>
              <a:gd name="connsiteX0-75" fmla="*/ 1025170 w 13595398"/>
              <a:gd name="connsiteY0-76" fmla="*/ 44589 h 2747154"/>
              <a:gd name="connsiteX1-77" fmla="*/ 10185052 w 13595398"/>
              <a:gd name="connsiteY1-78" fmla="*/ 0 h 2747154"/>
              <a:gd name="connsiteX2-79" fmla="*/ 13595398 w 13595398"/>
              <a:gd name="connsiteY2-80" fmla="*/ 1310066 h 2747154"/>
              <a:gd name="connsiteX3-81" fmla="*/ 13043751 w 13595398"/>
              <a:gd name="connsiteY3-82" fmla="*/ 2747154 h 2747154"/>
              <a:gd name="connsiteX4-83" fmla="*/ 0 w 13595398"/>
              <a:gd name="connsiteY4-84" fmla="*/ 2715248 h 2747154"/>
              <a:gd name="connsiteX5-85" fmla="*/ 1025170 w 13595398"/>
              <a:gd name="connsiteY5-86" fmla="*/ 44589 h 2747154"/>
              <a:gd name="connsiteX0-87" fmla="*/ 1025170 w 13595398"/>
              <a:gd name="connsiteY0-88" fmla="*/ 44589 h 2715248"/>
              <a:gd name="connsiteX1-89" fmla="*/ 10185052 w 13595398"/>
              <a:gd name="connsiteY1-90" fmla="*/ 0 h 2715248"/>
              <a:gd name="connsiteX2-91" fmla="*/ 13595398 w 13595398"/>
              <a:gd name="connsiteY2-92" fmla="*/ 1310066 h 2715248"/>
              <a:gd name="connsiteX3-93" fmla="*/ 13098366 w 13595398"/>
              <a:gd name="connsiteY3-94" fmla="*/ 2604877 h 2715248"/>
              <a:gd name="connsiteX4-95" fmla="*/ 0 w 13595398"/>
              <a:gd name="connsiteY4-96" fmla="*/ 2715248 h 2715248"/>
              <a:gd name="connsiteX5-97" fmla="*/ 1025170 w 13595398"/>
              <a:gd name="connsiteY5-98" fmla="*/ 44589 h 2715248"/>
              <a:gd name="connsiteX0-99" fmla="*/ 1025170 w 13595398"/>
              <a:gd name="connsiteY0-100" fmla="*/ 44589 h 2723442"/>
              <a:gd name="connsiteX1-101" fmla="*/ 10185052 w 13595398"/>
              <a:gd name="connsiteY1-102" fmla="*/ 0 h 2723442"/>
              <a:gd name="connsiteX2-103" fmla="*/ 13595398 w 13595398"/>
              <a:gd name="connsiteY2-104" fmla="*/ 1310066 h 2723442"/>
              <a:gd name="connsiteX3-105" fmla="*/ 13052853 w 13595398"/>
              <a:gd name="connsiteY3-106" fmla="*/ 2723442 h 2723442"/>
              <a:gd name="connsiteX4-107" fmla="*/ 0 w 13595398"/>
              <a:gd name="connsiteY4-108" fmla="*/ 2715248 h 2723442"/>
              <a:gd name="connsiteX5-109" fmla="*/ 1025170 w 13595398"/>
              <a:gd name="connsiteY5-110" fmla="*/ 44589 h 2723442"/>
              <a:gd name="connsiteX0-111" fmla="*/ 1025170 w 13595398"/>
              <a:gd name="connsiteY0-112" fmla="*/ 44341 h 2723194"/>
              <a:gd name="connsiteX1-113" fmla="*/ 10406499 w 13595398"/>
              <a:gd name="connsiteY1-114" fmla="*/ 0 h 2723194"/>
              <a:gd name="connsiteX2-115" fmla="*/ 13595398 w 13595398"/>
              <a:gd name="connsiteY2-116" fmla="*/ 1309818 h 2723194"/>
              <a:gd name="connsiteX3-117" fmla="*/ 13052853 w 13595398"/>
              <a:gd name="connsiteY3-118" fmla="*/ 2723194 h 2723194"/>
              <a:gd name="connsiteX4-119" fmla="*/ 0 w 13595398"/>
              <a:gd name="connsiteY4-120" fmla="*/ 2715000 h 2723194"/>
              <a:gd name="connsiteX5-121" fmla="*/ 1025170 w 13595398"/>
              <a:gd name="connsiteY5-122" fmla="*/ 44341 h 2723194"/>
              <a:gd name="connsiteX0-123" fmla="*/ 1025170 w 13624074"/>
              <a:gd name="connsiteY0-124" fmla="*/ 44341 h 2723194"/>
              <a:gd name="connsiteX1-125" fmla="*/ 10406499 w 13624074"/>
              <a:gd name="connsiteY1-126" fmla="*/ 0 h 2723194"/>
              <a:gd name="connsiteX2-127" fmla="*/ 13624074 w 13624074"/>
              <a:gd name="connsiteY2-128" fmla="*/ 1235111 h 2723194"/>
              <a:gd name="connsiteX3-129" fmla="*/ 13052853 w 13624074"/>
              <a:gd name="connsiteY3-130" fmla="*/ 2723194 h 2723194"/>
              <a:gd name="connsiteX4-131" fmla="*/ 0 w 13624074"/>
              <a:gd name="connsiteY4-132" fmla="*/ 2715000 h 2723194"/>
              <a:gd name="connsiteX5-133" fmla="*/ 1025170 w 13624074"/>
              <a:gd name="connsiteY5-134" fmla="*/ 44341 h 27231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61" y="connsiteY5-62"/>
              </a:cxn>
            </a:cxnLst>
            <a:rect l="l" t="t" r="r" b="b"/>
            <a:pathLst>
              <a:path w="13624074" h="2723194">
                <a:moveTo>
                  <a:pt x="1025170" y="44341"/>
                </a:moveTo>
                <a:lnTo>
                  <a:pt x="10406499" y="0"/>
                </a:lnTo>
                <a:lnTo>
                  <a:pt x="13624074" y="1235111"/>
                </a:lnTo>
                <a:lnTo>
                  <a:pt x="13052853" y="2723194"/>
                </a:lnTo>
                <a:lnTo>
                  <a:pt x="0" y="2715000"/>
                </a:lnTo>
                <a:lnTo>
                  <a:pt x="1025170" y="44341"/>
                </a:lnTo>
                <a:close/>
              </a:path>
            </a:pathLst>
          </a:cu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3" name="Freeform 52"/>
          <p:cNvSpPr/>
          <p:nvPr userDrawn="1"/>
        </p:nvSpPr>
        <p:spPr>
          <a:xfrm rot="-1260000">
            <a:off x="2659681" y="3340387"/>
            <a:ext cx="10002602" cy="770511"/>
          </a:xfrm>
          <a:custGeom>
            <a:avLst/>
            <a:gdLst>
              <a:gd name="connsiteX0" fmla="*/ 0 w 10017679"/>
              <a:gd name="connsiteY0" fmla="*/ 0 h 763723"/>
              <a:gd name="connsiteX1" fmla="*/ 10017679 w 10017679"/>
              <a:gd name="connsiteY1" fmla="*/ 0 h 763723"/>
              <a:gd name="connsiteX2" fmla="*/ 10017679 w 10017679"/>
              <a:gd name="connsiteY2" fmla="*/ 763723 h 763723"/>
              <a:gd name="connsiteX3" fmla="*/ 0 w 10017679"/>
              <a:gd name="connsiteY3" fmla="*/ 763723 h 763723"/>
              <a:gd name="connsiteX4" fmla="*/ 0 w 10017679"/>
              <a:gd name="connsiteY4" fmla="*/ 0 h 763723"/>
              <a:gd name="connsiteX0-1" fmla="*/ 0 w 10017679"/>
              <a:gd name="connsiteY0-2" fmla="*/ 0 h 763723"/>
              <a:gd name="connsiteX1-3" fmla="*/ 10017679 w 10017679"/>
              <a:gd name="connsiteY1-4" fmla="*/ 0 h 763723"/>
              <a:gd name="connsiteX2-5" fmla="*/ 9726277 w 10017679"/>
              <a:gd name="connsiteY2-6" fmla="*/ 706279 h 763723"/>
              <a:gd name="connsiteX3-7" fmla="*/ 0 w 10017679"/>
              <a:gd name="connsiteY3-8" fmla="*/ 763723 h 763723"/>
              <a:gd name="connsiteX4-9" fmla="*/ 0 w 10017679"/>
              <a:gd name="connsiteY4-10" fmla="*/ 0 h 763723"/>
              <a:gd name="connsiteX0-11" fmla="*/ 0 w 10017679"/>
              <a:gd name="connsiteY0-12" fmla="*/ 0 h 763723"/>
              <a:gd name="connsiteX1-13" fmla="*/ 10017679 w 10017679"/>
              <a:gd name="connsiteY1-14" fmla="*/ 0 h 763723"/>
              <a:gd name="connsiteX2-15" fmla="*/ 9708073 w 10017679"/>
              <a:gd name="connsiteY2-16" fmla="*/ 753704 h 763723"/>
              <a:gd name="connsiteX3-17" fmla="*/ 0 w 10017679"/>
              <a:gd name="connsiteY3-18" fmla="*/ 763723 h 763723"/>
              <a:gd name="connsiteX4-19" fmla="*/ 0 w 10017679"/>
              <a:gd name="connsiteY4-20" fmla="*/ 0 h 763723"/>
              <a:gd name="connsiteX0-21" fmla="*/ 0 w 9999997"/>
              <a:gd name="connsiteY0-22" fmla="*/ 6788 h 770511"/>
              <a:gd name="connsiteX1-23" fmla="*/ 9999997 w 9999997"/>
              <a:gd name="connsiteY1-24" fmla="*/ 0 h 770511"/>
              <a:gd name="connsiteX2-25" fmla="*/ 9708073 w 9999997"/>
              <a:gd name="connsiteY2-26" fmla="*/ 760492 h 770511"/>
              <a:gd name="connsiteX3-27" fmla="*/ 0 w 9999997"/>
              <a:gd name="connsiteY3-28" fmla="*/ 770511 h 770511"/>
              <a:gd name="connsiteX4-29" fmla="*/ 0 w 9999997"/>
              <a:gd name="connsiteY4-30" fmla="*/ 6788 h 7705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999997" h="770511">
                <a:moveTo>
                  <a:pt x="0" y="6788"/>
                </a:moveTo>
                <a:lnTo>
                  <a:pt x="9999997" y="0"/>
                </a:lnTo>
                <a:lnTo>
                  <a:pt x="9708073" y="760492"/>
                </a:lnTo>
                <a:lnTo>
                  <a:pt x="0" y="770511"/>
                </a:lnTo>
                <a:lnTo>
                  <a:pt x="0" y="6788"/>
                </a:lnTo>
                <a:close/>
              </a:path>
            </a:pathLst>
          </a:custGeom>
          <a:solidFill>
            <a:srgbClr val="41404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4" name="Picture 53" descr="LenovoLockup-POS-Color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 rot="-1260000">
            <a:off x="566101" y="715838"/>
            <a:ext cx="3246140" cy="1365846"/>
          </a:xfrm>
          <a:prstGeom prst="rect">
            <a:avLst/>
          </a:prstGeom>
        </p:spPr>
      </p:pic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 rot="-1260000">
            <a:off x="2703319" y="3447161"/>
            <a:ext cx="9515694" cy="713913"/>
          </a:xfrm>
          <a:prstGeom prst="rect">
            <a:avLst/>
          </a:prstGeom>
        </p:spPr>
        <p:txBody>
          <a:bodyPr lIns="121899" tIns="60949" rIns="121899" bIns="60949" anchor="ctr" anchorCtr="0"/>
          <a:lstStyle>
            <a:lvl1pPr marL="0" indent="0" algn="l" defTabSz="1219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单击此处编辑模板副标题样式</a:t>
            </a:r>
            <a:endParaRPr lang="en-US" dirty="0"/>
          </a:p>
        </p:txBody>
      </p:sp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 rot="-1260000">
            <a:off x="207022" y="1899201"/>
            <a:ext cx="9795424" cy="1972279"/>
          </a:xfrm>
          <a:prstGeom prst="rect">
            <a:avLst/>
          </a:prstGeom>
        </p:spPr>
        <p:txBody>
          <a:bodyPr lIns="121899" tIns="60949" rIns="121899" bIns="60949" anchor="ctr" anchorCtr="0"/>
          <a:lstStyle>
            <a:lvl1pPr marL="0" algn="l" defTabSz="12192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5600" b="0" kern="1200" cap="none" spc="0" baseline="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defRPr>
            </a:lvl1pPr>
          </a:lstStyle>
          <a:p>
            <a:r>
              <a:rPr lang="zh-CN" altLang="en-US" dirty="0"/>
              <a:t>单击此处编辑</a:t>
            </a:r>
            <a:endParaRPr lang="en-US" dirty="0"/>
          </a:p>
        </p:txBody>
      </p:sp>
      <p:pic>
        <p:nvPicPr>
          <p:cNvPr id="58" name="Picture 57" descr="Kickoff2013-POS-Color.png"/>
          <p:cNvPicPr>
            <a:picLocks noChangeAspect="1"/>
          </p:cNvPicPr>
          <p:nvPr userDrawn="1"/>
        </p:nvPicPr>
        <p:blipFill>
          <a:blip r:embed="rId4" cstate="email"/>
          <a:stretch>
            <a:fillRect/>
          </a:stretch>
        </p:blipFill>
        <p:spPr>
          <a:xfrm>
            <a:off x="8500745" y="4155123"/>
            <a:ext cx="3325652" cy="2489441"/>
          </a:xfrm>
          <a:prstGeom prst="rect">
            <a:avLst/>
          </a:prstGeom>
        </p:spPr>
      </p:pic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926" y="6397009"/>
            <a:ext cx="2414601" cy="307777"/>
          </a:xfrm>
        </p:spPr>
        <p:txBody>
          <a:bodyPr/>
          <a:lstStyle/>
          <a:p>
            <a:r>
              <a:rPr lang="en-US" sz="1000" cap="all">
                <a:solidFill>
                  <a:srgbClr val="939598"/>
                </a:solidFill>
                <a:cs typeface="Arial" panose="020B0604020202090204" pitchFamily="34" charset="0"/>
              </a:rPr>
              <a:t>2013 LENOVO INTERNAL. All rights reserved.</a:t>
            </a:r>
            <a:endParaRPr lang="en-US" sz="1000" cap="all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F14B7D-3A80-4959-B65F-02EF4D6268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884829-82E7-4DCB-9408-D938283FFE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2C8CB-400E-404C-ACED-5EDB5F9E876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48783" y="6458563"/>
            <a:ext cx="2413972" cy="18466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B4B7F-7108-4E1D-BC72-7A5CDD46FDF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319" y="274955"/>
            <a:ext cx="823174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319" y="1600200"/>
            <a:ext cx="8231744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2015 LENOVO INTERNAL. ALL RIGHTS RESERVED.</a:t>
            </a:r>
            <a:endParaRPr lang="en-US" alt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Header_RED">
    <p:bg>
      <p:bgPr>
        <a:solidFill>
          <a:schemeClr val="bg2">
            <a:lumMod val="50000"/>
            <a:lumOff val="5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3587" cy="6857107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 bwMode="black">
          <a:xfrm>
            <a:off x="0" y="6384632"/>
            <a:ext cx="12195176" cy="4733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sz="2400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0" y="6384631"/>
            <a:ext cx="12192127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254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48783" y="6473952"/>
            <a:ext cx="3861806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00"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cs typeface="Arial" panose="020B0604020202090204" pitchFamily="34" charset="0"/>
            </a:endParaRPr>
          </a:p>
        </p:txBody>
      </p: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1765252" y="1709928"/>
            <a:ext cx="9585408" cy="285292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9200" rtl="0" eaLnBrk="1" latinLnBrk="0" hangingPunct="1">
              <a:lnSpc>
                <a:spcPts val="648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section header title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1524" y="0"/>
            <a:ext cx="12192127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1765252" y="4589464"/>
            <a:ext cx="9585154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 text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 bwMode="white">
          <a:xfrm>
            <a:off x="1652211" y="4563269"/>
            <a:ext cx="0" cy="1816894"/>
          </a:xfrm>
          <a:prstGeom prst="line">
            <a:avLst/>
          </a:prstGeom>
          <a:ln w="1270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 bwMode="gray">
          <a:xfrm>
            <a:off x="1592760" y="6329604"/>
            <a:ext cx="118903" cy="11887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sz="2400" dirty="0"/>
          </a:p>
        </p:txBody>
      </p:sp>
      <p:sp>
        <p:nvSpPr>
          <p:cNvPr id="16" name="Freeform 5"/>
          <p:cNvSpPr>
            <a:spLocks noEditPoints="1"/>
          </p:cNvSpPr>
          <p:nvPr userDrawn="1"/>
        </p:nvSpPr>
        <p:spPr bwMode="white">
          <a:xfrm>
            <a:off x="1172296" y="4087550"/>
            <a:ext cx="347680" cy="34688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206 w 412"/>
              <a:gd name="T11" fmla="*/ 376 h 412"/>
              <a:gd name="T12" fmla="*/ 36 w 412"/>
              <a:gd name="T13" fmla="*/ 206 h 412"/>
              <a:gd name="T14" fmla="*/ 206 w 412"/>
              <a:gd name="T15" fmla="*/ 36 h 412"/>
              <a:gd name="T16" fmla="*/ 376 w 412"/>
              <a:gd name="T17" fmla="*/ 206 h 412"/>
              <a:gd name="T18" fmla="*/ 206 w 412"/>
              <a:gd name="T19" fmla="*/ 376 h 412"/>
              <a:gd name="T20" fmla="*/ 328 w 412"/>
              <a:gd name="T21" fmla="*/ 206 h 412"/>
              <a:gd name="T22" fmla="*/ 260 w 412"/>
              <a:gd name="T23" fmla="*/ 274 h 412"/>
              <a:gd name="T24" fmla="*/ 222 w 412"/>
              <a:gd name="T25" fmla="*/ 274 h 412"/>
              <a:gd name="T26" fmla="*/ 271 w 412"/>
              <a:gd name="T27" fmla="*/ 225 h 412"/>
              <a:gd name="T28" fmla="*/ 90 w 412"/>
              <a:gd name="T29" fmla="*/ 225 h 412"/>
              <a:gd name="T30" fmla="*/ 90 w 412"/>
              <a:gd name="T31" fmla="*/ 218 h 412"/>
              <a:gd name="T32" fmla="*/ 90 w 412"/>
              <a:gd name="T33" fmla="*/ 194 h 412"/>
              <a:gd name="T34" fmla="*/ 90 w 412"/>
              <a:gd name="T35" fmla="*/ 187 h 412"/>
              <a:gd name="T36" fmla="*/ 271 w 412"/>
              <a:gd name="T37" fmla="*/ 187 h 412"/>
              <a:gd name="T38" fmla="*/ 222 w 412"/>
              <a:gd name="T39" fmla="*/ 138 h 412"/>
              <a:gd name="T40" fmla="*/ 260 w 412"/>
              <a:gd name="T41" fmla="*/ 138 h 412"/>
              <a:gd name="T42" fmla="*/ 328 w 412"/>
              <a:gd name="T43" fmla="*/ 20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19"/>
                  <a:pt x="92" y="412"/>
                  <a:pt x="206" y="412"/>
                </a:cubicBezTo>
                <a:cubicBezTo>
                  <a:pt x="320" y="412"/>
                  <a:pt x="412" y="319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206" y="376"/>
                </a:moveTo>
                <a:cubicBezTo>
                  <a:pt x="112" y="376"/>
                  <a:pt x="36" y="300"/>
                  <a:pt x="36" y="206"/>
                </a:cubicBezTo>
                <a:cubicBezTo>
                  <a:pt x="36" y="112"/>
                  <a:pt x="112" y="36"/>
                  <a:pt x="206" y="36"/>
                </a:cubicBezTo>
                <a:cubicBezTo>
                  <a:pt x="300" y="36"/>
                  <a:pt x="376" y="112"/>
                  <a:pt x="376" y="206"/>
                </a:cubicBezTo>
                <a:cubicBezTo>
                  <a:pt x="376" y="300"/>
                  <a:pt x="300" y="376"/>
                  <a:pt x="206" y="376"/>
                </a:cubicBezTo>
                <a:close/>
                <a:moveTo>
                  <a:pt x="328" y="206"/>
                </a:moveTo>
                <a:cubicBezTo>
                  <a:pt x="260" y="274"/>
                  <a:pt x="260" y="274"/>
                  <a:pt x="260" y="274"/>
                </a:cubicBezTo>
                <a:cubicBezTo>
                  <a:pt x="222" y="274"/>
                  <a:pt x="222" y="274"/>
                  <a:pt x="222" y="274"/>
                </a:cubicBezTo>
                <a:cubicBezTo>
                  <a:pt x="271" y="225"/>
                  <a:pt x="271" y="225"/>
                  <a:pt x="271" y="225"/>
                </a:cubicBezTo>
                <a:cubicBezTo>
                  <a:pt x="90" y="225"/>
                  <a:pt x="90" y="225"/>
                  <a:pt x="90" y="225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271" y="187"/>
                  <a:pt x="271" y="187"/>
                  <a:pt x="271" y="187"/>
                </a:cubicBezTo>
                <a:cubicBezTo>
                  <a:pt x="222" y="138"/>
                  <a:pt x="222" y="138"/>
                  <a:pt x="222" y="138"/>
                </a:cubicBezTo>
                <a:cubicBezTo>
                  <a:pt x="260" y="138"/>
                  <a:pt x="260" y="138"/>
                  <a:pt x="260" y="138"/>
                </a:cubicBezTo>
                <a:lnTo>
                  <a:pt x="328" y="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Only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9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9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4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and Content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6"/>
            <a:ext cx="1107626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6"/>
            <a:ext cx="1107626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with Subtitle Conten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591056"/>
            <a:ext cx="11076268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930" y="914400"/>
            <a:ext cx="11076268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Conten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08" y="423407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400"/>
          </a:p>
        </p:txBody>
      </p:sp>
      <p:sp>
        <p:nvSpPr>
          <p:cNvPr id="19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930" y="914400"/>
            <a:ext cx="11076268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1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57929" y="1591056"/>
            <a:ext cx="11067122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9" Type="http://schemas.openxmlformats.org/officeDocument/2006/relationships/image" Target="../media/image23.png"/><Relationship Id="rId28" Type="http://schemas.openxmlformats.org/officeDocument/2006/relationships/image" Target="../media/image26.jpeg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3590" cy="685710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48783" y="6473952"/>
            <a:ext cx="2413972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cap="none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51760" y="639571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51760" y="638925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1" y="5505384"/>
            <a:ext cx="1330737" cy="4434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dt="0"/>
  <p:txStyles>
    <p:titleStyle>
      <a:lvl1pPr algn="ctr" defTabSz="1219200" rtl="0" eaLnBrk="1" latinLnBrk="0" hangingPunct="1">
        <a:spcBef>
          <a:spcPct val="0"/>
        </a:spcBef>
        <a:buNone/>
        <a:defRPr sz="4300" kern="1200" cap="all" baseline="0">
          <a:solidFill>
            <a:schemeClr val="tx1"/>
          </a:solidFill>
          <a:latin typeface="Arial" panose="020B0604020202090204" pitchFamily="34" charset="0"/>
          <a:ea typeface="+mj-ea"/>
          <a:cs typeface="Arial" panose="020B0604020202090204" pitchFamily="34" charset="0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4300" kern="1200">
          <a:solidFill>
            <a:schemeClr val="tx1"/>
          </a:solidFill>
          <a:latin typeface="Arial" panose="020B0604020202090204" pitchFamily="34" charset="0"/>
          <a:ea typeface="+mn-ea"/>
          <a:cs typeface="Arial" panose="020B0604020202090204" pitchFamily="34" charset="0"/>
        </a:defRPr>
      </a:lvl1pPr>
      <a:lvl2pPr marL="990600" indent="-3810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3700" kern="1200">
          <a:solidFill>
            <a:schemeClr val="tx1"/>
          </a:solidFill>
          <a:latin typeface="Arial" panose="020B0604020202090204" pitchFamily="34" charset="0"/>
          <a:ea typeface="+mn-ea"/>
          <a:cs typeface="Arial" panose="020B0604020202090204" pitchFamily="34" charset="0"/>
        </a:defRPr>
      </a:lvl2pPr>
      <a:lvl3pPr marL="1524000" indent="-3048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90204" pitchFamily="34" charset="0"/>
          <a:ea typeface="+mn-ea"/>
          <a:cs typeface="Arial" panose="020B0604020202090204" pitchFamily="34" charset="0"/>
        </a:defRPr>
      </a:lvl3pPr>
      <a:lvl4pPr marL="2132965" indent="-3048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700" kern="1200">
          <a:solidFill>
            <a:schemeClr val="tx1"/>
          </a:solidFill>
          <a:latin typeface="Arial" panose="020B0604020202090204" pitchFamily="34" charset="0"/>
          <a:ea typeface="+mn-ea"/>
          <a:cs typeface="Arial" panose="020B0604020202090204" pitchFamily="34" charset="0"/>
        </a:defRPr>
      </a:lvl4pPr>
      <a:lvl5pPr marL="2742565" indent="-3048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700" kern="1200">
          <a:solidFill>
            <a:schemeClr val="tx1"/>
          </a:solidFill>
          <a:latin typeface="Arial" panose="020B0604020202090204" pitchFamily="34" charset="0"/>
          <a:ea typeface="+mn-ea"/>
          <a:cs typeface="Arial" panose="020B0604020202090204" pitchFamily="34" charset="0"/>
        </a:defRPr>
      </a:lvl5pPr>
      <a:lvl6pPr marL="33521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.xml"/><Relationship Id="rId1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tags" Target="../tags/tag3.xml"/><Relationship Id="rId3" Type="http://schemas.openxmlformats.org/officeDocument/2006/relationships/image" Target="../media/image39.png"/><Relationship Id="rId2" Type="http://schemas.openxmlformats.org/officeDocument/2006/relationships/hyperlink" Target="https://baike.baidu.com/item/%E8%80%A6%E5%90%88%E6%80%A7/4297612" TargetMode="External"/><Relationship Id="rId1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4.xml"/><Relationship Id="rId1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5.xml"/><Relationship Id="rId2" Type="http://schemas.openxmlformats.org/officeDocument/2006/relationships/image" Target="../media/image40.png"/><Relationship Id="rId1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6.xml"/><Relationship Id="rId2" Type="http://schemas.openxmlformats.org/officeDocument/2006/relationships/image" Target="../media/image40.png"/><Relationship Id="rId1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586355"/>
            <a:ext cx="8725535" cy="1043940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6400"/>
              </a:lnSpc>
            </a:pPr>
            <a:r>
              <a:rPr lang="zh-CN" altLang="en-US" sz="5400" b="1" dirty="0">
                <a:solidFill>
                  <a:srgbClr val="4140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</a:t>
            </a:r>
            <a:r>
              <a:rPr altLang="zh-CN" sz="5400" b="1" dirty="0">
                <a:solidFill>
                  <a:srgbClr val="4140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altLang="zh-CN" sz="5400" b="1" dirty="0">
              <a:solidFill>
                <a:srgbClr val="4140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</a:rPr>
              <a:t>联想教育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的特点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459105" y="4114800"/>
            <a:ext cx="2329815" cy="0"/>
          </a:xfrm>
          <a:prstGeom prst="line">
            <a:avLst/>
          </a:prstGeom>
          <a:ln w="57150">
            <a:solidFill>
              <a:srgbClr val="F02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58470" y="2667000"/>
            <a:ext cx="2330450" cy="1152525"/>
          </a:xfrm>
          <a:prstGeom prst="rect">
            <a:avLst/>
          </a:prstGeom>
          <a:solidFill>
            <a:srgbClr val="F0291F"/>
          </a:solidFill>
          <a:ln>
            <a:solidFill>
              <a:srgbClr val="E223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特点</a:t>
            </a:r>
            <a:endParaRPr lang="zh-CN" altLang="en-US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2992966" y="2332765"/>
            <a:ext cx="1" cy="300424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192780" y="1079500"/>
            <a:ext cx="8432800" cy="5153025"/>
          </a:xfrm>
          <a:prstGeom prst="rect">
            <a:avLst/>
          </a:prstGeom>
          <a:noFill/>
          <a:ln w="38100">
            <a:solidFill>
              <a:srgbClr val="E2231A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44" y="4410244"/>
            <a:ext cx="855133" cy="85513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40680" y="3295650"/>
            <a:ext cx="309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 dirty="0" err="1" smtClean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47110" y="1426845"/>
            <a:ext cx="75190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sz="1800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 是完全</a:t>
            </a:r>
            <a:r>
              <a:rPr sz="18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面向对象</a:t>
            </a:r>
            <a:r>
              <a:rPr sz="1800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的语言</a:t>
            </a:r>
            <a:r>
              <a:rPr lang="zh-CN" sz="1800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sz="1800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函数、模块、数字、字符串都是对象，在 Python 中一切皆对象</a:t>
            </a:r>
            <a:r>
              <a:rPr lang="zh-CN" sz="1800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sz="1800" dirty="0" err="1" smtClean="0">
              <a:solidFill>
                <a:srgbClr val="6F71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sz="1800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Python拥有强大的标准库，Python 语言的核心只包含数字、字符串、列表、字典、文件等常见类型和函数，而由 Python 标准库提供了系统管理、网络通信、文本处理、数据库接口等额外的功能</a:t>
            </a:r>
            <a:r>
              <a:rPr lang="zh-CN" sz="1800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sz="1800" dirty="0" err="1" smtClean="0">
              <a:solidFill>
                <a:srgbClr val="6F71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sz="1800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 社区提供了大量的第三方模块，使用方式与标准库类似。它们的功能覆盖科学计算、人工智能、机器学习、Web 开发、数据库接口、图形系统多个领域</a:t>
            </a:r>
            <a:r>
              <a:rPr lang="zh-CN" sz="1800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sz="1800" dirty="0" err="1" smtClean="0">
              <a:solidFill>
                <a:srgbClr val="6F71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的特点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459105" y="4114800"/>
            <a:ext cx="2329815" cy="0"/>
          </a:xfrm>
          <a:prstGeom prst="line">
            <a:avLst/>
          </a:prstGeom>
          <a:ln w="57150">
            <a:solidFill>
              <a:srgbClr val="F02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58470" y="2667000"/>
            <a:ext cx="2330450" cy="1152525"/>
          </a:xfrm>
          <a:prstGeom prst="rect">
            <a:avLst/>
          </a:prstGeom>
          <a:solidFill>
            <a:srgbClr val="F0291F"/>
          </a:solidFill>
          <a:ln>
            <a:solidFill>
              <a:srgbClr val="E223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面向对象</a:t>
            </a:r>
            <a:endParaRPr lang="zh-CN" altLang="en-US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2992966" y="2332765"/>
            <a:ext cx="1" cy="300424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192780" y="1079500"/>
            <a:ext cx="8432800" cy="5153025"/>
          </a:xfrm>
          <a:prstGeom prst="rect">
            <a:avLst/>
          </a:prstGeom>
          <a:noFill/>
          <a:ln w="38100">
            <a:solidFill>
              <a:srgbClr val="E2231A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44" y="4410244"/>
            <a:ext cx="855133" cy="85513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40680" y="3295650"/>
            <a:ext cx="309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 dirty="0" err="1" smtClean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57905" y="1740535"/>
            <a:ext cx="7701915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1800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比喻：</a:t>
            </a:r>
            <a:endParaRPr lang="zh-CN" altLang="en-US" sz="1800" dirty="0" err="1" smtClean="0">
              <a:solidFill>
                <a:srgbClr val="6F71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1800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1800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制作蛋炒饭：炒鸡蛋，炒米饭，将鸡蛋和米饭</a:t>
            </a:r>
            <a:endParaRPr lang="zh-CN" altLang="en-US" sz="1800" dirty="0" err="1" smtClean="0">
              <a:solidFill>
                <a:srgbClr val="6F71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800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放一块炒。</a:t>
            </a:r>
            <a:endParaRPr lang="zh-CN" altLang="en-US" sz="1800" dirty="0" err="1" smtClean="0">
              <a:solidFill>
                <a:srgbClr val="6F71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altLang="zh-CN" sz="1800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sz="1800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制作盖浇饭：准备米饭，制作青椒炒肉丝，将菜浇盖到米饭上。</a:t>
            </a:r>
            <a:endParaRPr lang="zh-CN" altLang="en-US" sz="1800" dirty="0" err="1" smtClean="0">
              <a:solidFill>
                <a:srgbClr val="6F71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1800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区别：</a:t>
            </a:r>
            <a:endParaRPr lang="zh-CN" altLang="en-US" sz="1800" dirty="0" err="1" smtClean="0">
              <a:solidFill>
                <a:srgbClr val="6F71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800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蛋炒饭：如果不喜欢吃其中的“玉米粒”，而喜欢吃“火腿肠”，那就需要倒掉重新做一份蛋炒饭。</a:t>
            </a:r>
            <a:endParaRPr lang="zh-CN" altLang="en-US" sz="1800" dirty="0" err="1" smtClean="0">
              <a:solidFill>
                <a:srgbClr val="6F71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1800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盖浇饭：如果不喜欢青椒炒肉，可以很简单的把上层的菜换成其他菜。</a:t>
            </a:r>
            <a:endParaRPr lang="zh-CN" altLang="en-US" sz="1800" dirty="0" err="1" smtClean="0">
              <a:solidFill>
                <a:srgbClr val="6F71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 sz="1800" dirty="0" err="1" smtClean="0">
              <a:solidFill>
                <a:srgbClr val="6F71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175" y="373380"/>
            <a:ext cx="3151505" cy="23641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的特点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459105" y="4114800"/>
            <a:ext cx="2329815" cy="0"/>
          </a:xfrm>
          <a:prstGeom prst="line">
            <a:avLst/>
          </a:prstGeom>
          <a:ln w="57150">
            <a:solidFill>
              <a:srgbClr val="F02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58470" y="2667000"/>
            <a:ext cx="2330450" cy="1152525"/>
          </a:xfrm>
          <a:prstGeom prst="rect">
            <a:avLst/>
          </a:prstGeom>
          <a:solidFill>
            <a:srgbClr val="F0291F"/>
          </a:solidFill>
          <a:ln>
            <a:solidFill>
              <a:srgbClr val="E223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面向对象</a:t>
            </a:r>
            <a:endParaRPr lang="zh-CN" altLang="en-US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2992966" y="2332765"/>
            <a:ext cx="1" cy="300424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192780" y="1079500"/>
            <a:ext cx="8432800" cy="5153025"/>
          </a:xfrm>
          <a:prstGeom prst="rect">
            <a:avLst/>
          </a:prstGeom>
          <a:noFill/>
          <a:ln w="38100">
            <a:solidFill>
              <a:srgbClr val="E2231A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44" y="4410244"/>
            <a:ext cx="855133" cy="85513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40680" y="3295650"/>
            <a:ext cx="309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 dirty="0" err="1" smtClean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6310" y="1610360"/>
            <a:ext cx="7826375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蛋炒饭将“</a:t>
            </a:r>
            <a:r>
              <a:rPr lang="zh-CN" altLang="en-US" sz="1800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蛋”“饭”</a:t>
            </a:r>
            <a:r>
              <a:rPr lang="zh-CN" altLang="en-US" sz="1800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搅和在一起，想换“</a:t>
            </a:r>
            <a:r>
              <a:rPr lang="zh-CN" altLang="en-US" sz="1800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蛋</a:t>
            </a:r>
            <a:r>
              <a:rPr lang="zh-CN" altLang="en-US" sz="1800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”</a:t>
            </a:r>
            <a:endParaRPr lang="zh-CN" altLang="en-US" sz="1800" dirty="0" err="1" smtClean="0">
              <a:solidFill>
                <a:srgbClr val="6F71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“饭”中的任何一种都很困难，</a:t>
            </a:r>
            <a:r>
              <a:rPr lang="zh-CN" altLang="en-US" sz="1800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“蛋”</a:t>
            </a:r>
            <a:endParaRPr lang="zh-CN" altLang="en-US" sz="1800" dirty="0" err="1" smtClean="0">
              <a:solidFill>
                <a:srgbClr val="6F71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 fontAlgn="auto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1800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和“饭”之间的</a:t>
            </a:r>
            <a:r>
              <a:rPr lang="zh-CN" altLang="en-US" sz="18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  <a:hlinkClick r:id="rId2" tooltip="" action="ppaction://hlinkfile"/>
              </a:rPr>
              <a:t>耦合度</a:t>
            </a:r>
            <a:r>
              <a:rPr lang="zh-CN" altLang="en-US" sz="18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很高</a:t>
            </a:r>
            <a:r>
              <a:rPr lang="zh-CN" altLang="en-US" sz="1800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，以至于“</a:t>
            </a:r>
            <a:r>
              <a:rPr lang="zh-CN" altLang="en-US" sz="1800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可维护性</a:t>
            </a:r>
            <a:r>
              <a:rPr lang="zh-CN" altLang="en-US" sz="1800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”比较差。</a:t>
            </a:r>
            <a:endParaRPr lang="zh-CN" altLang="en-US" sz="1800" dirty="0" err="1" smtClean="0">
              <a:solidFill>
                <a:srgbClr val="6F71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盖浇饭是“菜”“饭”分离，从而提高了制作盖浇饭的灵活性。饭不满意就换饭，菜不满意换菜。用软件工程的专业术语就是"可维护性"比较好，</a:t>
            </a:r>
            <a:r>
              <a:rPr lang="zh-CN" altLang="en-US" sz="18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"饭" 和"菜"的耦合度比较低</a:t>
            </a:r>
            <a:r>
              <a:rPr lang="zh-CN" altLang="en-US" sz="1800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1800" dirty="0" err="1" smtClean="0">
              <a:solidFill>
                <a:srgbClr val="6F71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l" fontAlgn="auto">
              <a:lnSpc>
                <a:spcPct val="150000"/>
              </a:lnSpc>
              <a:buFont typeface="Arial" panose="020B0604020202090204" pitchFamily="34" charset="0"/>
              <a:buNone/>
            </a:pPr>
            <a:endParaRPr lang="zh-CN" altLang="en-US" sz="1800" dirty="0" err="1" smtClean="0">
              <a:solidFill>
                <a:srgbClr val="6F71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l" fontAlgn="auto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1800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蛋炒饭，即“面向过程”编程。</a:t>
            </a:r>
            <a:endParaRPr lang="zh-CN" altLang="en-US" sz="1800" dirty="0" err="1" smtClean="0">
              <a:solidFill>
                <a:srgbClr val="6F71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l" fontAlgn="auto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1800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盖浇饭，即“面向对象”编程。</a:t>
            </a:r>
            <a:endParaRPr lang="zh-CN" altLang="en-US" sz="1800" dirty="0" err="1" smtClean="0">
              <a:solidFill>
                <a:srgbClr val="6F71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360" y="274320"/>
            <a:ext cx="3318510" cy="22129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的特点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459105" y="4114800"/>
            <a:ext cx="2329815" cy="0"/>
          </a:xfrm>
          <a:prstGeom prst="line">
            <a:avLst/>
          </a:prstGeom>
          <a:ln w="57150">
            <a:solidFill>
              <a:srgbClr val="F02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58470" y="2667000"/>
            <a:ext cx="2330450" cy="1152525"/>
          </a:xfrm>
          <a:prstGeom prst="rect">
            <a:avLst/>
          </a:prstGeom>
          <a:solidFill>
            <a:srgbClr val="F0291F"/>
          </a:solidFill>
          <a:ln>
            <a:solidFill>
              <a:srgbClr val="E223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面向过程</a:t>
            </a:r>
            <a:endParaRPr lang="zh-CN" altLang="en-US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2992966" y="2332765"/>
            <a:ext cx="1" cy="300424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192780" y="1079500"/>
            <a:ext cx="8432800" cy="5153025"/>
          </a:xfrm>
          <a:prstGeom prst="rect">
            <a:avLst/>
          </a:prstGeom>
          <a:noFill/>
          <a:ln w="38100">
            <a:solidFill>
              <a:srgbClr val="E2231A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44" y="4410244"/>
            <a:ext cx="855133" cy="85513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40680" y="3295650"/>
            <a:ext cx="309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 dirty="0" err="1" smtClean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6310" y="1610360"/>
            <a:ext cx="78263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什么是面向过程？面向过程就是</a:t>
            </a:r>
            <a:r>
              <a:rPr lang="en-US" altLang="zh-CN" sz="18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面向解决问题的过程进行编程</a:t>
            </a:r>
            <a:r>
              <a:rPr lang="en-US" altLang="zh-CN" sz="1800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1800" dirty="0" err="1" smtClean="0">
              <a:solidFill>
                <a:srgbClr val="6F71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在学习和工作中，当我们去实现某项功能</a:t>
            </a:r>
            <a:r>
              <a:rPr lang="zh-CN" altLang="en-US" sz="1800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</a:t>
            </a:r>
            <a:r>
              <a:rPr lang="en-US" altLang="zh-CN" sz="1800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，是不是会按部就班的罗列出我们要做的事情？而当我们按着罗列的步骤去解决问题时，实质上就是按照面向过程的思想去解决问题。我们罗列的步骤就是过程，按照步骤解决问题就是面向过程。</a:t>
            </a:r>
            <a:endParaRPr lang="en-US" altLang="zh-CN" sz="1800" dirty="0" err="1" smtClean="0">
              <a:solidFill>
                <a:srgbClr val="6F71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面向过程，就是按照我们分析好了的步骤，按部就班的依次执行就行了</a:t>
            </a:r>
            <a:r>
              <a:rPr lang="zh-CN" altLang="en-US" sz="18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lang="en-US" altLang="zh-CN" sz="1800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所以当我们用面向过程的思想去编程或解决问题时，首先一定要把详细的实现过程弄清楚。一旦过程设计清楚，代码的实现简直轻而易举。</a:t>
            </a:r>
            <a:endParaRPr lang="en-US" altLang="zh-CN" sz="1800" dirty="0" err="1" smtClean="0">
              <a:solidFill>
                <a:srgbClr val="6F71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的特点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459105" y="4114800"/>
            <a:ext cx="2329815" cy="0"/>
          </a:xfrm>
          <a:prstGeom prst="line">
            <a:avLst/>
          </a:prstGeom>
          <a:ln w="57150">
            <a:solidFill>
              <a:srgbClr val="F02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58470" y="2667000"/>
            <a:ext cx="2330450" cy="1152525"/>
          </a:xfrm>
          <a:prstGeom prst="rect">
            <a:avLst/>
          </a:prstGeom>
          <a:solidFill>
            <a:srgbClr val="F0291F"/>
          </a:solidFill>
          <a:ln>
            <a:solidFill>
              <a:srgbClr val="E223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面向对象</a:t>
            </a:r>
            <a:endParaRPr lang="zh-CN" altLang="en-US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2992966" y="2332765"/>
            <a:ext cx="1" cy="300424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192780" y="1079500"/>
            <a:ext cx="8432800" cy="5153025"/>
          </a:xfrm>
          <a:prstGeom prst="rect">
            <a:avLst/>
          </a:prstGeom>
          <a:noFill/>
          <a:ln w="38100">
            <a:solidFill>
              <a:srgbClr val="E2231A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44" y="4410244"/>
            <a:ext cx="855133" cy="85513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40680" y="3295650"/>
            <a:ext cx="309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 dirty="0" err="1" smtClean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6310" y="1610360"/>
            <a:ext cx="782637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什么是面向</a:t>
            </a:r>
            <a:r>
              <a:rPr lang="zh-CN" altLang="en-US" sz="1800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</a:t>
            </a:r>
            <a:r>
              <a:rPr lang="en-US" altLang="zh-CN" sz="1800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？将现实世界的事物抽象成对象，</a:t>
            </a:r>
            <a:endParaRPr lang="en-US" altLang="zh-CN" sz="1800" dirty="0" err="1" smtClean="0">
              <a:solidFill>
                <a:srgbClr val="6F71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065" y="4452620"/>
            <a:ext cx="5143500" cy="24053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的特点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459105" y="4114800"/>
            <a:ext cx="2329815" cy="0"/>
          </a:xfrm>
          <a:prstGeom prst="line">
            <a:avLst/>
          </a:prstGeom>
          <a:ln w="57150">
            <a:solidFill>
              <a:srgbClr val="F02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58470" y="2667000"/>
            <a:ext cx="2330450" cy="1152525"/>
          </a:xfrm>
          <a:prstGeom prst="rect">
            <a:avLst/>
          </a:prstGeom>
          <a:solidFill>
            <a:srgbClr val="F0291F"/>
          </a:solidFill>
          <a:ln>
            <a:solidFill>
              <a:srgbClr val="E223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优缺点</a:t>
            </a:r>
            <a:endParaRPr lang="zh-CN" altLang="en-US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2992966" y="2332765"/>
            <a:ext cx="1" cy="300424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192780" y="1079500"/>
            <a:ext cx="8432800" cy="5153025"/>
          </a:xfrm>
          <a:prstGeom prst="rect">
            <a:avLst/>
          </a:prstGeom>
          <a:noFill/>
          <a:ln w="38100">
            <a:solidFill>
              <a:srgbClr val="E2231A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44" y="4410244"/>
            <a:ext cx="855133" cy="85513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40680" y="3295650"/>
            <a:ext cx="309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 dirty="0" err="1" smtClean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5675" y="2199005"/>
            <a:ext cx="7826375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sz="1800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面向过程</a:t>
            </a:r>
            <a:endParaRPr sz="1800" dirty="0" err="1" smtClean="0">
              <a:solidFill>
                <a:srgbClr val="6F71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sz="1800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优点：性能比面向对象高，因为类调用时需要实例化，开销比较大，比较消耗资源;比如单片机、嵌入式开发、 Linux/Unix等一般采用面向过程开发，性能是最重要的因素。</a:t>
            </a:r>
            <a:endParaRPr sz="1800" dirty="0" err="1" smtClean="0">
              <a:solidFill>
                <a:srgbClr val="6F71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sz="1800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缺点：没有面向对象易维护、易复用、易扩展</a:t>
            </a:r>
            <a:endParaRPr sz="1800" dirty="0" err="1" smtClean="0">
              <a:solidFill>
                <a:srgbClr val="6F71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sz="1800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面向对象</a:t>
            </a:r>
            <a:endParaRPr sz="1800" dirty="0" err="1" smtClean="0">
              <a:solidFill>
                <a:srgbClr val="6F71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sz="1800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优点：易维护、易复用、易扩展，由于面向对象有封装、继承、多态性的特性，可以设计出低耦合的系统，使系统 更加灵活、更加易于维护</a:t>
            </a:r>
            <a:endParaRPr sz="1800" dirty="0" err="1" smtClean="0">
              <a:solidFill>
                <a:srgbClr val="6F71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sz="1800" dirty="0" err="1" smtClean="0">
                <a:solidFill>
                  <a:srgbClr val="6F71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缺点：性能比面向过程低</a:t>
            </a:r>
            <a:endParaRPr sz="1800" dirty="0" err="1" smtClean="0">
              <a:solidFill>
                <a:srgbClr val="6F71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870" y="153035"/>
            <a:ext cx="5143500" cy="24053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608144251"/>
  <p:tag name="MH_LIBRARY" val="GRAPHIC"/>
</p:tagLst>
</file>

<file path=ppt/tags/tag2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608144251"/>
  <p:tag name="MH_LIBRARY" val="GRAPHIC"/>
</p:tagLst>
</file>

<file path=ppt/tags/tag3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608144251"/>
  <p:tag name="MH_LIBRARY" val="GRAPHIC"/>
</p:tagLst>
</file>

<file path=ppt/tags/tag4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608144251"/>
  <p:tag name="MH_LIBRARY" val="GRAPHIC"/>
</p:tagLst>
</file>

<file path=ppt/tags/tag5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608144251"/>
  <p:tag name="MH_LIBRARY" val="GRAPHIC"/>
</p:tagLst>
</file>

<file path=ppt/tags/tag6.xml><?xml version="1.0" encoding="utf-8"?>
<p:tagLst xmlns:p="http://schemas.openxmlformats.org/presentationml/2006/main">
  <p:tag name="MH_TYPE" val="#NeiR#"/>
  <p:tag name="MH_NUMBER" val="2"/>
  <p:tag name="MH_CATEGORY" val="#BingLLB#"/>
  <p:tag name="MH_LAYOUT" val="SubTitleText"/>
  <p:tag name="MH" val="20160608144251"/>
  <p:tag name="MH_LIBRARY" val="GRAPHIC"/>
</p:tagLst>
</file>

<file path=ppt/theme/theme1.xml><?xml version="1.0" encoding="utf-8"?>
<a:theme xmlns:a="http://schemas.openxmlformats.org/drawingml/2006/main" name="Lenovo Master">
  <a:themeElements>
    <a:clrScheme name="Lenovo Colors">
      <a:dk1>
        <a:srgbClr val="000000"/>
      </a:dk1>
      <a:lt1>
        <a:sysClr val="window" lastClr="FFFFFF"/>
      </a:lt1>
      <a:dk2>
        <a:srgbClr val="6F7170"/>
      </a:dk2>
      <a:lt2>
        <a:srgbClr val="C4BEB6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4AC0E0"/>
      </a:hlink>
      <a:folHlink>
        <a:srgbClr val="4AC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accent2"/>
            </a:solidFill>
            <a:latin typeface="Arial" panose="020B0604020202090204" pitchFamily="34" charset="0"/>
            <a:cs typeface="Arial" panose="020B0604020202090204" pitchFamily="3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1061</Words>
  <Application>WPS 演示</Application>
  <PresentationFormat>宽屏</PresentationFormat>
  <Paragraphs>62</Paragraphs>
  <Slides>8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7" baseType="lpstr">
      <vt:lpstr>Arial</vt:lpstr>
      <vt:lpstr>方正书宋_GBK</vt:lpstr>
      <vt:lpstr>Wingdings</vt:lpstr>
      <vt:lpstr>Arial</vt:lpstr>
      <vt:lpstr>微软雅黑</vt:lpstr>
      <vt:lpstr>汉仪旗黑</vt:lpstr>
      <vt:lpstr>Calibri</vt:lpstr>
      <vt:lpstr>Helvetica Neue</vt:lpstr>
      <vt:lpstr>宋体</vt:lpstr>
      <vt:lpstr>汉仪书宋二KW</vt:lpstr>
      <vt:lpstr>Arial Narrow</vt:lpstr>
      <vt:lpstr>宋体</vt:lpstr>
      <vt:lpstr>Arial Unicode MS</vt:lpstr>
      <vt:lpstr>黑体</vt:lpstr>
      <vt:lpstr>汉仪中黑KW</vt:lpstr>
      <vt:lpstr>Apple Color Emoji</vt:lpstr>
      <vt:lpstr>Wingdings</vt:lpstr>
      <vt:lpstr>宋体-简</vt:lpstr>
      <vt:lpstr>Lenovo Master</vt:lpstr>
      <vt:lpstr>认识Python</vt:lpstr>
      <vt:lpstr>Python的起源</vt:lpstr>
      <vt:lpstr>Python的特点</vt:lpstr>
      <vt:lpstr>Python的特点</vt:lpstr>
      <vt:lpstr>Python的特点</vt:lpstr>
      <vt:lpstr>Python的特点</vt:lpstr>
      <vt:lpstr>Python的特点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and Goes up to Two Lines</dc:title>
  <dc:creator>kathyp</dc:creator>
  <cp:lastModifiedBy>Weston</cp:lastModifiedBy>
  <cp:revision>563</cp:revision>
  <dcterms:created xsi:type="dcterms:W3CDTF">2022-03-27T06:37:10Z</dcterms:created>
  <dcterms:modified xsi:type="dcterms:W3CDTF">2022-03-27T06:37:10Z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2052-4.0.1.6533</vt:lpwstr>
  </property>
  <property fmtid="{D5CDD505-2E9C-101B-9397-08002B2CF9AE}" pid="3" name="ICV">
    <vt:lpwstr>FB580559A45B492089ED245ADD14BD6D</vt:lpwstr>
  </property>
</Properties>
</file>