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300" r:id="rId3"/>
    <p:sldId id="312" r:id="rId5"/>
    <p:sldId id="313" r:id="rId6"/>
    <p:sldId id="425" r:id="rId7"/>
    <p:sldId id="427" r:id="rId8"/>
    <p:sldId id="422" r:id="rId9"/>
    <p:sldId id="423" r:id="rId10"/>
    <p:sldId id="424" r:id="rId11"/>
    <p:sldId id="428" r:id="rId12"/>
    <p:sldId id="455" r:id="rId13"/>
    <p:sldId id="456" r:id="rId14"/>
    <p:sldId id="457" r:id="rId15"/>
    <p:sldId id="429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376" r:id="rId3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219"/>
    <a:srgbClr val="000000"/>
    <a:srgbClr val="E2231A"/>
    <a:srgbClr val="414042"/>
    <a:srgbClr val="FF6900"/>
    <a:srgbClr val="5F5F5F"/>
    <a:srgbClr val="0094BC"/>
    <a:srgbClr val="BF0000"/>
    <a:srgbClr val="FFFFFF"/>
    <a:srgbClr val="00B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77364" autoAdjust="0"/>
  </p:normalViewPr>
  <p:slideViewPr>
    <p:cSldViewPr snapToGrid="0" snapToObjects="1">
      <p:cViewPr varScale="1">
        <p:scale>
          <a:sx n="57" d="100"/>
          <a:sy n="57" d="100"/>
        </p:scale>
        <p:origin x="516" y="48"/>
      </p:cViewPr>
      <p:guideLst>
        <p:guide orient="horz" pos="501"/>
        <p:guide orient="horz" pos="4168"/>
        <p:guide orient="horz" pos="3902"/>
        <p:guide pos="3938"/>
        <p:guide pos="2279"/>
        <p:guide pos="5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引导学生回答投影仪和电脑的功能，引起反思，如果没有，你还会要它吗？从而引出方法的重要性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引出类中包含属性和我们今天的内容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方法。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要求有动画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BBB30-A429-4C6C-B8EC-87F792C3042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27A2-A193-4B99-AB26-5968F33D76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7982" y="6356352"/>
            <a:ext cx="2742486" cy="365125"/>
          </a:xfrm>
          <a:prstGeom prst="rect">
            <a:avLst/>
          </a:prstGeom>
        </p:spPr>
        <p:txBody>
          <a:bodyPr/>
          <a:lstStyle/>
          <a:p>
            <a:fld id="{727ABED3-11F1-44E2-B4CF-5865640DA1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8357" y="6356352"/>
            <a:ext cx="2742486" cy="365125"/>
          </a:xfrm>
          <a:prstGeom prst="rect">
            <a:avLst/>
          </a:prstGeom>
        </p:spPr>
        <p:txBody>
          <a:bodyPr/>
          <a:lstStyle/>
          <a:p>
            <a:fld id="{E2012C26-39EC-45D1-857E-66BB55081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43.jpe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5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2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7.xml"/><Relationship Id="rId4" Type="http://schemas.openxmlformats.org/officeDocument/2006/relationships/image" Target="../media/image68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microsoft.com/office/2007/relationships/hdphoto" Target="../media/image39.wdp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联想教育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封装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/>
          <p:nvPr/>
        </p:nvSpPr>
        <p:spPr>
          <a:xfrm>
            <a:off x="457200" y="236663"/>
            <a:ext cx="9582659" cy="705681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90600" lvl="1" indent="-3810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524000" lvl="2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33600" lvl="3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743200" lvl="4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2971800" lvl="6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3429000" lvl="7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3886200" lvl="8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mar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758" y="2927422"/>
            <a:ext cx="7640696" cy="18954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在程序设计中，封装（Encapsulation）是对具体对象的一种抽象，即将某些部分隐藏起来，在程序外部看不到，其含义是其他程序无法调用。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要了解封装，离不开“私有化”，就是将类或者是函数中的某些属性限制在某个区域之内，外部无法调用。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什么是封装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KSO_Shape"/>
          <p:cNvSpPr/>
          <p:nvPr/>
        </p:nvSpPr>
        <p:spPr bwMode="auto">
          <a:xfrm>
            <a:off x="981803" y="3053152"/>
            <a:ext cx="1904008" cy="1643794"/>
          </a:xfrm>
          <a:custGeom>
            <a:avLst/>
            <a:gdLst>
              <a:gd name="T0" fmla="*/ 1814848 w 5325"/>
              <a:gd name="T1" fmla="*/ 1012065 h 4595"/>
              <a:gd name="T2" fmla="*/ 90510 w 5325"/>
              <a:gd name="T3" fmla="*/ 0 h 4595"/>
              <a:gd name="T4" fmla="*/ 0 w 5325"/>
              <a:gd name="T5" fmla="*/ 1012065 h 4595"/>
              <a:gd name="T6" fmla="*/ 459346 w 5325"/>
              <a:gd name="T7" fmla="*/ 1169473 h 4595"/>
              <a:gd name="T8" fmla="*/ 502276 w 5325"/>
              <a:gd name="T9" fmla="*/ 1643845 h 4595"/>
              <a:gd name="T10" fmla="*/ 630349 w 5325"/>
              <a:gd name="T11" fmla="*/ 1169473 h 4595"/>
              <a:gd name="T12" fmla="*/ 1275366 w 5325"/>
              <a:gd name="T13" fmla="*/ 1169473 h 4595"/>
              <a:gd name="T14" fmla="*/ 1403439 w 5325"/>
              <a:gd name="T15" fmla="*/ 1643845 h 4595"/>
              <a:gd name="T16" fmla="*/ 1446011 w 5325"/>
              <a:gd name="T17" fmla="*/ 1169473 h 4595"/>
              <a:gd name="T18" fmla="*/ 1905000 w 5325"/>
              <a:gd name="T19" fmla="*/ 1012065 h 4595"/>
              <a:gd name="T20" fmla="*/ 1653862 w 5325"/>
              <a:gd name="T21" fmla="*/ 977363 h 4595"/>
              <a:gd name="T22" fmla="*/ 1653504 w 5325"/>
              <a:gd name="T23" fmla="*/ 984518 h 4595"/>
              <a:gd name="T24" fmla="*/ 1651000 w 5325"/>
              <a:gd name="T25" fmla="*/ 990958 h 4595"/>
              <a:gd name="T26" fmla="*/ 1648138 w 5325"/>
              <a:gd name="T27" fmla="*/ 996682 h 4595"/>
              <a:gd name="T28" fmla="*/ 1643845 w 5325"/>
              <a:gd name="T29" fmla="*/ 1002048 h 4595"/>
              <a:gd name="T30" fmla="*/ 1638837 w 5325"/>
              <a:gd name="T31" fmla="*/ 1005983 h 4595"/>
              <a:gd name="T32" fmla="*/ 1632755 w 5325"/>
              <a:gd name="T33" fmla="*/ 1009561 h 4595"/>
              <a:gd name="T34" fmla="*/ 1626673 w 5325"/>
              <a:gd name="T35" fmla="*/ 1011349 h 4595"/>
              <a:gd name="T36" fmla="*/ 1619518 w 5325"/>
              <a:gd name="T37" fmla="*/ 1012065 h 4595"/>
              <a:gd name="T38" fmla="*/ 1149439 w 5325"/>
              <a:gd name="T39" fmla="*/ 1012065 h 4595"/>
              <a:gd name="T40" fmla="*/ 1142642 w 5325"/>
              <a:gd name="T41" fmla="*/ 1011349 h 4595"/>
              <a:gd name="T42" fmla="*/ 1135845 w 5325"/>
              <a:gd name="T43" fmla="*/ 1009561 h 4595"/>
              <a:gd name="T44" fmla="*/ 1130121 w 5325"/>
              <a:gd name="T45" fmla="*/ 1005983 h 4595"/>
              <a:gd name="T46" fmla="*/ 1125470 w 5325"/>
              <a:gd name="T47" fmla="*/ 1002048 h 4595"/>
              <a:gd name="T48" fmla="*/ 1120820 w 5325"/>
              <a:gd name="T49" fmla="*/ 996682 h 4595"/>
              <a:gd name="T50" fmla="*/ 1117958 w 5325"/>
              <a:gd name="T51" fmla="*/ 990958 h 4595"/>
              <a:gd name="T52" fmla="*/ 1115811 w 5325"/>
              <a:gd name="T53" fmla="*/ 984518 h 4595"/>
              <a:gd name="T54" fmla="*/ 1115454 w 5325"/>
              <a:gd name="T55" fmla="*/ 977363 h 4595"/>
              <a:gd name="T56" fmla="*/ 1115454 w 5325"/>
              <a:gd name="T57" fmla="*/ 731592 h 4595"/>
              <a:gd name="T58" fmla="*/ 1115811 w 5325"/>
              <a:gd name="T59" fmla="*/ 724437 h 4595"/>
              <a:gd name="T60" fmla="*/ 1117958 w 5325"/>
              <a:gd name="T61" fmla="*/ 718355 h 4595"/>
              <a:gd name="T62" fmla="*/ 1120820 w 5325"/>
              <a:gd name="T63" fmla="*/ 712273 h 4595"/>
              <a:gd name="T64" fmla="*/ 1125470 w 5325"/>
              <a:gd name="T65" fmla="*/ 707265 h 4595"/>
              <a:gd name="T66" fmla="*/ 1130121 w 5325"/>
              <a:gd name="T67" fmla="*/ 702972 h 4595"/>
              <a:gd name="T68" fmla="*/ 1135845 w 5325"/>
              <a:gd name="T69" fmla="*/ 699752 h 4595"/>
              <a:gd name="T70" fmla="*/ 1142642 w 5325"/>
              <a:gd name="T71" fmla="*/ 697606 h 4595"/>
              <a:gd name="T72" fmla="*/ 1149439 w 5325"/>
              <a:gd name="T73" fmla="*/ 697248 h 4595"/>
              <a:gd name="T74" fmla="*/ 1619518 w 5325"/>
              <a:gd name="T75" fmla="*/ 697248 h 4595"/>
              <a:gd name="T76" fmla="*/ 1626673 w 5325"/>
              <a:gd name="T77" fmla="*/ 697606 h 4595"/>
              <a:gd name="T78" fmla="*/ 1632755 w 5325"/>
              <a:gd name="T79" fmla="*/ 699752 h 4595"/>
              <a:gd name="T80" fmla="*/ 1638837 w 5325"/>
              <a:gd name="T81" fmla="*/ 702972 h 4595"/>
              <a:gd name="T82" fmla="*/ 1643845 w 5325"/>
              <a:gd name="T83" fmla="*/ 707265 h 4595"/>
              <a:gd name="T84" fmla="*/ 1648138 w 5325"/>
              <a:gd name="T85" fmla="*/ 712273 h 4595"/>
              <a:gd name="T86" fmla="*/ 1651000 w 5325"/>
              <a:gd name="T87" fmla="*/ 718355 h 4595"/>
              <a:gd name="T88" fmla="*/ 1653504 w 5325"/>
              <a:gd name="T89" fmla="*/ 724437 h 4595"/>
              <a:gd name="T90" fmla="*/ 1653862 w 5325"/>
              <a:gd name="T91" fmla="*/ 731592 h 459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325" h="4595">
                <a:moveTo>
                  <a:pt x="5325" y="2829"/>
                </a:moveTo>
                <a:lnTo>
                  <a:pt x="5073" y="2829"/>
                </a:lnTo>
                <a:lnTo>
                  <a:pt x="5073" y="0"/>
                </a:lnTo>
                <a:lnTo>
                  <a:pt x="253" y="0"/>
                </a:lnTo>
                <a:lnTo>
                  <a:pt x="253" y="2829"/>
                </a:lnTo>
                <a:lnTo>
                  <a:pt x="0" y="2829"/>
                </a:lnTo>
                <a:lnTo>
                  <a:pt x="0" y="3269"/>
                </a:lnTo>
                <a:lnTo>
                  <a:pt x="1284" y="3269"/>
                </a:lnTo>
                <a:lnTo>
                  <a:pt x="926" y="4595"/>
                </a:lnTo>
                <a:lnTo>
                  <a:pt x="1404" y="4595"/>
                </a:lnTo>
                <a:lnTo>
                  <a:pt x="1762" y="3269"/>
                </a:lnTo>
                <a:lnTo>
                  <a:pt x="3565" y="3269"/>
                </a:lnTo>
                <a:lnTo>
                  <a:pt x="3764" y="4009"/>
                </a:lnTo>
                <a:lnTo>
                  <a:pt x="3923" y="4595"/>
                </a:lnTo>
                <a:lnTo>
                  <a:pt x="4400" y="4595"/>
                </a:lnTo>
                <a:lnTo>
                  <a:pt x="4042" y="3269"/>
                </a:lnTo>
                <a:lnTo>
                  <a:pt x="5325" y="3269"/>
                </a:lnTo>
                <a:lnTo>
                  <a:pt x="5325" y="2829"/>
                </a:lnTo>
                <a:close/>
                <a:moveTo>
                  <a:pt x="4623" y="2732"/>
                </a:moveTo>
                <a:lnTo>
                  <a:pt x="4623" y="2732"/>
                </a:lnTo>
                <a:lnTo>
                  <a:pt x="4623" y="2742"/>
                </a:lnTo>
                <a:lnTo>
                  <a:pt x="4622" y="2752"/>
                </a:lnTo>
                <a:lnTo>
                  <a:pt x="4619" y="2760"/>
                </a:lnTo>
                <a:lnTo>
                  <a:pt x="4615" y="2770"/>
                </a:lnTo>
                <a:lnTo>
                  <a:pt x="4612" y="2779"/>
                </a:lnTo>
                <a:lnTo>
                  <a:pt x="4607" y="2786"/>
                </a:lnTo>
                <a:lnTo>
                  <a:pt x="4601" y="2794"/>
                </a:lnTo>
                <a:lnTo>
                  <a:pt x="4595" y="2801"/>
                </a:lnTo>
                <a:lnTo>
                  <a:pt x="4588" y="2807"/>
                </a:lnTo>
                <a:lnTo>
                  <a:pt x="4581" y="2812"/>
                </a:lnTo>
                <a:lnTo>
                  <a:pt x="4573" y="2817"/>
                </a:lnTo>
                <a:lnTo>
                  <a:pt x="4564" y="2822"/>
                </a:lnTo>
                <a:lnTo>
                  <a:pt x="4555" y="2824"/>
                </a:lnTo>
                <a:lnTo>
                  <a:pt x="4547" y="2827"/>
                </a:lnTo>
                <a:lnTo>
                  <a:pt x="4537" y="2828"/>
                </a:lnTo>
                <a:lnTo>
                  <a:pt x="4527" y="2829"/>
                </a:lnTo>
                <a:lnTo>
                  <a:pt x="3213" y="2829"/>
                </a:lnTo>
                <a:lnTo>
                  <a:pt x="3203" y="2828"/>
                </a:lnTo>
                <a:lnTo>
                  <a:pt x="3194" y="2827"/>
                </a:lnTo>
                <a:lnTo>
                  <a:pt x="3185" y="2824"/>
                </a:lnTo>
                <a:lnTo>
                  <a:pt x="3175" y="2822"/>
                </a:lnTo>
                <a:lnTo>
                  <a:pt x="3168" y="2817"/>
                </a:lnTo>
                <a:lnTo>
                  <a:pt x="3159" y="2812"/>
                </a:lnTo>
                <a:lnTo>
                  <a:pt x="3152" y="2807"/>
                </a:lnTo>
                <a:lnTo>
                  <a:pt x="3146" y="2801"/>
                </a:lnTo>
                <a:lnTo>
                  <a:pt x="3140" y="2794"/>
                </a:lnTo>
                <a:lnTo>
                  <a:pt x="3133" y="2786"/>
                </a:lnTo>
                <a:lnTo>
                  <a:pt x="3129" y="2779"/>
                </a:lnTo>
                <a:lnTo>
                  <a:pt x="3125" y="2770"/>
                </a:lnTo>
                <a:lnTo>
                  <a:pt x="3121" y="2760"/>
                </a:lnTo>
                <a:lnTo>
                  <a:pt x="3119" y="2752"/>
                </a:lnTo>
                <a:lnTo>
                  <a:pt x="3118" y="2742"/>
                </a:lnTo>
                <a:lnTo>
                  <a:pt x="3118" y="2732"/>
                </a:lnTo>
                <a:lnTo>
                  <a:pt x="3118" y="2045"/>
                </a:lnTo>
                <a:lnTo>
                  <a:pt x="3118" y="2035"/>
                </a:lnTo>
                <a:lnTo>
                  <a:pt x="3119" y="2025"/>
                </a:lnTo>
                <a:lnTo>
                  <a:pt x="3121" y="2016"/>
                </a:lnTo>
                <a:lnTo>
                  <a:pt x="3125" y="2008"/>
                </a:lnTo>
                <a:lnTo>
                  <a:pt x="3129" y="1999"/>
                </a:lnTo>
                <a:lnTo>
                  <a:pt x="3133" y="1991"/>
                </a:lnTo>
                <a:lnTo>
                  <a:pt x="3140" y="1983"/>
                </a:lnTo>
                <a:lnTo>
                  <a:pt x="3146" y="1977"/>
                </a:lnTo>
                <a:lnTo>
                  <a:pt x="3152" y="1971"/>
                </a:lnTo>
                <a:lnTo>
                  <a:pt x="3159" y="1965"/>
                </a:lnTo>
                <a:lnTo>
                  <a:pt x="3168" y="1960"/>
                </a:lnTo>
                <a:lnTo>
                  <a:pt x="3175" y="1956"/>
                </a:lnTo>
                <a:lnTo>
                  <a:pt x="3185" y="1953"/>
                </a:lnTo>
                <a:lnTo>
                  <a:pt x="3194" y="1950"/>
                </a:lnTo>
                <a:lnTo>
                  <a:pt x="3203" y="1949"/>
                </a:lnTo>
                <a:lnTo>
                  <a:pt x="3213" y="1949"/>
                </a:lnTo>
                <a:lnTo>
                  <a:pt x="4527" y="1949"/>
                </a:lnTo>
                <a:lnTo>
                  <a:pt x="4537" y="1949"/>
                </a:lnTo>
                <a:lnTo>
                  <a:pt x="4547" y="1950"/>
                </a:lnTo>
                <a:lnTo>
                  <a:pt x="4555" y="1953"/>
                </a:lnTo>
                <a:lnTo>
                  <a:pt x="4564" y="1956"/>
                </a:lnTo>
                <a:lnTo>
                  <a:pt x="4573" y="1960"/>
                </a:lnTo>
                <a:lnTo>
                  <a:pt x="4581" y="1965"/>
                </a:lnTo>
                <a:lnTo>
                  <a:pt x="4588" y="1971"/>
                </a:lnTo>
                <a:lnTo>
                  <a:pt x="4595" y="1977"/>
                </a:lnTo>
                <a:lnTo>
                  <a:pt x="4601" y="1983"/>
                </a:lnTo>
                <a:lnTo>
                  <a:pt x="4607" y="1991"/>
                </a:lnTo>
                <a:lnTo>
                  <a:pt x="4612" y="1999"/>
                </a:lnTo>
                <a:lnTo>
                  <a:pt x="4615" y="2008"/>
                </a:lnTo>
                <a:lnTo>
                  <a:pt x="4619" y="2016"/>
                </a:lnTo>
                <a:lnTo>
                  <a:pt x="4622" y="2025"/>
                </a:lnTo>
                <a:lnTo>
                  <a:pt x="4623" y="2035"/>
                </a:lnTo>
                <a:lnTo>
                  <a:pt x="4623" y="2045"/>
                </a:lnTo>
                <a:lnTo>
                  <a:pt x="4623" y="2732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bIns="71962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5"/>
          <p:cNvCxnSpPr/>
          <p:nvPr/>
        </p:nvCxnSpPr>
        <p:spPr>
          <a:xfrm flipV="1">
            <a:off x="3409096" y="5242105"/>
            <a:ext cx="7865567" cy="1467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09641" y="4808630"/>
            <a:ext cx="146437" cy="43494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34" y="1329652"/>
            <a:ext cx="12188826" cy="395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024888"/>
            <a:ext cx="11764215" cy="339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SO_Shape"/>
          <p:cNvSpPr/>
          <p:nvPr/>
        </p:nvSpPr>
        <p:spPr bwMode="auto">
          <a:xfrm>
            <a:off x="9401873" y="4327349"/>
            <a:ext cx="1904008" cy="1643794"/>
          </a:xfrm>
          <a:custGeom>
            <a:avLst/>
            <a:gdLst>
              <a:gd name="T0" fmla="*/ 1814848 w 5325"/>
              <a:gd name="T1" fmla="*/ 1012065 h 4595"/>
              <a:gd name="T2" fmla="*/ 90510 w 5325"/>
              <a:gd name="T3" fmla="*/ 0 h 4595"/>
              <a:gd name="T4" fmla="*/ 0 w 5325"/>
              <a:gd name="T5" fmla="*/ 1012065 h 4595"/>
              <a:gd name="T6" fmla="*/ 459346 w 5325"/>
              <a:gd name="T7" fmla="*/ 1169473 h 4595"/>
              <a:gd name="T8" fmla="*/ 502276 w 5325"/>
              <a:gd name="T9" fmla="*/ 1643845 h 4595"/>
              <a:gd name="T10" fmla="*/ 630349 w 5325"/>
              <a:gd name="T11" fmla="*/ 1169473 h 4595"/>
              <a:gd name="T12" fmla="*/ 1275366 w 5325"/>
              <a:gd name="T13" fmla="*/ 1169473 h 4595"/>
              <a:gd name="T14" fmla="*/ 1403439 w 5325"/>
              <a:gd name="T15" fmla="*/ 1643845 h 4595"/>
              <a:gd name="T16" fmla="*/ 1446011 w 5325"/>
              <a:gd name="T17" fmla="*/ 1169473 h 4595"/>
              <a:gd name="T18" fmla="*/ 1905000 w 5325"/>
              <a:gd name="T19" fmla="*/ 1012065 h 4595"/>
              <a:gd name="T20" fmla="*/ 1653862 w 5325"/>
              <a:gd name="T21" fmla="*/ 977363 h 4595"/>
              <a:gd name="T22" fmla="*/ 1653504 w 5325"/>
              <a:gd name="T23" fmla="*/ 984518 h 4595"/>
              <a:gd name="T24" fmla="*/ 1651000 w 5325"/>
              <a:gd name="T25" fmla="*/ 990958 h 4595"/>
              <a:gd name="T26" fmla="*/ 1648138 w 5325"/>
              <a:gd name="T27" fmla="*/ 996682 h 4595"/>
              <a:gd name="T28" fmla="*/ 1643845 w 5325"/>
              <a:gd name="T29" fmla="*/ 1002048 h 4595"/>
              <a:gd name="T30" fmla="*/ 1638837 w 5325"/>
              <a:gd name="T31" fmla="*/ 1005983 h 4595"/>
              <a:gd name="T32" fmla="*/ 1632755 w 5325"/>
              <a:gd name="T33" fmla="*/ 1009561 h 4595"/>
              <a:gd name="T34" fmla="*/ 1626673 w 5325"/>
              <a:gd name="T35" fmla="*/ 1011349 h 4595"/>
              <a:gd name="T36" fmla="*/ 1619518 w 5325"/>
              <a:gd name="T37" fmla="*/ 1012065 h 4595"/>
              <a:gd name="T38" fmla="*/ 1149439 w 5325"/>
              <a:gd name="T39" fmla="*/ 1012065 h 4595"/>
              <a:gd name="T40" fmla="*/ 1142642 w 5325"/>
              <a:gd name="T41" fmla="*/ 1011349 h 4595"/>
              <a:gd name="T42" fmla="*/ 1135845 w 5325"/>
              <a:gd name="T43" fmla="*/ 1009561 h 4595"/>
              <a:gd name="T44" fmla="*/ 1130121 w 5325"/>
              <a:gd name="T45" fmla="*/ 1005983 h 4595"/>
              <a:gd name="T46" fmla="*/ 1125470 w 5325"/>
              <a:gd name="T47" fmla="*/ 1002048 h 4595"/>
              <a:gd name="T48" fmla="*/ 1120820 w 5325"/>
              <a:gd name="T49" fmla="*/ 996682 h 4595"/>
              <a:gd name="T50" fmla="*/ 1117958 w 5325"/>
              <a:gd name="T51" fmla="*/ 990958 h 4595"/>
              <a:gd name="T52" fmla="*/ 1115811 w 5325"/>
              <a:gd name="T53" fmla="*/ 984518 h 4595"/>
              <a:gd name="T54" fmla="*/ 1115454 w 5325"/>
              <a:gd name="T55" fmla="*/ 977363 h 4595"/>
              <a:gd name="T56" fmla="*/ 1115454 w 5325"/>
              <a:gd name="T57" fmla="*/ 731592 h 4595"/>
              <a:gd name="T58" fmla="*/ 1115811 w 5325"/>
              <a:gd name="T59" fmla="*/ 724437 h 4595"/>
              <a:gd name="T60" fmla="*/ 1117958 w 5325"/>
              <a:gd name="T61" fmla="*/ 718355 h 4595"/>
              <a:gd name="T62" fmla="*/ 1120820 w 5325"/>
              <a:gd name="T63" fmla="*/ 712273 h 4595"/>
              <a:gd name="T64" fmla="*/ 1125470 w 5325"/>
              <a:gd name="T65" fmla="*/ 707265 h 4595"/>
              <a:gd name="T66" fmla="*/ 1130121 w 5325"/>
              <a:gd name="T67" fmla="*/ 702972 h 4595"/>
              <a:gd name="T68" fmla="*/ 1135845 w 5325"/>
              <a:gd name="T69" fmla="*/ 699752 h 4595"/>
              <a:gd name="T70" fmla="*/ 1142642 w 5325"/>
              <a:gd name="T71" fmla="*/ 697606 h 4595"/>
              <a:gd name="T72" fmla="*/ 1149439 w 5325"/>
              <a:gd name="T73" fmla="*/ 697248 h 4595"/>
              <a:gd name="T74" fmla="*/ 1619518 w 5325"/>
              <a:gd name="T75" fmla="*/ 697248 h 4595"/>
              <a:gd name="T76" fmla="*/ 1626673 w 5325"/>
              <a:gd name="T77" fmla="*/ 697606 h 4595"/>
              <a:gd name="T78" fmla="*/ 1632755 w 5325"/>
              <a:gd name="T79" fmla="*/ 699752 h 4595"/>
              <a:gd name="T80" fmla="*/ 1638837 w 5325"/>
              <a:gd name="T81" fmla="*/ 702972 h 4595"/>
              <a:gd name="T82" fmla="*/ 1643845 w 5325"/>
              <a:gd name="T83" fmla="*/ 707265 h 4595"/>
              <a:gd name="T84" fmla="*/ 1648138 w 5325"/>
              <a:gd name="T85" fmla="*/ 712273 h 4595"/>
              <a:gd name="T86" fmla="*/ 1651000 w 5325"/>
              <a:gd name="T87" fmla="*/ 718355 h 4595"/>
              <a:gd name="T88" fmla="*/ 1653504 w 5325"/>
              <a:gd name="T89" fmla="*/ 724437 h 4595"/>
              <a:gd name="T90" fmla="*/ 1653862 w 5325"/>
              <a:gd name="T91" fmla="*/ 731592 h 459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325" h="4595">
                <a:moveTo>
                  <a:pt x="5325" y="2829"/>
                </a:moveTo>
                <a:lnTo>
                  <a:pt x="5073" y="2829"/>
                </a:lnTo>
                <a:lnTo>
                  <a:pt x="5073" y="0"/>
                </a:lnTo>
                <a:lnTo>
                  <a:pt x="253" y="0"/>
                </a:lnTo>
                <a:lnTo>
                  <a:pt x="253" y="2829"/>
                </a:lnTo>
                <a:lnTo>
                  <a:pt x="0" y="2829"/>
                </a:lnTo>
                <a:lnTo>
                  <a:pt x="0" y="3269"/>
                </a:lnTo>
                <a:lnTo>
                  <a:pt x="1284" y="3269"/>
                </a:lnTo>
                <a:lnTo>
                  <a:pt x="926" y="4595"/>
                </a:lnTo>
                <a:lnTo>
                  <a:pt x="1404" y="4595"/>
                </a:lnTo>
                <a:lnTo>
                  <a:pt x="1762" y="3269"/>
                </a:lnTo>
                <a:lnTo>
                  <a:pt x="3565" y="3269"/>
                </a:lnTo>
                <a:lnTo>
                  <a:pt x="3764" y="4009"/>
                </a:lnTo>
                <a:lnTo>
                  <a:pt x="3923" y="4595"/>
                </a:lnTo>
                <a:lnTo>
                  <a:pt x="4400" y="4595"/>
                </a:lnTo>
                <a:lnTo>
                  <a:pt x="4042" y="3269"/>
                </a:lnTo>
                <a:lnTo>
                  <a:pt x="5325" y="3269"/>
                </a:lnTo>
                <a:lnTo>
                  <a:pt x="5325" y="2829"/>
                </a:lnTo>
                <a:close/>
                <a:moveTo>
                  <a:pt x="4623" y="2732"/>
                </a:moveTo>
                <a:lnTo>
                  <a:pt x="4623" y="2732"/>
                </a:lnTo>
                <a:lnTo>
                  <a:pt x="4623" y="2742"/>
                </a:lnTo>
                <a:lnTo>
                  <a:pt x="4622" y="2752"/>
                </a:lnTo>
                <a:lnTo>
                  <a:pt x="4619" y="2760"/>
                </a:lnTo>
                <a:lnTo>
                  <a:pt x="4615" y="2770"/>
                </a:lnTo>
                <a:lnTo>
                  <a:pt x="4612" y="2779"/>
                </a:lnTo>
                <a:lnTo>
                  <a:pt x="4607" y="2786"/>
                </a:lnTo>
                <a:lnTo>
                  <a:pt x="4601" y="2794"/>
                </a:lnTo>
                <a:lnTo>
                  <a:pt x="4595" y="2801"/>
                </a:lnTo>
                <a:lnTo>
                  <a:pt x="4588" y="2807"/>
                </a:lnTo>
                <a:lnTo>
                  <a:pt x="4581" y="2812"/>
                </a:lnTo>
                <a:lnTo>
                  <a:pt x="4573" y="2817"/>
                </a:lnTo>
                <a:lnTo>
                  <a:pt x="4564" y="2822"/>
                </a:lnTo>
                <a:lnTo>
                  <a:pt x="4555" y="2824"/>
                </a:lnTo>
                <a:lnTo>
                  <a:pt x="4547" y="2827"/>
                </a:lnTo>
                <a:lnTo>
                  <a:pt x="4537" y="2828"/>
                </a:lnTo>
                <a:lnTo>
                  <a:pt x="4527" y="2829"/>
                </a:lnTo>
                <a:lnTo>
                  <a:pt x="3213" y="2829"/>
                </a:lnTo>
                <a:lnTo>
                  <a:pt x="3203" y="2828"/>
                </a:lnTo>
                <a:lnTo>
                  <a:pt x="3194" y="2827"/>
                </a:lnTo>
                <a:lnTo>
                  <a:pt x="3185" y="2824"/>
                </a:lnTo>
                <a:lnTo>
                  <a:pt x="3175" y="2822"/>
                </a:lnTo>
                <a:lnTo>
                  <a:pt x="3168" y="2817"/>
                </a:lnTo>
                <a:lnTo>
                  <a:pt x="3159" y="2812"/>
                </a:lnTo>
                <a:lnTo>
                  <a:pt x="3152" y="2807"/>
                </a:lnTo>
                <a:lnTo>
                  <a:pt x="3146" y="2801"/>
                </a:lnTo>
                <a:lnTo>
                  <a:pt x="3140" y="2794"/>
                </a:lnTo>
                <a:lnTo>
                  <a:pt x="3133" y="2786"/>
                </a:lnTo>
                <a:lnTo>
                  <a:pt x="3129" y="2779"/>
                </a:lnTo>
                <a:lnTo>
                  <a:pt x="3125" y="2770"/>
                </a:lnTo>
                <a:lnTo>
                  <a:pt x="3121" y="2760"/>
                </a:lnTo>
                <a:lnTo>
                  <a:pt x="3119" y="2752"/>
                </a:lnTo>
                <a:lnTo>
                  <a:pt x="3118" y="2742"/>
                </a:lnTo>
                <a:lnTo>
                  <a:pt x="3118" y="2732"/>
                </a:lnTo>
                <a:lnTo>
                  <a:pt x="3118" y="2045"/>
                </a:lnTo>
                <a:lnTo>
                  <a:pt x="3118" y="2035"/>
                </a:lnTo>
                <a:lnTo>
                  <a:pt x="3119" y="2025"/>
                </a:lnTo>
                <a:lnTo>
                  <a:pt x="3121" y="2016"/>
                </a:lnTo>
                <a:lnTo>
                  <a:pt x="3125" y="2008"/>
                </a:lnTo>
                <a:lnTo>
                  <a:pt x="3129" y="1999"/>
                </a:lnTo>
                <a:lnTo>
                  <a:pt x="3133" y="1991"/>
                </a:lnTo>
                <a:lnTo>
                  <a:pt x="3140" y="1983"/>
                </a:lnTo>
                <a:lnTo>
                  <a:pt x="3146" y="1977"/>
                </a:lnTo>
                <a:lnTo>
                  <a:pt x="3152" y="1971"/>
                </a:lnTo>
                <a:lnTo>
                  <a:pt x="3159" y="1965"/>
                </a:lnTo>
                <a:lnTo>
                  <a:pt x="3168" y="1960"/>
                </a:lnTo>
                <a:lnTo>
                  <a:pt x="3175" y="1956"/>
                </a:lnTo>
                <a:lnTo>
                  <a:pt x="3185" y="1953"/>
                </a:lnTo>
                <a:lnTo>
                  <a:pt x="3194" y="1950"/>
                </a:lnTo>
                <a:lnTo>
                  <a:pt x="3203" y="1949"/>
                </a:lnTo>
                <a:lnTo>
                  <a:pt x="3213" y="1949"/>
                </a:lnTo>
                <a:lnTo>
                  <a:pt x="4527" y="1949"/>
                </a:lnTo>
                <a:lnTo>
                  <a:pt x="4537" y="1949"/>
                </a:lnTo>
                <a:lnTo>
                  <a:pt x="4547" y="1950"/>
                </a:lnTo>
                <a:lnTo>
                  <a:pt x="4555" y="1953"/>
                </a:lnTo>
                <a:lnTo>
                  <a:pt x="4564" y="1956"/>
                </a:lnTo>
                <a:lnTo>
                  <a:pt x="4573" y="1960"/>
                </a:lnTo>
                <a:lnTo>
                  <a:pt x="4581" y="1965"/>
                </a:lnTo>
                <a:lnTo>
                  <a:pt x="4588" y="1971"/>
                </a:lnTo>
                <a:lnTo>
                  <a:pt x="4595" y="1977"/>
                </a:lnTo>
                <a:lnTo>
                  <a:pt x="4601" y="1983"/>
                </a:lnTo>
                <a:lnTo>
                  <a:pt x="4607" y="1991"/>
                </a:lnTo>
                <a:lnTo>
                  <a:pt x="4612" y="1999"/>
                </a:lnTo>
                <a:lnTo>
                  <a:pt x="4615" y="2008"/>
                </a:lnTo>
                <a:lnTo>
                  <a:pt x="4619" y="2016"/>
                </a:lnTo>
                <a:lnTo>
                  <a:pt x="4622" y="2025"/>
                </a:lnTo>
                <a:lnTo>
                  <a:pt x="4623" y="2035"/>
                </a:lnTo>
                <a:lnTo>
                  <a:pt x="4623" y="2045"/>
                </a:lnTo>
                <a:lnTo>
                  <a:pt x="4623" y="2732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bIns="71962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457200" y="236663"/>
            <a:ext cx="9582659" cy="705681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90600" lvl="1" indent="-3810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524000" lvl="2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33600" lvl="3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743200" lvl="4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2971800" lvl="6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3429000" lvl="7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3886200" lvl="8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什么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是通知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为什么要封装</a:t>
            </a:r>
            <a:endParaRPr kumimoji="1"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376045"/>
            <a:ext cx="9896475" cy="40678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封装数据的主要原因是：保护隐私（把不想别人知道的东西封装起来）。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封装方法的主要原因是：隔离复杂度（比如：电视机，我们看见的就是一个黑匣子，其实里面有很多电器元件，对于用户来说，我们不需要清楚里面都有些元件，电视机把那些电器元件封装在黑匣子里，提供给用户的只是几个按钮接口，通过按钮就能实现对电视机的操作。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提示：在编程语言里，对外提供的接口（接口可理解为了一个入口），就是函数，称为接口函数，这与接口的概念还不一样，接口代表一组接口函数的集合体。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024888"/>
            <a:ext cx="11764215" cy="339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初始化</a:t>
            </a:r>
            <a:r>
              <a:rPr lang="zh-CN" altLang="en-US" sz="4000" dirty="0"/>
              <a:t>方法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ea typeface="微软雅黑" panose="020B0503020204020204" pitchFamily="34" charset="-122"/>
              </a:rPr>
              <a:t>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1569720"/>
            <a:ext cx="121888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7496" y="5516880"/>
            <a:ext cx="1175753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330" y="1774825"/>
            <a:ext cx="7692390" cy="3611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 类名() 创建对象时，会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执行以下操作：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 </a:t>
            </a:r>
            <a:r>
              <a:rPr lang="zh-CN" altLang="en-US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为对象在内存中 分配空间 —— 创建对象</a:t>
            </a:r>
            <a:endParaRPr lang="zh-CN" altLang="en-US" sz="16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为对象的属性 设置初始值 —— 初始化方法(init)</a:t>
            </a:r>
            <a:endParaRPr lang="zh-CN" altLang="en-US" sz="16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 初始化方法 就是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方法，_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是对象的内置方法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方法是，也称之为</a:t>
            </a:r>
            <a:r>
              <a:rPr lang="zh-CN" altLang="en-US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构造方法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，专门 用来定义一个类 具有哪些属性的方法！</a:t>
            </a:r>
            <a:endParaRPr lang="zh-CN" altLang="en-US" sz="20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语法结构：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( self [,args...] )</a:t>
            </a:r>
            <a:endParaRPr lang="zh-CN" altLang="en-US" sz="20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10" y="1882775"/>
            <a:ext cx="3592830" cy="3093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案例演示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310" y="929005"/>
            <a:ext cx="8633460" cy="5688330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64448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5530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_init_ _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847046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0875" y="549592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运行结果：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065" y="2143760"/>
            <a:ext cx="4754880" cy="2964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15" y="5306695"/>
            <a:ext cx="4191000" cy="838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14065" y="1093470"/>
            <a:ext cx="65735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Cat 中增加 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方法，验证该方法在创建对象时会被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自动调用：</a:t>
            </a:r>
            <a:endParaRPr lang="zh-CN" altLang="en-US" sz="20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8640" y="248920"/>
            <a:ext cx="11073130" cy="438150"/>
          </a:xfr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案例演示</a:t>
            </a:r>
            <a:r>
              <a:rPr lang="zh-CN" altLang="en-US" dirty="0">
                <a:ea typeface="微软雅黑" panose="020B0503020204020204" pitchFamily="34" charset="-122"/>
              </a:rPr>
              <a:t>进阶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1120" y="929005"/>
            <a:ext cx="9010650" cy="5688330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48523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9605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_init_ _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31121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635" y="574802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运行结果：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635" y="1085215"/>
            <a:ext cx="38588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在初始化方法内部定义属性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635" y="1483995"/>
            <a:ext cx="3890010" cy="3223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1750" y="1231900"/>
            <a:ext cx="350964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备注：</a:t>
            </a:r>
            <a:endParaRPr lang="en-US" altLang="zh-CN" sz="1600" b="1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_ _init_ _ 方法内部使用 </a:t>
            </a:r>
            <a:r>
              <a:rPr lang="zh-CN" altLang="en-US" sz="1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self.属性名 = 属性的初始值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就可以 定义属性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定义属性之后，再使用 Cat 类创建的对象，</a:t>
            </a:r>
            <a:r>
              <a:rPr lang="zh-CN" altLang="en-US" sz="1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都会拥有该属性</a:t>
            </a:r>
            <a:endParaRPr lang="zh-CN" altLang="en-US" sz="16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5563870"/>
            <a:ext cx="4114800" cy="944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初始化的同时设置初始值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40" y="1066800"/>
            <a:ext cx="1124394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在开发中，如果希望在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创建对象的同时，就设置对象的属性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，可以对 _ _init_ _ 方法进行改造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把希望设置的属性值，定义成 _ _init_ _ 方法的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 在方法内部使用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self.属性 = 形参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接收外部传递的参数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3 在创建对象时，使用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类名(属性1, 属性2...)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调用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062377"/>
            <a:ext cx="11792688" cy="30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0" y="4305153"/>
            <a:ext cx="1904504" cy="19045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582545"/>
            <a:ext cx="5272405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 内置方法和属性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744877"/>
            <a:ext cx="11792688" cy="30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92" y="4190802"/>
            <a:ext cx="1858796" cy="1858796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25475" y="1656715"/>
          <a:ext cx="1054163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/>
                <a:gridCol w="2057400"/>
                <a:gridCol w="1449070"/>
                <a:gridCol w="5884545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 _del_ _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对象被从内存中销毁前，会被 自动 调用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 _str_ _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返回对象的描述信息，print 函数输出使用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4" b="15364"/>
          <a:stretch>
            <a:fillRect/>
          </a:stretch>
        </p:blipFill>
        <p:spPr>
          <a:xfrm>
            <a:off x="6141346" y="1220262"/>
            <a:ext cx="4874631" cy="3395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latin typeface="Arial" panose="020B0604020202020204" pitchFamily="34" charset="0"/>
                <a:ea typeface="微软雅黑" panose="020B0503020204020204" pitchFamily="34" charset="-122"/>
              </a:rPr>
              <a:t>_ _del_ _ </a:t>
            </a:r>
            <a:endParaRPr sz="3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01895" y="1859690"/>
            <a:ext cx="7324879" cy="350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Python 中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 类名() 创建对象时，为对象 分配完空间后，自动 调用 _ _init_ _ 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当一个 对象被从内存中销毁 前，会 自动 调用 _ _del_ _ 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_init_ _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改造初始化方法，可以让创建对象更加灵活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_del_ _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如果希望在对象被销毁前，再做一些事情，可以考虑一下 _ _del_ _ 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_ _del_ _ 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6060" y="1329690"/>
            <a:ext cx="7991475" cy="489140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latin typeface="Arial" panose="020B0604020202020204" pitchFamily="34" charset="0"/>
                <a:ea typeface="微软雅黑" panose="020B0503020204020204" pitchFamily="34" charset="-122"/>
              </a:rPr>
              <a:t>_ _del_ _ </a:t>
            </a:r>
            <a:endParaRPr sz="3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92370" y="1897155"/>
            <a:ext cx="7324879" cy="306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生命周期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·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一个对象从调用 类名() 创建，生命周期开始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·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一个对象的 _ _del_ _ 方法一旦被调用，生命周期结束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·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在对象的生命周期内，可以访问对象属性，或者让对象调用方法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_ _del_ _ 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6060" y="1329690"/>
            <a:ext cx="7991475" cy="489140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_del__ 方法，案例演示</a:t>
            </a:r>
            <a:r>
              <a:rPr altLang="zh-CN">
                <a:ea typeface="微软雅黑" panose="020B0503020204020204" pitchFamily="34" charset="-122"/>
                <a:sym typeface="+mn-ea"/>
              </a:rPr>
              <a:t>1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6815" y="1022985"/>
            <a:ext cx="9001125" cy="550608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1170" y="3623919"/>
            <a:ext cx="2058186" cy="7747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35871" y="1932192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7" y="3769602"/>
            <a:ext cx="1478593" cy="25691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9060" y="1216025"/>
            <a:ext cx="752792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析构函数 _ _del_ _ ，_ _del_ _在对象销毁的时候被调用，当对象不再被使用时，_ _del_ _方法运行：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131695"/>
            <a:ext cx="364236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0845" y="195643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45" y="2848610"/>
            <a:ext cx="4114800" cy="777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_del__ 方法，案例演示</a:t>
            </a:r>
            <a:r>
              <a:rPr altLang="zh-CN">
                <a:ea typeface="微软雅黑" panose="020B0503020204020204" pitchFamily="34" charset="-122"/>
                <a:sym typeface="+mn-ea"/>
              </a:rPr>
              <a:t>2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076325"/>
            <a:ext cx="12188825" cy="5447665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KSO_Shape"/>
          <p:cNvSpPr/>
          <p:nvPr/>
        </p:nvSpPr>
        <p:spPr bwMode="auto">
          <a:xfrm>
            <a:off x="9520555" y="5186680"/>
            <a:ext cx="1592580" cy="11226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400175"/>
            <a:ext cx="3411220" cy="4810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7980" y="1466850"/>
            <a:ext cx="1791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运行结果：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 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0" y="2306955"/>
            <a:ext cx="4122420" cy="1158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latin typeface="Arial" panose="020B0604020202020204" pitchFamily="34" charset="0"/>
                <a:ea typeface="微软雅黑" panose="020B0503020204020204" pitchFamily="34" charset="-122"/>
              </a:rPr>
              <a:t>_ _str_ _ </a:t>
            </a:r>
            <a:endParaRPr sz="3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9995" y="1554890"/>
            <a:ext cx="7324879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Python 中，使用 print 输出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对象变量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，默认情况下，会输出这个变量 引用的对象 是 由哪一个类创建的对象，以及 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内存中的地址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（十六进制表示）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如果在开发中，希望使用 print 输出 对象变量 时，能够打印 自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定义的内容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，就可以利用 _ _str_ _ 这个内置方法了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 _str_ 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方法必须返回一个字符串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 _str_ _方法就是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用于将值转化为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适于人阅读的形式。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 _ _str_ _ 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6060" y="1329690"/>
            <a:ext cx="7991475" cy="489140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219" y="1275790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8" name="MH_Text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46375" y="2724150"/>
              <a:ext cx="432435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76" tIns="46787" rIns="89976" bIns="46787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600"/>
                </a:spcBef>
                <a:defRPr/>
              </a:pPr>
              <a:endParaRPr lang="en-US" altLang="zh-CN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_ _str_ _ 方法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案例演示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" y="1444625"/>
            <a:ext cx="3741420" cy="493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610" y="2626360"/>
            <a:ext cx="2464435" cy="1013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1705" y="172339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 类属性与方法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55725" y="765810"/>
            <a:ext cx="3698875" cy="8343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类属性与方法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455" y="3701823"/>
            <a:ext cx="8327473" cy="91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在类的内部，使用 def 关键字可以为类定义一个方法，与一般函数定义不同，类方法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必须包含参数 self,且为第一个参数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0819" y="2110933"/>
            <a:ext cx="8173571" cy="101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类的私有属性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__private_attrs：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两个下划线开头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，声明该属性为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，不能在类的外部被使用或直接访问。在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类内部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的方法中使用时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self.__private_attrs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668469" y="2014206"/>
            <a:ext cx="1294264" cy="956936"/>
            <a:chOff x="2519864" y="2416770"/>
            <a:chExt cx="1754186" cy="1296987"/>
          </a:xfrm>
        </p:grpSpPr>
        <p:cxnSp>
          <p:nvCxnSpPr>
            <p:cNvPr id="10" name="MH_Other_1"/>
            <p:cNvCxnSpPr/>
            <p:nvPr>
              <p:custDataLst>
                <p:tags r:id="rId1"/>
              </p:custDataLst>
            </p:nvPr>
          </p:nvCxnSpPr>
          <p:spPr>
            <a:xfrm flipH="1">
              <a:off x="3137400" y="2648545"/>
              <a:ext cx="1136650" cy="10652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2"/>
            <p:cNvSpPr/>
            <p:nvPr>
              <p:custDataLst>
                <p:tags r:id="rId2"/>
              </p:custDataLst>
            </p:nvPr>
          </p:nvSpPr>
          <p:spPr>
            <a:xfrm>
              <a:off x="2548439" y="327243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19864" y="2416770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68469" y="3513463"/>
            <a:ext cx="1294264" cy="956936"/>
            <a:chOff x="2519864" y="3916027"/>
            <a:chExt cx="1754186" cy="1296987"/>
          </a:xfrm>
        </p:grpSpPr>
        <p:cxnSp>
          <p:nvCxnSpPr>
            <p:cNvPr id="13" name="MH_Other_4"/>
            <p:cNvCxnSpPr/>
            <p:nvPr>
              <p:custDataLst>
                <p:tags r:id="rId4"/>
              </p:custDataLst>
            </p:nvPr>
          </p:nvCxnSpPr>
          <p:spPr>
            <a:xfrm flipH="1">
              <a:off x="3137400" y="4147802"/>
              <a:ext cx="1136650" cy="1065212"/>
            </a:xfrm>
            <a:prstGeom prst="line">
              <a:avLst/>
            </a:prstGeom>
            <a:ln w="38100">
              <a:solidFill>
                <a:srgbClr val="6F71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5"/>
            <p:cNvSpPr/>
            <p:nvPr>
              <p:custDataLst>
                <p:tags r:id="rId5"/>
              </p:custDataLst>
            </p:nvPr>
          </p:nvSpPr>
          <p:spPr>
            <a:xfrm>
              <a:off x="2548439" y="4771689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19864" y="3916027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6F71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052090" y="5077868"/>
            <a:ext cx="8327473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类的私有方法</a:t>
            </a:r>
            <a:endParaRPr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_private_method：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两个下划线开头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，声明该方法为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，不能在类的外部调用。在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类的内部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self.__private_methods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69104" y="4889508"/>
            <a:ext cx="1294264" cy="956936"/>
            <a:chOff x="2519864" y="3916027"/>
            <a:chExt cx="1754186" cy="1296987"/>
          </a:xfrm>
        </p:grpSpPr>
        <p:cxnSp>
          <p:nvCxnSpPr>
            <p:cNvPr id="20" name="MH_Other_4"/>
            <p:cNvCxnSpPr/>
            <p:nvPr>
              <p:custDataLst>
                <p:tags r:id="rId7"/>
              </p:custDataLst>
            </p:nvPr>
          </p:nvCxnSpPr>
          <p:spPr>
            <a:xfrm flipH="1">
              <a:off x="3137400" y="4147802"/>
              <a:ext cx="1136650" cy="1065212"/>
            </a:xfrm>
            <a:prstGeom prst="line">
              <a:avLst/>
            </a:prstGeom>
            <a:ln w="38100">
              <a:solidFill>
                <a:srgbClr val="6F71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5"/>
            <p:cNvSpPr/>
            <p:nvPr>
              <p:custDataLst>
                <p:tags r:id="rId8"/>
              </p:custDataLst>
            </p:nvPr>
          </p:nvSpPr>
          <p:spPr>
            <a:xfrm>
              <a:off x="2548439" y="4771689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19864" y="3916027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6F71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050" y="1193165"/>
            <a:ext cx="10841355" cy="5549265"/>
          </a:xfrm>
          <a:prstGeom prst="rect">
            <a:avLst/>
          </a:prstGeom>
          <a:noFill/>
          <a:ln w="28575"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73" y="5002406"/>
            <a:ext cx="2062050" cy="15111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135" y="1403985"/>
            <a:ext cx="5654040" cy="4193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5885" y="1691640"/>
            <a:ext cx="1706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运行结果：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885" y="2623820"/>
            <a:ext cx="6010275" cy="1952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06475" y="5988050"/>
            <a:ext cx="8992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Python不允许实例化的类访问私有数据，但你可以使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object._className__attrName（ 对象名._类名__私有属性名 ）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访问属性，参考下一案例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案例演示</a:t>
            </a:r>
            <a:r>
              <a:rPr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25582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64575" y="1086236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548646" y="2864267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2135505"/>
            <a:ext cx="3848100" cy="1310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2450" y="1474470"/>
            <a:ext cx="8921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object._className__attrName（ 对象名._类名__私有属性名 ）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访问属性</a:t>
            </a:r>
            <a:endParaRPr lang="zh-CN" alt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5015865"/>
            <a:ext cx="6629400" cy="6172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65170" y="4185285"/>
            <a:ext cx="145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7"/>
          <a:stretch>
            <a:fillRect/>
          </a:stretch>
        </p:blipFill>
        <p:spPr>
          <a:xfrm>
            <a:off x="6141346" y="1220263"/>
            <a:ext cx="4874631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9890" y="1690278"/>
            <a:ext cx="9850883" cy="4564643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单下划线、双下划线、头尾双下划线说明：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96611" y="1675419"/>
            <a:ext cx="2578333" cy="995409"/>
            <a:chOff x="4403259" y="1248230"/>
            <a:chExt cx="3368480" cy="970792"/>
          </a:xfrm>
        </p:grpSpPr>
        <p:sp>
          <p:nvSpPr>
            <p:cNvPr id="7" name="矩形 6"/>
            <p:cNvSpPr/>
            <p:nvPr/>
          </p:nvSpPr>
          <p:spPr>
            <a:xfrm>
              <a:off x="4404425" y="2023407"/>
              <a:ext cx="3367314" cy="19561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403259" y="1248230"/>
              <a:ext cx="3367314" cy="775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74" y="1746794"/>
            <a:ext cx="652079" cy="6520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6611" y="6102035"/>
            <a:ext cx="2577441" cy="159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60195" y="2679065"/>
            <a:ext cx="87458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__foo__: 定义的是特殊方法，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一般是系统定义名字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，类似 _ _init_ _() 之类的。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_foo: 以单下划线开头的表示的是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protected 类型的变量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，即保护类型只能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允许其本身与子类进行访问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，不能用于 from module import *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__foo: 双下划线的表示的是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私有类型(private)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的变量, 只能是允许这个类本身进行访问了。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 综合</a:t>
            </a:r>
            <a:r>
              <a:rPr lang="zh-CN" altLang="en-US" sz="4000" dirty="0"/>
              <a:t>案例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640" y="944245"/>
            <a:ext cx="10478135" cy="5814695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0353" y="5506295"/>
            <a:ext cx="4170647" cy="2867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695" y="1073150"/>
            <a:ext cx="9682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需求：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定义所有员工的基类，包含员工姓名，工资以及所有员工的总数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25" y="2693035"/>
            <a:ext cx="6314440" cy="3643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5525" y="20027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所有员工的基类：</a:t>
            </a:r>
            <a:endParaRPr lang="zh-CN" altLang="en-US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1395" y="3007360"/>
            <a:ext cx="4481195" cy="1640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代码解释：empCount 变量是一个类变量，它的值将在这个类的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所有实例之间共享。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你可以在内部类或外部类使用 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Employee.empCount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访问。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640" y="944245"/>
            <a:ext cx="10478135" cy="5814695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9970" y="5067935"/>
            <a:ext cx="3164205" cy="217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770" y="1431290"/>
            <a:ext cx="9404985" cy="396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代码解释：empCount 变量是一个类变量，它的值将在这个类的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所有实例之间共享。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你可以在内部类或外部类使用 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Employee.empCount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访问。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第一种方法_ _init_ _()方法是一种特殊的方法，被称为类的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构造函数或初始化方法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，当创建了这个类的实例时就会调用该方法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 代表类的实例，self 在定义类的方法时是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必须有的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，虽然在调用时</a:t>
            </a: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不必传入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相应的参数。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self代表类的实例，而非类。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类的方法与普通的函数只有一个特别的区别——它们必须有一个额外的第一个参数名称, 按照惯例它的名称是 self。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640" y="944245"/>
            <a:ext cx="10478135" cy="5814695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6465" y="4880610"/>
            <a:ext cx="2875915" cy="1977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770" y="1431290"/>
            <a:ext cx="117538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70" y="2180590"/>
            <a:ext cx="4488180" cy="1783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9825" y="4244340"/>
            <a:ext cx="117538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70" y="5013960"/>
            <a:ext cx="4145280" cy="10210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87505" y="2556767"/>
            <a:ext cx="588491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</a:t>
            </a:r>
            <a:r>
              <a:rPr lang="zh-CN" altLang="en-US" sz="4800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投影仪有什么功能？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电脑有什么功能？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7505" y="3437672"/>
            <a:ext cx="5583034" cy="0"/>
          </a:xfrm>
          <a:prstGeom prst="line">
            <a:avLst/>
          </a:prstGeom>
          <a:ln w="63500">
            <a:solidFill>
              <a:srgbClr val="6F7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23" y="1754118"/>
            <a:ext cx="4582236" cy="30319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960763"/>
            <a:ext cx="12188825" cy="396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162908"/>
            <a:ext cx="11758013" cy="396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43667" y="5900068"/>
            <a:ext cx="658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学习方法是非常有必要的，也是必须的。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1566"/>
          <a:stretch>
            <a:fillRect/>
          </a:stretch>
        </p:blipFill>
        <p:spPr>
          <a:xfrm>
            <a:off x="6141346" y="1220261"/>
            <a:ext cx="4861934" cy="33952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56417"/>
            <a:ext cx="8056053" cy="175627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回忆上节课讲类和对象的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en-US" altLang="zh-CN" sz="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之前讲类的时候，它里面主要包含哪些东西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3" y="921340"/>
            <a:ext cx="1630258" cy="5250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64409"/>
            <a:ext cx="12188825" cy="321480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lvl="1" indent="0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34" y="973015"/>
            <a:ext cx="2006077" cy="761802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32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081" y="3337584"/>
            <a:ext cx="5286903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对应于现实生活中的什么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  举例说明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094413" y="2682434"/>
            <a:ext cx="30472" cy="20721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十字星 9"/>
          <p:cNvSpPr/>
          <p:nvPr/>
        </p:nvSpPr>
        <p:spPr>
          <a:xfrm>
            <a:off x="8623594" y="6253958"/>
            <a:ext cx="327575" cy="274249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9172091" y="6022433"/>
            <a:ext cx="91416" cy="45707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9857712" y="5598809"/>
            <a:ext cx="121888" cy="106652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星 12"/>
          <p:cNvSpPr/>
          <p:nvPr/>
        </p:nvSpPr>
        <p:spPr>
          <a:xfrm>
            <a:off x="10154815" y="5975231"/>
            <a:ext cx="266631" cy="278726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10558570" y="5705461"/>
            <a:ext cx="137124" cy="137124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11015651" y="5598809"/>
            <a:ext cx="121888" cy="289485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9537756" y="6068141"/>
            <a:ext cx="167596" cy="185818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90" y="2764145"/>
            <a:ext cx="1908679" cy="1908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32396" y="2953387"/>
            <a:ext cx="8342267" cy="2094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2471420" y="3662045"/>
            <a:ext cx="8652510" cy="1050290"/>
          </a:xfrm>
          <a:prstGeom prst="rect">
            <a:avLst/>
          </a:prstGeom>
        </p:spPr>
        <p:txBody>
          <a:bodyPr/>
          <a:lstStyle/>
          <a:p>
            <a:pPr marL="609600" lvl="1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方法的定义：在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中，用方法来描述现实事物的行为。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-564" y="1281495"/>
            <a:ext cx="4502296" cy="574971"/>
          </a:xfrm>
          <a:prstGeom prst="rect">
            <a:avLst/>
          </a:prstGeom>
          <a:solidFill>
            <a:srgbClr val="E2231A"/>
          </a:solidFill>
        </p:spPr>
        <p:txBody>
          <a:bodyPr/>
          <a:lstStyle>
            <a:lvl1pPr marL="457200" indent="-457200" algn="l" defTabSz="121856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2965" indent="-304800" algn="l" defTabSz="121856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2565" indent="-304800" algn="l" defTabSz="121856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什么是方法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913" y="2286298"/>
            <a:ext cx="10848054" cy="3626175"/>
          </a:xfrm>
          <a:prstGeom prst="rect">
            <a:avLst/>
          </a:prstGeom>
          <a:noFill/>
          <a:ln cmpd="thickThin">
            <a:solidFill>
              <a:srgbClr val="E2231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9870" y="2953387"/>
            <a:ext cx="1972526" cy="2094954"/>
          </a:xfrm>
          <a:prstGeom prst="rect">
            <a:avLst/>
          </a:prstGeom>
          <a:noFill/>
          <a:ln>
            <a:solidFill>
              <a:srgbClr val="E2231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47" y="3368055"/>
            <a:ext cx="1532410" cy="1344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9"/>
          <a:stretch>
            <a:fillRect/>
          </a:stretch>
        </p:blipFill>
        <p:spPr>
          <a:xfrm>
            <a:off x="6141346" y="1218145"/>
            <a:ext cx="4846694" cy="33973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871.089763779528,&quot;width&quot;:7302.9842519685035}"/>
</p:tagLst>
</file>

<file path=ppt/tags/tag10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160603012028"/>
  <p:tag name="MH_LIBRARY" val="GRAPHIC"/>
  <p:tag name="MH_TYPE" val="Text"/>
  <p:tag name="MH_ORDER" val="1"/>
</p:tagLst>
</file>

<file path=ppt/tags/tag14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15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16.xml><?xml version="1.0" encoding="utf-8"?>
<p:tagLst xmlns:p="http://schemas.openxmlformats.org/presentationml/2006/main">
  <p:tag name="MH" val="20160602195407"/>
  <p:tag name="MH_LIBRARY" val="GRAPHIC"/>
  <p:tag name="MH_TYPE" val="Other"/>
  <p:tag name="MH_ORDER" val="1"/>
</p:tagLst>
</file>

<file path=ppt/tags/tag17.xml><?xml version="1.0" encoding="utf-8"?>
<p:tagLst xmlns:p="http://schemas.openxmlformats.org/presentationml/2006/main">
  <p:tag name="MH" val="20160602195407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60602195407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60602195407"/>
  <p:tag name="MH_LIBRARY" val="GRAPHIC"/>
  <p:tag name="MH_TYPE" val="Other"/>
  <p:tag name="MH_ORDER" val="4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3021"/>
  <p:tag name="MH_LIBRARY" val="GRAPHIC"/>
</p:tagLst>
</file>

<file path=ppt/tags/tag20.xml><?xml version="1.0" encoding="utf-8"?>
<p:tagLst xmlns:p="http://schemas.openxmlformats.org/presentationml/2006/main">
  <p:tag name="MH" val="20160602195407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60602195407"/>
  <p:tag name="MH_LIBRARY" val="GRAPHIC"/>
  <p:tag name="MH_TYPE" val="Other"/>
  <p:tag name="MH_ORDER" val="6"/>
</p:tagLst>
</file>

<file path=ppt/tags/tag22.xml><?xml version="1.0" encoding="utf-8"?>
<p:tagLst xmlns:p="http://schemas.openxmlformats.org/presentationml/2006/main">
  <p:tag name="MH" val="20160602195407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" val="20160602195407"/>
  <p:tag name="MH_LIBRARY" val="GRAPHIC"/>
  <p:tag name="MH_TYPE" val="Other"/>
  <p:tag name="MH_ORDER" val="5"/>
</p:tagLst>
</file>

<file path=ppt/tags/tag24.xml><?xml version="1.0" encoding="utf-8"?>
<p:tagLst xmlns:p="http://schemas.openxmlformats.org/presentationml/2006/main">
  <p:tag name="MH" val="20160602195407"/>
  <p:tag name="MH_LIBRARY" val="GRAPHIC"/>
  <p:tag name="MH_TYPE" val="Other"/>
  <p:tag name="MH_ORDER" val="6"/>
</p:tagLst>
</file>

<file path=ppt/tags/tag25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26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27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28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5.xml><?xml version="1.0" encoding="utf-8"?>
<p:tagLst xmlns:p="http://schemas.openxmlformats.org/presentationml/2006/main">
  <p:tag name="KSO_WM_UNIT_TABLE_BEAUTIFY" val="smartTable{22cc8988-6a98-45de-8b23-66c275c6451d}"/>
  <p:tag name="TABLE_ENDDRAG_ORIGIN_RECT" val="830*177"/>
  <p:tag name="TABLE_ENDDRAG_RECT" val="32*129*830*177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8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3001</Words>
  <Application>WPS 演示</Application>
  <PresentationFormat>自定义</PresentationFormat>
  <Paragraphs>250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Arial</vt:lpstr>
      <vt:lpstr>微软雅黑</vt:lpstr>
      <vt:lpstr>Calibri</vt:lpstr>
      <vt:lpstr>黑体</vt:lpstr>
      <vt:lpstr>Arial Unicode MS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什么是封装</vt:lpstr>
      <vt:lpstr>为什么要封装</vt:lpstr>
      <vt:lpstr>PowerPoint 演示文稿</vt:lpstr>
      <vt:lpstr>PowerPoint 演示文稿</vt:lpstr>
      <vt:lpstr>案例演示</vt:lpstr>
      <vt:lpstr>案例演示进阶</vt:lpstr>
      <vt:lpstr>初始化的同时设置初始值</vt:lpstr>
      <vt:lpstr>PowerPoint 演示文稿</vt:lpstr>
      <vt:lpstr>内置方法</vt:lpstr>
      <vt:lpstr>__del__ 方法</vt:lpstr>
      <vt:lpstr>__del__ 方法</vt:lpstr>
      <vt:lpstr>_del__ 方法，案例演示1</vt:lpstr>
      <vt:lpstr>_del__ 方法，案例演示2</vt:lpstr>
      <vt:lpstr> __str__ 方法</vt:lpstr>
      <vt:lpstr>__str__ 方法案例演示</vt:lpstr>
      <vt:lpstr>PowerPoint 演示文稿</vt:lpstr>
      <vt:lpstr> 类属性与方法</vt:lpstr>
      <vt:lpstr>案例演示1</vt:lpstr>
      <vt:lpstr>PowerPoint 演示文稿</vt:lpstr>
      <vt:lpstr>单下划线、双下划线、头尾双下划线说明：</vt:lpstr>
      <vt:lpstr>PowerPoint 演示文稿</vt:lpstr>
      <vt:lpstr>综合案例</vt:lpstr>
      <vt:lpstr>综合案例</vt:lpstr>
      <vt:lpstr>综合案例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cp:revision>225</cp:revision>
  <dcterms:created xsi:type="dcterms:W3CDTF">2015-04-23T17:39:00Z</dcterms:created>
  <dcterms:modified xsi:type="dcterms:W3CDTF">2021-10-11T01:00:38Z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E5CCFA1912704E9CBD2373069DE11799</vt:lpwstr>
  </property>
</Properties>
</file>