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303" r:id="rId20"/>
    <p:sldId id="304" r:id="rId21"/>
    <p:sldId id="305" r:id="rId22"/>
    <p:sldId id="306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302" r:id="rId33"/>
    <p:sldId id="299" r:id="rId34"/>
    <p:sldId id="321" r:id="rId35"/>
    <p:sldId id="301" r:id="rId3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28"/>
        <p:guide pos="21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23"/>
            <a:ext cx="12188825" cy="6856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388852" y="2048256"/>
            <a:ext cx="799973" cy="2420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22960" y="5468112"/>
            <a:ext cx="312420" cy="3124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537716" y="5468112"/>
            <a:ext cx="312420" cy="3124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894332" y="5468112"/>
            <a:ext cx="312419" cy="312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2965704" y="5468112"/>
            <a:ext cx="312419" cy="3124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678935" y="5468112"/>
            <a:ext cx="312420" cy="3124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035552" y="5468112"/>
            <a:ext cx="312420" cy="3124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4393691" y="5468112"/>
            <a:ext cx="312420" cy="3124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5820155" y="5468112"/>
            <a:ext cx="312420" cy="3124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6533388" y="5468112"/>
            <a:ext cx="312420" cy="3124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891528" y="5468112"/>
            <a:ext cx="312420" cy="3124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2252472" y="5468746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155244" y="310895"/>
                </a:moveTo>
                <a:lnTo>
                  <a:pt x="106112" y="302966"/>
                </a:lnTo>
                <a:lnTo>
                  <a:pt x="63452" y="280863"/>
                </a:lnTo>
                <a:lnTo>
                  <a:pt x="29833" y="247116"/>
                </a:lnTo>
                <a:lnTo>
                  <a:pt x="7825" y="204256"/>
                </a:lnTo>
                <a:lnTo>
                  <a:pt x="0" y="154812"/>
                </a:lnTo>
                <a:lnTo>
                  <a:pt x="7825" y="105989"/>
                </a:lnTo>
                <a:lnTo>
                  <a:pt x="29833" y="63505"/>
                </a:lnTo>
                <a:lnTo>
                  <a:pt x="63452" y="29951"/>
                </a:lnTo>
                <a:lnTo>
                  <a:pt x="106112" y="7919"/>
                </a:lnTo>
                <a:lnTo>
                  <a:pt x="155244" y="0"/>
                </a:lnTo>
                <a:lnTo>
                  <a:pt x="204378" y="7924"/>
                </a:lnTo>
                <a:lnTo>
                  <a:pt x="247050" y="29992"/>
                </a:lnTo>
                <a:lnTo>
                  <a:pt x="280700" y="63642"/>
                </a:lnTo>
                <a:lnTo>
                  <a:pt x="302768" y="106314"/>
                </a:lnTo>
                <a:lnTo>
                  <a:pt x="310692" y="155448"/>
                </a:lnTo>
                <a:lnTo>
                  <a:pt x="302768" y="204581"/>
                </a:lnTo>
                <a:lnTo>
                  <a:pt x="280700" y="247253"/>
                </a:lnTo>
                <a:lnTo>
                  <a:pt x="247050" y="280903"/>
                </a:lnTo>
                <a:lnTo>
                  <a:pt x="204378" y="302971"/>
                </a:lnTo>
                <a:lnTo>
                  <a:pt x="155244" y="310895"/>
                </a:lnTo>
                <a:close/>
              </a:path>
            </a:pathLst>
          </a:custGeom>
          <a:solidFill>
            <a:srgbClr val="E96B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2346960" y="5509259"/>
            <a:ext cx="121919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3322320" y="5468112"/>
            <a:ext cx="311022" cy="31153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181100" y="5468746"/>
            <a:ext cx="310883" cy="3108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2583179" y="5443727"/>
            <a:ext cx="365760" cy="36575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5463540" y="5468112"/>
            <a:ext cx="311150" cy="31153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4750308" y="5468112"/>
            <a:ext cx="311594" cy="31153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5106923" y="5468112"/>
            <a:ext cx="311365" cy="31153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6178296" y="5468112"/>
            <a:ext cx="310896" cy="31153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693419" y="3971544"/>
            <a:ext cx="1097280" cy="106680"/>
          </a:xfrm>
          <a:custGeom>
            <a:avLst/>
            <a:gdLst/>
            <a:ahLst/>
            <a:cxnLst/>
            <a:rect l="l" t="t" r="r" b="b"/>
            <a:pathLst>
              <a:path w="1097280" h="106679">
                <a:moveTo>
                  <a:pt x="1097280" y="106679"/>
                </a:moveTo>
                <a:lnTo>
                  <a:pt x="0" y="106679"/>
                </a:lnTo>
                <a:lnTo>
                  <a:pt x="0" y="0"/>
                </a:lnTo>
                <a:lnTo>
                  <a:pt x="1097280" y="0"/>
                </a:lnTo>
                <a:lnTo>
                  <a:pt x="1097280" y="10667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681126" y="4065511"/>
            <a:ext cx="9394825" cy="25400"/>
          </a:xfrm>
          <a:custGeom>
            <a:avLst/>
            <a:gdLst/>
            <a:ahLst/>
            <a:cxnLst/>
            <a:rect l="l" t="t" r="r" b="b"/>
            <a:pathLst>
              <a:path w="9394825" h="25400">
                <a:moveTo>
                  <a:pt x="9382074" y="25400"/>
                </a:moveTo>
                <a:lnTo>
                  <a:pt x="12623" y="25400"/>
                </a:lnTo>
                <a:lnTo>
                  <a:pt x="9982" y="25120"/>
                </a:lnTo>
                <a:lnTo>
                  <a:pt x="0" y="14033"/>
                </a:lnTo>
                <a:lnTo>
                  <a:pt x="0" y="11379"/>
                </a:lnTo>
                <a:lnTo>
                  <a:pt x="12623" y="0"/>
                </a:lnTo>
                <a:lnTo>
                  <a:pt x="9382074" y="0"/>
                </a:lnTo>
                <a:lnTo>
                  <a:pt x="9394710" y="11379"/>
                </a:lnTo>
                <a:lnTo>
                  <a:pt x="9394710" y="14033"/>
                </a:lnTo>
                <a:lnTo>
                  <a:pt x="9382074" y="254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904" y="2114753"/>
            <a:ext cx="10680191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29497"/>
                </a:solidFill>
                <a:latin typeface="Arial" panose="020B0604020202090204"/>
                <a:cs typeface="Arial" panose="020B060402020209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2021 Lenovo Internal. All rights</a:t>
            </a:r>
            <a:r>
              <a:rPr spc="10" dirty="0"/>
              <a:t> </a:t>
            </a:r>
            <a:r>
              <a:rPr spc="-5" dirty="0"/>
              <a:t>reserved.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 panose="020B0604020202090204"/>
                <a:cs typeface="Arial" panose="020B0604020202090204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29497"/>
                </a:solidFill>
                <a:latin typeface="Arial" panose="020B0604020202090204"/>
                <a:cs typeface="Arial" panose="020B060402020209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2021 Lenovo Internal. All rights</a:t>
            </a:r>
            <a:r>
              <a:rPr spc="10" dirty="0"/>
              <a:t> </a:t>
            </a:r>
            <a:r>
              <a:rPr spc="-5" dirty="0"/>
              <a:t>reserved.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 panose="020B0604020202090204"/>
                <a:cs typeface="Arial" panose="020B0604020202090204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5650" y="1361948"/>
            <a:ext cx="4119245" cy="4622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Noto Sans CJK JP Black"/>
                <a:cs typeface="Noto Sans CJK JP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1575" y="1359535"/>
            <a:ext cx="4852670" cy="3568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Noto Sans CJK JP Black"/>
                <a:cs typeface="Noto Sans CJK JP Black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29497"/>
                </a:solidFill>
                <a:latin typeface="Arial" panose="020B0604020202090204"/>
                <a:cs typeface="Arial" panose="020B060402020209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2021 Lenovo Internal. All rights</a:t>
            </a:r>
            <a:r>
              <a:rPr spc="10" dirty="0"/>
              <a:t> </a:t>
            </a:r>
            <a:r>
              <a:rPr spc="-5" dirty="0"/>
              <a:t>reserved.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 panose="020B0604020202090204"/>
                <a:cs typeface="Arial" panose="020B0604020202090204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29497"/>
                </a:solidFill>
                <a:latin typeface="Arial" panose="020B0604020202090204"/>
                <a:cs typeface="Arial" panose="020B060402020209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2021 Lenovo Internal. All rights</a:t>
            </a:r>
            <a:r>
              <a:rPr spc="10" dirty="0"/>
              <a:t> </a:t>
            </a:r>
            <a:r>
              <a:rPr spc="-5" dirty="0"/>
              <a:t>reserved.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 panose="020B0604020202090204"/>
                <a:cs typeface="Arial" panose="020B0604020202090204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748516" y="6313932"/>
            <a:ext cx="440690" cy="321945"/>
          </a:xfrm>
          <a:custGeom>
            <a:avLst/>
            <a:gdLst/>
            <a:ahLst/>
            <a:cxnLst/>
            <a:rect l="l" t="t" r="r" b="b"/>
            <a:pathLst>
              <a:path w="440690" h="321945">
                <a:moveTo>
                  <a:pt x="0" y="0"/>
                </a:moveTo>
                <a:lnTo>
                  <a:pt x="440308" y="0"/>
                </a:lnTo>
                <a:lnTo>
                  <a:pt x="440308" y="321563"/>
                </a:lnTo>
                <a:lnTo>
                  <a:pt x="0" y="321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743943" y="4974335"/>
            <a:ext cx="444880" cy="1347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29497"/>
                </a:solidFill>
                <a:latin typeface="Arial" panose="020B0604020202090204"/>
                <a:cs typeface="Arial" panose="020B060402020209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2021 Lenovo Internal. All rights</a:t>
            </a:r>
            <a:r>
              <a:rPr spc="10" dirty="0"/>
              <a:t> </a:t>
            </a:r>
            <a:r>
              <a:rPr spc="-5" dirty="0"/>
              <a:t>reserved.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 panose="020B0604020202090204"/>
                <a:cs typeface="Arial" panose="020B0604020202090204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1.png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748515" y="6313931"/>
            <a:ext cx="440690" cy="321945"/>
          </a:xfrm>
          <a:custGeom>
            <a:avLst/>
            <a:gdLst/>
            <a:ahLst/>
            <a:cxnLst/>
            <a:rect l="l" t="t" r="r" b="b"/>
            <a:pathLst>
              <a:path w="440690" h="321945">
                <a:moveTo>
                  <a:pt x="0" y="0"/>
                </a:moveTo>
                <a:lnTo>
                  <a:pt x="440308" y="0"/>
                </a:lnTo>
                <a:lnTo>
                  <a:pt x="440308" y="321563"/>
                </a:lnTo>
                <a:lnTo>
                  <a:pt x="0" y="321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743943" y="4974335"/>
            <a:ext cx="444880" cy="13472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60730" y="739406"/>
            <a:ext cx="200533" cy="2005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904" y="531723"/>
            <a:ext cx="10680191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0813" y="2021090"/>
            <a:ext cx="10916920" cy="153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40003" y="6408236"/>
            <a:ext cx="234061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929497"/>
                </a:solidFill>
                <a:latin typeface="Arial" panose="020B0604020202090204"/>
                <a:cs typeface="Arial" panose="020B060402020209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2021 Lenovo Internal. All rights</a:t>
            </a:r>
            <a:r>
              <a:rPr spc="10" dirty="0"/>
              <a:t> </a:t>
            </a:r>
            <a:r>
              <a:rPr spc="-5" dirty="0"/>
              <a:t>reserved.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64911" y="6394317"/>
            <a:ext cx="21717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" panose="020B0604020202090204"/>
                <a:cs typeface="Arial" panose="020B0604020202090204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image" Target="../media/image3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jpeg"/><Relationship Id="rId1" Type="http://schemas.openxmlformats.org/officeDocument/2006/relationships/image" Target="../media/image4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jpe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9.jpeg"/><Relationship Id="rId4" Type="http://schemas.openxmlformats.org/officeDocument/2006/relationships/image" Target="../media/image48.jpeg"/><Relationship Id="rId3" Type="http://schemas.openxmlformats.org/officeDocument/2006/relationships/image" Target="../media/image21.png"/><Relationship Id="rId2" Type="http://schemas.openxmlformats.org/officeDocument/2006/relationships/image" Target="../media/image38.jpeg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jpeg"/><Relationship Id="rId1" Type="http://schemas.openxmlformats.org/officeDocument/2006/relationships/tags" Target="../tags/tag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hyperlink" Target="https://www.python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904" y="2114753"/>
            <a:ext cx="84080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6000" b="1" dirty="0">
                <a:latin typeface="Times New Roman" panose="02020603050405020304"/>
                <a:cs typeface="Times New Roman" panose="02020603050405020304"/>
              </a:rPr>
              <a:t>yt</a:t>
            </a:r>
            <a:r>
              <a:rPr sz="6000" b="1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6000" b="1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6000" b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6000" b="0" dirty="0">
                <a:latin typeface="Noto Sans CJK JP Medium"/>
                <a:cs typeface="Noto Sans CJK JP Medium"/>
              </a:rPr>
              <a:t>基础（基本语法）</a:t>
            </a:r>
            <a:endParaRPr sz="6000">
              <a:latin typeface="Noto Sans CJK JP Medium"/>
              <a:cs typeface="Noto Sans CJK JP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904" y="4365917"/>
            <a:ext cx="1926589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400">
                <a:latin typeface="Noto Sans CJK JP Black"/>
                <a:cs typeface="Noto Sans CJK JP Black"/>
              </a:rPr>
              <a:t>联想教育</a:t>
            </a:r>
            <a:endParaRPr lang="zh-CN" sz="240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04" y="531723"/>
            <a:ext cx="8388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变</a:t>
            </a:r>
            <a:r>
              <a:rPr spc="5" dirty="0"/>
              <a:t>量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755904" y="1535950"/>
            <a:ext cx="4025900" cy="444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变量是什么</a:t>
            </a:r>
            <a:endParaRPr sz="2400">
              <a:latin typeface="Noto Sans CJK JP Black"/>
              <a:cs typeface="Noto Sans CJK JP Black"/>
            </a:endParaRPr>
          </a:p>
          <a:p>
            <a:pPr marL="355600" indent="-342900">
              <a:lnSpc>
                <a:spcPct val="100000"/>
              </a:lnSpc>
              <a:spcBef>
                <a:spcPts val="244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变量的定义和调用</a:t>
            </a:r>
            <a:endParaRPr sz="2400">
              <a:latin typeface="Noto Sans CJK JP Black"/>
              <a:cs typeface="Noto Sans CJK JP Black"/>
            </a:endParaRPr>
          </a:p>
          <a:p>
            <a:pPr marL="355600" indent="-342900">
              <a:lnSpc>
                <a:spcPct val="100000"/>
              </a:lnSpc>
              <a:spcBef>
                <a:spcPts val="244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变量名、变量值、内存地址</a:t>
            </a:r>
            <a:endParaRPr sz="2400">
              <a:latin typeface="Noto Sans CJK JP Black"/>
              <a:cs typeface="Noto Sans CJK JP Black"/>
            </a:endParaRPr>
          </a:p>
          <a:p>
            <a:pPr marL="355600" indent="-342900">
              <a:lnSpc>
                <a:spcPct val="100000"/>
              </a:lnSpc>
              <a:spcBef>
                <a:spcPts val="244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变量的定义规则</a:t>
            </a:r>
            <a:endParaRPr sz="2400">
              <a:latin typeface="Noto Sans CJK JP Black"/>
              <a:cs typeface="Noto Sans CJK JP Black"/>
            </a:endParaRPr>
          </a:p>
          <a:p>
            <a:pPr marL="355600" indent="-342900">
              <a:lnSpc>
                <a:spcPct val="100000"/>
              </a:lnSpc>
              <a:spcBef>
                <a:spcPts val="244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变量的命名规范</a:t>
            </a:r>
            <a:endParaRPr sz="2400">
              <a:latin typeface="Noto Sans CJK JP Black"/>
              <a:cs typeface="Noto Sans CJK JP Black"/>
            </a:endParaRPr>
          </a:p>
          <a:p>
            <a:pPr marL="355600" indent="-342900">
              <a:lnSpc>
                <a:spcPct val="100000"/>
              </a:lnSpc>
              <a:spcBef>
                <a:spcPts val="244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变量的定义方式</a:t>
            </a:r>
            <a:endParaRPr sz="2400">
              <a:latin typeface="Noto Sans CJK JP Black"/>
              <a:cs typeface="Noto Sans CJK JP Black"/>
            </a:endParaRPr>
          </a:p>
          <a:p>
            <a:pPr marL="355600" indent="-342900">
              <a:lnSpc>
                <a:spcPct val="100000"/>
              </a:lnSpc>
              <a:spcBef>
                <a:spcPts val="244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变量的修改和删除</a:t>
            </a:r>
            <a:endParaRPr sz="2400">
              <a:latin typeface="Noto Sans CJK JP Black"/>
              <a:cs typeface="Noto Sans CJK JP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57315" y="1722120"/>
            <a:ext cx="4937760" cy="34137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04" y="531723"/>
            <a:ext cx="8388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变</a:t>
            </a:r>
            <a:r>
              <a:rPr spc="5" dirty="0"/>
              <a:t>量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755904" y="1535950"/>
            <a:ext cx="8515985" cy="416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变量是什么</a:t>
            </a:r>
            <a:endParaRPr sz="2400">
              <a:latin typeface="Noto Sans CJK JP Black"/>
              <a:cs typeface="Noto Sans CJK JP Black"/>
            </a:endParaRPr>
          </a:p>
          <a:p>
            <a:pPr marL="755650" lvl="1" indent="-286385">
              <a:lnSpc>
                <a:spcPct val="100000"/>
              </a:lnSpc>
              <a:spcBef>
                <a:spcPts val="2250"/>
              </a:spcBef>
              <a:buClr>
                <a:srgbClr val="C00000"/>
              </a:buClr>
              <a:buSzPct val="80000"/>
              <a:buFont typeface="Wingdings" panose="05000000000000000000"/>
              <a:buChar char="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是用于在内存中存放程序数据的容</a:t>
            </a:r>
            <a:r>
              <a:rPr sz="2000" spc="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器</a:t>
            </a:r>
            <a:endParaRPr sz="2000">
              <a:latin typeface="Noto Sans CJK JP Black"/>
              <a:cs typeface="Noto Sans CJK JP Black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C00000"/>
              </a:buClr>
              <a:buFont typeface="Wingdings" panose="05000000000000000000"/>
              <a:buChar char=""/>
            </a:pPr>
            <a:endParaRPr sz="1100">
              <a:latin typeface="Noto Sans CJK JP Black"/>
              <a:cs typeface="Noto Sans CJK JP Black"/>
            </a:endParaRPr>
          </a:p>
          <a:p>
            <a:pPr marL="355600" indent="-342900">
              <a:lnSpc>
                <a:spcPct val="100000"/>
              </a:lnSpc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变量的定义和调用</a:t>
            </a:r>
            <a:endParaRPr sz="2400">
              <a:latin typeface="Noto Sans CJK JP Black"/>
              <a:cs typeface="Noto Sans CJK JP Black"/>
            </a:endParaRPr>
          </a:p>
          <a:p>
            <a:pPr marL="812800" lvl="1" indent="-343535">
              <a:lnSpc>
                <a:spcPct val="100000"/>
              </a:lnSpc>
              <a:spcBef>
                <a:spcPts val="2275"/>
              </a:spcBef>
              <a:buClr>
                <a:srgbClr val="C00000"/>
              </a:buClr>
              <a:buSzPct val="80000"/>
              <a:buFont typeface="Wingdings" panose="05000000000000000000"/>
              <a:buChar char=""/>
              <a:tabLst>
                <a:tab pos="812165" algn="l"/>
                <a:tab pos="812800" algn="l"/>
              </a:tabLst>
            </a:pP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定义：变量名</a:t>
            </a:r>
            <a:r>
              <a:rPr lang="en-US"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=</a:t>
            </a:r>
            <a:r>
              <a:rPr sz="2000" spc="-125" dirty="0">
                <a:solidFill>
                  <a:srgbClr val="40404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值</a:t>
            </a:r>
            <a:endParaRPr sz="2000">
              <a:latin typeface="Noto Sans CJK JP Black"/>
              <a:cs typeface="Noto Sans CJK JP Black"/>
            </a:endParaRPr>
          </a:p>
          <a:p>
            <a:pPr marL="812800" lvl="1" indent="-343535">
              <a:lnSpc>
                <a:spcPct val="100000"/>
              </a:lnSpc>
              <a:spcBef>
                <a:spcPts val="2175"/>
              </a:spcBef>
              <a:buClr>
                <a:srgbClr val="C00000"/>
              </a:buClr>
              <a:buSzPct val="80000"/>
              <a:buFont typeface="Wingdings" panose="05000000000000000000"/>
              <a:buChar char=""/>
              <a:tabLst>
                <a:tab pos="812165" algn="l"/>
                <a:tab pos="812800" algn="l"/>
              </a:tabLst>
            </a:pP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调用：变量</a:t>
            </a:r>
            <a:r>
              <a:rPr sz="2000" spc="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名</a:t>
            </a:r>
            <a:endParaRPr sz="2000">
              <a:latin typeface="Noto Sans CJK JP Black"/>
              <a:cs typeface="Noto Sans CJK JP Black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Clr>
                <a:srgbClr val="C00000"/>
              </a:buClr>
              <a:buFont typeface="Wingdings" panose="05000000000000000000"/>
              <a:buChar char=""/>
            </a:pPr>
            <a:endParaRPr sz="1100">
              <a:latin typeface="Noto Sans CJK JP Black"/>
              <a:cs typeface="Noto Sans CJK JP Black"/>
            </a:endParaRPr>
          </a:p>
          <a:p>
            <a:pPr marL="355600" indent="-342900">
              <a:lnSpc>
                <a:spcPct val="100000"/>
              </a:lnSpc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变量的使用规则</a:t>
            </a:r>
            <a:endParaRPr sz="2400">
              <a:latin typeface="Noto Sans CJK JP Black"/>
              <a:cs typeface="Noto Sans CJK JP Black"/>
            </a:endParaRPr>
          </a:p>
          <a:p>
            <a:pPr marL="812800" lvl="1" indent="-343535">
              <a:lnSpc>
                <a:spcPct val="100000"/>
              </a:lnSpc>
              <a:spcBef>
                <a:spcPts val="2275"/>
              </a:spcBef>
              <a:buClr>
                <a:srgbClr val="C00000"/>
              </a:buClr>
              <a:buSzPct val="80000"/>
              <a:buFont typeface="Wingdings" panose="05000000000000000000"/>
              <a:buChar char=""/>
              <a:tabLst>
                <a:tab pos="812165" algn="l"/>
                <a:tab pos="812800" algn="l"/>
              </a:tabLst>
            </a:pP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程序是从上到下执行的，所以变量必须先定义，后调用</a:t>
            </a:r>
            <a:r>
              <a:rPr sz="2000" spc="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，</a:t>
            </a: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 否则会报</a:t>
            </a:r>
            <a:r>
              <a:rPr sz="2000" spc="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错</a:t>
            </a:r>
            <a:endParaRPr sz="2000">
              <a:latin typeface="Noto Sans CJK JP Black"/>
              <a:cs typeface="Noto Sans CJK JP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28359" y="1175003"/>
            <a:ext cx="5153025" cy="1527175"/>
            <a:chOff x="5928359" y="1175003"/>
            <a:chExt cx="5153025" cy="1527175"/>
          </a:xfrm>
        </p:grpSpPr>
        <p:sp>
          <p:nvSpPr>
            <p:cNvPr id="5" name="object 5"/>
            <p:cNvSpPr/>
            <p:nvPr/>
          </p:nvSpPr>
          <p:spPr>
            <a:xfrm>
              <a:off x="5928359" y="1175003"/>
              <a:ext cx="1973580" cy="80010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766047" y="1175003"/>
              <a:ext cx="2314955" cy="15270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841919" y="1540789"/>
              <a:ext cx="970978" cy="3008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04" y="531723"/>
            <a:ext cx="8388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变</a:t>
            </a:r>
            <a:r>
              <a:rPr spc="5" dirty="0"/>
              <a:t>量</a:t>
            </a:r>
            <a:endParaRPr spc="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5904" y="1535950"/>
            <a:ext cx="10503535" cy="3546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变量名定义规则</a:t>
            </a:r>
            <a:endParaRPr sz="2400">
              <a:latin typeface="Noto Sans CJK JP Black"/>
              <a:cs typeface="Noto Sans CJK JP Black"/>
            </a:endParaRPr>
          </a:p>
          <a:p>
            <a:pPr marL="755650" lvl="1" indent="-286385">
              <a:lnSpc>
                <a:spcPct val="100000"/>
              </a:lnSpc>
              <a:spcBef>
                <a:spcPts val="2275"/>
              </a:spcBef>
              <a:buClr>
                <a:srgbClr val="C00000"/>
              </a:buClr>
              <a:buSzPct val="80000"/>
              <a:buFont typeface="Wingdings" panose="05000000000000000000"/>
              <a:buChar char=""/>
              <a:tabLst>
                <a:tab pos="755015" algn="l"/>
                <a:tab pos="755650" algn="l"/>
              </a:tabLst>
            </a:pPr>
            <a:r>
              <a:rPr lang="en-US"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1. </a:t>
            </a: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变量名只能</a:t>
            </a:r>
            <a:r>
              <a:rPr sz="2000" spc="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是</a:t>
            </a:r>
            <a:r>
              <a:rPr sz="2000" spc="8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 </a:t>
            </a: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字母、数字或下划线的任意组</a:t>
            </a:r>
            <a:r>
              <a:rPr sz="2000" spc="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合</a:t>
            </a:r>
            <a:endParaRPr sz="2000">
              <a:latin typeface="Noto Sans CJK JP Black"/>
              <a:cs typeface="Noto Sans CJK JP Black"/>
            </a:endParaRPr>
          </a:p>
          <a:p>
            <a:pPr marL="755650" lvl="1" indent="-286385">
              <a:lnSpc>
                <a:spcPct val="100000"/>
              </a:lnSpc>
              <a:spcBef>
                <a:spcPts val="2200"/>
              </a:spcBef>
              <a:buClr>
                <a:srgbClr val="C00000"/>
              </a:buClr>
              <a:buSzPct val="80000"/>
              <a:buFont typeface="Wingdings" panose="05000000000000000000"/>
              <a:buChar char=""/>
              <a:tabLst>
                <a:tab pos="755015" algn="l"/>
                <a:tab pos="755650" algn="l"/>
              </a:tabLst>
            </a:pPr>
            <a:r>
              <a:rPr lang="en-US"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2. </a:t>
            </a: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变量名的第一个字符不能是数</a:t>
            </a:r>
            <a:r>
              <a:rPr sz="2000" spc="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字</a:t>
            </a:r>
            <a:endParaRPr sz="2000">
              <a:latin typeface="Noto Sans CJK JP Black"/>
              <a:cs typeface="Noto Sans CJK JP Black"/>
            </a:endParaRPr>
          </a:p>
          <a:p>
            <a:pPr marL="755015" marR="5080" lvl="1" indent="-285750">
              <a:lnSpc>
                <a:spcPct val="150000"/>
              </a:lnSpc>
              <a:spcBef>
                <a:spcPts val="1000"/>
              </a:spcBef>
              <a:buClr>
                <a:srgbClr val="C00000"/>
              </a:buClr>
              <a:buSzPct val="80000"/>
              <a:buFont typeface="Wingdings" panose="05000000000000000000"/>
              <a:buChar char=""/>
              <a:tabLst>
                <a:tab pos="755015" algn="l"/>
                <a:tab pos="755650" algn="l"/>
                <a:tab pos="5042535" algn="l"/>
                <a:tab pos="5133975" algn="l"/>
                <a:tab pos="5375910" algn="l"/>
              </a:tabLst>
            </a:pPr>
            <a:r>
              <a:rPr lang="en-US"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3. </a:t>
            </a: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以下关键字不能声明为变量名[‘and’, ‘as’, ‘assert’, ‘break’, ‘class’,  ‘continue’, ‘def’, ‘del’, ‘elif’,  ‘else’, ‘except’, ‘exec’, ‘finally’,  ‘for’, ‘from’, ‘global’, ‘if’,  ‘import’, ‘in’, ‘is’, ‘lambda’, ‘not’,  ‘or’, ‘pass’, ‘print’, ‘raise’,   ‘return’, ‘try’, ‘while’, ‘with’,  ‘yield’]</a:t>
            </a:r>
            <a:endParaRPr sz="2000" dirty="0">
              <a:solidFill>
                <a:srgbClr val="404040"/>
              </a:solidFill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04" y="531723"/>
            <a:ext cx="24644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常用定义方</a:t>
            </a:r>
            <a:r>
              <a:rPr spc="5" dirty="0"/>
              <a:t>式</a:t>
            </a:r>
            <a:endParaRPr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5650" y="1536065"/>
            <a:ext cx="8430895" cy="527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驼峰体</a:t>
            </a:r>
            <a:endParaRPr sz="2400">
              <a:latin typeface="Noto Sans CJK JP Black"/>
              <a:cs typeface="Noto Sans CJK JP Black"/>
            </a:endParaRPr>
          </a:p>
          <a:p>
            <a:pPr marL="755650" lvl="1" indent="-286385">
              <a:lnSpc>
                <a:spcPct val="100000"/>
              </a:lnSpc>
              <a:spcBef>
                <a:spcPts val="2200"/>
              </a:spcBef>
              <a:buClr>
                <a:srgbClr val="C00000"/>
              </a:buClr>
              <a:buSzPct val="80000"/>
              <a:buFont typeface="Wingdings" panose="05000000000000000000"/>
              <a:buChar char="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AgeOfOldboy = 56</a:t>
            </a:r>
            <a:endParaRPr sz="2000" dirty="0">
              <a:solidFill>
                <a:srgbClr val="404040"/>
              </a:solidFill>
              <a:latin typeface="Noto Sans CJK JP Black"/>
              <a:cs typeface="Noto Sans CJK JP Black"/>
            </a:endParaRPr>
          </a:p>
          <a:p>
            <a:pPr marL="755650" lvl="1" indent="-286385">
              <a:lnSpc>
                <a:spcPct val="100000"/>
              </a:lnSpc>
              <a:spcBef>
                <a:spcPts val="2200"/>
              </a:spcBef>
              <a:buClr>
                <a:srgbClr val="C00000"/>
              </a:buClr>
              <a:buSzPct val="80000"/>
              <a:buFont typeface="Wingdings" panose="05000000000000000000"/>
              <a:buChar char="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NumberOfStudents = 80</a:t>
            </a:r>
            <a:endParaRPr sz="2000">
              <a:latin typeface="等线" panose="02010600030101010101" charset="-122"/>
              <a:ea typeface="等线" panose="02010600030101010101" charset="-122"/>
              <a:cs typeface="Arial Black" panose="020B0A04020102020204"/>
            </a:endParaRPr>
          </a:p>
          <a:p>
            <a:pPr marL="355600" indent="-342900">
              <a:lnSpc>
                <a:spcPct val="100000"/>
              </a:lnSpc>
              <a:spcBef>
                <a:spcPts val="2305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下划线</a:t>
            </a:r>
            <a:endParaRPr sz="2400">
              <a:latin typeface="Noto Sans CJK JP Black"/>
              <a:cs typeface="Noto Sans CJK JP Black"/>
            </a:endParaRPr>
          </a:p>
          <a:p>
            <a:pPr marL="755650" lvl="1" indent="-286385" algn="l">
              <a:lnSpc>
                <a:spcPct val="100000"/>
              </a:lnSpc>
              <a:spcBef>
                <a:spcPts val="2200"/>
              </a:spcBef>
              <a:buClr>
                <a:srgbClr val="C00000"/>
              </a:buClr>
              <a:buSzPct val="80000"/>
              <a:buFont typeface="Wingdings" panose="05000000000000000000"/>
              <a:buChar char="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age_of_oldboy = 56</a:t>
            </a:r>
            <a:endParaRPr sz="2000" dirty="0">
              <a:solidFill>
                <a:srgbClr val="404040"/>
              </a:solidFill>
              <a:latin typeface="Noto Sans CJK JP Black"/>
              <a:cs typeface="Noto Sans CJK JP Black"/>
            </a:endParaRPr>
          </a:p>
          <a:p>
            <a:pPr marL="755650" lvl="1" indent="-286385" algn="l">
              <a:lnSpc>
                <a:spcPct val="100000"/>
              </a:lnSpc>
              <a:spcBef>
                <a:spcPts val="2200"/>
              </a:spcBef>
              <a:buClr>
                <a:srgbClr val="C00000"/>
              </a:buClr>
              <a:buSzPct val="80000"/>
              <a:buFont typeface="Wingdings" panose="05000000000000000000"/>
              <a:buChar char="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number_of_students = 80</a:t>
            </a:r>
            <a:endParaRPr sz="2000">
              <a:latin typeface="+mn-ea"/>
              <a:cs typeface="Arial Black" panose="020B0A04020102020204"/>
            </a:endParaRPr>
          </a:p>
          <a:p>
            <a:pPr marL="355600" indent="-342900">
              <a:lnSpc>
                <a:spcPct val="100000"/>
              </a:lnSpc>
              <a:spcBef>
                <a:spcPts val="2305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不好的方式举例</a:t>
            </a:r>
            <a:endParaRPr sz="2400">
              <a:latin typeface="Noto Sans CJK JP Black"/>
              <a:cs typeface="Noto Sans CJK JP Black"/>
            </a:endParaRPr>
          </a:p>
          <a:p>
            <a:pPr marL="812800" lvl="1" indent="-343535">
              <a:lnSpc>
                <a:spcPct val="100000"/>
              </a:lnSpc>
              <a:spcBef>
                <a:spcPts val="2275"/>
              </a:spcBef>
              <a:buClr>
                <a:srgbClr val="C00000"/>
              </a:buClr>
              <a:buSzPct val="80000"/>
              <a:buFont typeface="Wingdings" panose="05000000000000000000"/>
              <a:buChar char=""/>
              <a:tabLst>
                <a:tab pos="812165" algn="l"/>
                <a:tab pos="812800" algn="l"/>
                <a:tab pos="3601720" algn="l"/>
              </a:tabLst>
            </a:pPr>
            <a:r>
              <a:rPr lang="en-US" sz="20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1. </a:t>
            </a:r>
            <a:r>
              <a:rPr sz="20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变量名为中文、拼</a:t>
            </a:r>
            <a:r>
              <a:rPr sz="2000" spc="5" dirty="0">
                <a:solidFill>
                  <a:srgbClr val="FF0000"/>
                </a:solidFill>
                <a:latin typeface="Noto Sans CJK JP Black"/>
                <a:cs typeface="Noto Sans CJK JP Black"/>
              </a:rPr>
              <a:t>音 </a:t>
            </a:r>
            <a:r>
              <a:rPr lang="en-US" sz="2000" spc="5" dirty="0">
                <a:solidFill>
                  <a:srgbClr val="FF0000"/>
                </a:solidFill>
                <a:latin typeface="Noto Sans CJK JP Black"/>
                <a:cs typeface="Noto Sans CJK JP Black"/>
              </a:rPr>
              <a:t>2. </a:t>
            </a:r>
            <a:r>
              <a:rPr sz="2000" spc="-200" dirty="0">
                <a:solidFill>
                  <a:srgbClr val="FF000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0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变量名过</a:t>
            </a:r>
            <a:r>
              <a:rPr sz="2000" spc="5" dirty="0">
                <a:solidFill>
                  <a:srgbClr val="FF0000"/>
                </a:solidFill>
                <a:latin typeface="Noto Sans CJK JP Black"/>
                <a:cs typeface="Noto Sans CJK JP Black"/>
              </a:rPr>
              <a:t>长 </a:t>
            </a:r>
            <a:r>
              <a:rPr lang="en-US" sz="2000" dirty="0">
                <a:solidFill>
                  <a:srgbClr val="FF0000"/>
                </a:solidFill>
                <a:latin typeface="Noto Sans CJK JP Black"/>
                <a:cs typeface="Noto Sans CJK JP Black"/>
                <a:sym typeface="+mn-ea"/>
              </a:rPr>
              <a:t>3. </a:t>
            </a:r>
            <a:r>
              <a:rPr sz="2000" dirty="0">
                <a:solidFill>
                  <a:srgbClr val="FF0000"/>
                </a:solidFill>
                <a:latin typeface="Noto Sans CJK JP Black"/>
                <a:cs typeface="Noto Sans CJK JP Black"/>
                <a:sym typeface="+mn-ea"/>
              </a:rPr>
              <a:t>变量名词不达</a:t>
            </a:r>
            <a:r>
              <a:rPr sz="2000" spc="5" dirty="0">
                <a:solidFill>
                  <a:srgbClr val="FF0000"/>
                </a:solidFill>
                <a:latin typeface="Noto Sans CJK JP Black"/>
                <a:cs typeface="Noto Sans CJK JP Black"/>
                <a:sym typeface="+mn-ea"/>
              </a:rPr>
              <a:t>意</a:t>
            </a:r>
            <a:endParaRPr sz="2000">
              <a:latin typeface="Noto Sans CJK JP Black"/>
              <a:cs typeface="Noto Sans CJK JP Black"/>
            </a:endParaRPr>
          </a:p>
          <a:p>
            <a:pPr marL="812800" lvl="1" indent="-343535">
              <a:lnSpc>
                <a:spcPct val="100000"/>
              </a:lnSpc>
              <a:spcBef>
                <a:spcPts val="2275"/>
              </a:spcBef>
              <a:buClr>
                <a:srgbClr val="C00000"/>
              </a:buClr>
              <a:buSzPct val="80000"/>
              <a:buFont typeface="Wingdings" panose="05000000000000000000"/>
              <a:buChar char=""/>
              <a:tabLst>
                <a:tab pos="812165" algn="l"/>
                <a:tab pos="812800" algn="l"/>
                <a:tab pos="3601720" algn="l"/>
              </a:tabLst>
            </a:pPr>
            <a:endParaRPr sz="200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04" y="531723"/>
            <a:ext cx="8388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变</a:t>
            </a:r>
            <a:r>
              <a:rPr spc="5" dirty="0"/>
              <a:t>量</a:t>
            </a:r>
            <a:endParaRPr spc="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5904" y="1535950"/>
            <a:ext cx="2546985" cy="212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变量的修改</a:t>
            </a:r>
            <a:endParaRPr sz="2400">
              <a:latin typeface="Noto Sans CJK JP Black"/>
              <a:cs typeface="Noto Sans CJK JP Black"/>
            </a:endParaRPr>
          </a:p>
          <a:p>
            <a:pPr marL="755650" lvl="1" indent="-286385">
              <a:lnSpc>
                <a:spcPct val="100000"/>
              </a:lnSpc>
              <a:spcBef>
                <a:spcPts val="2250"/>
              </a:spcBef>
              <a:buClr>
                <a:srgbClr val="C00000"/>
              </a:buClr>
              <a:buSzPct val="80000"/>
              <a:buFont typeface="Wingdings" panose="05000000000000000000"/>
              <a:buChar char="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相当于重新赋</a:t>
            </a:r>
            <a:r>
              <a:rPr sz="2000" spc="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值</a:t>
            </a:r>
            <a:endParaRPr sz="2000">
              <a:latin typeface="Noto Sans CJK JP Black"/>
              <a:cs typeface="Noto Sans CJK JP Black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C00000"/>
              </a:buClr>
              <a:buFont typeface="Wingdings" panose="05000000000000000000"/>
              <a:buChar char=""/>
            </a:pPr>
            <a:endParaRPr sz="1100">
              <a:latin typeface="Noto Sans CJK JP Black"/>
              <a:cs typeface="Noto Sans CJK JP Black"/>
            </a:endParaRPr>
          </a:p>
          <a:p>
            <a:pPr marL="355600" indent="-342900">
              <a:lnSpc>
                <a:spcPct val="100000"/>
              </a:lnSpc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变量的删除</a:t>
            </a:r>
            <a:endParaRPr sz="2400">
              <a:latin typeface="Noto Sans CJK JP Black"/>
              <a:cs typeface="Noto Sans CJK JP Black"/>
            </a:endParaRPr>
          </a:p>
          <a:p>
            <a:pPr marL="812800" lvl="1" indent="-343535">
              <a:lnSpc>
                <a:spcPct val="100000"/>
              </a:lnSpc>
              <a:spcBef>
                <a:spcPts val="2275"/>
              </a:spcBef>
              <a:buClr>
                <a:srgbClr val="C00000"/>
              </a:buClr>
              <a:buSzPct val="80000"/>
              <a:buFont typeface="Wingdings" panose="05000000000000000000"/>
              <a:buChar char=""/>
              <a:tabLst>
                <a:tab pos="812165" algn="l"/>
                <a:tab pos="812800" algn="l"/>
              </a:tabLst>
            </a:pPr>
            <a:r>
              <a:rPr lang="en-US"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del</a:t>
            </a: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变量</a:t>
            </a:r>
            <a:r>
              <a:rPr sz="2000" spc="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名</a:t>
            </a:r>
            <a:endParaRPr sz="200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04" y="536168"/>
            <a:ext cx="3440429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注</a:t>
            </a:r>
            <a:r>
              <a:rPr spc="5" dirty="0"/>
              <a:t>释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5650" y="1539240"/>
            <a:ext cx="313880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# </a:t>
            </a: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单行注释</a:t>
            </a:r>
            <a:endParaRPr sz="2400">
              <a:latin typeface="Noto Sans CJK JP Black"/>
              <a:cs typeface="Noto Sans CJK JP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650" y="2890520"/>
            <a:ext cx="32410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lang="zh-CN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三个双引号</a:t>
            </a: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多行注释</a:t>
            </a:r>
            <a:endParaRPr sz="2400">
              <a:latin typeface="Noto Sans CJK JP Black"/>
              <a:cs typeface="Noto Sans CJK JP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650" y="4241800"/>
            <a:ext cx="370967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lang="zh-CN" sz="2400" dirty="0">
                <a:solidFill>
                  <a:srgbClr val="404040"/>
                </a:solidFill>
                <a:latin typeface="Noto Sans CJK JP Black"/>
                <a:cs typeface="Noto Sans CJK JP Black"/>
                <a:sym typeface="+mn-ea"/>
              </a:rPr>
              <a:t>三个单引号</a:t>
            </a: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  <a:sym typeface="+mn-ea"/>
              </a:rPr>
              <a:t>多行注释</a:t>
            </a:r>
            <a:endParaRPr sz="240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04" y="531723"/>
            <a:ext cx="24644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基本数据类</a:t>
            </a:r>
            <a:r>
              <a:rPr spc="5" dirty="0"/>
              <a:t>型</a:t>
            </a:r>
            <a:endParaRPr spc="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5904" y="1655965"/>
            <a:ext cx="10676255" cy="3312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SzPct val="77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4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数据类型是什</a:t>
            </a:r>
            <a:r>
              <a:rPr sz="4400" spc="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么</a:t>
            </a:r>
            <a:endParaRPr sz="4400">
              <a:latin typeface="Noto Sans CJK JP Black"/>
              <a:cs typeface="Noto Sans CJK JP Black"/>
            </a:endParaRPr>
          </a:p>
          <a:p>
            <a:pPr marL="755015" marR="5080" lvl="1" indent="-285750">
              <a:lnSpc>
                <a:spcPct val="151000"/>
              </a:lnSpc>
              <a:spcBef>
                <a:spcPts val="125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755650" algn="l"/>
              </a:tabLst>
            </a:pPr>
            <a:r>
              <a:rPr sz="2650" b="0" spc="20" dirty="0">
                <a:solidFill>
                  <a:srgbClr val="404040"/>
                </a:solidFill>
                <a:latin typeface="Noto Sans CJK JP Medium"/>
                <a:cs typeface="Noto Sans CJK JP Medium"/>
              </a:rPr>
              <a:t>数据类型</a:t>
            </a:r>
            <a:r>
              <a:rPr sz="2650" spc="2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是编程语言中</a:t>
            </a:r>
            <a:r>
              <a:rPr sz="2650" spc="2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为了对数据进行描述</a:t>
            </a:r>
            <a:r>
              <a:rPr lang="zh-CN" sz="2650" spc="2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而创造出的</a:t>
            </a:r>
            <a:r>
              <a:rPr sz="2650" spc="2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定义</a:t>
            </a:r>
            <a:r>
              <a:rPr lang="zh-CN" sz="2650" spc="2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，</a:t>
            </a:r>
            <a:r>
              <a:rPr sz="2650" spc="2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因为对于机器</a:t>
            </a:r>
            <a:r>
              <a:rPr sz="2650" spc="1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不</a:t>
            </a:r>
            <a:r>
              <a:rPr sz="2650" spc="2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能识别数据</a:t>
            </a:r>
            <a:r>
              <a:rPr lang="zh-CN" sz="2650" spc="20" dirty="0">
                <a:solidFill>
                  <a:srgbClr val="404040"/>
                </a:solidFill>
                <a:latin typeface="Noto Sans CJK JP Black"/>
                <a:cs typeface="Noto Sans CJK JP Black"/>
                <a:sym typeface="+mn-ea"/>
              </a:rPr>
              <a:t>，</a:t>
            </a:r>
            <a:r>
              <a:rPr sz="2650" spc="2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而不同数据间的相互运算在机器内部的执行方式是</a:t>
            </a:r>
            <a:r>
              <a:rPr sz="2650" spc="2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不</a:t>
            </a:r>
            <a:r>
              <a:rPr sz="2650" spc="2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一样的</a:t>
            </a:r>
            <a:r>
              <a:rPr lang="zh-CN" sz="2650" spc="2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。</a:t>
            </a:r>
            <a:r>
              <a:rPr sz="2650" spc="2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这就</a:t>
            </a:r>
            <a:r>
              <a:rPr lang="zh-CN" sz="2650" spc="2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需</a:t>
            </a:r>
            <a:r>
              <a:rPr sz="2650" spc="2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要用户先定义数据的特性再进行其它操作</a:t>
            </a:r>
            <a:r>
              <a:rPr lang="zh-CN" sz="2650" spc="2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。</a:t>
            </a:r>
            <a:r>
              <a:rPr sz="2650" spc="2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这里的</a:t>
            </a:r>
            <a:r>
              <a:rPr sz="2650" spc="2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特</a:t>
            </a:r>
            <a:r>
              <a:rPr sz="2650" spc="25" dirty="0">
                <a:solidFill>
                  <a:srgbClr val="FF0000"/>
                </a:solidFill>
                <a:latin typeface="Noto Sans CJK JP Black"/>
                <a:cs typeface="Noto Sans CJK JP Black"/>
              </a:rPr>
              <a:t>性</a:t>
            </a:r>
            <a:r>
              <a:rPr sz="2650" spc="2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也就是</a:t>
            </a:r>
            <a:r>
              <a:rPr sz="2650" spc="2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数据类</a:t>
            </a:r>
            <a:r>
              <a:rPr sz="2650" spc="25" dirty="0">
                <a:solidFill>
                  <a:srgbClr val="FF0000"/>
                </a:solidFill>
                <a:latin typeface="Noto Sans CJK JP Black"/>
                <a:cs typeface="Noto Sans CJK JP Black"/>
              </a:rPr>
              <a:t>型</a:t>
            </a:r>
            <a:r>
              <a:rPr lang="zh-CN" sz="2650" spc="2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。</a:t>
            </a:r>
            <a:endParaRPr lang="zh-CN" sz="2650" spc="25" dirty="0">
              <a:solidFill>
                <a:srgbClr val="404040"/>
              </a:solidFill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04" y="531723"/>
            <a:ext cx="28708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基本的数据类</a:t>
            </a:r>
            <a:r>
              <a:rPr spc="5" dirty="0"/>
              <a:t>型</a:t>
            </a:r>
            <a:endParaRPr spc="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5650" y="1539240"/>
            <a:ext cx="9939655" cy="396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fontAlgn="auto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>
                <a:latin typeface="Noto Sans CJK JP Black"/>
                <a:cs typeface="Noto Sans CJK JP Black"/>
              </a:rPr>
              <a:t>数字类型</a:t>
            </a:r>
            <a:r>
              <a:rPr lang="zh-CN" sz="2400">
                <a:latin typeface="Noto Sans CJK JP Black"/>
                <a:cs typeface="Noto Sans CJK JP Black"/>
              </a:rPr>
              <a:t>：</a:t>
            </a:r>
            <a:r>
              <a:rPr sz="2400">
                <a:latin typeface="Noto Sans CJK JP Black"/>
                <a:cs typeface="Noto Sans CJK JP Black"/>
              </a:rPr>
              <a:t>(int \ float)</a:t>
            </a:r>
            <a:r>
              <a:rPr lang="zh-CN" sz="2400">
                <a:latin typeface="Noto Sans CJK JP Black"/>
                <a:cs typeface="Noto Sans CJK JP Black"/>
              </a:rPr>
              <a:t>（</a:t>
            </a:r>
            <a:r>
              <a:rPr lang="en-US" altLang="zh-CN" sz="2400">
                <a:latin typeface="Noto Sans CJK JP Black"/>
                <a:cs typeface="Noto Sans CJK JP Black"/>
              </a:rPr>
              <a:t>python3</a:t>
            </a:r>
            <a:r>
              <a:rPr lang="zh-CN" altLang="en-US" sz="2400">
                <a:latin typeface="Noto Sans CJK JP Black"/>
                <a:cs typeface="Noto Sans CJK JP Black"/>
              </a:rPr>
              <a:t>已经没有</a:t>
            </a:r>
            <a:r>
              <a:rPr lang="en-US" altLang="zh-CN" sz="2400">
                <a:latin typeface="Noto Sans CJK JP Black"/>
                <a:cs typeface="Noto Sans CJK JP Black"/>
              </a:rPr>
              <a:t>long</a:t>
            </a:r>
            <a:r>
              <a:rPr lang="zh-CN" altLang="en-US" sz="2400">
                <a:latin typeface="Noto Sans CJK JP Black"/>
                <a:cs typeface="Noto Sans CJK JP Black"/>
              </a:rPr>
              <a:t>类型</a:t>
            </a:r>
            <a:r>
              <a:rPr lang="zh-CN" sz="2400">
                <a:latin typeface="Noto Sans CJK JP Black"/>
                <a:cs typeface="Noto Sans CJK JP Black"/>
              </a:rPr>
              <a:t>）</a:t>
            </a:r>
            <a:endParaRPr sz="2400">
              <a:latin typeface="Noto Sans CJK JP Black"/>
              <a:cs typeface="Noto Sans CJK JP Black"/>
            </a:endParaRPr>
          </a:p>
          <a:p>
            <a:pPr marL="355600" indent="-342900" fontAlgn="auto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>
                <a:latin typeface="Noto Sans CJK JP Black"/>
                <a:cs typeface="Noto Sans CJK JP Black"/>
              </a:rPr>
              <a:t>字符串str</a:t>
            </a:r>
            <a:r>
              <a:rPr lang="zh-CN" sz="2400">
                <a:latin typeface="Noto Sans CJK JP Black"/>
                <a:cs typeface="Noto Sans CJK JP Black"/>
              </a:rPr>
              <a:t>：</a:t>
            </a:r>
            <a:r>
              <a:rPr sz="2400">
                <a:latin typeface="Noto Sans CJK JP Black"/>
                <a:cs typeface="Noto Sans CJK JP Black"/>
              </a:rPr>
              <a:t>存储文字</a:t>
            </a:r>
            <a:endParaRPr sz="2400">
              <a:latin typeface="Noto Sans CJK JP Black"/>
              <a:cs typeface="Noto Sans CJK JP Black"/>
            </a:endParaRPr>
          </a:p>
          <a:p>
            <a:pPr marL="355600" indent="-342900" fontAlgn="auto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>
                <a:latin typeface="Noto Sans CJK JP Black"/>
                <a:cs typeface="Noto Sans CJK JP Black"/>
              </a:rPr>
              <a:t>列表list： 购物列表、学员列表、客户列表等。。。</a:t>
            </a:r>
            <a:endParaRPr sz="2400">
              <a:latin typeface="Noto Sans CJK JP Black"/>
              <a:cs typeface="Noto Sans CJK JP Black"/>
            </a:endParaRPr>
          </a:p>
          <a:p>
            <a:pPr marL="355600" indent="-342900" fontAlgn="auto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>
                <a:latin typeface="Noto Sans CJK JP Black"/>
                <a:cs typeface="Noto Sans CJK JP Black"/>
              </a:rPr>
              <a:t>布尔bool： 处理逻辑运算</a:t>
            </a:r>
            <a:endParaRPr sz="2400">
              <a:latin typeface="Noto Sans CJK JP Black"/>
              <a:cs typeface="Noto Sans CJK JP Black"/>
            </a:endParaRPr>
          </a:p>
          <a:p>
            <a:pPr marL="355600" indent="-342900" fontAlgn="auto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>
                <a:latin typeface="Noto Sans CJK JP Black"/>
                <a:cs typeface="Noto Sans CJK JP Black"/>
              </a:rPr>
              <a:t>集合set：处理2组数据间的关系</a:t>
            </a:r>
            <a:endParaRPr sz="2400">
              <a:latin typeface="Noto Sans CJK JP Black"/>
              <a:cs typeface="Noto Sans CJK JP Black"/>
            </a:endParaRPr>
          </a:p>
          <a:p>
            <a:pPr marL="355600" indent="-342900" fontAlgn="auto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>
                <a:latin typeface="Noto Sans CJK JP Black"/>
                <a:cs typeface="Noto Sans CJK JP Black"/>
              </a:rPr>
              <a:t>字典dict：存储更多信息，</a:t>
            </a:r>
            <a:endParaRPr sz="2400">
              <a:latin typeface="Noto Sans CJK JP Black"/>
              <a:cs typeface="Noto Sans CJK JP Black"/>
            </a:endParaRPr>
          </a:p>
          <a:p>
            <a:pPr marL="355600" indent="-342900" fontAlgn="auto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>
                <a:latin typeface="Noto Sans CJK JP Black"/>
                <a:cs typeface="Noto Sans CJK JP Black"/>
              </a:rPr>
              <a:t>字节bytes：二进制数据、处理图片、视频、数据流等。。。</a:t>
            </a:r>
            <a:endParaRPr sz="240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04" y="536168"/>
            <a:ext cx="26689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sym typeface="+mn-ea"/>
              </a:rPr>
              <a:t>python</a:t>
            </a:r>
            <a:r>
              <a:rPr dirty="0"/>
              <a:t>运算</a:t>
            </a:r>
            <a:r>
              <a:rPr spc="5" dirty="0"/>
              <a:t>符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755904" y="1353071"/>
            <a:ext cx="10731500" cy="3039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运算按种类可分为算数运算、比较运算、逻辑运算、赋值运算、成员运算、身 份运算、位运算，今天我们暂只学习</a:t>
            </a:r>
            <a:r>
              <a:rPr sz="24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算数运算、比较运算、逻辑运算、赋值运 算、成员运算</a:t>
            </a:r>
            <a:endParaRPr sz="2400">
              <a:latin typeface="Noto Sans CJK JP Black"/>
              <a:cs typeface="Noto Sans CJK JP Black"/>
            </a:endParaRPr>
          </a:p>
          <a:p>
            <a:pPr marL="355600" indent="-342900">
              <a:lnSpc>
                <a:spcPct val="100000"/>
              </a:lnSpc>
              <a:spcBef>
                <a:spcPts val="244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算数运算</a:t>
            </a:r>
            <a:endParaRPr sz="2400" dirty="0">
              <a:solidFill>
                <a:srgbClr val="404040"/>
              </a:solidFill>
              <a:latin typeface="Noto Sans CJK JP Black"/>
              <a:cs typeface="Noto Sans CJK JP Black"/>
            </a:endParaRPr>
          </a:p>
          <a:p>
            <a:pPr marL="12700" indent="0">
              <a:lnSpc>
                <a:spcPct val="100000"/>
              </a:lnSpc>
              <a:spcBef>
                <a:spcPts val="2440"/>
              </a:spcBef>
              <a:buClr>
                <a:srgbClr val="C00000"/>
              </a:buClr>
              <a:buSzPct val="79000"/>
              <a:buFont typeface="Wingdings" panose="05000000000000000000"/>
              <a:buNone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  <a:sym typeface="+mn-ea"/>
              </a:rPr>
              <a:t>a=10，b=20</a:t>
            </a:r>
            <a:endParaRPr sz="2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20" y="3291840"/>
            <a:ext cx="8331708" cy="27386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04" y="536168"/>
            <a:ext cx="26689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python</a:t>
            </a:r>
            <a:r>
              <a:rPr dirty="0"/>
              <a:t>运算</a:t>
            </a:r>
            <a:r>
              <a:rPr spc="5" dirty="0"/>
              <a:t>符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755650" y="1536065"/>
            <a:ext cx="4025900" cy="70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比较运算</a:t>
            </a:r>
            <a:endParaRPr sz="2400" dirty="0">
              <a:solidFill>
                <a:srgbClr val="404040"/>
              </a:solidFill>
              <a:latin typeface="Noto Sans CJK JP Black"/>
              <a:cs typeface="Noto Sans CJK JP Black"/>
            </a:endParaRPr>
          </a:p>
          <a:p>
            <a:pPr marL="12700" indent="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None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假设变量</a:t>
            </a:r>
            <a:r>
              <a:rPr sz="2000" spc="-14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：</a:t>
            </a: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  <a:sym typeface="+mn-ea"/>
              </a:rPr>
              <a:t>a=10，b=20</a:t>
            </a:r>
            <a:endParaRPr sz="2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1683" y="2606039"/>
            <a:ext cx="8662416" cy="373075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0730" y="739406"/>
            <a:ext cx="200533" cy="2005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97379" y="3089909"/>
            <a:ext cx="18542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Noto Sans CJK JP Medium"/>
                <a:cs typeface="Noto Sans CJK JP Medium"/>
              </a:rPr>
              <a:t>内容</a:t>
            </a:r>
            <a:endParaRPr sz="3600">
              <a:latin typeface="Noto Sans CJK JP Medium"/>
              <a:cs typeface="Noto Sans CJK JP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998209" y="1099185"/>
            <a:ext cx="3359785" cy="427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lang="en-US" sz="19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python</a:t>
            </a:r>
            <a:r>
              <a:rPr sz="19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介</a:t>
            </a:r>
            <a:r>
              <a:rPr sz="1900" spc="-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绍</a:t>
            </a:r>
            <a:endParaRPr sz="1900">
              <a:latin typeface="Noto Sans CJK JP Black"/>
              <a:cs typeface="Noto Sans CJK JP Black"/>
            </a:endParaRPr>
          </a:p>
          <a:p>
            <a:pPr marL="355600" indent="-342900">
              <a:lnSpc>
                <a:spcPct val="100000"/>
              </a:lnSpc>
              <a:spcBef>
                <a:spcPts val="214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lang="en-US" sz="19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python</a:t>
            </a:r>
            <a:r>
              <a:rPr sz="19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安</a:t>
            </a:r>
            <a:r>
              <a:rPr sz="1900" spc="-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装</a:t>
            </a:r>
            <a:endParaRPr sz="1900">
              <a:latin typeface="Noto Sans CJK JP Black"/>
              <a:cs typeface="Noto Sans CJK JP Black"/>
            </a:endParaRPr>
          </a:p>
          <a:p>
            <a:pPr marL="355600" indent="-342900">
              <a:lnSpc>
                <a:spcPct val="100000"/>
              </a:lnSpc>
              <a:spcBef>
                <a:spcPts val="214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19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第一个</a:t>
            </a:r>
            <a:r>
              <a:rPr lang="en-US" sz="19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python</a:t>
            </a:r>
            <a:r>
              <a:rPr sz="19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程</a:t>
            </a:r>
            <a:r>
              <a:rPr sz="1900" spc="-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序</a:t>
            </a:r>
            <a:endParaRPr sz="1900">
              <a:latin typeface="Noto Sans CJK JP Black"/>
              <a:cs typeface="Noto Sans CJK JP Black"/>
            </a:endParaRPr>
          </a:p>
          <a:p>
            <a:pPr marL="355600" indent="-342900">
              <a:lnSpc>
                <a:spcPct val="100000"/>
              </a:lnSpc>
              <a:spcBef>
                <a:spcPts val="212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19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变</a:t>
            </a:r>
            <a:r>
              <a:rPr sz="1900" spc="-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量</a:t>
            </a:r>
            <a:endParaRPr sz="1900">
              <a:latin typeface="Noto Sans CJK JP Black"/>
              <a:cs typeface="Noto Sans CJK JP Black"/>
            </a:endParaRPr>
          </a:p>
          <a:p>
            <a:pPr marL="355600" indent="-342900">
              <a:lnSpc>
                <a:spcPct val="100000"/>
              </a:lnSpc>
              <a:spcBef>
                <a:spcPts val="216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19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数据类型</a:t>
            </a:r>
            <a:r>
              <a:rPr lang="en-US" sz="19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-int/str/bool/list</a:t>
            </a:r>
            <a:endParaRPr sz="1900">
              <a:latin typeface="Arial Black" panose="020B0A04020102020204"/>
              <a:cs typeface="Arial Black" panose="020B0A04020102020204"/>
            </a:endParaRPr>
          </a:p>
          <a:p>
            <a:pPr marL="355600" indent="-342900">
              <a:lnSpc>
                <a:spcPct val="100000"/>
              </a:lnSpc>
              <a:spcBef>
                <a:spcPts val="214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19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用户指令</a:t>
            </a:r>
            <a:r>
              <a:rPr lang="en-US" sz="19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-</a:t>
            </a:r>
            <a:r>
              <a:rPr sz="19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读取用户输入信</a:t>
            </a:r>
            <a:r>
              <a:rPr sz="1900" spc="-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息</a:t>
            </a:r>
            <a:endParaRPr sz="1900">
              <a:latin typeface="Noto Sans CJK JP Black"/>
              <a:cs typeface="Noto Sans CJK JP Black"/>
            </a:endParaRPr>
          </a:p>
          <a:p>
            <a:pPr marL="355600" indent="-342900">
              <a:lnSpc>
                <a:spcPct val="100000"/>
              </a:lnSpc>
              <a:spcBef>
                <a:spcPts val="212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19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运算</a:t>
            </a:r>
            <a:r>
              <a:rPr sz="1900" spc="-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符</a:t>
            </a:r>
            <a:endParaRPr sz="1900">
              <a:latin typeface="Noto Sans CJK JP Black"/>
              <a:cs typeface="Noto Sans CJK JP Black"/>
            </a:endParaRPr>
          </a:p>
          <a:p>
            <a:pPr marL="355600" indent="-342900">
              <a:lnSpc>
                <a:spcPct val="100000"/>
              </a:lnSpc>
              <a:spcBef>
                <a:spcPts val="216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19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格式化打印</a:t>
            </a:r>
            <a:r>
              <a:rPr lang="en-US" sz="19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-</a:t>
            </a:r>
            <a:r>
              <a:rPr sz="19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输出好看的信</a:t>
            </a:r>
            <a:r>
              <a:rPr sz="1900" spc="-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息</a:t>
            </a:r>
            <a:endParaRPr sz="190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04" y="536168"/>
            <a:ext cx="26689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sym typeface="+mn-ea"/>
              </a:rPr>
              <a:t>python</a:t>
            </a:r>
            <a:r>
              <a:rPr dirty="0"/>
              <a:t>运算</a:t>
            </a:r>
            <a:r>
              <a:rPr spc="5" dirty="0"/>
              <a:t>符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755650" y="1536065"/>
            <a:ext cx="5321300" cy="98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赋值运算</a:t>
            </a:r>
            <a:endParaRPr sz="2400">
              <a:latin typeface="Noto Sans CJK JP Black"/>
              <a:cs typeface="Noto Sans CJK JP Black"/>
            </a:endParaRPr>
          </a:p>
          <a:p>
            <a:pPr marL="469265">
              <a:lnSpc>
                <a:spcPct val="100000"/>
              </a:lnSpc>
              <a:spcBef>
                <a:spcPts val="2275"/>
              </a:spcBef>
            </a:pP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以下假设变量</a:t>
            </a:r>
            <a:r>
              <a:rPr lang="zh-CN"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：</a:t>
            </a:r>
            <a:r>
              <a:rPr lang="en-US" altLang="zh-CN"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a=10, b=20</a:t>
            </a:r>
            <a:endParaRPr lang="en-US" altLang="zh-CN" sz="2000" dirty="0">
              <a:solidFill>
                <a:srgbClr val="404040"/>
              </a:solidFill>
              <a:latin typeface="Noto Sans CJK JP Black"/>
              <a:cs typeface="Noto Sans CJK JP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42872" y="2627376"/>
            <a:ext cx="7225283" cy="33680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650" y="535940"/>
            <a:ext cx="311594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python</a:t>
            </a:r>
            <a:r>
              <a:rPr dirty="0"/>
              <a:t>运算</a:t>
            </a:r>
            <a:r>
              <a:rPr spc="5" dirty="0"/>
              <a:t>符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755650" y="1536065"/>
            <a:ext cx="4751705" cy="98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逻辑运算</a:t>
            </a:r>
            <a:endParaRPr sz="2400">
              <a:latin typeface="Noto Sans CJK JP Black"/>
              <a:cs typeface="Noto Sans CJK JP Black"/>
            </a:endParaRPr>
          </a:p>
          <a:p>
            <a:pPr marL="469265">
              <a:lnSpc>
                <a:spcPct val="100000"/>
              </a:lnSpc>
              <a:spcBef>
                <a:spcPts val="2275"/>
              </a:spcBef>
            </a:pP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以下假设变量</a:t>
            </a:r>
            <a:r>
              <a:rPr sz="2000" spc="-14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：</a:t>
            </a:r>
            <a:r>
              <a:rPr lang="en-US" altLang="zh-CN" sz="2000" dirty="0">
                <a:solidFill>
                  <a:srgbClr val="404040"/>
                </a:solidFill>
                <a:latin typeface="Noto Sans CJK JP Black"/>
                <a:cs typeface="Noto Sans CJK JP Black"/>
                <a:sym typeface="+mn-ea"/>
              </a:rPr>
              <a:t>a=10, b=20</a:t>
            </a:r>
            <a:endParaRPr sz="2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904" y="3964190"/>
            <a:ext cx="1587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成员运算</a:t>
            </a:r>
            <a:endParaRPr sz="2400">
              <a:latin typeface="Noto Sans CJK JP Black"/>
              <a:cs typeface="Noto Sans CJK JP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7800" y="2808732"/>
            <a:ext cx="8237220" cy="105794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47800" y="4564379"/>
            <a:ext cx="8174735" cy="1255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650" y="535940"/>
            <a:ext cx="350647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字符串</a:t>
            </a:r>
            <a:r>
              <a:rPr lang="en-US" dirty="0"/>
              <a:t>str</a:t>
            </a:r>
            <a:r>
              <a:rPr dirty="0"/>
              <a:t>类</a:t>
            </a:r>
            <a:r>
              <a:rPr spc="5" dirty="0"/>
              <a:t>型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755904" y="1600085"/>
            <a:ext cx="2546985" cy="35223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10" dirty="0">
                <a:solidFill>
                  <a:srgbClr val="C00000"/>
                </a:solidFill>
                <a:latin typeface="Wingdings" panose="05000000000000000000"/>
                <a:cs typeface="Wingdings" panose="05000000000000000000"/>
              </a:rPr>
              <a:t></a:t>
            </a:r>
            <a:endParaRPr sz="19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Wingdings" panose="05000000000000000000"/>
              <a:cs typeface="Wingdings" panose="05000000000000000000"/>
            </a:endParaRPr>
          </a:p>
          <a:p>
            <a:pPr marL="355600" indent="-342900">
              <a:lnSpc>
                <a:spcPct val="100000"/>
              </a:lnSpc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字符串特性</a:t>
            </a:r>
            <a:endParaRPr sz="2400">
              <a:latin typeface="Noto Sans CJK JP Black"/>
              <a:cs typeface="Noto Sans CJK JP Black"/>
            </a:endParaRPr>
          </a:p>
          <a:p>
            <a:pPr marL="755650" lvl="1" indent="-286385">
              <a:lnSpc>
                <a:spcPct val="100000"/>
              </a:lnSpc>
              <a:spcBef>
                <a:spcPts val="2250"/>
              </a:spcBef>
              <a:buClr>
                <a:srgbClr val="C00000"/>
              </a:buClr>
              <a:buSzPct val="80000"/>
              <a:buFont typeface="Wingdings" panose="05000000000000000000"/>
              <a:buChar char="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不可修</a:t>
            </a:r>
            <a:r>
              <a:rPr sz="2000" spc="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改</a:t>
            </a:r>
            <a:endParaRPr sz="2000">
              <a:latin typeface="Noto Sans CJK JP Black"/>
              <a:cs typeface="Noto Sans CJK JP Black"/>
            </a:endParaRPr>
          </a:p>
          <a:p>
            <a:pPr marL="755650" lvl="1" indent="-286385">
              <a:lnSpc>
                <a:spcPct val="100000"/>
              </a:lnSpc>
              <a:spcBef>
                <a:spcPts val="2200"/>
              </a:spcBef>
              <a:buClr>
                <a:srgbClr val="C00000"/>
              </a:buClr>
              <a:buSzPct val="80000"/>
              <a:buFont typeface="Wingdings" panose="05000000000000000000"/>
              <a:buChar char="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有索引，可切</a:t>
            </a:r>
            <a:r>
              <a:rPr sz="2000" spc="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片</a:t>
            </a:r>
            <a:endParaRPr sz="2000">
              <a:latin typeface="Noto Sans CJK JP Black"/>
              <a:cs typeface="Noto Sans CJK JP Black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C00000"/>
              </a:buClr>
              <a:buFont typeface="Wingdings" panose="05000000000000000000"/>
              <a:buChar char=""/>
            </a:pPr>
            <a:endParaRPr sz="1100">
              <a:latin typeface="Noto Sans CJK JP Black"/>
              <a:cs typeface="Noto Sans CJK JP Black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多行字符串</a:t>
            </a:r>
            <a:endParaRPr sz="2400">
              <a:latin typeface="Noto Sans CJK JP Black"/>
              <a:cs typeface="Noto Sans CJK JP Black"/>
            </a:endParaRPr>
          </a:p>
          <a:p>
            <a:pPr marL="355600" indent="-342900">
              <a:lnSpc>
                <a:spcPct val="100000"/>
              </a:lnSpc>
              <a:spcBef>
                <a:spcPts val="244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字符串拼接</a:t>
            </a:r>
            <a:endParaRPr sz="2400">
              <a:latin typeface="Noto Sans CJK JP Black"/>
              <a:cs typeface="Noto Sans CJK JP Black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68240" y="2145792"/>
            <a:ext cx="5212079" cy="309371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28" name="文本框 27"/>
          <p:cNvSpPr txBox="1"/>
          <p:nvPr/>
        </p:nvSpPr>
        <p:spPr>
          <a:xfrm>
            <a:off x="1116965" y="1564005"/>
            <a:ext cx="7281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在python中，加了成对引号的字符都是字符串！</a:t>
            </a:r>
            <a:endParaRPr sz="2400" dirty="0">
              <a:solidFill>
                <a:srgbClr val="404040"/>
              </a:solidFill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53528" y="2705100"/>
            <a:ext cx="4535805" cy="3930650"/>
            <a:chOff x="7653528" y="2705100"/>
            <a:chExt cx="4535805" cy="3930650"/>
          </a:xfrm>
        </p:grpSpPr>
        <p:sp>
          <p:nvSpPr>
            <p:cNvPr id="3" name="object 3"/>
            <p:cNvSpPr/>
            <p:nvPr/>
          </p:nvSpPr>
          <p:spPr>
            <a:xfrm>
              <a:off x="11748516" y="6313932"/>
              <a:ext cx="440690" cy="321945"/>
            </a:xfrm>
            <a:custGeom>
              <a:avLst/>
              <a:gdLst/>
              <a:ahLst/>
              <a:cxnLst/>
              <a:rect l="l" t="t" r="r" b="b"/>
              <a:pathLst>
                <a:path w="440690" h="321945">
                  <a:moveTo>
                    <a:pt x="0" y="0"/>
                  </a:moveTo>
                  <a:lnTo>
                    <a:pt x="440308" y="0"/>
                  </a:lnTo>
                  <a:lnTo>
                    <a:pt x="440308" y="321563"/>
                  </a:lnTo>
                  <a:lnTo>
                    <a:pt x="0" y="321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743944" y="4974335"/>
              <a:ext cx="444880" cy="134721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53528" y="2705100"/>
              <a:ext cx="4137660" cy="28620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60730" y="739406"/>
            <a:ext cx="200533" cy="200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650" y="535940"/>
            <a:ext cx="312420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字符串</a:t>
            </a:r>
            <a:r>
              <a:rPr lang="en-US" dirty="0"/>
              <a:t>str</a:t>
            </a:r>
            <a:r>
              <a:rPr dirty="0"/>
              <a:t>类</a:t>
            </a:r>
            <a:r>
              <a:rPr spc="5" dirty="0"/>
              <a:t>型</a:t>
            </a:r>
            <a:endParaRPr spc="5" dirty="0"/>
          </a:p>
        </p:txBody>
      </p:sp>
      <p:sp>
        <p:nvSpPr>
          <p:cNvPr id="8" name="object 8"/>
          <p:cNvSpPr txBox="1"/>
          <p:nvPr/>
        </p:nvSpPr>
        <p:spPr>
          <a:xfrm>
            <a:off x="755650" y="1536065"/>
            <a:ext cx="11108690" cy="98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字符串是不可变的</a:t>
            </a:r>
            <a:endParaRPr sz="2400">
              <a:latin typeface="Noto Sans CJK JP Black"/>
              <a:cs typeface="Noto Sans CJK JP Black"/>
            </a:endParaRPr>
          </a:p>
          <a:p>
            <a:pPr marL="755650" lvl="1" indent="-286385">
              <a:lnSpc>
                <a:spcPct val="100000"/>
              </a:lnSpc>
              <a:spcBef>
                <a:spcPts val="2275"/>
              </a:spcBef>
              <a:buClr>
                <a:srgbClr val="C00000"/>
              </a:buClr>
              <a:buSzPct val="80000"/>
              <a:buFont typeface="Wingdings" panose="05000000000000000000"/>
              <a:buChar char=""/>
              <a:tabLst>
                <a:tab pos="755015" algn="l"/>
                <a:tab pos="755650" algn="l"/>
              </a:tabLst>
            </a:pPr>
            <a:r>
              <a:rPr lang="en-US"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python</a:t>
            </a: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中的每个对象都存储在内存中的某个位置</a:t>
            </a:r>
            <a:r>
              <a:rPr sz="2000" spc="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。</a:t>
            </a:r>
            <a:r>
              <a:rPr sz="2000" spc="6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 </a:t>
            </a: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我们可以使</a:t>
            </a:r>
            <a:r>
              <a:rPr sz="2000" spc="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用</a:t>
            </a:r>
            <a:r>
              <a:rPr lang="en-US" sz="2000" spc="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id()</a:t>
            </a: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获得该内存地</a:t>
            </a:r>
            <a:r>
              <a:rPr sz="2000" spc="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址</a:t>
            </a:r>
            <a:endParaRPr sz="2000">
              <a:latin typeface="Noto Sans CJK JP Black"/>
              <a:cs typeface="Noto Sans CJK JP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2850" y="4526915"/>
            <a:ext cx="555688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SzPct val="80000"/>
              <a:buFont typeface="Wingdings" panose="05000000000000000000"/>
              <a:buChar char=""/>
              <a:tabLst>
                <a:tab pos="297815" algn="l"/>
                <a:tab pos="298450" algn="l"/>
              </a:tabLst>
            </a:pPr>
            <a:r>
              <a:rPr lang="en-US" sz="2000" spc="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str1</a:t>
            </a:r>
            <a:r>
              <a:rPr sz="2000" spc="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和</a:t>
            </a:r>
            <a:r>
              <a:rPr lang="en-US" sz="2000" spc="6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str2</a:t>
            </a: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指的是存储在内存</a:t>
            </a:r>
            <a:r>
              <a:rPr sz="2000" spc="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中</a:t>
            </a: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某个位</a:t>
            </a:r>
            <a:r>
              <a:rPr sz="2000" spc="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置</a:t>
            </a: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的相同字符串对</a:t>
            </a:r>
            <a:r>
              <a:rPr sz="2000" spc="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象</a:t>
            </a:r>
            <a:endParaRPr sz="2000">
              <a:latin typeface="Noto Sans CJK JP Black"/>
              <a:cs typeface="Noto Sans CJK JP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12519" y="2770632"/>
            <a:ext cx="3311652" cy="842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63084" y="2705100"/>
            <a:ext cx="2525267" cy="14462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650" y="535940"/>
            <a:ext cx="297624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字符串</a:t>
            </a:r>
            <a:r>
              <a:rPr lang="en-US" dirty="0"/>
              <a:t>str</a:t>
            </a:r>
            <a:r>
              <a:rPr dirty="0"/>
              <a:t>类</a:t>
            </a:r>
            <a:r>
              <a:rPr spc="5" dirty="0"/>
              <a:t>型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1040765" y="1536065"/>
            <a:ext cx="9368155" cy="280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fontAlgn="auto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有索引，可切片</a:t>
            </a:r>
            <a:endParaRPr sz="2400" dirty="0">
              <a:solidFill>
                <a:srgbClr val="404040"/>
              </a:solidFill>
              <a:latin typeface="Noto Sans CJK JP Black"/>
              <a:cs typeface="Noto Sans CJK JP Black"/>
            </a:endParaRPr>
          </a:p>
          <a:p>
            <a:pPr marL="355600" indent="-342900" fontAlgn="auto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lang="zh-CN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切片的</a:t>
            </a: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语法： s[start:end]</a:t>
            </a:r>
            <a:r>
              <a:rPr lang="zh-CN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：</a:t>
            </a: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这将从索引 start 到索引 end - 1 返回字符串的一部分</a:t>
            </a:r>
            <a:r>
              <a:rPr lang="zh-CN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。</a:t>
            </a:r>
            <a:endParaRPr sz="2400" dirty="0">
              <a:solidFill>
                <a:srgbClr val="404040"/>
              </a:solidFill>
              <a:latin typeface="Noto Sans CJK JP Black"/>
              <a:cs typeface="Noto Sans CJK JP Black"/>
            </a:endParaRPr>
          </a:p>
          <a:p>
            <a:pPr marL="355600" indent="-342900" fontAlgn="auto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start 索引和 end 索引是可选的</a:t>
            </a:r>
            <a:r>
              <a:rPr lang="zh-CN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，</a:t>
            </a: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如： s[1:4]</a:t>
            </a:r>
            <a:r>
              <a:rPr lang="zh-CN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，</a:t>
            </a: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s[1:]</a:t>
            </a:r>
            <a:r>
              <a:rPr lang="zh-CN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，</a:t>
            </a: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 s[:4]</a:t>
            </a:r>
            <a:r>
              <a:rPr lang="zh-CN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，</a:t>
            </a: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s[-4:-1]</a:t>
            </a:r>
            <a:r>
              <a:rPr lang="zh-CN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，</a:t>
            </a: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  s[:-2]</a:t>
            </a:r>
            <a:r>
              <a:rPr lang="zh-CN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。</a:t>
            </a:r>
            <a:endParaRPr lang="zh-CN" sz="2400" dirty="0">
              <a:solidFill>
                <a:srgbClr val="404040"/>
              </a:solidFill>
              <a:latin typeface="Noto Sans CJK JP Black"/>
              <a:cs typeface="Noto Sans CJK JP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31255" y="4063365"/>
            <a:ext cx="4587875" cy="23450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650" y="535940"/>
            <a:ext cx="329565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字符串</a:t>
            </a:r>
            <a:r>
              <a:rPr lang="en-US" dirty="0"/>
              <a:t>str</a:t>
            </a:r>
            <a:r>
              <a:rPr dirty="0"/>
              <a:t>类</a:t>
            </a:r>
            <a:r>
              <a:rPr spc="5" dirty="0"/>
              <a:t>型</a:t>
            </a:r>
            <a:endParaRPr spc="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5650" y="1536065"/>
            <a:ext cx="4319905" cy="98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多行字符串</a:t>
            </a:r>
            <a:endParaRPr sz="2400">
              <a:latin typeface="Noto Sans CJK JP Black"/>
              <a:cs typeface="Noto Sans CJK JP Black"/>
            </a:endParaRPr>
          </a:p>
          <a:p>
            <a:pPr marL="755650" lvl="1" indent="-286385">
              <a:lnSpc>
                <a:spcPct val="100000"/>
              </a:lnSpc>
              <a:spcBef>
                <a:spcPts val="2275"/>
              </a:spcBef>
              <a:buClr>
                <a:srgbClr val="C00000"/>
              </a:buClr>
              <a:buSzPct val="80000"/>
              <a:buFont typeface="Wingdings" panose="05000000000000000000"/>
              <a:buChar char="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三个引</a:t>
            </a:r>
            <a:r>
              <a:rPr sz="2000" spc="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号""""""</a:t>
            </a:r>
            <a:r>
              <a:rPr lang="en-US" sz="2000" spc="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,''''''</a:t>
            </a:r>
            <a:endParaRPr lang="en-US" sz="2000" spc="5" dirty="0">
              <a:solidFill>
                <a:srgbClr val="404040"/>
              </a:solidFill>
              <a:latin typeface="Noto Sans CJK JP Black"/>
              <a:cs typeface="Noto Sans CJK JP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904" y="3301250"/>
            <a:ext cx="1892300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字符串拼接</a:t>
            </a:r>
            <a:endParaRPr sz="2400">
              <a:latin typeface="Noto Sans CJK JP Black"/>
              <a:cs typeface="Noto Sans CJK JP Black"/>
            </a:endParaRPr>
          </a:p>
          <a:p>
            <a:pPr marL="469265">
              <a:lnSpc>
                <a:spcPct val="100000"/>
              </a:lnSpc>
              <a:spcBef>
                <a:spcPts val="2275"/>
              </a:spcBef>
              <a:tabLst>
                <a:tab pos="755015" algn="l"/>
              </a:tabLst>
            </a:pPr>
            <a:r>
              <a:rPr sz="1600" spc="-5" dirty="0">
                <a:solidFill>
                  <a:srgbClr val="C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16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en-US" sz="16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号拼</a:t>
            </a:r>
            <a:r>
              <a:rPr sz="2000" spc="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接</a:t>
            </a:r>
            <a:endParaRPr sz="2000">
              <a:latin typeface="Noto Sans CJK JP Black"/>
              <a:cs typeface="Noto Sans CJK JP Black"/>
            </a:endParaRPr>
          </a:p>
          <a:p>
            <a:pPr marL="755650" lvl="1" indent="-286385">
              <a:lnSpc>
                <a:spcPct val="100000"/>
              </a:lnSpc>
              <a:spcBef>
                <a:spcPts val="2200"/>
              </a:spcBef>
              <a:buClr>
                <a:srgbClr val="C00000"/>
              </a:buClr>
              <a:buSzPct val="80000"/>
              <a:buFont typeface="Wingdings" panose="05000000000000000000"/>
              <a:buChar char=""/>
              <a:tabLst>
                <a:tab pos="755015" algn="l"/>
                <a:tab pos="755650" algn="l"/>
                <a:tab pos="1000760" algn="l"/>
              </a:tabLst>
            </a:pPr>
            <a:r>
              <a:rPr lang="en-US"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*</a:t>
            </a: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数</a:t>
            </a:r>
            <a:r>
              <a:rPr sz="2000" spc="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字</a:t>
            </a:r>
            <a:endParaRPr sz="200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04" y="536168"/>
            <a:ext cx="235458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布尔型</a:t>
            </a:r>
            <a:r>
              <a:rPr lang="en-US" dirty="0"/>
              <a:t>(bool)</a:t>
            </a:r>
            <a:endParaRPr lang="en-US" b="1" spc="-114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5650" y="1539240"/>
            <a:ext cx="715835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布尔类型很简单，就两个值</a:t>
            </a:r>
            <a:r>
              <a:rPr sz="2400" spc="1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 </a:t>
            </a: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，主要进行逻辑运算</a:t>
            </a:r>
            <a:endParaRPr sz="2400">
              <a:latin typeface="Noto Sans CJK JP Black"/>
              <a:cs typeface="Noto Sans CJK JP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650" y="2890520"/>
            <a:ext cx="27330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</a:rPr>
              <a:t>一个True(真)</a:t>
            </a:r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904" y="4241685"/>
            <a:ext cx="212153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</a:rPr>
              <a:t>一个False(假)</a:t>
            </a:r>
            <a:endParaRPr sz="2400" dirty="0">
              <a:solidFill>
                <a:srgbClr val="40404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650" y="5593080"/>
            <a:ext cx="404241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注意：</a:t>
            </a:r>
            <a:r>
              <a:rPr sz="2400" spc="15" dirty="0">
                <a:solidFill>
                  <a:srgbClr val="FF0000"/>
                </a:solidFill>
                <a:latin typeface="Noto Sans CJK JP Black"/>
                <a:cs typeface="Noto Sans CJK JP Black"/>
              </a:rPr>
              <a:t> </a:t>
            </a:r>
            <a:r>
              <a:rPr sz="24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第一个字母为大写</a:t>
            </a:r>
            <a:endParaRPr sz="240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04" y="531723"/>
            <a:ext cx="8388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列</a:t>
            </a:r>
            <a:r>
              <a:rPr spc="5" dirty="0"/>
              <a:t>表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755650" y="1595120"/>
            <a:ext cx="4773295" cy="438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列表的定义</a:t>
            </a:r>
            <a:endParaRPr sz="2400">
              <a:latin typeface="Noto Sans CJK JP Black"/>
              <a:cs typeface="Noto Sans CJK JP Black"/>
            </a:endParaRPr>
          </a:p>
          <a:p>
            <a:pPr marL="755650" marR="199390" lvl="1" indent="-285750">
              <a:lnSpc>
                <a:spcPct val="130000"/>
              </a:lnSpc>
              <a:spcBef>
                <a:spcPts val="1030"/>
              </a:spcBef>
              <a:buClr>
                <a:srgbClr val="C00000"/>
              </a:buClr>
              <a:buSzPct val="80000"/>
              <a:buFont typeface="Wingdings" panose="05000000000000000000"/>
              <a:buChar char="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支持字符，数字，字符串甚至可以 包含列表（即嵌套</a:t>
            </a:r>
            <a:r>
              <a:rPr sz="2000" spc="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）</a:t>
            </a:r>
            <a:endParaRPr sz="2000">
              <a:latin typeface="Noto Sans CJK JP Black"/>
              <a:cs typeface="Noto Sans CJK JP Black"/>
            </a:endParaRPr>
          </a:p>
          <a:p>
            <a:pPr marL="355600" indent="-342900">
              <a:lnSpc>
                <a:spcPct val="100000"/>
              </a:lnSpc>
              <a:spcBef>
                <a:spcPts val="183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列表的索引</a:t>
            </a:r>
            <a:endParaRPr sz="2400">
              <a:latin typeface="Noto Sans CJK JP Black"/>
              <a:cs typeface="Noto Sans CJK JP Black"/>
            </a:endParaRPr>
          </a:p>
          <a:p>
            <a:pPr marL="812800" marR="5080" lvl="1" indent="-342900">
              <a:lnSpc>
                <a:spcPct val="130000"/>
              </a:lnSpc>
              <a:spcBef>
                <a:spcPts val="1055"/>
              </a:spcBef>
              <a:buClr>
                <a:srgbClr val="C00000"/>
              </a:buClr>
              <a:buSzPct val="80000"/>
              <a:buFont typeface="Wingdings" panose="05000000000000000000"/>
              <a:buChar char=""/>
              <a:tabLst>
                <a:tab pos="812165" algn="l"/>
                <a:tab pos="812800" algn="l"/>
              </a:tabLst>
            </a:pP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通过下标来标记元素位置的</a:t>
            </a:r>
            <a:r>
              <a:rPr sz="2000" spc="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。</a:t>
            </a:r>
            <a:r>
              <a:rPr sz="2000" spc="3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 </a:t>
            </a: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下</a:t>
            </a:r>
            <a:r>
              <a:rPr sz="2000" spc="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标 </a:t>
            </a: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从</a:t>
            </a:r>
            <a:r>
              <a:rPr lang="en-US"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0</a:t>
            </a: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开始，每添加一个元素，就自</a:t>
            </a:r>
            <a:r>
              <a:rPr sz="2000" spc="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动</a:t>
            </a:r>
            <a:r>
              <a:rPr lang="en-US" sz="2000" spc="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+1</a:t>
            </a:r>
            <a:endParaRPr sz="2000">
              <a:latin typeface="Arial Black" panose="020B0A04020102020204"/>
              <a:cs typeface="Arial Black" panose="020B0A04020102020204"/>
            </a:endParaRPr>
          </a:p>
          <a:p>
            <a:pPr marL="355600" indent="-342900">
              <a:lnSpc>
                <a:spcPct val="100000"/>
              </a:lnSpc>
              <a:spcBef>
                <a:spcPts val="1745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列表的切割</a:t>
            </a:r>
            <a:endParaRPr sz="2400">
              <a:latin typeface="Noto Sans CJK JP Black"/>
              <a:cs typeface="Noto Sans CJK JP Black"/>
            </a:endParaRPr>
          </a:p>
          <a:p>
            <a:pPr marL="812800" lvl="1" indent="-342900">
              <a:lnSpc>
                <a:spcPct val="100000"/>
              </a:lnSpc>
              <a:spcBef>
                <a:spcPts val="1775"/>
              </a:spcBef>
              <a:buClr>
                <a:srgbClr val="C00000"/>
              </a:buClr>
              <a:buSzPct val="80000"/>
              <a:buFont typeface="Wingdings" panose="05000000000000000000"/>
              <a:buChar char=""/>
              <a:tabLst>
                <a:tab pos="812165" algn="l"/>
                <a:tab pos="812800" algn="l"/>
              </a:tabLst>
            </a:pP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变</a:t>
            </a:r>
            <a:r>
              <a:rPr sz="2000" spc="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量</a:t>
            </a:r>
            <a:r>
              <a:rPr sz="2000" spc="8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 </a:t>
            </a:r>
            <a:r>
              <a:rPr lang="en-US" sz="2000" spc="8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[</a:t>
            </a: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头下标</a:t>
            </a:r>
            <a:r>
              <a:rPr lang="en-US"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:</a:t>
            </a:r>
            <a:r>
              <a:rPr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尾下标</a:t>
            </a:r>
            <a:r>
              <a:rPr lang="en-US"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]</a:t>
            </a:r>
            <a:endParaRPr lang="en-US" sz="2000" dirty="0">
              <a:solidFill>
                <a:srgbClr val="404040"/>
              </a:solidFill>
              <a:latin typeface="Noto Sans CJK JP Black"/>
              <a:cs typeface="Noto Sans CJK JP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33515" y="2220467"/>
            <a:ext cx="5667123" cy="220675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04" y="531723"/>
            <a:ext cx="8388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列</a:t>
            </a:r>
            <a:r>
              <a:rPr spc="5" dirty="0"/>
              <a:t>表</a:t>
            </a:r>
            <a:endParaRPr spc="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5904" y="1539125"/>
            <a:ext cx="3912235" cy="340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fontAlgn="auto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</a:rPr>
              <a:t>元素添加-- 通过索引</a:t>
            </a:r>
            <a:endParaRPr sz="2400" dirty="0">
              <a:solidFill>
                <a:srgbClr val="404040"/>
              </a:solidFill>
            </a:endParaRPr>
          </a:p>
          <a:p>
            <a:pPr marL="355600" indent="-342900" fontAlgn="auto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</a:rPr>
              <a:t>元素追加--append</a:t>
            </a:r>
            <a:endParaRPr sz="2400" dirty="0">
              <a:solidFill>
                <a:srgbClr val="404040"/>
              </a:solidFill>
            </a:endParaRPr>
          </a:p>
          <a:p>
            <a:pPr marL="355600" indent="-342900" fontAlgn="auto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</a:rPr>
              <a:t>修改 --- 通过索引</a:t>
            </a:r>
            <a:endParaRPr sz="2400" dirty="0">
              <a:solidFill>
                <a:srgbClr val="404040"/>
              </a:solidFill>
            </a:endParaRPr>
          </a:p>
          <a:p>
            <a:pPr marL="355600" indent="-342900" fontAlgn="auto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</a:rPr>
              <a:t>删除元素  --- del</a:t>
            </a:r>
            <a:endParaRPr sz="2400" dirty="0">
              <a:solidFill>
                <a:srgbClr val="404040"/>
              </a:solidFill>
            </a:endParaRPr>
          </a:p>
          <a:p>
            <a:pPr marL="355600" indent="-342900" fontAlgn="auto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</a:rPr>
              <a:t>判断元素是否在列表里  in</a:t>
            </a:r>
            <a:endParaRPr sz="2400" dirty="0">
              <a:solidFill>
                <a:srgbClr val="404040"/>
              </a:solidFill>
            </a:endParaRPr>
          </a:p>
          <a:p>
            <a:pPr marL="355600" indent="-342900" fontAlgn="auto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</a:rPr>
              <a:t>嵌套操作</a:t>
            </a:r>
            <a:endParaRPr sz="2400" dirty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04" y="531723"/>
            <a:ext cx="36836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读取用户指令和输</a:t>
            </a:r>
            <a:r>
              <a:rPr spc="5" dirty="0"/>
              <a:t>出</a:t>
            </a:r>
            <a:endParaRPr spc="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5904" y="1320050"/>
            <a:ext cx="9126855" cy="3954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fontAlgn="auto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</a:rPr>
              <a:t>input() -- 输入</a:t>
            </a:r>
            <a:r>
              <a:rPr lang="zh-CN" sz="2400" dirty="0">
                <a:solidFill>
                  <a:srgbClr val="404040"/>
                </a:solidFill>
              </a:rPr>
              <a:t>：</a:t>
            </a:r>
            <a:r>
              <a:rPr sz="2400" dirty="0">
                <a:solidFill>
                  <a:srgbClr val="404040"/>
                </a:solidFill>
              </a:rPr>
              <a:t>程序会等待输入内容</a:t>
            </a:r>
            <a:endParaRPr sz="2400" dirty="0">
              <a:solidFill>
                <a:srgbClr val="404040"/>
              </a:solidFill>
            </a:endParaRPr>
          </a:p>
          <a:p>
            <a:pPr marL="812800" lvl="1" indent="-342900" fontAlgn="auto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</a:rPr>
              <a:t>input()方法接收的只是字符串，即使你输入的是数字，它也会按字符串处理</a:t>
            </a:r>
            <a:endParaRPr sz="2400" dirty="0">
              <a:solidFill>
                <a:srgbClr val="404040"/>
              </a:solidFill>
            </a:endParaRPr>
          </a:p>
          <a:p>
            <a:pPr marL="355600" indent="-342900" fontAlgn="auto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</a:rPr>
              <a:t>print() -- 输出</a:t>
            </a:r>
            <a:r>
              <a:rPr lang="zh-CN" sz="2400" dirty="0">
                <a:solidFill>
                  <a:srgbClr val="404040"/>
                </a:solidFill>
              </a:rPr>
              <a:t>：</a:t>
            </a:r>
            <a:r>
              <a:rPr sz="2400" dirty="0">
                <a:solidFill>
                  <a:srgbClr val="404040"/>
                </a:solidFill>
              </a:rPr>
              <a:t>内容直接输入</a:t>
            </a:r>
            <a:endParaRPr sz="2400" dirty="0">
              <a:solidFill>
                <a:srgbClr val="404040"/>
              </a:solidFill>
            </a:endParaRPr>
          </a:p>
          <a:p>
            <a:pPr marL="812800" lvl="1" indent="-342900" fontAlgn="auto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</a:rPr>
              <a:t>多个内容用逗号分隔</a:t>
            </a:r>
            <a:endParaRPr sz="2400" dirty="0">
              <a:solidFill>
                <a:srgbClr val="404040"/>
              </a:solidFill>
            </a:endParaRPr>
          </a:p>
          <a:p>
            <a:pPr marL="812800" lvl="1" indent="-342900" fontAlgn="auto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</a:rPr>
              <a:t>可进行格式化输出(%字符：标记转换说明符的开始)</a:t>
            </a:r>
            <a:endParaRPr sz="2400" dirty="0">
              <a:solidFill>
                <a:srgbClr val="404040"/>
              </a:solidFill>
            </a:endParaRPr>
          </a:p>
          <a:p>
            <a:pPr marL="812800" lvl="1" indent="-342900" fontAlgn="auto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</a:rPr>
              <a:t>默认换行，不换行你应该写成 print(i, end = '' )</a:t>
            </a:r>
            <a:endParaRPr sz="2400" dirty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650" y="535940"/>
            <a:ext cx="34258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sym typeface="+mn-ea"/>
              </a:rPr>
              <a:t>python</a:t>
            </a:r>
            <a:r>
              <a:rPr dirty="0"/>
              <a:t>环境安</a:t>
            </a:r>
            <a:r>
              <a:rPr spc="5" dirty="0"/>
              <a:t>装</a:t>
            </a:r>
            <a:endParaRPr spc="5" dirty="0"/>
          </a:p>
        </p:txBody>
      </p:sp>
      <p:sp>
        <p:nvSpPr>
          <p:cNvPr id="3" name="object 3"/>
          <p:cNvSpPr/>
          <p:nvPr/>
        </p:nvSpPr>
        <p:spPr>
          <a:xfrm>
            <a:off x="989751" y="1825733"/>
            <a:ext cx="8443625" cy="448579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650" y="535940"/>
            <a:ext cx="261239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spc="5" dirty="0"/>
              <a:t>占位符</a:t>
            </a:r>
            <a:r>
              <a:rPr lang="en-US" altLang="zh-CN" spc="5" dirty="0"/>
              <a:t>%</a:t>
            </a:r>
            <a:endParaRPr lang="en-US" altLang="zh-CN" spc="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47318" y="1553730"/>
          <a:ext cx="10916920" cy="153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8935"/>
                <a:gridCol w="5448935"/>
              </a:tblGrid>
              <a:tr h="400050">
                <a:tc>
                  <a:txBody>
                    <a:bodyPr/>
                    <a:lstStyle/>
                    <a:p>
                      <a:pPr marL="12636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占位符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D8DDD"/>
                    </a:solidFill>
                  </a:tcPr>
                </a:tc>
                <a:tc>
                  <a:txBody>
                    <a:bodyPr/>
                    <a:lstStyle/>
                    <a:p>
                      <a:pPr marR="6108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描述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D8DDD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>
                          <a:latin typeface="Arial Black" panose="020B0A04020102020204"/>
                          <a:cs typeface="Arial Black" panose="020B0A04020102020204"/>
                        </a:rPr>
                        <a:t>%s</a:t>
                      </a:r>
                      <a:endParaRPr lang="en-US" sz="1800">
                        <a:latin typeface="Arial Black" panose="020B0A04020102020204"/>
                        <a:cs typeface="Arial Black" panose="020B0A040201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BF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Noto Sans CJK JP Black"/>
                          <a:cs typeface="Noto Sans CJK JP Black"/>
                        </a:rPr>
                        <a:t>格式化字符串</a:t>
                      </a:r>
                      <a:endParaRPr sz="180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BF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spc="-235" dirty="0">
                          <a:latin typeface="Arial Black" panose="020B0A04020102020204"/>
                          <a:cs typeface="Arial Black" panose="020B0A04020102020204"/>
                        </a:rPr>
                        <a:t>% </a:t>
                      </a:r>
                      <a:r>
                        <a:rPr lang="en-US" sz="1800" spc="-235" dirty="0">
                          <a:latin typeface="Arial Black" panose="020B0A04020102020204"/>
                          <a:cs typeface="Arial Black" panose="020B0A04020102020204"/>
                        </a:rPr>
                        <a:t>d</a:t>
                      </a:r>
                      <a:endParaRPr lang="en-US" sz="1800" spc="-235" dirty="0">
                        <a:latin typeface="Arial Black" panose="020B0A04020102020204"/>
                        <a:cs typeface="Arial Black" panose="020B0A04020102020204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Noto Sans CJK JP Black"/>
                          <a:cs typeface="Noto Sans CJK JP Black"/>
                        </a:rPr>
                        <a:t>格式化整数</a:t>
                      </a:r>
                      <a:endParaRPr sz="180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lang="en-US" sz="1800" spc="-235" dirty="0">
                          <a:latin typeface="Arial Black" panose="020B0A04020102020204"/>
                          <a:cs typeface="Arial Black" panose="020B0A04020102020204"/>
                        </a:rPr>
                        <a:t>% f</a:t>
                      </a:r>
                      <a:endParaRPr lang="en-US" sz="1800" spc="-235" dirty="0">
                        <a:latin typeface="Arial Black" panose="020B0A04020102020204"/>
                        <a:cs typeface="Arial Black" panose="020B0A04020102020204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BF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Noto Sans CJK JP Black"/>
                          <a:cs typeface="Noto Sans CJK JP Black"/>
                        </a:rPr>
                        <a:t>格式化浮点数字，可指定小数点后的精度</a:t>
                      </a:r>
                      <a:endParaRPr sz="180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BF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47065" y="3590417"/>
            <a:ext cx="7773924" cy="1094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650" y="535940"/>
            <a:ext cx="261239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>
                <a:latin typeface="Noto Sans CJK JP Black"/>
                <a:cs typeface="Noto Sans CJK JP Black"/>
                <a:sym typeface="+mn-ea"/>
              </a:rPr>
              <a:t>format</a:t>
            </a:r>
            <a:r>
              <a:rPr lang="zh-CN" altLang="en-US">
                <a:latin typeface="Noto Sans CJK JP Black"/>
                <a:cs typeface="Noto Sans CJK JP Black"/>
                <a:sym typeface="+mn-ea"/>
              </a:rPr>
              <a:t>函数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930910" y="1454785"/>
            <a:ext cx="6250305" cy="150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>
                <a:latin typeface="Noto Sans CJK JP Black"/>
                <a:cs typeface="Noto Sans CJK JP Black"/>
              </a:rPr>
              <a:t>format</a:t>
            </a:r>
            <a:r>
              <a:rPr lang="zh-CN" altLang="en-US" sz="2400">
                <a:latin typeface="Noto Sans CJK JP Black"/>
                <a:cs typeface="Noto Sans CJK JP Black"/>
              </a:rPr>
              <a:t>函数：python2.6开始，新增了一种格式化字符串的函数 str.format()，它增强了字符串格式化的功能。</a:t>
            </a:r>
            <a:endParaRPr lang="zh-CN" altLang="en-US" sz="2400">
              <a:latin typeface="Noto Sans CJK JP Black"/>
              <a:cs typeface="Noto Sans CJK JP Black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Noto Sans CJK JP Black"/>
                <a:cs typeface="Noto Sans CJK JP Black"/>
              </a:rPr>
              <a:t>基本语法是通过 </a:t>
            </a:r>
            <a:r>
              <a:rPr lang="en-US" altLang="zh-CN" sz="2400">
                <a:latin typeface="Noto Sans CJK JP Black"/>
                <a:cs typeface="Noto Sans CJK JP Black"/>
              </a:rPr>
              <a:t>{}</a:t>
            </a:r>
            <a:r>
              <a:rPr lang="zh-CN" altLang="en-US" sz="2400">
                <a:latin typeface="Noto Sans CJK JP Black"/>
                <a:cs typeface="Noto Sans CJK JP Black"/>
              </a:rPr>
              <a:t> 和 : 来代替以前的 % 。</a:t>
            </a:r>
            <a:endParaRPr lang="zh-CN" altLang="en-US" sz="2400">
              <a:latin typeface="Noto Sans CJK JP Black"/>
              <a:cs typeface="Noto Sans CJK JP Blac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9515" y="3194050"/>
            <a:ext cx="9220835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04" y="531723"/>
            <a:ext cx="83883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spc="5" dirty="0"/>
              <a:t>作业</a:t>
            </a:r>
            <a:endParaRPr lang="zh-CN"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5650" y="1356995"/>
            <a:ext cx="4782820" cy="367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1. </a:t>
            </a: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用</a:t>
            </a:r>
            <a:r>
              <a:rPr lang="en-US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print</a:t>
            </a: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打印出下面内容：</a:t>
            </a:r>
            <a:endParaRPr sz="2400">
              <a:latin typeface="Noto Sans CJK JP Black"/>
              <a:cs typeface="Noto Sans CJK JP Black"/>
            </a:endParaRPr>
          </a:p>
          <a:p>
            <a:pPr marL="925830" lvl="1" indent="0" fontAlgn="auto">
              <a:lnSpc>
                <a:spcPct val="100000"/>
              </a:lnSpc>
              <a:spcBef>
                <a:spcPts val="2150"/>
              </a:spcBef>
              <a:buClr>
                <a:srgbClr val="C00000"/>
              </a:buClr>
              <a:buSzPct val="81000"/>
              <a:buFont typeface="Wingdings" panose="05000000000000000000"/>
              <a:buNone/>
              <a:tabLst>
                <a:tab pos="1155065" algn="l"/>
              </a:tabLst>
            </a:pPr>
            <a:r>
              <a:rPr sz="18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⽂能提笔安天下</a:t>
            </a:r>
            <a:r>
              <a:rPr lang="zh-CN" sz="18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，</a:t>
            </a:r>
            <a:endParaRPr lang="zh-CN" sz="1800" dirty="0">
              <a:solidFill>
                <a:srgbClr val="404040"/>
              </a:solidFill>
              <a:latin typeface="Noto Sans CJK JP Black"/>
              <a:cs typeface="Noto Sans CJK JP Black"/>
            </a:endParaRPr>
          </a:p>
          <a:p>
            <a:pPr marL="925830" lvl="1" indent="0" fontAlgn="auto">
              <a:lnSpc>
                <a:spcPct val="100000"/>
              </a:lnSpc>
              <a:spcBef>
                <a:spcPts val="2150"/>
              </a:spcBef>
              <a:buClr>
                <a:srgbClr val="C00000"/>
              </a:buClr>
              <a:buSzPct val="81000"/>
              <a:buFont typeface="Wingdings" panose="05000000000000000000"/>
              <a:buNone/>
              <a:tabLst>
                <a:tab pos="1155065" algn="l"/>
              </a:tabLst>
            </a:pPr>
            <a:r>
              <a:rPr sz="18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武能</a:t>
            </a:r>
            <a:r>
              <a:rPr lang="zh-CN" sz="18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上马</a:t>
            </a:r>
            <a:r>
              <a:rPr sz="18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定乾坤</a:t>
            </a:r>
            <a:r>
              <a:rPr lang="zh-CN" sz="18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。</a:t>
            </a:r>
            <a:endParaRPr sz="1800">
              <a:latin typeface="Arial Black" panose="020B0A04020102020204"/>
              <a:cs typeface="Arial Black" panose="020B0A04020102020204"/>
            </a:endParaRPr>
          </a:p>
          <a:p>
            <a:pPr marL="925830" lvl="1" indent="0" fontAlgn="auto">
              <a:lnSpc>
                <a:spcPct val="100000"/>
              </a:lnSpc>
              <a:spcBef>
                <a:spcPts val="2080"/>
              </a:spcBef>
              <a:buClr>
                <a:srgbClr val="C00000"/>
              </a:buClr>
              <a:buSzPct val="81000"/>
              <a:buFont typeface="Wingdings" panose="05000000000000000000"/>
              <a:buNone/>
              <a:tabLst>
                <a:tab pos="1155065" algn="l"/>
              </a:tabLst>
            </a:pPr>
            <a:r>
              <a:rPr sz="18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⼼存谋略何⼈胜</a:t>
            </a:r>
            <a:r>
              <a:rPr lang="zh-CN" sz="18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，</a:t>
            </a:r>
            <a:endParaRPr sz="1800">
              <a:latin typeface="Arial Black" panose="020B0A04020102020204"/>
              <a:cs typeface="Arial Black" panose="020B0A04020102020204"/>
            </a:endParaRPr>
          </a:p>
          <a:p>
            <a:pPr marL="925830" lvl="1" indent="0" fontAlgn="auto">
              <a:lnSpc>
                <a:spcPct val="100000"/>
              </a:lnSpc>
              <a:spcBef>
                <a:spcPts val="2065"/>
              </a:spcBef>
              <a:buClr>
                <a:srgbClr val="C00000"/>
              </a:buClr>
              <a:buSzPct val="81000"/>
              <a:buFont typeface="Wingdings" panose="05000000000000000000"/>
              <a:buNone/>
              <a:tabLst>
                <a:tab pos="1155065" algn="l"/>
              </a:tabLst>
            </a:pPr>
            <a:r>
              <a:rPr sz="18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古今英雄唯是君</a:t>
            </a:r>
            <a:r>
              <a:rPr lang="zh-CN" sz="18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。</a:t>
            </a:r>
            <a:endParaRPr sz="1800">
              <a:latin typeface="Noto Sans CJK JP Black"/>
              <a:cs typeface="Noto Sans CJK JP Black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C00000"/>
              </a:buClr>
              <a:buFont typeface="Wingdings" panose="05000000000000000000"/>
              <a:buChar char=""/>
            </a:pPr>
            <a:endParaRPr sz="1100">
              <a:latin typeface="Noto Sans CJK JP Black"/>
              <a:cs typeface="Noto Sans CJK JP Black"/>
            </a:endParaRPr>
          </a:p>
          <a:p>
            <a:pPr marL="355600" indent="0" fontAlgn="auto">
              <a:lnSpc>
                <a:spcPct val="150000"/>
              </a:lnSpc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  <a:tab pos="835025" algn="l"/>
              </a:tabLst>
            </a:pPr>
            <a:r>
              <a:rPr lang="en-US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2. </a:t>
            </a: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变量名的命名规范？</a:t>
            </a:r>
            <a:endParaRPr sz="2400" dirty="0">
              <a:solidFill>
                <a:srgbClr val="404040"/>
              </a:solidFill>
              <a:latin typeface="Noto Sans CJK JP Black"/>
              <a:cs typeface="Noto Sans CJK JP Black"/>
            </a:endParaRPr>
          </a:p>
          <a:p>
            <a:pPr marL="355600" indent="-342900">
              <a:lnSpc>
                <a:spcPct val="100000"/>
              </a:lnSpc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  <a:tab pos="835025" algn="l"/>
              </a:tabLst>
            </a:pPr>
            <a:endParaRPr lang="en-US" sz="2400">
              <a:latin typeface="Noto Sans CJK JP Black"/>
              <a:cs typeface="Noto Sans CJK JP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575" y="1509395"/>
            <a:ext cx="5200650" cy="3138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4. 如下那个变量名是正确的？()</a:t>
            </a:r>
            <a:endParaRPr lang="en-US" sz="2400" dirty="0">
              <a:solidFill>
                <a:srgbClr val="404040"/>
              </a:solidFill>
              <a:latin typeface="Noto Sans CJK JP Black"/>
              <a:cs typeface="Noto Sans CJK JP Black"/>
            </a:endParaRPr>
          </a:p>
          <a:p>
            <a:pPr marL="926465" lvl="1" indent="0">
              <a:lnSpc>
                <a:spcPct val="100000"/>
              </a:lnSpc>
              <a:spcBef>
                <a:spcPts val="1900"/>
              </a:spcBef>
              <a:buClr>
                <a:srgbClr val="C00000"/>
              </a:buClr>
              <a:buSzPct val="86000"/>
              <a:buFont typeface="Wingdings" panose="05000000000000000000"/>
              <a:buNone/>
              <a:tabLst>
                <a:tab pos="1301115" algn="l"/>
                <a:tab pos="1301750" algn="l"/>
              </a:tabLst>
            </a:pPr>
            <a:r>
              <a:rPr lang="en-US"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a.  name = '明明'</a:t>
            </a:r>
            <a:endParaRPr lang="en-US" sz="2000" dirty="0">
              <a:solidFill>
                <a:srgbClr val="404040"/>
              </a:solidFill>
              <a:latin typeface="Noto Sans CJK JP Black"/>
              <a:cs typeface="Noto Sans CJK JP Black"/>
            </a:endParaRPr>
          </a:p>
          <a:p>
            <a:pPr marL="926465" lvl="1" indent="0">
              <a:lnSpc>
                <a:spcPct val="100000"/>
              </a:lnSpc>
              <a:spcBef>
                <a:spcPts val="1900"/>
              </a:spcBef>
              <a:buClr>
                <a:srgbClr val="C00000"/>
              </a:buClr>
              <a:buSzPct val="86000"/>
              <a:buFont typeface="Wingdings" panose="05000000000000000000"/>
              <a:buNone/>
              <a:tabLst>
                <a:tab pos="1301115" algn="l"/>
                <a:tab pos="1301750" algn="l"/>
              </a:tabLst>
            </a:pPr>
            <a:r>
              <a:rPr lang="en-US"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b.  _ = tom</a:t>
            </a:r>
            <a:endParaRPr lang="en-US" sz="2000" dirty="0">
              <a:solidFill>
                <a:srgbClr val="404040"/>
              </a:solidFill>
              <a:latin typeface="Noto Sans CJK JP Black"/>
              <a:cs typeface="Noto Sans CJK JP Black"/>
            </a:endParaRPr>
          </a:p>
          <a:p>
            <a:pPr marL="926465" lvl="1" indent="0">
              <a:lnSpc>
                <a:spcPct val="100000"/>
              </a:lnSpc>
              <a:spcBef>
                <a:spcPts val="1900"/>
              </a:spcBef>
              <a:buClr>
                <a:srgbClr val="C00000"/>
              </a:buClr>
              <a:buSzPct val="86000"/>
              <a:buFont typeface="Wingdings" panose="05000000000000000000"/>
              <a:buNone/>
              <a:tabLst>
                <a:tab pos="1301115" algn="l"/>
                <a:tab pos="1301750" algn="l"/>
              </a:tabLst>
            </a:pPr>
            <a:r>
              <a:rPr lang="en-US"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c.  _9 = "老司机"</a:t>
            </a:r>
            <a:endParaRPr lang="en-US" sz="2000" dirty="0">
              <a:solidFill>
                <a:srgbClr val="404040"/>
              </a:solidFill>
              <a:latin typeface="Noto Sans CJK JP Black"/>
              <a:cs typeface="Noto Sans CJK JP Black"/>
            </a:endParaRPr>
          </a:p>
          <a:p>
            <a:pPr marL="926465" lvl="1" indent="0">
              <a:lnSpc>
                <a:spcPct val="100000"/>
              </a:lnSpc>
              <a:spcBef>
                <a:spcPts val="1900"/>
              </a:spcBef>
              <a:buClr>
                <a:srgbClr val="C00000"/>
              </a:buClr>
              <a:buSzPct val="86000"/>
              <a:buFont typeface="Wingdings" panose="05000000000000000000"/>
              <a:buNone/>
              <a:tabLst>
                <a:tab pos="1301115" algn="l"/>
                <a:tab pos="1301750" algn="l"/>
              </a:tabLst>
            </a:pPr>
            <a:r>
              <a:rPr lang="en-US"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d.  9name = "宝宝"</a:t>
            </a:r>
            <a:endParaRPr lang="en-US" sz="2000" dirty="0">
              <a:solidFill>
                <a:srgbClr val="404040"/>
              </a:solidFill>
              <a:latin typeface="Noto Sans CJK JP Black"/>
              <a:cs typeface="Noto Sans CJK JP Black"/>
            </a:endParaRPr>
          </a:p>
          <a:p>
            <a:pPr marL="926465" lvl="1" indent="0">
              <a:lnSpc>
                <a:spcPct val="100000"/>
              </a:lnSpc>
              <a:spcBef>
                <a:spcPts val="1900"/>
              </a:spcBef>
              <a:buClr>
                <a:srgbClr val="C00000"/>
              </a:buClr>
              <a:buSzPct val="86000"/>
              <a:buFont typeface="Wingdings" panose="05000000000000000000"/>
              <a:buNone/>
              <a:tabLst>
                <a:tab pos="1301115" algn="l"/>
                <a:tab pos="1301750" algn="l"/>
              </a:tabLst>
            </a:pPr>
            <a:r>
              <a:rPr lang="en-US"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e.  oldboy(edu = 666</a:t>
            </a:r>
            <a:endParaRPr lang="en-US" sz="2000" dirty="0">
              <a:solidFill>
                <a:srgbClr val="404040"/>
              </a:solidFill>
              <a:latin typeface="Noto Sans CJK JP Black"/>
              <a:cs typeface="Noto Sans CJK JP Black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6910" y="4891405"/>
            <a:ext cx="103041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5600" indent="0" fontAlgn="auto">
              <a:lnSpc>
                <a:spcPct val="150000"/>
              </a:lnSpc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  <a:tab pos="835025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  <a:sym typeface="+mn-ea"/>
              </a:rPr>
              <a:t>3. 9、9.99、"hello world"、["hello","world"]、</a:t>
            </a:r>
            <a:endParaRPr sz="2400" dirty="0">
              <a:solidFill>
                <a:srgbClr val="404040"/>
              </a:solidFill>
              <a:latin typeface="Noto Sans CJK JP Black"/>
              <a:cs typeface="Noto Sans CJK JP Black"/>
              <a:sym typeface="+mn-ea"/>
            </a:endParaRPr>
          </a:p>
          <a:p>
            <a:pPr marL="355600" indent="0" fontAlgn="auto">
              <a:lnSpc>
                <a:spcPct val="150000"/>
              </a:lnSpc>
              <a:buClr>
                <a:srgbClr val="C00000"/>
              </a:buClr>
              <a:buSzPct val="79000"/>
              <a:buFont typeface="Wingdings" panose="05000000000000000000"/>
              <a:buNone/>
              <a:tabLst>
                <a:tab pos="354965" algn="l"/>
                <a:tab pos="355600" algn="l"/>
                <a:tab pos="835025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  <a:sym typeface="+mn-ea"/>
              </a:rPr>
              <a:t>{"姓名":"张三","age":19} 分别是什么数据类型？</a:t>
            </a:r>
            <a:endParaRPr sz="2400" dirty="0">
              <a:solidFill>
                <a:srgbClr val="404040"/>
              </a:solidFill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04" y="531723"/>
            <a:ext cx="83883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spc="5" dirty="0"/>
              <a:t>作业</a:t>
            </a:r>
            <a:endParaRPr lang="zh-CN"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5650" y="1539240"/>
            <a:ext cx="10791825" cy="450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en-US" sz="2400" dirty="0">
                <a:solidFill>
                  <a:srgbClr val="404040"/>
                </a:solidFill>
                <a:latin typeface="Noto Sans CJK JP Black"/>
                <a:cs typeface="Noto Sans CJK JP Black"/>
                <a:sym typeface="+mn-ea"/>
              </a:rPr>
              <a:t>5. 1</a:t>
            </a:r>
            <a:r>
              <a:rPr lang="zh-CN" altLang="en-US" sz="2400" dirty="0">
                <a:solidFill>
                  <a:srgbClr val="404040"/>
                </a:solidFill>
                <a:latin typeface="Noto Sans CJK JP Black"/>
                <a:cs typeface="Noto Sans CJK JP Black"/>
                <a:sym typeface="+mn-ea"/>
              </a:rPr>
              <a:t>）请使用列表切片的方式</a:t>
            </a:r>
            <a:r>
              <a:rPr lang="en-US" sz="2400" dirty="0">
                <a:solidFill>
                  <a:srgbClr val="404040"/>
                </a:solidFill>
                <a:latin typeface="Noto Sans CJK JP Black"/>
                <a:cs typeface="Noto Sans CJK JP Black"/>
                <a:sym typeface="+mn-ea"/>
              </a:rPr>
              <a:t>将list1列表的数据复制到列表list2中。</a:t>
            </a:r>
            <a:endParaRPr lang="en-US" sz="2400" dirty="0">
              <a:solidFill>
                <a:srgbClr val="404040"/>
              </a:solidFill>
              <a:latin typeface="Noto Sans CJK JP Black"/>
              <a:cs typeface="Noto Sans CJK JP Black"/>
            </a:endParaRPr>
          </a:p>
          <a:p>
            <a:pPr indent="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None/>
            </a:pPr>
            <a:r>
              <a:rPr lang="en-US" sz="2400" dirty="0">
                <a:solidFill>
                  <a:srgbClr val="404040"/>
                </a:solidFill>
                <a:latin typeface="Noto Sans CJK JP Black"/>
                <a:cs typeface="Noto Sans CJK JP Black"/>
                <a:sym typeface="+mn-ea"/>
              </a:rPr>
              <a:t>    	2</a:t>
            </a:r>
            <a:r>
              <a:rPr lang="zh-CN" altLang="en-US" sz="2400" dirty="0">
                <a:solidFill>
                  <a:srgbClr val="404040"/>
                </a:solidFill>
                <a:latin typeface="Noto Sans CJK JP Black"/>
                <a:cs typeface="Noto Sans CJK JP Black"/>
                <a:sym typeface="+mn-ea"/>
              </a:rPr>
              <a:t>）再从后向前取</a:t>
            </a:r>
            <a:r>
              <a:rPr lang="en-US" altLang="zh-CN" sz="2400" dirty="0">
                <a:solidFill>
                  <a:srgbClr val="404040"/>
                </a:solidFill>
                <a:latin typeface="Noto Sans CJK JP Black"/>
                <a:cs typeface="Noto Sans CJK JP Black"/>
                <a:sym typeface="+mn-ea"/>
              </a:rPr>
              <a:t>4</a:t>
            </a:r>
            <a:r>
              <a:rPr lang="zh-CN" altLang="en-US" sz="2400" dirty="0">
                <a:solidFill>
                  <a:srgbClr val="404040"/>
                </a:solidFill>
                <a:latin typeface="Noto Sans CJK JP Black"/>
                <a:cs typeface="Noto Sans CJK JP Black"/>
                <a:sym typeface="+mn-ea"/>
              </a:rPr>
              <a:t>个元素放到另一个新的列表</a:t>
            </a:r>
            <a:r>
              <a:rPr lang="en-US" altLang="zh-CN" sz="2400" dirty="0">
                <a:solidFill>
                  <a:srgbClr val="404040"/>
                </a:solidFill>
                <a:latin typeface="Noto Sans CJK JP Black"/>
                <a:cs typeface="Noto Sans CJK JP Black"/>
                <a:sym typeface="+mn-ea"/>
              </a:rPr>
              <a:t>list3</a:t>
            </a:r>
            <a:r>
              <a:rPr lang="zh-CN" altLang="en-US" sz="2400" dirty="0">
                <a:solidFill>
                  <a:srgbClr val="404040"/>
                </a:solidFill>
                <a:latin typeface="Noto Sans CJK JP Black"/>
                <a:cs typeface="Noto Sans CJK JP Black"/>
                <a:sym typeface="+mn-ea"/>
              </a:rPr>
              <a:t>中。</a:t>
            </a:r>
            <a:endParaRPr lang="en-US" sz="2400" dirty="0">
              <a:solidFill>
                <a:srgbClr val="404040"/>
              </a:solidFill>
              <a:latin typeface="Noto Sans CJK JP Black"/>
              <a:cs typeface="Noto Sans CJK JP Black"/>
            </a:endParaRPr>
          </a:p>
          <a:p>
            <a:pPr indent="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None/>
            </a:pPr>
            <a:r>
              <a:rPr lang="en-US" sz="2400" dirty="0">
                <a:solidFill>
                  <a:srgbClr val="404040"/>
                </a:solidFill>
                <a:latin typeface="Noto Sans CJK JP Black"/>
                <a:cs typeface="Noto Sans CJK JP Black"/>
                <a:sym typeface="+mn-ea"/>
              </a:rPr>
              <a:t>    </a:t>
            </a: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  <a:sym typeface="+mn-ea"/>
              </a:rPr>
              <a:t>list</a:t>
            </a:r>
            <a:r>
              <a:rPr lang="en-US" sz="2400" dirty="0">
                <a:solidFill>
                  <a:srgbClr val="404040"/>
                </a:solidFill>
                <a:latin typeface="Noto Sans CJK JP Black"/>
                <a:cs typeface="Noto Sans CJK JP Black"/>
                <a:sym typeface="+mn-ea"/>
              </a:rPr>
              <a:t>1</a:t>
            </a: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  <a:sym typeface="+mn-ea"/>
              </a:rPr>
              <a:t> = ["李白", "韩信", "程咬金", "百里玄策", "花木兰", "貂蝉"]</a:t>
            </a:r>
            <a:endParaRPr sz="2400" dirty="0">
              <a:solidFill>
                <a:srgbClr val="404040"/>
              </a:solidFill>
              <a:latin typeface="Noto Sans CJK JP Black"/>
              <a:cs typeface="Noto Sans CJK JP Black"/>
              <a:sym typeface="+mn-ea"/>
            </a:endParaRPr>
          </a:p>
          <a:p>
            <a:pPr marL="355600" indent="0" fontAlgn="auto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6. </a:t>
            </a:r>
            <a:r>
              <a:rPr lang="zh-CN" altLang="en-US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现在有一个不完整的</a:t>
            </a:r>
            <a:r>
              <a:rPr lang="en-US" altLang="zh-CN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url</a:t>
            </a:r>
            <a:r>
              <a:rPr lang="zh-CN" altLang="en-US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，请使用三种方式得出完整的</a:t>
            </a:r>
            <a:r>
              <a:rPr lang="en-US" altLang="zh-CN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url</a:t>
            </a:r>
            <a:r>
              <a:rPr lang="zh-CN" altLang="en-US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。</a:t>
            </a:r>
            <a:endParaRPr lang="zh-CN" altLang="en-US" sz="2400" dirty="0">
              <a:solidFill>
                <a:srgbClr val="404040"/>
              </a:solidFill>
              <a:latin typeface="Noto Sans CJK JP Black"/>
              <a:cs typeface="Noto Sans CJK JP Black"/>
            </a:endParaRPr>
          </a:p>
          <a:p>
            <a:pPr marL="12700" indent="0" fontAlgn="auto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None/>
              <a:tabLst>
                <a:tab pos="354965" algn="l"/>
                <a:tab pos="355600" algn="l"/>
              </a:tabLst>
            </a:pPr>
            <a:r>
              <a:rPr lang="en-US" altLang="zh-CN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	</a:t>
            </a:r>
            <a:r>
              <a:rPr lang="en-US" altLang="zh-CN" sz="20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url = "https://www.baidu.com/s?wd="</a:t>
            </a:r>
            <a:endParaRPr lang="en-US" altLang="zh-CN" sz="2400" dirty="0">
              <a:solidFill>
                <a:srgbClr val="404040"/>
              </a:solidFill>
              <a:latin typeface="Noto Sans CJK JP Black"/>
              <a:cs typeface="Noto Sans CJK JP Black"/>
            </a:endParaRPr>
          </a:p>
          <a:p>
            <a:pPr marL="12700" indent="0" fontAlgn="auto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None/>
              <a:tabLst>
                <a:tab pos="354965" algn="l"/>
                <a:tab pos="355600" algn="l"/>
              </a:tabLst>
            </a:pPr>
            <a:r>
              <a:rPr lang="en-US" altLang="zh-CN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	</a:t>
            </a:r>
            <a:r>
              <a:rPr lang="zh-CN" altLang="en-US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关键词：手机</a:t>
            </a:r>
            <a:endParaRPr lang="zh-CN" altLang="en-US" sz="2400" dirty="0">
              <a:solidFill>
                <a:srgbClr val="404040"/>
              </a:solidFill>
              <a:latin typeface="Noto Sans CJK JP Black"/>
              <a:cs typeface="Noto Sans CJK JP Black"/>
            </a:endParaRPr>
          </a:p>
          <a:p>
            <a:pPr marL="12700" indent="0" fontAlgn="auto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None/>
              <a:tabLst>
                <a:tab pos="354965" algn="l"/>
                <a:tab pos="355600" algn="l"/>
              </a:tabLst>
            </a:pPr>
            <a:r>
              <a:rPr lang="en-US" altLang="zh-CN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	</a:t>
            </a:r>
            <a:r>
              <a:rPr lang="zh-CN" altLang="en-US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想要的结果：</a:t>
            </a:r>
            <a:r>
              <a:rPr lang="en-US" altLang="zh-CN" sz="2400" dirty="0">
                <a:solidFill>
                  <a:srgbClr val="404040"/>
                </a:solidFill>
                <a:latin typeface="Noto Sans CJK JP Black"/>
                <a:cs typeface="Noto Sans CJK JP Black"/>
                <a:sym typeface="+mn-ea"/>
              </a:rPr>
              <a:t>url = </a:t>
            </a: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  <a:sym typeface="+mn-ea"/>
              </a:rPr>
              <a:t>"https://www.baidu.com/s?wd=</a:t>
            </a:r>
            <a:r>
              <a:rPr lang="zh-CN" sz="2400" dirty="0">
                <a:solidFill>
                  <a:srgbClr val="404040"/>
                </a:solidFill>
                <a:latin typeface="Noto Sans CJK JP Black"/>
                <a:cs typeface="Noto Sans CJK JP Black"/>
                <a:sym typeface="+mn-ea"/>
              </a:rPr>
              <a:t>手机</a:t>
            </a: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  <a:sym typeface="+mn-ea"/>
              </a:rPr>
              <a:t>"</a:t>
            </a:r>
            <a:endParaRPr sz="2400" dirty="0">
              <a:solidFill>
                <a:srgbClr val="404040"/>
              </a:solidFill>
              <a:latin typeface="Noto Sans CJK JP Black"/>
              <a:cs typeface="Noto Sans CJK JP Black"/>
              <a:sym typeface="+mn-ea"/>
            </a:endParaRPr>
          </a:p>
          <a:p>
            <a:pPr marL="355600" indent="0" fontAlgn="auto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 charset="0"/>
              <a:buChar char=""/>
              <a:tabLst>
                <a:tab pos="354965" algn="l"/>
                <a:tab pos="355600" algn="l"/>
              </a:tabLst>
            </a:pPr>
            <a:endParaRPr lang="zh-CN" altLang="en-US" sz="240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8825" cy="6635750"/>
            <a:chOff x="0" y="0"/>
            <a:chExt cx="12188825" cy="66357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88825" cy="567842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348708"/>
              <a:ext cx="12188825" cy="11910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192395" y="4661598"/>
            <a:ext cx="1802764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谢谢大家</a:t>
            </a:r>
            <a:r>
              <a:rPr sz="2800" b="0" spc="-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！</a:t>
            </a:r>
            <a:endParaRPr sz="2800">
              <a:latin typeface="Noto Sans CJK JP Medium"/>
              <a:cs typeface="Noto Sans CJK JP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650" y="535940"/>
            <a:ext cx="390588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sym typeface="+mn-ea"/>
              </a:rPr>
              <a:t>python</a:t>
            </a:r>
            <a:r>
              <a:rPr dirty="0"/>
              <a:t>环境安</a:t>
            </a:r>
            <a:r>
              <a:rPr spc="5" dirty="0"/>
              <a:t>装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837488" y="1575498"/>
            <a:ext cx="454787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官网下载</a:t>
            </a:r>
            <a:r>
              <a:rPr sz="2400" u="heavy" spc="-229" dirty="0">
                <a:solidFill>
                  <a:srgbClr val="E1221A"/>
                </a:solidFill>
                <a:uFill>
                  <a:solidFill>
                    <a:srgbClr val="E1221A"/>
                  </a:solidFill>
                </a:uFill>
                <a:latin typeface="Arial Black" panose="020B0A04020102020204"/>
                <a:cs typeface="Arial Black" panose="020B0A04020102020204"/>
                <a:sym typeface="+mn-ea"/>
                <a:hlinkClick r:id="rId1" action="ppaction://hlinkfile"/>
              </a:rPr>
              <a:t>https://www.python.org/</a:t>
            </a:r>
            <a:endParaRPr sz="2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6225" y="1572323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选择稳定版</a:t>
            </a:r>
            <a:endParaRPr sz="2400">
              <a:latin typeface="Noto Sans CJK JP Black"/>
              <a:cs typeface="Noto Sans CJK JP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5131" y="2634995"/>
            <a:ext cx="5315712" cy="3093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98108" y="2348483"/>
            <a:ext cx="5376672" cy="3665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650" y="535940"/>
            <a:ext cx="443293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二、</a:t>
            </a:r>
            <a:r>
              <a:rPr lang="en-US" dirty="0"/>
              <a:t>python</a:t>
            </a:r>
            <a:r>
              <a:rPr dirty="0"/>
              <a:t>环境安</a:t>
            </a:r>
            <a:r>
              <a:rPr spc="5" dirty="0"/>
              <a:t>装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754303" y="1572323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加入环境变量</a:t>
            </a:r>
            <a:endParaRPr sz="2400">
              <a:latin typeface="Noto Sans CJK JP Black"/>
              <a:cs typeface="Noto Sans CJK JP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6225" y="1572323"/>
            <a:ext cx="398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未加入安装后可修改环境变量</a:t>
            </a:r>
            <a:endParaRPr sz="2400">
              <a:latin typeface="Noto Sans CJK JP Black"/>
              <a:cs typeface="Noto Sans CJK JP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5131" y="2566272"/>
            <a:ext cx="5222257" cy="323711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44511" y="2322576"/>
            <a:ext cx="3482340" cy="3718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650" y="535940"/>
            <a:ext cx="405384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python</a:t>
            </a:r>
            <a:r>
              <a:rPr dirty="0"/>
              <a:t>环境安</a:t>
            </a:r>
            <a:r>
              <a:rPr spc="5" dirty="0"/>
              <a:t>装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755904" y="1356246"/>
            <a:ext cx="10297795" cy="93408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windows --&gt; </a:t>
            </a: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运行</a:t>
            </a:r>
            <a:r>
              <a:rPr lang="en-US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win+r --&gt;</a:t>
            </a:r>
            <a:r>
              <a:rPr sz="2400" spc="-160" dirty="0">
                <a:solidFill>
                  <a:srgbClr val="40404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输⼊</a:t>
            </a:r>
            <a:r>
              <a:rPr lang="en-US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cmd</a:t>
            </a:r>
            <a:r>
              <a:rPr sz="2400" spc="-150" dirty="0">
                <a:solidFill>
                  <a:srgbClr val="40404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，然后回车，弹出</a:t>
            </a:r>
            <a:r>
              <a:rPr lang="en-US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cmd</a:t>
            </a: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程序，输入</a:t>
            </a:r>
            <a:r>
              <a:rPr lang="en-US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python,</a:t>
            </a: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如果能进入交互环境</a:t>
            </a:r>
            <a:r>
              <a:rPr sz="2400" spc="1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 </a:t>
            </a: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，代表环境变量成功。</a:t>
            </a:r>
            <a:endParaRPr sz="2400">
              <a:latin typeface="Noto Sans CJK JP Black"/>
              <a:cs typeface="Noto Sans CJK JP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7260" y="2814827"/>
            <a:ext cx="10378440" cy="29718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505460"/>
            <a:ext cx="616077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选择最好用</a:t>
            </a:r>
            <a:r>
              <a:rPr spc="5" dirty="0"/>
              <a:t>的</a:t>
            </a:r>
            <a:r>
              <a:rPr lang="en-US" spc="5" dirty="0"/>
              <a:t>pycharm IDE</a:t>
            </a:r>
            <a:endParaRPr lang="en-US" spc="5" dirty="0"/>
          </a:p>
        </p:txBody>
      </p:sp>
      <p:sp>
        <p:nvSpPr>
          <p:cNvPr id="3" name="object 3"/>
          <p:cNvSpPr/>
          <p:nvPr/>
        </p:nvSpPr>
        <p:spPr>
          <a:xfrm>
            <a:off x="533400" y="2206751"/>
            <a:ext cx="1033085" cy="10408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87067" y="1630679"/>
            <a:ext cx="10251948" cy="2732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650" y="535940"/>
            <a:ext cx="566356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写下你的第一个</a:t>
            </a:r>
            <a:r>
              <a:rPr lang="en-US" dirty="0">
                <a:sym typeface="+mn-ea"/>
              </a:rPr>
              <a:t>python</a:t>
            </a:r>
            <a:r>
              <a:rPr dirty="0"/>
              <a:t>程</a:t>
            </a:r>
            <a:r>
              <a:rPr spc="5" dirty="0"/>
              <a:t>序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754380" y="1575435"/>
            <a:ext cx="53111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交互模式</a:t>
            </a:r>
            <a:r>
              <a:rPr lang="zh-CN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：</a:t>
            </a:r>
            <a:r>
              <a:rPr sz="16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退出交互模式，代码丢失，调试使</a:t>
            </a:r>
            <a:r>
              <a:rPr sz="1600" spc="-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用</a:t>
            </a:r>
            <a:endParaRPr sz="1600">
              <a:latin typeface="Noto Sans CJK JP Black"/>
              <a:cs typeface="Noto Sans CJK JP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6340" y="1575435"/>
            <a:ext cx="531050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写在文件里</a:t>
            </a:r>
            <a:r>
              <a:rPr lang="zh-CN"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：</a:t>
            </a:r>
            <a:r>
              <a:rPr sz="16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可永久保存，正式开发都写在文件</a:t>
            </a:r>
            <a:r>
              <a:rPr sz="1600" spc="-5" dirty="0">
                <a:solidFill>
                  <a:srgbClr val="404040"/>
                </a:solidFill>
                <a:latin typeface="Noto Sans CJK JP Black"/>
                <a:cs typeface="Noto Sans CJK JP Black"/>
              </a:rPr>
              <a:t>里</a:t>
            </a:r>
            <a:endParaRPr sz="1600">
              <a:latin typeface="Noto Sans CJK JP Black"/>
              <a:cs typeface="Noto Sans CJK JP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26352" y="2322576"/>
            <a:ext cx="4518659" cy="37185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16508" y="2459735"/>
            <a:ext cx="4632960" cy="3444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650" y="535940"/>
            <a:ext cx="323977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dirty="0"/>
              <a:t>cpu</a:t>
            </a:r>
            <a:r>
              <a:rPr lang="zh-CN" altLang="en-US" dirty="0"/>
              <a:t>、</a:t>
            </a:r>
            <a:r>
              <a:rPr dirty="0"/>
              <a:t>内</a:t>
            </a:r>
            <a:r>
              <a:rPr spc="5" dirty="0"/>
              <a:t>存</a:t>
            </a:r>
            <a:r>
              <a:rPr lang="zh-CN" spc="5" dirty="0"/>
              <a:t>、</a:t>
            </a:r>
            <a:r>
              <a:rPr dirty="0"/>
              <a:t>硬盘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755904" y="1359421"/>
            <a:ext cx="10493375" cy="111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49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电脑之父</a:t>
            </a:r>
            <a:r>
              <a:rPr sz="2400" dirty="0">
                <a:solidFill>
                  <a:srgbClr val="404040"/>
                </a:solidFill>
                <a:latin typeface="Arial Black" panose="020B0A04020102020204"/>
                <a:cs typeface="Arial Black" panose="020B0A04020102020204"/>
              </a:rPr>
              <a:t>——</a:t>
            </a:r>
            <a:r>
              <a:rPr sz="2400" b="0" dirty="0">
                <a:solidFill>
                  <a:srgbClr val="404040"/>
                </a:solidFill>
                <a:latin typeface="Noto Sans CJK JP Medium"/>
                <a:cs typeface="Noto Sans CJK JP Medium"/>
              </a:rPr>
              <a:t>冯</a:t>
            </a:r>
            <a:r>
              <a:rPr sz="2400" b="1" spc="-15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·</a:t>
            </a:r>
            <a:r>
              <a:rPr sz="2400" b="0" spc="-150" dirty="0">
                <a:solidFill>
                  <a:srgbClr val="404040"/>
                </a:solidFill>
                <a:latin typeface="Noto Sans CJK JP Medium"/>
                <a:cs typeface="Noto Sans CJK JP Medium"/>
              </a:rPr>
              <a:t>诺伊曼</a:t>
            </a:r>
            <a:r>
              <a:rPr sz="2400" spc="-150" dirty="0">
                <a:solidFill>
                  <a:srgbClr val="404040"/>
                </a:solidFill>
                <a:latin typeface="Noto Sans CJK JP Black"/>
                <a:cs typeface="Noto Sans CJK JP Black"/>
              </a:rPr>
              <a:t>提出了计算机的五大部件：输入设备、输出设备、存储器、运算器和控制器。</a:t>
            </a:r>
            <a:endParaRPr sz="2400">
              <a:latin typeface="Noto Sans CJK JP Black"/>
              <a:cs typeface="Noto Sans CJK JP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7300" y="2583179"/>
            <a:ext cx="1764792" cy="9585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7785734" y="2068067"/>
            <a:ext cx="3188970" cy="1578610"/>
            <a:chOff x="7785734" y="2068067"/>
            <a:chExt cx="3188970" cy="1578610"/>
          </a:xfrm>
        </p:grpSpPr>
        <p:sp>
          <p:nvSpPr>
            <p:cNvPr id="6" name="object 6"/>
            <p:cNvSpPr/>
            <p:nvPr/>
          </p:nvSpPr>
          <p:spPr>
            <a:xfrm>
              <a:off x="9273539" y="2068067"/>
              <a:ext cx="1700783" cy="15785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85734" y="2847670"/>
              <a:ext cx="1502410" cy="130175"/>
            </a:xfrm>
            <a:custGeom>
              <a:avLst/>
              <a:gdLst/>
              <a:ahLst/>
              <a:cxnLst/>
              <a:rect l="l" t="t" r="r" b="b"/>
              <a:pathLst>
                <a:path w="1502409" h="130175">
                  <a:moveTo>
                    <a:pt x="81673" y="81379"/>
                  </a:moveTo>
                  <a:lnTo>
                    <a:pt x="56670" y="68027"/>
                  </a:lnTo>
                  <a:lnTo>
                    <a:pt x="80613" y="52829"/>
                  </a:lnTo>
                  <a:lnTo>
                    <a:pt x="1487271" y="0"/>
                  </a:lnTo>
                  <a:lnTo>
                    <a:pt x="1502043" y="15303"/>
                  </a:lnTo>
                  <a:lnTo>
                    <a:pt x="1501546" y="18173"/>
                  </a:lnTo>
                  <a:lnTo>
                    <a:pt x="81673" y="81379"/>
                  </a:lnTo>
                  <a:close/>
                </a:path>
                <a:path w="1502409" h="130175">
                  <a:moveTo>
                    <a:pt x="114858" y="130098"/>
                  </a:moveTo>
                  <a:lnTo>
                    <a:pt x="111912" y="129565"/>
                  </a:lnTo>
                  <a:lnTo>
                    <a:pt x="109143" y="128447"/>
                  </a:lnTo>
                  <a:lnTo>
                    <a:pt x="0" y="70154"/>
                  </a:lnTo>
                  <a:lnTo>
                    <a:pt x="104470" y="3835"/>
                  </a:lnTo>
                  <a:lnTo>
                    <a:pt x="107137" y="2514"/>
                  </a:lnTo>
                  <a:lnTo>
                    <a:pt x="110032" y="1765"/>
                  </a:lnTo>
                  <a:lnTo>
                    <a:pt x="113017" y="1638"/>
                  </a:lnTo>
                  <a:lnTo>
                    <a:pt x="115963" y="2146"/>
                  </a:lnTo>
                  <a:lnTo>
                    <a:pt x="126403" y="15303"/>
                  </a:lnTo>
                  <a:lnTo>
                    <a:pt x="126212" y="18287"/>
                  </a:lnTo>
                  <a:lnTo>
                    <a:pt x="80613" y="52829"/>
                  </a:lnTo>
                  <a:lnTo>
                    <a:pt x="27800" y="54813"/>
                  </a:lnTo>
                  <a:lnTo>
                    <a:pt x="28867" y="83362"/>
                  </a:lnTo>
                  <a:lnTo>
                    <a:pt x="85387" y="83362"/>
                  </a:lnTo>
                  <a:lnTo>
                    <a:pt x="122605" y="103238"/>
                  </a:lnTo>
                  <a:lnTo>
                    <a:pt x="130162" y="115366"/>
                  </a:lnTo>
                  <a:lnTo>
                    <a:pt x="129946" y="118351"/>
                  </a:lnTo>
                  <a:lnTo>
                    <a:pt x="117843" y="129997"/>
                  </a:lnTo>
                  <a:lnTo>
                    <a:pt x="114858" y="130098"/>
                  </a:lnTo>
                  <a:close/>
                </a:path>
                <a:path w="1502409" h="130175">
                  <a:moveTo>
                    <a:pt x="28867" y="83362"/>
                  </a:moveTo>
                  <a:lnTo>
                    <a:pt x="27800" y="54813"/>
                  </a:lnTo>
                  <a:lnTo>
                    <a:pt x="80613" y="52829"/>
                  </a:lnTo>
                  <a:lnTo>
                    <a:pt x="74847" y="56489"/>
                  </a:lnTo>
                  <a:lnTo>
                    <a:pt x="35064" y="56489"/>
                  </a:lnTo>
                  <a:lnTo>
                    <a:pt x="35991" y="81153"/>
                  </a:lnTo>
                  <a:lnTo>
                    <a:pt x="81249" y="81153"/>
                  </a:lnTo>
                  <a:lnTo>
                    <a:pt x="81673" y="81379"/>
                  </a:lnTo>
                  <a:lnTo>
                    <a:pt x="28867" y="83362"/>
                  </a:lnTo>
                  <a:close/>
                </a:path>
                <a:path w="1502409" h="130175">
                  <a:moveTo>
                    <a:pt x="35991" y="81153"/>
                  </a:moveTo>
                  <a:lnTo>
                    <a:pt x="35064" y="56489"/>
                  </a:lnTo>
                  <a:lnTo>
                    <a:pt x="56670" y="68027"/>
                  </a:lnTo>
                  <a:lnTo>
                    <a:pt x="35991" y="81153"/>
                  </a:lnTo>
                  <a:close/>
                </a:path>
                <a:path w="1502409" h="130175">
                  <a:moveTo>
                    <a:pt x="56670" y="68027"/>
                  </a:moveTo>
                  <a:lnTo>
                    <a:pt x="35064" y="56489"/>
                  </a:lnTo>
                  <a:lnTo>
                    <a:pt x="74847" y="56489"/>
                  </a:lnTo>
                  <a:lnTo>
                    <a:pt x="56670" y="68027"/>
                  </a:lnTo>
                  <a:close/>
                </a:path>
                <a:path w="1502409" h="130175">
                  <a:moveTo>
                    <a:pt x="81249" y="81153"/>
                  </a:moveTo>
                  <a:lnTo>
                    <a:pt x="35991" y="81153"/>
                  </a:lnTo>
                  <a:lnTo>
                    <a:pt x="56670" y="68027"/>
                  </a:lnTo>
                  <a:lnTo>
                    <a:pt x="81249" y="81153"/>
                  </a:lnTo>
                  <a:close/>
                </a:path>
                <a:path w="1502409" h="130175">
                  <a:moveTo>
                    <a:pt x="85387" y="83362"/>
                  </a:moveTo>
                  <a:lnTo>
                    <a:pt x="28867" y="83362"/>
                  </a:lnTo>
                  <a:lnTo>
                    <a:pt x="81673" y="81379"/>
                  </a:lnTo>
                  <a:lnTo>
                    <a:pt x="85387" y="83362"/>
                  </a:lnTo>
                  <a:close/>
                </a:path>
              </a:pathLst>
            </a:custGeom>
            <a:solidFill>
              <a:srgbClr val="A6161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4465320" y="2534059"/>
            <a:ext cx="3239796" cy="7766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15334" y="2853613"/>
            <a:ext cx="964565" cy="128905"/>
          </a:xfrm>
          <a:custGeom>
            <a:avLst/>
            <a:gdLst/>
            <a:ahLst/>
            <a:cxnLst/>
            <a:rect l="l" t="t" r="r" b="b"/>
            <a:pathLst>
              <a:path w="964564" h="128905">
                <a:moveTo>
                  <a:pt x="115506" y="128435"/>
                </a:moveTo>
                <a:lnTo>
                  <a:pt x="112522" y="128422"/>
                </a:lnTo>
                <a:lnTo>
                  <a:pt x="109600" y="127787"/>
                </a:lnTo>
                <a:lnTo>
                  <a:pt x="106883" y="126555"/>
                </a:lnTo>
                <a:lnTo>
                  <a:pt x="0" y="64211"/>
                </a:lnTo>
                <a:lnTo>
                  <a:pt x="106883" y="1866"/>
                </a:lnTo>
                <a:lnTo>
                  <a:pt x="109600" y="635"/>
                </a:lnTo>
                <a:lnTo>
                  <a:pt x="112522" y="0"/>
                </a:lnTo>
                <a:lnTo>
                  <a:pt x="115567" y="0"/>
                </a:lnTo>
                <a:lnTo>
                  <a:pt x="128371" y="14135"/>
                </a:lnTo>
                <a:lnTo>
                  <a:pt x="128066" y="17106"/>
                </a:lnTo>
                <a:lnTo>
                  <a:pt x="81208" y="49923"/>
                </a:lnTo>
                <a:lnTo>
                  <a:pt x="28359" y="49923"/>
                </a:lnTo>
                <a:lnTo>
                  <a:pt x="28359" y="78498"/>
                </a:lnTo>
                <a:lnTo>
                  <a:pt x="81208" y="78498"/>
                </a:lnTo>
                <a:lnTo>
                  <a:pt x="121285" y="101879"/>
                </a:lnTo>
                <a:lnTo>
                  <a:pt x="128371" y="114287"/>
                </a:lnTo>
                <a:lnTo>
                  <a:pt x="128041" y="117246"/>
                </a:lnTo>
                <a:lnTo>
                  <a:pt x="118440" y="127825"/>
                </a:lnTo>
                <a:lnTo>
                  <a:pt x="115506" y="128435"/>
                </a:lnTo>
                <a:close/>
              </a:path>
              <a:path w="964564" h="128905">
                <a:moveTo>
                  <a:pt x="81208" y="78498"/>
                </a:moveTo>
                <a:lnTo>
                  <a:pt x="28359" y="78498"/>
                </a:lnTo>
                <a:lnTo>
                  <a:pt x="28359" y="49923"/>
                </a:lnTo>
                <a:lnTo>
                  <a:pt x="81208" y="49923"/>
                </a:lnTo>
                <a:lnTo>
                  <a:pt x="77878" y="51866"/>
                </a:lnTo>
                <a:lnTo>
                  <a:pt x="35560" y="51866"/>
                </a:lnTo>
                <a:lnTo>
                  <a:pt x="35560" y="76555"/>
                </a:lnTo>
                <a:lnTo>
                  <a:pt x="77878" y="76555"/>
                </a:lnTo>
                <a:lnTo>
                  <a:pt x="81208" y="78498"/>
                </a:lnTo>
                <a:close/>
              </a:path>
              <a:path w="964564" h="128905">
                <a:moveTo>
                  <a:pt x="949960" y="78498"/>
                </a:moveTo>
                <a:lnTo>
                  <a:pt x="81208" y="78498"/>
                </a:lnTo>
                <a:lnTo>
                  <a:pt x="56719" y="64211"/>
                </a:lnTo>
                <a:lnTo>
                  <a:pt x="81208" y="49923"/>
                </a:lnTo>
                <a:lnTo>
                  <a:pt x="949960" y="49923"/>
                </a:lnTo>
                <a:lnTo>
                  <a:pt x="964171" y="62712"/>
                </a:lnTo>
                <a:lnTo>
                  <a:pt x="964171" y="65709"/>
                </a:lnTo>
                <a:lnTo>
                  <a:pt x="949960" y="78498"/>
                </a:lnTo>
                <a:close/>
              </a:path>
              <a:path w="964564" h="128905">
                <a:moveTo>
                  <a:pt x="35560" y="76555"/>
                </a:moveTo>
                <a:lnTo>
                  <a:pt x="35560" y="51866"/>
                </a:lnTo>
                <a:lnTo>
                  <a:pt x="56719" y="64211"/>
                </a:lnTo>
                <a:lnTo>
                  <a:pt x="35560" y="76555"/>
                </a:lnTo>
                <a:close/>
              </a:path>
              <a:path w="964564" h="128905">
                <a:moveTo>
                  <a:pt x="56719" y="64211"/>
                </a:moveTo>
                <a:lnTo>
                  <a:pt x="35560" y="51866"/>
                </a:lnTo>
                <a:lnTo>
                  <a:pt x="77878" y="51866"/>
                </a:lnTo>
                <a:lnTo>
                  <a:pt x="56719" y="64211"/>
                </a:lnTo>
                <a:close/>
              </a:path>
              <a:path w="964564" h="128905">
                <a:moveTo>
                  <a:pt x="77878" y="76555"/>
                </a:moveTo>
                <a:lnTo>
                  <a:pt x="35560" y="76555"/>
                </a:lnTo>
                <a:lnTo>
                  <a:pt x="56719" y="64211"/>
                </a:lnTo>
                <a:lnTo>
                  <a:pt x="77878" y="76555"/>
                </a:lnTo>
                <a:close/>
              </a:path>
            </a:pathLst>
          </a:custGeom>
          <a:solidFill>
            <a:srgbClr val="A616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50314" y="3683000"/>
            <a:ext cx="1939289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 marR="5080" indent="-85725">
              <a:lnSpc>
                <a:spcPct val="158000"/>
              </a:lnSpc>
              <a:spcBef>
                <a:spcPts val="100"/>
              </a:spcBef>
            </a:pPr>
            <a:r>
              <a:rPr sz="2400" dirty="0">
                <a:latin typeface="Arial" panose="020B0604020202090204"/>
                <a:cs typeface="Arial" panose="020B0604020202090204"/>
              </a:rPr>
              <a:t>cpu(</a:t>
            </a:r>
            <a:r>
              <a:rPr sz="2400" dirty="0">
                <a:latin typeface="Droid Sans Fallback"/>
                <a:cs typeface="Droid Sans Fallback"/>
              </a:rPr>
              <a:t>负责计算</a:t>
            </a:r>
            <a:r>
              <a:rPr sz="2400" dirty="0">
                <a:latin typeface="Arial" panose="020B0604020202090204"/>
                <a:cs typeface="Arial" panose="020B0604020202090204"/>
              </a:rPr>
              <a:t>)  </a:t>
            </a:r>
            <a:r>
              <a:rPr sz="2400" spc="-5" dirty="0">
                <a:latin typeface="Arial" panose="020B0604020202090204"/>
                <a:cs typeface="Arial" panose="020B0604020202090204"/>
              </a:rPr>
              <a:t>20000MB/s</a:t>
            </a:r>
            <a:endParaRPr sz="24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13554" y="3683000"/>
            <a:ext cx="330962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020">
              <a:lnSpc>
                <a:spcPct val="158000"/>
              </a:lnSpc>
              <a:spcBef>
                <a:spcPts val="100"/>
              </a:spcBef>
            </a:pPr>
            <a:r>
              <a:rPr sz="2400" dirty="0">
                <a:latin typeface="Droid Sans Fallback"/>
                <a:cs typeface="Droid Sans Fallback"/>
              </a:rPr>
              <a:t>内存</a:t>
            </a:r>
            <a:r>
              <a:rPr sz="2400" dirty="0">
                <a:latin typeface="Arial" panose="020B0604020202090204"/>
                <a:cs typeface="Arial" panose="020B0604020202090204"/>
              </a:rPr>
              <a:t>(</a:t>
            </a:r>
            <a:r>
              <a:rPr sz="2400" dirty="0">
                <a:latin typeface="Droid Sans Fallback"/>
                <a:cs typeface="Droid Sans Fallback"/>
              </a:rPr>
              <a:t>负责数据临时存储</a:t>
            </a:r>
            <a:r>
              <a:rPr sz="2400" dirty="0">
                <a:latin typeface="Arial" panose="020B0604020202090204"/>
                <a:cs typeface="Arial" panose="020B0604020202090204"/>
              </a:rPr>
              <a:t>)  </a:t>
            </a:r>
            <a:r>
              <a:rPr sz="2400" spc="-5" dirty="0">
                <a:latin typeface="Arial" panose="020B0604020202090204"/>
                <a:cs typeface="Arial" panose="020B0604020202090204"/>
              </a:rPr>
              <a:t>10000~15000MB/s</a:t>
            </a:r>
            <a:endParaRPr sz="24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11234" y="3683000"/>
            <a:ext cx="266700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155" marR="5080" indent="-465455">
              <a:lnSpc>
                <a:spcPct val="158000"/>
              </a:lnSpc>
              <a:spcBef>
                <a:spcPts val="100"/>
              </a:spcBef>
            </a:pPr>
            <a:r>
              <a:rPr sz="2400" dirty="0">
                <a:latin typeface="Droid Sans Fallback"/>
                <a:cs typeface="Droid Sans Fallback"/>
              </a:rPr>
              <a:t>硬盘</a:t>
            </a:r>
            <a:r>
              <a:rPr sz="2400" dirty="0">
                <a:latin typeface="Arial" panose="020B0604020202090204"/>
                <a:cs typeface="Arial" panose="020B0604020202090204"/>
              </a:rPr>
              <a:t>(</a:t>
            </a:r>
            <a:r>
              <a:rPr sz="2400" dirty="0">
                <a:latin typeface="Droid Sans Fallback"/>
                <a:cs typeface="Droid Sans Fallback"/>
              </a:rPr>
              <a:t>负责数据存储</a:t>
            </a:r>
            <a:r>
              <a:rPr sz="2400" dirty="0">
                <a:latin typeface="Arial" panose="020B0604020202090204"/>
                <a:cs typeface="Arial" panose="020B0604020202090204"/>
              </a:rPr>
              <a:t>)  </a:t>
            </a:r>
            <a:r>
              <a:rPr sz="2400" spc="-5" dirty="0">
                <a:latin typeface="Arial" panose="020B0604020202090204"/>
                <a:cs typeface="Arial" panose="020B0604020202090204"/>
              </a:rPr>
              <a:t>200~600MB/s)</a:t>
            </a:r>
            <a:endParaRPr sz="24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71955" y="4956047"/>
            <a:ext cx="1813560" cy="1417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44211" y="5178552"/>
            <a:ext cx="2215895" cy="1141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162288" y="4917947"/>
            <a:ext cx="1508759" cy="1493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d3767e3-b933-4313-877c-44699d48e3ce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22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2927</Words>
  <Application>WPS 演示</Application>
  <PresentationFormat>On-screen Show (4:3)</PresentationFormat>
  <Paragraphs>341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8" baseType="lpstr">
      <vt:lpstr>Arial</vt:lpstr>
      <vt:lpstr>方正书宋_GBK</vt:lpstr>
      <vt:lpstr>Wingdings</vt:lpstr>
      <vt:lpstr>Noto Sans CJK JP Medium</vt:lpstr>
      <vt:lpstr>Thonburi</vt:lpstr>
      <vt:lpstr>Arial</vt:lpstr>
      <vt:lpstr>Noto Sans CJK JP Black</vt:lpstr>
      <vt:lpstr>Times New Roman</vt:lpstr>
      <vt:lpstr>Wingdings</vt:lpstr>
      <vt:lpstr>Arial Black</vt:lpstr>
      <vt:lpstr>Droid Sans Fallback</vt:lpstr>
      <vt:lpstr>等线</vt:lpstr>
      <vt:lpstr>Trebuchet MS</vt:lpstr>
      <vt:lpstr>Wingdings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宋体-简</vt:lpstr>
      <vt:lpstr>汉仪中等线KW</vt:lpstr>
      <vt:lpstr>Office Theme</vt:lpstr>
      <vt:lpstr>PowerPoint 演示文稿</vt:lpstr>
      <vt:lpstr>PowerPoint 演示文稿</vt:lpstr>
      <vt:lpstr>python环境安装</vt:lpstr>
      <vt:lpstr>python环境安装</vt:lpstr>
      <vt:lpstr>二、python环境安装</vt:lpstr>
      <vt:lpstr>python环境安装</vt:lpstr>
      <vt:lpstr>选择最好用的pycharm IDE</vt:lpstr>
      <vt:lpstr>写下你的第一个python程序</vt:lpstr>
      <vt:lpstr>cpu、内存、硬盘</vt:lpstr>
      <vt:lpstr>变量</vt:lpstr>
      <vt:lpstr>变量</vt:lpstr>
      <vt:lpstr>变量</vt:lpstr>
      <vt:lpstr>常用定义方式</vt:lpstr>
      <vt:lpstr>变量</vt:lpstr>
      <vt:lpstr>注释</vt:lpstr>
      <vt:lpstr>基本数据类型</vt:lpstr>
      <vt:lpstr>基本的数据类型</vt:lpstr>
      <vt:lpstr>python运算符</vt:lpstr>
      <vt:lpstr>python运算符</vt:lpstr>
      <vt:lpstr>python运算符</vt:lpstr>
      <vt:lpstr>python运算符</vt:lpstr>
      <vt:lpstr>字符串str类型</vt:lpstr>
      <vt:lpstr>字符串str类型</vt:lpstr>
      <vt:lpstr>字符串str类型</vt:lpstr>
      <vt:lpstr>字符串str类型</vt:lpstr>
      <vt:lpstr>布尔型(bool)</vt:lpstr>
      <vt:lpstr>列表</vt:lpstr>
      <vt:lpstr>列表</vt:lpstr>
      <vt:lpstr>读取用户指令和输出</vt:lpstr>
      <vt:lpstr>占位符%</vt:lpstr>
      <vt:lpstr>format函数</vt:lpstr>
      <vt:lpstr>作业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Weston</cp:lastModifiedBy>
  <cp:revision>198</cp:revision>
  <dcterms:created xsi:type="dcterms:W3CDTF">2022-04-13T05:18:10Z</dcterms:created>
  <dcterms:modified xsi:type="dcterms:W3CDTF">2022-04-13T05:18:10Z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1900-01-00T00:00:00Z</vt:filetime>
  </property>
  <property fmtid="{D5CDD505-2E9C-101B-9397-08002B2CF9AE}" pid="3" name="Creator">
    <vt:lpwstr>WPS 演示</vt:lpwstr>
  </property>
  <property fmtid="{D5CDD505-2E9C-101B-9397-08002B2CF9AE}" pid="4" name="LastSaved">
    <vt:filetime>1900-01-00T00:00:00Z</vt:filetime>
  </property>
  <property fmtid="{D5CDD505-2E9C-101B-9397-08002B2CF9AE}" pid="5" name="KSOProductBuildVer">
    <vt:lpwstr>2052-4.0.1.6533</vt:lpwstr>
  </property>
  <property fmtid="{D5CDD505-2E9C-101B-9397-08002B2CF9AE}" pid="6" name="ICV">
    <vt:lpwstr>EEAEB1B2540A48C0966FF4AF86AA3D01</vt:lpwstr>
  </property>
</Properties>
</file>