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0"/>
  </p:notesMasterIdLst>
  <p:handoutMasterIdLst>
    <p:handoutMasterId r:id="rId31"/>
  </p:handoutMasterIdLst>
  <p:sldIdLst>
    <p:sldId id="256" r:id="rId4"/>
    <p:sldId id="435" r:id="rId5"/>
    <p:sldId id="495" r:id="rId6"/>
    <p:sldId id="567" r:id="rId7"/>
    <p:sldId id="568" r:id="rId8"/>
    <p:sldId id="414" r:id="rId9"/>
    <p:sldId id="496" r:id="rId10"/>
    <p:sldId id="550" r:id="rId11"/>
    <p:sldId id="551" r:id="rId12"/>
    <p:sldId id="552" r:id="rId13"/>
    <p:sldId id="555" r:id="rId14"/>
    <p:sldId id="588" r:id="rId15"/>
    <p:sldId id="553" r:id="rId16"/>
    <p:sldId id="589" r:id="rId17"/>
    <p:sldId id="554" r:id="rId18"/>
    <p:sldId id="557" r:id="rId19"/>
    <p:sldId id="558" r:id="rId20"/>
    <p:sldId id="559" r:id="rId21"/>
    <p:sldId id="560" r:id="rId22"/>
    <p:sldId id="602" r:id="rId23"/>
    <p:sldId id="609" r:id="rId24"/>
    <p:sldId id="610" r:id="rId25"/>
    <p:sldId id="611" r:id="rId26"/>
    <p:sldId id="561" r:id="rId27"/>
    <p:sldId id="565" r:id="rId28"/>
    <p:sldId id="377" r:id="rId29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63"/>
        <p:guide orient="horz" pos="4212"/>
        <p:guide orient="horz" pos="3904"/>
        <p:guide pos="3935"/>
        <p:guide pos="2280"/>
        <p:guide pos="5466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880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21.jpe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17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8" name="图片 17" descr="画着卡通图案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640" y="3068320"/>
            <a:ext cx="3860165" cy="7213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 userDrawn="1"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470" y="948055"/>
            <a:ext cx="4779645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画着卡通图案&#10;&#10;低可信度描述已自动生成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0" name="图片 29" descr="画着卡通图案&#10;&#10;低可信度描述已自动生成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06" y="4973609"/>
            <a:ext cx="445221" cy="13466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1269" y="6368332"/>
            <a:ext cx="6096652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39598"/>
                </a:solidFill>
                <a:cs typeface="Arial" panose="020B0604020202020204" pitchFamily="34" charset="0"/>
              </a:rPr>
              <a:t>2022 Lenovo Internal. All rights reserved.</a:t>
            </a:r>
            <a:endParaRPr lang="en-US" altLang="zh-CN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流程控制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联想教育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range函数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400">
                <a:sym typeface="+mn-ea"/>
              </a:rPr>
              <a:t>range(end)</a:t>
            </a:r>
            <a:r>
              <a:rPr lang="zh-CN" altLang="en-US" sz="2400">
                <a:sym typeface="+mn-ea"/>
              </a:rPr>
              <a:t>一个参数：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>
                <a:sym typeface="+mn-ea"/>
              </a:rPr>
              <a:t>从</a:t>
            </a:r>
            <a:r>
              <a:rPr lang="en-US" altLang="zh-CN" sz="2400">
                <a:sym typeface="+mn-ea"/>
              </a:rPr>
              <a:t>0,1,2......,a-2,a-1</a:t>
            </a:r>
            <a:r>
              <a:rPr lang="zh-CN" altLang="en-US" sz="2400">
                <a:sym typeface="+mn-ea"/>
              </a:rPr>
              <a:t>返回整数序列</a:t>
            </a:r>
            <a:endParaRPr lang="en-US" altLang="zh-CN"/>
          </a:p>
          <a:p>
            <a:r>
              <a:rPr lang="zh-CN" altLang="en-US"/>
              <a:t>range(</a:t>
            </a:r>
            <a:r>
              <a:rPr lang="en-US" altLang="zh-CN"/>
              <a:t>start</a:t>
            </a:r>
            <a:r>
              <a:rPr lang="zh-CN" altLang="en-US"/>
              <a:t>, </a:t>
            </a:r>
            <a:r>
              <a:rPr lang="en-US" altLang="zh-CN"/>
              <a:t>end</a:t>
            </a:r>
            <a:r>
              <a:rPr lang="zh-CN" altLang="en-US"/>
              <a:t>) 函数：</a:t>
            </a:r>
            <a:endParaRPr lang="zh-CN" altLang="en-US"/>
          </a:p>
          <a:p>
            <a:endParaRPr lang="en-US" altLang="zh-CN"/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range(start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end, step)</a:t>
            </a:r>
            <a:r>
              <a:rPr lang="zh-CN" altLang="en-US">
                <a:sym typeface="+mn-ea"/>
              </a:rPr>
              <a:t>三个参数：</a:t>
            </a:r>
            <a:endParaRPr lang="zh-CN" altLang="en-US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最后一个为步长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7690" y="2912745"/>
            <a:ext cx="3523615" cy="10312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9010650" y="3418840"/>
            <a:ext cx="72771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65" y="2252980"/>
            <a:ext cx="1477010" cy="2597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3325" y="3350895"/>
            <a:ext cx="4124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range(a, b) 函数从 a ， a + 1 ， a+ 2 ….， b - 2 和 b - 1 返回整数序列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break &amp; continue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break</a:t>
            </a:r>
            <a:endParaRPr lang="en-US" altLang="zh-CN"/>
          </a:p>
          <a:p>
            <a:pPr lvl="1"/>
            <a:r>
              <a:rPr lang="zh-CN" altLang="en-US"/>
              <a:t>跳出当前循环</a:t>
            </a:r>
            <a:r>
              <a:rPr lang="en-US" altLang="zh-CN"/>
              <a:t>(</a:t>
            </a:r>
            <a:r>
              <a:rPr lang="zh-CN" altLang="en-US"/>
              <a:t>突破循环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continue</a:t>
            </a:r>
            <a:endParaRPr lang="en-US" altLang="zh-CN"/>
          </a:p>
          <a:p>
            <a:pPr lvl="1"/>
            <a:r>
              <a:rPr lang="zh-CN" altLang="en-US"/>
              <a:t>结束</a:t>
            </a:r>
            <a:r>
              <a:rPr lang="en-US" altLang="zh-CN"/>
              <a:t>本次循环，进⼊入下⼀次循环</a:t>
            </a:r>
            <a:endParaRPr lang="en-US" altLang="zh-CN"/>
          </a:p>
          <a:p>
            <a:pPr lvl="1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6110" y="1048385"/>
            <a:ext cx="5775960" cy="2592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练习：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猜年龄进阶版：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设置一个年龄为</a:t>
            </a:r>
            <a:r>
              <a:rPr lang="en-US" altLang="zh-CN"/>
              <a:t>17</a:t>
            </a:r>
            <a:r>
              <a:rPr lang="zh-CN" altLang="en-US"/>
              <a:t>。使用键盘输入一个年龄，如果大于</a:t>
            </a:r>
            <a:r>
              <a:rPr lang="en-US" altLang="zh-CN"/>
              <a:t>17</a:t>
            </a:r>
            <a:r>
              <a:rPr lang="zh-CN" altLang="en-US"/>
              <a:t>就打印“猜的太大了，再小点试试”，如果小于</a:t>
            </a:r>
            <a:r>
              <a:rPr lang="en-US" altLang="zh-CN"/>
              <a:t>17</a:t>
            </a:r>
            <a:r>
              <a:rPr lang="zh-CN" altLang="en-US"/>
              <a:t>就打印“猜的太小了，再大点试试”，如果猜对了就打印“恭喜你猜对了！”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zh-CN" altLang="en-US"/>
              <a:t>使用</a:t>
            </a:r>
            <a:r>
              <a:rPr lang="en-US" altLang="zh-CN"/>
              <a:t>for</a:t>
            </a:r>
            <a:r>
              <a:rPr lang="zh-CN" altLang="en-US"/>
              <a:t>循环，如果猜对则直接退出循环；</a:t>
            </a:r>
            <a:r>
              <a:rPr lang="zh-CN" altLang="en-US">
                <a:sym typeface="+mn-ea"/>
              </a:rPr>
              <a:t>猜错的情况最多</a:t>
            </a:r>
            <a:r>
              <a:rPr lang="zh-CN" altLang="en-US"/>
              <a:t>出现</a:t>
            </a:r>
            <a:r>
              <a:rPr lang="en-US" altLang="zh-CN"/>
              <a:t>4</a:t>
            </a:r>
            <a:r>
              <a:rPr lang="zh-CN" altLang="en-US"/>
              <a:t>次。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r>
              <a:rPr lang="en-US" altLang="zh-CN"/>
              <a:t>5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需求：打印50-100间的奇偶数</a:t>
            </a:r>
            <a:endParaRPr lang="zh-CN" altLang="en-US" sz="2400"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分析</a:t>
            </a:r>
            <a:r>
              <a:rPr lang="zh-CN" altLang="en-US" sz="2000"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奇数位不能被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整除的数，能被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整除的为偶数</a:t>
            </a:r>
            <a:endParaRPr lang="zh-CN" altLang="en-US" sz="2000"/>
          </a:p>
          <a:p>
            <a:pPr marL="342900" lvl="0" indent="-342900">
              <a:buFont typeface="Wingdings" panose="05000000000000000000" charset="0"/>
              <a:buChar char="l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r>
              <a:rPr lang="en-US" altLang="zh-CN"/>
              <a:t>6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从 100 米高度自由落下，每次落地后反跳回原高度的一半；再落下，求它在第 10 次落地时，共经过多少米？第 10 次反弹多高？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lvl="0" indent="-34290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需求：一栋楼有5层，每层8间屋子，要求你把本楼所有的房间号打印一遍， 格式“1层-104”， “2层-205“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分析：需要循环嵌套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8585" y="2813050"/>
            <a:ext cx="5775960" cy="2592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8</a:t>
            </a:r>
            <a:r>
              <a:rPr lang="zh-CN" altLang="en-US"/>
              <a:t>、实现用户登录系统，并且要支持连续三次输错之后直接退出，并且在每次输错误时显示剩余错误次数。</a:t>
            </a:r>
            <a:endParaRPr lang="zh-CN" altLang="en-US"/>
          </a:p>
          <a:p>
            <a:r>
              <a:rPr lang="en-US" altLang="zh-CN"/>
              <a:t>9</a:t>
            </a:r>
            <a:r>
              <a:rPr lang="zh-CN" altLang="en-US"/>
              <a:t>、有 1、2、3、4 个数字，能组成多少个互不相同且无重复数字的三位数？都是多少？</a:t>
            </a:r>
            <a:endParaRPr lang="zh-CN" altLang="en-US"/>
          </a:p>
          <a:p>
            <a:r>
              <a:rPr lang="en-US" altLang="zh-CN"/>
              <a:t>10. </a:t>
            </a:r>
            <a:r>
              <a:rPr lang="zh-CN" altLang="en-US"/>
              <a:t>找出100~999之间的所有水仙花数 水仙花数是各位立方和等于这个数本身的数，如: 153 = 1**3 + 5**3 + 3**3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11. </a:t>
            </a:r>
            <a:r>
              <a:rPr lang="zh-CN" altLang="en-US"/>
              <a:t>[“百钱百鸡”]问题：</a:t>
            </a:r>
            <a:endParaRPr lang="zh-CN" altLang="en-US"/>
          </a:p>
          <a:p>
            <a:pPr lvl="1"/>
            <a:r>
              <a:rPr lang="zh-CN" altLang="en-US"/>
              <a:t>1只公鸡5元 1只母鸡3元 3只小鸡1元 用100元买100只鸡</a:t>
            </a:r>
            <a:endParaRPr lang="zh-CN" altLang="en-US"/>
          </a:p>
          <a:p>
            <a:pPr lvl="1"/>
            <a:r>
              <a:rPr lang="zh-CN" altLang="en-US"/>
              <a:t>问公鸡 母鸡 小鸡各有多少只？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12. </a:t>
            </a:r>
            <a:r>
              <a:rPr lang="zh-CN" altLang="en-US"/>
              <a:t>有一分数序列：2/1，3/2，5/3，8/5，13/8，21/13...求出这个数列的前 20 项之和。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while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语法：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while 循环在其中继续执行语句，直到条件变为假。 在每次迭代条件检查之后，如果其条件为 True ，则会在 while 循环中再次执行语句。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en-US" altLang="zh-CN">
                <a:solidFill>
                  <a:srgbClr val="FF0000"/>
                </a:solidFill>
              </a:rPr>
              <a:t>while</a:t>
            </a:r>
            <a:r>
              <a:rPr lang="zh-CN" altLang="en-US">
                <a:solidFill>
                  <a:srgbClr val="FF0000"/>
                </a:solidFill>
              </a:rPr>
              <a:t>有可能造成无限循环，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与for必须指定循环多少次不一样的是， while 循环的次数可以是不定的，只要条件满足就可以永远循环下去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2209165"/>
            <a:ext cx="475488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今日内容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流程控制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if</a:t>
            </a:r>
            <a:r>
              <a:rPr lang="zh-CN" altLang="en-US">
                <a:sym typeface="+mn-ea"/>
              </a:rPr>
              <a:t>语句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for</a:t>
            </a:r>
            <a:r>
              <a:rPr lang="zh-CN" altLang="en-US">
                <a:sym typeface="+mn-ea"/>
              </a:rPr>
              <a:t>循环</a:t>
            </a:r>
            <a:endParaRPr lang="zh-CN" altLang="en-US"/>
          </a:p>
          <a:p>
            <a:r>
              <a:rPr lang="en-US" altLang="zh-CN">
                <a:sym typeface="+mn-ea"/>
              </a:rPr>
              <a:t>break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continue</a:t>
            </a:r>
            <a:endParaRPr lang="en-US" altLang="zh-CN"/>
          </a:p>
          <a:p>
            <a:r>
              <a:rPr lang="en-US" altLang="zh-CN">
                <a:sym typeface="+mn-ea"/>
              </a:rPr>
              <a:t>while</a:t>
            </a:r>
            <a:r>
              <a:rPr lang="zh-CN" altLang="en-US">
                <a:sym typeface="+mn-ea"/>
              </a:rPr>
              <a:t>循环</a:t>
            </a:r>
            <a:endParaRPr lang="zh-CN" altLang="en-US"/>
          </a:p>
          <a:p>
            <a:r>
              <a:rPr lang="en-US" altLang="zh-CN">
                <a:sym typeface="+mn-ea"/>
              </a:rPr>
              <a:t>99 </a:t>
            </a:r>
            <a:r>
              <a:rPr lang="zh-CN" altLang="en-US">
                <a:sym typeface="+mn-ea"/>
              </a:rPr>
              <a:t>乘法表</a:t>
            </a:r>
            <a:endParaRPr lang="zh-CN" altLang="en-US"/>
          </a:p>
          <a:p>
            <a:r>
              <a:rPr lang="en-US" altLang="zh-CN">
                <a:sym typeface="+mn-ea"/>
              </a:rPr>
              <a:t>random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while...else...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358265"/>
            <a:ext cx="10897870" cy="2711450"/>
          </a:xfrm>
        </p:spPr>
        <p:txBody>
          <a:bodyPr>
            <a:normAutofit/>
          </a:bodyPr>
          <a:p>
            <a:r>
              <a:rPr lang="zh-CN" altLang="en-US"/>
              <a:t>语法：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355" y="1854200"/>
            <a:ext cx="3670300" cy="1257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8030" y="3424555"/>
            <a:ext cx="6838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eaLnBrk="1" latinLnBrk="0" hangingPunct="1">
              <a:lnSpc>
                <a:spcPct val="150000"/>
              </a:lnSpc>
            </a:pPr>
            <a:r>
              <a:rPr lang="zh-CN" altLang="en-US"/>
              <a:t>所谓else指的是</a:t>
            </a:r>
            <a:r>
              <a:rPr lang="zh-CN" altLang="en-US">
                <a:solidFill>
                  <a:srgbClr val="FF0000"/>
                </a:solidFill>
              </a:rPr>
              <a:t>循环正常结束</a:t>
            </a:r>
            <a:r>
              <a:rPr lang="zh-CN" altLang="en-US"/>
              <a:t>之后要执行的代码。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实例：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358265"/>
            <a:ext cx="8650605" cy="284162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需求：女朋友生气，要求道歉5遍：媳妇儿，我错了。道歉到第三遍的时候，媳妇埋怨这一遍说的不真诚，是不是就是要退出循环了？这个退出有两种可能性：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	1</a:t>
            </a:r>
            <a:r>
              <a:rPr lang="zh-CN" altLang="en-US">
                <a:solidFill>
                  <a:schemeClr val="tx1"/>
                </a:solidFill>
              </a:rPr>
              <a:t>）更生气，不打算原谅，也不需要道歉了，程序如何写？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	2</a:t>
            </a:r>
            <a:r>
              <a:rPr lang="zh-CN" altLang="en-US">
                <a:solidFill>
                  <a:schemeClr val="tx1"/>
                </a:solidFill>
              </a:rPr>
              <a:t>）只有第三遍不真诚，可以忍受，继续下一遍道歉，程序如何写？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5905" r="16797" b="-79"/>
          <a:stretch>
            <a:fillRect/>
          </a:stretch>
        </p:blipFill>
        <p:spPr>
          <a:xfrm>
            <a:off x="9415145" y="1602740"/>
            <a:ext cx="2348230" cy="32226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实例：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358265"/>
            <a:ext cx="8650605" cy="119951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）更生气，不打算原谅，也不需要道歉了，程序如何写？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break</a:t>
            </a:r>
            <a:endParaRPr lang="en-US" altLang="zh-CN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5905" r="16797" b="-79"/>
          <a:stretch>
            <a:fillRect/>
          </a:stretch>
        </p:blipFill>
        <p:spPr>
          <a:xfrm>
            <a:off x="9415145" y="1602740"/>
            <a:ext cx="2348230" cy="3222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2990" y="2818130"/>
            <a:ext cx="787844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zh-CN" altLang="en-US" sz="1600"/>
              <a:t>i = 1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while i &lt;= 5: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  if i == 3: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      print('这遍说的不真诚')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      break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  print('媳妇儿，我错了')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  i += 1</a:t>
            </a:r>
            <a:endParaRPr lang="zh-CN" altLang="en-US" sz="1600"/>
          </a:p>
          <a:p>
            <a:r>
              <a:rPr lang="zh-CN" altLang="en-US" sz="1600"/>
              <a:t>else:</a:t>
            </a:r>
            <a:endParaRPr lang="zh-CN" altLang="en-US" sz="1600"/>
          </a:p>
          <a:p>
            <a:r>
              <a:rPr lang="zh-CN" altLang="en-US" sz="1600"/>
              <a:t>    print('媳妇原谅我了，真开心，哈哈哈哈')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所谓else指的是循环正常结束之后要执行的代码</a:t>
            </a:r>
            <a:r>
              <a:rPr lang="zh-CN" altLang="en-US" sz="1600"/>
              <a:t>，如果是break终止循环的情况，else的代码将不执行。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实例：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358265"/>
            <a:ext cx="8650605" cy="114236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）只有第三遍不真诚，可以忍受，继续下一遍道歉，程序如何写？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continue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5905" r="16797" b="-79"/>
          <a:stretch>
            <a:fillRect/>
          </a:stretch>
        </p:blipFill>
        <p:spPr>
          <a:xfrm>
            <a:off x="9415145" y="1602740"/>
            <a:ext cx="2348230" cy="3222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5220" y="2689225"/>
            <a:ext cx="77539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i = 1</a:t>
            </a:r>
            <a:endParaRPr lang="zh-CN" altLang="en-US" sz="1600"/>
          </a:p>
          <a:p>
            <a:r>
              <a:rPr lang="zh-CN" altLang="en-US" sz="1600"/>
              <a:t>while i &lt;= 5:</a:t>
            </a:r>
            <a:endParaRPr lang="zh-CN" altLang="en-US" sz="1600"/>
          </a:p>
          <a:p>
            <a:r>
              <a:rPr lang="zh-CN" altLang="en-US" sz="1600"/>
              <a:t>    if i == 3:</a:t>
            </a:r>
            <a:endParaRPr lang="zh-CN" altLang="en-US" sz="1600"/>
          </a:p>
          <a:p>
            <a:r>
              <a:rPr lang="zh-CN" altLang="en-US" sz="1600"/>
              <a:t>        print('这一遍说的不真诚')</a:t>
            </a:r>
            <a:endParaRPr lang="zh-CN" altLang="en-US" sz="1600"/>
          </a:p>
          <a:p>
            <a:r>
              <a:rPr lang="zh-CN" altLang="en-US" sz="1600"/>
              <a:t>        i += 1</a:t>
            </a:r>
            <a:endParaRPr lang="zh-CN" altLang="en-US" sz="1600"/>
          </a:p>
          <a:p>
            <a:r>
              <a:rPr lang="zh-CN" altLang="en-US" sz="1600"/>
              <a:t>        continue</a:t>
            </a:r>
            <a:endParaRPr lang="zh-CN" altLang="en-US" sz="1600"/>
          </a:p>
          <a:p>
            <a:r>
              <a:rPr lang="zh-CN" altLang="en-US" sz="1600"/>
              <a:t>    print('媳妇儿，我错了')</a:t>
            </a:r>
            <a:endParaRPr lang="zh-CN" altLang="en-US" sz="1600"/>
          </a:p>
          <a:p>
            <a:r>
              <a:rPr lang="zh-CN" altLang="en-US" sz="1600"/>
              <a:t>    i += 1</a:t>
            </a:r>
            <a:endParaRPr lang="zh-CN" altLang="en-US" sz="1600"/>
          </a:p>
          <a:p>
            <a:r>
              <a:rPr lang="zh-CN" altLang="en-US" sz="1600"/>
              <a:t>else:</a:t>
            </a:r>
            <a:endParaRPr lang="zh-CN" altLang="en-US" sz="1600"/>
          </a:p>
          <a:p>
            <a:r>
              <a:rPr lang="zh-CN" altLang="en-US" sz="1600"/>
              <a:t>    print('媳妇原谅我了，真开心，哈哈哈哈')</a:t>
            </a:r>
            <a:endParaRPr lang="zh-CN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13. </a:t>
            </a:r>
            <a:r>
              <a:rPr lang="zh-CN" altLang="en-US"/>
              <a:t>用while 实现循环猜年龄</a:t>
            </a:r>
            <a:endParaRPr lang="zh-CN" altLang="en-US"/>
          </a:p>
          <a:p>
            <a:pPr lvl="1"/>
            <a:r>
              <a:rPr lang="zh-CN" altLang="en-US"/>
              <a:t>需求： 允许用户猜3次，若还不对，告诉他，你真笨，还想继续猜么？ 如果用户选择yes, 就让他继续，如果选择no, 就退出。</a:t>
            </a:r>
            <a:endParaRPr lang="zh-CN" altLang="en-US"/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14.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练习：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 while 循环实现输出 1,2,3,4,5, 7,8,9, 11,12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 使用while 循环输出100-50，从大到小，如100，99，98…，到50时再从0循环输出到50，然后结束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 使用 while 循环实现输出 1-100 内的所有奇数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 使用 while 循环实现输出 1-100 内的所有偶数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e. 使用while循环实现输出2-3+4-5+6…+100 的和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3765" lvl="2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15. </a:t>
            </a:r>
            <a:r>
              <a:rPr lang="zh-CN" altLang="en-US">
                <a:sym typeface="+mn-ea"/>
              </a:rPr>
              <a:t>按如下格式打印99乘法表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9370" y="2743835"/>
            <a:ext cx="654621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流程控制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单分支 </a:t>
            </a:r>
            <a:r>
              <a:rPr lang="en-US" altLang="zh-CN"/>
              <a:t>if</a:t>
            </a:r>
            <a:endParaRPr lang="zh-CN" altLang="en-US"/>
          </a:p>
          <a:p>
            <a:r>
              <a:rPr lang="zh-CN" altLang="en-US"/>
              <a:t>双分支 </a:t>
            </a:r>
            <a:r>
              <a:rPr lang="en-US" altLang="zh-CN"/>
              <a:t>if else</a:t>
            </a:r>
            <a:endParaRPr lang="zh-CN" altLang="en-US"/>
          </a:p>
          <a:p>
            <a:r>
              <a:rPr lang="zh-CN" altLang="en-US"/>
              <a:t>缩进</a:t>
            </a:r>
            <a:endParaRPr lang="zh-CN" altLang="en-US"/>
          </a:p>
          <a:p>
            <a:r>
              <a:rPr lang="zh-CN" altLang="en-US"/>
              <a:t>多分枝 </a:t>
            </a:r>
            <a:r>
              <a:rPr lang="en-US" altLang="zh-CN"/>
              <a:t>if elif else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780" y="1358265"/>
            <a:ext cx="3667760" cy="2727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585" y="1169670"/>
            <a:ext cx="3719195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流程控制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单分支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if 条件: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满足条件后要执行的代码</a:t>
            </a:r>
            <a:endParaRPr lang="zh-CN" altLang="en-US"/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双分支：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if 条件: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满足条件执行代码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else: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if条件不满足就走这段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635" y="1169670"/>
            <a:ext cx="3719195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流程控制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多分支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if </a:t>
            </a:r>
            <a:r>
              <a:rPr lang="zh-CN" altLang="en-US"/>
              <a:t>条件</a:t>
            </a:r>
            <a:r>
              <a:rPr lang="en-US" altLang="zh-CN"/>
              <a:t>: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满足条件执行的代码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elif </a:t>
            </a:r>
            <a:r>
              <a:rPr lang="zh-CN" altLang="en-US"/>
              <a:t>条件</a:t>
            </a:r>
            <a:r>
              <a:rPr lang="en-US" altLang="zh-CN"/>
              <a:t>: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满足条件执行的代码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elif </a:t>
            </a:r>
            <a:r>
              <a:rPr lang="zh-CN" altLang="en-US"/>
              <a:t>条件</a:t>
            </a:r>
            <a:r>
              <a:rPr lang="en-US" altLang="zh-CN"/>
              <a:t>: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满足条件执行的代码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else: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上述条件全部都不满足执行的内容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猜年龄：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设置一个年龄为</a:t>
            </a:r>
            <a:r>
              <a:rPr lang="en-US" altLang="zh-CN"/>
              <a:t>17</a:t>
            </a:r>
            <a:r>
              <a:rPr lang="zh-CN" altLang="en-US"/>
              <a:t>。使用键盘输入一个年龄，如果大于</a:t>
            </a:r>
            <a:r>
              <a:rPr lang="en-US" altLang="zh-CN"/>
              <a:t>17</a:t>
            </a:r>
            <a:r>
              <a:rPr lang="zh-CN" altLang="en-US"/>
              <a:t>就打印“猜的太大了，再小点试试”，如果小于</a:t>
            </a:r>
            <a:r>
              <a:rPr lang="en-US" altLang="zh-CN"/>
              <a:t>17</a:t>
            </a:r>
            <a:r>
              <a:rPr lang="zh-CN" altLang="en-US"/>
              <a:t>就打印“猜的太小了，再大点试试”，如果猜对了就打印“恭喜你猜对了！”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358265"/>
            <a:ext cx="4438650" cy="4961890"/>
          </a:xfrm>
        </p:spPr>
        <p:txBody>
          <a:bodyPr>
            <a:normAutofit fontScale="90000"/>
          </a:bodyPr>
          <a:p>
            <a:r>
              <a:rPr lang="en-US" altLang="zh-CN"/>
              <a:t>2.</a:t>
            </a:r>
            <a:r>
              <a:rPr lang="zh-CN" altLang="en-US"/>
              <a:t>写程序，成绩有ABCDE5个等级，与分数的对应关系如下：</a:t>
            </a:r>
            <a:endParaRPr lang="zh-CN" altLang="en-US"/>
          </a:p>
          <a:p>
            <a:pPr lvl="2"/>
            <a:r>
              <a:rPr lang="zh-CN" altLang="en-US"/>
              <a:t>    A    90-100</a:t>
            </a:r>
            <a:endParaRPr lang="zh-CN" altLang="en-US"/>
          </a:p>
          <a:p>
            <a:pPr lvl="2"/>
            <a:r>
              <a:rPr lang="zh-CN" altLang="en-US"/>
              <a:t>    B    80-89</a:t>
            </a:r>
            <a:endParaRPr lang="zh-CN" altLang="en-US"/>
          </a:p>
          <a:p>
            <a:pPr lvl="2"/>
            <a:r>
              <a:rPr lang="zh-CN" altLang="en-US"/>
              <a:t>    C    60-79</a:t>
            </a:r>
            <a:endParaRPr lang="zh-CN" altLang="en-US"/>
          </a:p>
          <a:p>
            <a:pPr lvl="2"/>
            <a:r>
              <a:rPr lang="zh-CN" altLang="en-US"/>
              <a:t>    D    40-59</a:t>
            </a:r>
            <a:endParaRPr lang="zh-CN" altLang="en-US"/>
          </a:p>
          <a:p>
            <a:pPr lvl="2"/>
            <a:r>
              <a:rPr lang="zh-CN" altLang="en-US"/>
              <a:t>    E    0-39</a:t>
            </a:r>
            <a:endParaRPr lang="zh-CN" altLang="en-US"/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   要求用户输入0-100的数字后，你能正确打印他的对应成绩等级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72835" y="1358265"/>
            <a:ext cx="5067935" cy="496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3.实现用户输入用户名和密码,当用户名为 seven 且 密码为 123 时,显示登陆成功,否则登陆失败!</a:t>
            </a:r>
            <a:endParaRPr lang="en-US" altLang="zh-CN"/>
          </a:p>
          <a:p>
            <a:pPr marL="0" lvl="0" indent="0">
              <a:buFont typeface="Wingdings" panose="05000000000000000000" charset="0"/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可迭代对象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实现了__iter__方法的对象就叫做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可迭代对象</a:t>
            </a:r>
            <a:r>
              <a:rPr lang="zh-CN" altLang="en-US">
                <a:sym typeface="+mn-ea"/>
              </a:rPr>
              <a:t>，比如：字符串，列表，元祖，字典，集合等等，都是可迭代对象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可迭代对象，简单理解就是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能够进行遍历的对象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 循环语法：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for i in iterable_object: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# do something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0370" y="1598930"/>
            <a:ext cx="3185160" cy="153162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7415530" y="2343785"/>
            <a:ext cx="88709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5" y="1515110"/>
            <a:ext cx="1821180" cy="1699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30370" y="3679825"/>
            <a:ext cx="7098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这是</a:t>
            </a:r>
            <a:r>
              <a:rPr lang="zh-CN" altLang="en-US" sz="1800">
                <a:solidFill>
                  <a:srgbClr val="FF0000"/>
                </a:solidFill>
              </a:rPr>
              <a:t>   for    </a:t>
            </a:r>
            <a:r>
              <a:rPr lang="zh-CN" altLang="en-US" sz="1800"/>
              <a:t>循环的工作方式：</a:t>
            </a:r>
            <a:endParaRPr lang="zh-CN" altLang="en-US" sz="1800"/>
          </a:p>
          <a:p>
            <a:r>
              <a:rPr lang="zh-CN" altLang="en-US" sz="1800"/>
              <a:t>在第一次迭代中，为</a:t>
            </a:r>
            <a:r>
              <a:rPr lang="zh-CN" altLang="en-US" sz="1800">
                <a:solidFill>
                  <a:srgbClr val="FF0000"/>
                </a:solidFill>
              </a:rPr>
              <a:t>  i  </a:t>
            </a:r>
            <a:r>
              <a:rPr lang="zh-CN" altLang="en-US" sz="1800"/>
              <a:t>分配了值  </a:t>
            </a:r>
            <a:r>
              <a:rPr lang="zh-CN" altLang="en-US" sz="1800">
                <a:solidFill>
                  <a:srgbClr val="FF0000"/>
                </a:solidFill>
              </a:rPr>
              <a:t>1 </a:t>
            </a:r>
            <a:r>
              <a:rPr lang="zh-CN" altLang="en-US" sz="1800"/>
              <a:t>，然后执行了   </a:t>
            </a:r>
            <a:r>
              <a:rPr lang="zh-CN" altLang="en-US" sz="1800">
                <a:solidFill>
                  <a:srgbClr val="FF0000"/>
                </a:solidFill>
              </a:rPr>
              <a:t>print  </a:t>
            </a:r>
            <a:r>
              <a:rPr lang="zh-CN" altLang="en-US" sz="1800"/>
              <a:t>语句。 在第二次迭代中，为   </a:t>
            </a:r>
            <a:r>
              <a:rPr lang="zh-CN" altLang="en-US" sz="1800">
                <a:solidFill>
                  <a:srgbClr val="FF0000"/>
                </a:solidFill>
              </a:rPr>
              <a:t> i   </a:t>
            </a:r>
            <a:r>
              <a:rPr lang="zh-CN" altLang="en-US" sz="1800"/>
              <a:t>赋值   </a:t>
            </a:r>
            <a:r>
              <a:rPr lang="zh-CN" altLang="en-US" sz="1800">
                <a:solidFill>
                  <a:srgbClr val="FF0000"/>
                </a:solidFill>
              </a:rPr>
              <a:t>2</a:t>
            </a:r>
            <a:r>
              <a:rPr lang="zh-CN" altLang="en-US" sz="1800"/>
              <a:t> ，然后再次执行</a:t>
            </a:r>
            <a:r>
              <a:rPr lang="zh-CN" altLang="en-US" sz="1800">
                <a:solidFill>
                  <a:srgbClr val="FF0000"/>
                </a:solidFill>
              </a:rPr>
              <a:t> print</a:t>
            </a:r>
            <a:r>
              <a:rPr lang="zh-CN" altLang="en-US" sz="1800"/>
              <a:t> 语句。 此过程将继续进行，直到列表中没有其他元素并且存</a:t>
            </a:r>
            <a:endParaRPr lang="zh-CN" altLang="en-US" sz="1800"/>
          </a:p>
          <a:p>
            <a:r>
              <a:rPr lang="zh-CN" altLang="en-US" sz="1800"/>
              <a:t>在  </a:t>
            </a:r>
            <a:r>
              <a:rPr lang="zh-CN" altLang="en-US" sz="1800">
                <a:solidFill>
                  <a:srgbClr val="FF0000"/>
                </a:solidFill>
              </a:rPr>
              <a:t> for</a:t>
            </a:r>
            <a:r>
              <a:rPr lang="zh-CN" altLang="en-US" sz="1800"/>
              <a:t>   循环为止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2669</Words>
  <Application>WPS 演示</Application>
  <PresentationFormat>自定义</PresentationFormat>
  <Paragraphs>227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Wingdings 3</vt:lpstr>
      <vt:lpstr>Times New Roman</vt:lpstr>
      <vt:lpstr>等线</vt:lpstr>
      <vt:lpstr>Wingdings</vt:lpstr>
      <vt:lpstr>Segoe UI Symbol</vt:lpstr>
      <vt:lpstr>Arial Unicode MS</vt:lpstr>
      <vt:lpstr>Segoe UI Semibold</vt:lpstr>
      <vt:lpstr>Calibri</vt:lpstr>
      <vt:lpstr>Symbol</vt:lpstr>
      <vt:lpstr>自定义设计方案</vt:lpstr>
      <vt:lpstr>Lenovo主题</vt:lpstr>
      <vt:lpstr>流程控制</vt:lpstr>
      <vt:lpstr>今日内容</vt:lpstr>
      <vt:lpstr>流程控制</vt:lpstr>
      <vt:lpstr>流程控制</vt:lpstr>
      <vt:lpstr>流程控制</vt:lpstr>
      <vt:lpstr>练习</vt:lpstr>
      <vt:lpstr>练习</vt:lpstr>
      <vt:lpstr>可迭代对象 </vt:lpstr>
      <vt:lpstr>for循环</vt:lpstr>
      <vt:lpstr>range函数</vt:lpstr>
      <vt:lpstr>break &amp; continue</vt:lpstr>
      <vt:lpstr>练习：</vt:lpstr>
      <vt:lpstr>练习5：</vt:lpstr>
      <vt:lpstr>练习6：</vt:lpstr>
      <vt:lpstr>练习：</vt:lpstr>
      <vt:lpstr>练习</vt:lpstr>
      <vt:lpstr>练习</vt:lpstr>
      <vt:lpstr>练习</vt:lpstr>
      <vt:lpstr>while循环</vt:lpstr>
      <vt:lpstr>while...else...</vt:lpstr>
      <vt:lpstr>实例：</vt:lpstr>
      <vt:lpstr>实例：</vt:lpstr>
      <vt:lpstr>实例：</vt:lpstr>
      <vt:lpstr>练习</vt:lpstr>
      <vt:lpstr>练习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Administrator</cp:lastModifiedBy>
  <cp:revision>1053</cp:revision>
  <dcterms:created xsi:type="dcterms:W3CDTF">2022-04-12T04:06:00Z</dcterms:created>
  <dcterms:modified xsi:type="dcterms:W3CDTF">2022-04-19T01:30:21Z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2052-11.1.0.9021</vt:lpwstr>
  </property>
</Properties>
</file>