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0"/>
  </p:notesMasterIdLst>
  <p:handoutMasterIdLst>
    <p:handoutMasterId r:id="rId81"/>
  </p:handoutMasterIdLst>
  <p:sldIdLst>
    <p:sldId id="256" r:id="rId4"/>
    <p:sldId id="435" r:id="rId5"/>
    <p:sldId id="495" r:id="rId6"/>
    <p:sldId id="615" r:id="rId7"/>
    <p:sldId id="616" r:id="rId8"/>
    <p:sldId id="617" r:id="rId9"/>
    <p:sldId id="620" r:id="rId10"/>
    <p:sldId id="621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6" r:id="rId20"/>
    <p:sldId id="630" r:id="rId21"/>
    <p:sldId id="631" r:id="rId22"/>
    <p:sldId id="632" r:id="rId23"/>
    <p:sldId id="633" r:id="rId24"/>
    <p:sldId id="634" r:id="rId25"/>
    <p:sldId id="635" r:id="rId26"/>
    <p:sldId id="637" r:id="rId27"/>
    <p:sldId id="638" r:id="rId28"/>
    <p:sldId id="639" r:id="rId29"/>
    <p:sldId id="640" r:id="rId30"/>
    <p:sldId id="641" r:id="rId31"/>
    <p:sldId id="642" r:id="rId32"/>
    <p:sldId id="643" r:id="rId33"/>
    <p:sldId id="644" r:id="rId34"/>
    <p:sldId id="645" r:id="rId35"/>
    <p:sldId id="646" r:id="rId36"/>
    <p:sldId id="647" r:id="rId37"/>
    <p:sldId id="648" r:id="rId38"/>
    <p:sldId id="649" r:id="rId39"/>
    <p:sldId id="650" r:id="rId40"/>
    <p:sldId id="651" r:id="rId41"/>
    <p:sldId id="652" r:id="rId42"/>
    <p:sldId id="653" r:id="rId43"/>
    <p:sldId id="654" r:id="rId44"/>
    <p:sldId id="655" r:id="rId45"/>
    <p:sldId id="656" r:id="rId46"/>
    <p:sldId id="657" r:id="rId47"/>
    <p:sldId id="658" r:id="rId48"/>
    <p:sldId id="659" r:id="rId49"/>
    <p:sldId id="660" r:id="rId50"/>
    <p:sldId id="661" r:id="rId51"/>
    <p:sldId id="662" r:id="rId52"/>
    <p:sldId id="663" r:id="rId53"/>
    <p:sldId id="664" r:id="rId54"/>
    <p:sldId id="665" r:id="rId55"/>
    <p:sldId id="666" r:id="rId56"/>
    <p:sldId id="667" r:id="rId57"/>
    <p:sldId id="668" r:id="rId58"/>
    <p:sldId id="669" r:id="rId59"/>
    <p:sldId id="670" r:id="rId60"/>
    <p:sldId id="671" r:id="rId61"/>
    <p:sldId id="672" r:id="rId62"/>
    <p:sldId id="673" r:id="rId63"/>
    <p:sldId id="674" r:id="rId64"/>
    <p:sldId id="675" r:id="rId65"/>
    <p:sldId id="676" r:id="rId66"/>
    <p:sldId id="677" r:id="rId67"/>
    <p:sldId id="678" r:id="rId68"/>
    <p:sldId id="679" r:id="rId69"/>
    <p:sldId id="680" r:id="rId70"/>
    <p:sldId id="681" r:id="rId71"/>
    <p:sldId id="682" r:id="rId72"/>
    <p:sldId id="683" r:id="rId73"/>
    <p:sldId id="684" r:id="rId74"/>
    <p:sldId id="685" r:id="rId75"/>
    <p:sldId id="686" r:id="rId76"/>
    <p:sldId id="687" r:id="rId77"/>
    <p:sldId id="688" r:id="rId78"/>
    <p:sldId id="377" r:id="rId79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8" autoAdjust="0"/>
    <p:restoredTop sz="85282" autoAdjust="0"/>
  </p:normalViewPr>
  <p:slideViewPr>
    <p:cSldViewPr snapToGrid="0" snapToObjects="1">
      <p:cViewPr varScale="1">
        <p:scale>
          <a:sx n="81" d="100"/>
          <a:sy n="81" d="100"/>
        </p:scale>
        <p:origin x="200" y="680"/>
      </p:cViewPr>
      <p:guideLst>
        <p:guide orient="horz" pos="421"/>
        <p:guide orient="horz" pos="4212"/>
        <p:guide orient="horz" pos="3916"/>
        <p:guide pos="3952"/>
        <p:guide pos="2280"/>
        <p:guide pos="5470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936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21.jpe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17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8" name="图片 17" descr="画着卡通图案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640" y="3068320"/>
            <a:ext cx="3860165" cy="721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 userDrawn="1"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470" y="948055"/>
            <a:ext cx="4779645" cy="4961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画着卡通图案&#10;&#10;低可信度描述已自动生成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0" name="图片 29" descr="画着卡通图案&#10;&#10;低可信度描述已自动生成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06" y="4973609"/>
            <a:ext cx="445221" cy="13466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1269" y="6368332"/>
            <a:ext cx="6096652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39598"/>
                </a:solidFill>
                <a:cs typeface="Arial" panose="020B0604020202090204" pitchFamily="34" charset="0"/>
              </a:rPr>
              <a:t>2022 Lenovo Internal. All rights reserved.</a:t>
            </a:r>
            <a:endParaRPr lang="en-US" altLang="zh-CN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数据序列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联想教育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字符串的输出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2818" name="矩形 2"/>
          <p:cNvSpPr/>
          <p:nvPr/>
        </p:nvSpPr>
        <p:spPr>
          <a:xfrm>
            <a:off x="615950" y="1471613"/>
            <a:ext cx="352742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比如有以下代码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819" name="矩形 3"/>
          <p:cNvSpPr/>
          <p:nvPr/>
        </p:nvSpPr>
        <p:spPr>
          <a:xfrm>
            <a:off x="1117600" y="2619375"/>
            <a:ext cx="3073400" cy="185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print(“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我今年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print(“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我今年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print ("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我今年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...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2463800"/>
            <a:ext cx="4064000" cy="1981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2821" name="矩形 5"/>
          <p:cNvSpPr/>
          <p:nvPr/>
        </p:nvSpPr>
        <p:spPr>
          <a:xfrm>
            <a:off x="1041400" y="4973955"/>
            <a:ext cx="8407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当然有。可以通过字符串格式化来完成。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822" name="矩形 6"/>
          <p:cNvSpPr/>
          <p:nvPr/>
        </p:nvSpPr>
        <p:spPr>
          <a:xfrm>
            <a:off x="5257800" y="2555875"/>
            <a:ext cx="6096000" cy="184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大家试想一下，上述代码多次输出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"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我今年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xx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"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，是否有一种简化程序的方式呢？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字符串的输出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842" name="矩形 2"/>
          <p:cNvSpPr/>
          <p:nvPr/>
        </p:nvSpPr>
        <p:spPr>
          <a:xfrm>
            <a:off x="1168400" y="2962275"/>
            <a:ext cx="10766425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name = 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小明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age = 5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大家好，我叫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 ,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我今年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%d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岁了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"%(name,age))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2844800"/>
            <a:ext cx="10841038" cy="32099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844" name="文本框 4"/>
          <p:cNvSpPr txBox="1"/>
          <p:nvPr/>
        </p:nvSpPr>
        <p:spPr>
          <a:xfrm>
            <a:off x="838200" y="1752600"/>
            <a:ext cx="5724525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下面是字符串的格式化输出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字符串的输出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4866" name="文本框 4"/>
          <p:cNvSpPr txBox="1"/>
          <p:nvPr/>
        </p:nvSpPr>
        <p:spPr>
          <a:xfrm>
            <a:off x="863600" y="1447800"/>
            <a:ext cx="38782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常见的格式化符号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6000" y="2446338"/>
          <a:ext cx="10083800" cy="3216275"/>
        </p:xfrm>
        <a:graphic>
          <a:graphicData uri="http://schemas.openxmlformats.org/drawingml/2006/table">
            <a:tbl>
              <a:tblPr/>
              <a:tblGrid>
                <a:gridCol w="3606800"/>
                <a:gridCol w="6477000"/>
              </a:tblGrid>
              <a:tr h="7969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格式化符号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转换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</a:tr>
              <a:tr h="8064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%s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str()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字符串转换来格式化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8064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%d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有符号十进制整数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8064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%f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浮点实数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字符串的输入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5890" name="矩形 2"/>
          <p:cNvSpPr/>
          <p:nvPr/>
        </p:nvSpPr>
        <p:spPr>
          <a:xfrm>
            <a:off x="584200" y="1336675"/>
            <a:ext cx="11049000" cy="2128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input() 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函数从标准输入读取一行文本，默认的标准输入是键盘。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可以接收一个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表达式作为输入，并将运算结果返回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891" name="矩形 3"/>
          <p:cNvSpPr/>
          <p:nvPr/>
        </p:nvSpPr>
        <p:spPr>
          <a:xfrm>
            <a:off x="1066800" y="3876675"/>
            <a:ext cx="6096000" cy="1438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username=input("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请输入用户名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print(username)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2800" y="3683000"/>
            <a:ext cx="6578600" cy="1981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6589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0" y="3556000"/>
            <a:ext cx="3924300" cy="233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6914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6915" name="TextBox 6"/>
          <p:cNvSpPr txBox="1"/>
          <p:nvPr/>
        </p:nvSpPr>
        <p:spPr>
          <a:xfrm>
            <a:off x="4851400" y="16970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字符串介绍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916" name="TextBox 10"/>
          <p:cNvSpPr txBox="1"/>
          <p:nvPr/>
        </p:nvSpPr>
        <p:spPr>
          <a:xfrm>
            <a:off x="4851400" y="2601913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字符串的输出和输入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917" name="TextBox 11"/>
          <p:cNvSpPr txBox="1"/>
          <p:nvPr/>
        </p:nvSpPr>
        <p:spPr>
          <a:xfrm>
            <a:off x="4851400" y="3506788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访问字符串中的值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851400" y="4410075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6919" name="TextBox 11"/>
          <p:cNvSpPr txBox="1"/>
          <p:nvPr/>
        </p:nvSpPr>
        <p:spPr>
          <a:xfrm>
            <a:off x="4851400" y="531336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字符串运算符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6920" name="组 1"/>
          <p:cNvGrpSpPr/>
          <p:nvPr/>
        </p:nvGrpSpPr>
        <p:grpSpPr>
          <a:xfrm>
            <a:off x="4516438" y="3394075"/>
            <a:ext cx="5389562" cy="822325"/>
            <a:chOff x="4979231" y="2224475"/>
            <a:chExt cx="5391290" cy="822798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5391290" cy="822798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166922" name="TextBox 6"/>
            <p:cNvSpPr txBox="1"/>
            <p:nvPr/>
          </p:nvSpPr>
          <p:spPr>
            <a:xfrm>
              <a:off x="5278369" y="2322185"/>
              <a:ext cx="4914295" cy="554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访问字符串中的值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字符串的存储方式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7938" name="图片 2"/>
          <p:cNvPicPr>
            <a:picLocks noChangeAspect="1"/>
          </p:cNvPicPr>
          <p:nvPr/>
        </p:nvPicPr>
        <p:blipFill>
          <a:blip r:embed="rId1"/>
          <a:srcRect l="1436" t="3406" r="3104"/>
          <a:stretch>
            <a:fillRect/>
          </a:stretch>
        </p:blipFill>
        <p:spPr>
          <a:xfrm>
            <a:off x="2760663" y="2471738"/>
            <a:ext cx="7678737" cy="3535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939" name="文本框 3"/>
          <p:cNvSpPr txBox="1"/>
          <p:nvPr/>
        </p:nvSpPr>
        <p:spPr>
          <a:xfrm>
            <a:off x="609600" y="1193800"/>
            <a:ext cx="11328400" cy="160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字符串中的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每个字符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都对应一个下标，下标编号是从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开始的。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什么是切片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8962" name="矩形 2"/>
          <p:cNvSpPr/>
          <p:nvPr/>
        </p:nvSpPr>
        <p:spPr>
          <a:xfrm>
            <a:off x="838200" y="1489075"/>
            <a:ext cx="60960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切片的语法格式如下所示：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963" name="矩形 3"/>
          <p:cNvSpPr/>
          <p:nvPr/>
        </p:nvSpPr>
        <p:spPr>
          <a:xfrm>
            <a:off x="1449388" y="2741613"/>
            <a:ext cx="82534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zh-CN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起始</a:t>
            </a: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r>
              <a:rPr lang="zh-CN" altLang="zh-CN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结束</a:t>
            </a: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r>
              <a:rPr lang="zh-CN" altLang="zh-CN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步长</a:t>
            </a: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endParaRPr lang="zh-CN" altLang="zh-CN" sz="3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9800" y="2565400"/>
            <a:ext cx="103124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8965" name="矩形 5"/>
          <p:cNvSpPr/>
          <p:nvPr/>
        </p:nvSpPr>
        <p:spPr>
          <a:xfrm>
            <a:off x="1092200" y="3743325"/>
            <a:ext cx="10134600" cy="1347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切片选取的区间属于左闭右开型，即从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"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起始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"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位开始，到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"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结束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"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位的前一位结束（不包含结束位本身） 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58365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使用切片截取字符串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9986" name="矩形 6"/>
          <p:cNvSpPr/>
          <p:nvPr/>
        </p:nvSpPr>
        <p:spPr>
          <a:xfrm>
            <a:off x="817563" y="1624013"/>
            <a:ext cx="9418637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假设有字符串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name=“abcdef”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987" name="矩形 7"/>
          <p:cNvSpPr/>
          <p:nvPr/>
        </p:nvSpPr>
        <p:spPr>
          <a:xfrm>
            <a:off x="1041400" y="2641600"/>
            <a:ext cx="3835400" cy="3398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name[0:3]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name[3:5]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name[1:-1]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name[2:])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name[::-2]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505200" y="3048000"/>
            <a:ext cx="210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3505200" y="3784600"/>
            <a:ext cx="210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505200" y="4470400"/>
            <a:ext cx="210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505200" y="5130800"/>
            <a:ext cx="210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505200" y="5740400"/>
            <a:ext cx="210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993" name="矩形 18"/>
          <p:cNvSpPr/>
          <p:nvPr/>
        </p:nvSpPr>
        <p:spPr>
          <a:xfrm>
            <a:off x="6273800" y="2565400"/>
            <a:ext cx="2387600" cy="3398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de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bcde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cdef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fdb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1010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4750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1011" name="TextBox 6"/>
          <p:cNvSpPr txBox="1"/>
          <p:nvPr/>
        </p:nvSpPr>
        <p:spPr>
          <a:xfrm>
            <a:off x="4851400" y="168560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字符串介绍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012" name="TextBox 10"/>
          <p:cNvSpPr txBox="1"/>
          <p:nvPr/>
        </p:nvSpPr>
        <p:spPr>
          <a:xfrm>
            <a:off x="4851400" y="2590483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字符串的输出和输入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013" name="TextBox 11"/>
          <p:cNvSpPr txBox="1"/>
          <p:nvPr/>
        </p:nvSpPr>
        <p:spPr>
          <a:xfrm>
            <a:off x="4851400" y="3495358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访问字符串中的值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851400" y="4398645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1015" name="TextBox 11"/>
          <p:cNvSpPr txBox="1"/>
          <p:nvPr/>
        </p:nvSpPr>
        <p:spPr>
          <a:xfrm>
            <a:off x="4851400" y="530193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字符串运算符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016" name="组 1"/>
          <p:cNvGrpSpPr/>
          <p:nvPr/>
        </p:nvGrpSpPr>
        <p:grpSpPr>
          <a:xfrm>
            <a:off x="4541838" y="4322445"/>
            <a:ext cx="5389562" cy="822325"/>
            <a:chOff x="4979231" y="2224475"/>
            <a:chExt cx="5391290" cy="822798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5391290" cy="822798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171018" name="TextBox 6"/>
            <p:cNvSpPr txBox="1"/>
            <p:nvPr/>
          </p:nvSpPr>
          <p:spPr>
            <a:xfrm>
              <a:off x="5278369" y="2322185"/>
              <a:ext cx="4914295" cy="554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字符串内建函数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034" name="文本框 2"/>
          <p:cNvSpPr txBox="1"/>
          <p:nvPr/>
        </p:nvSpPr>
        <p:spPr>
          <a:xfrm>
            <a:off x="711200" y="1524000"/>
            <a:ext cx="104394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函数：检测字符串是否包括子字符串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035" name="矩形 4"/>
          <p:cNvSpPr/>
          <p:nvPr/>
        </p:nvSpPr>
        <p:spPr>
          <a:xfrm>
            <a:off x="1670050" y="2741613"/>
            <a:ext cx="6846888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str.find(string, beg=0, end=len(str))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7000" y="25400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2037" name="矩形 6"/>
          <p:cNvSpPr/>
          <p:nvPr/>
        </p:nvSpPr>
        <p:spPr>
          <a:xfrm>
            <a:off x="1473200" y="3840163"/>
            <a:ext cx="8102600" cy="2530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str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指定检索的字符串。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beg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开始索引，默认为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end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结束索引，默认为字符串的长度。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返回索引，如果找不到，结果是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-1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0323" y="50668"/>
            <a:ext cx="1144400" cy="1987815"/>
            <a:chOff x="3960923" y="2383798"/>
            <a:chExt cx="1335315" cy="1944915"/>
          </a:xfrm>
        </p:grpSpPr>
        <p:sp>
          <p:nvSpPr>
            <p:cNvPr id="2" name="矩形 1"/>
            <p:cNvSpPr/>
            <p:nvPr/>
          </p:nvSpPr>
          <p:spPr>
            <a:xfrm>
              <a:off x="3960923" y="2383798"/>
              <a:ext cx="1335315" cy="19449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4800" dirty="0">
                  <a:solidFill>
                    <a:srgbClr val="EBEBE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</a:t>
              </a:r>
              <a:endParaRPr lang="en-US" altLang="zh-CN" sz="4800" dirty="0">
                <a:solidFill>
                  <a:srgbClr val="EBEBE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sz="4800" dirty="0">
                  <a:solidFill>
                    <a:srgbClr val="EBEBE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录</a:t>
              </a:r>
              <a:endParaRPr lang="zh-CN" altLang="en-US" sz="5400" dirty="0">
                <a:solidFill>
                  <a:srgbClr val="EBEBE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3985953" y="2405741"/>
              <a:ext cx="1285255" cy="1872000"/>
            </a:xfrm>
            <a:prstGeom prst="rect">
              <a:avLst/>
            </a:prstGeom>
            <a:noFill/>
            <a:ln w="19050"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H="1">
            <a:off x="3158612" y="3729982"/>
            <a:ext cx="100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62821" y="893"/>
            <a:ext cx="0" cy="6965043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816814" y="385423"/>
            <a:ext cx="703750" cy="7037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01</a:t>
            </a:r>
            <a:endParaRPr lang="zh-CN" altLang="en-US" sz="20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16815" y="1745691"/>
            <a:ext cx="703750" cy="7037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02</a:t>
            </a:r>
            <a:endParaRPr lang="zh-CN" altLang="en-US" sz="20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16814" y="3105960"/>
            <a:ext cx="703750" cy="7037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03</a:t>
            </a:r>
            <a:endParaRPr lang="zh-CN" altLang="en-US" sz="20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16814" y="4245249"/>
            <a:ext cx="703750" cy="7037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04</a:t>
            </a:r>
            <a:endParaRPr lang="zh-CN" altLang="en-US" sz="20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14026" y="414313"/>
            <a:ext cx="1099185" cy="645160"/>
          </a:xfrm>
          <a:prstGeom prst="rect">
            <a:avLst/>
          </a:prstGeom>
        </p:spPr>
        <p:txBody>
          <a:bodyPr wrap="none">
            <a:spAutoFit/>
          </a:bodyPr>
          <a:p>
            <a:pPr defTabSz="913765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14026" y="1863344"/>
            <a:ext cx="79375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4025" y="3201472"/>
            <a:ext cx="79375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4027" y="4366355"/>
            <a:ext cx="79375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元祖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11099" y="5465084"/>
            <a:ext cx="703750" cy="7037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05</a:t>
            </a:r>
            <a:endParaRPr lang="zh-CN" altLang="en-US" sz="20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8312" y="5586190"/>
            <a:ext cx="79375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3058" name="文本框 2"/>
          <p:cNvSpPr txBox="1"/>
          <p:nvPr/>
        </p:nvSpPr>
        <p:spPr>
          <a:xfrm>
            <a:off x="711200" y="1524000"/>
            <a:ext cx="104394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函数：检测字符串是否包括子字符串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059" name="矩形 4"/>
          <p:cNvSpPr/>
          <p:nvPr/>
        </p:nvSpPr>
        <p:spPr>
          <a:xfrm>
            <a:off x="1746250" y="2716213"/>
            <a:ext cx="7129463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str.index(string, beg=0, end=len(str))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7000" y="25400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3061" name="矩形 6"/>
          <p:cNvSpPr/>
          <p:nvPr/>
        </p:nvSpPr>
        <p:spPr>
          <a:xfrm>
            <a:off x="1473200" y="3813175"/>
            <a:ext cx="8102600" cy="2530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str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指定检索的字符串。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beg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开始索引，默认为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end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结束索引，默认为字符串的长度。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返回索引，如果找不到，报错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文本框 1"/>
          <p:cNvSpPr txBox="1"/>
          <p:nvPr/>
        </p:nvSpPr>
        <p:spPr>
          <a:xfrm>
            <a:off x="711200" y="1524000"/>
            <a:ext cx="109474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函数：将旧字符串替换为新字符串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082" name="矩形 2"/>
          <p:cNvSpPr/>
          <p:nvPr/>
        </p:nvSpPr>
        <p:spPr>
          <a:xfrm>
            <a:off x="1746250" y="2716213"/>
            <a:ext cx="5299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str.replace(old, new[, max])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7000" y="25400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4084" name="矩形 4"/>
          <p:cNvSpPr/>
          <p:nvPr/>
        </p:nvSpPr>
        <p:spPr>
          <a:xfrm>
            <a:off x="1473200" y="3813175"/>
            <a:ext cx="8102600" cy="2041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old </a:t>
            </a:r>
            <a:r>
              <a:rPr lang="en-US" altLang="zh-CN" sz="3200" dirty="0">
                <a:latin typeface="楷体" pitchFamily="49" charset="-122"/>
                <a:ea typeface="宋体" panose="02010600030101010101" pitchFamily="2" charset="-122"/>
                <a:cs typeface="Mangal" pitchFamily="18" charset="0"/>
              </a:rPr>
              <a:t>--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将被替换的字符串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new </a:t>
            </a:r>
            <a:r>
              <a:rPr lang="en-US" altLang="zh-CN" sz="3200" dirty="0">
                <a:latin typeface="楷体" pitchFamily="49" charset="-122"/>
                <a:ea typeface="宋体" panose="02010600030101010101" pitchFamily="2" charset="-122"/>
                <a:cs typeface="Mangal" pitchFamily="18" charset="0"/>
              </a:rPr>
              <a:t>--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新字符串，用于替换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old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字符串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max </a:t>
            </a:r>
            <a:r>
              <a:rPr lang="en-US" altLang="zh-CN" sz="3200" dirty="0">
                <a:latin typeface="楷体" pitchFamily="49" charset="-122"/>
                <a:ea typeface="宋体" panose="02010600030101010101" pitchFamily="2" charset="-122"/>
                <a:cs typeface="Mangal" pitchFamily="18" charset="0"/>
              </a:rPr>
              <a:t>--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可选字符串，替换不超过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max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次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文本框 1"/>
          <p:cNvSpPr txBox="1"/>
          <p:nvPr/>
        </p:nvSpPr>
        <p:spPr>
          <a:xfrm>
            <a:off x="711200" y="1524000"/>
            <a:ext cx="104394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函数：统计字符串中某个字符的个数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106" name="矩形 2"/>
          <p:cNvSpPr/>
          <p:nvPr/>
        </p:nvSpPr>
        <p:spPr>
          <a:xfrm>
            <a:off x="1746250" y="2716213"/>
            <a:ext cx="6834188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str.count(sub, start= 0, end=len(str))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7000" y="25400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5108" name="矩形 4"/>
          <p:cNvSpPr/>
          <p:nvPr/>
        </p:nvSpPr>
        <p:spPr>
          <a:xfrm>
            <a:off x="1473200" y="3813175"/>
            <a:ext cx="8102600" cy="20621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sub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-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搜索的子字符串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start </a:t>
            </a:r>
            <a:r>
              <a:rPr lang="en-US" altLang="zh-CN" sz="3200" dirty="0">
                <a:latin typeface="楷体" pitchFamily="49" charset="-122"/>
                <a:ea typeface="宋体" panose="02010600030101010101" pitchFamily="2" charset="-122"/>
                <a:cs typeface="Mangal" pitchFamily="18" charset="0"/>
              </a:rPr>
              <a:t>--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字符串开始搜索的位置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end </a:t>
            </a:r>
            <a:r>
              <a:rPr lang="en-US" altLang="zh-CN" sz="3200" dirty="0">
                <a:latin typeface="楷体" pitchFamily="49" charset="-122"/>
                <a:ea typeface="宋体" panose="02010600030101010101" pitchFamily="2" charset="-122"/>
                <a:cs typeface="Mangal" pitchFamily="18" charset="0"/>
              </a:rPr>
              <a:t>--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字符串中结束搜索的位置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文本框 1"/>
          <p:cNvSpPr txBox="1"/>
          <p:nvPr/>
        </p:nvSpPr>
        <p:spPr>
          <a:xfrm>
            <a:off x="711200" y="1524000"/>
            <a:ext cx="114808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splite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函数：通过指定分隔符对字符串进行切片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130" name="矩形 2"/>
          <p:cNvSpPr/>
          <p:nvPr/>
        </p:nvSpPr>
        <p:spPr>
          <a:xfrm>
            <a:off x="1746250" y="2716213"/>
            <a:ext cx="7777163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str.split(string="", num=str.count(string))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7000" y="25400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6132" name="矩形 4"/>
          <p:cNvSpPr/>
          <p:nvPr/>
        </p:nvSpPr>
        <p:spPr>
          <a:xfrm>
            <a:off x="1473200" y="3813175"/>
            <a:ext cx="8102600" cy="2771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str </a:t>
            </a:r>
            <a:r>
              <a:rPr lang="en-US" altLang="zh-CN" sz="3200" dirty="0">
                <a:latin typeface="楷体" pitchFamily="49" charset="-122"/>
                <a:ea typeface="宋体" panose="02010600030101010101" pitchFamily="2" charset="-122"/>
                <a:cs typeface="Mangal" pitchFamily="18" charset="0"/>
              </a:rPr>
              <a:t>--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分隔符。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py2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默认为所有空字符，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py3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不能为空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num </a:t>
            </a:r>
            <a:r>
              <a:rPr lang="en-US" altLang="zh-CN" sz="3200" dirty="0">
                <a:latin typeface="楷体" pitchFamily="49" charset="-122"/>
                <a:ea typeface="宋体" panose="02010600030101010101" pitchFamily="2" charset="-122"/>
                <a:cs typeface="Mangal" pitchFamily="18" charset="0"/>
              </a:rPr>
              <a:t>--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分割次数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生成列表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文本框 1"/>
          <p:cNvSpPr txBox="1"/>
          <p:nvPr/>
        </p:nvSpPr>
        <p:spPr>
          <a:xfrm>
            <a:off x="431800" y="1524000"/>
            <a:ext cx="120142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capitalize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：第一个字符大写，其他字符小写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178" name="矩形 2"/>
          <p:cNvSpPr/>
          <p:nvPr/>
        </p:nvSpPr>
        <p:spPr>
          <a:xfrm>
            <a:off x="1746250" y="2665413"/>
            <a:ext cx="281305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str.capitalize()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7000" y="25400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8181" name="文本框 8"/>
          <p:cNvSpPr txBox="1"/>
          <p:nvPr/>
        </p:nvSpPr>
        <p:spPr>
          <a:xfrm>
            <a:off x="431800" y="3911600"/>
            <a:ext cx="120142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：所有单词首字母大写，其余字母消息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182" name="矩形 9"/>
          <p:cNvSpPr/>
          <p:nvPr/>
        </p:nvSpPr>
        <p:spPr>
          <a:xfrm>
            <a:off x="1746250" y="5053013"/>
            <a:ext cx="176212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str.title()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97000" y="4927600"/>
            <a:ext cx="88646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文本框 1"/>
          <p:cNvSpPr txBox="1"/>
          <p:nvPr/>
        </p:nvSpPr>
        <p:spPr>
          <a:xfrm>
            <a:off x="431800" y="1524000"/>
            <a:ext cx="120142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startswith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：检查字符串是否以指定子串开头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226" name="矩形 2"/>
          <p:cNvSpPr/>
          <p:nvPr/>
        </p:nvSpPr>
        <p:spPr>
          <a:xfrm>
            <a:off x="1746250" y="2665413"/>
            <a:ext cx="7783513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str.startswith(string, beg=0,end=len(str))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7000" y="25400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0229" name="矩形 11"/>
          <p:cNvSpPr/>
          <p:nvPr/>
        </p:nvSpPr>
        <p:spPr>
          <a:xfrm>
            <a:off x="1193800" y="3863975"/>
            <a:ext cx="10185400" cy="2111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str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检测的字符串。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strbeg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可选参数用于设置字符串检测的起始位置。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strend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可选参数用于设置字符串检测的结束位置。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文本框 1"/>
          <p:cNvSpPr txBox="1"/>
          <p:nvPr/>
        </p:nvSpPr>
        <p:spPr>
          <a:xfrm>
            <a:off x="431800" y="1524000"/>
            <a:ext cx="120142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endswith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：检查字符串是否以制定子串结尾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274" name="矩形 2"/>
          <p:cNvSpPr/>
          <p:nvPr/>
        </p:nvSpPr>
        <p:spPr>
          <a:xfrm>
            <a:off x="1619250" y="2716213"/>
            <a:ext cx="631825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str.endswith(suffix[, start[, end]])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7000" y="25400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2277" name="矩形 11"/>
          <p:cNvSpPr/>
          <p:nvPr/>
        </p:nvSpPr>
        <p:spPr>
          <a:xfrm>
            <a:off x="1168400" y="3686175"/>
            <a:ext cx="10185400" cy="243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suffix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该参数可以是一个字符串或者是一个元素。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start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字符串中的开始位置。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end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字符串中的结束位置。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文本框 1"/>
          <p:cNvSpPr txBox="1"/>
          <p:nvPr/>
        </p:nvSpPr>
        <p:spPr>
          <a:xfrm>
            <a:off x="508000" y="1778000"/>
            <a:ext cx="120142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：将小写字母转为大写字母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22" name="矩形 2"/>
          <p:cNvSpPr/>
          <p:nvPr/>
        </p:nvSpPr>
        <p:spPr>
          <a:xfrm>
            <a:off x="2101850" y="2944813"/>
            <a:ext cx="209550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str.upper()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3200" y="27940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25" name="矩形 4"/>
          <p:cNvSpPr/>
          <p:nvPr/>
        </p:nvSpPr>
        <p:spPr>
          <a:xfrm>
            <a:off x="1422400" y="4092575"/>
            <a:ext cx="8890000" cy="1751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mystr = 'hello world itheima and itheimaApp'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newStr = mystr.upper()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HELLO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WORLD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ITHEIMA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ITHEIMAAPP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文本框 1"/>
          <p:cNvSpPr txBox="1"/>
          <p:nvPr/>
        </p:nvSpPr>
        <p:spPr>
          <a:xfrm>
            <a:off x="533400" y="1447800"/>
            <a:ext cx="120142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ljust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：左对齐，使用空格填充至指定长度的新字符串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370" name="矩形 2"/>
          <p:cNvSpPr/>
          <p:nvPr/>
        </p:nvSpPr>
        <p:spPr>
          <a:xfrm>
            <a:off x="1593850" y="2665413"/>
            <a:ext cx="4852988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str.ljust(width[, fillchar])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0800" y="24892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6373" name="矩形 6"/>
          <p:cNvSpPr/>
          <p:nvPr/>
        </p:nvSpPr>
        <p:spPr>
          <a:xfrm>
            <a:off x="1320800" y="3870325"/>
            <a:ext cx="7975600" cy="1987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width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指定字符串长度。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fillchar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填充字符，默认为空格。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文本框 1"/>
          <p:cNvSpPr txBox="1"/>
          <p:nvPr/>
        </p:nvSpPr>
        <p:spPr>
          <a:xfrm>
            <a:off x="533400" y="1447800"/>
            <a:ext cx="120142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rjust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：右对齐，使用空格填充至指定长度的新字符串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418" name="矩形 2"/>
          <p:cNvSpPr/>
          <p:nvPr/>
        </p:nvSpPr>
        <p:spPr>
          <a:xfrm>
            <a:off x="1593850" y="2665413"/>
            <a:ext cx="478790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str.rjust(width[, fillchar])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0800" y="24892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8421" name="矩形 6"/>
          <p:cNvSpPr/>
          <p:nvPr/>
        </p:nvSpPr>
        <p:spPr>
          <a:xfrm>
            <a:off x="1320800" y="3870325"/>
            <a:ext cx="7975600" cy="1987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width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指定字符串长度。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fillchar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填充字符，默认为空格。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2003425"/>
            <a:ext cx="3335020" cy="3128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0960" y="3237865"/>
            <a:ext cx="1563370" cy="660400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292624" y="31144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学习目标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>
          <a:xfrm>
            <a:off x="1819275" y="1436688"/>
            <a:ext cx="3119438" cy="1204912"/>
            <a:chOff x="153988" y="1550466"/>
            <a:chExt cx="3118669" cy="1205304"/>
          </a:xfrm>
        </p:grpSpPr>
        <p:sp>
          <p:nvSpPr>
            <p:cNvPr id="155661" name="矩形 5"/>
            <p:cNvSpPr/>
            <p:nvPr/>
          </p:nvSpPr>
          <p:spPr>
            <a:xfrm>
              <a:off x="751884" y="1550466"/>
              <a:ext cx="2520773" cy="9900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indent="-457200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字符串操作符的使用</a:t>
              </a:r>
              <a:endPara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5662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155663" name="直接连接符 7"/>
              <p:cNvCxnSpPr/>
              <p:nvPr/>
            </p:nvCxnSpPr>
            <p:spPr>
              <a:xfrm>
                <a:off x="860311" y="2351792"/>
                <a:ext cx="372783" cy="652665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64" name="直接连接符 10"/>
              <p:cNvCxnSpPr/>
              <p:nvPr/>
            </p:nvCxnSpPr>
            <p:spPr>
              <a:xfrm>
                <a:off x="1223576" y="3004457"/>
                <a:ext cx="181474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65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17" name="椭圆 16"/>
              <p:cNvSpPr>
                <a:spLocks noChangeArrowheads="1"/>
              </p:cNvSpPr>
              <p:nvPr/>
            </p:nvSpPr>
            <p:spPr bwMode="auto">
              <a:xfrm>
                <a:off x="1232465" y="3558156"/>
                <a:ext cx="474308" cy="47481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2"/>
                <a:ext cx="334712" cy="5224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>
          <a:xfrm>
            <a:off x="6992938" y="1436370"/>
            <a:ext cx="2962275" cy="1220788"/>
            <a:chOff x="5733320" y="1993502"/>
            <a:chExt cx="2963005" cy="1216423"/>
          </a:xfrm>
        </p:grpSpPr>
        <p:grpSp>
          <p:nvGrpSpPr>
            <p:cNvPr id="155669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155670" name="直接连接符 33"/>
              <p:cNvCxnSpPr/>
              <p:nvPr/>
            </p:nvCxnSpPr>
            <p:spPr>
              <a:xfrm>
                <a:off x="860264" y="2352994"/>
                <a:ext cx="371605" cy="65146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71" name="直接连接符 34"/>
              <p:cNvCxnSpPr/>
              <p:nvPr/>
            </p:nvCxnSpPr>
            <p:spPr>
              <a:xfrm>
                <a:off x="1222341" y="3004457"/>
                <a:ext cx="1816736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72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25" name="椭圆 24"/>
              <p:cNvSpPr>
                <a:spLocks noChangeArrowheads="1"/>
              </p:cNvSpPr>
              <p:nvPr/>
            </p:nvSpPr>
            <p:spPr bwMode="auto">
              <a:xfrm>
                <a:off x="1232348" y="3559288"/>
                <a:ext cx="474532" cy="474961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790"/>
                <a:ext cx="335995" cy="52245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675" name="矩形 46"/>
            <p:cNvSpPr/>
            <p:nvPr/>
          </p:nvSpPr>
          <p:spPr>
            <a:xfrm>
              <a:off x="5733320" y="1993502"/>
              <a:ext cx="2486554" cy="9865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marL="457200" indent="-457200" algn="r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字符串的输出和输入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>
          <a:xfrm>
            <a:off x="6946900" y="4905375"/>
            <a:ext cx="3416300" cy="1103313"/>
            <a:chOff x="5280845" y="4225925"/>
            <a:chExt cx="3415480" cy="1104900"/>
          </a:xfrm>
        </p:grpSpPr>
        <p:sp>
          <p:nvSpPr>
            <p:cNvPr id="155677" name="矩形 51"/>
            <p:cNvSpPr/>
            <p:nvPr/>
          </p:nvSpPr>
          <p:spPr>
            <a:xfrm>
              <a:off x="5280845" y="4528102"/>
              <a:ext cx="2772529" cy="529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marL="457200" indent="-457200" algn="r">
                <a:lnSpc>
                  <a:spcPts val="3600"/>
                </a:lnSpc>
                <a:buFont typeface="Calibri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字符串的常见操作</a:t>
              </a:r>
              <a:endPara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55678" name="组合 38"/>
            <p:cNvGrpSpPr/>
            <p:nvPr/>
          </p:nvGrpSpPr>
          <p:grpSpPr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155679" name="直接连接符 39"/>
              <p:cNvCxnSpPr/>
              <p:nvPr/>
            </p:nvCxnSpPr>
            <p:spPr>
              <a:xfrm>
                <a:off x="902991" y="2373554"/>
                <a:ext cx="373011" cy="65156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80" name="直接连接符 40"/>
              <p:cNvCxnSpPr/>
              <p:nvPr/>
            </p:nvCxnSpPr>
            <p:spPr>
              <a:xfrm rot="-10800000" flipH="1">
                <a:off x="1266479" y="3025116"/>
                <a:ext cx="2382513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81" name="组合 41"/>
            <p:cNvGrpSpPr/>
            <p:nvPr/>
          </p:nvGrpSpPr>
          <p:grpSpPr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33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>
          <a:xfrm>
            <a:off x="1592263" y="4903470"/>
            <a:ext cx="3198812" cy="1312863"/>
            <a:chOff x="218911" y="4857376"/>
            <a:chExt cx="3199579" cy="1311805"/>
          </a:xfrm>
        </p:grpSpPr>
        <p:grpSp>
          <p:nvGrpSpPr>
            <p:cNvPr id="155685" name="组合 16"/>
            <p:cNvGrpSpPr/>
            <p:nvPr/>
          </p:nvGrpSpPr>
          <p:grpSpPr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155686" name="直接连接符 7"/>
              <p:cNvCxnSpPr/>
              <p:nvPr/>
            </p:nvCxnSpPr>
            <p:spPr>
              <a:xfrm>
                <a:off x="860243" y="2351976"/>
                <a:ext cx="371966" cy="65248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87" name="直接连接符 10"/>
              <p:cNvCxnSpPr/>
              <p:nvPr/>
            </p:nvCxnSpPr>
            <p:spPr>
              <a:xfrm>
                <a:off x="1222671" y="3004457"/>
                <a:ext cx="1816230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88" name="组合 41"/>
            <p:cNvGrpSpPr/>
            <p:nvPr/>
          </p:nvGrpSpPr>
          <p:grpSpPr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41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691" name="矩形 7"/>
            <p:cNvSpPr/>
            <p:nvPr/>
          </p:nvSpPr>
          <p:spPr>
            <a:xfrm>
              <a:off x="785125" y="5160366"/>
              <a:ext cx="2633365" cy="5279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</a:t>
              </a:r>
              <a:r>
                <a:rPr lang="zh-CN" altLang="en-US" sz="2000" b="1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转义字符的使用</a:t>
              </a:r>
              <a:endParaRPr lang="en-US" altLang="zh-CN" sz="20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文本框 1"/>
          <p:cNvSpPr txBox="1"/>
          <p:nvPr/>
        </p:nvSpPr>
        <p:spPr>
          <a:xfrm>
            <a:off x="533400" y="1447800"/>
            <a:ext cx="120142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返回一个指定的宽度</a:t>
            </a: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width </a:t>
            </a: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居中的字符串 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466" name="矩形 2"/>
          <p:cNvSpPr/>
          <p:nvPr/>
        </p:nvSpPr>
        <p:spPr>
          <a:xfrm>
            <a:off x="1593850" y="2665413"/>
            <a:ext cx="907415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str.center(width[, fillchar])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0800" y="24892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8466" y="300255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0469" name="矩形 6"/>
          <p:cNvSpPr/>
          <p:nvPr/>
        </p:nvSpPr>
        <p:spPr>
          <a:xfrm>
            <a:off x="1447800" y="3743325"/>
            <a:ext cx="7975600" cy="1987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width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字符串的总宽度。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fillchar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填充字符。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文本框 1"/>
          <p:cNvSpPr txBox="1"/>
          <p:nvPr/>
        </p:nvSpPr>
        <p:spPr>
          <a:xfrm>
            <a:off x="533400" y="1447800"/>
            <a:ext cx="120142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lstrip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截掉字符串左边的空格或指定字符 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14" name="矩形 2"/>
          <p:cNvSpPr/>
          <p:nvPr/>
        </p:nvSpPr>
        <p:spPr>
          <a:xfrm>
            <a:off x="1593850" y="2665413"/>
            <a:ext cx="907415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str.lstrip([chars])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0800" y="24892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393065" y="2494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517" name="矩形 6"/>
          <p:cNvSpPr/>
          <p:nvPr/>
        </p:nvSpPr>
        <p:spPr>
          <a:xfrm>
            <a:off x="1447800" y="3743325"/>
            <a:ext cx="7975600" cy="1438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chars --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指定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删除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的字符</a:t>
            </a:r>
            <a:r>
              <a:rPr lang="zh-CN" altLang="zh-CN" sz="3200" dirty="0">
                <a:latin typeface="等线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3200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1" name="文本框 1"/>
          <p:cNvSpPr txBox="1"/>
          <p:nvPr/>
        </p:nvSpPr>
        <p:spPr>
          <a:xfrm>
            <a:off x="533400" y="1447800"/>
            <a:ext cx="120142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rstrip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截掉字符串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边的空格或指定字符 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62" name="矩形 2"/>
          <p:cNvSpPr/>
          <p:nvPr/>
        </p:nvSpPr>
        <p:spPr>
          <a:xfrm>
            <a:off x="1593850" y="2665413"/>
            <a:ext cx="907415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str.rstrip([chars])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0800" y="24892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393065" y="2494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565" name="矩形 6"/>
          <p:cNvSpPr/>
          <p:nvPr/>
        </p:nvSpPr>
        <p:spPr>
          <a:xfrm>
            <a:off x="1447800" y="3743325"/>
            <a:ext cx="7975600" cy="1438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chars </a:t>
            </a:r>
            <a:r>
              <a:rPr lang="en-US" altLang="zh-CN" sz="3200" dirty="0">
                <a:latin typeface="楷体" pitchFamily="49" charset="-122"/>
                <a:ea typeface="宋体" panose="02010600030101010101" pitchFamily="2" charset="-122"/>
                <a:cs typeface="Mangal" pitchFamily="18" charset="0"/>
              </a:rPr>
              <a:t>–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制定删除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的字符</a:t>
            </a:r>
            <a:r>
              <a:rPr lang="zh-CN" altLang="zh-CN" sz="3200" dirty="0">
                <a:latin typeface="等线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3200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09" name="文本框 1"/>
          <p:cNvSpPr txBox="1"/>
          <p:nvPr/>
        </p:nvSpPr>
        <p:spPr>
          <a:xfrm>
            <a:off x="533400" y="1447800"/>
            <a:ext cx="120142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截掉字符串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边的空格或指定字符 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610" name="矩形 2"/>
          <p:cNvSpPr/>
          <p:nvPr/>
        </p:nvSpPr>
        <p:spPr>
          <a:xfrm>
            <a:off x="1593850" y="2665413"/>
            <a:ext cx="907415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str.strip([chars])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0800" y="2489200"/>
            <a:ext cx="88392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393065" y="2494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613" name="矩形 6"/>
          <p:cNvSpPr/>
          <p:nvPr/>
        </p:nvSpPr>
        <p:spPr>
          <a:xfrm>
            <a:off x="1447800" y="3743325"/>
            <a:ext cx="7975600" cy="15287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参数如下：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chars --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移除字符串头尾指定的字符。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865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8659" name="TextBox 6"/>
          <p:cNvSpPr txBox="1"/>
          <p:nvPr/>
        </p:nvSpPr>
        <p:spPr>
          <a:xfrm>
            <a:off x="4851400" y="16970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字符串介绍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60" name="TextBox 10"/>
          <p:cNvSpPr txBox="1"/>
          <p:nvPr/>
        </p:nvSpPr>
        <p:spPr>
          <a:xfrm>
            <a:off x="4851400" y="2601913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字符串的输出和输入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61" name="TextBox 11"/>
          <p:cNvSpPr txBox="1"/>
          <p:nvPr/>
        </p:nvSpPr>
        <p:spPr>
          <a:xfrm>
            <a:off x="4851400" y="3506788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访问字符串中的值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851400" y="4410075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8663" name="TextBox 11"/>
          <p:cNvSpPr txBox="1"/>
          <p:nvPr/>
        </p:nvSpPr>
        <p:spPr>
          <a:xfrm>
            <a:off x="4851400" y="531336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字符串运算符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8664" name="组 1"/>
          <p:cNvGrpSpPr/>
          <p:nvPr/>
        </p:nvGrpSpPr>
        <p:grpSpPr>
          <a:xfrm>
            <a:off x="4541838" y="5172075"/>
            <a:ext cx="5389562" cy="822325"/>
            <a:chOff x="4979231" y="2224475"/>
            <a:chExt cx="5391290" cy="822798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5391290" cy="822798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198666" name="TextBox 6"/>
            <p:cNvSpPr txBox="1"/>
            <p:nvPr/>
          </p:nvSpPr>
          <p:spPr>
            <a:xfrm>
              <a:off x="5278369" y="2322185"/>
              <a:ext cx="4914295" cy="554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字符串运算符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字符串运算符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06600" y="1811338"/>
          <a:ext cx="8661400" cy="4008438"/>
        </p:xfrm>
        <a:graphic>
          <a:graphicData uri="http://schemas.openxmlformats.org/drawingml/2006/table">
            <a:tbl>
              <a:tblPr/>
              <a:tblGrid>
                <a:gridCol w="1670050"/>
                <a:gridCol w="6991350"/>
              </a:tblGrid>
              <a:tr h="80168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</a:tr>
              <a:tr h="80168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endParaRPr kumimoji="0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字符串连接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80168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kumimoji="0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重复输出字符串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80168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4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</a:t>
                      </a:r>
                      <a:r>
                        <a:rPr kumimoji="0" lang="en-US" altLang="zh-CN" sz="4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]</a:t>
                      </a:r>
                      <a:endParaRPr kumimoji="0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通过索引获取字符串中的字符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80168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4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</a:t>
                      </a:r>
                      <a:r>
                        <a:rPr kumimoji="0" lang="en-US" altLang="zh-CN" sz="4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:]</a:t>
                      </a:r>
                      <a:endParaRPr kumimoji="0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截取字符串中的一部分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字符串运算符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19200" y="1760538"/>
          <a:ext cx="10337800" cy="4006850"/>
        </p:xfrm>
        <a:graphic>
          <a:graphicData uri="http://schemas.openxmlformats.org/drawingml/2006/table">
            <a:tbl>
              <a:tblPr/>
              <a:tblGrid>
                <a:gridCol w="1593850"/>
                <a:gridCol w="8743950"/>
              </a:tblGrid>
              <a:tr h="7633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</a:tr>
              <a:tr h="98081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成员运算符，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如果字符串中包含给定的字符，返回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106175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</a:t>
                      </a:r>
                      <a:r>
                        <a:rPr kumimoji="0" lang="zh-CN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成员运算符。如果字符串中不包含给定字符，返回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12008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原始字符串：所有的字符串都是直接按照字面的意思来使用，没有转义特殊或不能打印的字符。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00723" name="矩形 3"/>
          <p:cNvSpPr/>
          <p:nvPr/>
        </p:nvSpPr>
        <p:spPr>
          <a:xfrm>
            <a:off x="6003925" y="3198813"/>
            <a:ext cx="184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练习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1730" name="矩形 3"/>
          <p:cNvSpPr/>
          <p:nvPr/>
        </p:nvSpPr>
        <p:spPr>
          <a:xfrm>
            <a:off x="6003925" y="3198813"/>
            <a:ext cx="184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1731" name="矩形 3"/>
          <p:cNvSpPr/>
          <p:nvPr/>
        </p:nvSpPr>
        <p:spPr>
          <a:xfrm>
            <a:off x="1865313" y="1549400"/>
            <a:ext cx="26606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b="1" dirty="0">
                <a:solidFill>
                  <a:srgbClr val="4F4F4F"/>
                </a:solidFill>
                <a:latin typeface="-apple-system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rgbClr val="4F4F4F"/>
                </a:solidFill>
                <a:latin typeface="-apple-system"/>
                <a:ea typeface="宋体" panose="02010600030101010101" pitchFamily="2" charset="-122"/>
              </a:rPr>
              <a:t>打印九九乘法表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1732" name="矩形 5"/>
          <p:cNvSpPr/>
          <p:nvPr/>
        </p:nvSpPr>
        <p:spPr>
          <a:xfrm>
            <a:off x="1851025" y="2763838"/>
            <a:ext cx="5351463" cy="463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求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1-2+3-4+5 ... 99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的所有数的和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1733" name="矩形 6"/>
          <p:cNvSpPr/>
          <p:nvPr/>
        </p:nvSpPr>
        <p:spPr>
          <a:xfrm>
            <a:off x="1865313" y="3862388"/>
            <a:ext cx="6032500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输入一行字符， 分别统计出其中</a:t>
            </a:r>
            <a:endParaRPr lang="en-US" altLang="zh-CN" dirty="0">
              <a:solidFill>
                <a:srgbClr val="39393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英文字母、空格、数字和其它字符的个数。</a:t>
            </a:r>
            <a:endParaRPr lang="zh-CN" altLang="en-US" dirty="0">
              <a:solidFill>
                <a:srgbClr val="39393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练习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3778" name="矩形 3"/>
          <p:cNvSpPr/>
          <p:nvPr/>
        </p:nvSpPr>
        <p:spPr>
          <a:xfrm>
            <a:off x="6003925" y="3198813"/>
            <a:ext cx="184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3779" name="矩形 5"/>
          <p:cNvSpPr/>
          <p:nvPr/>
        </p:nvSpPr>
        <p:spPr>
          <a:xfrm>
            <a:off x="882650" y="1935163"/>
            <a:ext cx="6096000" cy="3786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方法1：笨办法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sum1 =0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sum2 = 0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for i in range(1,100,2):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    sum1 += i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for j in range(2,100,2):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    sum2 +=j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sum3 = sum1 -sum2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print(sum3)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3780" name="矩形 2"/>
          <p:cNvSpPr/>
          <p:nvPr/>
        </p:nvSpPr>
        <p:spPr>
          <a:xfrm>
            <a:off x="6284913" y="1905000"/>
            <a:ext cx="6096000" cy="304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方法2：正常程序猿的方法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sum=0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for i in range(0,100):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    if i%2==0: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        sum-=i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    else: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        sum+=i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print(sum)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3781" name="矩形 7"/>
          <p:cNvSpPr/>
          <p:nvPr/>
        </p:nvSpPr>
        <p:spPr>
          <a:xfrm>
            <a:off x="835025" y="1136650"/>
            <a:ext cx="5353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求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1-2+3-4+5 ... 99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的所有数的和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2003425"/>
            <a:ext cx="3335020" cy="312864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5370830" y="2912745"/>
            <a:ext cx="1622425" cy="14751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列表</a:t>
            </a:r>
            <a:endParaRPr lang="zh-CN" altLang="en-US" dirty="0"/>
          </a:p>
          <a:p>
            <a:r>
              <a:rPr lang="zh-CN" altLang="en-US" dirty="0"/>
              <a:t>字典</a:t>
            </a:r>
            <a:endParaRPr lang="zh-CN" altLang="en-US" dirty="0"/>
          </a:p>
          <a:p>
            <a:r>
              <a:rPr lang="zh-CN" altLang="en-US" dirty="0"/>
              <a:t>元祖</a:t>
            </a:r>
            <a:endParaRPr lang="zh-CN" altLang="en-US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292624" y="31144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学习目标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>
          <a:xfrm>
            <a:off x="1819275" y="1424189"/>
            <a:ext cx="3119438" cy="1217411"/>
            <a:chOff x="153988" y="1537963"/>
            <a:chExt cx="3118669" cy="1217807"/>
          </a:xfrm>
        </p:grpSpPr>
        <p:sp>
          <p:nvSpPr>
            <p:cNvPr id="155661" name="矩形 5"/>
            <p:cNvSpPr/>
            <p:nvPr/>
          </p:nvSpPr>
          <p:spPr>
            <a:xfrm>
              <a:off x="751884" y="1537963"/>
              <a:ext cx="2520773" cy="10150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indent="-457200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什么是列表，以及列表的常见操作</a:t>
              </a:r>
              <a:endPara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5662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155663" name="直接连接符 7"/>
              <p:cNvCxnSpPr/>
              <p:nvPr/>
            </p:nvCxnSpPr>
            <p:spPr>
              <a:xfrm>
                <a:off x="860311" y="2351792"/>
                <a:ext cx="372783" cy="652665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64" name="直接连接符 10"/>
              <p:cNvCxnSpPr/>
              <p:nvPr/>
            </p:nvCxnSpPr>
            <p:spPr>
              <a:xfrm>
                <a:off x="1223576" y="3004457"/>
                <a:ext cx="181474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65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17" name="椭圆 16"/>
              <p:cNvSpPr>
                <a:spLocks noChangeArrowheads="1"/>
              </p:cNvSpPr>
              <p:nvPr/>
            </p:nvSpPr>
            <p:spPr bwMode="auto">
              <a:xfrm>
                <a:off x="1232465" y="3558156"/>
                <a:ext cx="474308" cy="47481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2"/>
                <a:ext cx="334712" cy="5224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>
          <a:xfrm>
            <a:off x="6992938" y="1553076"/>
            <a:ext cx="2962275" cy="1104082"/>
            <a:chOff x="5733320" y="2109791"/>
            <a:chExt cx="2963005" cy="1100134"/>
          </a:xfrm>
        </p:grpSpPr>
        <p:grpSp>
          <p:nvGrpSpPr>
            <p:cNvPr id="155669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155670" name="直接连接符 33"/>
              <p:cNvCxnSpPr/>
              <p:nvPr/>
            </p:nvCxnSpPr>
            <p:spPr>
              <a:xfrm>
                <a:off x="860264" y="2352994"/>
                <a:ext cx="371605" cy="65146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71" name="直接连接符 34"/>
              <p:cNvCxnSpPr/>
              <p:nvPr/>
            </p:nvCxnSpPr>
            <p:spPr>
              <a:xfrm>
                <a:off x="1222341" y="3004457"/>
                <a:ext cx="1816736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72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25" name="椭圆 24"/>
              <p:cNvSpPr>
                <a:spLocks noChangeArrowheads="1"/>
              </p:cNvSpPr>
              <p:nvPr/>
            </p:nvSpPr>
            <p:spPr bwMode="auto">
              <a:xfrm>
                <a:off x="1232348" y="3559288"/>
                <a:ext cx="474532" cy="474961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790"/>
                <a:ext cx="335995" cy="52245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675" name="矩形 46"/>
            <p:cNvSpPr/>
            <p:nvPr/>
          </p:nvSpPr>
          <p:spPr>
            <a:xfrm>
              <a:off x="5733320" y="2211200"/>
              <a:ext cx="2486554" cy="551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marL="457200" indent="-457200" algn="r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列表的嵌套使用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>
          <a:xfrm>
            <a:off x="6946900" y="4905375"/>
            <a:ext cx="3416300" cy="1103313"/>
            <a:chOff x="5280845" y="4225925"/>
            <a:chExt cx="3415480" cy="1104900"/>
          </a:xfrm>
        </p:grpSpPr>
        <p:sp>
          <p:nvSpPr>
            <p:cNvPr id="155677" name="矩形 51"/>
            <p:cNvSpPr/>
            <p:nvPr/>
          </p:nvSpPr>
          <p:spPr>
            <a:xfrm>
              <a:off x="5280845" y="4515717"/>
              <a:ext cx="2772529" cy="5538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marL="457200" indent="-457200" algn="r">
                <a:lnSpc>
                  <a:spcPts val="3600"/>
                </a:lnSpc>
                <a:buFont typeface="Calibri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sz="2000" b="1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元组的基本使用</a:t>
              </a:r>
              <a:endPara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55678" name="组合 38"/>
            <p:cNvGrpSpPr/>
            <p:nvPr/>
          </p:nvGrpSpPr>
          <p:grpSpPr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155679" name="直接连接符 39"/>
              <p:cNvCxnSpPr/>
              <p:nvPr/>
            </p:nvCxnSpPr>
            <p:spPr>
              <a:xfrm>
                <a:off x="902991" y="2373554"/>
                <a:ext cx="373011" cy="65156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80" name="直接连接符 40"/>
              <p:cNvCxnSpPr/>
              <p:nvPr/>
            </p:nvCxnSpPr>
            <p:spPr>
              <a:xfrm rot="-10800000" flipH="1">
                <a:off x="1266479" y="3025116"/>
                <a:ext cx="2382513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81" name="组合 41"/>
            <p:cNvGrpSpPr/>
            <p:nvPr/>
          </p:nvGrpSpPr>
          <p:grpSpPr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33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>
          <a:xfrm>
            <a:off x="1592263" y="4903470"/>
            <a:ext cx="3198812" cy="1317964"/>
            <a:chOff x="218911" y="4857376"/>
            <a:chExt cx="3199579" cy="1316902"/>
          </a:xfrm>
        </p:grpSpPr>
        <p:grpSp>
          <p:nvGrpSpPr>
            <p:cNvPr id="155685" name="组合 16"/>
            <p:cNvGrpSpPr/>
            <p:nvPr/>
          </p:nvGrpSpPr>
          <p:grpSpPr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155686" name="直接连接符 7"/>
              <p:cNvCxnSpPr/>
              <p:nvPr/>
            </p:nvCxnSpPr>
            <p:spPr>
              <a:xfrm>
                <a:off x="860243" y="2351976"/>
                <a:ext cx="371966" cy="65248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87" name="直接连接符 10"/>
              <p:cNvCxnSpPr/>
              <p:nvPr/>
            </p:nvCxnSpPr>
            <p:spPr>
              <a:xfrm>
                <a:off x="1222671" y="3004457"/>
                <a:ext cx="1816230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88" name="组合 41"/>
            <p:cNvGrpSpPr/>
            <p:nvPr/>
          </p:nvGrpSpPr>
          <p:grpSpPr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41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691" name="矩形 7"/>
            <p:cNvSpPr/>
            <p:nvPr/>
          </p:nvSpPr>
          <p:spPr>
            <a:xfrm>
              <a:off x="785125" y="5160366"/>
              <a:ext cx="2633365" cy="10139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sz="2000" b="1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字典的常见操作以及字典的遍历</a:t>
              </a:r>
              <a:endParaRPr lang="en-US" altLang="zh-CN" sz="20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TextBox 6"/>
          <p:cNvSpPr txBox="1"/>
          <p:nvPr/>
        </p:nvSpPr>
        <p:spPr>
          <a:xfrm>
            <a:off x="4851400" y="16970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字符串介绍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674" name="TextBox 10"/>
          <p:cNvSpPr txBox="1"/>
          <p:nvPr/>
        </p:nvSpPr>
        <p:spPr>
          <a:xfrm>
            <a:off x="4851400" y="2601913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字符串的输出和输入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675" name="TextBox 11"/>
          <p:cNvSpPr txBox="1"/>
          <p:nvPr/>
        </p:nvSpPr>
        <p:spPr>
          <a:xfrm>
            <a:off x="4851400" y="3506788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访问字符串中的值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6677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11"/>
          <p:cNvSpPr txBox="1"/>
          <p:nvPr/>
        </p:nvSpPr>
        <p:spPr>
          <a:xfrm>
            <a:off x="4851400" y="4410075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6679" name="TextBox 11"/>
          <p:cNvSpPr txBox="1"/>
          <p:nvPr/>
        </p:nvSpPr>
        <p:spPr>
          <a:xfrm>
            <a:off x="4851400" y="531336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字符串运算符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Box 6"/>
          <p:cNvSpPr txBox="1"/>
          <p:nvPr/>
        </p:nvSpPr>
        <p:spPr>
          <a:xfrm>
            <a:off x="4775200" y="1646238"/>
            <a:ext cx="3832225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列表概述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0946" name="TextBox 10"/>
          <p:cNvSpPr txBox="1"/>
          <p:nvPr/>
        </p:nvSpPr>
        <p:spPr>
          <a:xfrm>
            <a:off x="4775200" y="2414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列表的循环遍历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947" name="TextBox 11"/>
          <p:cNvSpPr txBox="1"/>
          <p:nvPr/>
        </p:nvSpPr>
        <p:spPr>
          <a:xfrm>
            <a:off x="4775200" y="31845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列表的常见操作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094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11"/>
          <p:cNvSpPr txBox="1"/>
          <p:nvPr/>
        </p:nvSpPr>
        <p:spPr>
          <a:xfrm>
            <a:off x="4775200" y="39528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列表的嵌套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0951" name="TextBox 11"/>
          <p:cNvSpPr txBox="1"/>
          <p:nvPr/>
        </p:nvSpPr>
        <p:spPr>
          <a:xfrm>
            <a:off x="4775200" y="4721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元组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775200" y="5491163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06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字典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1970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TextBox 6"/>
          <p:cNvSpPr txBox="1"/>
          <p:nvPr/>
        </p:nvSpPr>
        <p:spPr>
          <a:xfrm>
            <a:off x="4775200" y="1646238"/>
            <a:ext cx="3832225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列表概述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1972" name="TextBox 10"/>
          <p:cNvSpPr txBox="1"/>
          <p:nvPr/>
        </p:nvSpPr>
        <p:spPr>
          <a:xfrm>
            <a:off x="4775200" y="2414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列表的循环遍历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973" name="TextBox 11"/>
          <p:cNvSpPr txBox="1"/>
          <p:nvPr/>
        </p:nvSpPr>
        <p:spPr>
          <a:xfrm>
            <a:off x="4775200" y="31845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列表的常见操作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4775200" y="39528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列表的嵌套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1975" name="TextBox 11"/>
          <p:cNvSpPr txBox="1"/>
          <p:nvPr/>
        </p:nvSpPr>
        <p:spPr>
          <a:xfrm>
            <a:off x="4775200" y="4721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元组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4775200" y="5491163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06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字典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1977" name="组 1"/>
          <p:cNvGrpSpPr/>
          <p:nvPr/>
        </p:nvGrpSpPr>
        <p:grpSpPr>
          <a:xfrm>
            <a:off x="4494213" y="1570038"/>
            <a:ext cx="4930775" cy="715962"/>
            <a:chOff x="4979231" y="2224475"/>
            <a:chExt cx="4933944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11979" name="TextBox 6"/>
            <p:cNvSpPr txBox="1"/>
            <p:nvPr/>
          </p:nvSpPr>
          <p:spPr>
            <a:xfrm>
              <a:off x="5278369" y="2322185"/>
              <a:ext cx="3832304" cy="554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列表概述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299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0" y="1435100"/>
            <a:ext cx="5645150" cy="476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2994" name="矩形 2"/>
          <p:cNvSpPr/>
          <p:nvPr/>
        </p:nvSpPr>
        <p:spPr>
          <a:xfrm>
            <a:off x="304800" y="2586038"/>
            <a:ext cx="6248400" cy="2439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假设一个班有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个学生，如果每个变量存放一个学生的姓名，是不是很麻烦？如果有一千个学生甚至更多，那该怎么办呢？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列表概述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列表概述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4018" name="矩形 2"/>
          <p:cNvSpPr/>
          <p:nvPr/>
        </p:nvSpPr>
        <p:spPr>
          <a:xfrm>
            <a:off x="838200" y="1362075"/>
            <a:ext cx="10668000" cy="18875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中的一种数据结构，它可以存储不同类型的数据。例如：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019" name="矩形 3"/>
          <p:cNvSpPr/>
          <p:nvPr/>
        </p:nvSpPr>
        <p:spPr>
          <a:xfrm>
            <a:off x="1436688" y="4037013"/>
            <a:ext cx="7173912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A =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[1,'xiaoWang','a', [2, 'b']]</a:t>
            </a:r>
            <a:endParaRPr lang="zh-CN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6000" y="3733800"/>
            <a:ext cx="9398000" cy="1295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列表概述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42" name="矩形 2"/>
          <p:cNvSpPr/>
          <p:nvPr/>
        </p:nvSpPr>
        <p:spPr>
          <a:xfrm>
            <a:off x="762000" y="1209675"/>
            <a:ext cx="10668000" cy="18875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列表索引是从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，我们可以通过下标索引的方式来访问列表中的值。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43" name="矩形 3"/>
          <p:cNvSpPr/>
          <p:nvPr/>
        </p:nvSpPr>
        <p:spPr>
          <a:xfrm>
            <a:off x="1309688" y="3452813"/>
            <a:ext cx="9612312" cy="22875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A = ['xiaoWang', 'xiaoZhang', 'xiaoHua']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print(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print(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3352800"/>
            <a:ext cx="9398000" cy="2641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列表的循环遍历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7090" name="矩形 2"/>
          <p:cNvSpPr/>
          <p:nvPr/>
        </p:nvSpPr>
        <p:spPr>
          <a:xfrm>
            <a:off x="731838" y="1497013"/>
            <a:ext cx="50323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循环遍历列表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091" name="矩形 3"/>
          <p:cNvSpPr/>
          <p:nvPr/>
        </p:nvSpPr>
        <p:spPr>
          <a:xfrm>
            <a:off x="1295400" y="2720975"/>
            <a:ext cx="9169400" cy="2381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namesList = ['xiaoWang','xiaoZhang','xiaoHua']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for name in namesList: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print(name)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" y="2590800"/>
            <a:ext cx="9398000" cy="284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列表的循环遍历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8114" name="矩形 2"/>
          <p:cNvSpPr/>
          <p:nvPr/>
        </p:nvSpPr>
        <p:spPr>
          <a:xfrm>
            <a:off x="731838" y="1497013"/>
            <a:ext cx="5557837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循环遍历列表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115" name="矩形 3"/>
          <p:cNvSpPr/>
          <p:nvPr/>
        </p:nvSpPr>
        <p:spPr>
          <a:xfrm>
            <a:off x="1524000" y="2309813"/>
            <a:ext cx="9169400" cy="390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namesList = [‘xiaoWang’,‘xiaoZhang’,‘xiaoHua’]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length = len(namesList)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 = 0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while i&lt;length: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print(namesList[i])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i+=1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2311400"/>
            <a:ext cx="9474200" cy="3860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913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TextBox 6"/>
          <p:cNvSpPr txBox="1"/>
          <p:nvPr/>
        </p:nvSpPr>
        <p:spPr>
          <a:xfrm>
            <a:off x="4775200" y="1646238"/>
            <a:ext cx="3832225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列表概述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9140" name="TextBox 10"/>
          <p:cNvSpPr txBox="1"/>
          <p:nvPr/>
        </p:nvSpPr>
        <p:spPr>
          <a:xfrm>
            <a:off x="4775200" y="2414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列表的循环遍历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141" name="TextBox 11"/>
          <p:cNvSpPr txBox="1"/>
          <p:nvPr/>
        </p:nvSpPr>
        <p:spPr>
          <a:xfrm>
            <a:off x="4775200" y="31845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列表的常见操作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4775200" y="39528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列表的嵌套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9143" name="TextBox 11"/>
          <p:cNvSpPr txBox="1"/>
          <p:nvPr/>
        </p:nvSpPr>
        <p:spPr>
          <a:xfrm>
            <a:off x="4775200" y="4721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元组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4775200" y="5491163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06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字典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9145" name="组 1"/>
          <p:cNvGrpSpPr/>
          <p:nvPr/>
        </p:nvGrpSpPr>
        <p:grpSpPr>
          <a:xfrm>
            <a:off x="4443413" y="3094038"/>
            <a:ext cx="4930775" cy="715962"/>
            <a:chOff x="4979231" y="2224475"/>
            <a:chExt cx="4933944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19147" name="TextBox 6"/>
            <p:cNvSpPr txBox="1"/>
            <p:nvPr/>
          </p:nvSpPr>
          <p:spPr>
            <a:xfrm>
              <a:off x="5278369" y="2322186"/>
              <a:ext cx="4302118" cy="554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列表的常见操作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在列表中增加元素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0162" name="矩形 2"/>
          <p:cNvSpPr/>
          <p:nvPr/>
        </p:nvSpPr>
        <p:spPr>
          <a:xfrm>
            <a:off x="711200" y="1766888"/>
            <a:ext cx="11150600" cy="3462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在列表中增加元素的方式有多种，具体如下：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可以向列表添加元素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可以将另一个列表的元素添加到列表中。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在指定位置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前插入元素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在列表中查找元素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1186" name="矩形 2"/>
          <p:cNvSpPr/>
          <p:nvPr/>
        </p:nvSpPr>
        <p:spPr>
          <a:xfrm>
            <a:off x="635000" y="1570038"/>
            <a:ext cx="11074400" cy="3462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在列表中查找元素的方法包括：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（存在）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如果存在那么结果为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（不存在），如果不存在那么结果为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769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699" name="TextBox 6"/>
          <p:cNvSpPr txBox="1"/>
          <p:nvPr/>
        </p:nvSpPr>
        <p:spPr>
          <a:xfrm>
            <a:off x="4851400" y="16970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字符串介绍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700" name="TextBox 10"/>
          <p:cNvSpPr txBox="1"/>
          <p:nvPr/>
        </p:nvSpPr>
        <p:spPr>
          <a:xfrm>
            <a:off x="4851400" y="2601913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字符串的输出和输入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701" name="TextBox 11"/>
          <p:cNvSpPr txBox="1"/>
          <p:nvPr/>
        </p:nvSpPr>
        <p:spPr>
          <a:xfrm>
            <a:off x="4851400" y="3506788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访问字符串中的值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851400" y="4410075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7703" name="TextBox 11"/>
          <p:cNvSpPr txBox="1"/>
          <p:nvPr/>
        </p:nvSpPr>
        <p:spPr>
          <a:xfrm>
            <a:off x="4851400" y="531336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字符串运算符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7704" name="组 1"/>
          <p:cNvGrpSpPr/>
          <p:nvPr/>
        </p:nvGrpSpPr>
        <p:grpSpPr>
          <a:xfrm>
            <a:off x="4567238" y="1539875"/>
            <a:ext cx="4983162" cy="822325"/>
            <a:chOff x="4979231" y="2224475"/>
            <a:chExt cx="4984760" cy="822798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84760" cy="822798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157706" name="TextBox 6"/>
            <p:cNvSpPr txBox="1"/>
            <p:nvPr/>
          </p:nvSpPr>
          <p:spPr>
            <a:xfrm>
              <a:off x="5278369" y="2322185"/>
              <a:ext cx="3832304" cy="554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字符串介绍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在列表中修改元素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2210" name="矩形 3"/>
          <p:cNvSpPr/>
          <p:nvPr/>
        </p:nvSpPr>
        <p:spPr>
          <a:xfrm>
            <a:off x="998538" y="1547813"/>
            <a:ext cx="9931400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列表元素的修改，也是通过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来实现的。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211" name="矩形 4"/>
          <p:cNvSpPr/>
          <p:nvPr/>
        </p:nvSpPr>
        <p:spPr>
          <a:xfrm>
            <a:off x="1460500" y="2919413"/>
            <a:ext cx="7508875" cy="1708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A = ['xiaoWang','xiaoZhang','xiaoHua']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A[1] = ‘xiaoLu’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2667000"/>
            <a:ext cx="8813800" cy="2590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在列表中删除元素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3234" name="矩形 2"/>
          <p:cNvSpPr/>
          <p:nvPr/>
        </p:nvSpPr>
        <p:spPr>
          <a:xfrm>
            <a:off x="1117600" y="1679575"/>
            <a:ext cx="9880600" cy="3733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列表元素的常用删除方法有三种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，具体如下：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：根据下标进行删除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：删除最后一个元素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：根据元素的值进行删除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7" name="矩形 1"/>
          <p:cNvSpPr/>
          <p:nvPr/>
        </p:nvSpPr>
        <p:spPr>
          <a:xfrm>
            <a:off x="965200" y="1970088"/>
            <a:ext cx="10363200" cy="2811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列表的排序可以通过下面两个方法实现：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方法：列表的元素按照特定顺序排列。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方法：将列表逆置。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列表的排序操作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5282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TextBox 6"/>
          <p:cNvSpPr txBox="1"/>
          <p:nvPr/>
        </p:nvSpPr>
        <p:spPr>
          <a:xfrm>
            <a:off x="4775200" y="1646238"/>
            <a:ext cx="3832225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列表概述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284" name="TextBox 10"/>
          <p:cNvSpPr txBox="1"/>
          <p:nvPr/>
        </p:nvSpPr>
        <p:spPr>
          <a:xfrm>
            <a:off x="4775200" y="2414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列表的循环遍历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285" name="TextBox 11"/>
          <p:cNvSpPr txBox="1"/>
          <p:nvPr/>
        </p:nvSpPr>
        <p:spPr>
          <a:xfrm>
            <a:off x="4775200" y="31845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列表的常见操作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4775200" y="39528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列表的嵌套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287" name="TextBox 11"/>
          <p:cNvSpPr txBox="1"/>
          <p:nvPr/>
        </p:nvSpPr>
        <p:spPr>
          <a:xfrm>
            <a:off x="4775200" y="4721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元组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4775200" y="5491163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06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字典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5289" name="组 1"/>
          <p:cNvGrpSpPr/>
          <p:nvPr/>
        </p:nvGrpSpPr>
        <p:grpSpPr>
          <a:xfrm>
            <a:off x="4468813" y="3906838"/>
            <a:ext cx="4930775" cy="715962"/>
            <a:chOff x="4979231" y="2224475"/>
            <a:chExt cx="4933944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25291" name="TextBox 6"/>
            <p:cNvSpPr txBox="1"/>
            <p:nvPr/>
          </p:nvSpPr>
          <p:spPr>
            <a:xfrm>
              <a:off x="5278369" y="2322186"/>
              <a:ext cx="4302118" cy="554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列表的嵌套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5" name="矩形 1"/>
          <p:cNvSpPr/>
          <p:nvPr/>
        </p:nvSpPr>
        <p:spPr>
          <a:xfrm>
            <a:off x="584200" y="1641475"/>
            <a:ext cx="112268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列表的嵌套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指的是一个列表的元素又是一个列表。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列表的嵌套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6307" name="矩形 3"/>
          <p:cNvSpPr/>
          <p:nvPr/>
        </p:nvSpPr>
        <p:spPr>
          <a:xfrm>
            <a:off x="1143000" y="2847975"/>
            <a:ext cx="10185400" cy="2127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schoolNames = [['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北京大学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','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清华大学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'],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['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南开大学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','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天津大学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','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天津师范大学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'],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山东大学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','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中国海洋大学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']]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00" y="2717800"/>
            <a:ext cx="10363200" cy="2590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7330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TextBox 6"/>
          <p:cNvSpPr txBox="1"/>
          <p:nvPr/>
        </p:nvSpPr>
        <p:spPr>
          <a:xfrm>
            <a:off x="4775200" y="1646238"/>
            <a:ext cx="3832225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列表概述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7332" name="TextBox 10"/>
          <p:cNvSpPr txBox="1"/>
          <p:nvPr/>
        </p:nvSpPr>
        <p:spPr>
          <a:xfrm>
            <a:off x="4775200" y="2414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列表的循环遍历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333" name="TextBox 11"/>
          <p:cNvSpPr txBox="1"/>
          <p:nvPr/>
        </p:nvSpPr>
        <p:spPr>
          <a:xfrm>
            <a:off x="4775200" y="31845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列表的常见操作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4775200" y="39528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列表的嵌套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7335" name="TextBox 11"/>
          <p:cNvSpPr txBox="1"/>
          <p:nvPr/>
        </p:nvSpPr>
        <p:spPr>
          <a:xfrm>
            <a:off x="4775200" y="4721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元组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4775200" y="5491163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06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字典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7337" name="组 1"/>
          <p:cNvGrpSpPr/>
          <p:nvPr/>
        </p:nvGrpSpPr>
        <p:grpSpPr>
          <a:xfrm>
            <a:off x="4443413" y="4643438"/>
            <a:ext cx="4930775" cy="715962"/>
            <a:chOff x="4979231" y="2224475"/>
            <a:chExt cx="4933944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27339" name="TextBox 6"/>
            <p:cNvSpPr txBox="1"/>
            <p:nvPr/>
          </p:nvSpPr>
          <p:spPr>
            <a:xfrm>
              <a:off x="5278369" y="2322186"/>
              <a:ext cx="4302118" cy="554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元组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8354" name="矩形 2"/>
          <p:cNvSpPr/>
          <p:nvPr/>
        </p:nvSpPr>
        <p:spPr>
          <a:xfrm>
            <a:off x="685800" y="1316038"/>
            <a:ext cx="109728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的元组与列表类似，不同之处在于元组的元素不能修改。元组使用小括号，列表使用方括号。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355" name="矩形 3"/>
          <p:cNvSpPr/>
          <p:nvPr/>
        </p:nvSpPr>
        <p:spPr>
          <a:xfrm>
            <a:off x="1574800" y="3489325"/>
            <a:ext cx="8483600" cy="2127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tup1 = ('physics', 'chemistry', 1997, 2000)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tup2 = (1, 2, 3, 4, 5 )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tup3 = "a", "b", "c", "d"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1400" y="3251200"/>
            <a:ext cx="10058400" cy="2590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元组的相关操作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9378" name="矩形 2"/>
          <p:cNvSpPr/>
          <p:nvPr/>
        </p:nvSpPr>
        <p:spPr>
          <a:xfrm>
            <a:off x="685800" y="1214438"/>
            <a:ext cx="10972800" cy="877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访问元组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379" name="矩形 3"/>
          <p:cNvSpPr/>
          <p:nvPr/>
        </p:nvSpPr>
        <p:spPr>
          <a:xfrm>
            <a:off x="1879600" y="3082925"/>
            <a:ext cx="8483600" cy="3506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tuple=('hello',100,4.5)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print(tuple[0])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print(tuple[1])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print(tuple[2])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1400" y="3098800"/>
            <a:ext cx="7289800" cy="3022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9381" name="矩形 5"/>
          <p:cNvSpPr/>
          <p:nvPr/>
        </p:nvSpPr>
        <p:spPr>
          <a:xfrm>
            <a:off x="1074738" y="2259013"/>
            <a:ext cx="7570787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元组可以使用下标索引来访问元组中的值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元组的相关操作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0402" name="矩形 2"/>
          <p:cNvSpPr/>
          <p:nvPr/>
        </p:nvSpPr>
        <p:spPr>
          <a:xfrm>
            <a:off x="685800" y="1214438"/>
            <a:ext cx="10972800" cy="877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元组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修改元组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403" name="矩形 3"/>
          <p:cNvSpPr/>
          <p:nvPr/>
        </p:nvSpPr>
        <p:spPr>
          <a:xfrm>
            <a:off x="1651000" y="2676525"/>
            <a:ext cx="6832600" cy="28178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tup1 = (12, 34.56);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tup2 = ('abc', 'xyz')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以下修改元组元素操作是非法的。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tup1[0] = 100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6200" y="2590800"/>
            <a:ext cx="7289800" cy="3022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3040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800" y="2971800"/>
            <a:ext cx="213360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元组的相关操作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1426" name="矩形 2"/>
          <p:cNvSpPr/>
          <p:nvPr/>
        </p:nvSpPr>
        <p:spPr>
          <a:xfrm>
            <a:off x="685800" y="1214438"/>
            <a:ext cx="10972800" cy="877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元组的遍历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427" name="矩形 3"/>
          <p:cNvSpPr/>
          <p:nvPr/>
        </p:nvSpPr>
        <p:spPr>
          <a:xfrm>
            <a:off x="1397000" y="2701925"/>
            <a:ext cx="6832600" cy="2538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a_turple = (1, 2, 3, 4, 5)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for num in a_turple: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print(num,end=" ”)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7600" y="2438400"/>
            <a:ext cx="7289800" cy="3022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什么是字符串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8722" name="矩形 2"/>
          <p:cNvSpPr/>
          <p:nvPr/>
        </p:nvSpPr>
        <p:spPr>
          <a:xfrm>
            <a:off x="431800" y="1670050"/>
            <a:ext cx="106172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字符串是一种表示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数据的类型。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8400" y="3657600"/>
            <a:ext cx="2946400" cy="152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200" y="3683000"/>
            <a:ext cx="3022600" cy="1498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29600" y="3657600"/>
            <a:ext cx="2819400" cy="1549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8726" name="矩形 6"/>
          <p:cNvSpPr/>
          <p:nvPr/>
        </p:nvSpPr>
        <p:spPr>
          <a:xfrm>
            <a:off x="1447800" y="4164013"/>
            <a:ext cx="248920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等线" panose="02010600030101010101" pitchFamily="2" charset="-122"/>
                <a:ea typeface="宋体" panose="02010600030101010101" pitchFamily="2" charset="-122"/>
              </a:rPr>
              <a:t>‘a’ </a:t>
            </a:r>
            <a:r>
              <a:rPr lang="zh-CN" altLang="zh-CN" sz="3600" dirty="0">
                <a:latin typeface="等线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等线" panose="02010600030101010101" pitchFamily="2" charset="-122"/>
                <a:ea typeface="宋体" panose="02010600030101010101" pitchFamily="2" charset="-122"/>
              </a:rPr>
              <a:t>'123'</a:t>
            </a:r>
            <a:endParaRPr lang="zh-CN" altLang="zh-CN" sz="3600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727" name="文本框 7"/>
          <p:cNvSpPr txBox="1"/>
          <p:nvPr/>
        </p:nvSpPr>
        <p:spPr>
          <a:xfrm>
            <a:off x="1143000" y="2971800"/>
            <a:ext cx="2971800" cy="646113"/>
          </a:xfrm>
          <a:prstGeom prst="rect">
            <a:avLst/>
          </a:prstGeom>
          <a:solidFill>
            <a:srgbClr val="1353A2"/>
          </a:solidFill>
          <a:ln w="9525">
            <a:noFill/>
          </a:ln>
        </p:spPr>
        <p:txBody>
          <a:bodyPr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使用单引号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728" name="文本框 8"/>
          <p:cNvSpPr txBox="1"/>
          <p:nvPr/>
        </p:nvSpPr>
        <p:spPr>
          <a:xfrm>
            <a:off x="4673600" y="2997200"/>
            <a:ext cx="2997200" cy="646113"/>
          </a:xfrm>
          <a:prstGeom prst="rect">
            <a:avLst/>
          </a:prstGeom>
          <a:solidFill>
            <a:srgbClr val="1353A2"/>
          </a:solidFill>
          <a:ln w="9525" cap="flat" cmpd="sng">
            <a:solidFill>
              <a:srgbClr val="1353A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使用双引号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729" name="文本框 9"/>
          <p:cNvSpPr txBox="1"/>
          <p:nvPr/>
        </p:nvSpPr>
        <p:spPr>
          <a:xfrm>
            <a:off x="8229600" y="2971800"/>
            <a:ext cx="2819400" cy="646113"/>
          </a:xfrm>
          <a:prstGeom prst="rect">
            <a:avLst/>
          </a:prstGeom>
          <a:solidFill>
            <a:srgbClr val="1353A2"/>
          </a:solidFill>
          <a:ln w="9525" cap="flat" cmpd="sng">
            <a:solidFill>
              <a:srgbClr val="1353A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indent="0" algn="ctr"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使用三引号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730" name="矩形 10"/>
          <p:cNvSpPr/>
          <p:nvPr/>
        </p:nvSpPr>
        <p:spPr>
          <a:xfrm>
            <a:off x="4968875" y="4164013"/>
            <a:ext cx="2905125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等线" panose="02010600030101010101" pitchFamily="2" charset="-122"/>
                <a:ea typeface="宋体" panose="02010600030101010101" pitchFamily="2" charset="-122"/>
              </a:rPr>
              <a:t>“a”</a:t>
            </a:r>
            <a:r>
              <a:rPr lang="zh-CN" altLang="zh-CN" sz="3600" dirty="0">
                <a:latin typeface="等线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等线" panose="02010600030101010101" pitchFamily="2" charset="-122"/>
                <a:ea typeface="宋体" panose="02010600030101010101" pitchFamily="2" charset="-122"/>
              </a:rPr>
              <a:t>"123"</a:t>
            </a:r>
            <a:endParaRPr lang="zh-CN" altLang="zh-CN" sz="3600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731" name="矩形 11"/>
          <p:cNvSpPr/>
          <p:nvPr/>
        </p:nvSpPr>
        <p:spPr>
          <a:xfrm>
            <a:off x="8864600" y="3814763"/>
            <a:ext cx="2870200" cy="1422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等线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zh-CN" sz="3600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等线" panose="02010600030101010101" pitchFamily="2" charset="-122"/>
                <a:ea typeface="宋体" panose="02010600030101010101" pitchFamily="2" charset="-122"/>
              </a:rPr>
              <a:t>Hello</a:t>
            </a:r>
            <a:endParaRPr lang="zh-CN" altLang="zh-CN" sz="3600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等线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zh-CN" sz="3600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元组的相关操作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2450" name="矩形 2"/>
          <p:cNvSpPr/>
          <p:nvPr/>
        </p:nvSpPr>
        <p:spPr>
          <a:xfrm>
            <a:off x="838200" y="1239838"/>
            <a:ext cx="10972800" cy="877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元组的内置函数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00200" y="2471738"/>
          <a:ext cx="8890000" cy="3579813"/>
        </p:xfrm>
        <a:graphic>
          <a:graphicData uri="http://schemas.openxmlformats.org/drawingml/2006/table">
            <a:tbl>
              <a:tblPr/>
              <a:tblGrid>
                <a:gridCol w="4445000"/>
                <a:gridCol w="4445000"/>
              </a:tblGrid>
              <a:tr h="804862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</a:tr>
              <a:tr h="6937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len(tuple)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计算元组元素个数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6937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max(tuple)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返回元组中元素最大值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6937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min(tuple)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返回元组中元素最小值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6937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tuple(seq)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将列表转为元组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3474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TextBox 6"/>
          <p:cNvSpPr txBox="1"/>
          <p:nvPr/>
        </p:nvSpPr>
        <p:spPr>
          <a:xfrm>
            <a:off x="4775200" y="1646238"/>
            <a:ext cx="3832225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列表概述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3476" name="TextBox 10"/>
          <p:cNvSpPr txBox="1"/>
          <p:nvPr/>
        </p:nvSpPr>
        <p:spPr>
          <a:xfrm>
            <a:off x="4775200" y="2414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列表的循环遍历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477" name="TextBox 11"/>
          <p:cNvSpPr txBox="1"/>
          <p:nvPr/>
        </p:nvSpPr>
        <p:spPr>
          <a:xfrm>
            <a:off x="4775200" y="31845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列表的常见操作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4775200" y="39528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列表的嵌套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3479" name="TextBox 11"/>
          <p:cNvSpPr txBox="1"/>
          <p:nvPr/>
        </p:nvSpPr>
        <p:spPr>
          <a:xfrm>
            <a:off x="4775200" y="4721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元组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4775200" y="5491163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06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字典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33481" name="组 1"/>
          <p:cNvGrpSpPr/>
          <p:nvPr/>
        </p:nvGrpSpPr>
        <p:grpSpPr>
          <a:xfrm>
            <a:off x="4494213" y="5380038"/>
            <a:ext cx="4930775" cy="715962"/>
            <a:chOff x="4979231" y="2224475"/>
            <a:chExt cx="4933944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33483" name="TextBox 6"/>
            <p:cNvSpPr txBox="1"/>
            <p:nvPr/>
          </p:nvSpPr>
          <p:spPr>
            <a:xfrm>
              <a:off x="5278369" y="2322186"/>
              <a:ext cx="4302118" cy="554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字典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449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0" y="4419600"/>
            <a:ext cx="2835275" cy="187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字典介绍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4499" name="矩形 2"/>
          <p:cNvSpPr/>
          <p:nvPr/>
        </p:nvSpPr>
        <p:spPr>
          <a:xfrm>
            <a:off x="685800" y="1316038"/>
            <a:ext cx="11125200" cy="160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字典是一种存储数据的容器，它和列表一样，都可以存储多个数据。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500" name="矩形 4"/>
          <p:cNvSpPr/>
          <p:nvPr/>
        </p:nvSpPr>
        <p:spPr>
          <a:xfrm>
            <a:off x="863600" y="3317875"/>
            <a:ext cx="106172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info = {'name':'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班长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', 'sex':'f', 'address':'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北京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'}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600" y="3124200"/>
            <a:ext cx="10261600" cy="1117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4502" name="矩形 6"/>
          <p:cNvSpPr/>
          <p:nvPr/>
        </p:nvSpPr>
        <p:spPr>
          <a:xfrm>
            <a:off x="914400" y="4479925"/>
            <a:ext cx="7899400" cy="1190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每个元素都是由两部分组成的，分别是键和值。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‘name’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为键，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‘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班长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为值。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字典的常见操作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522" name="矩形 2"/>
          <p:cNvSpPr/>
          <p:nvPr/>
        </p:nvSpPr>
        <p:spPr>
          <a:xfrm>
            <a:off x="685800" y="1316038"/>
            <a:ext cx="111252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根据键访问值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23" name="矩形 4"/>
          <p:cNvSpPr/>
          <p:nvPr/>
        </p:nvSpPr>
        <p:spPr>
          <a:xfrm>
            <a:off x="1143000" y="2606675"/>
            <a:ext cx="10617200" cy="2382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info = {'name':'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班长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', 'id':100, 'sex':'f', 'address':’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北京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'}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print(info['name'])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print(info['address'])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000" y="2540000"/>
            <a:ext cx="10591800" cy="279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5525" name="矩形 7"/>
          <p:cNvSpPr/>
          <p:nvPr/>
        </p:nvSpPr>
        <p:spPr>
          <a:xfrm>
            <a:off x="5435600" y="4029075"/>
            <a:ext cx="5994400" cy="1270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如果使用的是不存在的键，则程序会报错。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字典的常见操作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6546" name="矩形 3"/>
          <p:cNvSpPr/>
          <p:nvPr/>
        </p:nvSpPr>
        <p:spPr>
          <a:xfrm>
            <a:off x="685800" y="1158875"/>
            <a:ext cx="10972800" cy="1438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如果我们不确定字典中是否存在某个键而又想获取其值时，可以使用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方法，还可以设置默认值。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47" name="矩形 6"/>
          <p:cNvSpPr/>
          <p:nvPr/>
        </p:nvSpPr>
        <p:spPr>
          <a:xfrm>
            <a:off x="1320800" y="2738438"/>
            <a:ext cx="9474200" cy="343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info = {‘name’:‘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班长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’, ‘id’:100, ‘sex’:‘f’, ‘address’:‘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北京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’}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age = info.get(‘age’)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print(age) #‘age’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键不存在，所以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None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print(type(age))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age = info.get(‘age’, 18) #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info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不存在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‘age’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，返回默认值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print(age)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2768600"/>
            <a:ext cx="10261600" cy="350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字典的常见操作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7570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修改字典的元素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571" name="矩形 6"/>
          <p:cNvSpPr/>
          <p:nvPr/>
        </p:nvSpPr>
        <p:spPr>
          <a:xfrm>
            <a:off x="1447800" y="2890838"/>
            <a:ext cx="9982200" cy="28178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info = {‘name’:‘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班长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’, ‘id’:100, ‘sex’:‘f’, ‘address’:‘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北京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’}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newId = input('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请输入新的学号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info['id'] = int(newId)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修改之后的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为：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%d'%info['id'])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2616200"/>
            <a:ext cx="10261600" cy="3403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字典的常见操作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8594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添加字典元素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595" name="矩形 6"/>
          <p:cNvSpPr/>
          <p:nvPr/>
        </p:nvSpPr>
        <p:spPr>
          <a:xfrm>
            <a:off x="1447800" y="2890838"/>
            <a:ext cx="9982200" cy="28178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info = {‘name’:‘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班长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’, ‘id’:100, ‘sex’:‘f’, ‘address’:‘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北京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’}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newId = input(‘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请输入新的学号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’)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info[‘id’] = newId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print(info)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2616200"/>
            <a:ext cx="10261600" cy="3403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字典的常见操作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9618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删除字典元素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619" name="矩形 2"/>
          <p:cNvSpPr/>
          <p:nvPr/>
        </p:nvSpPr>
        <p:spPr>
          <a:xfrm>
            <a:off x="914400" y="2320925"/>
            <a:ext cx="10337800" cy="3005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：用于删除字典；删除后，字典完全不存在了，无法再根据键访问字典的值。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：只是清空字典中的数据，字典还存在，只不过没有元素。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字典的常见操作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0642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计算字典中键值对的个数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643" name="矩形 5"/>
          <p:cNvSpPr/>
          <p:nvPr/>
        </p:nvSpPr>
        <p:spPr>
          <a:xfrm>
            <a:off x="1473200" y="2733675"/>
            <a:ext cx="73914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dict = {'Name': 'Zara', 'Age': 7}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print("Length : %d" % len (dict))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8400" y="2514600"/>
            <a:ext cx="84074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字典的常见操作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1666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获取字典中键的列表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667" name="矩形 5"/>
          <p:cNvSpPr/>
          <p:nvPr/>
        </p:nvSpPr>
        <p:spPr>
          <a:xfrm>
            <a:off x="1371600" y="3724275"/>
            <a:ext cx="73914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dict = {'Name': 'Zara', 'Age': 7};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print(dict.keys())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6000" y="3403600"/>
            <a:ext cx="84074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1669" name="矩形 2"/>
          <p:cNvSpPr/>
          <p:nvPr/>
        </p:nvSpPr>
        <p:spPr>
          <a:xfrm>
            <a:off x="1016000" y="2428875"/>
            <a:ext cx="9144000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keys()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方法返回在字典中的所有可用的键的列表。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转义字符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9746" name="矩形 9"/>
          <p:cNvSpPr/>
          <p:nvPr/>
        </p:nvSpPr>
        <p:spPr>
          <a:xfrm>
            <a:off x="635000" y="2509838"/>
            <a:ext cx="4292600" cy="2871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&gt;&gt;&gt;'let's go! go'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File "&lt;input&gt;", line 1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'let's go! go'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^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SyntaxError: invalid syntax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2311400"/>
            <a:ext cx="4546600" cy="3098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9748" name="文本框 11"/>
          <p:cNvSpPr txBox="1"/>
          <p:nvPr/>
        </p:nvSpPr>
        <p:spPr>
          <a:xfrm>
            <a:off x="482600" y="1498600"/>
            <a:ext cx="305752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看下面的代码：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749" name="矩形 12"/>
          <p:cNvSpPr/>
          <p:nvPr/>
        </p:nvSpPr>
        <p:spPr>
          <a:xfrm>
            <a:off x="5308600" y="2174875"/>
            <a:ext cx="6045200" cy="1630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对于单引号或者双引号这些特殊的符号，我们可以对他们进行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转义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例如，对字符串中的单引号进行转义: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9750" name="矩形 14"/>
          <p:cNvSpPr/>
          <p:nvPr/>
        </p:nvSpPr>
        <p:spPr>
          <a:xfrm>
            <a:off x="5791200" y="4054475"/>
            <a:ext cx="5054600" cy="1258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&gt;&gt;&gt;'let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\'s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go! go'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"let's go! go"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11800" y="3987800"/>
            <a:ext cx="5664200" cy="1422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字典的常见操作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2690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获取字典中值的列表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691" name="矩形 5"/>
          <p:cNvSpPr/>
          <p:nvPr/>
        </p:nvSpPr>
        <p:spPr>
          <a:xfrm>
            <a:off x="1625600" y="3724275"/>
            <a:ext cx="73914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dict = {'Name': 'Zara', 'Age': 7};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print(dict.values())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0" y="3403600"/>
            <a:ext cx="84074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2693" name="矩形 2"/>
          <p:cNvSpPr/>
          <p:nvPr/>
        </p:nvSpPr>
        <p:spPr>
          <a:xfrm>
            <a:off x="1143000" y="2428875"/>
            <a:ext cx="9550400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values()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方法返回在字典中的所有可用的值的列表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字典的常见操作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3714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计算字典中键值对的个数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15" name="矩形 5"/>
          <p:cNvSpPr/>
          <p:nvPr/>
        </p:nvSpPr>
        <p:spPr>
          <a:xfrm>
            <a:off x="1600200" y="3648075"/>
            <a:ext cx="73914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dict = {'Name': 'Zara', 'Age': 7}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print("Value : %s" %  dict.items())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0" y="3327400"/>
            <a:ext cx="8407400" cy="2311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3717" name="矩形 2"/>
          <p:cNvSpPr/>
          <p:nvPr/>
        </p:nvSpPr>
        <p:spPr>
          <a:xfrm>
            <a:off x="1295400" y="2352675"/>
            <a:ext cx="9017000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items()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方法返回字典的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键，值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元组对的列表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字典的遍历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4738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遍历字典的键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739" name="矩形 7"/>
          <p:cNvSpPr/>
          <p:nvPr/>
        </p:nvSpPr>
        <p:spPr>
          <a:xfrm>
            <a:off x="1447800" y="2676525"/>
            <a:ext cx="7137400" cy="2266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dict = {'Name': 'Zara', 'Age': 7}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for key in dict.keys():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print(key)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9200" y="2641600"/>
            <a:ext cx="7924800" cy="2641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字典的遍历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762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遍历字典的值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63" name="矩形 7"/>
          <p:cNvSpPr/>
          <p:nvPr/>
        </p:nvSpPr>
        <p:spPr>
          <a:xfrm>
            <a:off x="1447800" y="2676525"/>
            <a:ext cx="7137400" cy="3005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dict = {'Name': 'Zara', 'Age': 7}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for value in dict.values():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print(value)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9200" y="2641600"/>
            <a:ext cx="7924800" cy="2641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字典的遍历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786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遍历字典的元素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787" name="矩形 7"/>
          <p:cNvSpPr/>
          <p:nvPr/>
        </p:nvSpPr>
        <p:spPr>
          <a:xfrm>
            <a:off x="1447800" y="2676525"/>
            <a:ext cx="7137400" cy="2266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dict = {'Name': 'Zara', 'Age': 7}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for item in dict.items():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print(item)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9200" y="2641600"/>
            <a:ext cx="7924800" cy="2641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367666" y="2748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字典的遍历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7810" name="矩形 3"/>
          <p:cNvSpPr/>
          <p:nvPr/>
        </p:nvSpPr>
        <p:spPr>
          <a:xfrm>
            <a:off x="685800" y="1311275"/>
            <a:ext cx="10972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遍历字典的键值对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811" name="矩形 7"/>
          <p:cNvSpPr/>
          <p:nvPr/>
        </p:nvSpPr>
        <p:spPr>
          <a:xfrm>
            <a:off x="1447800" y="2676525"/>
            <a:ext cx="8686800" cy="3005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dict = {'Name': 'Zara', 'Age': 7}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for key,value in dict.items():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print("key=%s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value=%s"%(key,value))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9200" y="2641600"/>
            <a:ext cx="8534400" cy="2641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18466" y="325656"/>
            <a:ext cx="4718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转义字符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55800" y="1684338"/>
          <a:ext cx="7823200" cy="4233863"/>
        </p:xfrm>
        <a:graphic>
          <a:graphicData uri="http://schemas.openxmlformats.org/drawingml/2006/table">
            <a:tbl>
              <a:tblPr/>
              <a:tblGrid>
                <a:gridCol w="2930525"/>
                <a:gridCol w="4892675"/>
              </a:tblGrid>
              <a:tr h="6048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转义字符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代表含义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</a:tr>
              <a:tr h="6048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\(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在行尾时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反斜杠符号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6048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反斜杠符号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6048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\"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双引号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6048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换行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6048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\b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退格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6048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横向制表符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1794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1795" name="TextBox 6"/>
          <p:cNvSpPr txBox="1"/>
          <p:nvPr/>
        </p:nvSpPr>
        <p:spPr>
          <a:xfrm>
            <a:off x="4851400" y="16970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字符串介绍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796" name="TextBox 10"/>
          <p:cNvSpPr txBox="1"/>
          <p:nvPr/>
        </p:nvSpPr>
        <p:spPr>
          <a:xfrm>
            <a:off x="4851400" y="2601913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字符串的输出和输入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797" name="TextBox 11"/>
          <p:cNvSpPr txBox="1"/>
          <p:nvPr/>
        </p:nvSpPr>
        <p:spPr>
          <a:xfrm>
            <a:off x="4851400" y="3506788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访问字符串中的值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851400" y="4410075"/>
            <a:ext cx="4916488" cy="55245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字符串内建函数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1799" name="TextBox 11"/>
          <p:cNvSpPr txBox="1"/>
          <p:nvPr/>
        </p:nvSpPr>
        <p:spPr>
          <a:xfrm>
            <a:off x="4851400" y="531336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字符串运算符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1800" name="组 1"/>
          <p:cNvGrpSpPr/>
          <p:nvPr/>
        </p:nvGrpSpPr>
        <p:grpSpPr>
          <a:xfrm>
            <a:off x="4491038" y="2479675"/>
            <a:ext cx="5922962" cy="822325"/>
            <a:chOff x="4979231" y="2224475"/>
            <a:chExt cx="5391290" cy="822798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5391290" cy="822798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161802" name="TextBox 6"/>
            <p:cNvSpPr txBox="1"/>
            <p:nvPr/>
          </p:nvSpPr>
          <p:spPr>
            <a:xfrm>
              <a:off x="5278369" y="2322185"/>
              <a:ext cx="4914295" cy="554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字符串的输出和输入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b6fbb5e-9fd6-43ea-9908-da79671d0c13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7341</Words>
  <Application>WPS 演示</Application>
  <PresentationFormat>自定义</PresentationFormat>
  <Paragraphs>855</Paragraphs>
  <Slides>76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109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Wingdings 3</vt:lpstr>
      <vt:lpstr>Times New Roman</vt:lpstr>
      <vt:lpstr>等线</vt:lpstr>
      <vt:lpstr>汉仪中等线KW</vt:lpstr>
      <vt:lpstr>Wingdings</vt:lpstr>
      <vt:lpstr>Segoe UI Symbol</vt:lpstr>
      <vt:lpstr>苹方-简</vt:lpstr>
      <vt:lpstr>宋体</vt:lpstr>
      <vt:lpstr>Arial Unicode MS</vt:lpstr>
      <vt:lpstr>Segoe UI Semibold</vt:lpstr>
      <vt:lpstr>Calibri</vt:lpstr>
      <vt:lpstr>Helvetica Neue</vt:lpstr>
      <vt:lpstr>Microsoft YaHei</vt:lpstr>
      <vt:lpstr>字魂36号-正文宋楷</vt:lpstr>
      <vt:lpstr>冬青黑体简体中文</vt:lpstr>
      <vt:lpstr>宋体-简</vt:lpstr>
      <vt:lpstr>微软雅黑</vt:lpstr>
      <vt:lpstr>Impact</vt:lpstr>
      <vt:lpstr>楷体</vt:lpstr>
      <vt:lpstr>汉仪楷体KW</vt:lpstr>
      <vt:lpstr>Mangal</vt:lpstr>
      <vt:lpstr>-apple-system</vt:lpstr>
      <vt:lpstr>Verdana</vt:lpstr>
      <vt:lpstr>Thonburi</vt:lpstr>
      <vt:lpstr>自定义设计方案</vt:lpstr>
      <vt:lpstr>Lenovo主题</vt:lpstr>
      <vt:lpstr>数据序列</vt:lpstr>
      <vt:lpstr>PowerPoint 演示文稿</vt:lpstr>
      <vt:lpstr>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Weston</cp:lastModifiedBy>
  <cp:revision>1141</cp:revision>
  <dcterms:created xsi:type="dcterms:W3CDTF">2022-05-22T12:43:44Z</dcterms:created>
  <dcterms:modified xsi:type="dcterms:W3CDTF">2022-05-22T12:43:44Z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2052-4.0.1.6533</vt:lpwstr>
  </property>
</Properties>
</file>