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7"/>
  </p:notesMasterIdLst>
  <p:handoutMasterIdLst>
    <p:handoutMasterId r:id="rId88"/>
  </p:handoutMasterIdLst>
  <p:sldIdLst>
    <p:sldId id="256" r:id="rId4"/>
    <p:sldId id="495" r:id="rId5"/>
    <p:sldId id="616" r:id="rId6"/>
    <p:sldId id="696" r:id="rId7"/>
    <p:sldId id="697" r:id="rId8"/>
    <p:sldId id="698" r:id="rId9"/>
    <p:sldId id="699" r:id="rId10"/>
    <p:sldId id="700" r:id="rId11"/>
    <p:sldId id="701" r:id="rId12"/>
    <p:sldId id="702" r:id="rId13"/>
    <p:sldId id="703" r:id="rId14"/>
    <p:sldId id="704" r:id="rId15"/>
    <p:sldId id="705" r:id="rId16"/>
    <p:sldId id="706" r:id="rId17"/>
    <p:sldId id="707" r:id="rId18"/>
    <p:sldId id="708" r:id="rId19"/>
    <p:sldId id="709" r:id="rId20"/>
    <p:sldId id="710" r:id="rId21"/>
    <p:sldId id="711" r:id="rId22"/>
    <p:sldId id="712" r:id="rId23"/>
    <p:sldId id="713" r:id="rId24"/>
    <p:sldId id="714" r:id="rId25"/>
    <p:sldId id="715" r:id="rId26"/>
    <p:sldId id="716" r:id="rId27"/>
    <p:sldId id="717" r:id="rId28"/>
    <p:sldId id="718" r:id="rId29"/>
    <p:sldId id="719" r:id="rId30"/>
    <p:sldId id="720" r:id="rId31"/>
    <p:sldId id="721" r:id="rId32"/>
    <p:sldId id="722" r:id="rId33"/>
    <p:sldId id="723" r:id="rId34"/>
    <p:sldId id="724" r:id="rId35"/>
    <p:sldId id="725" r:id="rId36"/>
    <p:sldId id="726" r:id="rId37"/>
    <p:sldId id="727" r:id="rId38"/>
    <p:sldId id="728" r:id="rId39"/>
    <p:sldId id="729" r:id="rId40"/>
    <p:sldId id="730" r:id="rId41"/>
    <p:sldId id="731" r:id="rId42"/>
    <p:sldId id="733" r:id="rId43"/>
    <p:sldId id="734" r:id="rId44"/>
    <p:sldId id="735" r:id="rId45"/>
    <p:sldId id="736" r:id="rId46"/>
    <p:sldId id="737" r:id="rId47"/>
    <p:sldId id="738" r:id="rId48"/>
    <p:sldId id="739" r:id="rId49"/>
    <p:sldId id="740" r:id="rId50"/>
    <p:sldId id="741" r:id="rId51"/>
    <p:sldId id="732" r:id="rId52"/>
    <p:sldId id="742" r:id="rId53"/>
    <p:sldId id="743" r:id="rId54"/>
    <p:sldId id="744" r:id="rId55"/>
    <p:sldId id="745" r:id="rId56"/>
    <p:sldId id="746" r:id="rId57"/>
    <p:sldId id="747" r:id="rId58"/>
    <p:sldId id="748" r:id="rId59"/>
    <p:sldId id="749" r:id="rId60"/>
    <p:sldId id="750" r:id="rId61"/>
    <p:sldId id="751" r:id="rId62"/>
    <p:sldId id="752" r:id="rId63"/>
    <p:sldId id="753" r:id="rId64"/>
    <p:sldId id="754" r:id="rId65"/>
    <p:sldId id="755" r:id="rId66"/>
    <p:sldId id="756" r:id="rId67"/>
    <p:sldId id="757" r:id="rId68"/>
    <p:sldId id="758" r:id="rId69"/>
    <p:sldId id="759" r:id="rId70"/>
    <p:sldId id="760" r:id="rId71"/>
    <p:sldId id="761" r:id="rId72"/>
    <p:sldId id="762" r:id="rId73"/>
    <p:sldId id="763" r:id="rId74"/>
    <p:sldId id="764" r:id="rId75"/>
    <p:sldId id="765" r:id="rId76"/>
    <p:sldId id="766" r:id="rId77"/>
    <p:sldId id="767" r:id="rId78"/>
    <p:sldId id="768" r:id="rId79"/>
    <p:sldId id="769" r:id="rId80"/>
    <p:sldId id="770" r:id="rId81"/>
    <p:sldId id="771" r:id="rId82"/>
    <p:sldId id="772" r:id="rId83"/>
    <p:sldId id="773" r:id="rId84"/>
    <p:sldId id="774" r:id="rId85"/>
    <p:sldId id="377" r:id="rId86"/>
  </p:sldIdLst>
  <p:sldSz cx="12188825" cy="6858000"/>
  <p:notesSz cx="6858000" cy="9144000"/>
  <p:defaultTextStyle>
    <a:defPPr>
      <a:defRPr lang="en-US"/>
    </a:defPPr>
    <a:lvl1pPr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608330" indent="-1511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1217930" indent="-3035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827530" indent="-4559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2437130" indent="-6083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B1B1B"/>
    <a:srgbClr val="414042"/>
    <a:srgbClr val="262626"/>
    <a:srgbClr val="939598"/>
    <a:srgbClr val="EC2225"/>
    <a:srgbClr val="64BEDC"/>
    <a:srgbClr val="FFC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8" autoAdjust="0"/>
    <p:restoredTop sz="85282" autoAdjust="0"/>
  </p:normalViewPr>
  <p:slideViewPr>
    <p:cSldViewPr snapToGrid="0" snapToObjects="1">
      <p:cViewPr varScale="1">
        <p:scale>
          <a:sx n="81" d="100"/>
          <a:sy n="81" d="100"/>
        </p:scale>
        <p:origin x="200" y="680"/>
      </p:cViewPr>
      <p:guideLst>
        <p:guide orient="horz" pos="421"/>
        <p:guide orient="horz" pos="4212"/>
        <p:guide orient="horz" pos="3916"/>
        <p:guide pos="3952"/>
        <p:guide pos="2280"/>
        <p:guide pos="5434"/>
      </p:guideLst>
    </p:cSldViewPr>
  </p:slideViewPr>
  <p:outlineViewPr>
    <p:cViewPr>
      <p:scale>
        <a:sx n="33" d="100"/>
        <a:sy n="33" d="100"/>
      </p:scale>
      <p:origin x="0" y="-673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>
        <p:scale>
          <a:sx n="85" d="100"/>
          <a:sy n="85" d="100"/>
        </p:scale>
        <p:origin x="1944" y="-678"/>
      </p:cViewPr>
      <p:guideLst>
        <p:guide orient="horz" pos="2936"/>
        <p:guide pos="217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1" Type="http://schemas.openxmlformats.org/officeDocument/2006/relationships/tableStyles" Target="tableStyles.xml"/><Relationship Id="rId90" Type="http://schemas.openxmlformats.org/officeDocument/2006/relationships/viewProps" Target="viewProps.xml"/><Relationship Id="rId9" Type="http://schemas.openxmlformats.org/officeDocument/2006/relationships/slide" Target="slides/slide6.xml"/><Relationship Id="rId89" Type="http://schemas.openxmlformats.org/officeDocument/2006/relationships/presProps" Target="presProps.xml"/><Relationship Id="rId88" Type="http://schemas.openxmlformats.org/officeDocument/2006/relationships/handoutMaster" Target="handoutMasters/handoutMaster1.xml"/><Relationship Id="rId87" Type="http://schemas.openxmlformats.org/officeDocument/2006/relationships/notesMaster" Target="notesMasters/notesMaster1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1000">
                <a:ea typeface="+mn-ea"/>
                <a:cs typeface="Arial" panose="020B060402020209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1000">
                <a:ea typeface="+mn-ea"/>
                <a:cs typeface="Arial" panose="020B0604020202090204" pitchFamily="34" charset="0"/>
              </a:defRPr>
            </a:lvl1pPr>
          </a:lstStyle>
          <a:p>
            <a:pPr>
              <a:defRPr/>
            </a:pPr>
            <a:fld id="{9D2380FC-0D84-4A21-82A3-047E8F09D918}" type="datetimeFigureOut">
              <a:rPr lang="en-US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800" cap="all">
                <a:solidFill>
                  <a:srgbClr val="939598"/>
                </a:solidFill>
                <a:ea typeface="+mn-ea"/>
                <a:cs typeface="Arial" panose="020B0604020202090204" pitchFamily="34" charset="0"/>
              </a:defRPr>
            </a:lvl1pPr>
          </a:lstStyle>
          <a:p>
            <a:pPr>
              <a:defRPr/>
            </a:pPr>
            <a:r>
              <a:rPr lang="en-US"/>
              <a:t>2011 LENOVO CONFIDENTIAL.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800">
                <a:ea typeface="+mn-ea"/>
                <a:cs typeface="Arial" panose="020B0604020202090204" pitchFamily="34" charset="0"/>
              </a:defRPr>
            </a:lvl1pPr>
          </a:lstStyle>
          <a:p>
            <a:pPr>
              <a:defRPr/>
            </a:pPr>
            <a:fld id="{BAB7CD54-5BB4-4AEF-9834-F99481CA240D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1000"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1000"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pPr>
              <a:defRPr/>
            </a:pPr>
            <a:fld id="{4CFF51A8-C6F1-499B-BDA8-6DC2F428CD6E}" type="datetimeFigureOut">
              <a:rPr lang="en-US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800" cap="all">
                <a:solidFill>
                  <a:srgbClr val="939598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pPr>
              <a:defRPr/>
            </a:pPr>
            <a:r>
              <a:rPr lang="en-US"/>
              <a:t>2011 LENOVO CONFIDENTIAL.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800"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pPr>
              <a:defRPr/>
            </a:pPr>
            <a:fld id="{A8B77394-C3E4-4491-BEA9-180C6CA81674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83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79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75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1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我们的晨会至此结束，谢谢大家！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B77394-C3E4-4491-BEA9-180C6CA8167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jpe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2" Type="http://schemas.openxmlformats.org/officeDocument/2006/relationships/image" Target="../media/image2.png"/><Relationship Id="rId21" Type="http://schemas.openxmlformats.org/officeDocument/2006/relationships/image" Target="../media/image28.png"/><Relationship Id="rId20" Type="http://schemas.openxmlformats.org/officeDocument/2006/relationships/image" Target="../media/image27.png"/><Relationship Id="rId2" Type="http://schemas.openxmlformats.org/officeDocument/2006/relationships/image" Target="../media/image21.jpeg"/><Relationship Id="rId19" Type="http://schemas.openxmlformats.org/officeDocument/2006/relationships/image" Target="../media/image26.png"/><Relationship Id="rId18" Type="http://schemas.openxmlformats.org/officeDocument/2006/relationships/image" Target="../media/image25.png"/><Relationship Id="rId17" Type="http://schemas.openxmlformats.org/officeDocument/2006/relationships/image" Target="../media/image17.png"/><Relationship Id="rId16" Type="http://schemas.openxmlformats.org/officeDocument/2006/relationships/image" Target="../media/image24.png"/><Relationship Id="rId15" Type="http://schemas.openxmlformats.org/officeDocument/2006/relationships/image" Target="../media/image23.png"/><Relationship Id="rId14" Type="http://schemas.openxmlformats.org/officeDocument/2006/relationships/image" Target="../media/image22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313" y="365125"/>
            <a:ext cx="2627312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2713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93"/>
            <a:ext cx="12190416" cy="6857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160" y="2149040"/>
            <a:ext cx="9386044" cy="1646302"/>
          </a:xfrm>
        </p:spPr>
        <p:txBody>
          <a:bodyPr anchor="t">
            <a:noAutofit/>
          </a:bodyPr>
          <a:lstStyle>
            <a:lvl1pPr algn="l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159" y="4184938"/>
            <a:ext cx="7764913" cy="1110762"/>
          </a:xfrm>
        </p:spPr>
        <p:txBody>
          <a:bodyPr anchor="t"/>
          <a:lstStyle>
            <a:lvl1pPr marL="0" indent="0" algn="l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18" name="图片 17" descr="画着卡通图案&#10;&#10;低可信度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822" y="2048256"/>
            <a:ext cx="800004" cy="2419688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823705" y="5443576"/>
            <a:ext cx="6379553" cy="365760"/>
            <a:chOff x="596195" y="5442941"/>
            <a:chExt cx="6381215" cy="365760"/>
          </a:xfrm>
        </p:grpSpPr>
        <p:pic>
          <p:nvPicPr>
            <p:cNvPr id="22" name="Picture 2" descr="C:\Users\kathyp\Documents\00_Brand-Resources\Multimode Elements\Multimode Icons\PNG\Multimode-Icon_HAN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19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3" descr="C:\Users\kathyp\Documents\00_Brand-Resources\Multimode Elements\Multimode Icons\PNG\Multimode-Icon_HOL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16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C:\Users\kathyp\Documents\00_Brand-Resources\Multimode Elements\Multimode Icons\PNG\Multimode-Icon_LAPTOP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764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5" descr="C:\Users\kathyp\Documents\00_Brand-Resources\Multimode Elements\Multimode Icons\PNG\Multimode-Icon_STAN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810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07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7" descr="C:\Users\kathyp\Documents\00_Brand-Resources\Multimode Elements\Multimode Icons\PNG\Multimode-Icon_TABLE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55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8" descr="C:\Users\kathyp\Documents\00_Brand-Resources\Multimode Elements\Multimode Icons\PNG\Multimode-Icon_TABLE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03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9" descr="C:\Users\kathyp\Documents\00_Brand-Resources\Multimode Elements\Multimode Icons\PNG\Multimode-Icon_TENT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398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0" descr="C:\Users\kathyp\Documents\00_Brand-Resources\Multimode Elements\Multimode Icons\PNG\Multimode-Icon_TILT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795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1" descr="C:\Users\kathyp\Documents\00_Brand-Resources\Multimode Elements\Multimode Icons\PNG\Multimode-Icon_TV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5443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" name="Group 32"/>
            <p:cNvGrpSpPr/>
            <p:nvPr/>
          </p:nvGrpSpPr>
          <p:grpSpPr>
            <a:xfrm>
              <a:off x="2025125" y="5468108"/>
              <a:ext cx="310977" cy="310896"/>
              <a:chOff x="2024598" y="5468108"/>
              <a:chExt cx="310896" cy="310896"/>
            </a:xfrm>
          </p:grpSpPr>
          <p:sp>
            <p:nvSpPr>
              <p:cNvPr id="62" name="Oval 33"/>
              <p:cNvSpPr/>
              <p:nvPr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63" name="Picture 34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41" name="Group 35"/>
            <p:cNvGrpSpPr/>
            <p:nvPr/>
          </p:nvGrpSpPr>
          <p:grpSpPr>
            <a:xfrm>
              <a:off x="3095585" y="5468108"/>
              <a:ext cx="310977" cy="310896"/>
              <a:chOff x="3094779" y="5468108"/>
              <a:chExt cx="310896" cy="310896"/>
            </a:xfrm>
          </p:grpSpPr>
          <p:sp>
            <p:nvSpPr>
              <p:cNvPr id="60" name="Oval 36"/>
              <p:cNvSpPr/>
              <p:nvPr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61" name="Picture 9" descr="C:\Users\yhwang\Desktop\WW Design\Multimode Icons\twitter-01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2" name="Group 38"/>
            <p:cNvGrpSpPr/>
            <p:nvPr/>
          </p:nvGrpSpPr>
          <p:grpSpPr>
            <a:xfrm>
              <a:off x="953675" y="5468108"/>
              <a:ext cx="310977" cy="310896"/>
              <a:chOff x="953427" y="5468108"/>
              <a:chExt cx="310896" cy="310896"/>
            </a:xfrm>
          </p:grpSpPr>
          <p:sp>
            <p:nvSpPr>
              <p:cNvPr id="58" name="Oval 39"/>
              <p:cNvSpPr/>
              <p:nvPr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9" name="Picture 5" descr="C:\Users\yhwang\Desktop\WW Design\Multimode Icons\globe-01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43" name="Group 41"/>
            <p:cNvGrpSpPr/>
            <p:nvPr/>
          </p:nvGrpSpPr>
          <p:grpSpPr>
            <a:xfrm>
              <a:off x="2356442" y="5442941"/>
              <a:ext cx="365855" cy="365760"/>
              <a:chOff x="2355828" y="5442941"/>
              <a:chExt cx="365760" cy="365760"/>
            </a:xfrm>
          </p:grpSpPr>
          <p:sp>
            <p:nvSpPr>
              <p:cNvPr id="56" name="Oval 42"/>
              <p:cNvSpPr/>
              <p:nvPr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7" name="Picture 2" descr="C:\Users\yhwang\Desktop\WW Design\Multimode Icons\chain-01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44" name="Group 44"/>
            <p:cNvGrpSpPr/>
            <p:nvPr/>
          </p:nvGrpSpPr>
          <p:grpSpPr>
            <a:xfrm>
              <a:off x="5237495" y="5468108"/>
              <a:ext cx="310977" cy="310896"/>
              <a:chOff x="5236131" y="5468108"/>
              <a:chExt cx="310896" cy="310896"/>
            </a:xfrm>
          </p:grpSpPr>
          <p:sp>
            <p:nvSpPr>
              <p:cNvPr id="54" name="Oval 45"/>
              <p:cNvSpPr/>
              <p:nvPr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5" name="Picture 46" descr="C:\Users\yhwang\Desktop\WW Design\Multimode Icons\facebook-01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5" name="Group 47"/>
            <p:cNvGrpSpPr/>
            <p:nvPr/>
          </p:nvGrpSpPr>
          <p:grpSpPr>
            <a:xfrm>
              <a:off x="4524515" y="5468108"/>
              <a:ext cx="310977" cy="310896"/>
              <a:chOff x="4523337" y="5468108"/>
              <a:chExt cx="310896" cy="310896"/>
            </a:xfrm>
          </p:grpSpPr>
          <p:sp>
            <p:nvSpPr>
              <p:cNvPr id="52" name="Oval 48"/>
              <p:cNvSpPr/>
              <p:nvPr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3" name="Picture 7" descr="C:\Users\yhwang\Desktop\WW Design\Multimode Icons\server-01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6" name="Group 51"/>
            <p:cNvGrpSpPr/>
            <p:nvPr/>
          </p:nvGrpSpPr>
          <p:grpSpPr>
            <a:xfrm>
              <a:off x="4881005" y="5468108"/>
              <a:ext cx="310977" cy="310896"/>
              <a:chOff x="4879734" y="5468108"/>
              <a:chExt cx="310896" cy="310896"/>
            </a:xfrm>
          </p:grpSpPr>
          <p:sp>
            <p:nvSpPr>
              <p:cNvPr id="50" name="Oval 52"/>
              <p:cNvSpPr/>
              <p:nvPr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1" name="Picture 6" descr="C:\Users\yhwang\Desktop\WW Design\Multimode Icons\network-01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7" name="Group 57"/>
            <p:cNvGrpSpPr/>
            <p:nvPr/>
          </p:nvGrpSpPr>
          <p:grpSpPr>
            <a:xfrm>
              <a:off x="5951465" y="5468108"/>
              <a:ext cx="310977" cy="310896"/>
              <a:chOff x="5949915" y="5468108"/>
              <a:chExt cx="310896" cy="310896"/>
            </a:xfrm>
          </p:grpSpPr>
          <p:sp>
            <p:nvSpPr>
              <p:cNvPr id="48" name="Oval 58"/>
              <p:cNvSpPr/>
              <p:nvPr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9" name="Picture 8" descr="C:\Users\yhwang\Desktop\WW Design\Multimode Icons\think_light-01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64" name="Rectangle 19"/>
          <p:cNvSpPr/>
          <p:nvPr/>
        </p:nvSpPr>
        <p:spPr bwMode="black">
          <a:xfrm>
            <a:off x="693753" y="3971486"/>
            <a:ext cx="1097683" cy="1067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5" name="Straight Connector 20"/>
          <p:cNvCxnSpPr/>
          <p:nvPr/>
        </p:nvCxnSpPr>
        <p:spPr>
          <a:xfrm>
            <a:off x="693753" y="4078212"/>
            <a:ext cx="93694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640" y="3068320"/>
            <a:ext cx="3860165" cy="7213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Freeform 5"/>
          <p:cNvSpPr>
            <a:spLocks noChangeAspect="1" noEditPoints="1"/>
          </p:cNvSpPr>
          <p:nvPr userDrawn="1"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9470" y="948055"/>
            <a:ext cx="4779645" cy="49618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509494"/>
            <a:ext cx="10897745" cy="6604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5600478"/>
            <a:ext cx="10897745" cy="660400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159" y="382494"/>
            <a:ext cx="10897745" cy="49620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Freeform 5"/>
          <p:cNvSpPr>
            <a:spLocks noChangeAspect="1" noEditPoints="1"/>
          </p:cNvSpPr>
          <p:nvPr/>
        </p:nvSpPr>
        <p:spPr bwMode="black">
          <a:xfrm>
            <a:off x="360735" y="5830387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70"/>
            <a:ext cx="8594429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1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3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9" y="1479179"/>
            <a:ext cx="5305225" cy="45621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6443" y="1479177"/>
            <a:ext cx="5305225" cy="4562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1458025"/>
            <a:ext cx="53157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322419"/>
            <a:ext cx="5315778" cy="371894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481" y="1458025"/>
            <a:ext cx="53774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481" y="2322418"/>
            <a:ext cx="5377423" cy="371894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375" y="478866"/>
            <a:ext cx="10794380" cy="7216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1482725" y="2345142"/>
            <a:ext cx="2345143" cy="275657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图片占位符 3"/>
          <p:cNvSpPr>
            <a:spLocks noGrp="1"/>
          </p:cNvSpPr>
          <p:nvPr>
            <p:ph type="pic" sz="quarter" idx="11"/>
          </p:nvPr>
        </p:nvSpPr>
        <p:spPr>
          <a:xfrm>
            <a:off x="4921840" y="2345526"/>
            <a:ext cx="2345143" cy="275657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图片占位符 3"/>
          <p:cNvSpPr>
            <a:spLocks noGrp="1"/>
          </p:cNvSpPr>
          <p:nvPr>
            <p:ph type="pic" sz="quarter" idx="12"/>
          </p:nvPr>
        </p:nvSpPr>
        <p:spPr>
          <a:xfrm>
            <a:off x="8217941" y="2345526"/>
            <a:ext cx="2345143" cy="2756195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2425" cy="794935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364776"/>
            <a:ext cx="10512425" cy="4812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93"/>
            <a:ext cx="12190416" cy="685710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 bwMode="gray">
          <a:xfrm>
            <a:off x="1828171" y="1519963"/>
            <a:ext cx="8535661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/>
            <p:nvPr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8" name="Rounded Rectangle 7"/>
            <p:cNvSpPr/>
            <p:nvPr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40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5853434" y="1260545"/>
            <a:ext cx="485134" cy="485134"/>
            <a:chOff x="5853433" y="734066"/>
            <a:chExt cx="485134" cy="485134"/>
          </a:xfrm>
        </p:grpSpPr>
        <p:sp>
          <p:nvSpPr>
            <p:cNvPr id="10" name="Oval 9"/>
            <p:cNvSpPr/>
            <p:nvPr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2795849" y="4437853"/>
            <a:ext cx="660030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619914" y="4738254"/>
            <a:ext cx="495217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/>
          </p:nvPicPr>
          <p:blipFill>
            <a:blip r:embed="rId9" cstate="screen"/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/>
          </p:nvPicPr>
          <p:blipFill>
            <a:blip r:embed="rId10" cstate="screen"/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/>
          </p:nvPicPr>
          <p:blipFill>
            <a:blip r:embed="rId11" cstate="screen"/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/>
          </p:nvPicPr>
          <p:blipFill>
            <a:blip r:embed="rId12" cstate="screen"/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13" cstate="screen"/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/>
            </p:nvPicPr>
            <p:blipFill>
              <a:blip r:embed="rId14" cstate="screen"/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/>
            </p:nvPicPr>
            <p:blipFill>
              <a:blip r:embed="rId15" cstate="screen"/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/>
            </p:nvPicPr>
            <p:blipFill>
              <a:blip r:embed="rId16" cstate="screen"/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/>
            </p:nvPicPr>
            <p:blipFill>
              <a:blip r:embed="rId17" cstate="screen"/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/>
            </p:nvPicPr>
            <p:blipFill>
              <a:blip r:embed="rId18" cstate="screen"/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/>
            </p:nvPicPr>
            <p:blipFill>
              <a:blip r:embed="rId19" cstate="screen"/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/>
            </p:nvPicPr>
            <p:blipFill>
              <a:blip r:embed="rId20" cstate="screen"/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89" y="2009776"/>
            <a:ext cx="6971627" cy="2231536"/>
          </a:xfrm>
          <a:prstGeom prst="rect">
            <a:avLst/>
          </a:prstGeom>
        </p:spPr>
      </p:pic>
      <p:pic>
        <p:nvPicPr>
          <p:cNvPr id="50" name="图片 49" descr="画着卡通图案&#10;&#10;低可信度描述已自动生成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822" y="2048256"/>
            <a:ext cx="800004" cy="2419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C519-0B4B-4A85-9CD4-5F566943E8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CD5B-F0AA-4BEE-B07A-EC08AD5BC2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0013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0613" y="1825625"/>
            <a:ext cx="5180012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24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1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9" y="509494"/>
            <a:ext cx="10897745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1358153"/>
            <a:ext cx="10897745" cy="49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8" name="Rectangle 6"/>
          <p:cNvSpPr/>
          <p:nvPr/>
        </p:nvSpPr>
        <p:spPr bwMode="gray">
          <a:xfrm>
            <a:off x="11748700" y="6313233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TextBox slide number"/>
          <p:cNvSpPr txBox="1"/>
          <p:nvPr/>
        </p:nvSpPr>
        <p:spPr bwMode="white">
          <a:xfrm>
            <a:off x="11748702" y="6306777"/>
            <a:ext cx="450346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30" name="图片 29" descr="画着卡通图案&#10;&#10;低可信度描述已自动生成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606" y="4973609"/>
            <a:ext cx="445221" cy="134661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61269" y="6368332"/>
            <a:ext cx="6096652" cy="245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939598"/>
                </a:solidFill>
                <a:cs typeface="Arial" panose="020B0604020202090204" pitchFamily="34" charset="0"/>
              </a:rPr>
              <a:t>2022 Lenovo Internal. All rights reserved.</a:t>
            </a:r>
            <a:endParaRPr lang="en-US" altLang="zh-CN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365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565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65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96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16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73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493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0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0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0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0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0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0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i="0" u="none" strike="noStrike" kern="2200" baseline="0" dirty="0">
                <a:latin typeface="Times New Roman" panose="02020603050405020304" pitchFamily="18" charset="0"/>
                <a:ea typeface="等线" panose="02010600030101010101" pitchFamily="2" charset="-122"/>
              </a:rPr>
              <a:t>函数</a:t>
            </a:r>
            <a:endParaRPr lang="zh-CN" altLang="en-US" b="1" i="0" u="none" strike="noStrike" kern="2200" baseline="0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联想教育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325656"/>
            <a:ext cx="4591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函数的返回值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2146" name="矩形 2"/>
          <p:cNvSpPr/>
          <p:nvPr/>
        </p:nvSpPr>
        <p:spPr>
          <a:xfrm>
            <a:off x="838200" y="1598613"/>
            <a:ext cx="3775075" cy="7080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先看一段代码：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2147" name="矩形 3"/>
          <p:cNvSpPr/>
          <p:nvPr/>
        </p:nvSpPr>
        <p:spPr>
          <a:xfrm>
            <a:off x="914400" y="2930525"/>
            <a:ext cx="4140200" cy="1847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def add2num():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	c = 11+22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	print(c)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6600" y="2743200"/>
            <a:ext cx="4343400" cy="2286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2149" name="矩形 5"/>
          <p:cNvSpPr/>
          <p:nvPr/>
        </p:nvSpPr>
        <p:spPr>
          <a:xfrm>
            <a:off x="5740400" y="3113088"/>
            <a:ext cx="5486400" cy="15049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这个函数计算的只是固定的两个数，没有什么意义。</a:t>
            </a:r>
            <a:endParaRPr lang="zh-CN" altLang="en-US" sz="36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325656"/>
            <a:ext cx="4591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函数的返回值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3170" name="矩形 2"/>
          <p:cNvSpPr/>
          <p:nvPr/>
        </p:nvSpPr>
        <p:spPr>
          <a:xfrm>
            <a:off x="584200" y="1217613"/>
            <a:ext cx="11303000" cy="1708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如果希望定义的函数，可以计算任何两个数和，我们在定义函数的时候，让函数接收数据，这就是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函数的参数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3171" name="矩形 6"/>
          <p:cNvSpPr/>
          <p:nvPr/>
        </p:nvSpPr>
        <p:spPr>
          <a:xfrm>
            <a:off x="1143000" y="3641725"/>
            <a:ext cx="3759200" cy="17541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def add2num(a, b):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   c = a+b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print(c)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6600" y="3302000"/>
            <a:ext cx="4546600" cy="2286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3173" name="矩形 8"/>
          <p:cNvSpPr/>
          <p:nvPr/>
        </p:nvSpPr>
        <p:spPr>
          <a:xfrm>
            <a:off x="5567363" y="3148013"/>
            <a:ext cx="5811837" cy="1257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就是函数的参数，调用的时候，可以传入任何两个数。</a:t>
            </a:r>
            <a:endParaRPr lang="en-US" altLang="zh-CN" sz="3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63174" name="矩形 9"/>
          <p:cNvSpPr/>
          <p:nvPr/>
        </p:nvSpPr>
        <p:spPr>
          <a:xfrm>
            <a:off x="6299200" y="4697413"/>
            <a:ext cx="3462338" cy="646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add2num(11, 22) </a:t>
            </a:r>
            <a:r>
              <a:rPr lang="zh-CN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91200" y="4572000"/>
            <a:ext cx="5029200" cy="9906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325656"/>
            <a:ext cx="4591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函数的返回值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4194" name="矩形 3"/>
          <p:cNvSpPr/>
          <p:nvPr/>
        </p:nvSpPr>
        <p:spPr>
          <a:xfrm>
            <a:off x="1143000" y="1852613"/>
            <a:ext cx="698500" cy="37846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4195" name="图片 3" descr="屏幕快照 2017-08-21 10.57.5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6800" y="1395413"/>
            <a:ext cx="8610600" cy="4435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325656"/>
            <a:ext cx="4591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默认参数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5218" name="矩形 4"/>
          <p:cNvSpPr/>
          <p:nvPr/>
        </p:nvSpPr>
        <p:spPr>
          <a:xfrm>
            <a:off x="609600" y="1489075"/>
            <a:ext cx="110236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调用函数时，如果没有传递参数，则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会使用默认参数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5219" name="矩形 5"/>
          <p:cNvSpPr/>
          <p:nvPr/>
        </p:nvSpPr>
        <p:spPr>
          <a:xfrm>
            <a:off x="1219200" y="2776538"/>
            <a:ext cx="6096000" cy="32686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def printinfo( name, age = 35 ):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print(“Name:”, name)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print(“Age:”, age)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printinfo(name="miki" )</a:t>
            </a:r>
            <a:endParaRPr lang="zh-CN" altLang="zh-CN" sz="32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printinfo(age=9,name="miki" )</a:t>
            </a:r>
            <a:endParaRPr lang="zh-CN" altLang="zh-CN" sz="32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4400" y="2590800"/>
            <a:ext cx="6908800" cy="35814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5221" name="矩形 8"/>
          <p:cNvSpPr/>
          <p:nvPr/>
        </p:nvSpPr>
        <p:spPr>
          <a:xfrm>
            <a:off x="8280400" y="3724275"/>
            <a:ext cx="3454400" cy="2439988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带有默认值的参数一定要位于参数列表的</a:t>
            </a:r>
            <a:r>
              <a:rPr lang="zh-CN" altLang="en-US" sz="3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最后面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。否则程序会报错。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 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325656"/>
            <a:ext cx="4591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不定长参数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6242" name="矩形 4"/>
          <p:cNvSpPr/>
          <p:nvPr/>
        </p:nvSpPr>
        <p:spPr>
          <a:xfrm>
            <a:off x="635000" y="1260475"/>
            <a:ext cx="11023600" cy="1606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有时可能需要一个函数能处理比当初声明时更多的参数，这些参数叫做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不定长参数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，声明时不会命名。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43" name="矩形 2"/>
          <p:cNvSpPr/>
          <p:nvPr/>
        </p:nvSpPr>
        <p:spPr>
          <a:xfrm>
            <a:off x="812800" y="3221038"/>
            <a:ext cx="8991600" cy="24399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def functionname([formal_args,] *args, **kwargs):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"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函数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_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文档字符串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function_suite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return [expression]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1200" y="3149600"/>
            <a:ext cx="9017000" cy="26924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6245" name="矩形 3"/>
          <p:cNvSpPr/>
          <p:nvPr/>
        </p:nvSpPr>
        <p:spPr>
          <a:xfrm>
            <a:off x="5867400" y="4219575"/>
            <a:ext cx="5918200" cy="19939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t">
            <a:spAutoFit/>
          </a:bodyPr>
          <a:p>
            <a:pPr marL="342900" indent="-342900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加了星号（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）的变量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会存放所有未命名的变量参数，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为元组；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的变量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kwargs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会存放命名参数，即形如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key=value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的参数，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kwargs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为字典。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325656"/>
            <a:ext cx="4591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不定长参数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7266" name="矩形 2"/>
          <p:cNvSpPr/>
          <p:nvPr/>
        </p:nvSpPr>
        <p:spPr>
          <a:xfrm>
            <a:off x="1168400" y="2433638"/>
            <a:ext cx="3835400" cy="32686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def test(a,b,*args):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 print(a)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 print(b)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 print(args)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test(11,22)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9000" y="2463800"/>
            <a:ext cx="3937000" cy="33528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7268" name="矩形 6"/>
          <p:cNvSpPr/>
          <p:nvPr/>
        </p:nvSpPr>
        <p:spPr>
          <a:xfrm>
            <a:off x="762000" y="1514475"/>
            <a:ext cx="73660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下面代码的运行结果是怎样的呢？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7269" name="矩形 8"/>
          <p:cNvSpPr/>
          <p:nvPr/>
        </p:nvSpPr>
        <p:spPr>
          <a:xfrm>
            <a:off x="5283200" y="2484438"/>
            <a:ext cx="6096000" cy="32686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def test(a,b,*args):</a:t>
            </a:r>
            <a:b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print(a)</a:t>
            </a:r>
            <a:b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print(b)</a:t>
            </a:r>
            <a:b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print(args) test(11,22,33,44,55,66,77,88,99)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80000" y="2489200"/>
            <a:ext cx="6400800" cy="33274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过渡页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68290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7425" y="1658938"/>
            <a:ext cx="3157538" cy="4200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8291" name="TextBox 6"/>
          <p:cNvSpPr txBox="1"/>
          <p:nvPr/>
        </p:nvSpPr>
        <p:spPr>
          <a:xfrm>
            <a:off x="4978400" y="2027238"/>
            <a:ext cx="3832225" cy="554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en-US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什么是函数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8292" name="TextBox 10"/>
          <p:cNvSpPr txBox="1"/>
          <p:nvPr/>
        </p:nvSpPr>
        <p:spPr>
          <a:xfrm>
            <a:off x="4978400" y="2795588"/>
            <a:ext cx="5562600" cy="554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函数的定义和调用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4978400" y="3565525"/>
            <a:ext cx="4916488" cy="55403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03    </a:t>
            </a:r>
            <a:r>
              <a:rPr kumimoji="0" lang="zh-CN" altLang="en-US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函数的参数</a:t>
            </a:r>
            <a:endParaRPr kumimoji="0" lang="zh-CN" altLang="en-US" sz="36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8294" name="TextBox 11"/>
          <p:cNvSpPr txBox="1"/>
          <p:nvPr/>
        </p:nvSpPr>
        <p:spPr>
          <a:xfrm>
            <a:off x="4978400" y="4333875"/>
            <a:ext cx="4916488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函数的返回值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8295" name="TextBox 11"/>
          <p:cNvSpPr txBox="1"/>
          <p:nvPr/>
        </p:nvSpPr>
        <p:spPr>
          <a:xfrm>
            <a:off x="4978400" y="5102225"/>
            <a:ext cx="4916488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函数的四种类型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8296" name="组 1"/>
          <p:cNvGrpSpPr/>
          <p:nvPr/>
        </p:nvGrpSpPr>
        <p:grpSpPr>
          <a:xfrm>
            <a:off x="4697413" y="4262438"/>
            <a:ext cx="5157787" cy="715962"/>
            <a:chOff x="4979231" y="2224475"/>
            <a:chExt cx="5161102" cy="716375"/>
          </a:xfrm>
        </p:grpSpPr>
        <p:sp>
          <p:nvSpPr>
            <p:cNvPr id="25" name="对角圆角矩形 24"/>
            <p:cNvSpPr/>
            <p:nvPr/>
          </p:nvSpPr>
          <p:spPr>
            <a:xfrm>
              <a:off x="4979231" y="2224475"/>
              <a:ext cx="4933944" cy="716375"/>
            </a:xfrm>
            <a:prstGeom prst="round2DiagRect">
              <a:avLst>
                <a:gd name="adj1" fmla="val 20943"/>
                <a:gd name="adj2" fmla="val 0"/>
              </a:avLst>
            </a:prstGeom>
            <a:solidFill>
              <a:srgbClr val="135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fontAlgn="base"/>
            </a:p>
          </p:txBody>
        </p:sp>
        <p:sp>
          <p:nvSpPr>
            <p:cNvPr id="268298" name="TextBox 6"/>
            <p:cNvSpPr txBox="1"/>
            <p:nvPr/>
          </p:nvSpPr>
          <p:spPr>
            <a:xfrm>
              <a:off x="5227537" y="2296771"/>
              <a:ext cx="4912796" cy="5543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>
              <a:spAutoFit/>
            </a:bodyPr>
            <a:p>
              <a:pPr indent="0">
                <a:buFont typeface="Arial" panose="020B0604020202090204" pitchFamily="34" charset="0"/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04    </a:t>
              </a:r>
              <a:r>
                <a: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函数的返回值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过渡页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68290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7425" y="1658938"/>
            <a:ext cx="3157538" cy="4200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8291" name="TextBox 6"/>
          <p:cNvSpPr txBox="1"/>
          <p:nvPr/>
        </p:nvSpPr>
        <p:spPr>
          <a:xfrm>
            <a:off x="4978400" y="2027238"/>
            <a:ext cx="3832225" cy="554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en-US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什么是函数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8292" name="TextBox 10"/>
          <p:cNvSpPr txBox="1"/>
          <p:nvPr/>
        </p:nvSpPr>
        <p:spPr>
          <a:xfrm>
            <a:off x="4978400" y="2795588"/>
            <a:ext cx="5562600" cy="554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函数的定义和调用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4978400" y="3565525"/>
            <a:ext cx="4916488" cy="55403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03    </a:t>
            </a:r>
            <a:r>
              <a:rPr kumimoji="0" lang="zh-CN" altLang="en-US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函数的参数</a:t>
            </a:r>
            <a:endParaRPr kumimoji="0" lang="zh-CN" altLang="en-US" sz="36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8294" name="TextBox 11"/>
          <p:cNvSpPr txBox="1"/>
          <p:nvPr/>
        </p:nvSpPr>
        <p:spPr>
          <a:xfrm>
            <a:off x="4978400" y="4333875"/>
            <a:ext cx="4916488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函数的返回值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8295" name="TextBox 11"/>
          <p:cNvSpPr txBox="1"/>
          <p:nvPr/>
        </p:nvSpPr>
        <p:spPr>
          <a:xfrm>
            <a:off x="4978400" y="5102225"/>
            <a:ext cx="4916488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函数的四种类型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8296" name="组 1"/>
          <p:cNvGrpSpPr/>
          <p:nvPr/>
        </p:nvGrpSpPr>
        <p:grpSpPr>
          <a:xfrm>
            <a:off x="4697413" y="4262438"/>
            <a:ext cx="5157787" cy="715962"/>
            <a:chOff x="4979231" y="2224475"/>
            <a:chExt cx="5161102" cy="716375"/>
          </a:xfrm>
        </p:grpSpPr>
        <p:sp>
          <p:nvSpPr>
            <p:cNvPr id="25" name="对角圆角矩形 24"/>
            <p:cNvSpPr/>
            <p:nvPr/>
          </p:nvSpPr>
          <p:spPr>
            <a:xfrm>
              <a:off x="4979231" y="2224475"/>
              <a:ext cx="4933944" cy="716375"/>
            </a:xfrm>
            <a:prstGeom prst="round2DiagRect">
              <a:avLst>
                <a:gd name="adj1" fmla="val 20943"/>
                <a:gd name="adj2" fmla="val 0"/>
              </a:avLst>
            </a:prstGeom>
            <a:solidFill>
              <a:srgbClr val="135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fontAlgn="base"/>
            </a:p>
          </p:txBody>
        </p:sp>
        <p:sp>
          <p:nvSpPr>
            <p:cNvPr id="268298" name="TextBox 6"/>
            <p:cNvSpPr txBox="1"/>
            <p:nvPr/>
          </p:nvSpPr>
          <p:spPr>
            <a:xfrm>
              <a:off x="5227537" y="2296771"/>
              <a:ext cx="4912796" cy="5543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>
              <a:spAutoFit/>
            </a:bodyPr>
            <a:p>
              <a:pPr indent="0">
                <a:buFont typeface="Arial" panose="020B0604020202090204" pitchFamily="34" charset="0"/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04    </a:t>
              </a:r>
              <a:r>
                <a: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函数的返回值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1"/>
          <p:cNvSpPr txBox="1"/>
          <p:nvPr/>
        </p:nvSpPr>
        <p:spPr>
          <a:xfrm>
            <a:off x="2494666" y="325656"/>
            <a:ext cx="4591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函数的返回值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9314" name="矩形 3"/>
          <p:cNvSpPr/>
          <p:nvPr/>
        </p:nvSpPr>
        <p:spPr>
          <a:xfrm>
            <a:off x="889000" y="1462088"/>
            <a:ext cx="10058400" cy="9128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函数的返回值是使用</a:t>
            </a:r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语句来完成的。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9315" name="矩形 4"/>
          <p:cNvSpPr/>
          <p:nvPr/>
        </p:nvSpPr>
        <p:spPr>
          <a:xfrm>
            <a:off x="1041400" y="3133725"/>
            <a:ext cx="3784600" cy="20685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def add2num(a, b):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   c = a+b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c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9000" y="2794000"/>
            <a:ext cx="4165600" cy="26924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9317" name="矩形 6"/>
          <p:cNvSpPr/>
          <p:nvPr/>
        </p:nvSpPr>
        <p:spPr>
          <a:xfrm>
            <a:off x="5308600" y="3057525"/>
            <a:ext cx="5537200" cy="1987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函数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add2num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中包含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return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，意味着这个函数有一个返回值，其返回值就是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相加的结果。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过渡页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70338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7425" y="1658938"/>
            <a:ext cx="3157538" cy="4200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0339" name="TextBox 6"/>
          <p:cNvSpPr txBox="1"/>
          <p:nvPr/>
        </p:nvSpPr>
        <p:spPr>
          <a:xfrm>
            <a:off x="4978400" y="2027238"/>
            <a:ext cx="3832225" cy="554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en-US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什么是函数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0340" name="TextBox 10"/>
          <p:cNvSpPr txBox="1"/>
          <p:nvPr/>
        </p:nvSpPr>
        <p:spPr>
          <a:xfrm>
            <a:off x="4978400" y="2795588"/>
            <a:ext cx="5562600" cy="554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函数的定义和调用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4978400" y="3565525"/>
            <a:ext cx="4916488" cy="55403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03    </a:t>
            </a:r>
            <a:r>
              <a:rPr kumimoji="0" lang="zh-CN" altLang="en-US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函数的参数</a:t>
            </a:r>
            <a:endParaRPr kumimoji="0" lang="zh-CN" altLang="en-US" sz="36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0342" name="TextBox 11"/>
          <p:cNvSpPr txBox="1"/>
          <p:nvPr/>
        </p:nvSpPr>
        <p:spPr>
          <a:xfrm>
            <a:off x="4978400" y="4333875"/>
            <a:ext cx="4916488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函数的返回值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0343" name="TextBox 11"/>
          <p:cNvSpPr txBox="1"/>
          <p:nvPr/>
        </p:nvSpPr>
        <p:spPr>
          <a:xfrm>
            <a:off x="4978400" y="5102225"/>
            <a:ext cx="4916488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函数的四种类型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0344" name="组 1"/>
          <p:cNvGrpSpPr/>
          <p:nvPr/>
        </p:nvGrpSpPr>
        <p:grpSpPr>
          <a:xfrm>
            <a:off x="4722813" y="5024438"/>
            <a:ext cx="5157787" cy="715962"/>
            <a:chOff x="4979231" y="2224475"/>
            <a:chExt cx="5161102" cy="716375"/>
          </a:xfrm>
        </p:grpSpPr>
        <p:sp>
          <p:nvSpPr>
            <p:cNvPr id="25" name="对角圆角矩形 24"/>
            <p:cNvSpPr/>
            <p:nvPr/>
          </p:nvSpPr>
          <p:spPr>
            <a:xfrm>
              <a:off x="4979231" y="2224475"/>
              <a:ext cx="4933944" cy="716375"/>
            </a:xfrm>
            <a:prstGeom prst="round2DiagRect">
              <a:avLst>
                <a:gd name="adj1" fmla="val 20943"/>
                <a:gd name="adj2" fmla="val 0"/>
              </a:avLst>
            </a:prstGeom>
            <a:solidFill>
              <a:srgbClr val="135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fontAlgn="base"/>
            </a:p>
          </p:txBody>
        </p:sp>
        <p:sp>
          <p:nvSpPr>
            <p:cNvPr id="270346" name="TextBox 6"/>
            <p:cNvSpPr txBox="1"/>
            <p:nvPr/>
          </p:nvSpPr>
          <p:spPr>
            <a:xfrm>
              <a:off x="5227537" y="2296771"/>
              <a:ext cx="4912796" cy="5543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>
              <a:spAutoFit/>
            </a:bodyPr>
            <a:p>
              <a:pPr indent="0">
                <a:buFont typeface="Arial" panose="020B0604020202090204" pitchFamily="34" charset="0"/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05    </a:t>
              </a:r>
              <a:r>
                <a: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函数的四种类型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5135" y="2003425"/>
            <a:ext cx="3335020" cy="31286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13045" y="3237865"/>
            <a:ext cx="1563370" cy="660400"/>
          </a:xfrm>
        </p:spPr>
        <p:txBody>
          <a:bodyPr>
            <a:normAutofit/>
          </a:bodyPr>
          <a:lstStyle/>
          <a:p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292624" y="311444"/>
            <a:ext cx="514826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" panose="05000000000000000000" charset="0"/>
              </a:rPr>
              <a:t>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353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学习目标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1353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grpSp>
        <p:nvGrpSpPr>
          <p:cNvPr id="13" name="组合 9"/>
          <p:cNvGrpSpPr/>
          <p:nvPr/>
        </p:nvGrpSpPr>
        <p:grpSpPr>
          <a:xfrm>
            <a:off x="1819275" y="1500514"/>
            <a:ext cx="3119438" cy="1141086"/>
            <a:chOff x="153988" y="1614313"/>
            <a:chExt cx="3118669" cy="1141457"/>
          </a:xfrm>
        </p:grpSpPr>
        <p:sp>
          <p:nvSpPr>
            <p:cNvPr id="155661" name="矩形 5"/>
            <p:cNvSpPr/>
            <p:nvPr/>
          </p:nvSpPr>
          <p:spPr>
            <a:xfrm>
              <a:off x="751884" y="1768861"/>
              <a:ext cx="2520773" cy="5532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indent="-457200">
                <a:lnSpc>
                  <a:spcPts val="3600"/>
                </a:lnSpc>
                <a:buFont typeface="Arial" panose="020B0604020202090204" pitchFamily="34" charset="0"/>
                <a:buNone/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函数的定义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5662" name="组合 16"/>
            <p:cNvGrpSpPr/>
            <p:nvPr/>
          </p:nvGrpSpPr>
          <p:grpSpPr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155663" name="直接连接符 7"/>
              <p:cNvCxnSpPr/>
              <p:nvPr/>
            </p:nvCxnSpPr>
            <p:spPr>
              <a:xfrm>
                <a:off x="860311" y="2351792"/>
                <a:ext cx="372783" cy="652665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664" name="直接连接符 10"/>
              <p:cNvCxnSpPr/>
              <p:nvPr/>
            </p:nvCxnSpPr>
            <p:spPr>
              <a:xfrm>
                <a:off x="1223576" y="3004457"/>
                <a:ext cx="1814742" cy="0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55665" name="组合 15"/>
            <p:cNvGrpSpPr/>
            <p:nvPr/>
          </p:nvGrpSpPr>
          <p:grpSpPr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17" name="椭圆 16"/>
              <p:cNvSpPr>
                <a:spLocks noChangeArrowheads="1"/>
              </p:cNvSpPr>
              <p:nvPr/>
            </p:nvSpPr>
            <p:spPr bwMode="auto">
              <a:xfrm>
                <a:off x="1232465" y="3558156"/>
                <a:ext cx="474308" cy="474810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blurRad="25400"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9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TextBox 52"/>
              <p:cNvSpPr txBox="1">
                <a:spLocks noChangeArrowheads="1"/>
              </p:cNvSpPr>
              <p:nvPr/>
            </p:nvSpPr>
            <p:spPr bwMode="auto">
              <a:xfrm>
                <a:off x="1287986" y="3529572"/>
                <a:ext cx="334712" cy="5224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"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" name="组合 63"/>
          <p:cNvGrpSpPr/>
          <p:nvPr/>
        </p:nvGrpSpPr>
        <p:grpSpPr>
          <a:xfrm>
            <a:off x="6992938" y="1553076"/>
            <a:ext cx="2962275" cy="1104082"/>
            <a:chOff x="5733320" y="2109791"/>
            <a:chExt cx="2963005" cy="1100134"/>
          </a:xfrm>
        </p:grpSpPr>
        <p:grpSp>
          <p:nvGrpSpPr>
            <p:cNvPr id="155669" name="组合 32"/>
            <p:cNvGrpSpPr/>
            <p:nvPr/>
          </p:nvGrpSpPr>
          <p:grpSpPr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155670" name="直接连接符 33"/>
              <p:cNvCxnSpPr/>
              <p:nvPr/>
            </p:nvCxnSpPr>
            <p:spPr>
              <a:xfrm>
                <a:off x="860264" y="2352994"/>
                <a:ext cx="371605" cy="651463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671" name="直接连接符 34"/>
              <p:cNvCxnSpPr/>
              <p:nvPr/>
            </p:nvCxnSpPr>
            <p:spPr>
              <a:xfrm>
                <a:off x="1222341" y="3004457"/>
                <a:ext cx="1816736" cy="0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55672" name="组合 35"/>
            <p:cNvGrpSpPr/>
            <p:nvPr/>
          </p:nvGrpSpPr>
          <p:grpSpPr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25" name="椭圆 24"/>
              <p:cNvSpPr>
                <a:spLocks noChangeArrowheads="1"/>
              </p:cNvSpPr>
              <p:nvPr/>
            </p:nvSpPr>
            <p:spPr bwMode="auto">
              <a:xfrm>
                <a:off x="1232348" y="3559288"/>
                <a:ext cx="474532" cy="474961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blurRad="25400"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9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TextBox 68"/>
              <p:cNvSpPr txBox="1">
                <a:spLocks noChangeArrowheads="1"/>
              </p:cNvSpPr>
              <p:nvPr/>
            </p:nvSpPr>
            <p:spPr bwMode="auto">
              <a:xfrm>
                <a:off x="1300820" y="3530790"/>
                <a:ext cx="335995" cy="52245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"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5675" name="矩形 46"/>
            <p:cNvSpPr/>
            <p:nvPr/>
          </p:nvSpPr>
          <p:spPr>
            <a:xfrm>
              <a:off x="5733320" y="2211200"/>
              <a:ext cx="2486554" cy="55110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marL="457200" indent="-457200" algn="r">
                <a:lnSpc>
                  <a:spcPts val="3600"/>
                </a:lnSpc>
                <a:buFont typeface="Arial" panose="020B0604020202090204" pitchFamily="34" charset="0"/>
                <a:buNone/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函数的参数和返回值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71"/>
          <p:cNvGrpSpPr/>
          <p:nvPr/>
        </p:nvGrpSpPr>
        <p:grpSpPr>
          <a:xfrm>
            <a:off x="6946900" y="4905375"/>
            <a:ext cx="3416300" cy="1103313"/>
            <a:chOff x="5280845" y="4225925"/>
            <a:chExt cx="3415480" cy="1104900"/>
          </a:xfrm>
        </p:grpSpPr>
        <p:sp>
          <p:nvSpPr>
            <p:cNvPr id="155677" name="矩形 51"/>
            <p:cNvSpPr/>
            <p:nvPr/>
          </p:nvSpPr>
          <p:spPr>
            <a:xfrm>
              <a:off x="5280845" y="4515717"/>
              <a:ext cx="2772529" cy="5538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marL="457200" indent="-457200" algn="r">
                <a:lnSpc>
                  <a:spcPts val="3600"/>
                </a:lnSpc>
                <a:buFont typeface="Calibri" charset="0"/>
                <a:buNone/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日期时间、随机数函数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pSp>
          <p:nvGrpSpPr>
            <p:cNvPr id="155678" name="组合 38"/>
            <p:cNvGrpSpPr/>
            <p:nvPr/>
          </p:nvGrpSpPr>
          <p:grpSpPr>
            <a:xfrm rot="10800000">
              <a:off x="5685823" y="4225925"/>
              <a:ext cx="2745390" cy="652463"/>
              <a:chOff x="860198" y="2352244"/>
              <a:chExt cx="2745675" cy="652213"/>
            </a:xfrm>
          </p:grpSpPr>
          <p:cxnSp>
            <p:nvCxnSpPr>
              <p:cNvPr id="155679" name="直接连接符 39"/>
              <p:cNvCxnSpPr/>
              <p:nvPr/>
            </p:nvCxnSpPr>
            <p:spPr>
              <a:xfrm>
                <a:off x="902991" y="2373554"/>
                <a:ext cx="373011" cy="651561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680" name="直接连接符 40"/>
              <p:cNvCxnSpPr/>
              <p:nvPr/>
            </p:nvCxnSpPr>
            <p:spPr>
              <a:xfrm rot="-10800000" flipH="1">
                <a:off x="1266479" y="3025116"/>
                <a:ext cx="2382513" cy="0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55681" name="组合 41"/>
            <p:cNvGrpSpPr/>
            <p:nvPr/>
          </p:nvGrpSpPr>
          <p:grpSpPr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33" name="椭圆 32"/>
              <p:cNvSpPr>
                <a:spLocks noChangeArrowheads="1"/>
              </p:cNvSpPr>
              <p:nvPr/>
            </p:nvSpPr>
            <p:spPr bwMode="auto">
              <a:xfrm>
                <a:off x="1232465" y="3558282"/>
                <a:ext cx="474301" cy="474750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blurRad="25400"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9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TextBox 76"/>
              <p:cNvSpPr txBox="1">
                <a:spLocks noChangeArrowheads="1"/>
              </p:cNvSpPr>
              <p:nvPr/>
            </p:nvSpPr>
            <p:spPr bwMode="auto">
              <a:xfrm>
                <a:off x="1305679" y="3532877"/>
                <a:ext cx="335830" cy="52397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"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7" name="组合 10"/>
          <p:cNvGrpSpPr/>
          <p:nvPr/>
        </p:nvGrpSpPr>
        <p:grpSpPr>
          <a:xfrm>
            <a:off x="1592263" y="4903470"/>
            <a:ext cx="3198812" cy="1312863"/>
            <a:chOff x="218911" y="4857376"/>
            <a:chExt cx="3199579" cy="1311805"/>
          </a:xfrm>
        </p:grpSpPr>
        <p:grpSp>
          <p:nvGrpSpPr>
            <p:cNvPr id="155685" name="组合 16"/>
            <p:cNvGrpSpPr/>
            <p:nvPr/>
          </p:nvGrpSpPr>
          <p:grpSpPr>
            <a:xfrm flipV="1">
              <a:off x="445925" y="4857376"/>
              <a:ext cx="2538576" cy="868892"/>
              <a:chOff x="860198" y="2352244"/>
              <a:chExt cx="2178276" cy="652213"/>
            </a:xfrm>
          </p:grpSpPr>
          <p:cxnSp>
            <p:nvCxnSpPr>
              <p:cNvPr id="155686" name="直接连接符 7"/>
              <p:cNvCxnSpPr/>
              <p:nvPr/>
            </p:nvCxnSpPr>
            <p:spPr>
              <a:xfrm>
                <a:off x="860243" y="2351976"/>
                <a:ext cx="371966" cy="652481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687" name="直接连接符 10"/>
              <p:cNvCxnSpPr/>
              <p:nvPr/>
            </p:nvCxnSpPr>
            <p:spPr>
              <a:xfrm>
                <a:off x="1222671" y="3004457"/>
                <a:ext cx="1816230" cy="0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55688" name="组合 41"/>
            <p:cNvGrpSpPr/>
            <p:nvPr/>
          </p:nvGrpSpPr>
          <p:grpSpPr>
            <a:xfrm flipH="1">
              <a:off x="218911" y="5645306"/>
              <a:ext cx="473075" cy="523875"/>
              <a:chOff x="4095245" y="3533376"/>
              <a:chExt cx="474273" cy="523117"/>
            </a:xfrm>
          </p:grpSpPr>
          <p:sp>
            <p:nvSpPr>
              <p:cNvPr id="41" name="椭圆 40"/>
              <p:cNvSpPr>
                <a:spLocks noChangeArrowheads="1"/>
              </p:cNvSpPr>
              <p:nvPr/>
            </p:nvSpPr>
            <p:spPr bwMode="auto">
              <a:xfrm>
                <a:off x="4095132" y="3559141"/>
                <a:ext cx="474386" cy="473593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blurRad="25400"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9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TextBox 50"/>
              <p:cNvSpPr txBox="1">
                <a:spLocks noChangeArrowheads="1"/>
              </p:cNvSpPr>
              <p:nvPr/>
            </p:nvSpPr>
            <p:spPr bwMode="auto">
              <a:xfrm>
                <a:off x="4184278" y="3533798"/>
                <a:ext cx="335891" cy="52269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2700"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等线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5691" name="矩形 7"/>
            <p:cNvSpPr/>
            <p:nvPr/>
          </p:nvSpPr>
          <p:spPr>
            <a:xfrm>
              <a:off x="785125" y="5160366"/>
              <a:ext cx="2633365" cy="55263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>
                <a:lnSpc>
                  <a:spcPts val="3600"/>
                </a:lnSpc>
                <a:buFont typeface="Arial" panose="020B0604020202090204" pitchFamily="34" charset="0"/>
                <a:buNone/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递归函数和匿名函数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1"/>
          <p:cNvSpPr txBox="1"/>
          <p:nvPr/>
        </p:nvSpPr>
        <p:spPr>
          <a:xfrm>
            <a:off x="2494666" y="325656"/>
            <a:ext cx="64207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函数的四种类型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1362" name="文本框 5"/>
          <p:cNvSpPr txBox="1"/>
          <p:nvPr/>
        </p:nvSpPr>
        <p:spPr>
          <a:xfrm>
            <a:off x="762000" y="1574800"/>
            <a:ext cx="10998200" cy="4200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36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根据函数的参数和返回值，函数可以分为四种类型：</a:t>
            </a:r>
            <a:endParaRPr lang="en-US" altLang="zh-CN" sz="36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无参数，无返回值的函数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无参数，有返回值的函数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有参数，无返回值的函数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有参数，有返回值的函数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1"/>
          <p:cNvSpPr txBox="1"/>
          <p:nvPr/>
        </p:nvSpPr>
        <p:spPr>
          <a:xfrm>
            <a:off x="2494666" y="325656"/>
            <a:ext cx="64207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</a:t>
            </a: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参数，无返回值的函数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2386" name="矩形 3"/>
          <p:cNvSpPr/>
          <p:nvPr/>
        </p:nvSpPr>
        <p:spPr>
          <a:xfrm>
            <a:off x="762000" y="1473200"/>
            <a:ext cx="6350000" cy="48037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def printMenu():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print('--------------------------')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print('      xx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涮涮锅</a:t>
            </a:r>
            <a:r>
              <a: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点菜系统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')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print('  1. 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羊肉涮涮锅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')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print('  2. 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牛肉涮涮锅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')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print('  3. 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猪肉涮涮锅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')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print('--------------------------')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printMenu()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400" y="1374775"/>
            <a:ext cx="6934200" cy="49022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7238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0100" y="3327400"/>
            <a:ext cx="4705350" cy="292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1"/>
          <p:cNvSpPr txBox="1"/>
          <p:nvPr/>
        </p:nvSpPr>
        <p:spPr>
          <a:xfrm>
            <a:off x="2494666" y="325656"/>
            <a:ext cx="64207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</a:t>
            </a: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参数，有返回值的函数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3410" name="矩形 1"/>
          <p:cNvSpPr/>
          <p:nvPr/>
        </p:nvSpPr>
        <p:spPr>
          <a:xfrm>
            <a:off x="863600" y="1760538"/>
            <a:ext cx="7594600" cy="42116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#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获取温度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def getTemperature():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#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这里是获取温度的一些处理过程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#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为了简单起见，先模拟返回一个数据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 24</a:t>
            </a:r>
            <a:endParaRPr lang="zh-CN" altLang="zh-CN" sz="32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temperature = getTemperature()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print('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当前的温度为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:',temperature)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0400" y="1651000"/>
            <a:ext cx="7747000" cy="45466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32800" y="4978400"/>
            <a:ext cx="3327400" cy="11938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eaLnBrk="1" fontAlgn="base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trike="noStrike" noProof="1" dirty="0">
                <a:solidFill>
                  <a:srgbClr val="FF0000"/>
                </a:solidFill>
              </a:rPr>
              <a:t>当前的温度为：</a:t>
            </a:r>
            <a:r>
              <a:rPr lang="en-US" altLang="zh-CN" strike="noStrike" noProof="1" dirty="0">
                <a:solidFill>
                  <a:srgbClr val="FF0000"/>
                </a:solidFill>
              </a:rPr>
              <a:t>24</a:t>
            </a:r>
            <a:endParaRPr lang="zh-CN" altLang="en-US" strike="noStrike" noProof="1" dirty="0">
              <a:solidFill>
                <a:srgbClr val="FF0000"/>
              </a:solidFill>
            </a:endParaRPr>
          </a:p>
        </p:txBody>
      </p:sp>
      <p:pic>
        <p:nvPicPr>
          <p:cNvPr id="273413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400" y="1905000"/>
            <a:ext cx="2743200" cy="2743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1"/>
          <p:cNvSpPr txBox="1"/>
          <p:nvPr/>
        </p:nvSpPr>
        <p:spPr>
          <a:xfrm>
            <a:off x="2494666" y="325656"/>
            <a:ext cx="64207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有参数，无返回值的函数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4434" name="矩形 1"/>
          <p:cNvSpPr/>
          <p:nvPr/>
        </p:nvSpPr>
        <p:spPr>
          <a:xfrm>
            <a:off x="1320800" y="2854325"/>
            <a:ext cx="7137400" cy="1987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def test(num1,num2):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result=num1+num2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print('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计算结果为：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%d'%result)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0600" y="2540000"/>
            <a:ext cx="7747000" cy="25908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4436" name="文本框 4"/>
          <p:cNvSpPr txBox="1"/>
          <p:nvPr/>
        </p:nvSpPr>
        <p:spPr>
          <a:xfrm>
            <a:off x="1041400" y="1600200"/>
            <a:ext cx="6648450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该类函数使用较少，了解即可。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1"/>
          <p:cNvSpPr txBox="1"/>
          <p:nvPr/>
        </p:nvSpPr>
        <p:spPr>
          <a:xfrm>
            <a:off x="2494666" y="325656"/>
            <a:ext cx="64207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</a:t>
            </a: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参数，有返回值的函数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5458" name="矩形 3"/>
          <p:cNvSpPr/>
          <p:nvPr/>
        </p:nvSpPr>
        <p:spPr>
          <a:xfrm>
            <a:off x="635000" y="1720850"/>
            <a:ext cx="5664200" cy="43513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10000"/>
              </a:lnSpc>
              <a:buFont typeface="Arial" panose="020B060402020209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def calculateNum(num):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10000"/>
              </a:lnSpc>
              <a:buFont typeface="Arial" panose="020B060402020209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result = 0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10000"/>
              </a:lnSpc>
              <a:buFont typeface="Arial" panose="020B0604020202090204" pitchFamily="34" charset="0"/>
              <a:buNone/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i = 1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10000"/>
              </a:lnSpc>
              <a:buFont typeface="Arial" panose="020B060402020209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while i&lt;=num: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10000"/>
              </a:lnSpc>
              <a:buFont typeface="Arial" panose="020B060402020209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result = result + i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10000"/>
              </a:lnSpc>
              <a:buFont typeface="Arial" panose="020B060402020209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i+=1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10000"/>
              </a:lnSpc>
              <a:buFont typeface="Arial" panose="020B060402020209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return result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10000"/>
              </a:lnSpc>
              <a:buFont typeface="Arial" panose="020B060402020209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result = calculateNum(100)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10000"/>
              </a:lnSpc>
              <a:buFont typeface="Arial" panose="020B060402020209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print('1~100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的累积和为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:', result)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1500" y="1598295"/>
            <a:ext cx="5791200" cy="45974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5460" name="矩形 5"/>
          <p:cNvSpPr/>
          <p:nvPr/>
        </p:nvSpPr>
        <p:spPr>
          <a:xfrm>
            <a:off x="6604000" y="1565275"/>
            <a:ext cx="5029200" cy="13477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像数据处理并需要结果的应用，可以使用此类函数。</a:t>
            </a: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5461" name="图片 6"/>
          <p:cNvPicPr>
            <a:picLocks noChangeAspect="1"/>
          </p:cNvPicPr>
          <p:nvPr/>
        </p:nvPicPr>
        <p:blipFill>
          <a:blip r:embed="rId1"/>
          <a:srcRect b="5556"/>
          <a:stretch>
            <a:fillRect/>
          </a:stretch>
        </p:blipFill>
        <p:spPr>
          <a:xfrm>
            <a:off x="6870700" y="3098800"/>
            <a:ext cx="4203700" cy="30749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81" name="TextBox 6"/>
          <p:cNvSpPr txBox="1"/>
          <p:nvPr/>
        </p:nvSpPr>
        <p:spPr>
          <a:xfrm>
            <a:off x="4927600" y="2743200"/>
            <a:ext cx="3832225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07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变量的作用域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482" name="TextBox 10"/>
          <p:cNvSpPr txBox="1"/>
          <p:nvPr/>
        </p:nvSpPr>
        <p:spPr>
          <a:xfrm>
            <a:off x="4927600" y="3552825"/>
            <a:ext cx="5562600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08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递归函数和匿名函数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483" name="TextBox 11"/>
          <p:cNvSpPr txBox="1"/>
          <p:nvPr/>
        </p:nvSpPr>
        <p:spPr>
          <a:xfrm>
            <a:off x="4927600" y="4362450"/>
            <a:ext cx="4916488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09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日期时间函数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过渡页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76485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7425" y="1658938"/>
            <a:ext cx="3157538" cy="4200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11"/>
          <p:cNvSpPr txBox="1"/>
          <p:nvPr/>
        </p:nvSpPr>
        <p:spPr>
          <a:xfrm>
            <a:off x="4927600" y="5172075"/>
            <a:ext cx="4916488" cy="55403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0    </a:t>
            </a:r>
            <a:r>
              <a:rPr kumimoji="0" lang="zh-CN" altLang="en-US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随机数函数</a:t>
            </a:r>
            <a:endParaRPr kumimoji="0" lang="zh-CN" altLang="en-US" sz="36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6487" name="TextBox 11"/>
          <p:cNvSpPr txBox="1"/>
          <p:nvPr/>
        </p:nvSpPr>
        <p:spPr>
          <a:xfrm>
            <a:off x="4927600" y="1935163"/>
            <a:ext cx="4916488" cy="5524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06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函数的嵌套调用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6488" name="组 1"/>
          <p:cNvGrpSpPr/>
          <p:nvPr/>
        </p:nvGrpSpPr>
        <p:grpSpPr>
          <a:xfrm>
            <a:off x="4646613" y="1874838"/>
            <a:ext cx="5157787" cy="715962"/>
            <a:chOff x="4979231" y="2224475"/>
            <a:chExt cx="5161102" cy="716375"/>
          </a:xfrm>
        </p:grpSpPr>
        <p:sp>
          <p:nvSpPr>
            <p:cNvPr id="11" name="对角圆角矩形 10"/>
            <p:cNvSpPr/>
            <p:nvPr/>
          </p:nvSpPr>
          <p:spPr>
            <a:xfrm>
              <a:off x="4979231" y="2224475"/>
              <a:ext cx="4933944" cy="716375"/>
            </a:xfrm>
            <a:prstGeom prst="round2DiagRect">
              <a:avLst>
                <a:gd name="adj1" fmla="val 20943"/>
                <a:gd name="adj2" fmla="val 0"/>
              </a:avLst>
            </a:prstGeom>
            <a:solidFill>
              <a:srgbClr val="135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fontAlgn="base"/>
            </a:p>
          </p:txBody>
        </p:sp>
        <p:sp>
          <p:nvSpPr>
            <p:cNvPr id="276490" name="TextBox 6"/>
            <p:cNvSpPr txBox="1"/>
            <p:nvPr/>
          </p:nvSpPr>
          <p:spPr>
            <a:xfrm>
              <a:off x="5227537" y="2296771"/>
              <a:ext cx="4912796" cy="5543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>
              <a:spAutoFit/>
            </a:bodyPr>
            <a:p>
              <a:pPr indent="0">
                <a:buFont typeface="Arial" panose="020B0604020202090204" pitchFamily="34" charset="0"/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06    </a:t>
              </a:r>
              <a:r>
                <a: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函数的嵌套调用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1"/>
          <p:cNvSpPr txBox="1"/>
          <p:nvPr/>
        </p:nvSpPr>
        <p:spPr>
          <a:xfrm>
            <a:off x="2494666" y="325656"/>
            <a:ext cx="64207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函数的嵌套调用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77506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0313" y="1482725"/>
            <a:ext cx="8269287" cy="4557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7507" name="文本框 5"/>
          <p:cNvSpPr txBox="1"/>
          <p:nvPr/>
        </p:nvSpPr>
        <p:spPr>
          <a:xfrm>
            <a:off x="798513" y="1854200"/>
            <a:ext cx="923925" cy="1504950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 例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1"/>
          <p:cNvSpPr txBox="1"/>
          <p:nvPr/>
        </p:nvSpPr>
        <p:spPr>
          <a:xfrm>
            <a:off x="2494666" y="325656"/>
            <a:ext cx="64207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作用域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9554" name="矩形 1"/>
          <p:cNvSpPr/>
          <p:nvPr/>
        </p:nvSpPr>
        <p:spPr>
          <a:xfrm>
            <a:off x="889000" y="1730375"/>
            <a:ext cx="10668000" cy="33702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为了避免变量的名称发生冲突，所以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引入了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的概念。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命名空间指的是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名称到对象的映射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，类似于字典，键名是变量的名字，值是变量的值。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1"/>
          <p:cNvSpPr txBox="1"/>
          <p:nvPr/>
        </p:nvSpPr>
        <p:spPr>
          <a:xfrm>
            <a:off x="2494666" y="325656"/>
            <a:ext cx="64207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作用域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0578" name="矩形 1"/>
          <p:cNvSpPr/>
          <p:nvPr/>
        </p:nvSpPr>
        <p:spPr>
          <a:xfrm>
            <a:off x="609600" y="1196975"/>
            <a:ext cx="11023600" cy="1606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命名空间是相互独立存在的，而且它们被安排在某个特定的层次，把这些层次结构组合起来就是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0579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1600" y="2792413"/>
            <a:ext cx="6303963" cy="3608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0580" name="矩形 4"/>
          <p:cNvSpPr/>
          <p:nvPr/>
        </p:nvSpPr>
        <p:spPr>
          <a:xfrm>
            <a:off x="990600" y="3082925"/>
            <a:ext cx="4140200" cy="28178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>
              <a:lnSpc>
                <a:spcPct val="140000"/>
              </a:lnSpc>
              <a:buFont typeface="Symbol" pitchFamily="18" charset="2"/>
              <a:buChar char="-"/>
            </a:pPr>
            <a:r>
              <a:rPr lang="zh-CN" altLang="en-US" sz="32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本地作用域</a:t>
            </a:r>
            <a:endParaRPr lang="zh-CN" altLang="en-US" sz="32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40000"/>
              </a:lnSpc>
              <a:buFont typeface="Symbol" pitchFamily="18" charset="2"/>
              <a:buChar char="-"/>
            </a:pPr>
            <a:r>
              <a:rPr lang="zh-CN" altLang="en-US" sz="32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函数嵌套作用域</a:t>
            </a:r>
            <a:endParaRPr lang="zh-CN" altLang="en-US" sz="32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40000"/>
              </a:lnSpc>
              <a:buFont typeface="Symbol" pitchFamily="18" charset="2"/>
              <a:buChar char="-"/>
            </a:pPr>
            <a:r>
              <a:rPr lang="zh-CN" altLang="en-US" sz="32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文件作用域</a:t>
            </a:r>
            <a:endParaRPr lang="zh-CN" altLang="en-US" sz="32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40000"/>
              </a:lnSpc>
              <a:buFont typeface="Symbol" pitchFamily="18" charset="2"/>
              <a:buChar char="-"/>
            </a:pPr>
            <a:r>
              <a:rPr lang="zh-CN" altLang="en-US" sz="32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内置作用域</a:t>
            </a:r>
            <a:r>
              <a:rPr lang="zh-CN" altLang="zh-CN" sz="32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2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1"/>
          <p:cNvSpPr txBox="1"/>
          <p:nvPr/>
        </p:nvSpPr>
        <p:spPr>
          <a:xfrm>
            <a:off x="2494666" y="325656"/>
            <a:ext cx="64207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局部变量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1602" name="矩形 1"/>
          <p:cNvSpPr/>
          <p:nvPr/>
        </p:nvSpPr>
        <p:spPr>
          <a:xfrm>
            <a:off x="685800" y="2060575"/>
            <a:ext cx="10820400" cy="25384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所谓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，就是在函数内部定义的变量。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局部变量的作用域是函数内部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，意味着它只在定义它的函数中有效，一旦函数结束就会消失。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过渡页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54978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7425" y="1658938"/>
            <a:ext cx="3157538" cy="4200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4979" name="TextBox 6"/>
          <p:cNvSpPr txBox="1"/>
          <p:nvPr/>
        </p:nvSpPr>
        <p:spPr>
          <a:xfrm>
            <a:off x="4978400" y="2027238"/>
            <a:ext cx="3832225" cy="554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en-US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什么是函数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980" name="TextBox 10"/>
          <p:cNvSpPr txBox="1"/>
          <p:nvPr/>
        </p:nvSpPr>
        <p:spPr>
          <a:xfrm>
            <a:off x="4978400" y="2795588"/>
            <a:ext cx="5562600" cy="554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函数的定义和调用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4978400" y="3565525"/>
            <a:ext cx="4916488" cy="55403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03    </a:t>
            </a:r>
            <a:r>
              <a:rPr kumimoji="0" lang="zh-CN" altLang="en-US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函数的参数</a:t>
            </a:r>
            <a:endParaRPr kumimoji="0" lang="zh-CN" altLang="en-US" sz="36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4982" name="TextBox 11"/>
          <p:cNvSpPr txBox="1"/>
          <p:nvPr/>
        </p:nvSpPr>
        <p:spPr>
          <a:xfrm>
            <a:off x="4978400" y="4333875"/>
            <a:ext cx="4916488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函数的返回值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983" name="TextBox 11"/>
          <p:cNvSpPr txBox="1"/>
          <p:nvPr/>
        </p:nvSpPr>
        <p:spPr>
          <a:xfrm>
            <a:off x="4978400" y="5102225"/>
            <a:ext cx="4916488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函数的四种类型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4984" name="组 1"/>
          <p:cNvGrpSpPr/>
          <p:nvPr/>
        </p:nvGrpSpPr>
        <p:grpSpPr>
          <a:xfrm>
            <a:off x="4697413" y="1900238"/>
            <a:ext cx="4930775" cy="715962"/>
            <a:chOff x="4979231" y="2224475"/>
            <a:chExt cx="4933944" cy="716375"/>
          </a:xfrm>
        </p:grpSpPr>
        <p:sp>
          <p:nvSpPr>
            <p:cNvPr id="2" name="对角圆角矩形 1"/>
            <p:cNvSpPr/>
            <p:nvPr/>
          </p:nvSpPr>
          <p:spPr>
            <a:xfrm>
              <a:off x="4979231" y="2224475"/>
              <a:ext cx="4933944" cy="716375"/>
            </a:xfrm>
            <a:prstGeom prst="round2DiagRect">
              <a:avLst>
                <a:gd name="adj1" fmla="val 20943"/>
                <a:gd name="adj2" fmla="val 0"/>
              </a:avLst>
            </a:prstGeom>
            <a:solidFill>
              <a:srgbClr val="135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fontAlgn="base"/>
            </a:p>
          </p:txBody>
        </p:sp>
        <p:sp>
          <p:nvSpPr>
            <p:cNvPr id="254986" name="TextBox 6"/>
            <p:cNvSpPr txBox="1"/>
            <p:nvPr/>
          </p:nvSpPr>
          <p:spPr>
            <a:xfrm>
              <a:off x="5278369" y="2322185"/>
              <a:ext cx="3832304" cy="55431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>
              <a:spAutoFit/>
            </a:bodyPr>
            <a:p>
              <a:pPr indent="0">
                <a:buFont typeface="Arial" panose="020B0604020202090204" pitchFamily="34" charset="0"/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01    </a:t>
              </a:r>
              <a:r>
                <a: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什么是函数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1"/>
          <p:cNvSpPr txBox="1"/>
          <p:nvPr/>
        </p:nvSpPr>
        <p:spPr>
          <a:xfrm>
            <a:off x="2494666" y="325656"/>
            <a:ext cx="64207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全局变量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2626" name="矩形 1"/>
          <p:cNvSpPr/>
          <p:nvPr/>
        </p:nvSpPr>
        <p:spPr>
          <a:xfrm>
            <a:off x="812800" y="1958975"/>
            <a:ext cx="10464800" cy="33702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定义在函数外的拥有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全局作用域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全局变量可以在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整个程序范围内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如果出现全局变量和局部变量名字相同的情况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，则在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函数中访问的是局部变量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3649" name="TextBox 6"/>
          <p:cNvSpPr txBox="1"/>
          <p:nvPr/>
        </p:nvSpPr>
        <p:spPr>
          <a:xfrm>
            <a:off x="4927600" y="2743200"/>
            <a:ext cx="3832225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07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变量的作用域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3650" name="TextBox 10"/>
          <p:cNvSpPr txBox="1"/>
          <p:nvPr/>
        </p:nvSpPr>
        <p:spPr>
          <a:xfrm>
            <a:off x="4927600" y="3552825"/>
            <a:ext cx="5562600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08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递归函数和匿名函数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3651" name="TextBox 11"/>
          <p:cNvSpPr txBox="1"/>
          <p:nvPr/>
        </p:nvSpPr>
        <p:spPr>
          <a:xfrm>
            <a:off x="4927600" y="4362450"/>
            <a:ext cx="4916488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09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日期时间函数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过渡页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83653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7425" y="1658938"/>
            <a:ext cx="3157538" cy="4200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11"/>
          <p:cNvSpPr txBox="1"/>
          <p:nvPr/>
        </p:nvSpPr>
        <p:spPr>
          <a:xfrm>
            <a:off x="4927600" y="5172075"/>
            <a:ext cx="4916488" cy="55403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0    </a:t>
            </a:r>
            <a:r>
              <a:rPr kumimoji="0" lang="zh-CN" altLang="en-US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随机数函数</a:t>
            </a:r>
            <a:endParaRPr kumimoji="0" lang="zh-CN" altLang="en-US" sz="36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3655" name="TextBox 11"/>
          <p:cNvSpPr txBox="1"/>
          <p:nvPr/>
        </p:nvSpPr>
        <p:spPr>
          <a:xfrm>
            <a:off x="4927600" y="1935163"/>
            <a:ext cx="4916488" cy="5524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06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函数的嵌套调用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3656" name="组 1"/>
          <p:cNvGrpSpPr/>
          <p:nvPr/>
        </p:nvGrpSpPr>
        <p:grpSpPr>
          <a:xfrm>
            <a:off x="4621213" y="3449638"/>
            <a:ext cx="5335587" cy="715962"/>
            <a:chOff x="4979230" y="2224475"/>
            <a:chExt cx="5339018" cy="716375"/>
          </a:xfrm>
        </p:grpSpPr>
        <p:sp>
          <p:nvSpPr>
            <p:cNvPr id="11" name="对角圆角矩形 10"/>
            <p:cNvSpPr/>
            <p:nvPr/>
          </p:nvSpPr>
          <p:spPr>
            <a:xfrm>
              <a:off x="4979230" y="2224475"/>
              <a:ext cx="5288185" cy="716375"/>
            </a:xfrm>
            <a:prstGeom prst="round2DiagRect">
              <a:avLst>
                <a:gd name="adj1" fmla="val 20943"/>
                <a:gd name="adj2" fmla="val 0"/>
              </a:avLst>
            </a:prstGeom>
            <a:solidFill>
              <a:srgbClr val="135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fontAlgn="base"/>
            </a:p>
          </p:txBody>
        </p:sp>
        <p:sp>
          <p:nvSpPr>
            <p:cNvPr id="283658" name="TextBox 6"/>
            <p:cNvSpPr txBox="1"/>
            <p:nvPr/>
          </p:nvSpPr>
          <p:spPr>
            <a:xfrm>
              <a:off x="5227536" y="2296771"/>
              <a:ext cx="5090712" cy="5543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>
              <a:spAutoFit/>
            </a:bodyPr>
            <a:p>
              <a:pPr indent="0">
                <a:buFont typeface="Arial" panose="020B0604020202090204" pitchFamily="34" charset="0"/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08    </a:t>
              </a:r>
              <a:r>
                <a: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递归函数和匿名函数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4673" name="矩形 1"/>
          <p:cNvSpPr/>
          <p:nvPr/>
        </p:nvSpPr>
        <p:spPr>
          <a:xfrm>
            <a:off x="711200" y="2060575"/>
            <a:ext cx="10718800" cy="25384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一个函数的内部可以调用其他函数。但是，如果一个函数在内部不调用其它的函数，而是自己本身的话，这个函数就是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递归函数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94666" y="325656"/>
            <a:ext cx="64207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递归函数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5697" name="矩形 1"/>
          <p:cNvSpPr/>
          <p:nvPr/>
        </p:nvSpPr>
        <p:spPr>
          <a:xfrm>
            <a:off x="787400" y="1196975"/>
            <a:ext cx="10718800" cy="876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使用递归，实现阶乘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n! = 1 * 2 * 3 * ... * n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的计算。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94666" y="325656"/>
            <a:ext cx="64207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递归函数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85699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8950" y="2332038"/>
            <a:ext cx="8832850" cy="40274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21" name="矩形 1"/>
          <p:cNvSpPr/>
          <p:nvPr/>
        </p:nvSpPr>
        <p:spPr>
          <a:xfrm>
            <a:off x="787400" y="1196975"/>
            <a:ext cx="10718800" cy="876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使用递归，实现阶乘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n! = 1 * 2 * 3 * ... * n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的计算。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94666" y="325656"/>
            <a:ext cx="64207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递归函数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6723" name="矩形 3"/>
          <p:cNvSpPr/>
          <p:nvPr/>
        </p:nvSpPr>
        <p:spPr>
          <a:xfrm>
            <a:off x="3929063" y="2644775"/>
            <a:ext cx="6096000" cy="30464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buFont typeface="Arial" panose="020B0604020202090204" pitchFamily="34" charset="0"/>
              <a:buNone/>
            </a:pPr>
            <a:r>
              <a:rPr lang="zh-CN" altLang="en-US" dirty="0">
                <a:latin typeface="等线" panose="02010600030101010101" pitchFamily="2" charset="-122"/>
                <a:ea typeface="宋体" panose="02010600030101010101" pitchFamily="2" charset="-122"/>
              </a:rPr>
              <a:t>def fact(n):</a:t>
            </a:r>
            <a:endParaRPr lang="zh-CN" altLang="en-US" dirty="0">
              <a:latin typeface="等线" panose="02010600030101010101" pitchFamily="2" charset="-122"/>
              <a:ea typeface="宋体" panose="02010600030101010101" pitchFamily="2" charset="-122"/>
            </a:endParaRPr>
          </a:p>
          <a:p>
            <a:pPr indent="0" eaLnBrk="0" hangingPunct="0">
              <a:buFont typeface="Arial" panose="020B0604020202090204" pitchFamily="34" charset="0"/>
              <a:buNone/>
            </a:pPr>
            <a:r>
              <a:rPr lang="zh-CN" altLang="en-US" dirty="0">
                <a:latin typeface="等线" panose="02010600030101010101" pitchFamily="2" charset="-122"/>
                <a:ea typeface="宋体" panose="02010600030101010101" pitchFamily="2" charset="-122"/>
              </a:rPr>
              <a:t>    if n==1:</a:t>
            </a:r>
            <a:endParaRPr lang="zh-CN" altLang="en-US" dirty="0">
              <a:latin typeface="等线" panose="02010600030101010101" pitchFamily="2" charset="-122"/>
              <a:ea typeface="宋体" panose="02010600030101010101" pitchFamily="2" charset="-122"/>
            </a:endParaRPr>
          </a:p>
          <a:p>
            <a:pPr indent="0" eaLnBrk="0" hangingPunct="0">
              <a:buFont typeface="Arial" panose="020B0604020202090204" pitchFamily="34" charset="0"/>
              <a:buNone/>
            </a:pPr>
            <a:r>
              <a:rPr lang="zh-CN" altLang="en-US" dirty="0">
                <a:latin typeface="等线" panose="02010600030101010101" pitchFamily="2" charset="-122"/>
                <a:ea typeface="宋体" panose="02010600030101010101" pitchFamily="2" charset="-122"/>
              </a:rPr>
              <a:t>        return 1</a:t>
            </a:r>
            <a:endParaRPr lang="zh-CN" altLang="en-US" dirty="0">
              <a:latin typeface="等线" panose="02010600030101010101" pitchFamily="2" charset="-122"/>
              <a:ea typeface="宋体" panose="02010600030101010101" pitchFamily="2" charset="-122"/>
            </a:endParaRPr>
          </a:p>
          <a:p>
            <a:pPr indent="0" eaLnBrk="0" hangingPunct="0">
              <a:buFont typeface="Arial" panose="020B0604020202090204" pitchFamily="34" charset="0"/>
              <a:buNone/>
            </a:pPr>
            <a:r>
              <a:rPr lang="zh-CN" altLang="en-US" dirty="0">
                <a:latin typeface="等线" panose="02010600030101010101" pitchFamily="2" charset="-122"/>
                <a:ea typeface="宋体" panose="02010600030101010101" pitchFamily="2" charset="-122"/>
              </a:rPr>
              <a:t>    return n * fact(n - 1)</a:t>
            </a:r>
            <a:endParaRPr lang="en-US" altLang="zh-CN" dirty="0">
              <a:latin typeface="等线" panose="02010600030101010101" pitchFamily="2" charset="-122"/>
              <a:ea typeface="宋体" panose="02010600030101010101" pitchFamily="2" charset="-122"/>
            </a:endParaRPr>
          </a:p>
          <a:p>
            <a:pPr indent="0" eaLnBrk="0" hangingPunct="0">
              <a:buFont typeface="Arial" panose="020B0604020202090204" pitchFamily="34" charset="0"/>
              <a:buNone/>
            </a:pPr>
            <a:endParaRPr lang="en-US" altLang="zh-CN" dirty="0">
              <a:latin typeface="等线" panose="02010600030101010101" pitchFamily="2" charset="-122"/>
              <a:ea typeface="宋体" panose="02010600030101010101" pitchFamily="2" charset="-122"/>
            </a:endParaRPr>
          </a:p>
          <a:p>
            <a:pPr indent="0" eaLnBrk="0" hangingPunct="0">
              <a:buFont typeface="Arial" panose="020B0604020202090204" pitchFamily="34" charset="0"/>
              <a:buNone/>
            </a:pPr>
            <a:r>
              <a:rPr lang="en-US" altLang="zh-CN" dirty="0">
                <a:latin typeface="等线" panose="02010600030101010101" pitchFamily="2" charset="-122"/>
                <a:ea typeface="宋体" panose="02010600030101010101" pitchFamily="2" charset="-122"/>
              </a:rPr>
              <a:t>Fact(5)</a:t>
            </a:r>
            <a:endParaRPr lang="en-US" altLang="zh-CN" dirty="0">
              <a:latin typeface="等线" panose="02010600030101010101" pitchFamily="2" charset="-122"/>
              <a:ea typeface="宋体" panose="02010600030101010101" pitchFamily="2" charset="-122"/>
            </a:endParaRPr>
          </a:p>
          <a:p>
            <a:pPr indent="0" eaLnBrk="0" hangingPunct="0">
              <a:buFont typeface="Arial" panose="020B0604020202090204" pitchFamily="34" charset="0"/>
              <a:buNone/>
            </a:pPr>
            <a:r>
              <a:rPr lang="en-US" altLang="zh-CN" dirty="0">
                <a:latin typeface="等线" panose="02010600030101010101" pitchFamily="2" charset="-122"/>
                <a:ea typeface="宋体" panose="02010600030101010101" pitchFamily="2" charset="-122"/>
              </a:rPr>
              <a:t>120</a:t>
            </a:r>
            <a:endParaRPr lang="en-US" altLang="zh-CN" dirty="0">
              <a:latin typeface="等线" panose="02010600030101010101" pitchFamily="2" charset="-122"/>
              <a:ea typeface="宋体" panose="02010600030101010101" pitchFamily="2" charset="-122"/>
            </a:endParaRPr>
          </a:p>
          <a:p>
            <a:pPr indent="0" eaLnBrk="0" hangingPunct="0">
              <a:buFont typeface="Arial" panose="020B0604020202090204" pitchFamily="34" charset="0"/>
              <a:buNone/>
            </a:pPr>
            <a:r>
              <a:rPr lang="en-US" altLang="zh-CN" dirty="0">
                <a:latin typeface="等线" panose="02010600030101010101" pitchFamily="2" charset="-122"/>
                <a:ea typeface="宋体" panose="02010600030101010101" pitchFamily="2" charset="-122"/>
              </a:rPr>
              <a:t>5*4*3*2*1</a:t>
            </a:r>
            <a:endParaRPr lang="en-US" altLang="zh-CN" dirty="0">
              <a:latin typeface="等线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7745" name="矩形 1"/>
          <p:cNvSpPr/>
          <p:nvPr/>
        </p:nvSpPr>
        <p:spPr>
          <a:xfrm>
            <a:off x="711200" y="1374775"/>
            <a:ext cx="10718800" cy="25384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匿名函数就是没有名称的函数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，也就是不再使用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语句定义的函数。如果要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声明匿名函数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，则需要使用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关键字，匿名函数的声明格式如下所示：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94666" y="325656"/>
            <a:ext cx="64207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匿名</a:t>
            </a: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7747" name="矩形 3"/>
          <p:cNvSpPr/>
          <p:nvPr/>
        </p:nvSpPr>
        <p:spPr>
          <a:xfrm>
            <a:off x="1631950" y="4468813"/>
            <a:ext cx="8575675" cy="7080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lambda</a:t>
            </a: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 [arg1 [,arg2,.....argn]]:expression</a:t>
            </a:r>
            <a:endParaRPr lang="zh-CN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1200" y="4191000"/>
            <a:ext cx="10439400" cy="12954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8769" name="矩形 1"/>
          <p:cNvSpPr/>
          <p:nvPr/>
        </p:nvSpPr>
        <p:spPr>
          <a:xfrm>
            <a:off x="711200" y="1374775"/>
            <a:ext cx="10718800" cy="876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匿名函数示例代码：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94666" y="325656"/>
            <a:ext cx="64207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匿名</a:t>
            </a: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8771" name="矩形 3"/>
          <p:cNvSpPr/>
          <p:nvPr/>
        </p:nvSpPr>
        <p:spPr>
          <a:xfrm>
            <a:off x="1371600" y="2665413"/>
            <a:ext cx="8763000" cy="2462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sum = lambda arg1, arg2: arg1 + arg2</a:t>
            </a:r>
            <a:endParaRPr lang="zh-CN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print(“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运行结果：</a:t>
            </a: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", sum( 10, 20 ))</a:t>
            </a:r>
            <a:endParaRPr lang="zh-CN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print("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运行结果：</a:t>
            </a: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", sum( 20, 20 ))</a:t>
            </a:r>
            <a:endParaRPr lang="zh-CN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39800" y="2514600"/>
            <a:ext cx="9677400" cy="28702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9793" name="矩形 1"/>
          <p:cNvSpPr/>
          <p:nvPr/>
        </p:nvSpPr>
        <p:spPr>
          <a:xfrm>
            <a:off x="812800" y="1857375"/>
            <a:ext cx="10668000" cy="34623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sz="4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声明的匿名函数能接收任何数量的参数，</a:t>
            </a:r>
            <a:r>
              <a:rPr lang="zh-CN" altLang="en-US" sz="36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但只能返回一个表达式的值。匿名函数不能直接调用</a:t>
            </a:r>
            <a:r>
              <a:rPr lang="en-US" altLang="zh-CN" sz="36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zh-CN" altLang="en-US" sz="36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，因为</a:t>
            </a:r>
            <a:r>
              <a:rPr lang="en-US" altLang="zh-CN" sz="36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36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需要一个表达式</a:t>
            </a:r>
            <a:r>
              <a:rPr lang="zh-CN" altLang="en-US" sz="3600" dirty="0">
                <a:solidFill>
                  <a:srgbClr val="1353A2"/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3600" dirty="0">
              <a:solidFill>
                <a:srgbClr val="1353A2"/>
              </a:solidFill>
              <a:latin typeface="等线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94666" y="325656"/>
            <a:ext cx="64207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匿名</a:t>
            </a: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0817" name="TextBox 6"/>
          <p:cNvSpPr txBox="1"/>
          <p:nvPr/>
        </p:nvSpPr>
        <p:spPr>
          <a:xfrm>
            <a:off x="4927600" y="2743200"/>
            <a:ext cx="3832225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07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变量的作用域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0818" name="TextBox 10"/>
          <p:cNvSpPr txBox="1"/>
          <p:nvPr/>
        </p:nvSpPr>
        <p:spPr>
          <a:xfrm>
            <a:off x="4927600" y="3552825"/>
            <a:ext cx="5562600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08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递归函数和匿名函数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0819" name="TextBox 11"/>
          <p:cNvSpPr txBox="1"/>
          <p:nvPr/>
        </p:nvSpPr>
        <p:spPr>
          <a:xfrm>
            <a:off x="4927600" y="4362450"/>
            <a:ext cx="4916488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09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日期时间函数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过渡页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90821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7425" y="1658938"/>
            <a:ext cx="3157538" cy="4200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11"/>
          <p:cNvSpPr txBox="1"/>
          <p:nvPr/>
        </p:nvSpPr>
        <p:spPr>
          <a:xfrm>
            <a:off x="4927600" y="5172075"/>
            <a:ext cx="4916488" cy="55403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0    </a:t>
            </a:r>
            <a:r>
              <a:rPr kumimoji="0" lang="zh-CN" altLang="en-US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随机数函数</a:t>
            </a:r>
            <a:endParaRPr kumimoji="0" lang="zh-CN" altLang="en-US" sz="36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0823" name="TextBox 11"/>
          <p:cNvSpPr txBox="1"/>
          <p:nvPr/>
        </p:nvSpPr>
        <p:spPr>
          <a:xfrm>
            <a:off x="4927600" y="1935163"/>
            <a:ext cx="4916488" cy="5524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06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函数的嵌套调用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0824" name="组 1"/>
          <p:cNvGrpSpPr/>
          <p:nvPr/>
        </p:nvGrpSpPr>
        <p:grpSpPr>
          <a:xfrm>
            <a:off x="4646613" y="4287838"/>
            <a:ext cx="5335587" cy="715962"/>
            <a:chOff x="4979230" y="2224475"/>
            <a:chExt cx="5339018" cy="716375"/>
          </a:xfrm>
        </p:grpSpPr>
        <p:sp>
          <p:nvSpPr>
            <p:cNvPr id="11" name="对角圆角矩形 10"/>
            <p:cNvSpPr/>
            <p:nvPr/>
          </p:nvSpPr>
          <p:spPr>
            <a:xfrm>
              <a:off x="4979230" y="2224475"/>
              <a:ext cx="5288185" cy="716375"/>
            </a:xfrm>
            <a:prstGeom prst="round2DiagRect">
              <a:avLst>
                <a:gd name="adj1" fmla="val 20943"/>
                <a:gd name="adj2" fmla="val 0"/>
              </a:avLst>
            </a:prstGeom>
            <a:solidFill>
              <a:srgbClr val="135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fontAlgn="base"/>
            </a:p>
          </p:txBody>
        </p:sp>
        <p:sp>
          <p:nvSpPr>
            <p:cNvPr id="290826" name="TextBox 6"/>
            <p:cNvSpPr txBox="1"/>
            <p:nvPr/>
          </p:nvSpPr>
          <p:spPr>
            <a:xfrm>
              <a:off x="5227536" y="2296771"/>
              <a:ext cx="5090712" cy="5543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>
              <a:spAutoFit/>
            </a:bodyPr>
            <a:p>
              <a:pPr indent="0">
                <a:buFont typeface="Arial" panose="020B0604020202090204" pitchFamily="34" charset="0"/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09    </a:t>
              </a:r>
              <a:r>
                <a: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日期时间函数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325656"/>
            <a:ext cx="64207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时间函数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1842" name="矩形 2"/>
          <p:cNvSpPr/>
          <p:nvPr/>
        </p:nvSpPr>
        <p:spPr>
          <a:xfrm>
            <a:off x="914400" y="1704975"/>
            <a:ext cx="10185400" cy="33702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中，通常有如下几种方式表示时间：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）时间戳；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）格式化的时间字符串；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）时间元组（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struct_time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什么是函数？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6002" name="矩形 1"/>
          <p:cNvSpPr/>
          <p:nvPr/>
        </p:nvSpPr>
        <p:spPr>
          <a:xfrm>
            <a:off x="533400" y="1355725"/>
            <a:ext cx="11125200" cy="2225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36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是组织好的，可重复使用的，用来实现单一或相关联功能的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代码段</a:t>
            </a:r>
            <a:r>
              <a:rPr lang="zh-CN" altLang="en-US" sz="36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，它能够提高应用的模块性和代码的重复利用率。</a:t>
            </a:r>
            <a:endParaRPr lang="zh-CN" altLang="en-US" sz="36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03" name="矩形 1"/>
          <p:cNvSpPr/>
          <p:nvPr/>
        </p:nvSpPr>
        <p:spPr>
          <a:xfrm>
            <a:off x="1092200" y="3870325"/>
            <a:ext cx="3479800" cy="1987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print(“  *  ”)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print(“ *** ”)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print("*****")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1200" y="3784600"/>
            <a:ext cx="4495800" cy="2286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56005" name="矩形 2"/>
          <p:cNvSpPr/>
          <p:nvPr/>
        </p:nvSpPr>
        <p:spPr>
          <a:xfrm>
            <a:off x="5765800" y="4098925"/>
            <a:ext cx="5207000" cy="16287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如果在一个程序的不同地方需要输出这个图形，每次使用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print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语言输出的做法显然</a:t>
            </a:r>
            <a:r>
              <a:rPr lang="zh-CN" altLang="en-US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不可取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。</a:t>
            </a:r>
            <a:endParaRPr lang="zh-CN" altLang="zh-CN" sz="28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325656"/>
            <a:ext cx="64207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时间戳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2866" name="矩形 2"/>
          <p:cNvSpPr/>
          <p:nvPr/>
        </p:nvSpPr>
        <p:spPr>
          <a:xfrm>
            <a:off x="685800" y="1298575"/>
            <a:ext cx="11226800" cy="1708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通常来讲，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表示的是从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1970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00:00:00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开始按秒计算的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偏移量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2867" name="矩形 3"/>
          <p:cNvSpPr/>
          <p:nvPr/>
        </p:nvSpPr>
        <p:spPr>
          <a:xfrm>
            <a:off x="1193800" y="3286125"/>
            <a:ext cx="6375400" cy="22669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import time;  #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引入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time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模块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ticks = time.time()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print("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当前时间戳为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:", ticks)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0600" y="3276600"/>
            <a:ext cx="6299200" cy="24892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92869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8000" y="2895600"/>
            <a:ext cx="3124200" cy="3124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325656"/>
            <a:ext cx="64207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格式化的时间字符串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3890" name="矩形 2"/>
          <p:cNvSpPr/>
          <p:nvPr/>
        </p:nvSpPr>
        <p:spPr>
          <a:xfrm>
            <a:off x="609600" y="1527175"/>
            <a:ext cx="11226800" cy="876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我们可以使用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模块的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strftime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方法来格式化日期。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3891" name="矩形 3"/>
          <p:cNvSpPr/>
          <p:nvPr/>
        </p:nvSpPr>
        <p:spPr>
          <a:xfrm>
            <a:off x="889000" y="2908300"/>
            <a:ext cx="10896600" cy="22669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import time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等线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zh-CN" sz="3200" dirty="0">
                <a:latin typeface="等线" panose="02010600030101010101" pitchFamily="2" charset="-122"/>
                <a:ea typeface="宋体" panose="02010600030101010101" pitchFamily="2" charset="-122"/>
              </a:rPr>
              <a:t>格式化成</a:t>
            </a:r>
            <a:r>
              <a:rPr lang="en-US" altLang="zh-CN" sz="3200" dirty="0">
                <a:latin typeface="等线" panose="02010600030101010101" pitchFamily="2" charset="-122"/>
                <a:ea typeface="宋体" panose="02010600030101010101" pitchFamily="2" charset="-122"/>
              </a:rPr>
              <a:t>2016-03-20 11:45:39</a:t>
            </a:r>
            <a:r>
              <a:rPr lang="zh-CN" altLang="zh-CN" sz="3200" dirty="0">
                <a:latin typeface="等线" panose="02010600030101010101" pitchFamily="2" charset="-122"/>
                <a:ea typeface="宋体" panose="02010600030101010101" pitchFamily="2" charset="-122"/>
              </a:rPr>
              <a:t>形式</a:t>
            </a:r>
            <a:endParaRPr lang="en-US" altLang="zh-CN" sz="3200" dirty="0">
              <a:latin typeface="等线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等线" panose="02010600030101010101" pitchFamily="2" charset="-122"/>
                <a:ea typeface="宋体" panose="02010600030101010101" pitchFamily="2" charset="-122"/>
              </a:rPr>
              <a:t>print(time.strftime("%Y-%m-%d %H:%M:%S", time.localtime()))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1200" y="2692400"/>
            <a:ext cx="11049000" cy="2794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325656"/>
            <a:ext cx="64207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格式化的时间字符串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90600" y="1862138"/>
          <a:ext cx="10287000" cy="4054475"/>
        </p:xfrm>
        <a:graphic>
          <a:graphicData uri="http://schemas.openxmlformats.org/drawingml/2006/table">
            <a:tbl>
              <a:tblPr/>
              <a:tblGrid>
                <a:gridCol w="3157538"/>
                <a:gridCol w="7129462"/>
              </a:tblGrid>
              <a:tr h="7747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格式化符号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53A2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含义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53A2"/>
                    </a:solidFill>
                  </a:tcPr>
                </a:tc>
              </a:tr>
              <a:tr h="8810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%y</a:t>
                      </a:r>
                      <a:r>
                        <a: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两位数的年份表示（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00-99</a:t>
                      </a:r>
                      <a:r>
                        <a: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）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8064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%Y</a:t>
                      </a:r>
                      <a:r>
                        <a: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四位数的年份表示（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000-9999</a:t>
                      </a:r>
                      <a:r>
                        <a: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）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78581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%m</a:t>
                      </a:r>
                      <a:r>
                        <a: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月份（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01-12</a:t>
                      </a:r>
                      <a:r>
                        <a: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）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8064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%d</a:t>
                      </a:r>
                      <a:r>
                        <a:rPr kumimoji="0" lang="zh-CN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月内中的一天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325656"/>
            <a:ext cx="64207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格式化的时间字符串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90600" y="1862138"/>
          <a:ext cx="10287000" cy="4070350"/>
        </p:xfrm>
        <a:graphic>
          <a:graphicData uri="http://schemas.openxmlformats.org/drawingml/2006/table">
            <a:tbl>
              <a:tblPr/>
              <a:tblGrid>
                <a:gridCol w="3157538"/>
                <a:gridCol w="7129462"/>
              </a:tblGrid>
              <a:tr h="77455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格式化符号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53A2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含义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53A2"/>
                    </a:solidFill>
                  </a:tcPr>
                </a:tc>
              </a:tr>
              <a:tr h="88089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%H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小时小时数（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0-23</a:t>
                      </a: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）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8062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%l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小时制小时数（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01-12</a:t>
                      </a: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）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785662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%M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分钟数（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00-59</a:t>
                      </a: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）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822947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%S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秒（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00-59</a:t>
                      </a: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）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325656"/>
            <a:ext cx="64207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时间元组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6962" name="矩形 2"/>
          <p:cNvSpPr/>
          <p:nvPr/>
        </p:nvSpPr>
        <p:spPr>
          <a:xfrm>
            <a:off x="482600" y="1050925"/>
            <a:ext cx="11226800" cy="1708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struct_time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的函数主要有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gmtime()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localtime()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strptime()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struct_time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元组。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87400" y="3055938"/>
          <a:ext cx="5080000" cy="2936875"/>
        </p:xfrm>
        <a:graphic>
          <a:graphicData uri="http://schemas.openxmlformats.org/drawingml/2006/table">
            <a:tbl>
              <a:tblPr/>
              <a:tblGrid>
                <a:gridCol w="1168400"/>
                <a:gridCol w="1905000"/>
                <a:gridCol w="2006600"/>
              </a:tblGrid>
              <a:tr h="58737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53A2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53A2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53A2"/>
                    </a:solidFill>
                  </a:tcPr>
                </a:tc>
              </a:tr>
              <a:tr h="58737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tm_year</a:t>
                      </a:r>
                      <a:r>
                        <a: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2008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58737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tm_mon</a:t>
                      </a:r>
                      <a:r>
                        <a: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58737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tm_mday</a:t>
                      </a:r>
                      <a:r>
                        <a: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58737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tm_hour</a:t>
                      </a:r>
                      <a:r>
                        <a: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121400" y="3009900"/>
          <a:ext cx="5537200" cy="3200400"/>
        </p:xfrm>
        <a:graphic>
          <a:graphicData uri="http://schemas.openxmlformats.org/drawingml/2006/table">
            <a:tbl>
              <a:tblPr/>
              <a:tblGrid>
                <a:gridCol w="1273175"/>
                <a:gridCol w="2076450"/>
                <a:gridCol w="2187575"/>
              </a:tblGrid>
              <a:tr h="51811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53A2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53A2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53A2"/>
                    </a:solidFill>
                  </a:tcPr>
                </a:tc>
              </a:tr>
              <a:tr h="45715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tm_min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45715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tm_sec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45715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tm_wday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45715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tm_yday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366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713986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tm_isdst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是决定是否为夏令时的旗帜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325656"/>
            <a:ext cx="64207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时间元组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9010" name="矩形 2"/>
          <p:cNvSpPr/>
          <p:nvPr/>
        </p:nvSpPr>
        <p:spPr>
          <a:xfrm>
            <a:off x="889000" y="1736725"/>
            <a:ext cx="10820400" cy="34623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time.altzone</a:t>
            </a:r>
            <a:endParaRPr lang="zh-CN" altLang="zh-CN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返回格林威治西部的夏令时地区的偏移秒数。如果该地区在格林威治东部会返回负值（如西欧，包括英国）。对夏令时启用地区才能使用。  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325656"/>
            <a:ext cx="64207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时间元组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1058" name="矩形 2"/>
          <p:cNvSpPr/>
          <p:nvPr/>
        </p:nvSpPr>
        <p:spPr>
          <a:xfrm>
            <a:off x="889000" y="1736725"/>
            <a:ext cx="10820400" cy="34623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time.asctime([tupletime])</a:t>
            </a:r>
            <a:endParaRPr lang="zh-CN" altLang="zh-CN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接受时间元组并返回一个可读的形式为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"Tue Dec 11 18:07:14 2008"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2008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周二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秒）的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个字符的字符串。  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325656"/>
            <a:ext cx="64207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时间元组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3106" name="矩形 2"/>
          <p:cNvSpPr/>
          <p:nvPr/>
        </p:nvSpPr>
        <p:spPr>
          <a:xfrm>
            <a:off x="889000" y="1736725"/>
            <a:ext cx="10820400" cy="34623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time.asctime([tupletime])</a:t>
            </a:r>
            <a:endParaRPr lang="zh-CN" altLang="zh-CN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接受时间元组并返回一个可读的形式为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"Tue Dec 11 18:07:14 2008"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2008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周二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秒）的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个字符的字符串。  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325656"/>
            <a:ext cx="64207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时间元组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5154" name="矩形 2"/>
          <p:cNvSpPr/>
          <p:nvPr/>
        </p:nvSpPr>
        <p:spPr>
          <a:xfrm>
            <a:off x="685800" y="1330325"/>
            <a:ext cx="10820400" cy="49117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time.clock( )</a:t>
            </a:r>
            <a:endParaRPr lang="zh-CN" altLang="zh-CN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用以浮点数计算的秒数返回当前的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时间。用来衡量不同程序的耗时，比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time.time()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更有用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time.ctime([secs])</a:t>
            </a:r>
            <a:endParaRPr lang="zh-CN" altLang="zh-CN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作用相当于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asctime(localtime(secs))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，未给参数相当于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asctime()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1"/>
          <p:cNvSpPr txBox="1"/>
          <p:nvPr/>
        </p:nvSpPr>
        <p:spPr>
          <a:xfrm>
            <a:off x="2494666" y="325656"/>
            <a:ext cx="64207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时间元组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2"/>
          <p:cNvSpPr/>
          <p:nvPr/>
        </p:nvSpPr>
        <p:spPr>
          <a:xfrm>
            <a:off x="736600" y="1965325"/>
            <a:ext cx="10820400" cy="2632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time.gmtime([secs])</a:t>
            </a:r>
            <a:endParaRPr lang="zh-CN" altLang="zh-CN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接收时间辍（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1970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纪元后经过的浮点秒数）并返回格林威治天文时间下的时间元组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过渡页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57026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7425" y="1658938"/>
            <a:ext cx="3157538" cy="4200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7027" name="TextBox 6"/>
          <p:cNvSpPr txBox="1"/>
          <p:nvPr/>
        </p:nvSpPr>
        <p:spPr>
          <a:xfrm>
            <a:off x="4978400" y="2027238"/>
            <a:ext cx="3832225" cy="554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en-US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什么是函数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7028" name="TextBox 10"/>
          <p:cNvSpPr txBox="1"/>
          <p:nvPr/>
        </p:nvSpPr>
        <p:spPr>
          <a:xfrm>
            <a:off x="4978400" y="2795588"/>
            <a:ext cx="5562600" cy="554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函数的定义和调用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4978400" y="3565525"/>
            <a:ext cx="4916488" cy="55403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03    </a:t>
            </a:r>
            <a:r>
              <a:rPr kumimoji="0" lang="zh-CN" altLang="en-US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函数的参数</a:t>
            </a:r>
            <a:endParaRPr kumimoji="0" lang="zh-CN" altLang="en-US" sz="36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7030" name="TextBox 11"/>
          <p:cNvSpPr txBox="1"/>
          <p:nvPr/>
        </p:nvSpPr>
        <p:spPr>
          <a:xfrm>
            <a:off x="4978400" y="4333875"/>
            <a:ext cx="4916488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函数的返回值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7031" name="TextBox 11"/>
          <p:cNvSpPr txBox="1"/>
          <p:nvPr/>
        </p:nvSpPr>
        <p:spPr>
          <a:xfrm>
            <a:off x="4978400" y="5102225"/>
            <a:ext cx="4916488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函数的四种类型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7032" name="组 1"/>
          <p:cNvGrpSpPr/>
          <p:nvPr/>
        </p:nvGrpSpPr>
        <p:grpSpPr>
          <a:xfrm>
            <a:off x="4672013" y="2738438"/>
            <a:ext cx="5157787" cy="715962"/>
            <a:chOff x="4979231" y="2224475"/>
            <a:chExt cx="5161102" cy="716375"/>
          </a:xfrm>
        </p:grpSpPr>
        <p:sp>
          <p:nvSpPr>
            <p:cNvPr id="25" name="对角圆角矩形 24"/>
            <p:cNvSpPr/>
            <p:nvPr/>
          </p:nvSpPr>
          <p:spPr>
            <a:xfrm>
              <a:off x="4979231" y="2224475"/>
              <a:ext cx="4933944" cy="716375"/>
            </a:xfrm>
            <a:prstGeom prst="round2DiagRect">
              <a:avLst>
                <a:gd name="adj1" fmla="val 20943"/>
                <a:gd name="adj2" fmla="val 0"/>
              </a:avLst>
            </a:prstGeom>
            <a:solidFill>
              <a:srgbClr val="135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fontAlgn="base"/>
            </a:p>
          </p:txBody>
        </p:sp>
        <p:sp>
          <p:nvSpPr>
            <p:cNvPr id="257034" name="TextBox 6"/>
            <p:cNvSpPr txBox="1"/>
            <p:nvPr/>
          </p:nvSpPr>
          <p:spPr>
            <a:xfrm>
              <a:off x="5227537" y="2296771"/>
              <a:ext cx="4912796" cy="5543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>
              <a:spAutoFit/>
            </a:bodyPr>
            <a:p>
              <a:pPr indent="0">
                <a:buFont typeface="Arial" panose="020B0604020202090204" pitchFamily="34" charset="0"/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    </a:t>
              </a:r>
              <a:r>
                <a: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函数的定义和调用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325656"/>
            <a:ext cx="64207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时间元组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9250" name="矩形 2"/>
          <p:cNvSpPr/>
          <p:nvPr/>
        </p:nvSpPr>
        <p:spPr>
          <a:xfrm>
            <a:off x="787400" y="1787525"/>
            <a:ext cx="10820400" cy="34623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time.localtime([secs])</a:t>
            </a:r>
            <a:endParaRPr lang="zh-CN" altLang="zh-CN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接收时间辍（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1970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纪元后经过的浮点秒数）并返回当地时间下的时间元组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t.tm_isdst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可取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，取决于当地当时是不是夏令时） 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325656"/>
            <a:ext cx="64207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时间元组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1298" name="矩形 2"/>
          <p:cNvSpPr/>
          <p:nvPr/>
        </p:nvSpPr>
        <p:spPr>
          <a:xfrm>
            <a:off x="787400" y="1508125"/>
            <a:ext cx="10820400" cy="43862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time.localtime([secs])</a:t>
            </a:r>
            <a:endParaRPr lang="zh-CN" altLang="zh-CN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接收时间辍（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1970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纪元后经过的浮点秒数）并返回当地时间下的时间元组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time.mktime(tupletime)</a:t>
            </a:r>
            <a:endParaRPr lang="zh-CN" altLang="zh-CN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接受时间元组并返回时间辍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325656"/>
            <a:ext cx="64207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时间元组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3346" name="矩形 2"/>
          <p:cNvSpPr/>
          <p:nvPr/>
        </p:nvSpPr>
        <p:spPr>
          <a:xfrm>
            <a:off x="787400" y="1508125"/>
            <a:ext cx="10820400" cy="43862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time.sleep(secs)</a:t>
            </a:r>
            <a:endParaRPr lang="zh-CN" altLang="zh-CN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推迟调用线程的运行，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secs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指秒数。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time.strftime(fmt[,tupletime])</a:t>
            </a:r>
            <a:endParaRPr lang="zh-CN" altLang="zh-CN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接收以时间元组，并返回以可读字符串表示的当地时间，格式由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fmt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决定。  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325656"/>
            <a:ext cx="64207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时间元组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5394" name="矩形 2"/>
          <p:cNvSpPr/>
          <p:nvPr/>
        </p:nvSpPr>
        <p:spPr>
          <a:xfrm>
            <a:off x="736600" y="1914525"/>
            <a:ext cx="10820400" cy="2724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time.strptime(str,fmt='%a %b %d %H:%M:%S %Y')</a:t>
            </a:r>
            <a:endParaRPr lang="zh-CN" altLang="zh-CN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fmt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的格式把一个时间字符串解析为时间元组。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325656"/>
            <a:ext cx="64207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时间元组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7442" name="矩形 2"/>
          <p:cNvSpPr/>
          <p:nvPr/>
        </p:nvSpPr>
        <p:spPr>
          <a:xfrm>
            <a:off x="838200" y="1889125"/>
            <a:ext cx="9677400" cy="35544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time.time( )</a:t>
            </a:r>
            <a:endParaRPr lang="zh-CN" altLang="zh-CN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返回当前时间的时间戳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time.tzset()</a:t>
            </a:r>
            <a:endParaRPr lang="zh-CN" altLang="zh-CN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根据环境变量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TZ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重新初始化时间相关设置。 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325656"/>
            <a:ext cx="64207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时间元组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9490" name="矩形 2"/>
          <p:cNvSpPr/>
          <p:nvPr/>
        </p:nvSpPr>
        <p:spPr>
          <a:xfrm>
            <a:off x="965200" y="1939925"/>
            <a:ext cx="10693400" cy="2632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time.timezone</a:t>
            </a:r>
            <a:endParaRPr lang="zh-CN" altLang="zh-CN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当地时区（未启动夏令时）距离格林威治的偏移秒数（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&gt;0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，美洲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;&lt;=0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大部分欧洲，亚洲，非洲） 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325656"/>
            <a:ext cx="64207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时间元组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1538" name="矩形 2"/>
          <p:cNvSpPr/>
          <p:nvPr/>
        </p:nvSpPr>
        <p:spPr>
          <a:xfrm>
            <a:off x="965200" y="1939925"/>
            <a:ext cx="10541000" cy="2632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time.tzname</a:t>
            </a:r>
            <a:endParaRPr lang="zh-CN" altLang="zh-CN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包含一对根据情况的不同而不同的字符串，分别是带夏令时的本地时区名称，和不带的。 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1"/>
          <p:cNvSpPr txBox="1"/>
          <p:nvPr/>
        </p:nvSpPr>
        <p:spPr>
          <a:xfrm>
            <a:off x="2494666" y="325656"/>
            <a:ext cx="64207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日历函数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3"/>
          <p:cNvSpPr/>
          <p:nvPr/>
        </p:nvSpPr>
        <p:spPr>
          <a:xfrm>
            <a:off x="698500" y="1649413"/>
            <a:ext cx="10731500" cy="3498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US" altLang="zh-CN" sz="4000" b="1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calendar</a:t>
            </a:r>
            <a:r>
              <a:rPr lang="en-US" altLang="zh-CN" sz="4000" b="1" dirty="0">
                <a:solidFill>
                  <a:srgbClr val="1353A2"/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.calendar(year,w=2,l=1,c=6)</a:t>
            </a:r>
            <a:endParaRPr lang="en-US" altLang="zh-CN" sz="4000" b="1" dirty="0">
              <a:solidFill>
                <a:srgbClr val="1353A2"/>
              </a:solidFill>
              <a:latin typeface="等线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返回一个多行字符串格式的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year</a:t>
            </a: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年年历，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个月一行，间隔距离为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4000" dirty="0">
                <a:latin typeface="楷体" pitchFamily="49" charset="-122"/>
                <a:ea typeface="楷体" pitchFamily="49" charset="-122"/>
              </a:rPr>
              <a:t>。</a:t>
            </a: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每日宽度间隔为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w</a:t>
            </a: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字符。每行长度为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21* W+18+2* C</a:t>
            </a: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。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l</a:t>
            </a: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是每星期行数。 </a:t>
            </a:r>
            <a:endParaRPr lang="en-US" altLang="zh-CN" sz="4000" b="1" dirty="0">
              <a:solidFill>
                <a:srgbClr val="1353A2"/>
              </a:solidFill>
              <a:latin typeface="等线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325656"/>
            <a:ext cx="64207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日历函数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5634" name="矩形 3"/>
          <p:cNvSpPr/>
          <p:nvPr/>
        </p:nvSpPr>
        <p:spPr>
          <a:xfrm>
            <a:off x="800100" y="1446213"/>
            <a:ext cx="10426700" cy="43608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US" altLang="zh-CN" sz="4000" b="1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calendar. </a:t>
            </a:r>
            <a:r>
              <a:rPr lang="en-US" altLang="zh-CN" sz="4000" b="1" dirty="0">
                <a:solidFill>
                  <a:srgbClr val="1353A2"/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firstweekday</a:t>
            </a:r>
            <a:r>
              <a:rPr lang="zh-CN" altLang="en-US" sz="4000" b="1" dirty="0">
                <a:latin typeface="等线" panose="02010600030101010101" pitchFamily="2" charset="-122"/>
                <a:ea typeface="宋体" panose="02010600030101010101" pitchFamily="2" charset="-122"/>
              </a:rPr>
              <a:t>（）</a:t>
            </a:r>
            <a:endParaRPr lang="en-US" altLang="zh-CN" sz="4000" b="1" dirty="0">
              <a:latin typeface="等线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返回当前每周起始日期的设置。默认情况下，首次载入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caendar</a:t>
            </a: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模块时返回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，即星期一。</a:t>
            </a:r>
            <a:endParaRPr lang="zh-CN" altLang="en-US" sz="4000" dirty="0">
              <a:latin typeface="楷体" pitchFamily="49" charset="-122"/>
              <a:ea typeface="楷体" pitchFamily="49" charset="-122"/>
            </a:endParaRPr>
          </a:p>
          <a:p>
            <a:pPr marL="342900" indent="-34290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US" altLang="zh-CN" sz="4000" b="1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calendar.isleap(year)</a:t>
            </a:r>
            <a:endParaRPr lang="zh-CN" altLang="zh-CN" sz="4000" b="1" dirty="0">
              <a:solidFill>
                <a:srgbClr val="FF0000"/>
              </a:solidFill>
              <a:latin typeface="等线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zh-CN" altLang="en-US" sz="4000" dirty="0">
                <a:latin typeface="楷体" pitchFamily="49" charset="-122"/>
                <a:ea typeface="楷体" pitchFamily="49" charset="-122"/>
              </a:rPr>
              <a:t> 如果</a:t>
            </a: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是闰年返回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True</a:t>
            </a: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，否则为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false</a:t>
            </a: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。   </a:t>
            </a:r>
            <a:endParaRPr lang="en-US" altLang="zh-CN" sz="40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1"/>
          <p:cNvSpPr txBox="1"/>
          <p:nvPr/>
        </p:nvSpPr>
        <p:spPr>
          <a:xfrm>
            <a:off x="2494666" y="325656"/>
            <a:ext cx="64207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日历函数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7682" name="矩形 3"/>
          <p:cNvSpPr/>
          <p:nvPr/>
        </p:nvSpPr>
        <p:spPr>
          <a:xfrm>
            <a:off x="698500" y="1319213"/>
            <a:ext cx="10883900" cy="48736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US" altLang="zh-CN" sz="4000" b="1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calendar.</a:t>
            </a:r>
            <a:r>
              <a:rPr lang="en-US" altLang="zh-CN" sz="4000" b="1" dirty="0">
                <a:solidFill>
                  <a:srgbClr val="1353A2"/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leapdays(y1,y2)</a:t>
            </a:r>
            <a:endParaRPr lang="zh-CN" altLang="zh-CN" sz="4000" b="1" dirty="0">
              <a:solidFill>
                <a:srgbClr val="1353A2"/>
              </a:solidFill>
              <a:latin typeface="等线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返回在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Y1</a:t>
            </a: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Y2</a:t>
            </a: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两年之间的闰年总数。</a:t>
            </a:r>
            <a:endParaRPr lang="zh-CN" altLang="en-US" sz="4000" dirty="0">
              <a:latin typeface="楷体" pitchFamily="49" charset="-122"/>
              <a:ea typeface="楷体" pitchFamily="49" charset="-122"/>
            </a:endParaRPr>
          </a:p>
          <a:p>
            <a:pPr marL="342900" indent="-34290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US" altLang="zh-CN" sz="4000" b="1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calendar.</a:t>
            </a:r>
            <a:r>
              <a:rPr lang="en-US" altLang="zh-CN" sz="4000" b="1" dirty="0">
                <a:solidFill>
                  <a:srgbClr val="1353A2"/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month(year,month,w=2,l=1)</a:t>
            </a:r>
            <a:endParaRPr lang="zh-CN" altLang="zh-CN" sz="4000" b="1" dirty="0">
              <a:solidFill>
                <a:srgbClr val="1353A2"/>
              </a:solidFill>
              <a:latin typeface="等线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返回一个多行字符串格式的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year</a:t>
            </a: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年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month</a:t>
            </a: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月日历，两行标题，一周一行。每日宽度间隔为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w</a:t>
            </a: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字符。每行的长度为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7* w+6</a:t>
            </a: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。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l</a:t>
            </a: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是每星期的行数。  </a:t>
            </a:r>
            <a:endParaRPr lang="en-US" altLang="zh-CN" sz="40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325656"/>
            <a:ext cx="4591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函数的定义和调用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8050" name="矩形 2"/>
          <p:cNvSpPr/>
          <p:nvPr/>
        </p:nvSpPr>
        <p:spPr>
          <a:xfrm>
            <a:off x="838200" y="1362075"/>
            <a:ext cx="10668000" cy="9636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定义函数使用</a:t>
            </a:r>
            <a:r>
              <a:rPr lang="en-US" altLang="zh-CN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关键字，格式如下：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8051" name="矩形 3"/>
          <p:cNvSpPr/>
          <p:nvPr/>
        </p:nvSpPr>
        <p:spPr>
          <a:xfrm>
            <a:off x="1563688" y="3021013"/>
            <a:ext cx="7173912" cy="17748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def 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函数名</a:t>
            </a:r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参数列表</a:t>
            </a:r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zh-CN" altLang="zh-CN" sz="4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函数体</a:t>
            </a:r>
            <a:endParaRPr lang="zh-CN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6000" y="2743200"/>
            <a:ext cx="9017000" cy="2286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325656"/>
            <a:ext cx="64207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日历函数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9730" name="矩形 3"/>
          <p:cNvSpPr/>
          <p:nvPr/>
        </p:nvSpPr>
        <p:spPr>
          <a:xfrm>
            <a:off x="774700" y="1497013"/>
            <a:ext cx="10807700" cy="43608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US" altLang="zh-CN" sz="4000" b="1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calendar.</a:t>
            </a:r>
            <a:r>
              <a:rPr lang="en-US" altLang="zh-CN" sz="4000" b="1" dirty="0">
                <a:solidFill>
                  <a:srgbClr val="1353A2"/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monthcalendar(year,month)</a:t>
            </a:r>
            <a:endParaRPr lang="zh-CN" altLang="zh-CN" sz="4000" b="1" dirty="0">
              <a:solidFill>
                <a:srgbClr val="1353A2"/>
              </a:solidFill>
              <a:latin typeface="等线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返回一个整数的单层嵌套列表。每个子列表装载代表一个星期的整数。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Year</a:t>
            </a: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年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month</a:t>
            </a: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月外的日期都设为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0;</a:t>
            </a: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范围内的日子都由该月第几日表示，从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开始。  </a:t>
            </a:r>
            <a:endParaRPr lang="zh-CN" altLang="en-US" sz="40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325656"/>
            <a:ext cx="64207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日历函数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1778" name="矩形 3"/>
          <p:cNvSpPr/>
          <p:nvPr/>
        </p:nvSpPr>
        <p:spPr>
          <a:xfrm>
            <a:off x="571500" y="1293813"/>
            <a:ext cx="10985500" cy="4800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US" altLang="zh-CN" sz="4000" b="1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calendar.</a:t>
            </a:r>
            <a:r>
              <a:rPr lang="en-US" altLang="zh-CN" sz="4000" b="1" dirty="0">
                <a:solidFill>
                  <a:srgbClr val="1353A2"/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monthrange(year,month)</a:t>
            </a:r>
            <a:endParaRPr lang="zh-CN" altLang="zh-CN" sz="4000" b="1" dirty="0">
              <a:solidFill>
                <a:srgbClr val="1353A2"/>
              </a:solidFill>
              <a:latin typeface="等线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返回两个整数。第一个是该月的星期几的日期码，第二个是该月的日期码。日从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（星期一）到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（星期日）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;</a:t>
            </a: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月从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到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12</a:t>
            </a: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。 </a:t>
            </a:r>
            <a:endParaRPr lang="zh-CN" altLang="en-US" sz="4000" dirty="0">
              <a:latin typeface="楷体" pitchFamily="49" charset="-122"/>
              <a:ea typeface="楷体" pitchFamily="49" charset="-122"/>
            </a:endParaRPr>
          </a:p>
          <a:p>
            <a:pPr marL="342900" indent="-34290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US" altLang="zh-CN" sz="4000" b="1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calendar.</a:t>
            </a:r>
            <a:r>
              <a:rPr lang="en-US" altLang="zh-CN" sz="4000" b="1" dirty="0">
                <a:solidFill>
                  <a:srgbClr val="1353A2"/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prcal(year,w=2,l=1,c=6)</a:t>
            </a:r>
            <a:endParaRPr lang="zh-CN" altLang="zh-CN" sz="4000" b="1" dirty="0">
              <a:solidFill>
                <a:srgbClr val="1353A2"/>
              </a:solidFill>
              <a:latin typeface="等线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相当于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print(calendar.calendar(year,w,l,c))</a:t>
            </a:r>
            <a:endParaRPr lang="zh-CN" altLang="en-US" sz="40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325656"/>
            <a:ext cx="64207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日历函数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3826" name="矩形 3"/>
          <p:cNvSpPr/>
          <p:nvPr/>
        </p:nvSpPr>
        <p:spPr>
          <a:xfrm>
            <a:off x="419100" y="1852613"/>
            <a:ext cx="11417300" cy="36115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US" altLang="zh-CN" sz="4000" b="1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calendar.</a:t>
            </a:r>
            <a:r>
              <a:rPr lang="en-US" altLang="zh-CN" sz="4000" b="1" dirty="0">
                <a:solidFill>
                  <a:srgbClr val="1353A2"/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setfirstweekday(weekday)</a:t>
            </a:r>
            <a:endParaRPr lang="zh-CN" altLang="zh-CN" sz="4000" b="1" dirty="0">
              <a:solidFill>
                <a:srgbClr val="1353A2"/>
              </a:solidFill>
              <a:latin typeface="等线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设置每周的起始日期码。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（星期一）到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（星期日）</a:t>
            </a:r>
            <a:endParaRPr lang="zh-CN" altLang="en-US" sz="4000" dirty="0">
              <a:latin typeface="楷体" pitchFamily="49" charset="-122"/>
              <a:ea typeface="楷体" pitchFamily="49" charset="-122"/>
            </a:endParaRPr>
          </a:p>
          <a:p>
            <a:pPr marL="342900" indent="-34290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US" altLang="zh-CN" sz="4000" b="1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calendar.</a:t>
            </a:r>
            <a:r>
              <a:rPr lang="en-US" altLang="zh-CN" sz="4000" b="1" dirty="0">
                <a:solidFill>
                  <a:srgbClr val="1353A2"/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prmonth(year,month,w=2,l=1)</a:t>
            </a:r>
            <a:endParaRPr lang="zh-CN" altLang="zh-CN" sz="4000" dirty="0">
              <a:solidFill>
                <a:srgbClr val="1353A2"/>
              </a:solidFill>
              <a:latin typeface="楷体" pitchFamily="49" charset="-122"/>
              <a:ea typeface="楷体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相当于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 print(calendar.calendar</a:t>
            </a: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year</a:t>
            </a: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w</a:t>
            </a: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l</a:t>
            </a: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））</a:t>
            </a:r>
            <a:endParaRPr lang="zh-CN" altLang="en-US" sz="40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325656"/>
            <a:ext cx="64207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日历函数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5874" name="矩形 3"/>
          <p:cNvSpPr/>
          <p:nvPr/>
        </p:nvSpPr>
        <p:spPr>
          <a:xfrm>
            <a:off x="469900" y="1243013"/>
            <a:ext cx="11417300" cy="49863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US" altLang="zh-CN" sz="4000" b="1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calendar.</a:t>
            </a:r>
            <a:r>
              <a:rPr lang="en-US" altLang="zh-CN" sz="4000" b="1" dirty="0">
                <a:solidFill>
                  <a:srgbClr val="1353A2"/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timegm(tupletime)</a:t>
            </a:r>
            <a:endParaRPr lang="zh-CN" altLang="zh-CN" sz="4000" b="1" dirty="0">
              <a:solidFill>
                <a:srgbClr val="1353A2"/>
              </a:solidFill>
              <a:latin typeface="等线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time.gmtime</a:t>
            </a: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相反：接受一个时间元组形式，返回该时刻的时间辍（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1970</a:t>
            </a: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纪元后经过的浮点秒数）</a:t>
            </a:r>
            <a:endParaRPr lang="zh-CN" altLang="en-US" sz="4000" dirty="0">
              <a:latin typeface="楷体" pitchFamily="49" charset="-122"/>
              <a:ea typeface="楷体" pitchFamily="49" charset="-122"/>
            </a:endParaRPr>
          </a:p>
          <a:p>
            <a:pPr marL="342900" indent="-34290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US" altLang="zh-CN" sz="4000" b="1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calendar.</a:t>
            </a:r>
            <a:r>
              <a:rPr lang="en-US" altLang="zh-CN" sz="4000" b="1" dirty="0">
                <a:solidFill>
                  <a:srgbClr val="1353A2"/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weekday(year,month,day)</a:t>
            </a:r>
            <a:endParaRPr lang="zh-CN" altLang="zh-CN" sz="4000" b="1" dirty="0">
              <a:solidFill>
                <a:srgbClr val="1353A2"/>
              </a:solidFill>
              <a:latin typeface="等线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返回给定日期的日期码。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（星期一）到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（星期日）。月份为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 1</a:t>
            </a: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（一月） 到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 12</a:t>
            </a: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12</a:t>
            </a:r>
            <a:r>
              <a:rPr lang="zh-CN" altLang="zh-CN" sz="4000" dirty="0">
                <a:latin typeface="楷体" pitchFamily="49" charset="-122"/>
                <a:ea typeface="楷体" pitchFamily="49" charset="-122"/>
              </a:rPr>
              <a:t>月）。 </a:t>
            </a:r>
            <a:endParaRPr lang="zh-CN" altLang="en-US" sz="40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21" name="TextBox 6"/>
          <p:cNvSpPr txBox="1"/>
          <p:nvPr/>
        </p:nvSpPr>
        <p:spPr>
          <a:xfrm>
            <a:off x="4927600" y="2743200"/>
            <a:ext cx="3832225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07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变量的作用域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22" name="TextBox 10"/>
          <p:cNvSpPr txBox="1"/>
          <p:nvPr/>
        </p:nvSpPr>
        <p:spPr>
          <a:xfrm>
            <a:off x="4927600" y="3552825"/>
            <a:ext cx="5562600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08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递归函数和匿名函数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23" name="TextBox 11"/>
          <p:cNvSpPr txBox="1"/>
          <p:nvPr/>
        </p:nvSpPr>
        <p:spPr>
          <a:xfrm>
            <a:off x="4927600" y="4362450"/>
            <a:ext cx="4916488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09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日期时间函数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过渡页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37925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7425" y="1658938"/>
            <a:ext cx="3157538" cy="4200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11"/>
          <p:cNvSpPr txBox="1"/>
          <p:nvPr/>
        </p:nvSpPr>
        <p:spPr>
          <a:xfrm>
            <a:off x="4927600" y="5172075"/>
            <a:ext cx="4916488" cy="55403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0    </a:t>
            </a:r>
            <a:r>
              <a:rPr kumimoji="0" lang="zh-CN" altLang="en-US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随机数函数</a:t>
            </a:r>
            <a:endParaRPr kumimoji="0" lang="zh-CN" altLang="en-US" sz="36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7927" name="TextBox 11"/>
          <p:cNvSpPr txBox="1"/>
          <p:nvPr/>
        </p:nvSpPr>
        <p:spPr>
          <a:xfrm>
            <a:off x="4927600" y="1935163"/>
            <a:ext cx="4916488" cy="5524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06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函数的嵌套调用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7928" name="组 1"/>
          <p:cNvGrpSpPr/>
          <p:nvPr/>
        </p:nvGrpSpPr>
        <p:grpSpPr>
          <a:xfrm>
            <a:off x="4672013" y="5075238"/>
            <a:ext cx="5335587" cy="715962"/>
            <a:chOff x="4979230" y="2224475"/>
            <a:chExt cx="5339018" cy="716375"/>
          </a:xfrm>
        </p:grpSpPr>
        <p:sp>
          <p:nvSpPr>
            <p:cNvPr id="11" name="对角圆角矩形 10"/>
            <p:cNvSpPr/>
            <p:nvPr/>
          </p:nvSpPr>
          <p:spPr>
            <a:xfrm>
              <a:off x="4979230" y="2224475"/>
              <a:ext cx="5288185" cy="716375"/>
            </a:xfrm>
            <a:prstGeom prst="round2DiagRect">
              <a:avLst>
                <a:gd name="adj1" fmla="val 20943"/>
                <a:gd name="adj2" fmla="val 0"/>
              </a:avLst>
            </a:prstGeom>
            <a:solidFill>
              <a:srgbClr val="135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fontAlgn="base"/>
            </a:p>
          </p:txBody>
        </p:sp>
        <p:sp>
          <p:nvSpPr>
            <p:cNvPr id="337930" name="TextBox 6"/>
            <p:cNvSpPr txBox="1"/>
            <p:nvPr/>
          </p:nvSpPr>
          <p:spPr>
            <a:xfrm>
              <a:off x="5227536" y="2296771"/>
              <a:ext cx="5090712" cy="5543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>
              <a:spAutoFit/>
            </a:bodyPr>
            <a:p>
              <a:pPr indent="0">
                <a:buFont typeface="Arial" panose="020B0604020202090204" pitchFamily="34" charset="0"/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1</a:t>
              </a:r>
              <a:r>
                <a: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 </a:t>
              </a: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    </a:t>
              </a:r>
              <a:r>
                <a: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随机数函数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325656"/>
            <a:ext cx="64207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随机数函数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8946" name="矩形 3"/>
          <p:cNvSpPr/>
          <p:nvPr/>
        </p:nvSpPr>
        <p:spPr>
          <a:xfrm>
            <a:off x="609600" y="1127125"/>
            <a:ext cx="11049000" cy="1708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random.random()</a:t>
            </a:r>
            <a:endParaRPr lang="zh-CN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用于生成一个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的随机符点数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0 &lt;= n &lt; 1.0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947" name="矩形 4"/>
          <p:cNvSpPr/>
          <p:nvPr/>
        </p:nvSpPr>
        <p:spPr>
          <a:xfrm>
            <a:off x="1320800" y="3068638"/>
            <a:ext cx="9321800" cy="30305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import random</a:t>
            </a:r>
            <a:b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#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生成第一个随机数</a:t>
            </a:r>
            <a:b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print("random():", random.random())</a:t>
            </a:r>
            <a:b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#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生成第二个随机数</a:t>
            </a:r>
            <a:b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print("random():", random.random())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2200" y="3048000"/>
            <a:ext cx="9118600" cy="31242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325656"/>
            <a:ext cx="64207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随机数函数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9970" name="矩形 4"/>
          <p:cNvSpPr/>
          <p:nvPr/>
        </p:nvSpPr>
        <p:spPr>
          <a:xfrm>
            <a:off x="1346200" y="4008438"/>
            <a:ext cx="8178800" cy="184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import random</a:t>
            </a:r>
            <a:b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print("random:",random.uniform(50,100))</a:t>
            </a:r>
            <a:b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print("random:",random.uniform(100,50))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2200" y="3835400"/>
            <a:ext cx="9118600" cy="23368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39972" name="矩形 2"/>
          <p:cNvSpPr/>
          <p:nvPr/>
        </p:nvSpPr>
        <p:spPr>
          <a:xfrm>
            <a:off x="609600" y="1101725"/>
            <a:ext cx="10845800" cy="25384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random.uniform(a,b)</a:t>
            </a:r>
            <a:endParaRPr lang="zh-CN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之间的随机浮点数，范围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[a,b]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[a,b]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取决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于四舍五入，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不一定要比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小。 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325656"/>
            <a:ext cx="64207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随机数函数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0994" name="矩形 4"/>
          <p:cNvSpPr/>
          <p:nvPr/>
        </p:nvSpPr>
        <p:spPr>
          <a:xfrm>
            <a:off x="1397000" y="3906838"/>
            <a:ext cx="8178800" cy="184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import random</a:t>
            </a:r>
            <a:b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生成的随机数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n: 12 &lt;= n &lt;= 20</a:t>
            </a:r>
            <a:b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print(random.randint(12,20))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3000" y="3759200"/>
            <a:ext cx="9118600" cy="22098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40996" name="矩形 2"/>
          <p:cNvSpPr/>
          <p:nvPr/>
        </p:nvSpPr>
        <p:spPr>
          <a:xfrm>
            <a:off x="609600" y="1101725"/>
            <a:ext cx="10845800" cy="25384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random.randint(a,b)</a:t>
            </a:r>
            <a:endParaRPr lang="zh-CN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之间的整数，范围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[a,b]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，注意：传入参数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必须是整数，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一定要比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小。 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325656"/>
            <a:ext cx="64207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随机数函数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2018" name="矩形 2"/>
          <p:cNvSpPr/>
          <p:nvPr/>
        </p:nvSpPr>
        <p:spPr>
          <a:xfrm>
            <a:off x="584200" y="1508125"/>
            <a:ext cx="11023600" cy="33702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random.randrang([start], stop[, step])</a:t>
            </a:r>
            <a:endParaRPr lang="zh-CN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返回有个区间内的整数，可以设置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。只能传入整数，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random.randrange(10, 100, 2)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，结果相当于从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[10, 12, 14, 16, … 96, 98]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序列中获取一个随机数。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325656"/>
            <a:ext cx="64207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随机数函数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3042" name="矩形 2"/>
          <p:cNvSpPr/>
          <p:nvPr/>
        </p:nvSpPr>
        <p:spPr>
          <a:xfrm>
            <a:off x="558800" y="1254125"/>
            <a:ext cx="11023600" cy="23352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71500" indent="-5715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random.choice(sequence)</a:t>
            </a:r>
            <a:endParaRPr lang="zh-CN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sequence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（序列，是有序类型的）中随机获取一个元素，列表、元组、字符串都属于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sequence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3043" name="矩形 3"/>
          <p:cNvSpPr/>
          <p:nvPr/>
        </p:nvSpPr>
        <p:spPr>
          <a:xfrm>
            <a:off x="1651000" y="3860800"/>
            <a:ext cx="7213600" cy="22240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random.randrange(10,100,2)</a:t>
            </a:r>
            <a:r>
              <a:rPr lang="zh-CN" altLang="zh-CN" sz="3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结果等效于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random.choice(range(10,100,2)</a:t>
            </a:r>
            <a:endParaRPr lang="zh-CN" altLang="zh-CN" sz="36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70000" y="3835400"/>
            <a:ext cx="9118600" cy="23368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325656"/>
            <a:ext cx="4591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函数的定义和调用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9074" name="矩形 2"/>
          <p:cNvSpPr/>
          <p:nvPr/>
        </p:nvSpPr>
        <p:spPr>
          <a:xfrm>
            <a:off x="1117600" y="2605088"/>
            <a:ext cx="9321800" cy="31575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def printInfo():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   print('------------------------------------')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   print('         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生命苦短，我用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Python            ')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   print('------------------------------------')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4400" y="2641600"/>
            <a:ext cx="10007600" cy="32512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59076" name="矩形 2"/>
          <p:cNvSpPr/>
          <p:nvPr/>
        </p:nvSpPr>
        <p:spPr>
          <a:xfrm>
            <a:off x="838200" y="1362075"/>
            <a:ext cx="10668000" cy="9636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这是一个自定义的函数：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325656"/>
            <a:ext cx="64207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随机数函数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4066" name="矩形 2"/>
          <p:cNvSpPr/>
          <p:nvPr/>
        </p:nvSpPr>
        <p:spPr>
          <a:xfrm>
            <a:off x="558800" y="1254125"/>
            <a:ext cx="11023600" cy="1606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71500" indent="-57150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random.shuffle(x[,random])</a:t>
            </a:r>
            <a:endParaRPr lang="zh-CN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40000"/>
              </a:lnSpc>
              <a:buFont typeface="Arial" panose="020B0604020202090204" pitchFamily="34" charset="0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用于将列表中的元素打乱顺序，俗称为洗牌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4067" name="矩形 3"/>
          <p:cNvSpPr/>
          <p:nvPr/>
        </p:nvSpPr>
        <p:spPr>
          <a:xfrm>
            <a:off x="1752600" y="3479800"/>
            <a:ext cx="8458200" cy="1708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p = ["Python","is", "powerful","simple”]  </a:t>
            </a:r>
            <a:endParaRPr lang="zh-CN" altLang="zh-CN" sz="36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random.shuffle(p)  </a:t>
            </a:r>
            <a:endParaRPr lang="zh-CN" altLang="zh-CN" sz="36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3800" y="3225800"/>
            <a:ext cx="9677400" cy="22352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325656"/>
            <a:ext cx="64207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随机数函数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5090" name="矩形 2"/>
          <p:cNvSpPr/>
          <p:nvPr/>
        </p:nvSpPr>
        <p:spPr>
          <a:xfrm>
            <a:off x="558800" y="1000125"/>
            <a:ext cx="11023600" cy="21796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71500" indent="-57150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random.sample(sequence,k)</a:t>
            </a:r>
            <a:endParaRPr lang="zh-CN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从指定序列中随机获取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个元素作为一个片段返回，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sample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函数不会修改原有序列 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5091" name="矩形 3"/>
          <p:cNvSpPr/>
          <p:nvPr/>
        </p:nvSpPr>
        <p:spPr>
          <a:xfrm>
            <a:off x="1651000" y="3454400"/>
            <a:ext cx="8356600" cy="27320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list = [1, 2, 3, 4, 5, 6, 7, 8, 9, 10]  </a:t>
            </a:r>
            <a:endParaRPr lang="zh-CN" altLang="zh-CN" sz="36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slice = random.sample(list, 5) </a:t>
            </a:r>
            <a:endParaRPr lang="zh-CN" altLang="zh-CN" sz="36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print</a:t>
            </a:r>
            <a:r>
              <a:rPr lang="zh-CN" altLang="en-US" sz="3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slice) </a:t>
            </a:r>
            <a:endParaRPr lang="zh-CN" altLang="zh-CN" sz="36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indent="0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print</a:t>
            </a:r>
            <a:r>
              <a:rPr lang="zh-CN" altLang="zh-CN" sz="3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list)</a:t>
            </a:r>
            <a:endParaRPr lang="zh-CN" altLang="zh-CN" sz="36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0800" y="3352800"/>
            <a:ext cx="9601200" cy="28956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94666" y="325656"/>
            <a:ext cx="45919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函数的定义和调用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39800" y="3302000"/>
            <a:ext cx="8890000" cy="21844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ctr" defTabSz="914400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0099" name="矩形 2"/>
          <p:cNvSpPr/>
          <p:nvPr/>
        </p:nvSpPr>
        <p:spPr>
          <a:xfrm>
            <a:off x="660400" y="1336675"/>
            <a:ext cx="10947400" cy="1708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定义了函数之后，想要让这些代码能够执行，需要调用函数。通过“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即可完成调用。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0100" name="矩形 3"/>
          <p:cNvSpPr/>
          <p:nvPr/>
        </p:nvSpPr>
        <p:spPr>
          <a:xfrm>
            <a:off x="1524000" y="3540125"/>
            <a:ext cx="7797800" cy="1662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# 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调用刚才定义的函数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printInfo()</a:t>
            </a:r>
            <a:endParaRPr lang="zh-CN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谢谢, 宝丽来, 信件, Word, 字体, 丰富多彩, 颜色, 感谢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8826" cy="567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4395537"/>
            <a:ext cx="12188825" cy="1032103"/>
          </a:xfrm>
          <a:prstGeom prst="rect">
            <a:avLst/>
          </a:prstGeom>
          <a:solidFill>
            <a:srgbClr val="EC2225"/>
          </a:solidFill>
          <a:ln>
            <a:noFill/>
          </a:ln>
          <a:effectLst>
            <a:outerShdw blurRad="76200" dist="50800" dir="8400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99" tIns="60949" rIns="121899" bIns="60949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过渡页</a:t>
            </a:r>
            <a:endParaRPr kumimoji="0" lang="zh-CN" altLang="en-US" sz="4000" kern="1200" cap="none" spc="0" normalizeH="0" baseline="0" noProof="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61122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7425" y="1658938"/>
            <a:ext cx="3157538" cy="4200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1123" name="TextBox 6"/>
          <p:cNvSpPr txBox="1"/>
          <p:nvPr/>
        </p:nvSpPr>
        <p:spPr>
          <a:xfrm>
            <a:off x="4978400" y="2027238"/>
            <a:ext cx="3832225" cy="554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en-US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什么是函数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1124" name="TextBox 10"/>
          <p:cNvSpPr txBox="1"/>
          <p:nvPr/>
        </p:nvSpPr>
        <p:spPr>
          <a:xfrm>
            <a:off x="4978400" y="2795588"/>
            <a:ext cx="5562600" cy="554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函数的定义和调用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4978400" y="3565525"/>
            <a:ext cx="4916488" cy="55403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p>
            <a:pPr marR="0" defTabSz="9144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03    </a:t>
            </a:r>
            <a:r>
              <a:rPr kumimoji="0" lang="zh-CN" altLang="en-US" sz="3600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函数的参数</a:t>
            </a:r>
            <a:endParaRPr kumimoji="0" lang="zh-CN" altLang="en-US" sz="3600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1126" name="TextBox 11"/>
          <p:cNvSpPr txBox="1"/>
          <p:nvPr/>
        </p:nvSpPr>
        <p:spPr>
          <a:xfrm>
            <a:off x="4978400" y="4333875"/>
            <a:ext cx="4916488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函数的返回值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1127" name="TextBox 11"/>
          <p:cNvSpPr txBox="1"/>
          <p:nvPr/>
        </p:nvSpPr>
        <p:spPr>
          <a:xfrm>
            <a:off x="4978400" y="5102225"/>
            <a:ext cx="4916488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    </a:t>
            </a:r>
            <a:r>
              <a:rPr lang="zh-CN" altLang="en-US" sz="36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函数的四种类型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1128" name="组 1"/>
          <p:cNvGrpSpPr/>
          <p:nvPr/>
        </p:nvGrpSpPr>
        <p:grpSpPr>
          <a:xfrm>
            <a:off x="4697413" y="3500438"/>
            <a:ext cx="5157787" cy="715962"/>
            <a:chOff x="4979231" y="2224475"/>
            <a:chExt cx="5161102" cy="716375"/>
          </a:xfrm>
        </p:grpSpPr>
        <p:sp>
          <p:nvSpPr>
            <p:cNvPr id="25" name="对角圆角矩形 24"/>
            <p:cNvSpPr/>
            <p:nvPr/>
          </p:nvSpPr>
          <p:spPr>
            <a:xfrm>
              <a:off x="4979231" y="2224475"/>
              <a:ext cx="4933944" cy="716375"/>
            </a:xfrm>
            <a:prstGeom prst="round2DiagRect">
              <a:avLst>
                <a:gd name="adj1" fmla="val 20943"/>
                <a:gd name="adj2" fmla="val 0"/>
              </a:avLst>
            </a:prstGeom>
            <a:solidFill>
              <a:srgbClr val="135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fontAlgn="base"/>
            </a:p>
          </p:txBody>
        </p:sp>
        <p:sp>
          <p:nvSpPr>
            <p:cNvPr id="261130" name="TextBox 6"/>
            <p:cNvSpPr txBox="1"/>
            <p:nvPr/>
          </p:nvSpPr>
          <p:spPr>
            <a:xfrm>
              <a:off x="5227537" y="2296771"/>
              <a:ext cx="4912796" cy="5543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>
              <a:spAutoFit/>
            </a:bodyPr>
            <a:p>
              <a:pPr indent="0">
                <a:buFont typeface="Arial" panose="020B0604020202090204" pitchFamily="34" charset="0"/>
                <a:buNone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    </a:t>
              </a:r>
              <a:r>
                <a: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函数的参数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模式">
      <a:majorFont>
        <a:latin typeface="Segoe UI Semibold"/>
        <a:ea typeface="微软雅黑"/>
        <a:cs typeface=""/>
      </a:majorFont>
      <a:minorFont>
        <a:latin typeface="Segoe UI Symbo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enovo主题">
  <a:themeElements>
    <a:clrScheme name="平面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E2231A"/>
      </a:hlink>
      <a:folHlink>
        <a:srgbClr val="BFBFBF"/>
      </a:folHlink>
    </a:clrScheme>
    <a:fontScheme name="常用模式">
      <a:majorFont>
        <a:latin typeface="Segoe UI Semibold"/>
        <a:ea typeface="微软雅黑"/>
        <a:cs typeface=""/>
      </a:majorFont>
      <a:minorFont>
        <a:latin typeface="Segoe UI Symbol"/>
        <a:ea typeface="微软雅黑"/>
        <a:cs typeface="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7627</Words>
  <Application>WPS 演示</Application>
  <PresentationFormat>自定义</PresentationFormat>
  <Paragraphs>703</Paragraphs>
  <Slides>83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83</vt:i4>
      </vt:variant>
    </vt:vector>
  </HeadingPairs>
  <TitlesOfParts>
    <vt:vector size="117" baseType="lpstr">
      <vt:lpstr>Arial</vt:lpstr>
      <vt:lpstr>方正书宋_GBK</vt:lpstr>
      <vt:lpstr>Wingdings</vt:lpstr>
      <vt:lpstr>宋体</vt:lpstr>
      <vt:lpstr>汉仪书宋二KW</vt:lpstr>
      <vt:lpstr>微软雅黑</vt:lpstr>
      <vt:lpstr>汉仪旗黑</vt:lpstr>
      <vt:lpstr>Wingdings 3</vt:lpstr>
      <vt:lpstr>Times New Roman</vt:lpstr>
      <vt:lpstr>等线</vt:lpstr>
      <vt:lpstr>汉仪中等线KW</vt:lpstr>
      <vt:lpstr>Microsoft YaHei</vt:lpstr>
      <vt:lpstr>字魂36号-正文宋楷</vt:lpstr>
      <vt:lpstr>Wingdings</vt:lpstr>
      <vt:lpstr>Calibri</vt:lpstr>
      <vt:lpstr>Impact</vt:lpstr>
      <vt:lpstr>楷体</vt:lpstr>
      <vt:lpstr>Mangal</vt:lpstr>
      <vt:lpstr>-apple-system</vt:lpstr>
      <vt:lpstr>Verdana</vt:lpstr>
      <vt:lpstr>汉仪楷体KW</vt:lpstr>
      <vt:lpstr>Segoe UI Symbol</vt:lpstr>
      <vt:lpstr>苹方-简</vt:lpstr>
      <vt:lpstr>宋体</vt:lpstr>
      <vt:lpstr>Arial Unicode MS</vt:lpstr>
      <vt:lpstr>Segoe UI Semibold</vt:lpstr>
      <vt:lpstr>Helvetica Neue</vt:lpstr>
      <vt:lpstr>冬青黑体简体中文</vt:lpstr>
      <vt:lpstr>Thonburi</vt:lpstr>
      <vt:lpstr>微软雅黑</vt:lpstr>
      <vt:lpstr>Symbol</vt:lpstr>
      <vt:lpstr>Kingsoft Sign</vt:lpstr>
      <vt:lpstr>自定义设计方案</vt:lpstr>
      <vt:lpstr>Lenovo主题</vt:lpstr>
      <vt:lpstr>数据序列</vt:lpstr>
      <vt:lpstr>字符串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LENOVO TEMPLATE 2011</dc:title>
  <dc:creator>Veli Akman</dc:creator>
  <cp:lastModifiedBy>Weston</cp:lastModifiedBy>
  <cp:revision>1227</cp:revision>
  <dcterms:created xsi:type="dcterms:W3CDTF">2022-05-22T12:57:37Z</dcterms:created>
  <dcterms:modified xsi:type="dcterms:W3CDTF">2022-05-22T12:57:37Z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6B62DE99CF414AF5ABCEB88885059E39</vt:lpwstr>
  </property>
  <property fmtid="{D5CDD505-2E9C-101B-9397-08002B2CF9AE}" pid="3" name="KSOProductBuildVer">
    <vt:lpwstr>2052-4.0.1.6533</vt:lpwstr>
  </property>
</Properties>
</file>