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6"/>
  </p:notesMasterIdLst>
  <p:handoutMasterIdLst>
    <p:handoutMasterId r:id="rId27"/>
  </p:handoutMasterIdLst>
  <p:sldIdLst>
    <p:sldId id="256" r:id="rId4"/>
    <p:sldId id="495" r:id="rId5"/>
    <p:sldId id="777" r:id="rId6"/>
    <p:sldId id="778" r:id="rId7"/>
    <p:sldId id="779" r:id="rId8"/>
    <p:sldId id="780" r:id="rId9"/>
    <p:sldId id="781" r:id="rId10"/>
    <p:sldId id="782" r:id="rId11"/>
    <p:sldId id="783" r:id="rId12"/>
    <p:sldId id="784" r:id="rId13"/>
    <p:sldId id="785" r:id="rId14"/>
    <p:sldId id="786" r:id="rId15"/>
    <p:sldId id="787" r:id="rId16"/>
    <p:sldId id="788" r:id="rId17"/>
    <p:sldId id="789" r:id="rId18"/>
    <p:sldId id="790" r:id="rId19"/>
    <p:sldId id="791" r:id="rId20"/>
    <p:sldId id="792" r:id="rId21"/>
    <p:sldId id="793" r:id="rId22"/>
    <p:sldId id="794" r:id="rId23"/>
    <p:sldId id="795" r:id="rId24"/>
    <p:sldId id="377" r:id="rId25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8" autoAdjust="0"/>
    <p:restoredTop sz="85282" autoAdjust="0"/>
  </p:normalViewPr>
  <p:slideViewPr>
    <p:cSldViewPr snapToGrid="0" snapToObjects="1">
      <p:cViewPr varScale="1">
        <p:scale>
          <a:sx n="81" d="100"/>
          <a:sy n="81" d="100"/>
        </p:scale>
        <p:origin x="200" y="680"/>
      </p:cViewPr>
      <p:guideLst>
        <p:guide orient="horz" pos="419"/>
        <p:guide orient="horz" pos="4212"/>
        <p:guide orient="horz" pos="3916"/>
        <p:guide pos="3952"/>
        <p:guide pos="2280"/>
        <p:guide pos="5452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9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28.png"/><Relationship Id="rId20" Type="http://schemas.openxmlformats.org/officeDocument/2006/relationships/image" Target="../media/image27.png"/><Relationship Id="rId2" Type="http://schemas.openxmlformats.org/officeDocument/2006/relationships/image" Target="../media/image21.jpe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17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8" name="图片 17" descr="画着卡通图案&#10;&#10;低可信度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640" y="3068320"/>
            <a:ext cx="3860165" cy="7213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 userDrawn="1"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9470" y="948055"/>
            <a:ext cx="4779645" cy="4961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  <p:pic>
        <p:nvPicPr>
          <p:cNvPr id="50" name="图片 49" descr="画着卡通图案&#10;&#10;低可信度描述已自动生成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30" name="图片 29" descr="画着卡通图案&#10;&#10;低可信度描述已自动生成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606" y="4973609"/>
            <a:ext cx="445221" cy="13466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1269" y="6368332"/>
            <a:ext cx="6096652" cy="24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939598"/>
                </a:solidFill>
                <a:cs typeface="Arial" panose="020B0604020202090204" pitchFamily="34" charset="0"/>
              </a:rPr>
              <a:t>2022 Lenovo Internal. All rights reserved.</a:t>
            </a:r>
            <a:endParaRPr lang="en-US" altLang="zh-CN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函数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联想教育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0449" name="矩形 1"/>
          <p:cNvSpPr/>
          <p:nvPr/>
        </p:nvSpPr>
        <p:spPr>
          <a:xfrm>
            <a:off x="609600" y="1290638"/>
            <a:ext cx="10947400" cy="15287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通过在函数定义的前面添加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符号和装饰器名，实现装饰器对函数的包装。给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函数加上装饰器，示例如下：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装饰器的概念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0451" name="矩形 3"/>
          <p:cNvSpPr/>
          <p:nvPr/>
        </p:nvSpPr>
        <p:spPr>
          <a:xfrm>
            <a:off x="1092200" y="3362325"/>
            <a:ext cx="3098800" cy="1987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@w1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def f1():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print(’f1')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3600" y="3225800"/>
            <a:ext cx="4013200" cy="2286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0453" name="矩形 5"/>
          <p:cNvSpPr/>
          <p:nvPr/>
        </p:nvSpPr>
        <p:spPr>
          <a:xfrm>
            <a:off x="5181600" y="3038475"/>
            <a:ext cx="5816600" cy="1270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此时，程序会自动编译生成调用装饰器函数的代码，等价于：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0454" name="矩形 6"/>
          <p:cNvSpPr/>
          <p:nvPr/>
        </p:nvSpPr>
        <p:spPr>
          <a:xfrm>
            <a:off x="5646738" y="4646613"/>
            <a:ext cx="4157662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f1 = w1(f1)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7000" y="4470400"/>
            <a:ext cx="6146800" cy="990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多个装饰器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2498" name="矩形 1"/>
          <p:cNvSpPr/>
          <p:nvPr/>
        </p:nvSpPr>
        <p:spPr>
          <a:xfrm>
            <a:off x="635000" y="1189038"/>
            <a:ext cx="11252200" cy="877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多个装饰器应用在一个函数上，调用顺序是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从下至上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2499" name="矩形 4"/>
          <p:cNvSpPr/>
          <p:nvPr/>
        </p:nvSpPr>
        <p:spPr>
          <a:xfrm>
            <a:off x="1041400" y="2540000"/>
            <a:ext cx="3784600" cy="2628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w1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w2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def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f1():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print(‘---f1---’)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400" y="2463800"/>
            <a:ext cx="4064000" cy="3048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2501" name="文本框 2"/>
          <p:cNvSpPr txBox="1"/>
          <p:nvPr/>
        </p:nvSpPr>
        <p:spPr>
          <a:xfrm>
            <a:off x="5638800" y="3302000"/>
            <a:ext cx="5638800" cy="17081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先执行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@w2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，后执行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@w1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装饰有参数的函数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3522" name="矩形 4"/>
          <p:cNvSpPr/>
          <p:nvPr/>
        </p:nvSpPr>
        <p:spPr>
          <a:xfrm>
            <a:off x="635000" y="2438400"/>
            <a:ext cx="5943600" cy="32686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def w1(func):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	def inner(a,b):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		print('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开始验证权限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		func(a,b)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inner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800" y="2362200"/>
            <a:ext cx="5511800" cy="3479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3524" name="矩形 4"/>
          <p:cNvSpPr/>
          <p:nvPr/>
        </p:nvSpPr>
        <p:spPr>
          <a:xfrm>
            <a:off x="6400800" y="2744788"/>
            <a:ext cx="5334000" cy="2652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@w1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def test(a,b):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print('a=%d,b=%d'%(a,b))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test(1,2)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99200" y="2362200"/>
            <a:ext cx="5334000" cy="3454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3526" name="文本框 4"/>
          <p:cNvSpPr txBox="1"/>
          <p:nvPr/>
        </p:nvSpPr>
        <p:spPr>
          <a:xfrm>
            <a:off x="685800" y="1447800"/>
            <a:ext cx="80772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看看下面的代码，运行结果是什么呢？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带有返回值的装饰器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5570" name="文本框 5"/>
          <p:cNvSpPr txBox="1"/>
          <p:nvPr/>
        </p:nvSpPr>
        <p:spPr>
          <a:xfrm>
            <a:off x="508000" y="1651000"/>
            <a:ext cx="1981200" cy="708025"/>
          </a:xfrm>
          <a:prstGeom prst="rect">
            <a:avLst/>
          </a:prstGeom>
          <a:solidFill>
            <a:srgbClr val="1353A2"/>
          </a:solidFill>
          <a:ln w="9525">
            <a:noFill/>
          </a:ln>
        </p:spPr>
        <p:txBody>
          <a:bodyPr anchor="t">
            <a:spAutoFit/>
          </a:bodyPr>
          <a:p>
            <a:pPr indent="0" algn="ctr">
              <a:buFont typeface="Arial" panose="020B060402020209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示例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5571" name="矩形 4"/>
          <p:cNvSpPr/>
          <p:nvPr/>
        </p:nvSpPr>
        <p:spPr>
          <a:xfrm>
            <a:off x="3606800" y="1549400"/>
            <a:ext cx="5943600" cy="4548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def func(functionName):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func_in():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functionName()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func_in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func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def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test():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‘itheima’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8600" y="1600200"/>
            <a:ext cx="7899400" cy="4546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带有参数的装饰器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6594" name="矩形 5"/>
          <p:cNvSpPr/>
          <p:nvPr/>
        </p:nvSpPr>
        <p:spPr>
          <a:xfrm>
            <a:off x="711200" y="1171575"/>
            <a:ext cx="10820400" cy="1438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如果给装饰器添加参数，需要增加一层包装，先传递参数，然后再传递函数名。示例代码如下：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6595" name="矩形 8"/>
          <p:cNvSpPr/>
          <p:nvPr/>
        </p:nvSpPr>
        <p:spPr>
          <a:xfrm>
            <a:off x="1955800" y="2828925"/>
            <a:ext cx="8204200" cy="3403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func_arg(args):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def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func(functionName):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	def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func_in():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		print(‘—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记录日志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-args=%s’%args)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		functionName()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func_in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98600" y="2768600"/>
            <a:ext cx="8864600" cy="3556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67618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7619" name="TextBox 6"/>
          <p:cNvSpPr txBox="1"/>
          <p:nvPr/>
        </p:nvSpPr>
        <p:spPr>
          <a:xfrm>
            <a:off x="4927600" y="2428875"/>
            <a:ext cx="4811713" cy="614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闭包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7620" name="TextBox 10"/>
          <p:cNvSpPr txBox="1"/>
          <p:nvPr/>
        </p:nvSpPr>
        <p:spPr>
          <a:xfrm>
            <a:off x="4927600" y="3551238"/>
            <a:ext cx="4811713" cy="6159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装饰器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7621" name="TextBox 11"/>
          <p:cNvSpPr txBox="1"/>
          <p:nvPr/>
        </p:nvSpPr>
        <p:spPr>
          <a:xfrm>
            <a:off x="4927600" y="4675188"/>
            <a:ext cx="6172200" cy="6159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常见</a:t>
            </a:r>
            <a:r>
              <a:rPr lang="en-US" altLang="zh-CN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内置函数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7622" name="组 1"/>
          <p:cNvGrpSpPr/>
          <p:nvPr/>
        </p:nvGrpSpPr>
        <p:grpSpPr>
          <a:xfrm>
            <a:off x="4718050" y="4537075"/>
            <a:ext cx="6229350" cy="847725"/>
            <a:chOff x="4979231" y="2224476"/>
            <a:chExt cx="6231347" cy="848210"/>
          </a:xfrm>
        </p:grpSpPr>
        <p:sp>
          <p:nvSpPr>
            <p:cNvPr id="8" name="对角圆角矩形 7"/>
            <p:cNvSpPr/>
            <p:nvPr/>
          </p:nvSpPr>
          <p:spPr>
            <a:xfrm>
              <a:off x="4979231" y="2224476"/>
              <a:ext cx="6002674" cy="84821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367624" name="TextBox 6"/>
            <p:cNvSpPr txBox="1"/>
            <p:nvPr/>
          </p:nvSpPr>
          <p:spPr>
            <a:xfrm>
              <a:off x="5176736" y="2331389"/>
              <a:ext cx="6033842" cy="6159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    </a:t>
              </a:r>
              <a:r>
                <a: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常见</a:t>
              </a:r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Python</a:t>
              </a:r>
              <a:r>
                <a: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内置函数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5200" y="3378200"/>
            <a:ext cx="10083800" cy="1295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8643" name="矩形 3"/>
          <p:cNvSpPr/>
          <p:nvPr/>
        </p:nvSpPr>
        <p:spPr>
          <a:xfrm>
            <a:off x="939800" y="1304925"/>
            <a:ext cx="102870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函数会根据提供的函数对指定的序列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做映射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函数的定义如下：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44" name="矩形 4"/>
          <p:cNvSpPr/>
          <p:nvPr/>
        </p:nvSpPr>
        <p:spPr>
          <a:xfrm>
            <a:off x="1117600" y="3622675"/>
            <a:ext cx="99060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map(function, iterable,</a:t>
            </a:r>
            <a:r>
              <a:rPr lang="en-US" altLang="zh-CN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45" name="矩形 5"/>
          <p:cNvSpPr/>
          <p:nvPr/>
        </p:nvSpPr>
        <p:spPr>
          <a:xfrm>
            <a:off x="914400" y="4835525"/>
            <a:ext cx="10287000" cy="1257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个参数是函数的名称；第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个参数表示支持迭代的容器或者迭代器。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3276600"/>
            <a:ext cx="8712200" cy="2616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9667" name="矩形 3"/>
          <p:cNvSpPr/>
          <p:nvPr/>
        </p:nvSpPr>
        <p:spPr>
          <a:xfrm>
            <a:off x="660400" y="1279525"/>
            <a:ext cx="115316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函数的作用是以参数序列中的每个元素分别调用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函数，把每次调用后返回的结果保存为对象。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668" name="矩形 4"/>
          <p:cNvSpPr/>
          <p:nvPr/>
        </p:nvSpPr>
        <p:spPr>
          <a:xfrm>
            <a:off x="2870200" y="3419475"/>
            <a:ext cx="6477000" cy="22875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func =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lambda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x:x+2</a:t>
            </a:r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result = map(func, [1,2,3,4,5])</a:t>
            </a:r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print(list(result))</a:t>
            </a:r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068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938" y="2514600"/>
            <a:ext cx="9847262" cy="340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0691" name="矩形 3"/>
          <p:cNvSpPr/>
          <p:nvPr/>
        </p:nvSpPr>
        <p:spPr>
          <a:xfrm>
            <a:off x="658813" y="1547813"/>
            <a:ext cx="2236787" cy="708025"/>
          </a:xfrm>
          <a:prstGeom prst="rect">
            <a:avLst/>
          </a:prstGeom>
          <a:solidFill>
            <a:srgbClr val="1353A2"/>
          </a:solidFill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执行过程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filter</a:t>
            </a: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1714" name="矩形 5"/>
          <p:cNvSpPr/>
          <p:nvPr/>
        </p:nvSpPr>
        <p:spPr>
          <a:xfrm>
            <a:off x="660400" y="1260475"/>
            <a:ext cx="108712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函数会对指定序列执行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函数的定义如下：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1715" name="矩形 6"/>
          <p:cNvSpPr/>
          <p:nvPr/>
        </p:nvSpPr>
        <p:spPr>
          <a:xfrm>
            <a:off x="2590800" y="3444875"/>
            <a:ext cx="121158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filter(function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iterable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7400" y="3175000"/>
            <a:ext cx="10363200" cy="1117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1717" name="矩形 9"/>
          <p:cNvSpPr/>
          <p:nvPr/>
        </p:nvSpPr>
        <p:spPr>
          <a:xfrm>
            <a:off x="1016000" y="4589463"/>
            <a:ext cx="10109200" cy="1190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个参数可以是函数的名称；第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个参数表示的是序列、支持迭代的容器或迭代器。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135" y="2003425"/>
            <a:ext cx="3335020" cy="3128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3045" y="3237865"/>
            <a:ext cx="1563370" cy="660400"/>
          </a:xfrm>
        </p:spPr>
        <p:txBody>
          <a:bodyPr>
            <a:normAutofit/>
          </a:bodyPr>
          <a:lstStyle/>
          <a:p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292624" y="31144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学习目标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13" name="组合 9"/>
          <p:cNvGrpSpPr/>
          <p:nvPr/>
        </p:nvGrpSpPr>
        <p:grpSpPr>
          <a:xfrm>
            <a:off x="1819275" y="1500514"/>
            <a:ext cx="3119438" cy="1141086"/>
            <a:chOff x="153988" y="1614313"/>
            <a:chExt cx="3118669" cy="1141457"/>
          </a:xfrm>
        </p:grpSpPr>
        <p:sp>
          <p:nvSpPr>
            <p:cNvPr id="155661" name="矩形 5"/>
            <p:cNvSpPr/>
            <p:nvPr/>
          </p:nvSpPr>
          <p:spPr>
            <a:xfrm>
              <a:off x="751884" y="1768861"/>
              <a:ext cx="2520773" cy="553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indent="-457200">
                <a:lnSpc>
                  <a:spcPts val="3600"/>
                </a:lnSpc>
                <a:buFont typeface="Arial" panose="020B060402020209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5662" name="组合 16"/>
            <p:cNvGrpSpPr/>
            <p:nvPr/>
          </p:nvGrpSpPr>
          <p:grpSpPr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155663" name="直接连接符 7"/>
              <p:cNvCxnSpPr/>
              <p:nvPr/>
            </p:nvCxnSpPr>
            <p:spPr>
              <a:xfrm>
                <a:off x="860311" y="2351792"/>
                <a:ext cx="372783" cy="652665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64" name="直接连接符 10"/>
              <p:cNvCxnSpPr/>
              <p:nvPr/>
            </p:nvCxnSpPr>
            <p:spPr>
              <a:xfrm>
                <a:off x="1223576" y="3004457"/>
                <a:ext cx="1814742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65" name="组合 15"/>
            <p:cNvGrpSpPr/>
            <p:nvPr/>
          </p:nvGrpSpPr>
          <p:grpSpPr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17" name="椭圆 16"/>
              <p:cNvSpPr>
                <a:spLocks noChangeArrowheads="1"/>
              </p:cNvSpPr>
              <p:nvPr/>
            </p:nvSpPr>
            <p:spPr bwMode="auto">
              <a:xfrm>
                <a:off x="1232465" y="3558156"/>
                <a:ext cx="474308" cy="47481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2"/>
                <a:ext cx="334712" cy="5224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>
          <a:xfrm>
            <a:off x="6992938" y="1553076"/>
            <a:ext cx="2962275" cy="1104082"/>
            <a:chOff x="5733320" y="2109791"/>
            <a:chExt cx="2963005" cy="1100134"/>
          </a:xfrm>
        </p:grpSpPr>
        <p:grpSp>
          <p:nvGrpSpPr>
            <p:cNvPr id="155669" name="组合 32"/>
            <p:cNvGrpSpPr/>
            <p:nvPr/>
          </p:nvGrpSpPr>
          <p:grpSpPr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155670" name="直接连接符 33"/>
              <p:cNvCxnSpPr/>
              <p:nvPr/>
            </p:nvCxnSpPr>
            <p:spPr>
              <a:xfrm>
                <a:off x="860264" y="2352994"/>
                <a:ext cx="371605" cy="65146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71" name="直接连接符 34"/>
              <p:cNvCxnSpPr/>
              <p:nvPr/>
            </p:nvCxnSpPr>
            <p:spPr>
              <a:xfrm>
                <a:off x="1222341" y="3004457"/>
                <a:ext cx="1816736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72" name="组合 35"/>
            <p:cNvGrpSpPr/>
            <p:nvPr/>
          </p:nvGrpSpPr>
          <p:grpSpPr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25" name="椭圆 24"/>
              <p:cNvSpPr>
                <a:spLocks noChangeArrowheads="1"/>
              </p:cNvSpPr>
              <p:nvPr/>
            </p:nvSpPr>
            <p:spPr bwMode="auto">
              <a:xfrm>
                <a:off x="1232348" y="3559288"/>
                <a:ext cx="474532" cy="474961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790"/>
                <a:ext cx="335995" cy="52245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675" name="矩形 46"/>
            <p:cNvSpPr/>
            <p:nvPr/>
          </p:nvSpPr>
          <p:spPr>
            <a:xfrm>
              <a:off x="5733320" y="2211200"/>
              <a:ext cx="2486554" cy="5511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marL="457200" indent="-457200" algn="r">
                <a:lnSpc>
                  <a:spcPts val="3600"/>
                </a:lnSpc>
                <a:buFont typeface="Arial" panose="020B060402020209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函数的参数和返回值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10"/>
          <p:cNvGrpSpPr/>
          <p:nvPr/>
        </p:nvGrpSpPr>
        <p:grpSpPr>
          <a:xfrm>
            <a:off x="1592263" y="4903470"/>
            <a:ext cx="3198812" cy="1310959"/>
            <a:chOff x="218911" y="4857376"/>
            <a:chExt cx="3199579" cy="1309902"/>
          </a:xfrm>
        </p:grpSpPr>
        <p:grpSp>
          <p:nvGrpSpPr>
            <p:cNvPr id="155685" name="组合 16"/>
            <p:cNvGrpSpPr/>
            <p:nvPr/>
          </p:nvGrpSpPr>
          <p:grpSpPr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155686" name="直接连接符 7"/>
              <p:cNvCxnSpPr/>
              <p:nvPr/>
            </p:nvCxnSpPr>
            <p:spPr>
              <a:xfrm>
                <a:off x="860243" y="2351976"/>
                <a:ext cx="371966" cy="652481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87" name="直接连接符 10"/>
              <p:cNvCxnSpPr/>
              <p:nvPr/>
            </p:nvCxnSpPr>
            <p:spPr>
              <a:xfrm>
                <a:off x="1222671" y="3004457"/>
                <a:ext cx="1816230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88" name="组合 41"/>
            <p:cNvGrpSpPr/>
            <p:nvPr/>
          </p:nvGrpSpPr>
          <p:grpSpPr>
            <a:xfrm flipH="1">
              <a:off x="218911" y="5645729"/>
              <a:ext cx="473188" cy="521550"/>
              <a:chOff x="4095132" y="3533798"/>
              <a:chExt cx="474386" cy="520795"/>
            </a:xfrm>
          </p:grpSpPr>
          <p:sp>
            <p:nvSpPr>
              <p:cNvPr id="41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079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691" name="矩形 7"/>
            <p:cNvSpPr/>
            <p:nvPr/>
          </p:nvSpPr>
          <p:spPr>
            <a:xfrm>
              <a:off x="785125" y="5160366"/>
              <a:ext cx="2633365" cy="5526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>
                <a:lnSpc>
                  <a:spcPts val="3600"/>
                </a:lnSpc>
                <a:buFont typeface="Arial" panose="020B060402020209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常见内置函数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filter</a:t>
            </a: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2738" name="矩形 10"/>
          <p:cNvSpPr/>
          <p:nvPr/>
        </p:nvSpPr>
        <p:spPr>
          <a:xfrm>
            <a:off x="1625600" y="3032125"/>
            <a:ext cx="7366000" cy="2225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func = lambda x:x%2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result = filter(func, [1, 2, 3, 4, 5])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list(result))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0000" y="2692400"/>
            <a:ext cx="8077200" cy="2870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2740" name="矩形 13"/>
          <p:cNvSpPr/>
          <p:nvPr/>
        </p:nvSpPr>
        <p:spPr>
          <a:xfrm>
            <a:off x="658813" y="1547813"/>
            <a:ext cx="2236787" cy="708025"/>
          </a:xfrm>
          <a:prstGeom prst="rect">
            <a:avLst/>
          </a:prstGeom>
          <a:solidFill>
            <a:srgbClr val="1353A2"/>
          </a:solidFill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filter</a:t>
            </a: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73762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7638" y="2170113"/>
            <a:ext cx="8005762" cy="3825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3763" name="矩形 5"/>
          <p:cNvSpPr/>
          <p:nvPr/>
        </p:nvSpPr>
        <p:spPr>
          <a:xfrm>
            <a:off x="658813" y="1547813"/>
            <a:ext cx="2236787" cy="708025"/>
          </a:xfrm>
          <a:prstGeom prst="rect">
            <a:avLst/>
          </a:prstGeom>
          <a:solidFill>
            <a:srgbClr val="1353A2"/>
          </a:solidFill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执行过程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927600" y="2428875"/>
            <a:ext cx="4811713" cy="614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闭包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927600" y="3551238"/>
            <a:ext cx="4811713" cy="6159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装饰器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927600" y="4675188"/>
            <a:ext cx="6172200" cy="6159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常见</a:t>
            </a:r>
            <a:r>
              <a:rPr lang="en-US" altLang="zh-CN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内置函数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 1"/>
          <p:cNvGrpSpPr/>
          <p:nvPr/>
        </p:nvGrpSpPr>
        <p:grpSpPr>
          <a:xfrm>
            <a:off x="4743450" y="2327275"/>
            <a:ext cx="4248150" cy="847725"/>
            <a:chOff x="4979231" y="2224476"/>
            <a:chExt cx="4249512" cy="848210"/>
          </a:xfrm>
        </p:grpSpPr>
        <p:sp>
          <p:nvSpPr>
            <p:cNvPr id="12" name="对角圆角矩形 11"/>
            <p:cNvSpPr/>
            <p:nvPr/>
          </p:nvSpPr>
          <p:spPr>
            <a:xfrm>
              <a:off x="4979231" y="2224476"/>
              <a:ext cx="4249512" cy="84821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13" name="TextBox 6"/>
            <p:cNvSpPr txBox="1"/>
            <p:nvPr/>
          </p:nvSpPr>
          <p:spPr>
            <a:xfrm>
              <a:off x="5176736" y="2331389"/>
              <a:ext cx="3874150" cy="6159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    </a:t>
              </a:r>
              <a:r>
                <a: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闭包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闭包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2258" name="矩形 3"/>
          <p:cNvSpPr/>
          <p:nvPr/>
        </p:nvSpPr>
        <p:spPr>
          <a:xfrm>
            <a:off x="711200" y="1417638"/>
            <a:ext cx="10871200" cy="448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函数是支持嵌套的。如果在一个内部函数中对外部函数作用域（非全局作用域）的变量进行引用，那么内部函数就会被称为闭包。</a:t>
            </a:r>
            <a:r>
              <a:rPr lang="zh-CN" altLang="zh-CN" sz="32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闭包需要满足如下</a:t>
            </a:r>
            <a:r>
              <a:rPr lang="en-US" altLang="zh-CN" sz="32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32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个条件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等线 Light" pitchFamily="2" charset="-122"/>
              <a:buAutoNum type="arabicPeriod"/>
            </a:pP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存在于两个嵌套关系的函数中，并且闭包是内部函数；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等线 Light" pitchFamily="2" charset="-122"/>
              <a:buAutoNum type="arabicPeriod"/>
            </a:pP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内部函数引用了外部函数的变量（自由变量）；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等线 Light" pitchFamily="2" charset="-122"/>
              <a:buAutoNum type="arabicPeriod"/>
            </a:pP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外部函数会把内部函数的函数名称返回。</a:t>
            </a:r>
            <a:endParaRPr lang="zh-CN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闭包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5328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0" y="1347788"/>
            <a:ext cx="8362950" cy="5018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3283" name="文本框 2"/>
          <p:cNvSpPr txBox="1"/>
          <p:nvPr/>
        </p:nvSpPr>
        <p:spPr>
          <a:xfrm>
            <a:off x="638175" y="1676400"/>
            <a:ext cx="1978025" cy="708025"/>
          </a:xfrm>
          <a:prstGeom prst="rect">
            <a:avLst/>
          </a:prstGeom>
          <a:solidFill>
            <a:srgbClr val="1353A2"/>
          </a:solidFill>
          <a:ln w="9525">
            <a:noFill/>
          </a:ln>
        </p:spPr>
        <p:txBody>
          <a:bodyPr anchor="t">
            <a:spAutoFit/>
          </a:bodyPr>
          <a:p>
            <a:pPr indent="0" algn="ctr">
              <a:buFont typeface="Arial" panose="020B060402020209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示例      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54306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4307" name="TextBox 6"/>
          <p:cNvSpPr txBox="1"/>
          <p:nvPr/>
        </p:nvSpPr>
        <p:spPr>
          <a:xfrm>
            <a:off x="4927600" y="2428875"/>
            <a:ext cx="4811713" cy="614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闭包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308" name="TextBox 10"/>
          <p:cNvSpPr txBox="1"/>
          <p:nvPr/>
        </p:nvSpPr>
        <p:spPr>
          <a:xfrm>
            <a:off x="4927600" y="3551238"/>
            <a:ext cx="4811713" cy="6159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装饰器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309" name="TextBox 11"/>
          <p:cNvSpPr txBox="1"/>
          <p:nvPr/>
        </p:nvSpPr>
        <p:spPr>
          <a:xfrm>
            <a:off x="4927600" y="4675188"/>
            <a:ext cx="6172200" cy="6159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常见</a:t>
            </a:r>
            <a:r>
              <a:rPr lang="en-US" altLang="zh-CN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内置函数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4310" name="组 1"/>
          <p:cNvGrpSpPr/>
          <p:nvPr/>
        </p:nvGrpSpPr>
        <p:grpSpPr>
          <a:xfrm>
            <a:off x="4692650" y="3444875"/>
            <a:ext cx="4248150" cy="847725"/>
            <a:chOff x="4979231" y="2224476"/>
            <a:chExt cx="4249512" cy="848210"/>
          </a:xfrm>
        </p:grpSpPr>
        <p:sp>
          <p:nvSpPr>
            <p:cNvPr id="8" name="对角圆角矩形 7"/>
            <p:cNvSpPr/>
            <p:nvPr/>
          </p:nvSpPr>
          <p:spPr>
            <a:xfrm>
              <a:off x="4979231" y="2224476"/>
              <a:ext cx="4249512" cy="84821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354312" name="TextBox 6"/>
            <p:cNvSpPr txBox="1"/>
            <p:nvPr/>
          </p:nvSpPr>
          <p:spPr>
            <a:xfrm>
              <a:off x="5176736" y="2331389"/>
              <a:ext cx="3874150" cy="6159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    </a:t>
              </a:r>
              <a:r>
                <a: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装饰器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装饰器的概念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5330" name="矩形 6"/>
          <p:cNvSpPr/>
          <p:nvPr/>
        </p:nvSpPr>
        <p:spPr>
          <a:xfrm>
            <a:off x="762000" y="1958975"/>
            <a:ext cx="10998200" cy="31575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假设我们已经开发了一个本有的函数，后续可能会增加临时的需求，例如插入日志，我们可以增加一个包裹函数，由它来负责这些额外的需求，这个包裹函数就是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装饰器的概念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7378" name="矩形 2"/>
          <p:cNvSpPr/>
          <p:nvPr/>
        </p:nvSpPr>
        <p:spPr>
          <a:xfrm>
            <a:off x="711200" y="1760538"/>
            <a:ext cx="10642600" cy="3462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主要应用在如下场景：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引入日志；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函数执行时间统计；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执行函数前预备处理；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7379" name="矩形 3"/>
          <p:cNvSpPr/>
          <p:nvPr/>
        </p:nvSpPr>
        <p:spPr>
          <a:xfrm>
            <a:off x="6096000" y="2722563"/>
            <a:ext cx="6096000" cy="2540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执行函数后清理功能；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权限校验；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缓存。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01" name="矩形 1"/>
          <p:cNvSpPr/>
          <p:nvPr/>
        </p:nvSpPr>
        <p:spPr>
          <a:xfrm>
            <a:off x="1287463" y="973138"/>
            <a:ext cx="10845800" cy="1004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装饰器是一个函数，它需要接收一个参数，该参数表示被修饰的函数。例如，有如下一个装饰器函数：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666" y="262937"/>
            <a:ext cx="6217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装饰器的概念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8403" name="矩形 3"/>
          <p:cNvSpPr/>
          <p:nvPr/>
        </p:nvSpPr>
        <p:spPr>
          <a:xfrm>
            <a:off x="327025" y="2238375"/>
            <a:ext cx="6329363" cy="412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def myDectoration(func):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def inner():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print("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正在执行内部函数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")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func()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return inner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def printMessage():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print("--------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欢迎您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-------")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pm = myDectoration(printMessage)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pm()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1138" y="1978025"/>
            <a:ext cx="6624638" cy="46672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8405" name="矩形 5"/>
          <p:cNvSpPr/>
          <p:nvPr/>
        </p:nvSpPr>
        <p:spPr>
          <a:xfrm>
            <a:off x="6835775" y="3297238"/>
            <a:ext cx="5994400" cy="24399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装饰器是个嵌套函数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内部函数是一个闭包。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外部函数接收的是被修饰的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函数（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func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）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主题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1874</Words>
  <Application>WPS 演示</Application>
  <PresentationFormat>自定义</PresentationFormat>
  <Paragraphs>203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50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Wingdings 3</vt:lpstr>
      <vt:lpstr>Times New Roman</vt:lpstr>
      <vt:lpstr>等线</vt:lpstr>
      <vt:lpstr>汉仪中等线KW</vt:lpstr>
      <vt:lpstr>Wingdings</vt:lpstr>
      <vt:lpstr>Calibri</vt:lpstr>
      <vt:lpstr>Impact</vt:lpstr>
      <vt:lpstr>楷体</vt:lpstr>
      <vt:lpstr>Symbol</vt:lpstr>
      <vt:lpstr>Segoe UI Symbol</vt:lpstr>
      <vt:lpstr>苹方-简</vt:lpstr>
      <vt:lpstr>宋体</vt:lpstr>
      <vt:lpstr>Arial Unicode MS</vt:lpstr>
      <vt:lpstr>Segoe UI Semibold</vt:lpstr>
      <vt:lpstr>Helvetica Neue</vt:lpstr>
      <vt:lpstr>汉仪楷体KW</vt:lpstr>
      <vt:lpstr>Kingsoft Sign</vt:lpstr>
      <vt:lpstr>微软雅黑</vt:lpstr>
      <vt:lpstr>等线 Light</vt:lpstr>
      <vt:lpstr>自定义设计方案</vt:lpstr>
      <vt:lpstr>Lenovo主题</vt:lpstr>
      <vt:lpstr>函数</vt:lpstr>
      <vt:lpstr>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Weston</cp:lastModifiedBy>
  <cp:revision>1253</cp:revision>
  <dcterms:created xsi:type="dcterms:W3CDTF">2022-05-22T13:28:54Z</dcterms:created>
  <dcterms:modified xsi:type="dcterms:W3CDTF">2022-05-22T13:28:54Z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2052-4.0.1.6533</vt:lpwstr>
  </property>
</Properties>
</file>