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handoutMasterIdLst>
    <p:handoutMasterId r:id="rId27"/>
  </p:handoutMasterIdLst>
  <p:sldIdLst>
    <p:sldId id="256" r:id="rId4"/>
    <p:sldId id="380" r:id="rId5"/>
    <p:sldId id="378" r:id="rId6"/>
    <p:sldId id="403" r:id="rId7"/>
    <p:sldId id="399" r:id="rId8"/>
    <p:sldId id="404" r:id="rId9"/>
    <p:sldId id="400" r:id="rId10"/>
    <p:sldId id="401" r:id="rId11"/>
    <p:sldId id="402" r:id="rId12"/>
    <p:sldId id="409" r:id="rId13"/>
    <p:sldId id="410" r:id="rId14"/>
    <p:sldId id="405" r:id="rId15"/>
    <p:sldId id="384" r:id="rId16"/>
    <p:sldId id="385" r:id="rId17"/>
    <p:sldId id="386" r:id="rId18"/>
    <p:sldId id="426" r:id="rId19"/>
    <p:sldId id="418" r:id="rId20"/>
    <p:sldId id="419" r:id="rId21"/>
    <p:sldId id="420" r:id="rId22"/>
    <p:sldId id="387" r:id="rId23"/>
    <p:sldId id="388" r:id="rId24"/>
    <p:sldId id="377" r:id="rId25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414042"/>
    <a:srgbClr val="262626"/>
    <a:srgbClr val="000000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63"/>
        <p:guide orient="horz" pos="4177"/>
        <p:guide orient="horz" pos="3936"/>
        <p:guide pos="3904"/>
        <p:guide pos="2279"/>
        <p:guide pos="5452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880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21.jpe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17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3380" y="2317115"/>
            <a:ext cx="3469640" cy="18103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6130925" y="729615"/>
            <a:ext cx="4980940" cy="5398770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8" name="图片 17" descr="画着卡通图案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 userDrawn="1"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画着卡通图案&#10;&#10;低可信度描述已自动生成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0" name="图片 29" descr="画着卡通图案&#10;&#10;低可信度描述已自动生成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06" y="4973609"/>
            <a:ext cx="445221" cy="13466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1269" y="6368332"/>
            <a:ext cx="60966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39598"/>
                </a:solidFill>
                <a:cs typeface="Arial" panose="020B0604020202090204" pitchFamily="34" charset="0"/>
              </a:rPr>
              <a:t>2021 Lenovo Internal. All rights reserved.</a:t>
            </a:r>
            <a:endParaRPr lang="en-US" altLang="zh-CN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基础</a:t>
            </a:r>
            <a:r>
              <a:rPr lang="en-US" altLang="zh-CN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-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函数操作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非固定参数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*args</a:t>
            </a:r>
            <a:r>
              <a:rPr lang="en-US" altLang="zh-CN"/>
              <a:t>:</a:t>
            </a:r>
            <a:r>
              <a:rPr lang="zh-CN" altLang="en-US" sz="2000"/>
              <a:t>会把多个值以元组的形式传递</a:t>
            </a:r>
            <a:endParaRPr lang="zh-CN" altLang="en-US" sz="2000"/>
          </a:p>
        </p:txBody>
      </p:sp>
      <p:pic>
        <p:nvPicPr>
          <p:cNvPr id="7" name="内容占位符 6" descr="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5810" y="2833370"/>
            <a:ext cx="5133975" cy="269557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**kwargs</a:t>
            </a:r>
            <a:r>
              <a:rPr lang="en-US" altLang="zh-CN"/>
              <a:t>:</a:t>
            </a:r>
            <a:r>
              <a:rPr lang="zh-CN" altLang="en-US" sz="2000"/>
              <a:t>会把多个值以字典的形式传递</a:t>
            </a:r>
            <a:endParaRPr lang="zh-CN" altLang="en-US" sz="2000"/>
          </a:p>
        </p:txBody>
      </p:sp>
      <p:pic>
        <p:nvPicPr>
          <p:cNvPr id="8" name="内容占位符 7" descr="5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7600" y="3303905"/>
            <a:ext cx="5377180" cy="1755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实现函数中内容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640" y="1169670"/>
            <a:ext cx="5340350" cy="4935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函数返回值与作用域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函数外部的代码要想获取函数的执行结果，就可以在函数里用</a:t>
            </a:r>
            <a:r>
              <a:rPr lang="zh-CN" altLang="en-US">
                <a:solidFill>
                  <a:srgbClr val="FF0000"/>
                </a:solidFill>
              </a:rPr>
              <a:t>return</a:t>
            </a:r>
            <a:r>
              <a:rPr lang="zh-CN" altLang="en-US"/>
              <a:t>语句把结果返回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9540" y="2100580"/>
            <a:ext cx="6294120" cy="4010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9820" y="2787015"/>
            <a:ext cx="37623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</a:t>
            </a:r>
            <a:r>
              <a:rPr lang="zh-CN" altLang="en-US"/>
              <a:t>函数在执行过程中只要遇到return语句就会停止执行并返回结果，</a:t>
            </a:r>
            <a:endParaRPr lang="zh-CN" altLang="en-US"/>
          </a:p>
          <a:p>
            <a:pPr algn="l"/>
            <a:r>
              <a:rPr lang="zh-CN" altLang="en-US"/>
              <a:t>      也可以理解为 return 语句代表着函数的结束</a:t>
            </a:r>
            <a:endParaRPr lang="zh-CN" altLang="en-US"/>
          </a:p>
          <a:p>
            <a:pPr algn="l"/>
            <a:r>
              <a:rPr lang="zh-CN" altLang="en-US"/>
              <a:t>      如果未在函数中指定return,那这个函数的返回值为</a:t>
            </a:r>
            <a:r>
              <a:rPr lang="zh-CN" altLang="en-US">
                <a:solidFill>
                  <a:srgbClr val="FF0000"/>
                </a:solidFill>
              </a:rPr>
              <a:t>None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全局变量与局部变量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085" y="1869440"/>
            <a:ext cx="4072890" cy="2105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415" y="2413000"/>
            <a:ext cx="3952240" cy="89281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195570" y="2715260"/>
            <a:ext cx="1607820" cy="241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全局变量与局部变量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就是想在函数里修改全局变量怎么办？</a:t>
            </a:r>
            <a:endParaRPr lang="zh-CN" altLang="en-US"/>
          </a:p>
          <a:p>
            <a:pPr lvl="1"/>
            <a:r>
              <a:rPr lang="zh-CN" altLang="en-US"/>
              <a:t>使用 global 定义变量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665" y="2776855"/>
            <a:ext cx="4739640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585" y="3429000"/>
            <a:ext cx="3914775" cy="82042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396355" y="3870325"/>
            <a:ext cx="951230" cy="277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传递列表、字典、集合产生的现象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100" y="1325880"/>
            <a:ext cx="7366000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匿名函数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Python 允许您使用称为 lambda 函数的工具来创建匿名函数，即没有名称的函数</a:t>
            </a:r>
            <a:endParaRPr lang="zh-CN" altLang="en-US"/>
          </a:p>
          <a:p>
            <a:pPr lvl="1"/>
            <a:r>
              <a:rPr lang="zh-CN" altLang="en-US"/>
              <a:t>Lambda 函数是小的函数，通常不超过一行。 就像普通函数一样，它可以具有任意数量的参数</a:t>
            </a:r>
            <a:endParaRPr lang="zh-CN" altLang="en-US"/>
          </a:p>
          <a:p>
            <a:pPr lvl="1"/>
            <a:r>
              <a:rPr lang="zh-CN" altLang="en-US"/>
              <a:t>主体非常小，仅包含一个表达式</a:t>
            </a:r>
            <a:endParaRPr lang="zh-CN" altLang="en-US"/>
          </a:p>
          <a:p>
            <a:pPr lvl="1"/>
            <a:r>
              <a:rPr lang="zh-CN" altLang="en-US"/>
              <a:t>lambda 函数中无需任何 return 语句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090" y="4881245"/>
            <a:ext cx="2982595" cy="143891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985260" y="5587365"/>
            <a:ext cx="1306195" cy="109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55" y="4794885"/>
            <a:ext cx="5396230" cy="1524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内置函数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类型转换函数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94105" y="2194560"/>
          <a:ext cx="10237470" cy="3600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6835"/>
                <a:gridCol w="7620635"/>
              </a:tblGrid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int(x,base=10)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用于将一个字符串或数字转换为整型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str(object='')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将对象转化为适于人阅读的形式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字符串格式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tuple( iterable 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将列表转换为元组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list( tup 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将元组转换为列表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float([x])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用于将整数和字符串转换成浮点数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bool([x])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将给定参数转换为布尔类型，如果没有参数，返回 False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dict()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用于创建一个字典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创建一个无序不重复元素集，可进行关系测试，删除重复数据，还可以计算交集、差集、并集等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内置函数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数学类函数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33475" y="2008505"/>
          <a:ext cx="9911715" cy="432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7005"/>
                <a:gridCol w="7204710"/>
              </a:tblGrid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abs( x 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返回数字的绝对值</a:t>
                      </a:r>
                      <a:endParaRPr lang="zh-CN" altLang="en-US"/>
                    </a:p>
                  </a:txBody>
                  <a:tcPr/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divmod(a, b)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把除数和余数运算结果结合起来，返回一个包含商和余数的元组(a // b, a % b)</a:t>
                      </a:r>
                      <a:endParaRPr lang="zh-CN" altLang="en-US"/>
                    </a:p>
                  </a:txBody>
                  <a:tcPr/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sum(iterable[, start])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对序列进行求和计算，start -- 指定相加的参数，如果没有设置这个值，默认为0</a:t>
                      </a:r>
                      <a:endParaRPr lang="zh-CN" altLang="en-US"/>
                    </a:p>
                  </a:txBody>
                  <a:tcPr/>
                </a:tc>
              </a:tr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len( s 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返回对象（字符、列表、元组等）长度或项目个数</a:t>
                      </a:r>
                      <a:endParaRPr lang="zh-C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range(start, stop[, step])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创建一个整数列表，一般用在 for 循环中</a:t>
                      </a:r>
                      <a:endParaRPr lang="zh-CN" altLang="en-US"/>
                    </a:p>
                  </a:txBody>
                  <a:tcPr/>
                </a:tc>
              </a:tr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round( x [, n]  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返回浮点数x的四舍五入值，n -- 数值表达式，表示从小数点位数</a:t>
                      </a:r>
                      <a:endParaRPr lang="zh-CN" altLang="en-US"/>
                    </a:p>
                  </a:txBody>
                  <a:tcPr/>
                </a:tc>
              </a:tr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min() </a:t>
                      </a:r>
                      <a:r>
                        <a:rPr lang="en-US" altLang="zh-CN"/>
                        <a:t>/max()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返回给定参数的最小值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最大值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内置函数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53160" y="2206625"/>
          <a:ext cx="9861550" cy="3742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6155"/>
                <a:gridCol w="6335395"/>
              </a:tblGrid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input([prompt])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用来获取控制台的输入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print()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用于打印输出，最常见的一个函数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open(name</a:t>
                      </a:r>
                      <a:r>
                        <a:rPr lang="en-US" altLang="zh-CN"/>
                        <a:t>,...</a:t>
                      </a:r>
                      <a:r>
                        <a:rPr lang="zh-CN" altLang="en-US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用于打开一个文件，创建一个 file 对象，相关的方法才可以调用它进行读写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isinstance(object, classinfo)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来判断一个对象是否是一个已知的类型，类似 type()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type(object)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返回对象的类型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id([object])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用于获取对象的内存地址</a:t>
                      </a:r>
                      <a:endParaRPr lang="zh-CN" altLang="en-US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sorted()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对所有可迭代的对象进行排序操作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今日内容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语法定义和特性</a:t>
            </a:r>
            <a:endParaRPr lang="zh-CN" altLang="en-US"/>
          </a:p>
          <a:p>
            <a:r>
              <a:rPr lang="zh-CN" altLang="en-US"/>
              <a:t>各种参数</a:t>
            </a:r>
            <a:endParaRPr lang="zh-CN" altLang="en-US"/>
          </a:p>
          <a:p>
            <a:r>
              <a:rPr lang="zh-CN" altLang="en-US"/>
              <a:t>函数返回值</a:t>
            </a:r>
            <a:endParaRPr lang="zh-CN" altLang="en-US"/>
          </a:p>
          <a:p>
            <a:r>
              <a:rPr lang="zh-CN" altLang="en-US"/>
              <a:t>变量的作用域</a:t>
            </a:r>
            <a:endParaRPr lang="zh-CN" altLang="en-US"/>
          </a:p>
          <a:p>
            <a:r>
              <a:rPr lang="zh-CN" altLang="en-US"/>
              <a:t>内置函数</a:t>
            </a:r>
            <a:endParaRPr lang="zh-CN" altLang="en-US"/>
          </a:p>
          <a:p>
            <a:r>
              <a:rPr lang="zh-CN" altLang="en-US">
                <a:sym typeface="+mn-ea"/>
              </a:rPr>
              <a:t>异常处理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函数练习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练习1：</a:t>
            </a:r>
            <a:endParaRPr lang="zh-CN" altLang="en-US"/>
          </a:p>
          <a:p>
            <a:pPr lvl="1"/>
            <a:r>
              <a:rPr lang="zh-CN" altLang="en-US"/>
              <a:t>要求：编写一个函数cacluate, 可以接收任意多个数,返回的是一个元组，元组的第一个值为所有参数的平均值, 第二个值是大于平均值的所有数.</a:t>
            </a:r>
            <a:endParaRPr lang="zh-CN" altLang="en-US"/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练习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编写一个函数, 接收字符串参数, 返回一个元组,‘ehllo WROLD，元组的第一个值为大写字母的个数, 第二个值为小写字母个数.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练习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编写函数，计算传入字符串中的【数字】、【字母】、【空格】和【其他】的个数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函数练习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4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写函数，传入n个数，返回字典{‘max’:最大值,’min’:最小值}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marL="0" lvl="1"/>
            <a:r>
              <a:rPr lang="zh-CN" altLang="en-US" sz="2400">
                <a:sym typeface="+mn-ea"/>
              </a:rPr>
              <a:t>练习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>
              <a:sym typeface="+mn-ea"/>
            </a:endParaRPr>
          </a:p>
          <a:p>
            <a:pPr marL="457200" lvl="2"/>
            <a:r>
              <a:rPr lang="zh-CN" altLang="en-US"/>
              <a:t>写函数，返回一个扑克牌列表，里面有52项，每一项是一个元组：</a:t>
            </a:r>
            <a:endParaRPr lang="zh-CN" altLang="en-US"/>
          </a:p>
          <a:p>
            <a:pPr marL="914400" lvl="3"/>
            <a:r>
              <a:rPr lang="zh-CN" altLang="en-US"/>
              <a:t>例如：[(‘红心’，2),(‘草花’，2), …(‘黑桃A’)]</a:t>
            </a:r>
            <a:endParaRPr lang="zh-CN" altLang="en-US"/>
          </a:p>
          <a:p>
            <a:pPr marL="913765" lvl="2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2645410"/>
            <a:ext cx="3224530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老板让写监控程序，24小时全年无休的监控你们公司网站服务器的系统状况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2091690"/>
            <a:ext cx="3451860" cy="4288790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4" idx="3"/>
          </p:cNvCxnSpPr>
          <p:nvPr/>
        </p:nvCxnSpPr>
        <p:spPr>
          <a:xfrm flipV="1">
            <a:off x="4693285" y="4168140"/>
            <a:ext cx="1693545" cy="679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40" y="2369185"/>
            <a:ext cx="3377565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语法定义和特性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定义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函数是指将一组语句的集合通过一个名字(函数名)封装起来，要想执行这个函数，只需调用其函数名即可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特性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减少重复代码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使程序变的可扩展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使程序变得易维护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8055" y="4297045"/>
            <a:ext cx="43008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   def sayhi():#函数名</a:t>
            </a:r>
            <a:endParaRPr lang="zh-CN" altLang="en-US"/>
          </a:p>
          <a:p>
            <a:pPr algn="l"/>
            <a:r>
              <a:rPr lang="zh-CN" altLang="en-US"/>
              <a:t>        print("Hello, I'm nobody!")</a:t>
            </a:r>
            <a:endParaRPr lang="zh-CN" altLang="en-US"/>
          </a:p>
          <a:p>
            <a:pPr algn="l"/>
            <a:r>
              <a:rPr lang="zh-CN" altLang="en-US"/>
              <a:t>    sayhi() #调用函数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函数参数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4595" y="1988820"/>
            <a:ext cx="4207510" cy="2880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2117725"/>
            <a:ext cx="4331335" cy="262255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5412105" y="3413760"/>
            <a:ext cx="155067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参数类型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形参变量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只有在被调用时才分配内存单元，在调用结束时，即刻释放所分配的内存单元</a:t>
            </a:r>
            <a:endParaRPr lang="zh-CN" altLang="en-US"/>
          </a:p>
          <a:p>
            <a:r>
              <a:rPr lang="zh-CN" altLang="en-US">
                <a:sym typeface="+mn-ea"/>
              </a:rPr>
              <a:t>实参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>
                <a:sym typeface="+mn-ea"/>
              </a:rPr>
              <a:t>可以是常量、变量、表达式、函数等，无论实参是何种类型的量，在进行函数调用时，它们都必须有确定的值，以便把这些值传送给形参。因此应预先给实参赋值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0045" y="2230755"/>
            <a:ext cx="4298315" cy="2781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函数参数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形参变量</a:t>
            </a:r>
            <a:endParaRPr lang="zh-CN" altLang="en-US"/>
          </a:p>
          <a:p>
            <a:pPr lvl="1"/>
            <a:r>
              <a:rPr lang="zh-CN" altLang="en-US"/>
              <a:t>只有在被调用时才分配内存单元，在调用结束时，即刻释放所分配的内存单元。因此，形参只在函数内部有效。函数调用结束返回主调用函数后则不能再使用该形参变量</a:t>
            </a:r>
            <a:endParaRPr lang="zh-CN" altLang="en-US"/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实参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可以是常量、变量、表达式、函数等，无论实参是何种类型的量，在进行函数调用时，它们都必须有确定的值，以便把这些值传送给形参。因此应预先给实参赋值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默认参数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358265"/>
            <a:ext cx="4685030" cy="4961890"/>
          </a:xfrm>
        </p:spPr>
        <p:txBody>
          <a:bodyPr/>
          <a:p>
            <a:r>
              <a:rPr lang="zh-CN" altLang="en-US"/>
              <a:t>看如下代码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2250440"/>
            <a:ext cx="4386580" cy="2571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2849880"/>
            <a:ext cx="5602605" cy="582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10" y="2250440"/>
            <a:ext cx="4346575" cy="25711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69010" y="5114290"/>
            <a:ext cx="102450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另外，你可能注意到了，在把</a:t>
            </a:r>
            <a:r>
              <a:rPr lang="zh-CN" altLang="en-US">
                <a:solidFill>
                  <a:srgbClr val="FF0000"/>
                </a:solidFill>
              </a:rPr>
              <a:t>country</a:t>
            </a:r>
            <a:r>
              <a:rPr lang="zh-CN" altLang="en-US"/>
              <a:t>变成默认参数后，我同时把它的位置移到了最后面，为什么呢？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关键参数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用于函数调用，通过“键-值”形式加以指定。可以让函数更加清晰、容易使用，同时也清除了参数的顺序需求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2724150"/>
            <a:ext cx="5739130" cy="1869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4593590"/>
            <a:ext cx="5554980" cy="624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" y="5218430"/>
            <a:ext cx="4792980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60" y="5287010"/>
            <a:ext cx="4267200" cy="5791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1bcd9b5-72b2-4238-bd1a-bf34f5d4634f}"/>
  <p:tag name="TABLE_ENDDRAG_ORIGIN_RECT" val="806*251"/>
  <p:tag name="TABLE_ENDDRAG_RECT" val="86*172*806*251"/>
</p:tagLst>
</file>

<file path=ppt/tags/tag2.xml><?xml version="1.0" encoding="utf-8"?>
<p:tagLst xmlns:p="http://schemas.openxmlformats.org/presentationml/2006/main">
  <p:tag name="KSO_WM_UNIT_TABLE_BEAUTIFY" val="smartTable{6985f25a-c291-4c37-89b3-a2887677d05e}"/>
  <p:tag name="TABLE_ENDDRAG_ORIGIN_RECT" val="780*304"/>
  <p:tag name="TABLE_ENDDRAG_RECT" val="89*169*780*304"/>
</p:tagLst>
</file>

<file path=ppt/tags/tag3.xml><?xml version="1.0" encoding="utf-8"?>
<p:tagLst xmlns:p="http://schemas.openxmlformats.org/presentationml/2006/main">
  <p:tag name="KSO_WM_UNIT_TABLE_BEAUTIFY" val="smartTable{ab34e9bc-80ab-4a23-b0f3-721a9af2b54d}"/>
  <p:tag name="TABLE_ENDDRAG_ORIGIN_RECT" val="776*174"/>
  <p:tag name="TABLE_ENDDRAG_RECT" val="90*173*776*174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WPS 演示</Application>
  <PresentationFormat>自定义</PresentationFormat>
  <Paragraphs>247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Wingdings 3</vt:lpstr>
      <vt:lpstr>Times New Roman</vt:lpstr>
      <vt:lpstr>等线</vt:lpstr>
      <vt:lpstr>汉仪中等线KW</vt:lpstr>
      <vt:lpstr>Wingdings</vt:lpstr>
      <vt:lpstr>Segoe UI Symbol</vt:lpstr>
      <vt:lpstr>苹方-简</vt:lpstr>
      <vt:lpstr>宋体</vt:lpstr>
      <vt:lpstr>Arial Unicode MS</vt:lpstr>
      <vt:lpstr>Calibri</vt:lpstr>
      <vt:lpstr>Helvetica Neue</vt:lpstr>
      <vt:lpstr>Segoe UI Semibold</vt:lpstr>
      <vt:lpstr>微软雅黑</vt:lpstr>
      <vt:lpstr>自定义设计方案</vt:lpstr>
      <vt:lpstr>Lenovo主题</vt:lpstr>
      <vt:lpstr>python基础-函数操作</vt:lpstr>
      <vt:lpstr>今日内容</vt:lpstr>
      <vt:lpstr>引言</vt:lpstr>
      <vt:lpstr>语法定义和特性</vt:lpstr>
      <vt:lpstr>函数参数</vt:lpstr>
      <vt:lpstr>参数类型</vt:lpstr>
      <vt:lpstr>函数参数</vt:lpstr>
      <vt:lpstr>默认参数</vt:lpstr>
      <vt:lpstr>关键参数</vt:lpstr>
      <vt:lpstr>非固定参数</vt:lpstr>
      <vt:lpstr>练习题</vt:lpstr>
      <vt:lpstr>函数返回值与作用域</vt:lpstr>
      <vt:lpstr>全局变量与局部变量</vt:lpstr>
      <vt:lpstr>全局变量与局部变量</vt:lpstr>
      <vt:lpstr>传递列表、字典、集合产生的现象</vt:lpstr>
      <vt:lpstr>匿名函数</vt:lpstr>
      <vt:lpstr>内置函数</vt:lpstr>
      <vt:lpstr>内置函数</vt:lpstr>
      <vt:lpstr>内置函数</vt:lpstr>
      <vt:lpstr>函数练习</vt:lpstr>
      <vt:lpstr>函数练习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python基础-函数操作</dc:title>
  <dc:creator>Veli Akman</dc:creator>
  <cp:lastModifiedBy>Weston</cp:lastModifiedBy>
  <cp:revision>2</cp:revision>
  <dcterms:created xsi:type="dcterms:W3CDTF">2022-05-05T10:30:18Z</dcterms:created>
  <dcterms:modified xsi:type="dcterms:W3CDTF">2022-05-05T10:30:18Z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2052-4.0.1.6533</vt:lpwstr>
  </property>
</Properties>
</file>