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heme/themeOverride1.xml" ContentType="application/vnd.openxmlformats-officedocument.themeOverr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99"/>
  </p:notesMasterIdLst>
  <p:handoutMasterIdLst>
    <p:handoutMasterId r:id="rId100"/>
  </p:handoutMasterIdLst>
  <p:sldIdLst>
    <p:sldId id="534" r:id="rId2"/>
    <p:sldId id="1166" r:id="rId3"/>
    <p:sldId id="542" r:id="rId4"/>
    <p:sldId id="847" r:id="rId5"/>
    <p:sldId id="1167" r:id="rId6"/>
    <p:sldId id="851" r:id="rId7"/>
    <p:sldId id="692" r:id="rId8"/>
    <p:sldId id="1621" r:id="rId9"/>
    <p:sldId id="1615" r:id="rId10"/>
    <p:sldId id="705" r:id="rId11"/>
    <p:sldId id="1617" r:id="rId12"/>
    <p:sldId id="689" r:id="rId13"/>
    <p:sldId id="708" r:id="rId14"/>
    <p:sldId id="1618" r:id="rId15"/>
    <p:sldId id="1619" r:id="rId16"/>
    <p:sldId id="1620" r:id="rId17"/>
    <p:sldId id="1375" r:id="rId18"/>
    <p:sldId id="709" r:id="rId19"/>
    <p:sldId id="706" r:id="rId20"/>
    <p:sldId id="710" r:id="rId21"/>
    <p:sldId id="711" r:id="rId22"/>
    <p:sldId id="712" r:id="rId23"/>
    <p:sldId id="788" r:id="rId24"/>
    <p:sldId id="1623" r:id="rId25"/>
    <p:sldId id="789" r:id="rId26"/>
    <p:sldId id="1622" r:id="rId27"/>
    <p:sldId id="1374" r:id="rId28"/>
    <p:sldId id="790" r:id="rId29"/>
    <p:sldId id="717" r:id="rId30"/>
    <p:sldId id="1087" r:id="rId31"/>
    <p:sldId id="720" r:id="rId32"/>
    <p:sldId id="719" r:id="rId33"/>
    <p:sldId id="721" r:id="rId34"/>
    <p:sldId id="722" r:id="rId35"/>
    <p:sldId id="791" r:id="rId36"/>
    <p:sldId id="724" r:id="rId37"/>
    <p:sldId id="787" r:id="rId38"/>
    <p:sldId id="725" r:id="rId39"/>
    <p:sldId id="1625" r:id="rId40"/>
    <p:sldId id="726" r:id="rId41"/>
    <p:sldId id="728" r:id="rId42"/>
    <p:sldId id="729" r:id="rId43"/>
    <p:sldId id="855" r:id="rId44"/>
    <p:sldId id="1459" r:id="rId45"/>
    <p:sldId id="1561" r:id="rId46"/>
    <p:sldId id="1458" r:id="rId47"/>
    <p:sldId id="1461" r:id="rId48"/>
    <p:sldId id="775" r:id="rId49"/>
    <p:sldId id="777" r:id="rId50"/>
    <p:sldId id="780" r:id="rId51"/>
    <p:sldId id="1513" r:id="rId52"/>
    <p:sldId id="834" r:id="rId53"/>
    <p:sldId id="835" r:id="rId54"/>
    <p:sldId id="837" r:id="rId55"/>
    <p:sldId id="839" r:id="rId56"/>
    <p:sldId id="1624" r:id="rId57"/>
    <p:sldId id="840" r:id="rId58"/>
    <p:sldId id="730" r:id="rId59"/>
    <p:sldId id="753" r:id="rId60"/>
    <p:sldId id="734" r:id="rId61"/>
    <p:sldId id="732" r:id="rId62"/>
    <p:sldId id="833" r:id="rId63"/>
    <p:sldId id="843" r:id="rId64"/>
    <p:sldId id="844" r:id="rId65"/>
    <p:sldId id="1088" r:id="rId66"/>
    <p:sldId id="845" r:id="rId67"/>
    <p:sldId id="856" r:id="rId68"/>
    <p:sldId id="736" r:id="rId69"/>
    <p:sldId id="857" r:id="rId70"/>
    <p:sldId id="965" r:id="rId71"/>
    <p:sldId id="969" r:id="rId72"/>
    <p:sldId id="1613" r:id="rId73"/>
    <p:sldId id="970" r:id="rId74"/>
    <p:sldId id="1271" r:id="rId75"/>
    <p:sldId id="976" r:id="rId76"/>
    <p:sldId id="978" r:id="rId77"/>
    <p:sldId id="979" r:id="rId78"/>
    <p:sldId id="980" r:id="rId79"/>
    <p:sldId id="1457" r:id="rId80"/>
    <p:sldId id="981" r:id="rId81"/>
    <p:sldId id="983" r:id="rId82"/>
    <p:sldId id="984" r:id="rId83"/>
    <p:sldId id="985" r:id="rId84"/>
    <p:sldId id="987" r:id="rId85"/>
    <p:sldId id="989" r:id="rId86"/>
    <p:sldId id="988" r:id="rId87"/>
    <p:sldId id="1297" r:id="rId88"/>
    <p:sldId id="1296" r:id="rId89"/>
    <p:sldId id="994" r:id="rId90"/>
    <p:sldId id="995" r:id="rId91"/>
    <p:sldId id="996" r:id="rId92"/>
    <p:sldId id="997" r:id="rId93"/>
    <p:sldId id="998" r:id="rId94"/>
    <p:sldId id="1000" r:id="rId95"/>
    <p:sldId id="1001" r:id="rId96"/>
    <p:sldId id="1563" r:id="rId97"/>
    <p:sldId id="1308"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92">
          <p15:clr>
            <a:srgbClr val="A4A3A4"/>
          </p15:clr>
        </p15:guide>
        <p15:guide id="2" pos="3844">
          <p15:clr>
            <a:srgbClr val="A4A3A4"/>
          </p15:clr>
        </p15:guide>
        <p15:guide id="3" orient="horz" pos="3939">
          <p15:clr>
            <a:srgbClr val="A4A3A4"/>
          </p15:clr>
        </p15:guide>
        <p15:guide id="4" pos="23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C83"/>
    <a:srgbClr val="E7F3EF"/>
    <a:srgbClr val="FAFBFD"/>
    <a:srgbClr val="2965AB"/>
    <a:srgbClr val="4B9EE9"/>
    <a:srgbClr val="3BBC5D"/>
    <a:srgbClr val="942124"/>
    <a:srgbClr val="1D3F4F"/>
    <a:srgbClr val="C55A11"/>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1" autoAdjust="0"/>
    <p:restoredTop sz="92951" autoAdjust="0"/>
  </p:normalViewPr>
  <p:slideViewPr>
    <p:cSldViewPr>
      <p:cViewPr varScale="1">
        <p:scale>
          <a:sx n="69" d="100"/>
          <a:sy n="69" d="100"/>
        </p:scale>
        <p:origin x="796" y="40"/>
      </p:cViewPr>
      <p:guideLst>
        <p:guide orient="horz" pos="3592"/>
        <p:guide pos="3844"/>
        <p:guide orient="horz" pos="3939"/>
        <p:guide pos="23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5838"/>
    </p:cViewPr>
  </p:sorterViewPr>
  <p:notesViewPr>
    <p:cSldViewPr snapToGrid="0">
      <p:cViewPr>
        <p:scale>
          <a:sx n="66" d="100"/>
          <a:sy n="66" d="100"/>
        </p:scale>
        <p:origin x="4352" y="72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4F731E-89C4-4E73-A518-E26E46AC2251}" type="datetimeFigureOut">
              <a:rPr lang="zh-CN" altLang="en-US" smtClean="0"/>
              <a:t>22.3.18</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B3D8A9-B803-49B7-8826-85E446611AB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56477-A869-4A11-A4FA-B75D94106C96}" type="datetimeFigureOut">
              <a:rPr lang="zh-CN" altLang="en-US" smtClean="0"/>
              <a:t>22.3.18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E6889-349A-49E8-AAE1-A1FB1A7B97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由于本课程是可视化课程，并非</a:t>
            </a:r>
            <a:r>
              <a:rPr kumimoji="1" lang="en-US" altLang="zh-CN" dirty="0">
                <a:sym typeface="+mn-ea"/>
              </a:rPr>
              <a:t>pandas</a:t>
            </a:r>
            <a:r>
              <a:rPr kumimoji="1" lang="zh-CN" altLang="en-US" dirty="0">
                <a:sym typeface="+mn-ea"/>
              </a:rPr>
              <a:t>课程，因此对</a:t>
            </a:r>
            <a:r>
              <a:rPr kumimoji="1" lang="en-US" altLang="zh-CN" dirty="0">
                <a:solidFill>
                  <a:srgbClr val="2965AB"/>
                </a:solidFill>
                <a:latin typeface="微软雅黑" panose="020B0503020204020204" charset="-122"/>
                <a:ea typeface="微软雅黑" panose="020B0503020204020204" charset="-122"/>
                <a:sym typeface="+mn-ea"/>
              </a:rPr>
              <a:t>Series</a:t>
            </a:r>
            <a:r>
              <a:rPr kumimoji="1" lang="zh-CN" altLang="en-US" dirty="0">
                <a:solidFill>
                  <a:srgbClr val="2965AB"/>
                </a:solidFill>
                <a:latin typeface="微软雅黑" panose="020B0503020204020204" charset="-122"/>
                <a:ea typeface="微软雅黑" panose="020B0503020204020204" charset="-122"/>
                <a:sym typeface="+mn-ea"/>
              </a:rPr>
              <a:t>和</a:t>
            </a:r>
            <a:r>
              <a:rPr lang="en-US" dirty="0">
                <a:sym typeface="+mn-ea"/>
              </a:rPr>
              <a:t>DataFrame</a:t>
            </a:r>
            <a:r>
              <a:rPr lang="zh-CN" altLang="en-US" dirty="0">
                <a:sym typeface="+mn-ea"/>
              </a:rPr>
              <a:t>的创建、删除等等操作不做具体讲解。此处仅为了结合可视化之前的数据预处理做简单介绍</a:t>
            </a:r>
            <a:endParaRPr kumimoji="1" lang="zh-CN" altLang="en-US" dirty="0">
              <a:solidFill>
                <a:srgbClr val="2965AB"/>
              </a:solidFill>
              <a:latin typeface="微软雅黑" panose="020B0503020204020204" charset="-122"/>
              <a:ea typeface="微软雅黑" panose="020B0503020204020204" charset="-122"/>
              <a:sym typeface="+mn-ea"/>
            </a:endParaRPr>
          </a:p>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10</a:t>
            </a:fld>
            <a:endParaRPr lang="zh-CN" altLang="en-US"/>
          </a:p>
        </p:txBody>
      </p:sp>
    </p:spTree>
    <p:extLst>
      <p:ext uri="{BB962C8B-B14F-4D97-AF65-F5344CB8AC3E}">
        <p14:creationId xmlns:p14="http://schemas.microsoft.com/office/powerpoint/2010/main" val="3159569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13</a:t>
            </a:fld>
            <a:endParaRPr lang="zh-CN" altLang="en-US"/>
          </a:p>
        </p:txBody>
      </p:sp>
    </p:spTree>
    <p:extLst>
      <p:ext uri="{BB962C8B-B14F-4D97-AF65-F5344CB8AC3E}">
        <p14:creationId xmlns:p14="http://schemas.microsoft.com/office/powerpoint/2010/main" val="158247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14</a:t>
            </a:fld>
            <a:endParaRPr lang="zh-CN" altLang="en-US"/>
          </a:p>
        </p:txBody>
      </p:sp>
    </p:spTree>
    <p:extLst>
      <p:ext uri="{BB962C8B-B14F-4D97-AF65-F5344CB8AC3E}">
        <p14:creationId xmlns:p14="http://schemas.microsoft.com/office/powerpoint/2010/main" val="1553643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23</a:t>
            </a:fld>
            <a:endParaRPr lang="zh-CN" altLang="en-US"/>
          </a:p>
        </p:txBody>
      </p:sp>
    </p:spTree>
    <p:extLst>
      <p:ext uri="{BB962C8B-B14F-4D97-AF65-F5344CB8AC3E}">
        <p14:creationId xmlns:p14="http://schemas.microsoft.com/office/powerpoint/2010/main" val="1257393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25</a:t>
            </a:fld>
            <a:endParaRPr lang="zh-CN" altLang="en-US"/>
          </a:p>
        </p:txBody>
      </p:sp>
    </p:spTree>
    <p:extLst>
      <p:ext uri="{BB962C8B-B14F-4D97-AF65-F5344CB8AC3E}">
        <p14:creationId xmlns:p14="http://schemas.microsoft.com/office/powerpoint/2010/main" val="1455784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rgbClr val="2965AB"/>
                </a:solidFill>
                <a:latin typeface="微软雅黑" panose="020B0503020204020204" charset="-122"/>
                <a:ea typeface="微软雅黑" panose="020B0503020204020204" charset="-122"/>
                <a:sym typeface="+mn-ea"/>
              </a:rPr>
              <a:t>此处提到。。。</a:t>
            </a:r>
            <a:r>
              <a:rPr kumimoji="1" lang="en-US" altLang="zh-CN" dirty="0">
                <a:solidFill>
                  <a:srgbClr val="2965AB"/>
                </a:solidFill>
                <a:latin typeface="微软雅黑" panose="020B0503020204020204" charset="-122"/>
                <a:ea typeface="微软雅黑" panose="020B0503020204020204" charset="-122"/>
                <a:sym typeface="+mn-ea"/>
              </a:rPr>
              <a:t>drop</a:t>
            </a:r>
            <a:r>
              <a:rPr kumimoji="1" lang="zh-CN" altLang="en-US" dirty="0">
                <a:solidFill>
                  <a:srgbClr val="2965AB"/>
                </a:solidFill>
                <a:latin typeface="微软雅黑" panose="020B0503020204020204" charset="-122"/>
                <a:ea typeface="微软雅黑" panose="020B0503020204020204" charset="-122"/>
                <a:sym typeface="+mn-ea"/>
              </a:rPr>
              <a:t>函数在后面会介绍到</a:t>
            </a: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38</a:t>
            </a:fld>
            <a:endParaRPr lang="zh-CN" altLang="en-US"/>
          </a:p>
        </p:txBody>
      </p:sp>
    </p:spTree>
    <p:extLst>
      <p:ext uri="{BB962C8B-B14F-4D97-AF65-F5344CB8AC3E}">
        <p14:creationId xmlns:p14="http://schemas.microsoft.com/office/powerpoint/2010/main" val="2901371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由于上一章讲的是</a:t>
            </a:r>
            <a:r>
              <a:rPr lang="en-US" altLang="zh-CN" dirty="0"/>
              <a:t>Excel</a:t>
            </a:r>
            <a:r>
              <a:rPr lang="zh-CN" altLang="en-US" dirty="0"/>
              <a:t>，而后面是</a:t>
            </a:r>
            <a:r>
              <a:rPr lang="en-US" altLang="zh-CN" dirty="0"/>
              <a:t>Python</a:t>
            </a:r>
            <a:r>
              <a:rPr lang="zh-CN" altLang="en-US" dirty="0"/>
              <a:t>，所以加一页对比</a:t>
            </a:r>
          </a:p>
        </p:txBody>
      </p:sp>
      <p:sp>
        <p:nvSpPr>
          <p:cNvPr id="4" name="灯片编号占位符 3"/>
          <p:cNvSpPr>
            <a:spLocks noGrp="1"/>
          </p:cNvSpPr>
          <p:nvPr>
            <p:ph type="sldNum" sz="quarter" idx="10"/>
          </p:nvPr>
        </p:nvSpPr>
        <p:spPr/>
        <p:txBody>
          <a:bodyPr/>
          <a:lstStyle/>
          <a:p>
            <a:fld id="{858E6889-349A-49E8-AAE1-A1FB1A7B9723}" type="slidenum">
              <a:rPr lang="zh-CN" altLang="en-US" smtClean="0"/>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8E6889-349A-49E8-AAE1-A1FB1A7B9723}" type="slidenum">
              <a:rPr lang="zh-CN" altLang="en-US" smtClean="0"/>
              <a:t>4</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55</a:t>
            </a:fld>
            <a:endParaRPr lang="zh-CN" altLang="en-US"/>
          </a:p>
        </p:txBody>
      </p:sp>
    </p:spTree>
    <p:extLst>
      <p:ext uri="{BB962C8B-B14F-4D97-AF65-F5344CB8AC3E}">
        <p14:creationId xmlns:p14="http://schemas.microsoft.com/office/powerpoint/2010/main" val="31277420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8E6889-349A-49E8-AAE1-A1FB1A7B9723}" type="slidenum">
              <a:rPr lang="zh-CN" altLang="en-US" smtClean="0"/>
              <a:t>5</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2965AB"/>
              </a:solidFill>
              <a:latin typeface="微软雅黑" panose="020B0503020204020204" charset="-122"/>
              <a:ea typeface="微软雅黑" panose="020B0503020204020204" charset="-122"/>
              <a:sym typeface="+mn-ea"/>
            </a:endParaRP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71</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72</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73</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可在此利用图片再解释时间数据类型</a:t>
            </a: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74</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75</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76</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77</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78</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79</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a:t>
            </a:fld>
            <a:endParaRPr lang="zh-CN" altLang="en-US"/>
          </a:p>
        </p:txBody>
      </p:sp>
    </p:spTree>
    <p:extLst>
      <p:ext uri="{BB962C8B-B14F-4D97-AF65-F5344CB8AC3E}">
        <p14:creationId xmlns:p14="http://schemas.microsoft.com/office/powerpoint/2010/main" val="26764422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和前一章的问题一样</a:t>
            </a: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81</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82</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83</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84</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85</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86</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87</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88</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在二月有明显的下降和反弹</a:t>
            </a: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89</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90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91</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92</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93</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平滑处理</a:t>
            </a: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94</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更加得平滑</a:t>
            </a: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95</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96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幻灯片编号占位符 3"/>
          <p:cNvSpPr>
            <a:spLocks noGrp="1"/>
          </p:cNvSpPr>
          <p:nvPr>
            <p:ph type="sldNum" sz="quarter" idx="4"/>
          </p:nvPr>
        </p:nvSpPr>
        <p:spPr>
          <a:xfrm>
            <a:off x="9120336" y="6381328"/>
            <a:ext cx="2743200" cy="365125"/>
          </a:xfrm>
          <a:prstGeom prst="rect">
            <a:avLst/>
          </a:prstGeom>
        </p:spPr>
        <p:txBody>
          <a:bodyPr vert="horz" lIns="91440" tIns="45720" rIns="91440" bIns="45720" rtlCol="0" anchor="ctr"/>
          <a:lstStyle>
            <a:lvl1pPr algn="r">
              <a:defRPr sz="1200">
                <a:solidFill>
                  <a:schemeClr val="tx1"/>
                </a:solidFill>
              </a:defRPr>
            </a:lvl1pPr>
          </a:lstStyle>
          <a:p>
            <a:fld id="{D7C6C06A-6A1C-2E45-A070-5E5418E076A2}" type="slidenum">
              <a:rPr kumimoji="1" lang="zh-CN" altLang="en-US" smtClean="0"/>
              <a:t>‹#›</a:t>
            </a:fld>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22.3.18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直线连接符 16"/>
          <p:cNvCxnSpPr/>
          <p:nvPr userDrawn="1"/>
        </p:nvCxnSpPr>
        <p:spPr>
          <a:xfrm>
            <a:off x="0" y="764704"/>
            <a:ext cx="121920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cookdata.c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pandas.pydata.or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pandas.pydata.or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anaconda.co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画板 8@10x-10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80" y="0"/>
            <a:ext cx="12269407" cy="6912000"/>
          </a:xfrm>
          <a:prstGeom prst="rect">
            <a:avLst/>
          </a:prstGeom>
        </p:spPr>
      </p:pic>
      <p:sp>
        <p:nvSpPr>
          <p:cNvPr id="3" name="矩形 2"/>
          <p:cNvSpPr/>
          <p:nvPr/>
        </p:nvSpPr>
        <p:spPr>
          <a:xfrm>
            <a:off x="3131819" y="2204864"/>
            <a:ext cx="5928360" cy="645160"/>
          </a:xfrm>
          <a:prstGeom prst="rect">
            <a:avLst/>
          </a:prstGeom>
        </p:spPr>
        <p:txBody>
          <a:bodyPr wrap="none">
            <a:spAutoFit/>
          </a:bodyPr>
          <a:lstStyle/>
          <a:p>
            <a:pPr algn="ctr"/>
            <a:r>
              <a:rPr lang="zh-CN" altLang="en-US" sz="3600" b="1" dirty="0">
                <a:solidFill>
                  <a:schemeClr val="bg1"/>
                </a:solidFill>
                <a:latin typeface="微软雅黑 Light" panose="020B0502040204020203" pitchFamily="34" charset="-122"/>
                <a:ea typeface="微软雅黑 Light" panose="020B0502040204020203" pitchFamily="34" charset="-122"/>
              </a:rPr>
              <a:t>第三部分</a:t>
            </a:r>
            <a:r>
              <a:rPr lang="en-US" altLang="zh-CN" sz="3600" b="1" dirty="0">
                <a:solidFill>
                  <a:schemeClr val="bg1"/>
                </a:solidFill>
                <a:latin typeface="微软雅黑 Light" panose="020B0502040204020203" pitchFamily="34" charset="-122"/>
                <a:ea typeface="微软雅黑 Light" panose="020B0502040204020203" pitchFamily="34" charset="-122"/>
              </a:rPr>
              <a:t> </a:t>
            </a:r>
            <a:r>
              <a:rPr sz="3600" b="1" dirty="0">
                <a:solidFill>
                  <a:schemeClr val="bg1"/>
                </a:solidFill>
                <a:latin typeface="微软雅黑 Light" panose="020B0502040204020203" pitchFamily="34" charset="-122"/>
                <a:ea typeface="微软雅黑 Light" panose="020B0502040204020203" pitchFamily="34" charset="-122"/>
              </a:rPr>
              <a:t>Python数据预处理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目录</a:t>
            </a:r>
          </a:p>
        </p:txBody>
      </p:sp>
      <p:sp>
        <p:nvSpPr>
          <p:cNvPr id="3" name="Rectangle 3"/>
          <p:cNvSpPr txBox="1">
            <a:spLocks noChangeArrowheads="1"/>
          </p:cNvSpPr>
          <p:nvPr/>
        </p:nvSpPr>
        <p:spPr>
          <a:xfrm>
            <a:off x="479376" y="1412776"/>
            <a:ext cx="10081120" cy="3096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zh-CN" altLang="en-US" sz="2400" b="1" dirty="0">
                <a:solidFill>
                  <a:srgbClr val="2965AB">
                    <a:alpha val="40000"/>
                  </a:srgbClr>
                </a:solidFill>
                <a:sym typeface="+mn-ea"/>
              </a:rPr>
              <a:t>数据预处理概述</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solidFill>
              </a:rPr>
              <a:t>数据读写</a:t>
            </a:r>
          </a:p>
          <a:p>
            <a:pPr>
              <a:lnSpc>
                <a:spcPct val="150000"/>
              </a:lnSpc>
              <a:buClr>
                <a:srgbClr val="2965AB"/>
              </a:buClr>
              <a:buSzPct val="100000"/>
            </a:pPr>
            <a:r>
              <a:rPr lang="zh-CN" altLang="en-US" sz="2400" b="1" dirty="0">
                <a:solidFill>
                  <a:srgbClr val="2965AB">
                    <a:alpha val="40000"/>
                  </a:srgbClr>
                </a:solidFill>
                <a:sym typeface="+mn-ea"/>
              </a:rPr>
              <a:t>索引和切片</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sym typeface="+mn-ea"/>
              </a:rPr>
              <a:t>数据描述、统计、分组</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sym typeface="+mn-ea"/>
              </a:rPr>
              <a:t>缺失数据和异常值处理</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sym typeface="+mn-ea"/>
              </a:rPr>
              <a:t>时间序列数据处理</a:t>
            </a:r>
            <a:endParaRPr lang="zh-CN" altLang="en-US" sz="2400" b="1" dirty="0">
              <a:solidFill>
                <a:srgbClr val="2965AB">
                  <a:alpha val="40000"/>
                </a:srgbClr>
              </a:solidFill>
            </a:endParaRPr>
          </a:p>
          <a:p>
            <a:pPr>
              <a:lnSpc>
                <a:spcPct val="150000"/>
              </a:lnSpc>
              <a:buClr>
                <a:srgbClr val="2965AB"/>
              </a:buClr>
              <a:buSzPct val="100000"/>
            </a:pPr>
            <a:endParaRPr lang="zh-CN" altLang="en-US" sz="2400" b="1" dirty="0">
              <a:solidFill>
                <a:srgbClr val="2965AB">
                  <a:alpha val="40000"/>
                </a:srgbClr>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en-US" altLang="zh-CN" sz="2400" b="1" dirty="0">
              <a:solidFill>
                <a:srgbClr val="2965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b="1" dirty="0">
              <a:solidFill>
                <a:srgbClr val="2965AB"/>
              </a:solidFill>
            </a:endParaRPr>
          </a:p>
        </p:txBody>
      </p:sp>
      <p:sp>
        <p:nvSpPr>
          <p:cNvPr id="3" name="Rectangle 3"/>
          <p:cNvSpPr txBox="1">
            <a:spLocks noChangeArrowheads="1"/>
          </p:cNvSpPr>
          <p:nvPr/>
        </p:nvSpPr>
        <p:spPr>
          <a:xfrm>
            <a:off x="479376" y="765810"/>
            <a:ext cx="11377215" cy="59035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zh-CN" altLang="en-US" sz="2000" dirty="0">
                <a:solidFill>
                  <a:srgbClr val="2965AB"/>
                </a:solidFill>
                <a:latin typeface="+mn-ea"/>
                <a:ea typeface="+mn-ea"/>
              </a:rPr>
              <a:t>数据读写分为两部分</a:t>
            </a:r>
          </a:p>
          <a:p>
            <a:pPr>
              <a:lnSpc>
                <a:spcPct val="150000"/>
              </a:lnSpc>
              <a:buClr>
                <a:srgbClr val="2965AB"/>
              </a:buClr>
              <a:buSzPct val="100000"/>
            </a:pPr>
            <a:r>
              <a:rPr lang="zh-CN" altLang="en-US" sz="2000" dirty="0">
                <a:solidFill>
                  <a:srgbClr val="2965AB"/>
                </a:solidFill>
                <a:latin typeface="+mn-ea"/>
                <a:ea typeface="+mn-ea"/>
              </a:rPr>
              <a:t>“读数据”和“写数据”</a:t>
            </a:r>
            <a:endParaRPr lang="en-US" altLang="zh-CN" sz="2000" dirty="0">
              <a:solidFill>
                <a:srgbClr val="2965AB"/>
              </a:solidFill>
              <a:latin typeface="+mn-ea"/>
              <a:ea typeface="+mn-ea"/>
            </a:endParaRPr>
          </a:p>
          <a:p>
            <a:pPr>
              <a:lnSpc>
                <a:spcPct val="150000"/>
              </a:lnSpc>
              <a:buClr>
                <a:srgbClr val="2965AB"/>
              </a:buClr>
              <a:buSzPct val="100000"/>
            </a:pPr>
            <a:r>
              <a:rPr lang="zh-CN" altLang="en-US" sz="2000" dirty="0">
                <a:solidFill>
                  <a:srgbClr val="2965AB"/>
                </a:solidFill>
                <a:latin typeface="+mn-ea"/>
                <a:ea typeface="+mn-ea"/>
              </a:rPr>
              <a:t>读，其实是</a:t>
            </a:r>
            <a:r>
              <a:rPr lang="zh-CN" altLang="en-US" sz="2000" dirty="0">
                <a:solidFill>
                  <a:srgbClr val="FF0000"/>
                </a:solidFill>
                <a:latin typeface="+mn-ea"/>
                <a:ea typeface="+mn-ea"/>
              </a:rPr>
              <a:t>导入</a:t>
            </a:r>
            <a:r>
              <a:rPr lang="zh-CN" altLang="en-US" sz="2000" dirty="0">
                <a:solidFill>
                  <a:srgbClr val="2965AB"/>
                </a:solidFill>
                <a:latin typeface="+mn-ea"/>
                <a:ea typeface="+mn-ea"/>
              </a:rPr>
              <a:t>，把</a:t>
            </a:r>
            <a:r>
              <a:rPr lang="en-US" altLang="zh-CN" sz="2000" dirty="0">
                <a:solidFill>
                  <a:srgbClr val="2965AB"/>
                </a:solidFill>
                <a:latin typeface="+mn-ea"/>
                <a:ea typeface="+mn-ea"/>
              </a:rPr>
              <a:t>excel</a:t>
            </a:r>
            <a:r>
              <a:rPr lang="zh-CN" altLang="en-US" sz="2000" dirty="0">
                <a:solidFill>
                  <a:srgbClr val="2965AB"/>
                </a:solidFill>
                <a:latin typeface="+mn-ea"/>
                <a:ea typeface="+mn-ea"/>
              </a:rPr>
              <a:t>文件，</a:t>
            </a:r>
            <a:r>
              <a:rPr lang="en-US" altLang="zh-CN" sz="2000" dirty="0">
                <a:solidFill>
                  <a:srgbClr val="2965AB"/>
                </a:solidFill>
                <a:latin typeface="+mn-ea"/>
                <a:ea typeface="+mn-ea"/>
              </a:rPr>
              <a:t>CSV</a:t>
            </a:r>
            <a:r>
              <a:rPr lang="zh-CN" altLang="en-US" sz="2000" dirty="0">
                <a:solidFill>
                  <a:srgbClr val="2965AB"/>
                </a:solidFill>
                <a:latin typeface="+mn-ea"/>
                <a:ea typeface="+mn-ea"/>
              </a:rPr>
              <a:t>文件，文本文件等导入</a:t>
            </a:r>
            <a:r>
              <a:rPr lang="en-US" altLang="zh-CN" sz="2000" dirty="0">
                <a:solidFill>
                  <a:srgbClr val="2965AB"/>
                </a:solidFill>
                <a:latin typeface="+mn-ea"/>
                <a:ea typeface="+mn-ea"/>
              </a:rPr>
              <a:t>python</a:t>
            </a:r>
          </a:p>
          <a:p>
            <a:pPr>
              <a:lnSpc>
                <a:spcPct val="150000"/>
              </a:lnSpc>
              <a:buClr>
                <a:srgbClr val="2965AB"/>
              </a:buClr>
              <a:buSzPct val="100000"/>
            </a:pPr>
            <a:r>
              <a:rPr lang="zh-CN" altLang="en-US" sz="2000" dirty="0">
                <a:solidFill>
                  <a:srgbClr val="2965AB"/>
                </a:solidFill>
                <a:latin typeface="+mn-ea"/>
                <a:ea typeface="+mn-ea"/>
              </a:rPr>
              <a:t>为什么叫“读”呢？</a:t>
            </a:r>
            <a:endParaRPr lang="en-US" altLang="zh-CN" sz="2000" dirty="0">
              <a:solidFill>
                <a:srgbClr val="2965AB"/>
              </a:solidFill>
              <a:latin typeface="+mn-ea"/>
              <a:ea typeface="+mn-ea"/>
            </a:endParaRPr>
          </a:p>
          <a:p>
            <a:pPr>
              <a:lnSpc>
                <a:spcPct val="150000"/>
              </a:lnSpc>
              <a:buClr>
                <a:srgbClr val="2965AB"/>
              </a:buClr>
              <a:buSzPct val="100000"/>
            </a:pPr>
            <a:r>
              <a:rPr lang="zh-CN" altLang="en-US" sz="2000" dirty="0">
                <a:solidFill>
                  <a:srgbClr val="2965AB"/>
                </a:solidFill>
                <a:latin typeface="+mn-ea"/>
                <a:ea typeface="+mn-ea"/>
              </a:rPr>
              <a:t>因为使用的函数是</a:t>
            </a:r>
            <a:r>
              <a:rPr lang="en-US" altLang="zh-CN" sz="2000" dirty="0">
                <a:solidFill>
                  <a:srgbClr val="2965AB"/>
                </a:solidFill>
                <a:latin typeface="+mn-ea"/>
                <a:ea typeface="+mn-ea"/>
              </a:rPr>
              <a:t>read</a:t>
            </a:r>
            <a:r>
              <a:rPr lang="zh-CN" altLang="en-US" sz="2000" dirty="0">
                <a:solidFill>
                  <a:srgbClr val="2965AB"/>
                </a:solidFill>
                <a:latin typeface="+mn-ea"/>
                <a:ea typeface="+mn-ea"/>
              </a:rPr>
              <a:t>。</a:t>
            </a:r>
            <a:endParaRPr lang="en-US" altLang="zh-CN" sz="2000" dirty="0">
              <a:solidFill>
                <a:srgbClr val="2965AB"/>
              </a:solidFill>
              <a:latin typeface="+mn-ea"/>
              <a:ea typeface="+mn-ea"/>
            </a:endParaRPr>
          </a:p>
          <a:p>
            <a:pPr>
              <a:lnSpc>
                <a:spcPct val="150000"/>
              </a:lnSpc>
              <a:buClr>
                <a:srgbClr val="2965AB"/>
              </a:buClr>
              <a:buSzPct val="100000"/>
            </a:pPr>
            <a:r>
              <a:rPr lang="zh-CN" altLang="en-US" sz="2000" dirty="0">
                <a:solidFill>
                  <a:srgbClr val="2965AB"/>
                </a:solidFill>
                <a:latin typeface="+mn-ea"/>
                <a:ea typeface="+mn-ea"/>
              </a:rPr>
              <a:t>“写数据”其实是</a:t>
            </a:r>
            <a:r>
              <a:rPr lang="zh-CN" altLang="en-US" sz="2000" dirty="0">
                <a:solidFill>
                  <a:srgbClr val="FF0000"/>
                </a:solidFill>
                <a:latin typeface="+mn-ea"/>
                <a:ea typeface="+mn-ea"/>
              </a:rPr>
              <a:t>导出</a:t>
            </a:r>
            <a:r>
              <a:rPr lang="zh-CN" altLang="en-US" sz="2000" dirty="0">
                <a:solidFill>
                  <a:srgbClr val="2965AB"/>
                </a:solidFill>
                <a:latin typeface="+mn-ea"/>
                <a:ea typeface="+mn-ea"/>
              </a:rPr>
              <a:t>数据，即把</a:t>
            </a:r>
            <a:r>
              <a:rPr lang="en-US" altLang="zh-CN" sz="2000" dirty="0">
                <a:solidFill>
                  <a:srgbClr val="2965AB"/>
                </a:solidFill>
                <a:latin typeface="+mn-ea"/>
                <a:ea typeface="+mn-ea"/>
              </a:rPr>
              <a:t>python</a:t>
            </a:r>
            <a:r>
              <a:rPr lang="zh-CN" altLang="en-US" sz="2000" dirty="0">
                <a:solidFill>
                  <a:srgbClr val="2965AB"/>
                </a:solidFill>
                <a:latin typeface="+mn-ea"/>
                <a:ea typeface="+mn-ea"/>
              </a:rPr>
              <a:t>数据导出为</a:t>
            </a:r>
            <a:r>
              <a:rPr lang="en-US" altLang="zh-CN" sz="2000" dirty="0">
                <a:solidFill>
                  <a:srgbClr val="2965AB"/>
                </a:solidFill>
                <a:latin typeface="+mn-ea"/>
                <a:ea typeface="+mn-ea"/>
              </a:rPr>
              <a:t>excel</a:t>
            </a:r>
            <a:r>
              <a:rPr lang="zh-CN" altLang="en-US" sz="2000" dirty="0">
                <a:solidFill>
                  <a:srgbClr val="2965AB"/>
                </a:solidFill>
                <a:latin typeface="+mn-ea"/>
                <a:ea typeface="+mn-ea"/>
              </a:rPr>
              <a:t>等文件。</a:t>
            </a:r>
            <a:endParaRPr lang="en-US" altLang="zh-CN" sz="2000" dirty="0">
              <a:solidFill>
                <a:srgbClr val="2965AB"/>
              </a:solidFill>
              <a:latin typeface="+mn-ea"/>
              <a:ea typeface="+mn-ea"/>
            </a:endParaRPr>
          </a:p>
          <a:p>
            <a:pPr>
              <a:lnSpc>
                <a:spcPct val="150000"/>
              </a:lnSpc>
              <a:buClr>
                <a:srgbClr val="2965AB"/>
              </a:buClr>
              <a:buSzPct val="100000"/>
            </a:pPr>
            <a:r>
              <a:rPr lang="zh-CN" altLang="en-US" sz="2000" dirty="0">
                <a:solidFill>
                  <a:srgbClr val="2965AB"/>
                </a:solidFill>
                <a:latin typeface="+mn-ea"/>
                <a:ea typeface="+mn-ea"/>
              </a:rPr>
              <a:t>为什么用“写”呢？</a:t>
            </a:r>
            <a:endParaRPr lang="en-US" altLang="zh-CN" sz="2000" dirty="0">
              <a:solidFill>
                <a:srgbClr val="2965AB"/>
              </a:solidFill>
              <a:latin typeface="+mn-ea"/>
              <a:ea typeface="+mn-ea"/>
            </a:endParaRPr>
          </a:p>
          <a:p>
            <a:pPr>
              <a:lnSpc>
                <a:spcPct val="150000"/>
              </a:lnSpc>
              <a:buClr>
                <a:srgbClr val="2965AB"/>
              </a:buClr>
              <a:buSzPct val="100000"/>
            </a:pPr>
            <a:r>
              <a:rPr lang="zh-CN" altLang="en-US" sz="2000" dirty="0">
                <a:solidFill>
                  <a:srgbClr val="2965AB"/>
                </a:solidFill>
                <a:latin typeface="+mn-ea"/>
                <a:ea typeface="+mn-ea"/>
              </a:rPr>
              <a:t>因为使用的函数是</a:t>
            </a:r>
            <a:r>
              <a:rPr lang="en-US" altLang="zh-CN" sz="2000" dirty="0">
                <a:solidFill>
                  <a:srgbClr val="2965AB"/>
                </a:solidFill>
                <a:latin typeface="+mn-ea"/>
                <a:ea typeface="+mn-ea"/>
              </a:rPr>
              <a:t>write</a:t>
            </a:r>
            <a:r>
              <a:rPr lang="zh-CN" altLang="en-US" sz="2000" dirty="0">
                <a:solidFill>
                  <a:srgbClr val="2965AB"/>
                </a:solidFill>
                <a:latin typeface="+mn-ea"/>
                <a:ea typeface="+mn-ea"/>
              </a:rPr>
              <a:t>。</a:t>
            </a:r>
            <a:endParaRPr lang="en-US" altLang="zh-CN" sz="2000" dirty="0">
              <a:solidFill>
                <a:srgbClr val="2965AB"/>
              </a:solidFill>
              <a:latin typeface="+mn-ea"/>
              <a:ea typeface="+mn-ea"/>
            </a:endParaRPr>
          </a:p>
          <a:p>
            <a:pPr>
              <a:lnSpc>
                <a:spcPct val="150000"/>
              </a:lnSpc>
              <a:buClr>
                <a:srgbClr val="2965AB"/>
              </a:buClr>
              <a:buSzPct val="100000"/>
            </a:pPr>
            <a:r>
              <a:rPr lang="zh-CN" altLang="en-US" sz="2000" b="1" dirty="0">
                <a:solidFill>
                  <a:srgbClr val="2965AB"/>
                </a:solidFill>
                <a:latin typeface="+mn-ea"/>
                <a:ea typeface="+mn-ea"/>
              </a:rPr>
              <a:t>实质含义是</a:t>
            </a:r>
            <a:r>
              <a:rPr lang="zh-CN" altLang="en-US" sz="2000" b="1" dirty="0">
                <a:solidFill>
                  <a:srgbClr val="FF0000"/>
                </a:solidFill>
                <a:latin typeface="+mn-ea"/>
                <a:ea typeface="+mn-ea"/>
              </a:rPr>
              <a:t>导入数据</a:t>
            </a:r>
            <a:r>
              <a:rPr lang="zh-CN" altLang="en-US" sz="2000" b="1" dirty="0">
                <a:solidFill>
                  <a:srgbClr val="2965AB"/>
                </a:solidFill>
                <a:latin typeface="+mn-ea"/>
                <a:ea typeface="+mn-ea"/>
              </a:rPr>
              <a:t>和</a:t>
            </a:r>
            <a:r>
              <a:rPr lang="zh-CN" altLang="en-US" sz="2000" b="1" dirty="0">
                <a:solidFill>
                  <a:srgbClr val="FF0000"/>
                </a:solidFill>
                <a:latin typeface="+mn-ea"/>
                <a:ea typeface="+mn-ea"/>
              </a:rPr>
              <a:t>导出数据</a:t>
            </a:r>
            <a:r>
              <a:rPr lang="zh-CN" altLang="en-US" sz="2000" dirty="0">
                <a:solidFill>
                  <a:srgbClr val="2965AB"/>
                </a:solidFill>
                <a:latin typeface="+mn-ea"/>
                <a:ea typeface="+mn-ea"/>
              </a:rPr>
              <a:t>。</a:t>
            </a:r>
            <a:endParaRPr lang="en-US" altLang="zh-CN" sz="2000" dirty="0">
              <a:solidFill>
                <a:srgbClr val="2965AB"/>
              </a:solidFill>
              <a:latin typeface="+mn-ea"/>
              <a:ea typeface="+mn-ea"/>
            </a:endParaRPr>
          </a:p>
          <a:p>
            <a:pPr marL="0" indent="0">
              <a:lnSpc>
                <a:spcPct val="150000"/>
              </a:lnSpc>
              <a:buClr>
                <a:srgbClr val="2965AB"/>
              </a:buClr>
              <a:buSzPct val="100000"/>
              <a:buNone/>
            </a:pPr>
            <a:endParaRPr lang="zh-CN" altLang="en-US" sz="2400" b="1" dirty="0">
              <a:solidFill>
                <a:srgbClr val="2965AB"/>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en-US" altLang="zh-CN" sz="2400" b="1" dirty="0">
              <a:solidFill>
                <a:srgbClr val="2965AB"/>
              </a:solidFill>
            </a:endParaRPr>
          </a:p>
        </p:txBody>
      </p:sp>
      <p:sp>
        <p:nvSpPr>
          <p:cNvPr id="4" name="矩形 3">
            <a:extLst>
              <a:ext uri="{FF2B5EF4-FFF2-40B4-BE49-F238E27FC236}">
                <a16:creationId xmlns:a16="http://schemas.microsoft.com/office/drawing/2014/main" id="{09AF5767-1DD9-4820-A1F4-D68E496ECE46}"/>
              </a:ext>
            </a:extLst>
          </p:cNvPr>
          <p:cNvSpPr/>
          <p:nvPr/>
        </p:nvSpPr>
        <p:spPr>
          <a:xfrm>
            <a:off x="695400" y="80052"/>
            <a:ext cx="3960440" cy="665375"/>
          </a:xfrm>
          <a:prstGeom prst="rect">
            <a:avLst/>
          </a:prstGeom>
        </p:spPr>
        <p:txBody>
          <a:bodyPr wrap="square">
            <a:spAutoFit/>
          </a:bodyPr>
          <a:lstStyle/>
          <a:p>
            <a:pPr>
              <a:lnSpc>
                <a:spcPct val="150000"/>
              </a:lnSpc>
              <a:buClr>
                <a:srgbClr val="2965AB"/>
              </a:buClr>
              <a:buSzPct val="100000"/>
            </a:pPr>
            <a:r>
              <a:rPr kumimoji="1" lang="zh-CN" altLang="en-US" sz="2800" b="1" dirty="0">
                <a:solidFill>
                  <a:srgbClr val="2965AB"/>
                </a:solidFill>
                <a:latin typeface="微软雅黑 Light" panose="020B0502040204020203" pitchFamily="34" charset="-122"/>
                <a:ea typeface="微软雅黑 Light" panose="020B0502040204020203" pitchFamily="34" charset="-122"/>
              </a:rPr>
              <a:t>数据读写</a:t>
            </a:r>
          </a:p>
        </p:txBody>
      </p:sp>
    </p:spTree>
    <p:extLst>
      <p:ext uri="{BB962C8B-B14F-4D97-AF65-F5344CB8AC3E}">
        <p14:creationId xmlns:p14="http://schemas.microsoft.com/office/powerpoint/2010/main" val="397321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读取数据（即导入数据）</a:t>
            </a:r>
            <a:endParaRPr kumimoji="1" lang="zh-CN" altLang="en-US" b="1" dirty="0">
              <a:solidFill>
                <a:srgbClr val="2965AB"/>
              </a:solidFill>
            </a:endParaRPr>
          </a:p>
        </p:txBody>
      </p:sp>
      <p:sp>
        <p:nvSpPr>
          <p:cNvPr id="5" name="Rectangle 3"/>
          <p:cNvSpPr txBox="1">
            <a:spLocks noChangeArrowheads="1"/>
          </p:cNvSpPr>
          <p:nvPr/>
        </p:nvSpPr>
        <p:spPr>
          <a:xfrm>
            <a:off x="487760" y="853225"/>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endParaRPr lang="en-US" sz="2000" b="1" dirty="0">
              <a:solidFill>
                <a:srgbClr val="2965AB"/>
              </a:solidFill>
            </a:endParaRPr>
          </a:p>
          <a:p>
            <a:pPr lvl="1">
              <a:lnSpc>
                <a:spcPct val="100000"/>
              </a:lnSpc>
              <a:buClr>
                <a:srgbClr val="2965AB"/>
              </a:buClr>
              <a:buSzPct val="100000"/>
            </a:pPr>
            <a:r>
              <a:rPr lang="en-US" sz="2000" dirty="0"/>
              <a:t>Pandas</a:t>
            </a:r>
            <a:r>
              <a:rPr lang="zh-CN" altLang="en-US" sz="2000" dirty="0"/>
              <a:t>可以用</a:t>
            </a:r>
            <a:r>
              <a:rPr lang="en-US" sz="2000" dirty="0" err="1"/>
              <a:t>函数可以读</a:t>
            </a:r>
            <a:r>
              <a:rPr lang="zh-CN" altLang="en-US" sz="2000" dirty="0"/>
              <a:t>取</a:t>
            </a:r>
            <a:r>
              <a:rPr lang="en-US" sz="2000" dirty="0" err="1"/>
              <a:t>csv、txt、html</a:t>
            </a:r>
            <a:r>
              <a:rPr lang="zh-CN" altLang="en-US" sz="2000" dirty="0"/>
              <a:t>和</a:t>
            </a:r>
            <a:r>
              <a:rPr lang="en-US" sz="2000" dirty="0" err="1"/>
              <a:t>excel等格式的数据，还提供了对接数据库的工具</a:t>
            </a:r>
            <a:endParaRPr lang="en-US" sz="2000" dirty="0"/>
          </a:p>
          <a:p>
            <a:pPr lvl="1">
              <a:lnSpc>
                <a:spcPct val="100000"/>
              </a:lnSpc>
              <a:buClr>
                <a:srgbClr val="2965AB"/>
              </a:buClr>
              <a:buSzPct val="100000"/>
            </a:pPr>
            <a:r>
              <a:rPr lang="en-US" sz="2000" dirty="0"/>
              <a:t>Pandas读取文件后，系统会自动生成DataFrame数据结构的二维表</a:t>
            </a:r>
          </a:p>
          <a:p>
            <a:pPr>
              <a:lnSpc>
                <a:spcPct val="100000"/>
              </a:lnSpc>
              <a:buClr>
                <a:srgbClr val="2965AB"/>
              </a:buClr>
              <a:buSzPct val="100000"/>
            </a:pPr>
            <a:endParaRPr lang="en-US" sz="2000" dirty="0"/>
          </a:p>
        </p:txBody>
      </p:sp>
      <p:grpSp>
        <p:nvGrpSpPr>
          <p:cNvPr id="11" name="组合 10"/>
          <p:cNvGrpSpPr/>
          <p:nvPr/>
        </p:nvGrpSpPr>
        <p:grpSpPr>
          <a:xfrm>
            <a:off x="2135560" y="2276872"/>
            <a:ext cx="6158230" cy="4159885"/>
            <a:chOff x="8685" y="4183"/>
            <a:chExt cx="9698" cy="6551"/>
          </a:xfrm>
        </p:grpSpPr>
        <p:sp>
          <p:nvSpPr>
            <p:cNvPr id="9" name="文本框 8"/>
            <p:cNvSpPr txBox="1"/>
            <p:nvPr/>
          </p:nvSpPr>
          <p:spPr>
            <a:xfrm>
              <a:off x="9113" y="6547"/>
              <a:ext cx="7877" cy="1113"/>
            </a:xfrm>
            <a:prstGeom prst="rect">
              <a:avLst/>
            </a:prstGeom>
            <a:noFill/>
          </p:spPr>
          <p:txBody>
            <a:bodyPr wrap="square" rtlCol="0" anchor="t">
              <a:spAutoFit/>
            </a:bodyPr>
            <a:lstStyle/>
            <a:p>
              <a:pPr algn="ctr"/>
              <a:r>
                <a:rPr lang="en-US" altLang="zh-CN" sz="2000"/>
                <a:t>……………………</a:t>
              </a:r>
            </a:p>
            <a:p>
              <a:pPr algn="ctr"/>
              <a:r>
                <a:rPr lang="en-US" altLang="zh-CN" sz="2000"/>
                <a:t>……………………</a:t>
              </a:r>
            </a:p>
          </p:txBody>
        </p:sp>
        <p:pic>
          <p:nvPicPr>
            <p:cNvPr id="2" name="图片 1"/>
            <p:cNvPicPr>
              <a:picLocks noChangeAspect="1"/>
            </p:cNvPicPr>
            <p:nvPr/>
          </p:nvPicPr>
          <p:blipFill>
            <a:blip r:embed="rId3"/>
            <a:stretch>
              <a:fillRect/>
            </a:stretch>
          </p:blipFill>
          <p:spPr>
            <a:xfrm>
              <a:off x="8862" y="4183"/>
              <a:ext cx="8992" cy="2364"/>
            </a:xfrm>
            <a:prstGeom prst="rect">
              <a:avLst/>
            </a:prstGeom>
          </p:spPr>
        </p:pic>
        <p:pic>
          <p:nvPicPr>
            <p:cNvPr id="10" name="图片 9"/>
            <p:cNvPicPr>
              <a:picLocks noChangeAspect="1"/>
            </p:cNvPicPr>
            <p:nvPr/>
          </p:nvPicPr>
          <p:blipFill>
            <a:blip r:embed="rId4"/>
            <a:stretch>
              <a:fillRect/>
            </a:stretch>
          </p:blipFill>
          <p:spPr>
            <a:xfrm>
              <a:off x="8685" y="7544"/>
              <a:ext cx="9698" cy="3191"/>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b="1" dirty="0">
                <a:solidFill>
                  <a:srgbClr val="2965AB"/>
                </a:solidFill>
                <a:sym typeface="+mn-ea"/>
              </a:rPr>
              <a:t>Pandas读取Excel数据文件</a:t>
            </a:r>
            <a:endParaRPr kumimoji="1" lang="zh-CN" altLang="en-US" b="1" dirty="0">
              <a:solidFill>
                <a:srgbClr val="2965AB"/>
              </a:solidFill>
            </a:endParaRPr>
          </a:p>
        </p:txBody>
      </p:sp>
      <p:sp>
        <p:nvSpPr>
          <p:cNvPr id="9" name="矩形 8"/>
          <p:cNvSpPr/>
          <p:nvPr/>
        </p:nvSpPr>
        <p:spPr>
          <a:xfrm>
            <a:off x="767408" y="1242828"/>
            <a:ext cx="6569064" cy="2862322"/>
          </a:xfrm>
          <a:prstGeom prst="rect">
            <a:avLst/>
          </a:prstGeom>
          <a:noFill/>
        </p:spPr>
        <p:txBody>
          <a:bodyPr wrap="square">
            <a:spAutoFit/>
          </a:bodyPr>
          <a:lstStyle/>
          <a:p>
            <a:r>
              <a:rPr lang="zh-CN" altLang="en-US" sz="2000" dirty="0">
                <a:latin typeface="Monaco" panose="020B0509030404040204" pitchFamily="49" charset="0"/>
              </a:rPr>
              <a:t>目标：导入一个</a:t>
            </a:r>
            <a:r>
              <a:rPr lang="en-US" altLang="zh-CN" sz="2000" dirty="0">
                <a:latin typeface="Monaco" panose="020B0509030404040204" pitchFamily="49" charset="0"/>
              </a:rPr>
              <a:t>Excel</a:t>
            </a:r>
            <a:r>
              <a:rPr lang="zh-CN" altLang="en-US" sz="2000" dirty="0">
                <a:latin typeface="Monaco" panose="020B0509030404040204" pitchFamily="49" charset="0"/>
              </a:rPr>
              <a:t>文件，</a:t>
            </a:r>
            <a:r>
              <a:rPr lang="en-US" altLang="zh-CN" sz="2000" dirty="0">
                <a:latin typeface="Monaco" panose="020B0509030404040204" pitchFamily="49" charset="0"/>
              </a:rPr>
              <a:t>wage.xlsx</a:t>
            </a:r>
          </a:p>
          <a:p>
            <a:r>
              <a:rPr lang="zh-CN" altLang="en-US" sz="2000" dirty="0">
                <a:latin typeface="Monaco" panose="020B0509030404040204" pitchFamily="49" charset="0"/>
              </a:rPr>
              <a:t>具体操作：</a:t>
            </a:r>
            <a:endParaRPr lang="en-US" altLang="zh-CN" sz="2000" dirty="0">
              <a:latin typeface="Monaco" panose="020B0509030404040204" pitchFamily="49" charset="0"/>
            </a:endParaRPr>
          </a:p>
          <a:p>
            <a:r>
              <a:rPr lang="zh-CN" altLang="en-US" sz="2000" dirty="0">
                <a:latin typeface="Monaco" panose="020B0509030404040204" pitchFamily="49" charset="0"/>
              </a:rPr>
              <a:t>首先，要选择一个</a:t>
            </a:r>
            <a:r>
              <a:rPr lang="en-US" altLang="zh-CN" sz="2000" dirty="0">
                <a:solidFill>
                  <a:srgbClr val="FF0000"/>
                </a:solidFill>
                <a:latin typeface="Monaco" panose="020B0509030404040204" pitchFamily="49" charset="0"/>
              </a:rPr>
              <a:t>python</a:t>
            </a:r>
            <a:r>
              <a:rPr lang="zh-CN" altLang="en-US" sz="2000" dirty="0">
                <a:solidFill>
                  <a:srgbClr val="FF0000"/>
                </a:solidFill>
                <a:latin typeface="Monaco" panose="020B0509030404040204" pitchFamily="49" charset="0"/>
              </a:rPr>
              <a:t>解释器</a:t>
            </a:r>
            <a:r>
              <a:rPr lang="zh-CN" altLang="en-US" sz="2000" dirty="0">
                <a:latin typeface="Monaco" panose="020B0509030404040204" pitchFamily="49" charset="0"/>
              </a:rPr>
              <a:t>。</a:t>
            </a:r>
            <a:endParaRPr lang="en-US" altLang="zh-CN" sz="2000" dirty="0">
              <a:latin typeface="Monaco" panose="020B0509030404040204" pitchFamily="49" charset="0"/>
            </a:endParaRPr>
          </a:p>
          <a:p>
            <a:r>
              <a:rPr lang="zh-CN" altLang="en-US" sz="2000" dirty="0">
                <a:latin typeface="Monaco" panose="020B0509030404040204" pitchFamily="49" charset="0"/>
              </a:rPr>
              <a:t>什么是</a:t>
            </a:r>
            <a:r>
              <a:rPr lang="en-US" altLang="zh-CN" sz="2000" dirty="0">
                <a:latin typeface="Monaco" panose="020B0509030404040204" pitchFamily="49" charset="0"/>
              </a:rPr>
              <a:t>python</a:t>
            </a:r>
            <a:r>
              <a:rPr lang="zh-CN" altLang="en-US" sz="2000" dirty="0">
                <a:latin typeface="Monaco" panose="020B0509030404040204" pitchFamily="49" charset="0"/>
              </a:rPr>
              <a:t>解释器呢？</a:t>
            </a:r>
            <a:endParaRPr lang="en-US" altLang="zh-CN" sz="2000" dirty="0">
              <a:latin typeface="Monaco" panose="020B0509030404040204" pitchFamily="49" charset="0"/>
            </a:endParaRPr>
          </a:p>
          <a:p>
            <a:r>
              <a:rPr lang="zh-CN" altLang="en-US" sz="2000" dirty="0">
                <a:latin typeface="Monaco" panose="020B0509030404040204" pitchFamily="49" charset="0"/>
              </a:rPr>
              <a:t>就是我们写</a:t>
            </a:r>
            <a:r>
              <a:rPr lang="en-US" altLang="zh-CN" sz="2000" dirty="0">
                <a:latin typeface="Monaco" panose="020B0509030404040204" pitchFamily="49" charset="0"/>
              </a:rPr>
              <a:t>python</a:t>
            </a:r>
            <a:r>
              <a:rPr lang="zh-CN" altLang="en-US" sz="2000" dirty="0">
                <a:latin typeface="Monaco" panose="020B0509030404040204" pitchFamily="49" charset="0"/>
              </a:rPr>
              <a:t>命令的窗口，提示符是：</a:t>
            </a:r>
            <a:r>
              <a:rPr lang="en-US" altLang="zh-CN" sz="2000" dirty="0">
                <a:latin typeface="Monaco" panose="020B0509030404040204" pitchFamily="49" charset="0"/>
              </a:rPr>
              <a:t>&gt;&gt;&gt;</a:t>
            </a:r>
          </a:p>
          <a:p>
            <a:r>
              <a:rPr lang="zh-CN" altLang="en-US" sz="2000" dirty="0">
                <a:latin typeface="Monaco" panose="020B0509030404040204" pitchFamily="49" charset="0"/>
              </a:rPr>
              <a:t>怎么打开</a:t>
            </a:r>
            <a:r>
              <a:rPr lang="en-US" altLang="zh-CN" sz="2000" dirty="0">
                <a:latin typeface="Monaco" panose="020B0509030404040204" pitchFamily="49" charset="0"/>
              </a:rPr>
              <a:t>python</a:t>
            </a:r>
            <a:r>
              <a:rPr lang="zh-CN" altLang="en-US" sz="2000" dirty="0">
                <a:latin typeface="Monaco" panose="020B0509030404040204" pitchFamily="49" charset="0"/>
              </a:rPr>
              <a:t>解释器呢？</a:t>
            </a:r>
            <a:endParaRPr lang="en-US" altLang="zh-CN" sz="2000" dirty="0">
              <a:latin typeface="Monaco" panose="020B0509030404040204" pitchFamily="49" charset="0"/>
            </a:endParaRPr>
          </a:p>
          <a:p>
            <a:r>
              <a:rPr lang="zh-CN" altLang="en-US" sz="2000" dirty="0">
                <a:latin typeface="Monaco" panose="020B0509030404040204" pitchFamily="49" charset="0"/>
              </a:rPr>
              <a:t>介绍两种方式：</a:t>
            </a:r>
            <a:endParaRPr lang="en-US" altLang="zh-CN" sz="2000" dirty="0">
              <a:latin typeface="Monaco" panose="020B0509030404040204" pitchFamily="49" charset="0"/>
            </a:endParaRPr>
          </a:p>
          <a:p>
            <a:r>
              <a:rPr lang="en-US" altLang="zh-CN" sz="2000" dirty="0">
                <a:latin typeface="Monaco" panose="020B0509030404040204" pitchFamily="49" charset="0"/>
              </a:rPr>
              <a:t>1</a:t>
            </a:r>
            <a:r>
              <a:rPr lang="zh-CN" altLang="en-US" sz="2000" dirty="0">
                <a:latin typeface="Monaco" panose="020B0509030404040204" pitchFamily="49" charset="0"/>
              </a:rPr>
              <a:t>，打开</a:t>
            </a:r>
            <a:r>
              <a:rPr lang="en-US" altLang="zh-CN" sz="2000" dirty="0">
                <a:latin typeface="Monaco" panose="020B0509030404040204" pitchFamily="49" charset="0"/>
              </a:rPr>
              <a:t>anaconda prompt</a:t>
            </a:r>
            <a:r>
              <a:rPr lang="zh-CN" altLang="en-US" sz="2000" dirty="0">
                <a:latin typeface="Monaco" panose="020B0509030404040204" pitchFamily="49" charset="0"/>
              </a:rPr>
              <a:t>，输入</a:t>
            </a:r>
            <a:r>
              <a:rPr lang="en-US" altLang="zh-CN" sz="2000" dirty="0">
                <a:latin typeface="Monaco" panose="020B0509030404040204" pitchFamily="49" charset="0"/>
              </a:rPr>
              <a:t>python</a:t>
            </a:r>
            <a:r>
              <a:rPr lang="zh-CN" altLang="en-US" sz="2000" dirty="0">
                <a:latin typeface="Monaco" panose="020B0509030404040204" pitchFamily="49" charset="0"/>
              </a:rPr>
              <a:t>，回车，如图：</a:t>
            </a:r>
            <a:endParaRPr lang="en-US" altLang="zh-CN" sz="2000" dirty="0">
              <a:latin typeface="Monaco" panose="020B0509030404040204" pitchFamily="49" charset="0"/>
            </a:endParaRPr>
          </a:p>
          <a:p>
            <a:r>
              <a:rPr lang="en-US" altLang="zh-CN" sz="2000" dirty="0">
                <a:latin typeface="Monaco" panose="020B0509030404040204" pitchFamily="49" charset="0"/>
              </a:rPr>
              <a:t>2</a:t>
            </a:r>
            <a:r>
              <a:rPr lang="zh-CN" altLang="en-US" sz="2000" dirty="0">
                <a:latin typeface="Monaco" panose="020B0509030404040204" pitchFamily="49" charset="0"/>
              </a:rPr>
              <a:t>，使用</a:t>
            </a:r>
            <a:r>
              <a:rPr lang="en-US" altLang="zh-CN" sz="2000" dirty="0">
                <a:latin typeface="Monaco" panose="020B0509030404040204" pitchFamily="49" charset="0"/>
              </a:rPr>
              <a:t>anaconda</a:t>
            </a:r>
            <a:r>
              <a:rPr lang="zh-CN" altLang="en-US" sz="2000" dirty="0">
                <a:latin typeface="Monaco" panose="020B0509030404040204" pitchFamily="49" charset="0"/>
              </a:rPr>
              <a:t>下的</a:t>
            </a:r>
            <a:r>
              <a:rPr lang="en-US" altLang="zh-CN" sz="2000" dirty="0" err="1">
                <a:latin typeface="Monaco" panose="020B0509030404040204" pitchFamily="49" charset="0"/>
              </a:rPr>
              <a:t>Jupyter</a:t>
            </a:r>
            <a:r>
              <a:rPr lang="en-US" altLang="zh-CN" sz="2000" dirty="0">
                <a:latin typeface="Monaco" panose="020B0509030404040204" pitchFamily="49" charset="0"/>
              </a:rPr>
              <a:t> Notebook</a:t>
            </a:r>
            <a:r>
              <a:rPr lang="zh-CN" altLang="en-US" sz="2000" dirty="0">
                <a:latin typeface="Monaco" panose="020B0509030404040204" pitchFamily="49" charset="0"/>
              </a:rPr>
              <a:t>，如图：</a:t>
            </a:r>
            <a:endParaRPr lang="en-US" altLang="zh-CN" sz="2000" dirty="0">
              <a:latin typeface="Monaco" panose="020B0509030404040204" pitchFamily="49" charset="0"/>
            </a:endParaRPr>
          </a:p>
        </p:txBody>
      </p:sp>
      <p:pic>
        <p:nvPicPr>
          <p:cNvPr id="19" name="图片 18">
            <a:extLst>
              <a:ext uri="{FF2B5EF4-FFF2-40B4-BE49-F238E27FC236}">
                <a16:creationId xmlns:a16="http://schemas.microsoft.com/office/drawing/2014/main" id="{DA0FF4D1-BBFE-438A-B0C0-2412F236A3ED}"/>
              </a:ext>
            </a:extLst>
          </p:cNvPr>
          <p:cNvPicPr>
            <a:picLocks noChangeAspect="1"/>
          </p:cNvPicPr>
          <p:nvPr/>
        </p:nvPicPr>
        <p:blipFill>
          <a:blip r:embed="rId3"/>
          <a:stretch>
            <a:fillRect/>
          </a:stretch>
        </p:blipFill>
        <p:spPr>
          <a:xfrm>
            <a:off x="7489034" y="1205947"/>
            <a:ext cx="3982698" cy="2007029"/>
          </a:xfrm>
          <a:prstGeom prst="rect">
            <a:avLst/>
          </a:prstGeom>
        </p:spPr>
      </p:pic>
      <p:pic>
        <p:nvPicPr>
          <p:cNvPr id="20" name="图片 19">
            <a:extLst>
              <a:ext uri="{FF2B5EF4-FFF2-40B4-BE49-F238E27FC236}">
                <a16:creationId xmlns:a16="http://schemas.microsoft.com/office/drawing/2014/main" id="{E3140FCD-5BCC-42A9-B579-4AC49861E4D8}"/>
              </a:ext>
            </a:extLst>
          </p:cNvPr>
          <p:cNvPicPr>
            <a:picLocks noChangeAspect="1"/>
          </p:cNvPicPr>
          <p:nvPr/>
        </p:nvPicPr>
        <p:blipFill>
          <a:blip r:embed="rId4"/>
          <a:stretch>
            <a:fillRect/>
          </a:stretch>
        </p:blipFill>
        <p:spPr>
          <a:xfrm>
            <a:off x="407368" y="4412927"/>
            <a:ext cx="8172450" cy="1552575"/>
          </a:xfrm>
          <a:prstGeom prst="rect">
            <a:avLst/>
          </a:prstGeom>
        </p:spPr>
      </p:pic>
      <p:sp>
        <p:nvSpPr>
          <p:cNvPr id="21" name="椭圆 20">
            <a:extLst>
              <a:ext uri="{FF2B5EF4-FFF2-40B4-BE49-F238E27FC236}">
                <a16:creationId xmlns:a16="http://schemas.microsoft.com/office/drawing/2014/main" id="{4049A1B2-D303-4E59-BC58-71B2B6170C40}"/>
              </a:ext>
            </a:extLst>
          </p:cNvPr>
          <p:cNvSpPr/>
          <p:nvPr/>
        </p:nvSpPr>
        <p:spPr>
          <a:xfrm>
            <a:off x="7464152" y="5157192"/>
            <a:ext cx="5760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6892C006-C41C-4740-A090-8FBA71F94377}"/>
              </a:ext>
            </a:extLst>
          </p:cNvPr>
          <p:cNvSpPr txBox="1"/>
          <p:nvPr/>
        </p:nvSpPr>
        <p:spPr>
          <a:xfrm>
            <a:off x="479376" y="6237312"/>
            <a:ext cx="7344816" cy="369332"/>
          </a:xfrm>
          <a:prstGeom prst="rect">
            <a:avLst/>
          </a:prstGeom>
          <a:noFill/>
        </p:spPr>
        <p:txBody>
          <a:bodyPr wrap="square" rtlCol="0">
            <a:spAutoFit/>
          </a:bodyPr>
          <a:lstStyle/>
          <a:p>
            <a:r>
              <a:rPr lang="zh-CN" altLang="en-US" dirty="0"/>
              <a:t>点击“</a:t>
            </a:r>
            <a:r>
              <a:rPr lang="en-US" altLang="zh-CN" dirty="0"/>
              <a:t>New</a:t>
            </a:r>
            <a:r>
              <a:rPr lang="zh-CN" altLang="en-US" dirty="0"/>
              <a:t>”</a:t>
            </a:r>
            <a:r>
              <a:rPr lang="en-US" altLang="zh-CN" dirty="0"/>
              <a:t>,</a:t>
            </a:r>
            <a:r>
              <a:rPr lang="zh-CN" altLang="en-US" dirty="0"/>
              <a:t>选择 </a:t>
            </a:r>
            <a:r>
              <a:rPr lang="en-US" altLang="zh-CN" dirty="0"/>
              <a:t>python3</a:t>
            </a:r>
            <a:r>
              <a:rPr lang="zh-CN" altLang="en-US" dirty="0"/>
              <a:t>，结果如图：</a:t>
            </a:r>
          </a:p>
        </p:txBody>
      </p:sp>
      <p:pic>
        <p:nvPicPr>
          <p:cNvPr id="23" name="图片 22">
            <a:extLst>
              <a:ext uri="{FF2B5EF4-FFF2-40B4-BE49-F238E27FC236}">
                <a16:creationId xmlns:a16="http://schemas.microsoft.com/office/drawing/2014/main" id="{C634C887-886D-4B38-885D-A09001778095}"/>
              </a:ext>
            </a:extLst>
          </p:cNvPr>
          <p:cNvPicPr>
            <a:picLocks noChangeAspect="1"/>
          </p:cNvPicPr>
          <p:nvPr/>
        </p:nvPicPr>
        <p:blipFill>
          <a:blip r:embed="rId5"/>
          <a:stretch>
            <a:fillRect/>
          </a:stretch>
        </p:blipFill>
        <p:spPr>
          <a:xfrm>
            <a:off x="8548042" y="4412927"/>
            <a:ext cx="2876550" cy="1571625"/>
          </a:xfrm>
          <a:prstGeom prst="rect">
            <a:avLst/>
          </a:prstGeom>
        </p:spPr>
      </p:pic>
      <p:sp>
        <p:nvSpPr>
          <p:cNvPr id="24" name="文本框 23">
            <a:extLst>
              <a:ext uri="{FF2B5EF4-FFF2-40B4-BE49-F238E27FC236}">
                <a16:creationId xmlns:a16="http://schemas.microsoft.com/office/drawing/2014/main" id="{55413A27-72F0-40A1-9E4D-30CAF3B26798}"/>
              </a:ext>
            </a:extLst>
          </p:cNvPr>
          <p:cNvSpPr txBox="1"/>
          <p:nvPr/>
        </p:nvSpPr>
        <p:spPr>
          <a:xfrm>
            <a:off x="8256240" y="6165304"/>
            <a:ext cx="3870174" cy="646331"/>
          </a:xfrm>
          <a:prstGeom prst="rect">
            <a:avLst/>
          </a:prstGeom>
          <a:noFill/>
        </p:spPr>
        <p:txBody>
          <a:bodyPr wrap="square" rtlCol="0">
            <a:spAutoFit/>
          </a:bodyPr>
          <a:lstStyle/>
          <a:p>
            <a:r>
              <a:rPr lang="zh-CN" altLang="en-US" dirty="0"/>
              <a:t>这个特殊，没有</a:t>
            </a:r>
            <a:r>
              <a:rPr lang="en-US" altLang="zh-CN" dirty="0"/>
              <a:t>&gt;&gt;&gt;</a:t>
            </a:r>
            <a:r>
              <a:rPr lang="zh-CN" altLang="en-US" dirty="0"/>
              <a:t>，在</a:t>
            </a:r>
            <a:r>
              <a:rPr lang="en-US" altLang="zh-CN" dirty="0"/>
              <a:t>In</a:t>
            </a:r>
            <a:r>
              <a:rPr lang="zh-CN" altLang="en-US" dirty="0"/>
              <a:t>后面输入命令，点“</a:t>
            </a:r>
            <a:r>
              <a:rPr lang="en-US" altLang="zh-CN" dirty="0"/>
              <a:t>Run</a:t>
            </a:r>
            <a:r>
              <a:rPr lang="zh-CN" altLang="en-US" dirty="0"/>
              <a:t>”即可。实战。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b="1" dirty="0">
                <a:solidFill>
                  <a:srgbClr val="2965AB"/>
                </a:solidFill>
                <a:sym typeface="+mn-ea"/>
              </a:rPr>
              <a:t>Pandas读取Excel数据文件</a:t>
            </a:r>
            <a:endParaRPr kumimoji="1" lang="zh-CN" altLang="en-US" b="1" dirty="0">
              <a:solidFill>
                <a:srgbClr val="2965AB"/>
              </a:solidFill>
            </a:endParaRPr>
          </a:p>
        </p:txBody>
      </p:sp>
      <p:sp>
        <p:nvSpPr>
          <p:cNvPr id="10" name="云形标注 9"/>
          <p:cNvSpPr/>
          <p:nvPr/>
        </p:nvSpPr>
        <p:spPr>
          <a:xfrm>
            <a:off x="7024052" y="1176337"/>
            <a:ext cx="2414905" cy="895985"/>
          </a:xfrm>
          <a:prstGeom prst="cloudCallout">
            <a:avLst>
              <a:gd name="adj1" fmla="val -170374"/>
              <a:gd name="adj2" fmla="val 5581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此处为文件路径和文件名</a:t>
            </a:r>
          </a:p>
        </p:txBody>
      </p:sp>
      <p:sp>
        <p:nvSpPr>
          <p:cNvPr id="9" name="矩形 8"/>
          <p:cNvSpPr/>
          <p:nvPr/>
        </p:nvSpPr>
        <p:spPr>
          <a:xfrm>
            <a:off x="845820" y="1014501"/>
            <a:ext cx="6096000" cy="3785652"/>
          </a:xfrm>
          <a:prstGeom prst="rect">
            <a:avLst/>
          </a:prstGeom>
          <a:noFill/>
        </p:spPr>
        <p:txBody>
          <a:bodyPr>
            <a:spAutoFit/>
          </a:bodyPr>
          <a:lstStyle/>
          <a:p>
            <a:r>
              <a:rPr lang="zh-CN" altLang="en-US" sz="2000" dirty="0">
                <a:latin typeface="Monaco" panose="020B0509030404040204" pitchFamily="49" charset="0"/>
              </a:rPr>
              <a:t>推荐</a:t>
            </a:r>
            <a:r>
              <a:rPr lang="en-US" altLang="zh-CN" sz="2000" dirty="0" err="1">
                <a:latin typeface="Monaco" panose="020B0509030404040204" pitchFamily="49" charset="0"/>
              </a:rPr>
              <a:t>Jupyter</a:t>
            </a:r>
            <a:r>
              <a:rPr lang="en-US" altLang="zh-CN" sz="2000" dirty="0">
                <a:latin typeface="Monaco" panose="020B0509030404040204" pitchFamily="49" charset="0"/>
              </a:rPr>
              <a:t> Notebook</a:t>
            </a:r>
            <a:r>
              <a:rPr lang="zh-CN" altLang="en-US" sz="2000" dirty="0">
                <a:latin typeface="Monaco" panose="020B0509030404040204" pitchFamily="49" charset="0"/>
              </a:rPr>
              <a:t>作</a:t>
            </a:r>
            <a:r>
              <a:rPr lang="en-US" altLang="zh-CN" sz="2000" dirty="0">
                <a:latin typeface="Monaco" panose="020B0509030404040204" pitchFamily="49" charset="0"/>
              </a:rPr>
              <a:t>python</a:t>
            </a:r>
            <a:r>
              <a:rPr lang="zh-CN" altLang="en-US" sz="2000" dirty="0">
                <a:latin typeface="Monaco" panose="020B0509030404040204" pitchFamily="49" charset="0"/>
              </a:rPr>
              <a:t>解释器</a:t>
            </a:r>
            <a:endParaRPr lang="en-US" altLang="zh-CN" sz="2000" dirty="0">
              <a:latin typeface="Monaco" panose="020B0509030404040204" pitchFamily="49" charset="0"/>
            </a:endParaRPr>
          </a:p>
          <a:p>
            <a:r>
              <a:rPr lang="en-US" altLang="zh-CN" sz="2000" dirty="0">
                <a:solidFill>
                  <a:srgbClr val="87005F"/>
                </a:solidFill>
                <a:latin typeface="Monaco" panose="020B0509030404040204" pitchFamily="49" charset="0"/>
              </a:rPr>
              <a:t>import</a:t>
            </a:r>
            <a:r>
              <a:rPr lang="en-US" altLang="zh-CN" sz="2000" dirty="0">
                <a:solidFill>
                  <a:srgbClr val="5F5F00"/>
                </a:solidFill>
                <a:latin typeface="Monaco" panose="020B0509030404040204" pitchFamily="49" charset="0"/>
              </a:rPr>
              <a:t> </a:t>
            </a:r>
            <a:r>
              <a:rPr lang="en-US" altLang="zh-CN" sz="2000" dirty="0">
                <a:solidFill>
                  <a:srgbClr val="000087"/>
                </a:solidFill>
                <a:latin typeface="Monaco" panose="020B0509030404040204" pitchFamily="49" charset="0"/>
              </a:rPr>
              <a:t>pandas</a:t>
            </a:r>
            <a:r>
              <a:rPr lang="en-US" altLang="zh-CN" sz="2000" dirty="0">
                <a:solidFill>
                  <a:srgbClr val="5F5F00"/>
                </a:solidFill>
                <a:latin typeface="Monaco" panose="020B0509030404040204" pitchFamily="49" charset="0"/>
              </a:rPr>
              <a:t> </a:t>
            </a:r>
            <a:r>
              <a:rPr lang="en-US" altLang="zh-CN" sz="2000" dirty="0">
                <a:solidFill>
                  <a:srgbClr val="87005F"/>
                </a:solidFill>
                <a:latin typeface="Monaco" panose="020B0509030404040204" pitchFamily="49" charset="0"/>
              </a:rPr>
              <a:t>as</a:t>
            </a:r>
            <a:r>
              <a:rPr lang="en-US" altLang="zh-CN" sz="2000" dirty="0">
                <a:solidFill>
                  <a:srgbClr val="5F5F00"/>
                </a:solidFill>
                <a:latin typeface="Monaco" panose="020B0509030404040204" pitchFamily="49" charset="0"/>
              </a:rPr>
              <a:t> </a:t>
            </a:r>
            <a:r>
              <a:rPr lang="en-US" altLang="zh-CN" sz="2000" dirty="0">
                <a:solidFill>
                  <a:srgbClr val="000087"/>
                </a:solidFill>
                <a:latin typeface="Monaco" panose="020B0509030404040204" pitchFamily="49" charset="0"/>
              </a:rPr>
              <a:t>pd   </a:t>
            </a:r>
          </a:p>
          <a:p>
            <a:r>
              <a:rPr lang="en-US" altLang="zh-CN" sz="2000" dirty="0">
                <a:solidFill>
                  <a:srgbClr val="000087"/>
                </a:solidFill>
                <a:latin typeface="Monaco" panose="020B0509030404040204" pitchFamily="49" charset="0"/>
              </a:rPr>
              <a:t> #</a:t>
            </a:r>
            <a:r>
              <a:rPr lang="zh-CN" altLang="en-US" sz="2000" dirty="0">
                <a:solidFill>
                  <a:srgbClr val="000087"/>
                </a:solidFill>
                <a:latin typeface="Monaco" panose="020B0509030404040204" pitchFamily="49" charset="0"/>
              </a:rPr>
              <a:t>导入</a:t>
            </a:r>
            <a:r>
              <a:rPr lang="en-US" altLang="zh-CN" sz="2000" dirty="0">
                <a:solidFill>
                  <a:srgbClr val="000087"/>
                </a:solidFill>
                <a:latin typeface="Monaco" panose="020B0509030404040204" pitchFamily="49" charset="0"/>
              </a:rPr>
              <a:t>pandas</a:t>
            </a:r>
            <a:r>
              <a:rPr lang="zh-CN" altLang="en-US" sz="2000" dirty="0">
                <a:solidFill>
                  <a:srgbClr val="000087"/>
                </a:solidFill>
                <a:latin typeface="Monaco" panose="020B0509030404040204" pitchFamily="49" charset="0"/>
              </a:rPr>
              <a:t>包，简记为</a:t>
            </a:r>
            <a:r>
              <a:rPr lang="en-US" altLang="zh-CN" sz="2000" dirty="0">
                <a:solidFill>
                  <a:srgbClr val="000087"/>
                </a:solidFill>
                <a:latin typeface="Monaco" panose="020B0509030404040204" pitchFamily="49" charset="0"/>
              </a:rPr>
              <a:t>pd</a:t>
            </a:r>
            <a:endParaRPr lang="en-US" altLang="zh-CN" sz="2000" dirty="0">
              <a:solidFill>
                <a:srgbClr val="5F5F00"/>
              </a:solidFill>
              <a:latin typeface="Monaco" panose="020B0509030404040204" pitchFamily="49" charset="0"/>
            </a:endParaRPr>
          </a:p>
          <a:p>
            <a:r>
              <a:rPr lang="en-US" altLang="zh-CN" sz="2000" dirty="0">
                <a:solidFill>
                  <a:srgbClr val="000087"/>
                </a:solidFill>
                <a:latin typeface="Monaco" panose="020B0509030404040204" pitchFamily="49" charset="0"/>
              </a:rPr>
              <a:t>data </a:t>
            </a:r>
            <a:r>
              <a:rPr lang="en-US" altLang="zh-CN" sz="2000" dirty="0">
                <a:solidFill>
                  <a:srgbClr val="00005F"/>
                </a:solidFill>
                <a:latin typeface="Monaco" panose="020B0509030404040204" pitchFamily="49" charset="0"/>
              </a:rPr>
              <a:t>= </a:t>
            </a:r>
            <a:r>
              <a:rPr lang="en-US" altLang="zh-CN" sz="2000" dirty="0" err="1">
                <a:solidFill>
                  <a:srgbClr val="000087"/>
                </a:solidFill>
                <a:latin typeface="Monaco" panose="020B0509030404040204" pitchFamily="49" charset="0"/>
              </a:rPr>
              <a:t>pd</a:t>
            </a:r>
            <a:r>
              <a:rPr lang="en-US" altLang="zh-CN" sz="2000" dirty="0" err="1">
                <a:solidFill>
                  <a:srgbClr val="00005F"/>
                </a:solidFill>
                <a:latin typeface="Monaco" panose="020B0509030404040204" pitchFamily="49" charset="0"/>
              </a:rPr>
              <a:t>.</a:t>
            </a:r>
            <a:r>
              <a:rPr lang="en-US" altLang="zh-CN" sz="2000" dirty="0" err="1">
                <a:solidFill>
                  <a:srgbClr val="000087"/>
                </a:solidFill>
                <a:latin typeface="Monaco" panose="020B0509030404040204" pitchFamily="49" charset="0"/>
              </a:rPr>
              <a:t>read_excel</a:t>
            </a:r>
            <a:r>
              <a:rPr lang="en-US" altLang="zh-CN" sz="2000" dirty="0">
                <a:solidFill>
                  <a:srgbClr val="00005F"/>
                </a:solidFill>
                <a:latin typeface="Monaco" panose="020B0509030404040204" pitchFamily="49" charset="0"/>
              </a:rPr>
              <a:t>(</a:t>
            </a:r>
            <a:r>
              <a:rPr lang="en-US" altLang="zh-CN" sz="2000" dirty="0">
                <a:solidFill>
                  <a:srgbClr val="FF0000"/>
                </a:solidFill>
                <a:latin typeface="Monaco" panose="020B0509030404040204" pitchFamily="49" charset="0"/>
              </a:rPr>
              <a:t>'</a:t>
            </a:r>
            <a:r>
              <a:rPr lang="en-US" altLang="zh-CN" sz="2000" dirty="0">
                <a:solidFill>
                  <a:srgbClr val="005F5F"/>
                </a:solidFill>
                <a:latin typeface="Monaco" panose="020B0509030404040204" pitchFamily="49" charset="0"/>
              </a:rPr>
              <a:t>wage.xlsx</a:t>
            </a:r>
            <a:r>
              <a:rPr lang="en-US" altLang="zh-CN" sz="2000" dirty="0">
                <a:solidFill>
                  <a:srgbClr val="FF0000"/>
                </a:solidFill>
                <a:latin typeface="Monaco" panose="020B0509030404040204" pitchFamily="49" charset="0"/>
              </a:rPr>
              <a:t>'</a:t>
            </a:r>
            <a:r>
              <a:rPr lang="en-US" altLang="zh-CN" sz="2000" dirty="0">
                <a:solidFill>
                  <a:srgbClr val="00005F"/>
                </a:solidFill>
                <a:latin typeface="Monaco" panose="020B0509030404040204" pitchFamily="49" charset="0"/>
              </a:rPr>
              <a:t>)</a:t>
            </a:r>
          </a:p>
          <a:p>
            <a:r>
              <a:rPr lang="en-US" altLang="zh-CN" sz="2000" dirty="0">
                <a:latin typeface="Monaco" panose="020B0509030404040204" pitchFamily="49" charset="0"/>
              </a:rPr>
              <a:t>#data</a:t>
            </a:r>
            <a:r>
              <a:rPr lang="zh-CN" altLang="en-US" sz="2000" dirty="0">
                <a:latin typeface="Monaco" panose="020B0509030404040204" pitchFamily="49" charset="0"/>
              </a:rPr>
              <a:t>是起的名字，可以随便起。单引号：要在</a:t>
            </a:r>
            <a:r>
              <a:rPr lang="zh-CN" altLang="en-US" sz="2000" dirty="0">
                <a:solidFill>
                  <a:srgbClr val="FF0000"/>
                </a:solidFill>
                <a:latin typeface="Monaco" panose="020B0509030404040204" pitchFamily="49" charset="0"/>
              </a:rPr>
              <a:t>非中文状态下输入</a:t>
            </a:r>
            <a:r>
              <a:rPr lang="zh-CN" altLang="en-US" sz="2000" dirty="0">
                <a:latin typeface="Monaco" panose="020B0509030404040204" pitchFamily="49" charset="0"/>
              </a:rPr>
              <a:t>。</a:t>
            </a:r>
            <a:endParaRPr lang="en-US" altLang="zh-CN" sz="2000" dirty="0">
              <a:latin typeface="Monaco" panose="020B0509030404040204" pitchFamily="49" charset="0"/>
            </a:endParaRPr>
          </a:p>
          <a:p>
            <a:r>
              <a:rPr lang="zh-CN" altLang="en-US" sz="2000" dirty="0">
                <a:latin typeface="Monaco" panose="020B0509030404040204" pitchFamily="49" charset="0"/>
              </a:rPr>
              <a:t>为什么只有文件名，而没有路径呢？</a:t>
            </a:r>
            <a:endParaRPr lang="en-US" altLang="zh-CN" sz="2000" dirty="0">
              <a:latin typeface="Monaco" panose="020B0509030404040204" pitchFamily="49" charset="0"/>
            </a:endParaRPr>
          </a:p>
          <a:p>
            <a:r>
              <a:rPr lang="zh-CN" altLang="en-US" sz="2000" dirty="0">
                <a:latin typeface="Monaco" panose="020B0509030404040204" pitchFamily="49" charset="0"/>
              </a:rPr>
              <a:t>因为我把这个文件放在了工作目录，从而省去了输入长长的路径名的麻烦。</a:t>
            </a:r>
            <a:endParaRPr lang="en-US" altLang="zh-CN" sz="2000" dirty="0">
              <a:latin typeface="Monaco" panose="020B0509030404040204" pitchFamily="49" charset="0"/>
            </a:endParaRPr>
          </a:p>
          <a:p>
            <a:r>
              <a:rPr lang="zh-CN" altLang="en-US" sz="2000" dirty="0">
                <a:latin typeface="Monaco" panose="020B0509030404040204" pitchFamily="49" charset="0"/>
              </a:rPr>
              <a:t>工作目录在哪儿呢？</a:t>
            </a:r>
            <a:endParaRPr lang="en-US" altLang="zh-CN" sz="2000" dirty="0">
              <a:latin typeface="Monaco" panose="020B0509030404040204" pitchFamily="49" charset="0"/>
            </a:endParaRPr>
          </a:p>
          <a:p>
            <a:r>
              <a:rPr lang="zh-CN" altLang="en-US" sz="2000" dirty="0">
                <a:latin typeface="Monaco" panose="020B0509030404040204" pitchFamily="49" charset="0"/>
              </a:rPr>
              <a:t>打开</a:t>
            </a:r>
            <a:r>
              <a:rPr lang="en-US" altLang="zh-CN" sz="2000" dirty="0">
                <a:latin typeface="Monaco" panose="020B0509030404040204" pitchFamily="49" charset="0"/>
              </a:rPr>
              <a:t>anaconda prompt</a:t>
            </a:r>
            <a:r>
              <a:rPr lang="zh-CN" altLang="en-US" sz="2000" dirty="0">
                <a:latin typeface="Monaco" panose="020B0509030404040204" pitchFamily="49" charset="0"/>
              </a:rPr>
              <a:t>，窗口显示的路径，就是工作路径，或叫工作目录，如图</a:t>
            </a:r>
            <a:r>
              <a:rPr lang="zh-CN" altLang="en-US" sz="2000" dirty="0">
                <a:solidFill>
                  <a:srgbClr val="000087"/>
                </a:solidFill>
                <a:latin typeface="Monaco" panose="020B0509030404040204" pitchFamily="49" charset="0"/>
              </a:rPr>
              <a:t>：</a:t>
            </a:r>
            <a:endParaRPr lang="en-US" altLang="zh-CN" sz="2000" dirty="0">
              <a:solidFill>
                <a:srgbClr val="000087"/>
              </a:solidFill>
              <a:latin typeface="Monaco" panose="020B0509030404040204" pitchFamily="49" charset="0"/>
            </a:endParaRPr>
          </a:p>
        </p:txBody>
      </p:sp>
      <p:pic>
        <p:nvPicPr>
          <p:cNvPr id="8" name="图片 7">
            <a:extLst>
              <a:ext uri="{FF2B5EF4-FFF2-40B4-BE49-F238E27FC236}">
                <a16:creationId xmlns:a16="http://schemas.microsoft.com/office/drawing/2014/main" id="{08B91FDD-4316-4D0F-A1A1-B473CCEFB617}"/>
              </a:ext>
            </a:extLst>
          </p:cNvPr>
          <p:cNvPicPr>
            <a:picLocks noChangeAspect="1"/>
          </p:cNvPicPr>
          <p:nvPr/>
        </p:nvPicPr>
        <p:blipFill>
          <a:blip r:embed="rId3"/>
          <a:stretch>
            <a:fillRect/>
          </a:stretch>
        </p:blipFill>
        <p:spPr>
          <a:xfrm>
            <a:off x="1077230" y="4800153"/>
            <a:ext cx="3672408" cy="1344364"/>
          </a:xfrm>
          <a:prstGeom prst="rect">
            <a:avLst/>
          </a:prstGeom>
        </p:spPr>
      </p:pic>
      <p:pic>
        <p:nvPicPr>
          <p:cNvPr id="19" name="图片 18">
            <a:extLst>
              <a:ext uri="{FF2B5EF4-FFF2-40B4-BE49-F238E27FC236}">
                <a16:creationId xmlns:a16="http://schemas.microsoft.com/office/drawing/2014/main" id="{2891ED4D-F3A9-4515-9C53-ED02F5BD9C06}"/>
              </a:ext>
            </a:extLst>
          </p:cNvPr>
          <p:cNvPicPr>
            <a:picLocks noChangeAspect="1"/>
          </p:cNvPicPr>
          <p:nvPr/>
        </p:nvPicPr>
        <p:blipFill>
          <a:blip r:embed="rId4"/>
          <a:stretch>
            <a:fillRect/>
          </a:stretch>
        </p:blipFill>
        <p:spPr>
          <a:xfrm>
            <a:off x="7248128" y="2545487"/>
            <a:ext cx="3848100" cy="2133600"/>
          </a:xfrm>
          <a:prstGeom prst="rect">
            <a:avLst/>
          </a:prstGeom>
        </p:spPr>
      </p:pic>
      <p:sp>
        <p:nvSpPr>
          <p:cNvPr id="20" name="矩形 19">
            <a:extLst>
              <a:ext uri="{FF2B5EF4-FFF2-40B4-BE49-F238E27FC236}">
                <a16:creationId xmlns:a16="http://schemas.microsoft.com/office/drawing/2014/main" id="{19A403B4-A741-4E21-8EB3-03C5D5C7F9D1}"/>
              </a:ext>
            </a:extLst>
          </p:cNvPr>
          <p:cNvSpPr/>
          <p:nvPr/>
        </p:nvSpPr>
        <p:spPr>
          <a:xfrm>
            <a:off x="7655440" y="4174054"/>
            <a:ext cx="11521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5D81AD46-978A-47C9-BBFE-2127B0A60296}"/>
              </a:ext>
            </a:extLst>
          </p:cNvPr>
          <p:cNvSpPr txBox="1"/>
          <p:nvPr/>
        </p:nvSpPr>
        <p:spPr>
          <a:xfrm>
            <a:off x="845820" y="6243844"/>
            <a:ext cx="5112568" cy="369332"/>
          </a:xfrm>
          <a:prstGeom prst="rect">
            <a:avLst/>
          </a:prstGeom>
          <a:noFill/>
        </p:spPr>
        <p:txBody>
          <a:bodyPr wrap="square" rtlCol="0">
            <a:spAutoFit/>
          </a:bodyPr>
          <a:lstStyle/>
          <a:p>
            <a:r>
              <a:rPr lang="zh-CN" altLang="en-US" dirty="0"/>
              <a:t>图中显示，工作目录是：</a:t>
            </a:r>
            <a:r>
              <a:rPr lang="en-US" altLang="zh-CN" dirty="0"/>
              <a:t>C:\Users\lenovo</a:t>
            </a:r>
            <a:endParaRPr lang="zh-CN" altLang="en-US" dirty="0"/>
          </a:p>
        </p:txBody>
      </p:sp>
      <p:sp>
        <p:nvSpPr>
          <p:cNvPr id="2" name="矩形 1">
            <a:extLst>
              <a:ext uri="{FF2B5EF4-FFF2-40B4-BE49-F238E27FC236}">
                <a16:creationId xmlns:a16="http://schemas.microsoft.com/office/drawing/2014/main" id="{43205B8D-484A-4B94-8F6C-FB3DFD832E8E}"/>
              </a:ext>
            </a:extLst>
          </p:cNvPr>
          <p:cNvSpPr/>
          <p:nvPr/>
        </p:nvSpPr>
        <p:spPr>
          <a:xfrm>
            <a:off x="7752184" y="2766451"/>
            <a:ext cx="230425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82BB5D94-C819-4D98-AB76-2BF22B17FDB8}"/>
              </a:ext>
            </a:extLst>
          </p:cNvPr>
          <p:cNvSpPr txBox="1"/>
          <p:nvPr/>
        </p:nvSpPr>
        <p:spPr>
          <a:xfrm>
            <a:off x="6822780" y="5043515"/>
            <a:ext cx="4698796" cy="1200329"/>
          </a:xfrm>
          <a:prstGeom prst="rect">
            <a:avLst/>
          </a:prstGeom>
          <a:noFill/>
        </p:spPr>
        <p:txBody>
          <a:bodyPr wrap="square" rtlCol="0">
            <a:spAutoFit/>
          </a:bodyPr>
          <a:lstStyle/>
          <a:p>
            <a:r>
              <a:rPr lang="zh-CN" altLang="en-US" dirty="0"/>
              <a:t>实战：读入</a:t>
            </a:r>
            <a:r>
              <a:rPr lang="en-US" altLang="zh-CN" dirty="0"/>
              <a:t>Excel</a:t>
            </a:r>
            <a:r>
              <a:rPr lang="zh-CN" altLang="en-US" dirty="0"/>
              <a:t>文件，</a:t>
            </a:r>
            <a:r>
              <a:rPr lang="en-US" altLang="zh-CN" dirty="0"/>
              <a:t>wage.xlsx</a:t>
            </a:r>
            <a:r>
              <a:rPr lang="zh-CN" altLang="en-US" dirty="0"/>
              <a:t>。简要步骤：打开</a:t>
            </a:r>
            <a:r>
              <a:rPr lang="en-US" altLang="zh-CN" dirty="0"/>
              <a:t>python</a:t>
            </a:r>
            <a:r>
              <a:rPr lang="zh-CN" altLang="en-US" dirty="0"/>
              <a:t>解释器，</a:t>
            </a:r>
            <a:r>
              <a:rPr lang="en-US" altLang="zh-CN" dirty="0" err="1"/>
              <a:t>Jupyter</a:t>
            </a:r>
            <a:r>
              <a:rPr lang="en-US" altLang="zh-CN" dirty="0"/>
              <a:t> Notebook</a:t>
            </a:r>
            <a:r>
              <a:rPr lang="zh-CN" altLang="en-US" dirty="0"/>
              <a:t>，然后输入命令（记在脑子里，记不住，可以复制，但</a:t>
            </a:r>
            <a:r>
              <a:rPr lang="zh-CN" altLang="en-US" dirty="0">
                <a:solidFill>
                  <a:srgbClr val="FF0000"/>
                </a:solidFill>
              </a:rPr>
              <a:t>强烈推荐用手输入</a:t>
            </a:r>
            <a:r>
              <a:rPr lang="zh-CN" altLang="en-US" dirty="0"/>
              <a:t>。）</a:t>
            </a:r>
          </a:p>
        </p:txBody>
      </p:sp>
    </p:spTree>
    <p:extLst>
      <p:ext uri="{BB962C8B-B14F-4D97-AF65-F5344CB8AC3E}">
        <p14:creationId xmlns:p14="http://schemas.microsoft.com/office/powerpoint/2010/main" val="224317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403475" y="2257425"/>
            <a:ext cx="6158230" cy="4159885"/>
            <a:chOff x="4442" y="4685"/>
            <a:chExt cx="9698" cy="6551"/>
          </a:xfrm>
        </p:grpSpPr>
        <p:sp>
          <p:nvSpPr>
            <p:cNvPr id="2" name="文本框 1"/>
            <p:cNvSpPr txBox="1"/>
            <p:nvPr/>
          </p:nvSpPr>
          <p:spPr>
            <a:xfrm>
              <a:off x="4870" y="7049"/>
              <a:ext cx="7877" cy="1113"/>
            </a:xfrm>
            <a:prstGeom prst="rect">
              <a:avLst/>
            </a:prstGeom>
            <a:noFill/>
          </p:spPr>
          <p:txBody>
            <a:bodyPr wrap="square" rtlCol="0" anchor="t">
              <a:spAutoFit/>
            </a:bodyPr>
            <a:lstStyle/>
            <a:p>
              <a:pPr algn="ctr"/>
              <a:r>
                <a:rPr lang="en-US" altLang="zh-CN" sz="2000"/>
                <a:t>……………………</a:t>
              </a:r>
            </a:p>
            <a:p>
              <a:pPr algn="ctr"/>
              <a:r>
                <a:rPr lang="en-US" altLang="zh-CN" sz="2000"/>
                <a:t>……………………</a:t>
              </a:r>
            </a:p>
          </p:txBody>
        </p:sp>
        <p:pic>
          <p:nvPicPr>
            <p:cNvPr id="3" name="图片 2"/>
            <p:cNvPicPr>
              <a:picLocks noChangeAspect="1"/>
            </p:cNvPicPr>
            <p:nvPr/>
          </p:nvPicPr>
          <p:blipFill>
            <a:blip r:embed="rId3"/>
            <a:stretch>
              <a:fillRect/>
            </a:stretch>
          </p:blipFill>
          <p:spPr>
            <a:xfrm>
              <a:off x="4619" y="4685"/>
              <a:ext cx="8992" cy="2364"/>
            </a:xfrm>
            <a:prstGeom prst="rect">
              <a:avLst/>
            </a:prstGeom>
          </p:spPr>
        </p:pic>
        <p:pic>
          <p:nvPicPr>
            <p:cNvPr id="14" name="图片 13"/>
            <p:cNvPicPr>
              <a:picLocks noChangeAspect="1"/>
            </p:cNvPicPr>
            <p:nvPr/>
          </p:nvPicPr>
          <p:blipFill>
            <a:blip r:embed="rId4"/>
            <a:stretch>
              <a:fillRect/>
            </a:stretch>
          </p:blipFill>
          <p:spPr>
            <a:xfrm>
              <a:off x="4442" y="8046"/>
              <a:ext cx="9698" cy="3191"/>
            </a:xfrm>
            <a:prstGeom prst="rect">
              <a:avLst/>
            </a:prstGeom>
          </p:spPr>
        </p:pic>
      </p:gr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b="1" dirty="0">
                <a:solidFill>
                  <a:srgbClr val="2965AB"/>
                </a:solidFill>
                <a:sym typeface="+mn-ea"/>
              </a:rPr>
              <a:t>Pandas读取Excel数据文件</a:t>
            </a:r>
            <a:endParaRPr kumimoji="1" lang="zh-CN" altLang="en-US" b="1" dirty="0">
              <a:solidFill>
                <a:srgbClr val="2965AB"/>
              </a:solidFill>
            </a:endParaRPr>
          </a:p>
        </p:txBody>
      </p:sp>
      <p:sp>
        <p:nvSpPr>
          <p:cNvPr id="12" name="圆角矩形 11"/>
          <p:cNvSpPr/>
          <p:nvPr/>
        </p:nvSpPr>
        <p:spPr>
          <a:xfrm>
            <a:off x="2515870" y="2668905"/>
            <a:ext cx="359410" cy="3446780"/>
          </a:xfrm>
          <a:prstGeom prst="round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2865121" y="2300605"/>
            <a:ext cx="5359082" cy="368300"/>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70305" y="4192905"/>
            <a:ext cx="957580" cy="398780"/>
          </a:xfrm>
          <a:prstGeom prst="rect">
            <a:avLst/>
          </a:prstGeom>
          <a:noFill/>
        </p:spPr>
        <p:txBody>
          <a:bodyPr wrap="square" rtlCol="0">
            <a:spAutoFit/>
          </a:bodyPr>
          <a:lstStyle/>
          <a:p>
            <a:pPr algn="ctr"/>
            <a:r>
              <a:rPr lang="zh-CN" altLang="en-US" sz="2000" dirty="0">
                <a:latin typeface="微软雅黑 Light" charset="0"/>
                <a:ea typeface="微软雅黑 Light" charset="0"/>
              </a:rPr>
              <a:t>行索引</a:t>
            </a:r>
          </a:p>
        </p:txBody>
      </p:sp>
      <p:sp>
        <p:nvSpPr>
          <p:cNvPr id="7" name="文本框 6"/>
          <p:cNvSpPr txBox="1"/>
          <p:nvPr/>
        </p:nvSpPr>
        <p:spPr>
          <a:xfrm>
            <a:off x="9045575" y="2221661"/>
            <a:ext cx="957580" cy="398780"/>
          </a:xfrm>
          <a:prstGeom prst="rect">
            <a:avLst/>
          </a:prstGeom>
          <a:noFill/>
        </p:spPr>
        <p:txBody>
          <a:bodyPr wrap="square" rtlCol="0">
            <a:spAutoFit/>
          </a:bodyPr>
          <a:lstStyle/>
          <a:p>
            <a:pPr algn="l"/>
            <a:r>
              <a:rPr lang="zh-CN" altLang="en-US" sz="2000" dirty="0">
                <a:solidFill>
                  <a:srgbClr val="FF0000"/>
                </a:solidFill>
                <a:latin typeface="微软雅黑 Light" charset="0"/>
                <a:ea typeface="微软雅黑 Light" charset="0"/>
              </a:rPr>
              <a:t>列名</a:t>
            </a:r>
          </a:p>
        </p:txBody>
      </p:sp>
      <p:sp>
        <p:nvSpPr>
          <p:cNvPr id="9" name="矩形 8"/>
          <p:cNvSpPr/>
          <p:nvPr/>
        </p:nvSpPr>
        <p:spPr>
          <a:xfrm>
            <a:off x="845820" y="1014501"/>
            <a:ext cx="6096000" cy="707886"/>
          </a:xfrm>
          <a:prstGeom prst="rect">
            <a:avLst/>
          </a:prstGeom>
          <a:noFill/>
        </p:spPr>
        <p:txBody>
          <a:bodyPr>
            <a:spAutoFit/>
          </a:bodyPr>
          <a:lstStyle/>
          <a:p>
            <a:r>
              <a:rPr lang="en-US" altLang="zh-CN" sz="2000" dirty="0">
                <a:solidFill>
                  <a:srgbClr val="000087"/>
                </a:solidFill>
                <a:latin typeface="Monaco" panose="020B0509030404040204" pitchFamily="49" charset="0"/>
              </a:rPr>
              <a:t>data</a:t>
            </a:r>
          </a:p>
          <a:p>
            <a:r>
              <a:rPr lang="en-US" altLang="zh-CN" sz="2000" dirty="0">
                <a:solidFill>
                  <a:srgbClr val="000087"/>
                </a:solidFill>
                <a:latin typeface="Monaco" panose="020B0509030404040204" pitchFamily="49" charset="0"/>
              </a:rPr>
              <a:t>#</a:t>
            </a:r>
            <a:r>
              <a:rPr lang="zh-CN" altLang="en-US" sz="2000" dirty="0">
                <a:solidFill>
                  <a:srgbClr val="000087"/>
                </a:solidFill>
                <a:latin typeface="Monaco" panose="020B0509030404040204" pitchFamily="49" charset="0"/>
              </a:rPr>
              <a:t>查看全部数据</a:t>
            </a:r>
            <a:endParaRPr lang="en-US" altLang="zh-CN" sz="2000" dirty="0">
              <a:solidFill>
                <a:srgbClr val="5F5F00"/>
              </a:solidFill>
              <a:latin typeface="Monaco" panose="020B0509030404040204" pitchFamily="49" charset="0"/>
            </a:endParaRPr>
          </a:p>
        </p:txBody>
      </p:sp>
      <p:cxnSp>
        <p:nvCxnSpPr>
          <p:cNvPr id="6" name="直接箭头连接符 5"/>
          <p:cNvCxnSpPr>
            <a:stCxn id="5" idx="3"/>
            <a:endCxn id="12" idx="1"/>
          </p:cNvCxnSpPr>
          <p:nvPr/>
        </p:nvCxnSpPr>
        <p:spPr>
          <a:xfrm>
            <a:off x="2127885" y="4392325"/>
            <a:ext cx="387985" cy="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1"/>
          </p:cNvCxnSpPr>
          <p:nvPr/>
        </p:nvCxnSpPr>
        <p:spPr>
          <a:xfrm flipH="1">
            <a:off x="8231505" y="2421255"/>
            <a:ext cx="814070" cy="50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51473" y="6019165"/>
            <a:ext cx="1652588" cy="398780"/>
          </a:xfrm>
          <a:prstGeom prst="rect">
            <a:avLst/>
          </a:prstGeom>
          <a:noFill/>
        </p:spPr>
        <p:txBody>
          <a:bodyPr wrap="square" rtlCol="0">
            <a:spAutoFit/>
          </a:bodyPr>
          <a:lstStyle/>
          <a:p>
            <a:pPr algn="ctr"/>
            <a:r>
              <a:rPr lang="en-US" altLang="zh-CN" sz="2000" dirty="0">
                <a:latin typeface="微软雅黑 Light" charset="0"/>
                <a:ea typeface="微软雅黑 Light" charset="0"/>
              </a:rPr>
              <a:t>3000</a:t>
            </a:r>
            <a:r>
              <a:rPr lang="zh-CN" altLang="en-US" sz="2000" dirty="0">
                <a:latin typeface="微软雅黑 Light" charset="0"/>
                <a:ea typeface="微软雅黑 Light" charset="0"/>
              </a:rPr>
              <a:t>行</a:t>
            </a:r>
            <a:r>
              <a:rPr lang="en-US" altLang="zh-CN" sz="2000" dirty="0">
                <a:latin typeface="微软雅黑 Light" charset="0"/>
                <a:ea typeface="微软雅黑 Light" charset="0"/>
              </a:rPr>
              <a:t>9</a:t>
            </a:r>
            <a:r>
              <a:rPr lang="zh-CN" altLang="en-US" sz="2000" dirty="0">
                <a:latin typeface="微软雅黑 Light" charset="0"/>
                <a:ea typeface="微软雅黑 Light" charset="0"/>
              </a:rPr>
              <a:t>列</a:t>
            </a:r>
          </a:p>
        </p:txBody>
      </p:sp>
      <p:cxnSp>
        <p:nvCxnSpPr>
          <p:cNvPr id="17" name="直接箭头连接符 16"/>
          <p:cNvCxnSpPr>
            <a:stCxn id="16" idx="3"/>
          </p:cNvCxnSpPr>
          <p:nvPr/>
        </p:nvCxnSpPr>
        <p:spPr>
          <a:xfrm>
            <a:off x="2004696" y="6218555"/>
            <a:ext cx="3879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2403475" y="6115685"/>
            <a:ext cx="1490345" cy="302260"/>
          </a:xfrm>
          <a:prstGeom prst="round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160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ADE2987-9F61-464B-A1F8-0B4E9AC912C4}"/>
              </a:ext>
            </a:extLst>
          </p:cNvPr>
          <p:cNvSpPr txBox="1"/>
          <p:nvPr/>
        </p:nvSpPr>
        <p:spPr>
          <a:xfrm>
            <a:off x="263352" y="287301"/>
            <a:ext cx="6768752" cy="461665"/>
          </a:xfrm>
          <a:prstGeom prst="rect">
            <a:avLst/>
          </a:prstGeom>
          <a:noFill/>
        </p:spPr>
        <p:txBody>
          <a:bodyPr wrap="square" rtlCol="0">
            <a:spAutoFit/>
          </a:bodyPr>
          <a:lstStyle/>
          <a:p>
            <a:r>
              <a:rPr lang="zh-CN" altLang="en-US" sz="2400" dirty="0"/>
              <a:t>使用数据酷客网站内置的</a:t>
            </a:r>
            <a:r>
              <a:rPr lang="en-US" altLang="zh-CN" sz="2400" dirty="0" err="1"/>
              <a:t>Jupyter</a:t>
            </a:r>
            <a:r>
              <a:rPr lang="en-US" altLang="zh-CN" sz="2400" dirty="0"/>
              <a:t> Notebook</a:t>
            </a:r>
            <a:endParaRPr lang="zh-CN" altLang="en-US" sz="2400" dirty="0"/>
          </a:p>
        </p:txBody>
      </p:sp>
      <p:sp>
        <p:nvSpPr>
          <p:cNvPr id="4" name="文本框 3">
            <a:extLst>
              <a:ext uri="{FF2B5EF4-FFF2-40B4-BE49-F238E27FC236}">
                <a16:creationId xmlns:a16="http://schemas.microsoft.com/office/drawing/2014/main" id="{AF559F4D-FF08-49A5-A057-6BE21AA41B4A}"/>
              </a:ext>
            </a:extLst>
          </p:cNvPr>
          <p:cNvSpPr txBox="1"/>
          <p:nvPr/>
        </p:nvSpPr>
        <p:spPr>
          <a:xfrm>
            <a:off x="623392" y="1196752"/>
            <a:ext cx="8208912" cy="28096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为了方便广大学生，博雅大数据学院的官网内置了</a:t>
            </a:r>
            <a:r>
              <a:rPr lang="en-US" altLang="zh-CN" sz="2000" dirty="0" err="1"/>
              <a:t>Jupyter</a:t>
            </a:r>
            <a:r>
              <a:rPr lang="en-US" altLang="zh-CN" sz="2000" dirty="0"/>
              <a:t> Notebook</a:t>
            </a:r>
            <a:r>
              <a:rPr lang="zh-CN" altLang="en-US" sz="2000" dirty="0"/>
              <a:t>，这就省去了我们自己安装</a:t>
            </a:r>
            <a:r>
              <a:rPr lang="en-US" altLang="zh-CN" sz="2000" dirty="0"/>
              <a:t>python</a:t>
            </a:r>
            <a:r>
              <a:rPr lang="zh-CN" altLang="en-US" sz="2000" dirty="0"/>
              <a:t>的麻烦。</a:t>
            </a:r>
            <a:endParaRPr lang="en-US" altLang="zh-CN" sz="2000" dirty="0"/>
          </a:p>
          <a:p>
            <a:pPr marL="285750" indent="-285750">
              <a:lnSpc>
                <a:spcPct val="150000"/>
              </a:lnSpc>
              <a:buFont typeface="Arial" panose="020B0604020202020204" pitchFamily="34" charset="0"/>
              <a:buChar char="•"/>
            </a:pPr>
            <a:r>
              <a:rPr lang="zh-CN" altLang="en-US" sz="2000" dirty="0"/>
              <a:t>官网首页：</a:t>
            </a:r>
            <a:r>
              <a:rPr lang="en-US" altLang="zh-CN" sz="2000" dirty="0">
                <a:hlinkClick r:id="rId2"/>
              </a:rPr>
              <a:t>http://cookdata.cn/</a:t>
            </a:r>
            <a:endParaRPr lang="en-US" altLang="zh-CN" sz="2000" dirty="0"/>
          </a:p>
          <a:p>
            <a:pPr marL="285750" indent="-285750">
              <a:lnSpc>
                <a:spcPct val="150000"/>
              </a:lnSpc>
              <a:buFont typeface="Arial" panose="020B0604020202020204" pitchFamily="34" charset="0"/>
              <a:buChar char="•"/>
            </a:pPr>
            <a:r>
              <a:rPr lang="zh-CN" altLang="en-US" sz="2000" dirty="0"/>
              <a:t>点击“课程”，“经典案例”，“可视化”，“创建案例”</a:t>
            </a:r>
            <a:endParaRPr lang="en-US" altLang="zh-CN" sz="2000" dirty="0"/>
          </a:p>
          <a:p>
            <a:pPr marL="285750" indent="-285750">
              <a:lnSpc>
                <a:spcPct val="150000"/>
              </a:lnSpc>
              <a:buFont typeface="Arial" panose="020B0604020202020204" pitchFamily="34" charset="0"/>
              <a:buChar char="•"/>
            </a:pPr>
            <a:r>
              <a:rPr lang="zh-CN" altLang="en-US" sz="2000" dirty="0"/>
              <a:t>添加我们的数据集</a:t>
            </a:r>
            <a:endParaRPr lang="en-US" altLang="zh-CN" sz="2000" dirty="0"/>
          </a:p>
          <a:p>
            <a:pPr marL="285750" indent="-285750">
              <a:lnSpc>
                <a:spcPct val="150000"/>
              </a:lnSpc>
              <a:buFont typeface="Arial" panose="020B0604020202020204" pitchFamily="34" charset="0"/>
              <a:buChar char="•"/>
            </a:pPr>
            <a:r>
              <a:rPr lang="zh-CN" altLang="en-US" sz="2000" dirty="0"/>
              <a:t>划重点：把默认的</a:t>
            </a:r>
            <a:r>
              <a:rPr lang="en-US" altLang="zh-CN" sz="2000" dirty="0"/>
              <a:t>python2</a:t>
            </a:r>
            <a:r>
              <a:rPr lang="zh-CN" altLang="en-US" sz="2000" dirty="0"/>
              <a:t>改成</a:t>
            </a:r>
            <a:r>
              <a:rPr lang="en-US" altLang="zh-CN" sz="2000" dirty="0"/>
              <a:t>python3.6</a:t>
            </a:r>
            <a:r>
              <a:rPr lang="zh-CN" altLang="en-US" sz="2000" dirty="0"/>
              <a:t>，如图：</a:t>
            </a:r>
          </a:p>
        </p:txBody>
      </p:sp>
      <p:pic>
        <p:nvPicPr>
          <p:cNvPr id="5" name="图片 4">
            <a:extLst>
              <a:ext uri="{FF2B5EF4-FFF2-40B4-BE49-F238E27FC236}">
                <a16:creationId xmlns:a16="http://schemas.microsoft.com/office/drawing/2014/main" id="{2B5959C8-01CE-4722-B51C-B68E6AAC566F}"/>
              </a:ext>
            </a:extLst>
          </p:cNvPr>
          <p:cNvPicPr>
            <a:picLocks noChangeAspect="1"/>
          </p:cNvPicPr>
          <p:nvPr/>
        </p:nvPicPr>
        <p:blipFill>
          <a:blip r:embed="rId3"/>
          <a:stretch>
            <a:fillRect/>
          </a:stretch>
        </p:blipFill>
        <p:spPr>
          <a:xfrm>
            <a:off x="1403623" y="4006478"/>
            <a:ext cx="6648450" cy="895350"/>
          </a:xfrm>
          <a:prstGeom prst="rect">
            <a:avLst/>
          </a:prstGeom>
        </p:spPr>
      </p:pic>
      <p:sp>
        <p:nvSpPr>
          <p:cNvPr id="6" name="矩形 5">
            <a:extLst>
              <a:ext uri="{FF2B5EF4-FFF2-40B4-BE49-F238E27FC236}">
                <a16:creationId xmlns:a16="http://schemas.microsoft.com/office/drawing/2014/main" id="{28F1B9AA-0B41-4B7E-B853-B0D0C69F126D}"/>
              </a:ext>
            </a:extLst>
          </p:cNvPr>
          <p:cNvSpPr/>
          <p:nvPr/>
        </p:nvSpPr>
        <p:spPr>
          <a:xfrm>
            <a:off x="5555940" y="4392001"/>
            <a:ext cx="108012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70DFDD5-88E5-4F7A-8E7B-98A149D88DB9}"/>
              </a:ext>
            </a:extLst>
          </p:cNvPr>
          <p:cNvSpPr txBox="1"/>
          <p:nvPr/>
        </p:nvSpPr>
        <p:spPr>
          <a:xfrm>
            <a:off x="1127448" y="5141077"/>
            <a:ext cx="7416824" cy="1429622"/>
          </a:xfrm>
          <a:prstGeom prst="rect">
            <a:avLst/>
          </a:prstGeom>
          <a:noFill/>
        </p:spPr>
        <p:txBody>
          <a:bodyPr wrap="square" rtlCol="0">
            <a:spAutoFit/>
          </a:bodyPr>
          <a:lstStyle/>
          <a:p>
            <a:pPr>
              <a:lnSpc>
                <a:spcPct val="150000"/>
              </a:lnSpc>
            </a:pPr>
            <a:r>
              <a:rPr lang="zh-CN" altLang="en-US" sz="2000" dirty="0"/>
              <a:t>按学院要求，上课使用官网内置的</a:t>
            </a:r>
            <a:r>
              <a:rPr lang="en-US" altLang="zh-CN" sz="2000" dirty="0" err="1"/>
              <a:t>Jupyter</a:t>
            </a:r>
            <a:r>
              <a:rPr lang="en-US" altLang="zh-CN" sz="2000" dirty="0"/>
              <a:t> Notebook</a:t>
            </a:r>
            <a:r>
              <a:rPr lang="zh-CN" altLang="en-US" sz="2000" dirty="0"/>
              <a:t>进行演示</a:t>
            </a:r>
            <a:endParaRPr lang="en-US" altLang="zh-CN" sz="2000" dirty="0"/>
          </a:p>
          <a:p>
            <a:pPr>
              <a:lnSpc>
                <a:spcPct val="150000"/>
              </a:lnSpc>
            </a:pPr>
            <a:r>
              <a:rPr lang="zh-CN" altLang="en-US" sz="2000" dirty="0"/>
              <a:t>实战：刚才的操作，</a:t>
            </a:r>
            <a:r>
              <a:rPr lang="en-US" altLang="zh-CN" sz="2000" dirty="0">
                <a:solidFill>
                  <a:srgbClr val="87005F"/>
                </a:solidFill>
                <a:latin typeface="Monaco" panose="020B0509030404040204" pitchFamily="49" charset="0"/>
              </a:rPr>
              <a:t> import</a:t>
            </a:r>
            <a:r>
              <a:rPr lang="en-US" altLang="zh-CN" sz="2000" dirty="0">
                <a:solidFill>
                  <a:srgbClr val="5F5F00"/>
                </a:solidFill>
                <a:latin typeface="Monaco" panose="020B0509030404040204" pitchFamily="49" charset="0"/>
              </a:rPr>
              <a:t> </a:t>
            </a:r>
            <a:r>
              <a:rPr lang="en-US" altLang="zh-CN" sz="2000" dirty="0">
                <a:solidFill>
                  <a:srgbClr val="000087"/>
                </a:solidFill>
                <a:latin typeface="Monaco" panose="020B0509030404040204" pitchFamily="49" charset="0"/>
              </a:rPr>
              <a:t>pandas</a:t>
            </a:r>
            <a:r>
              <a:rPr lang="en-US" altLang="zh-CN" sz="2000" dirty="0">
                <a:solidFill>
                  <a:srgbClr val="5F5F00"/>
                </a:solidFill>
                <a:latin typeface="Monaco" panose="020B0509030404040204" pitchFamily="49" charset="0"/>
              </a:rPr>
              <a:t> </a:t>
            </a:r>
            <a:r>
              <a:rPr lang="en-US" altLang="zh-CN" sz="2000" dirty="0">
                <a:solidFill>
                  <a:srgbClr val="87005F"/>
                </a:solidFill>
                <a:latin typeface="Monaco" panose="020B0509030404040204" pitchFamily="49" charset="0"/>
              </a:rPr>
              <a:t>as</a:t>
            </a:r>
            <a:r>
              <a:rPr lang="en-US" altLang="zh-CN" sz="2000" dirty="0">
                <a:solidFill>
                  <a:srgbClr val="5F5F00"/>
                </a:solidFill>
                <a:latin typeface="Monaco" panose="020B0509030404040204" pitchFamily="49" charset="0"/>
              </a:rPr>
              <a:t> </a:t>
            </a:r>
            <a:r>
              <a:rPr lang="en-US" altLang="zh-CN" sz="2000" dirty="0">
                <a:solidFill>
                  <a:srgbClr val="000087"/>
                </a:solidFill>
                <a:latin typeface="Monaco" panose="020B0509030404040204" pitchFamily="49" charset="0"/>
              </a:rPr>
              <a:t>pd</a:t>
            </a:r>
          </a:p>
          <a:p>
            <a:pPr>
              <a:lnSpc>
                <a:spcPct val="150000"/>
              </a:lnSpc>
            </a:pPr>
            <a:r>
              <a:rPr lang="en-US" altLang="zh-CN" sz="2000" dirty="0">
                <a:solidFill>
                  <a:srgbClr val="000087"/>
                </a:solidFill>
                <a:latin typeface="Monaco" panose="020B0509030404040204" pitchFamily="49" charset="0"/>
              </a:rPr>
              <a:t>data </a:t>
            </a:r>
            <a:r>
              <a:rPr lang="en-US" altLang="zh-CN" sz="2000" dirty="0">
                <a:solidFill>
                  <a:srgbClr val="00005F"/>
                </a:solidFill>
                <a:latin typeface="Monaco" panose="020B0509030404040204" pitchFamily="49" charset="0"/>
              </a:rPr>
              <a:t>= </a:t>
            </a:r>
            <a:r>
              <a:rPr lang="en-US" altLang="zh-CN" sz="2000" dirty="0" err="1">
                <a:solidFill>
                  <a:srgbClr val="000087"/>
                </a:solidFill>
                <a:latin typeface="Monaco" panose="020B0509030404040204" pitchFamily="49" charset="0"/>
              </a:rPr>
              <a:t>pd</a:t>
            </a:r>
            <a:r>
              <a:rPr lang="en-US" altLang="zh-CN" sz="2000" dirty="0" err="1">
                <a:solidFill>
                  <a:srgbClr val="00005F"/>
                </a:solidFill>
                <a:latin typeface="Monaco" panose="020B0509030404040204" pitchFamily="49" charset="0"/>
              </a:rPr>
              <a:t>.</a:t>
            </a:r>
            <a:r>
              <a:rPr lang="en-US" altLang="zh-CN" sz="2000" dirty="0" err="1">
                <a:solidFill>
                  <a:srgbClr val="000087"/>
                </a:solidFill>
                <a:latin typeface="Monaco" panose="020B0509030404040204" pitchFamily="49" charset="0"/>
              </a:rPr>
              <a:t>read_excel</a:t>
            </a:r>
            <a:r>
              <a:rPr lang="en-US" altLang="zh-CN" sz="2000" dirty="0">
                <a:solidFill>
                  <a:srgbClr val="00005F"/>
                </a:solidFill>
                <a:latin typeface="Monaco" panose="020B0509030404040204" pitchFamily="49" charset="0"/>
              </a:rPr>
              <a:t>(</a:t>
            </a:r>
            <a:r>
              <a:rPr lang="en-US" altLang="zh-CN" sz="2000" dirty="0">
                <a:solidFill>
                  <a:srgbClr val="FF0000"/>
                </a:solidFill>
                <a:latin typeface="Monaco" panose="020B0509030404040204" pitchFamily="49" charset="0"/>
              </a:rPr>
              <a:t>'</a:t>
            </a:r>
            <a:r>
              <a:rPr lang="en-US" altLang="zh-CN" sz="2000" dirty="0">
                <a:solidFill>
                  <a:srgbClr val="005F5F"/>
                </a:solidFill>
                <a:latin typeface="Monaco" panose="020B0509030404040204" pitchFamily="49" charset="0"/>
              </a:rPr>
              <a:t>wage.xlsx</a:t>
            </a:r>
            <a:r>
              <a:rPr lang="en-US" altLang="zh-CN" sz="2000" dirty="0">
                <a:solidFill>
                  <a:srgbClr val="FF0000"/>
                </a:solidFill>
                <a:latin typeface="Monaco" panose="020B0509030404040204" pitchFamily="49" charset="0"/>
              </a:rPr>
              <a:t>'</a:t>
            </a:r>
            <a:r>
              <a:rPr lang="en-US" altLang="zh-CN" sz="2000" dirty="0">
                <a:solidFill>
                  <a:srgbClr val="00005F"/>
                </a:solidFill>
                <a:latin typeface="Monaco" panose="020B0509030404040204" pitchFamily="49" charset="0"/>
              </a:rPr>
              <a:t>)</a:t>
            </a:r>
            <a:endParaRPr lang="en-US" altLang="zh-CN" sz="2000" dirty="0">
              <a:solidFill>
                <a:srgbClr val="000087"/>
              </a:solidFill>
              <a:latin typeface="Monaco" panose="020B0509030404040204" pitchFamily="49" charset="0"/>
            </a:endParaRPr>
          </a:p>
        </p:txBody>
      </p:sp>
    </p:spTree>
    <p:extLst>
      <p:ext uri="{BB962C8B-B14F-4D97-AF65-F5344CB8AC3E}">
        <p14:creationId xmlns:p14="http://schemas.microsoft.com/office/powerpoint/2010/main" val="11686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数据展示</a:t>
            </a:r>
          </a:p>
        </p:txBody>
      </p:sp>
      <p:sp>
        <p:nvSpPr>
          <p:cNvPr id="3" name="矩形 2"/>
          <p:cNvSpPr/>
          <p:nvPr/>
        </p:nvSpPr>
        <p:spPr>
          <a:xfrm>
            <a:off x="1116965" y="1415413"/>
            <a:ext cx="6314296" cy="706755"/>
          </a:xfrm>
          <a:prstGeom prst="rect">
            <a:avLst/>
          </a:prstGeom>
        </p:spPr>
        <p:txBody>
          <a:bodyPr wrap="square">
            <a:spAutoFit/>
          </a:bodyPr>
          <a:lstStyle/>
          <a:p>
            <a:r>
              <a:rPr lang="en-US" altLang="zh-CN" sz="2000" dirty="0">
                <a:solidFill>
                  <a:srgbClr val="5F5F00"/>
                </a:solidFill>
                <a:latin typeface="Monaco" panose="020B0509030404040204" pitchFamily="49" charset="0"/>
                <a:sym typeface="+mn-ea"/>
              </a:rPr>
              <a:t>#head()</a:t>
            </a:r>
            <a:r>
              <a:rPr lang="zh-CN" altLang="en-US" sz="2000" dirty="0">
                <a:solidFill>
                  <a:srgbClr val="5F5F00"/>
                </a:solidFill>
                <a:latin typeface="Monaco" panose="020B0509030404040204" pitchFamily="49" charset="0"/>
                <a:sym typeface="+mn-ea"/>
              </a:rPr>
              <a:t>展示指定行数数据集，默认展示前五行</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(4)</a:t>
            </a:r>
            <a:r>
              <a:rPr lang="en-US" altLang="zh-CN" sz="2000" dirty="0">
                <a:solidFill>
                  <a:srgbClr val="5F5F00"/>
                </a:solidFill>
                <a:latin typeface="Monaco" panose="020B0509030404040204" pitchFamily="49" charset="0"/>
                <a:sym typeface="+mn-ea"/>
              </a:rPr>
              <a:t>#</a:t>
            </a:r>
            <a:r>
              <a:rPr lang="zh-CN" altLang="en-US" sz="2000" dirty="0">
                <a:solidFill>
                  <a:srgbClr val="5F5F00"/>
                </a:solidFill>
                <a:latin typeface="Monaco" panose="020B0509030404040204" pitchFamily="49" charset="0"/>
                <a:sym typeface="+mn-ea"/>
              </a:rPr>
              <a:t>展示前四行数据</a:t>
            </a:r>
            <a:endParaRPr lang="zh-CN" altLang="en-US" sz="2000" dirty="0">
              <a:solidFill>
                <a:srgbClr val="5F5F00"/>
              </a:solidFill>
              <a:highlight>
                <a:srgbClr val="FFFFFF"/>
              </a:highlight>
              <a:latin typeface="Monaco" panose="020B0509030404040204" pitchFamily="49" charset="0"/>
              <a:sym typeface="+mn-ea"/>
            </a:endParaRPr>
          </a:p>
        </p:txBody>
      </p:sp>
      <p:graphicFrame>
        <p:nvGraphicFramePr>
          <p:cNvPr id="6" name="表格 5"/>
          <p:cNvGraphicFramePr/>
          <p:nvPr/>
        </p:nvGraphicFramePr>
        <p:xfrm>
          <a:off x="1116965" y="2122170"/>
          <a:ext cx="9958705" cy="2296160"/>
        </p:xfrm>
        <a:graphic>
          <a:graphicData uri="http://schemas.openxmlformats.org/drawingml/2006/table">
            <a:tbl>
              <a:tblPr firstRow="1" bandRow="1">
                <a:tableStyleId>{5C22544A-7EE6-4342-B048-85BDC9FD1C3A}</a:tableStyleId>
              </a:tblPr>
              <a:tblGrid>
                <a:gridCol w="450215">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772160">
                  <a:extLst>
                    <a:ext uri="{9D8B030D-6E8A-4147-A177-3AD203B41FA5}">
                      <a16:colId xmlns:a16="http://schemas.microsoft.com/office/drawing/2014/main" val="20002"/>
                    </a:ext>
                  </a:extLst>
                </a:gridCol>
                <a:gridCol w="757555">
                  <a:extLst>
                    <a:ext uri="{9D8B030D-6E8A-4147-A177-3AD203B41FA5}">
                      <a16:colId xmlns:a16="http://schemas.microsoft.com/office/drawing/2014/main" val="20003"/>
                    </a:ext>
                  </a:extLst>
                </a:gridCol>
                <a:gridCol w="1098550">
                  <a:extLst>
                    <a:ext uri="{9D8B030D-6E8A-4147-A177-3AD203B41FA5}">
                      <a16:colId xmlns:a16="http://schemas.microsoft.com/office/drawing/2014/main" val="20004"/>
                    </a:ext>
                  </a:extLst>
                </a:gridCol>
                <a:gridCol w="1263015">
                  <a:extLst>
                    <a:ext uri="{9D8B030D-6E8A-4147-A177-3AD203B41FA5}">
                      <a16:colId xmlns:a16="http://schemas.microsoft.com/office/drawing/2014/main" val="20005"/>
                    </a:ext>
                  </a:extLst>
                </a:gridCol>
                <a:gridCol w="1210945">
                  <a:extLst>
                    <a:ext uri="{9D8B030D-6E8A-4147-A177-3AD203B41FA5}">
                      <a16:colId xmlns:a16="http://schemas.microsoft.com/office/drawing/2014/main" val="20006"/>
                    </a:ext>
                  </a:extLst>
                </a:gridCol>
                <a:gridCol w="1036320">
                  <a:extLst>
                    <a:ext uri="{9D8B030D-6E8A-4147-A177-3AD203B41FA5}">
                      <a16:colId xmlns:a16="http://schemas.microsoft.com/office/drawing/2014/main" val="20007"/>
                    </a:ext>
                  </a:extLst>
                </a:gridCol>
                <a:gridCol w="1092200">
                  <a:extLst>
                    <a:ext uri="{9D8B030D-6E8A-4147-A177-3AD203B41FA5}">
                      <a16:colId xmlns:a16="http://schemas.microsoft.com/office/drawing/2014/main" val="20008"/>
                    </a:ext>
                  </a:extLst>
                </a:gridCol>
                <a:gridCol w="1499870">
                  <a:extLst>
                    <a:ext uri="{9D8B030D-6E8A-4147-A177-3AD203B41FA5}">
                      <a16:colId xmlns:a16="http://schemas.microsoft.com/office/drawing/2014/main" val="20009"/>
                    </a:ext>
                  </a:extLst>
                </a:gridCol>
              </a:tblGrid>
              <a:tr h="701040">
                <a:tc>
                  <a:txBody>
                    <a:bodyPr/>
                    <a:lstStyle/>
                    <a:p>
                      <a:pPr>
                        <a:buNone/>
                      </a:pPr>
                      <a:endParaRPr lang="zh-CN" altLang="en-US" sz="2000"/>
                    </a:p>
                  </a:txBody>
                  <a:tcPr/>
                </a:tc>
                <a:tc>
                  <a:txBody>
                    <a:bodyPr/>
                    <a:lstStyle/>
                    <a:p>
                      <a:pPr>
                        <a:buNone/>
                      </a:pPr>
                      <a:r>
                        <a:rPr lang="zh-CN" altLang="en-US" sz="2000"/>
                        <a:t>年份</a:t>
                      </a:r>
                    </a:p>
                  </a:txBody>
                  <a:tcPr/>
                </a:tc>
                <a:tc>
                  <a:txBody>
                    <a:bodyPr/>
                    <a:lstStyle/>
                    <a:p>
                      <a:pPr>
                        <a:buNone/>
                      </a:pPr>
                      <a:r>
                        <a:rPr lang="zh-CN" altLang="en-US" sz="2000"/>
                        <a:t>员工年龄</a:t>
                      </a:r>
                    </a:p>
                  </a:txBody>
                  <a:tcPr/>
                </a:tc>
                <a:tc>
                  <a:txBody>
                    <a:bodyPr/>
                    <a:lstStyle/>
                    <a:p>
                      <a:pPr>
                        <a:buNone/>
                      </a:pPr>
                      <a:r>
                        <a:rPr lang="zh-CN" altLang="en-US" sz="2000"/>
                        <a:t>婚姻状况</a:t>
                      </a:r>
                    </a:p>
                  </a:txBody>
                  <a:tcPr/>
                </a:tc>
                <a:tc>
                  <a:txBody>
                    <a:bodyPr/>
                    <a:lstStyle/>
                    <a:p>
                      <a:pPr>
                        <a:buNone/>
                      </a:pPr>
                      <a:r>
                        <a:rPr lang="zh-CN" altLang="en-US" sz="2000"/>
                        <a:t>人种</a:t>
                      </a:r>
                    </a:p>
                  </a:txBody>
                  <a:tcPr/>
                </a:tc>
                <a:tc>
                  <a:txBody>
                    <a:bodyPr/>
                    <a:lstStyle/>
                    <a:p>
                      <a:pPr>
                        <a:buNone/>
                      </a:pPr>
                      <a:r>
                        <a:rPr lang="zh-CN" altLang="en-US" sz="2000"/>
                        <a:t>文化程度</a:t>
                      </a:r>
                    </a:p>
                  </a:txBody>
                  <a:tcPr/>
                </a:tc>
                <a:tc>
                  <a:txBody>
                    <a:bodyPr/>
                    <a:lstStyle/>
                    <a:p>
                      <a:pPr>
                        <a:buNone/>
                      </a:pPr>
                      <a:r>
                        <a:rPr lang="zh-CN" altLang="en-US" sz="2000"/>
                        <a:t>工作类型</a:t>
                      </a:r>
                    </a:p>
                  </a:txBody>
                  <a:tcPr/>
                </a:tc>
                <a:tc>
                  <a:txBody>
                    <a:bodyPr/>
                    <a:lstStyle/>
                    <a:p>
                      <a:pPr>
                        <a:buNone/>
                      </a:pPr>
                      <a:r>
                        <a:rPr lang="zh-CN" altLang="en-US" sz="2000"/>
                        <a:t>健康状况</a:t>
                      </a:r>
                    </a:p>
                  </a:txBody>
                  <a:tcPr/>
                </a:tc>
                <a:tc>
                  <a:txBody>
                    <a:bodyPr/>
                    <a:lstStyle/>
                    <a:p>
                      <a:pPr>
                        <a:buNone/>
                      </a:pPr>
                      <a:r>
                        <a:rPr lang="zh-CN" altLang="en-US" sz="2000"/>
                        <a:t>有无医疗保险</a:t>
                      </a:r>
                    </a:p>
                  </a:txBody>
                  <a:tcPr/>
                </a:tc>
                <a:tc>
                  <a:txBody>
                    <a:bodyPr/>
                    <a:lstStyle/>
                    <a:p>
                      <a:pPr>
                        <a:buNone/>
                      </a:pPr>
                      <a:r>
                        <a:rPr lang="zh-CN" altLang="en-US" sz="2000"/>
                        <a:t>年薪</a:t>
                      </a:r>
                    </a:p>
                  </a:txBody>
                  <a:tcPr/>
                </a:tc>
                <a:extLst>
                  <a:ext uri="{0D108BD9-81ED-4DB2-BD59-A6C34878D82A}">
                    <a16:rowId xmlns:a16="http://schemas.microsoft.com/office/drawing/2014/main" val="10000"/>
                  </a:ext>
                </a:extLst>
              </a:tr>
              <a:tr h="396240">
                <a:tc>
                  <a:txBody>
                    <a:bodyPr/>
                    <a:lstStyle/>
                    <a:p>
                      <a:pPr>
                        <a:buNone/>
                      </a:pPr>
                      <a:r>
                        <a:rPr lang="zh-CN" altLang="en-US" sz="2000"/>
                        <a:t>0</a:t>
                      </a:r>
                    </a:p>
                  </a:txBody>
                  <a:tcPr/>
                </a:tc>
                <a:tc>
                  <a:txBody>
                    <a:bodyPr/>
                    <a:lstStyle/>
                    <a:p>
                      <a:pPr>
                        <a:buNone/>
                      </a:pPr>
                      <a:r>
                        <a:rPr lang="zh-CN" altLang="en-US" sz="2000"/>
                        <a:t>2006</a:t>
                      </a:r>
                    </a:p>
                  </a:txBody>
                  <a:tcPr/>
                </a:tc>
                <a:tc>
                  <a:txBody>
                    <a:bodyPr/>
                    <a:lstStyle/>
                    <a:p>
                      <a:pPr>
                        <a:buNone/>
                      </a:pPr>
                      <a:r>
                        <a:rPr lang="zh-CN" altLang="en-US" sz="2000"/>
                        <a:t>18</a:t>
                      </a:r>
                    </a:p>
                  </a:txBody>
                  <a:tcPr/>
                </a:tc>
                <a:tc>
                  <a:txBody>
                    <a:bodyPr/>
                    <a:lstStyle/>
                    <a:p>
                      <a:pPr>
                        <a:buNone/>
                      </a:pPr>
                      <a:r>
                        <a:rPr lang="zh-CN" altLang="en-US" sz="2000"/>
                        <a:t>未婚</a:t>
                      </a:r>
                    </a:p>
                  </a:txBody>
                  <a:tcPr/>
                </a:tc>
                <a:tc>
                  <a:txBody>
                    <a:bodyPr/>
                    <a:lstStyle/>
                    <a:p>
                      <a:pPr>
                        <a:buNone/>
                      </a:pPr>
                      <a:r>
                        <a:rPr lang="zh-CN" altLang="en-US" sz="2000"/>
                        <a:t>白人</a:t>
                      </a:r>
                    </a:p>
                  </a:txBody>
                  <a:tcPr/>
                </a:tc>
                <a:tc>
                  <a:txBody>
                    <a:bodyPr/>
                    <a:lstStyle/>
                    <a:p>
                      <a:pPr>
                        <a:buNone/>
                      </a:pPr>
                      <a:r>
                        <a:rPr lang="zh-CN" altLang="en-US" sz="2000"/>
                        <a:t>高中以下</a:t>
                      </a:r>
                    </a:p>
                  </a:txBody>
                  <a:tcPr/>
                </a:tc>
                <a:tc>
                  <a:txBody>
                    <a:bodyPr/>
                    <a:lstStyle/>
                    <a:p>
                      <a:pPr>
                        <a:buNone/>
                      </a:pPr>
                      <a:r>
                        <a:rPr lang="zh-CN" altLang="en-US" sz="2000"/>
                        <a:t>工业</a:t>
                      </a:r>
                    </a:p>
                  </a:txBody>
                  <a:tcPr/>
                </a:tc>
                <a:tc>
                  <a:txBody>
                    <a:bodyPr/>
                    <a:lstStyle/>
                    <a:p>
                      <a:pPr>
                        <a:buNone/>
                      </a:pPr>
                      <a:r>
                        <a:rPr lang="zh-CN" altLang="en-US" sz="2000"/>
                        <a:t>良好</a:t>
                      </a:r>
                    </a:p>
                  </a:txBody>
                  <a:tcPr/>
                </a:tc>
                <a:tc>
                  <a:txBody>
                    <a:bodyPr/>
                    <a:lstStyle/>
                    <a:p>
                      <a:pPr>
                        <a:buNone/>
                      </a:pPr>
                      <a:r>
                        <a:rPr lang="zh-CN" altLang="en-US" sz="2000"/>
                        <a:t>无</a:t>
                      </a:r>
                    </a:p>
                  </a:txBody>
                  <a:tcPr/>
                </a:tc>
                <a:tc>
                  <a:txBody>
                    <a:bodyPr/>
                    <a:lstStyle/>
                    <a:p>
                      <a:pPr>
                        <a:buNone/>
                      </a:pPr>
                      <a:r>
                        <a:rPr lang="zh-CN" altLang="en-US" sz="2000"/>
                        <a:t>75.04315</a:t>
                      </a:r>
                    </a:p>
                  </a:txBody>
                  <a:tcPr/>
                </a:tc>
                <a:extLst>
                  <a:ext uri="{0D108BD9-81ED-4DB2-BD59-A6C34878D82A}">
                    <a16:rowId xmlns:a16="http://schemas.microsoft.com/office/drawing/2014/main" val="10001"/>
                  </a:ext>
                </a:extLst>
              </a:tr>
              <a:tr h="396240">
                <a:tc>
                  <a:txBody>
                    <a:bodyPr/>
                    <a:lstStyle/>
                    <a:p>
                      <a:pPr>
                        <a:buNone/>
                      </a:pPr>
                      <a:r>
                        <a:rPr lang="zh-CN" altLang="en-US" sz="2000"/>
                        <a:t>1</a:t>
                      </a:r>
                    </a:p>
                  </a:txBody>
                  <a:tcPr/>
                </a:tc>
                <a:tc>
                  <a:txBody>
                    <a:bodyPr/>
                    <a:lstStyle/>
                    <a:p>
                      <a:pPr>
                        <a:buNone/>
                      </a:pPr>
                      <a:r>
                        <a:rPr lang="zh-CN" altLang="en-US" sz="2000"/>
                        <a:t>2004</a:t>
                      </a:r>
                    </a:p>
                  </a:txBody>
                  <a:tcPr/>
                </a:tc>
                <a:tc>
                  <a:txBody>
                    <a:bodyPr/>
                    <a:lstStyle/>
                    <a:p>
                      <a:pPr>
                        <a:buNone/>
                      </a:pPr>
                      <a:r>
                        <a:rPr lang="zh-CN" altLang="en-US" sz="2000"/>
                        <a:t>24</a:t>
                      </a:r>
                    </a:p>
                  </a:txBody>
                  <a:tcPr/>
                </a:tc>
                <a:tc>
                  <a:txBody>
                    <a:bodyPr/>
                    <a:lstStyle/>
                    <a:p>
                      <a:pPr>
                        <a:buNone/>
                      </a:pPr>
                      <a:r>
                        <a:rPr lang="zh-CN" altLang="en-US" sz="2000"/>
                        <a:t>未婚</a:t>
                      </a:r>
                    </a:p>
                  </a:txBody>
                  <a:tcPr/>
                </a:tc>
                <a:tc>
                  <a:txBody>
                    <a:bodyPr/>
                    <a:lstStyle/>
                    <a:p>
                      <a:pPr>
                        <a:buNone/>
                      </a:pPr>
                      <a:r>
                        <a:rPr lang="zh-CN" altLang="en-US" sz="2000"/>
                        <a:t>白人</a:t>
                      </a:r>
                    </a:p>
                  </a:txBody>
                  <a:tcPr/>
                </a:tc>
                <a:tc>
                  <a:txBody>
                    <a:bodyPr/>
                    <a:lstStyle/>
                    <a:p>
                      <a:pPr>
                        <a:buNone/>
                      </a:pPr>
                      <a:r>
                        <a:rPr lang="zh-CN" altLang="en-US" sz="2000"/>
                        <a:t>大学</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无</a:t>
                      </a:r>
                    </a:p>
                  </a:txBody>
                  <a:tcPr/>
                </a:tc>
                <a:tc>
                  <a:txBody>
                    <a:bodyPr/>
                    <a:lstStyle/>
                    <a:p>
                      <a:pPr>
                        <a:buNone/>
                      </a:pPr>
                      <a:r>
                        <a:rPr lang="zh-CN" altLang="en-US" sz="2000"/>
                        <a:t>70.47602</a:t>
                      </a:r>
                    </a:p>
                  </a:txBody>
                  <a:tcPr/>
                </a:tc>
                <a:extLst>
                  <a:ext uri="{0D108BD9-81ED-4DB2-BD59-A6C34878D82A}">
                    <a16:rowId xmlns:a16="http://schemas.microsoft.com/office/drawing/2014/main" val="10002"/>
                  </a:ext>
                </a:extLst>
              </a:tr>
              <a:tr h="396240">
                <a:tc>
                  <a:txBody>
                    <a:bodyPr/>
                    <a:lstStyle/>
                    <a:p>
                      <a:pPr>
                        <a:buNone/>
                      </a:pPr>
                      <a:r>
                        <a:rPr lang="zh-CN" altLang="en-US" sz="2000"/>
                        <a:t>2</a:t>
                      </a:r>
                    </a:p>
                  </a:txBody>
                  <a:tcPr/>
                </a:tc>
                <a:tc>
                  <a:txBody>
                    <a:bodyPr/>
                    <a:lstStyle/>
                    <a:p>
                      <a:pPr>
                        <a:buNone/>
                      </a:pPr>
                      <a:r>
                        <a:rPr lang="zh-CN" altLang="en-US" sz="2000"/>
                        <a:t>2003</a:t>
                      </a:r>
                    </a:p>
                  </a:txBody>
                  <a:tcPr/>
                </a:tc>
                <a:tc>
                  <a:txBody>
                    <a:bodyPr/>
                    <a:lstStyle/>
                    <a:p>
                      <a:pPr>
                        <a:buNone/>
                      </a:pPr>
                      <a:r>
                        <a:rPr lang="zh-CN" altLang="en-US" sz="2000"/>
                        <a:t>45</a:t>
                      </a:r>
                    </a:p>
                  </a:txBody>
                  <a:tcPr/>
                </a:tc>
                <a:tc>
                  <a:txBody>
                    <a:bodyPr/>
                    <a:lstStyle/>
                    <a:p>
                      <a:pPr>
                        <a:buNone/>
                      </a:pPr>
                      <a:r>
                        <a:rPr lang="zh-CN" altLang="en-US" sz="2000"/>
                        <a:t>已婚</a:t>
                      </a:r>
                    </a:p>
                  </a:txBody>
                  <a:tcPr/>
                </a:tc>
                <a:tc>
                  <a:txBody>
                    <a:bodyPr/>
                    <a:lstStyle/>
                    <a:p>
                      <a:pPr>
                        <a:buNone/>
                      </a:pPr>
                      <a:r>
                        <a:rPr lang="zh-CN" altLang="en-US" sz="2000"/>
                        <a:t>白人</a:t>
                      </a:r>
                    </a:p>
                  </a:txBody>
                  <a:tcPr/>
                </a:tc>
                <a:tc>
                  <a:txBody>
                    <a:bodyPr/>
                    <a:lstStyle/>
                    <a:p>
                      <a:pPr>
                        <a:buNone/>
                      </a:pPr>
                      <a:r>
                        <a:rPr lang="zh-CN" altLang="en-US" sz="2000"/>
                        <a:t>大学在读</a:t>
                      </a:r>
                    </a:p>
                  </a:txBody>
                  <a:tcPr/>
                </a:tc>
                <a:tc>
                  <a:txBody>
                    <a:bodyPr/>
                    <a:lstStyle/>
                    <a:p>
                      <a:pPr>
                        <a:buNone/>
                      </a:pPr>
                      <a:r>
                        <a:rPr lang="zh-CN" altLang="en-US" sz="2000"/>
                        <a:t>工业</a:t>
                      </a:r>
                    </a:p>
                  </a:txBody>
                  <a:tcPr/>
                </a:tc>
                <a:tc>
                  <a:txBody>
                    <a:bodyPr/>
                    <a:lstStyle/>
                    <a:p>
                      <a:pPr>
                        <a:buNone/>
                      </a:pPr>
                      <a:r>
                        <a:rPr lang="zh-CN" altLang="en-US" sz="2000"/>
                        <a:t>良好</a:t>
                      </a:r>
                    </a:p>
                  </a:txBody>
                  <a:tcPr/>
                </a:tc>
                <a:tc>
                  <a:txBody>
                    <a:bodyPr/>
                    <a:lstStyle/>
                    <a:p>
                      <a:pPr>
                        <a:buNone/>
                      </a:pPr>
                      <a:r>
                        <a:rPr lang="zh-CN" altLang="en-US" sz="2000"/>
                        <a:t>有</a:t>
                      </a:r>
                    </a:p>
                  </a:txBody>
                  <a:tcPr/>
                </a:tc>
                <a:tc>
                  <a:txBody>
                    <a:bodyPr/>
                    <a:lstStyle/>
                    <a:p>
                      <a:pPr>
                        <a:buNone/>
                      </a:pPr>
                      <a:r>
                        <a:rPr lang="zh-CN" altLang="en-US" sz="2000"/>
                        <a:t>130.98220</a:t>
                      </a:r>
                    </a:p>
                  </a:txBody>
                  <a:tcPr/>
                </a:tc>
                <a:extLst>
                  <a:ext uri="{0D108BD9-81ED-4DB2-BD59-A6C34878D82A}">
                    <a16:rowId xmlns:a16="http://schemas.microsoft.com/office/drawing/2014/main" val="10003"/>
                  </a:ext>
                </a:extLst>
              </a:tr>
              <a:tr h="406400">
                <a:tc>
                  <a:txBody>
                    <a:bodyPr/>
                    <a:lstStyle/>
                    <a:p>
                      <a:pPr>
                        <a:buNone/>
                      </a:pPr>
                      <a:r>
                        <a:rPr lang="zh-CN" altLang="en-US" sz="2000"/>
                        <a:t>3</a:t>
                      </a:r>
                    </a:p>
                  </a:txBody>
                  <a:tcPr/>
                </a:tc>
                <a:tc>
                  <a:txBody>
                    <a:bodyPr/>
                    <a:lstStyle/>
                    <a:p>
                      <a:pPr>
                        <a:buNone/>
                      </a:pPr>
                      <a:r>
                        <a:rPr lang="zh-CN" altLang="en-US" sz="2000"/>
                        <a:t>2003</a:t>
                      </a:r>
                    </a:p>
                  </a:txBody>
                  <a:tcPr/>
                </a:tc>
                <a:tc>
                  <a:txBody>
                    <a:bodyPr/>
                    <a:lstStyle/>
                    <a:p>
                      <a:pPr>
                        <a:buNone/>
                      </a:pPr>
                      <a:r>
                        <a:rPr lang="zh-CN" altLang="en-US" sz="2000"/>
                        <a:t>43</a:t>
                      </a:r>
                    </a:p>
                  </a:txBody>
                  <a:tcPr/>
                </a:tc>
                <a:tc>
                  <a:txBody>
                    <a:bodyPr/>
                    <a:lstStyle/>
                    <a:p>
                      <a:pPr>
                        <a:buNone/>
                      </a:pPr>
                      <a:r>
                        <a:rPr lang="zh-CN" altLang="en-US" sz="2000"/>
                        <a:t>已婚</a:t>
                      </a:r>
                    </a:p>
                  </a:txBody>
                  <a:tcPr/>
                </a:tc>
                <a:tc>
                  <a:txBody>
                    <a:bodyPr/>
                    <a:lstStyle/>
                    <a:p>
                      <a:pPr>
                        <a:buNone/>
                      </a:pPr>
                      <a:r>
                        <a:rPr lang="zh-CN" altLang="en-US" sz="2000"/>
                        <a:t>亚洲人</a:t>
                      </a:r>
                    </a:p>
                  </a:txBody>
                  <a:tcPr/>
                </a:tc>
                <a:tc>
                  <a:txBody>
                    <a:bodyPr/>
                    <a:lstStyle/>
                    <a:p>
                      <a:pPr>
                        <a:buNone/>
                      </a:pPr>
                      <a:r>
                        <a:rPr lang="zh-CN" altLang="en-US" sz="2000"/>
                        <a:t>大学</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有</a:t>
                      </a:r>
                    </a:p>
                  </a:txBody>
                  <a:tcPr/>
                </a:tc>
                <a:tc>
                  <a:txBody>
                    <a:bodyPr/>
                    <a:lstStyle/>
                    <a:p>
                      <a:pPr>
                        <a:buNone/>
                      </a:pPr>
                      <a:r>
                        <a:rPr lang="zh-CN" altLang="en-US" sz="2000"/>
                        <a:t>154.68530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6912768"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表头设置（或称为</a:t>
            </a:r>
            <a:r>
              <a:rPr kumimoji="1" lang="zh-CN" altLang="en-US" b="1" dirty="0">
                <a:solidFill>
                  <a:srgbClr val="FF0000"/>
                </a:solidFill>
              </a:rPr>
              <a:t>字段名</a:t>
            </a:r>
            <a:r>
              <a:rPr kumimoji="1" lang="zh-CN" altLang="en-US" b="1" dirty="0">
                <a:solidFill>
                  <a:srgbClr val="2965AB"/>
                </a:solidFill>
              </a:rPr>
              <a:t>、</a:t>
            </a:r>
            <a:r>
              <a:rPr kumimoji="1" lang="zh-CN" altLang="en-US" b="1" dirty="0">
                <a:solidFill>
                  <a:srgbClr val="FF0000"/>
                </a:solidFill>
              </a:rPr>
              <a:t>列名</a:t>
            </a:r>
            <a:r>
              <a:rPr kumimoji="1" lang="zh-CN" altLang="en-US" b="1" dirty="0">
                <a:solidFill>
                  <a:srgbClr val="2965AB"/>
                </a:solidFill>
              </a:rPr>
              <a:t>、</a:t>
            </a:r>
            <a:r>
              <a:rPr kumimoji="1" lang="zh-CN" altLang="en-US" b="1" dirty="0">
                <a:solidFill>
                  <a:srgbClr val="FF0000"/>
                </a:solidFill>
              </a:rPr>
              <a:t>变量名</a:t>
            </a:r>
            <a:r>
              <a:rPr kumimoji="1" lang="zh-CN" altLang="en-US" b="1" dirty="0">
                <a:solidFill>
                  <a:srgbClr val="2965AB"/>
                </a:solidFill>
              </a:rPr>
              <a:t>）</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rgbClr val="2965AB"/>
              </a:buClr>
              <a:buSzPct val="100000"/>
            </a:pPr>
            <a:r>
              <a:rPr lang="zh-CN" altLang="en-US" sz="2000" dirty="0">
                <a:sym typeface="+mn-ea"/>
              </a:rPr>
              <a:t>导入</a:t>
            </a:r>
            <a:r>
              <a:rPr lang="en-US" altLang="zh-CN" sz="2000" dirty="0">
                <a:sym typeface="+mn-ea"/>
              </a:rPr>
              <a:t>Excel</a:t>
            </a:r>
            <a:r>
              <a:rPr lang="zh-CN" altLang="en-US" sz="2000" dirty="0">
                <a:sym typeface="+mn-ea"/>
              </a:rPr>
              <a:t>文件：</a:t>
            </a:r>
            <a:r>
              <a:rPr lang="en-US" altLang="zh-CN" sz="2000" dirty="0">
                <a:sym typeface="+mn-ea"/>
              </a:rPr>
              <a:t>score.xlsx</a:t>
            </a:r>
            <a:r>
              <a:rPr lang="zh-CN" altLang="en-US" sz="2000" dirty="0">
                <a:sym typeface="+mn-ea"/>
              </a:rPr>
              <a:t>，原始数据见表：</a:t>
            </a:r>
            <a:endParaRPr lang="en-US" sz="2000" dirty="0"/>
          </a:p>
        </p:txBody>
      </p:sp>
      <p:pic>
        <p:nvPicPr>
          <p:cNvPr id="9" name="图片 8"/>
          <p:cNvPicPr>
            <a:picLocks noChangeAspect="1"/>
          </p:cNvPicPr>
          <p:nvPr/>
        </p:nvPicPr>
        <p:blipFill>
          <a:blip r:embed="rId3"/>
          <a:stretch>
            <a:fillRect/>
          </a:stretch>
        </p:blipFill>
        <p:spPr>
          <a:xfrm>
            <a:off x="1160927" y="1608103"/>
            <a:ext cx="2739390" cy="1281430"/>
          </a:xfrm>
          <a:prstGeom prst="rect">
            <a:avLst/>
          </a:prstGeom>
        </p:spPr>
      </p:pic>
      <p:cxnSp>
        <p:nvCxnSpPr>
          <p:cNvPr id="2" name="直接箭头连接符 1"/>
          <p:cNvCxnSpPr>
            <a:stCxn id="9" idx="2"/>
          </p:cNvCxnSpPr>
          <p:nvPr/>
        </p:nvCxnSpPr>
        <p:spPr>
          <a:xfrm>
            <a:off x="2530622" y="2889533"/>
            <a:ext cx="0" cy="3860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3574" y="3426284"/>
            <a:ext cx="5742426" cy="706755"/>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score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pd</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read_excel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sym typeface="+mn-ea"/>
              </a:rPr>
              <a:t>score.xlsx</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score</a:t>
            </a:r>
            <a:endParaRPr lang="en-US" altLang="zh-CN" sz="2000" dirty="0">
              <a:solidFill>
                <a:srgbClr val="5F5F00"/>
              </a:solidFill>
              <a:highlight>
                <a:srgbClr val="FFFFFF"/>
              </a:highlight>
              <a:latin typeface="Monaco" panose="020B0509030404040204" pitchFamily="49" charset="0"/>
            </a:endParaRPr>
          </a:p>
        </p:txBody>
      </p:sp>
      <p:grpSp>
        <p:nvGrpSpPr>
          <p:cNvPr id="17" name="组合 16">
            <a:extLst>
              <a:ext uri="{FF2B5EF4-FFF2-40B4-BE49-F238E27FC236}">
                <a16:creationId xmlns:a16="http://schemas.microsoft.com/office/drawing/2014/main" id="{5B8817BD-3778-44B8-9192-D9FB695EA4E8}"/>
              </a:ext>
            </a:extLst>
          </p:cNvPr>
          <p:cNvGrpSpPr/>
          <p:nvPr/>
        </p:nvGrpSpPr>
        <p:grpSpPr>
          <a:xfrm>
            <a:off x="3900317" y="1483854"/>
            <a:ext cx="6516164" cy="764964"/>
            <a:chOff x="3900317" y="1483854"/>
            <a:chExt cx="6516164" cy="764964"/>
          </a:xfrm>
        </p:grpSpPr>
        <p:cxnSp>
          <p:nvCxnSpPr>
            <p:cNvPr id="6" name="直接箭头连接符 5"/>
            <p:cNvCxnSpPr>
              <a:cxnSpLocks/>
              <a:stCxn id="9" idx="3"/>
              <a:endCxn id="11" idx="1"/>
            </p:cNvCxnSpPr>
            <p:nvPr/>
          </p:nvCxnSpPr>
          <p:spPr>
            <a:xfrm flipV="1">
              <a:off x="3900317" y="1837232"/>
              <a:ext cx="971548" cy="41158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871865" y="1483854"/>
              <a:ext cx="5544616" cy="706755"/>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score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pd</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read_excel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'score.</a:t>
              </a:r>
              <a:r>
                <a:rPr lang="en-US" altLang="zh-CN" sz="2000" dirty="0" err="1">
                  <a:solidFill>
                    <a:srgbClr val="005F5F"/>
                  </a:solidFill>
                  <a:highlight>
                    <a:srgbClr val="FFFFFF"/>
                  </a:highlight>
                  <a:latin typeface="Monaco" panose="020B0509030404040204" pitchFamily="49" charset="0"/>
                </a:rPr>
                <a:t>xlsx'</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header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87005F"/>
                  </a:solidFill>
                  <a:highlight>
                    <a:srgbClr val="FFFFFF"/>
                  </a:highlight>
                  <a:latin typeface="Monaco" panose="020B0509030404040204" pitchFamily="49" charset="0"/>
                </a:rPr>
                <a:t>None</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score</a:t>
              </a:r>
              <a:endParaRPr lang="zh-CN" altLang="en-US" sz="2000" dirty="0">
                <a:latin typeface="Monaco" panose="020B0509030404040204" pitchFamily="49" charset="0"/>
              </a:endParaRPr>
            </a:p>
          </p:txBody>
        </p:sp>
      </p:grpSp>
      <p:graphicFrame>
        <p:nvGraphicFramePr>
          <p:cNvPr id="3" name="表格 2"/>
          <p:cNvGraphicFramePr/>
          <p:nvPr>
            <p:extLst>
              <p:ext uri="{D42A27DB-BD31-4B8C-83A1-F6EECF244321}">
                <p14:modId xmlns:p14="http://schemas.microsoft.com/office/powerpoint/2010/main" val="1452069935"/>
              </p:ext>
            </p:extLst>
          </p:nvPr>
        </p:nvGraphicFramePr>
        <p:xfrm>
          <a:off x="153546" y="4474669"/>
          <a:ext cx="2918460" cy="1981200"/>
        </p:xfrm>
        <a:graphic>
          <a:graphicData uri="http://schemas.openxmlformats.org/drawingml/2006/table">
            <a:tbl>
              <a:tblPr firstRow="1" bandRow="1">
                <a:tableStyleId>{5C22544A-7EE6-4342-B048-85BDC9FD1C3A}</a:tableStyleId>
              </a:tblPr>
              <a:tblGrid>
                <a:gridCol w="648970">
                  <a:extLst>
                    <a:ext uri="{9D8B030D-6E8A-4147-A177-3AD203B41FA5}">
                      <a16:colId xmlns:a16="http://schemas.microsoft.com/office/drawing/2014/main" val="20000"/>
                    </a:ext>
                  </a:extLst>
                </a:gridCol>
                <a:gridCol w="810260">
                  <a:extLst>
                    <a:ext uri="{9D8B030D-6E8A-4147-A177-3AD203B41FA5}">
                      <a16:colId xmlns:a16="http://schemas.microsoft.com/office/drawing/2014/main" val="20001"/>
                    </a:ext>
                  </a:extLst>
                </a:gridCol>
                <a:gridCol w="729615">
                  <a:extLst>
                    <a:ext uri="{9D8B030D-6E8A-4147-A177-3AD203B41FA5}">
                      <a16:colId xmlns:a16="http://schemas.microsoft.com/office/drawing/2014/main" val="20002"/>
                    </a:ext>
                  </a:extLst>
                </a:gridCol>
                <a:gridCol w="729615">
                  <a:extLst>
                    <a:ext uri="{9D8B030D-6E8A-4147-A177-3AD203B41FA5}">
                      <a16:colId xmlns:a16="http://schemas.microsoft.com/office/drawing/2014/main" val="20003"/>
                    </a:ext>
                  </a:extLst>
                </a:gridCol>
              </a:tblGrid>
              <a:tr h="396240">
                <a:tc>
                  <a:txBody>
                    <a:bodyPr/>
                    <a:lstStyle/>
                    <a:p>
                      <a:pPr algn="ctr">
                        <a:buNone/>
                      </a:pPr>
                      <a:endParaRPr lang="zh-CN" altLang="en-US" sz="2000">
                        <a:latin typeface="微软雅黑 Light" charset="0"/>
                        <a:ea typeface="微软雅黑" panose="020B0503020204020204" charset="-122"/>
                        <a:cs typeface="微软雅黑 Light" charset="0"/>
                      </a:endParaRPr>
                    </a:p>
                  </a:txBody>
                  <a:tcPr/>
                </a:tc>
                <a:tc>
                  <a:txBody>
                    <a:bodyPr/>
                    <a:lstStyle/>
                    <a:p>
                      <a:pPr algn="ctr">
                        <a:buNone/>
                      </a:pPr>
                      <a:r>
                        <a:rPr lang="zh-CN" altLang="en-US" sz="2000">
                          <a:latin typeface="微软雅黑 Light" charset="0"/>
                          <a:ea typeface="微软雅黑 Light" charset="0"/>
                        </a:rPr>
                        <a:t>李明</a:t>
                      </a:r>
                    </a:p>
                  </a:txBody>
                  <a:tcPr/>
                </a:tc>
                <a:tc>
                  <a:txBody>
                    <a:bodyPr/>
                    <a:lstStyle/>
                    <a:p>
                      <a:pPr algn="ctr">
                        <a:buNone/>
                      </a:pPr>
                      <a:r>
                        <a:rPr lang="zh-CN" altLang="en-US" sz="2000">
                          <a:latin typeface="微软雅黑 Light" charset="0"/>
                          <a:ea typeface="微软雅黑" panose="020B0503020204020204" charset="-122"/>
                          <a:cs typeface="微软雅黑 Light" charset="0"/>
                        </a:rPr>
                        <a:t>87</a:t>
                      </a:r>
                    </a:p>
                  </a:txBody>
                  <a:tcPr/>
                </a:tc>
                <a:tc>
                  <a:txBody>
                    <a:bodyPr/>
                    <a:lstStyle/>
                    <a:p>
                      <a:pPr algn="ctr">
                        <a:buNone/>
                      </a:pPr>
                      <a:r>
                        <a:rPr lang="zh-CN" altLang="en-US" sz="2000">
                          <a:latin typeface="微软雅黑 Light" charset="0"/>
                          <a:ea typeface="微软雅黑" panose="020B0503020204020204" charset="-122"/>
                          <a:cs typeface="微软雅黑 Light" charset="0"/>
                        </a:rPr>
                        <a:t>84</a:t>
                      </a:r>
                    </a:p>
                  </a:txBody>
                  <a:tcPr/>
                </a:tc>
                <a:extLst>
                  <a:ext uri="{0D108BD9-81ED-4DB2-BD59-A6C34878D82A}">
                    <a16:rowId xmlns:a16="http://schemas.microsoft.com/office/drawing/2014/main" val="10000"/>
                  </a:ext>
                </a:extLst>
              </a:tr>
              <a:tr h="396240">
                <a:tc>
                  <a:txBody>
                    <a:bodyPr/>
                    <a:lstStyle/>
                    <a:p>
                      <a:pPr algn="ctr">
                        <a:buNone/>
                      </a:pPr>
                      <a:r>
                        <a:rPr lang="zh-CN" altLang="en-US" sz="2000">
                          <a:latin typeface="微软雅黑 Light" charset="0"/>
                          <a:ea typeface="微软雅黑" panose="020B0503020204020204" charset="-122"/>
                          <a:cs typeface="微软雅黑 Light" charset="0"/>
                        </a:rPr>
                        <a:t>0</a:t>
                      </a:r>
                    </a:p>
                  </a:txBody>
                  <a:tcPr/>
                </a:tc>
                <a:tc>
                  <a:txBody>
                    <a:bodyPr/>
                    <a:lstStyle/>
                    <a:p>
                      <a:pPr algn="ctr">
                        <a:buNone/>
                      </a:pPr>
                      <a:r>
                        <a:rPr lang="zh-CN" altLang="en-US" sz="2000">
                          <a:latin typeface="微软雅黑 Light" charset="0"/>
                          <a:ea typeface="微软雅黑 Light" charset="0"/>
                        </a:rPr>
                        <a:t>张华</a:t>
                      </a:r>
                    </a:p>
                  </a:txBody>
                  <a:tcPr/>
                </a:tc>
                <a:tc>
                  <a:txBody>
                    <a:bodyPr/>
                    <a:lstStyle/>
                    <a:p>
                      <a:pPr algn="ctr">
                        <a:buNone/>
                      </a:pPr>
                      <a:r>
                        <a:rPr lang="zh-CN" altLang="en-US" sz="2000" dirty="0">
                          <a:latin typeface="微软雅黑 Light" charset="0"/>
                          <a:ea typeface="微软雅黑" panose="020B0503020204020204" charset="-122"/>
                          <a:cs typeface="微软雅黑 Light" charset="0"/>
                        </a:rPr>
                        <a:t>76</a:t>
                      </a:r>
                    </a:p>
                  </a:txBody>
                  <a:tcPr/>
                </a:tc>
                <a:tc>
                  <a:txBody>
                    <a:bodyPr/>
                    <a:lstStyle/>
                    <a:p>
                      <a:pPr algn="ctr">
                        <a:buNone/>
                      </a:pPr>
                      <a:r>
                        <a:rPr lang="zh-CN" altLang="en-US" sz="2000" dirty="0">
                          <a:latin typeface="微软雅黑 Light" charset="0"/>
                          <a:ea typeface="微软雅黑" panose="020B0503020204020204" charset="-122"/>
                          <a:cs typeface="微软雅黑 Light" charset="0"/>
                        </a:rPr>
                        <a:t>79</a:t>
                      </a:r>
                    </a:p>
                  </a:txBody>
                  <a:tcPr/>
                </a:tc>
                <a:extLst>
                  <a:ext uri="{0D108BD9-81ED-4DB2-BD59-A6C34878D82A}">
                    <a16:rowId xmlns:a16="http://schemas.microsoft.com/office/drawing/2014/main" val="10001"/>
                  </a:ext>
                </a:extLst>
              </a:tr>
              <a:tr h="396240">
                <a:tc>
                  <a:txBody>
                    <a:bodyPr/>
                    <a:lstStyle/>
                    <a:p>
                      <a:pPr algn="ctr">
                        <a:buNone/>
                      </a:pPr>
                      <a:r>
                        <a:rPr lang="zh-CN" altLang="en-US" sz="2000">
                          <a:latin typeface="微软雅黑 Light" charset="0"/>
                          <a:ea typeface="微软雅黑" panose="020B0503020204020204" charset="-122"/>
                          <a:cs typeface="微软雅黑 Light" charset="0"/>
                        </a:rPr>
                        <a:t>1</a:t>
                      </a:r>
                    </a:p>
                  </a:txBody>
                  <a:tcPr/>
                </a:tc>
                <a:tc>
                  <a:txBody>
                    <a:bodyPr/>
                    <a:lstStyle/>
                    <a:p>
                      <a:pPr algn="ctr">
                        <a:buNone/>
                      </a:pPr>
                      <a:r>
                        <a:rPr lang="zh-CN" altLang="en-US" sz="2000">
                          <a:latin typeface="微软雅黑 Light" charset="0"/>
                          <a:ea typeface="微软雅黑 Light" charset="0"/>
                        </a:rPr>
                        <a:t>刘浩</a:t>
                      </a:r>
                    </a:p>
                  </a:txBody>
                  <a:tcPr/>
                </a:tc>
                <a:tc>
                  <a:txBody>
                    <a:bodyPr/>
                    <a:lstStyle/>
                    <a:p>
                      <a:pPr algn="ctr">
                        <a:buNone/>
                      </a:pPr>
                      <a:r>
                        <a:rPr lang="zh-CN" altLang="en-US" sz="2000">
                          <a:latin typeface="微软雅黑 Light" charset="0"/>
                          <a:ea typeface="微软雅黑" panose="020B0503020204020204" charset="-122"/>
                          <a:cs typeface="微软雅黑 Light" charset="0"/>
                        </a:rPr>
                        <a:t>77</a:t>
                      </a:r>
                    </a:p>
                  </a:txBody>
                  <a:tcPr/>
                </a:tc>
                <a:tc>
                  <a:txBody>
                    <a:bodyPr/>
                    <a:lstStyle/>
                    <a:p>
                      <a:pPr algn="ctr">
                        <a:buNone/>
                      </a:pPr>
                      <a:r>
                        <a:rPr lang="zh-CN" altLang="en-US" sz="2000">
                          <a:latin typeface="微软雅黑 Light" charset="0"/>
                          <a:ea typeface="微软雅黑" panose="020B0503020204020204" charset="-122"/>
                          <a:cs typeface="微软雅黑 Light" charset="0"/>
                        </a:rPr>
                        <a:t>85</a:t>
                      </a:r>
                    </a:p>
                  </a:txBody>
                  <a:tcPr/>
                </a:tc>
                <a:extLst>
                  <a:ext uri="{0D108BD9-81ED-4DB2-BD59-A6C34878D82A}">
                    <a16:rowId xmlns:a16="http://schemas.microsoft.com/office/drawing/2014/main" val="10002"/>
                  </a:ext>
                </a:extLst>
              </a:tr>
              <a:tr h="396240">
                <a:tc>
                  <a:txBody>
                    <a:bodyPr/>
                    <a:lstStyle/>
                    <a:p>
                      <a:pPr algn="ctr">
                        <a:buNone/>
                      </a:pPr>
                      <a:r>
                        <a:rPr lang="zh-CN" altLang="en-US" sz="2000">
                          <a:latin typeface="微软雅黑 Light" charset="0"/>
                          <a:ea typeface="微软雅黑" panose="020B0503020204020204" charset="-122"/>
                          <a:cs typeface="微软雅黑 Light" charset="0"/>
                        </a:rPr>
                        <a:t>2</a:t>
                      </a:r>
                    </a:p>
                  </a:txBody>
                  <a:tcPr/>
                </a:tc>
                <a:tc>
                  <a:txBody>
                    <a:bodyPr/>
                    <a:lstStyle/>
                    <a:p>
                      <a:pPr algn="ctr">
                        <a:buNone/>
                      </a:pPr>
                      <a:r>
                        <a:rPr lang="zh-CN" altLang="en-US" sz="2000">
                          <a:latin typeface="微软雅黑 Light" charset="0"/>
                          <a:ea typeface="微软雅黑 Light" charset="0"/>
                        </a:rPr>
                        <a:t>李丹</a:t>
                      </a:r>
                    </a:p>
                  </a:txBody>
                  <a:tcPr/>
                </a:tc>
                <a:tc>
                  <a:txBody>
                    <a:bodyPr/>
                    <a:lstStyle/>
                    <a:p>
                      <a:pPr algn="ctr">
                        <a:buNone/>
                      </a:pPr>
                      <a:r>
                        <a:rPr lang="zh-CN" altLang="en-US" sz="2000">
                          <a:latin typeface="微软雅黑 Light" charset="0"/>
                          <a:ea typeface="微软雅黑" panose="020B0503020204020204" charset="-122"/>
                          <a:cs typeface="微软雅黑 Light" charset="0"/>
                        </a:rPr>
                        <a:t>90</a:t>
                      </a:r>
                    </a:p>
                  </a:txBody>
                  <a:tcPr/>
                </a:tc>
                <a:tc>
                  <a:txBody>
                    <a:bodyPr/>
                    <a:lstStyle/>
                    <a:p>
                      <a:pPr algn="ctr">
                        <a:buNone/>
                      </a:pPr>
                      <a:r>
                        <a:rPr lang="zh-CN" altLang="en-US" sz="2000">
                          <a:latin typeface="微软雅黑 Light" charset="0"/>
                          <a:ea typeface="微软雅黑" panose="020B0503020204020204" charset="-122"/>
                          <a:cs typeface="微软雅黑 Light" charset="0"/>
                        </a:rPr>
                        <a:t>93</a:t>
                      </a:r>
                    </a:p>
                  </a:txBody>
                  <a:tcPr/>
                </a:tc>
                <a:extLst>
                  <a:ext uri="{0D108BD9-81ED-4DB2-BD59-A6C34878D82A}">
                    <a16:rowId xmlns:a16="http://schemas.microsoft.com/office/drawing/2014/main" val="10003"/>
                  </a:ext>
                </a:extLst>
              </a:tr>
              <a:tr h="396240">
                <a:tc>
                  <a:txBody>
                    <a:bodyPr/>
                    <a:lstStyle/>
                    <a:p>
                      <a:pPr algn="ctr">
                        <a:buNone/>
                      </a:pPr>
                      <a:r>
                        <a:rPr lang="zh-CN" altLang="en-US" sz="2000">
                          <a:latin typeface="微软雅黑 Light" charset="0"/>
                          <a:ea typeface="微软雅黑" panose="020B0503020204020204" charset="-122"/>
                          <a:cs typeface="微软雅黑 Light" charset="0"/>
                        </a:rPr>
                        <a:t>3</a:t>
                      </a:r>
                    </a:p>
                  </a:txBody>
                  <a:tcPr/>
                </a:tc>
                <a:tc>
                  <a:txBody>
                    <a:bodyPr/>
                    <a:lstStyle/>
                    <a:p>
                      <a:pPr algn="ctr">
                        <a:buNone/>
                      </a:pPr>
                      <a:r>
                        <a:rPr lang="zh-CN" altLang="en-US" sz="2000">
                          <a:latin typeface="微软雅黑 Light" charset="0"/>
                          <a:ea typeface="微软雅黑 Light" charset="0"/>
                        </a:rPr>
                        <a:t>张伟</a:t>
                      </a:r>
                    </a:p>
                  </a:txBody>
                  <a:tcPr/>
                </a:tc>
                <a:tc>
                  <a:txBody>
                    <a:bodyPr/>
                    <a:lstStyle/>
                    <a:p>
                      <a:pPr algn="ctr">
                        <a:buNone/>
                      </a:pPr>
                      <a:r>
                        <a:rPr lang="zh-CN" altLang="en-US" sz="2000">
                          <a:latin typeface="微软雅黑 Light" charset="0"/>
                          <a:ea typeface="微软雅黑" panose="020B0503020204020204" charset="-122"/>
                          <a:cs typeface="微软雅黑 Light" charset="0"/>
                        </a:rPr>
                        <a:t>94</a:t>
                      </a:r>
                    </a:p>
                  </a:txBody>
                  <a:tcPr/>
                </a:tc>
                <a:tc>
                  <a:txBody>
                    <a:bodyPr/>
                    <a:lstStyle/>
                    <a:p>
                      <a:pPr algn="ctr">
                        <a:buNone/>
                      </a:pPr>
                      <a:r>
                        <a:rPr lang="zh-CN" altLang="en-US" sz="2000" dirty="0">
                          <a:latin typeface="微软雅黑 Light" charset="0"/>
                          <a:ea typeface="微软雅黑" panose="020B0503020204020204" charset="-122"/>
                          <a:cs typeface="微软雅黑 Light" charset="0"/>
                        </a:rPr>
                        <a:t>82</a:t>
                      </a:r>
                    </a:p>
                  </a:txBody>
                  <a:tcPr/>
                </a:tc>
                <a:extLst>
                  <a:ext uri="{0D108BD9-81ED-4DB2-BD59-A6C34878D82A}">
                    <a16:rowId xmlns:a16="http://schemas.microsoft.com/office/drawing/2014/main" val="10004"/>
                  </a:ext>
                </a:extLst>
              </a:tr>
            </a:tbl>
          </a:graphicData>
        </a:graphic>
      </p:graphicFrame>
      <p:graphicFrame>
        <p:nvGraphicFramePr>
          <p:cNvPr id="12" name="表格 11"/>
          <p:cNvGraphicFramePr/>
          <p:nvPr/>
        </p:nvGraphicFramePr>
        <p:xfrm>
          <a:off x="8068945" y="3300095"/>
          <a:ext cx="2974340" cy="2636520"/>
        </p:xfrm>
        <a:graphic>
          <a:graphicData uri="http://schemas.openxmlformats.org/drawingml/2006/table">
            <a:tbl>
              <a:tblPr firstRow="1" bandRow="1">
                <a:tableStyleId>{5C22544A-7EE6-4342-B048-85BDC9FD1C3A}</a:tableStyleId>
              </a:tblPr>
              <a:tblGrid>
                <a:gridCol w="743585">
                  <a:extLst>
                    <a:ext uri="{9D8B030D-6E8A-4147-A177-3AD203B41FA5}">
                      <a16:colId xmlns:a16="http://schemas.microsoft.com/office/drawing/2014/main" val="20000"/>
                    </a:ext>
                  </a:extLst>
                </a:gridCol>
                <a:gridCol w="743585">
                  <a:extLst>
                    <a:ext uri="{9D8B030D-6E8A-4147-A177-3AD203B41FA5}">
                      <a16:colId xmlns:a16="http://schemas.microsoft.com/office/drawing/2014/main" val="20001"/>
                    </a:ext>
                  </a:extLst>
                </a:gridCol>
                <a:gridCol w="743585">
                  <a:extLst>
                    <a:ext uri="{9D8B030D-6E8A-4147-A177-3AD203B41FA5}">
                      <a16:colId xmlns:a16="http://schemas.microsoft.com/office/drawing/2014/main" val="20002"/>
                    </a:ext>
                  </a:extLst>
                </a:gridCol>
                <a:gridCol w="743585">
                  <a:extLst>
                    <a:ext uri="{9D8B030D-6E8A-4147-A177-3AD203B41FA5}">
                      <a16:colId xmlns:a16="http://schemas.microsoft.com/office/drawing/2014/main" val="20003"/>
                    </a:ext>
                  </a:extLst>
                </a:gridCol>
              </a:tblGrid>
              <a:tr h="439420">
                <a:tc>
                  <a:txBody>
                    <a:bodyPr/>
                    <a:lstStyle/>
                    <a:p>
                      <a:pPr algn="ctr">
                        <a:buNone/>
                      </a:pPr>
                      <a:endParaRPr lang="zh-CN" altLang="en-US" sz="2000" b="0">
                        <a:solidFill>
                          <a:schemeClr val="dk1"/>
                        </a:solidFill>
                        <a:latin typeface="微软雅黑 Light" charset="0"/>
                        <a:ea typeface="微软雅黑" panose="020B0503020204020204" charset="-122"/>
                        <a:cs typeface="微软雅黑 Light" charset="0"/>
                      </a:endParaRPr>
                    </a:p>
                  </a:txBody>
                  <a:tcPr/>
                </a:tc>
                <a:tc>
                  <a:txBody>
                    <a:bodyPr/>
                    <a:lstStyle/>
                    <a:p>
                      <a:pPr algn="ctr">
                        <a:buNone/>
                      </a:pPr>
                      <a:r>
                        <a:rPr lang="zh-CN" altLang="en-US" sz="2000">
                          <a:latin typeface="微软雅黑 Light" charset="0"/>
                          <a:ea typeface="微软雅黑" panose="020B0503020204020204" charset="-122"/>
                          <a:cs typeface="微软雅黑 Light" charset="0"/>
                        </a:rPr>
                        <a:t>0</a:t>
                      </a:r>
                    </a:p>
                  </a:txBody>
                  <a:tcPr/>
                </a:tc>
                <a:tc>
                  <a:txBody>
                    <a:bodyPr/>
                    <a:lstStyle/>
                    <a:p>
                      <a:pPr algn="ctr">
                        <a:buNone/>
                      </a:pPr>
                      <a:r>
                        <a:rPr lang="zh-CN" altLang="en-US" sz="2000">
                          <a:latin typeface="微软雅黑 Light" charset="0"/>
                          <a:ea typeface="微软雅黑" panose="020B0503020204020204" charset="-122"/>
                          <a:cs typeface="微软雅黑 Light" charset="0"/>
                        </a:rPr>
                        <a:t>1</a:t>
                      </a:r>
                    </a:p>
                  </a:txBody>
                  <a:tcPr/>
                </a:tc>
                <a:tc>
                  <a:txBody>
                    <a:bodyPr/>
                    <a:lstStyle/>
                    <a:p>
                      <a:pPr algn="ctr">
                        <a:buNone/>
                      </a:pPr>
                      <a:r>
                        <a:rPr lang="zh-CN" altLang="en-US" sz="2000">
                          <a:latin typeface="微软雅黑 Light" charset="0"/>
                          <a:ea typeface="微软雅黑" panose="020B0503020204020204" charset="-122"/>
                          <a:cs typeface="微软雅黑 Light" charset="0"/>
                        </a:rPr>
                        <a:t>2</a:t>
                      </a:r>
                    </a:p>
                  </a:txBody>
                  <a:tcPr/>
                </a:tc>
                <a:extLst>
                  <a:ext uri="{0D108BD9-81ED-4DB2-BD59-A6C34878D82A}">
                    <a16:rowId xmlns:a16="http://schemas.microsoft.com/office/drawing/2014/main" val="10000"/>
                  </a:ext>
                </a:extLst>
              </a:tr>
              <a:tr h="439420">
                <a:tc>
                  <a:txBody>
                    <a:bodyPr/>
                    <a:lstStyle/>
                    <a:p>
                      <a:pPr algn="ctr">
                        <a:buNone/>
                      </a:pPr>
                      <a:r>
                        <a:rPr lang="zh-CN" altLang="en-US" sz="2000">
                          <a:latin typeface="微软雅黑 Light" charset="0"/>
                          <a:ea typeface="微软雅黑" panose="020B0503020204020204" charset="-122"/>
                          <a:cs typeface="微软雅黑 Light" charset="0"/>
                        </a:rPr>
                        <a:t>0</a:t>
                      </a:r>
                    </a:p>
                  </a:txBody>
                  <a:tcPr/>
                </a:tc>
                <a:tc>
                  <a:txBody>
                    <a:bodyPr/>
                    <a:lstStyle/>
                    <a:p>
                      <a:pPr algn="ctr">
                        <a:buNone/>
                      </a:pPr>
                      <a:r>
                        <a:rPr lang="zh-CN" altLang="en-US" sz="2000">
                          <a:latin typeface="微软雅黑 Light" charset="0"/>
                          <a:ea typeface="微软雅黑" panose="020B0503020204020204" charset="-122"/>
                          <a:cs typeface="微软雅黑 Light" charset="0"/>
                        </a:rPr>
                        <a:t>李明</a:t>
                      </a:r>
                    </a:p>
                  </a:txBody>
                  <a:tcPr/>
                </a:tc>
                <a:tc>
                  <a:txBody>
                    <a:bodyPr/>
                    <a:lstStyle/>
                    <a:p>
                      <a:pPr algn="ctr">
                        <a:buNone/>
                      </a:pPr>
                      <a:r>
                        <a:rPr lang="zh-CN" altLang="en-US" sz="2000">
                          <a:latin typeface="微软雅黑 Light" charset="0"/>
                          <a:ea typeface="微软雅黑" panose="020B0503020204020204" charset="-122"/>
                          <a:cs typeface="微软雅黑 Light" charset="0"/>
                        </a:rPr>
                        <a:t>87</a:t>
                      </a:r>
                    </a:p>
                  </a:txBody>
                  <a:tcPr/>
                </a:tc>
                <a:tc>
                  <a:txBody>
                    <a:bodyPr/>
                    <a:lstStyle/>
                    <a:p>
                      <a:pPr algn="ctr">
                        <a:buNone/>
                      </a:pPr>
                      <a:r>
                        <a:rPr lang="zh-CN" altLang="en-US" sz="2000">
                          <a:latin typeface="微软雅黑 Light" charset="0"/>
                          <a:ea typeface="微软雅黑" panose="020B0503020204020204" charset="-122"/>
                          <a:cs typeface="微软雅黑 Light" charset="0"/>
                        </a:rPr>
                        <a:t>84</a:t>
                      </a:r>
                    </a:p>
                  </a:txBody>
                  <a:tcPr/>
                </a:tc>
                <a:extLst>
                  <a:ext uri="{0D108BD9-81ED-4DB2-BD59-A6C34878D82A}">
                    <a16:rowId xmlns:a16="http://schemas.microsoft.com/office/drawing/2014/main" val="10001"/>
                  </a:ext>
                </a:extLst>
              </a:tr>
              <a:tr h="439420">
                <a:tc>
                  <a:txBody>
                    <a:bodyPr/>
                    <a:lstStyle/>
                    <a:p>
                      <a:pPr algn="ctr">
                        <a:buNone/>
                      </a:pPr>
                      <a:r>
                        <a:rPr lang="zh-CN" altLang="en-US" sz="2000">
                          <a:latin typeface="微软雅黑 Light" charset="0"/>
                          <a:ea typeface="微软雅黑" panose="020B0503020204020204" charset="-122"/>
                          <a:cs typeface="微软雅黑 Light" charset="0"/>
                        </a:rPr>
                        <a:t>1</a:t>
                      </a:r>
                    </a:p>
                  </a:txBody>
                  <a:tcPr/>
                </a:tc>
                <a:tc>
                  <a:txBody>
                    <a:bodyPr/>
                    <a:lstStyle/>
                    <a:p>
                      <a:pPr algn="ctr">
                        <a:buNone/>
                      </a:pPr>
                      <a:r>
                        <a:rPr lang="zh-CN" altLang="en-US" sz="2000">
                          <a:latin typeface="微软雅黑 Light" charset="0"/>
                          <a:ea typeface="微软雅黑" panose="020B0503020204020204" charset="-122"/>
                          <a:cs typeface="微软雅黑 Light" charset="0"/>
                        </a:rPr>
                        <a:t>张华</a:t>
                      </a:r>
                    </a:p>
                  </a:txBody>
                  <a:tcPr/>
                </a:tc>
                <a:tc>
                  <a:txBody>
                    <a:bodyPr/>
                    <a:lstStyle/>
                    <a:p>
                      <a:pPr algn="ctr">
                        <a:buNone/>
                      </a:pPr>
                      <a:r>
                        <a:rPr lang="zh-CN" altLang="en-US" sz="2000">
                          <a:latin typeface="微软雅黑 Light" charset="0"/>
                          <a:ea typeface="微软雅黑" panose="020B0503020204020204" charset="-122"/>
                          <a:cs typeface="微软雅黑 Light" charset="0"/>
                        </a:rPr>
                        <a:t>76</a:t>
                      </a:r>
                    </a:p>
                  </a:txBody>
                  <a:tcPr/>
                </a:tc>
                <a:tc>
                  <a:txBody>
                    <a:bodyPr/>
                    <a:lstStyle/>
                    <a:p>
                      <a:pPr algn="ctr">
                        <a:buNone/>
                      </a:pPr>
                      <a:r>
                        <a:rPr lang="zh-CN" altLang="en-US" sz="2000">
                          <a:latin typeface="微软雅黑 Light" charset="0"/>
                          <a:ea typeface="微软雅黑" panose="020B0503020204020204" charset="-122"/>
                          <a:cs typeface="微软雅黑 Light" charset="0"/>
                        </a:rPr>
                        <a:t>79</a:t>
                      </a:r>
                    </a:p>
                  </a:txBody>
                  <a:tcPr/>
                </a:tc>
                <a:extLst>
                  <a:ext uri="{0D108BD9-81ED-4DB2-BD59-A6C34878D82A}">
                    <a16:rowId xmlns:a16="http://schemas.microsoft.com/office/drawing/2014/main" val="10002"/>
                  </a:ext>
                </a:extLst>
              </a:tr>
              <a:tr h="439420">
                <a:tc>
                  <a:txBody>
                    <a:bodyPr/>
                    <a:lstStyle/>
                    <a:p>
                      <a:pPr algn="ctr">
                        <a:buNone/>
                      </a:pPr>
                      <a:r>
                        <a:rPr lang="zh-CN" altLang="en-US" sz="2000">
                          <a:latin typeface="微软雅黑 Light" charset="0"/>
                          <a:ea typeface="微软雅黑" panose="020B0503020204020204" charset="-122"/>
                          <a:cs typeface="微软雅黑 Light" charset="0"/>
                        </a:rPr>
                        <a:t>2</a:t>
                      </a:r>
                    </a:p>
                  </a:txBody>
                  <a:tcPr/>
                </a:tc>
                <a:tc>
                  <a:txBody>
                    <a:bodyPr/>
                    <a:lstStyle/>
                    <a:p>
                      <a:pPr algn="ctr">
                        <a:buNone/>
                      </a:pPr>
                      <a:r>
                        <a:rPr lang="zh-CN" altLang="en-US" sz="2000">
                          <a:latin typeface="微软雅黑 Light" charset="0"/>
                          <a:ea typeface="微软雅黑" panose="020B0503020204020204" charset="-122"/>
                          <a:cs typeface="微软雅黑 Light" charset="0"/>
                        </a:rPr>
                        <a:t>刘浩</a:t>
                      </a:r>
                    </a:p>
                  </a:txBody>
                  <a:tcPr/>
                </a:tc>
                <a:tc>
                  <a:txBody>
                    <a:bodyPr/>
                    <a:lstStyle/>
                    <a:p>
                      <a:pPr algn="ctr">
                        <a:buNone/>
                      </a:pPr>
                      <a:r>
                        <a:rPr lang="zh-CN" altLang="en-US" sz="2000">
                          <a:latin typeface="微软雅黑 Light" charset="0"/>
                          <a:ea typeface="微软雅黑" panose="020B0503020204020204" charset="-122"/>
                          <a:cs typeface="微软雅黑 Light" charset="0"/>
                        </a:rPr>
                        <a:t>77</a:t>
                      </a:r>
                    </a:p>
                  </a:txBody>
                  <a:tcPr/>
                </a:tc>
                <a:tc>
                  <a:txBody>
                    <a:bodyPr/>
                    <a:lstStyle/>
                    <a:p>
                      <a:pPr algn="ctr">
                        <a:buNone/>
                      </a:pPr>
                      <a:r>
                        <a:rPr lang="zh-CN" altLang="en-US" sz="2000">
                          <a:latin typeface="微软雅黑 Light" charset="0"/>
                          <a:ea typeface="微软雅黑" panose="020B0503020204020204" charset="-122"/>
                          <a:cs typeface="微软雅黑 Light" charset="0"/>
                        </a:rPr>
                        <a:t>85</a:t>
                      </a:r>
                    </a:p>
                  </a:txBody>
                  <a:tcPr/>
                </a:tc>
                <a:extLst>
                  <a:ext uri="{0D108BD9-81ED-4DB2-BD59-A6C34878D82A}">
                    <a16:rowId xmlns:a16="http://schemas.microsoft.com/office/drawing/2014/main" val="10003"/>
                  </a:ext>
                </a:extLst>
              </a:tr>
              <a:tr h="439420">
                <a:tc>
                  <a:txBody>
                    <a:bodyPr/>
                    <a:lstStyle/>
                    <a:p>
                      <a:pPr algn="ctr">
                        <a:buNone/>
                      </a:pPr>
                      <a:r>
                        <a:rPr lang="zh-CN" altLang="en-US" sz="2000">
                          <a:latin typeface="微软雅黑 Light" charset="0"/>
                          <a:ea typeface="微软雅黑" panose="020B0503020204020204" charset="-122"/>
                          <a:cs typeface="微软雅黑 Light" charset="0"/>
                        </a:rPr>
                        <a:t>3</a:t>
                      </a:r>
                    </a:p>
                  </a:txBody>
                  <a:tcPr/>
                </a:tc>
                <a:tc>
                  <a:txBody>
                    <a:bodyPr/>
                    <a:lstStyle/>
                    <a:p>
                      <a:pPr algn="ctr">
                        <a:buNone/>
                      </a:pPr>
                      <a:r>
                        <a:rPr lang="zh-CN" altLang="en-US" sz="2000">
                          <a:latin typeface="微软雅黑 Light" charset="0"/>
                          <a:ea typeface="微软雅黑" panose="020B0503020204020204" charset="-122"/>
                          <a:cs typeface="微软雅黑 Light" charset="0"/>
                        </a:rPr>
                        <a:t>李丹</a:t>
                      </a:r>
                    </a:p>
                  </a:txBody>
                  <a:tcPr/>
                </a:tc>
                <a:tc>
                  <a:txBody>
                    <a:bodyPr/>
                    <a:lstStyle/>
                    <a:p>
                      <a:pPr algn="ctr">
                        <a:buNone/>
                      </a:pPr>
                      <a:r>
                        <a:rPr lang="zh-CN" altLang="en-US" sz="2000">
                          <a:latin typeface="微软雅黑 Light" charset="0"/>
                          <a:ea typeface="微软雅黑" panose="020B0503020204020204" charset="-122"/>
                          <a:cs typeface="微软雅黑 Light" charset="0"/>
                        </a:rPr>
                        <a:t>90</a:t>
                      </a:r>
                    </a:p>
                  </a:txBody>
                  <a:tcPr/>
                </a:tc>
                <a:tc>
                  <a:txBody>
                    <a:bodyPr/>
                    <a:lstStyle/>
                    <a:p>
                      <a:pPr algn="ctr">
                        <a:buNone/>
                      </a:pPr>
                      <a:r>
                        <a:rPr lang="zh-CN" altLang="en-US" sz="2000">
                          <a:latin typeface="微软雅黑 Light" charset="0"/>
                          <a:ea typeface="微软雅黑" panose="020B0503020204020204" charset="-122"/>
                          <a:cs typeface="微软雅黑 Light" charset="0"/>
                        </a:rPr>
                        <a:t>93</a:t>
                      </a:r>
                    </a:p>
                  </a:txBody>
                  <a:tcPr/>
                </a:tc>
                <a:extLst>
                  <a:ext uri="{0D108BD9-81ED-4DB2-BD59-A6C34878D82A}">
                    <a16:rowId xmlns:a16="http://schemas.microsoft.com/office/drawing/2014/main" val="10004"/>
                  </a:ext>
                </a:extLst>
              </a:tr>
              <a:tr h="439420">
                <a:tc>
                  <a:txBody>
                    <a:bodyPr/>
                    <a:lstStyle/>
                    <a:p>
                      <a:pPr algn="ctr">
                        <a:buNone/>
                      </a:pPr>
                      <a:r>
                        <a:rPr lang="zh-CN" altLang="en-US" sz="2000">
                          <a:latin typeface="微软雅黑 Light" charset="0"/>
                          <a:ea typeface="微软雅黑" panose="020B0503020204020204" charset="-122"/>
                          <a:cs typeface="微软雅黑 Light" charset="0"/>
                        </a:rPr>
                        <a:t>4</a:t>
                      </a:r>
                    </a:p>
                  </a:txBody>
                  <a:tcPr/>
                </a:tc>
                <a:tc>
                  <a:txBody>
                    <a:bodyPr/>
                    <a:lstStyle/>
                    <a:p>
                      <a:pPr algn="ctr">
                        <a:buNone/>
                      </a:pPr>
                      <a:r>
                        <a:rPr lang="zh-CN" altLang="en-US" sz="2000">
                          <a:latin typeface="微软雅黑 Light" charset="0"/>
                          <a:ea typeface="微软雅黑" panose="020B0503020204020204" charset="-122"/>
                          <a:cs typeface="微软雅黑 Light" charset="0"/>
                        </a:rPr>
                        <a:t>张伟</a:t>
                      </a:r>
                    </a:p>
                  </a:txBody>
                  <a:tcPr/>
                </a:tc>
                <a:tc>
                  <a:txBody>
                    <a:bodyPr/>
                    <a:lstStyle/>
                    <a:p>
                      <a:pPr algn="ctr">
                        <a:buNone/>
                      </a:pPr>
                      <a:r>
                        <a:rPr lang="zh-CN" altLang="en-US" sz="2000" dirty="0">
                          <a:latin typeface="微软雅黑 Light" charset="0"/>
                          <a:ea typeface="微软雅黑" panose="020B0503020204020204" charset="-122"/>
                          <a:cs typeface="微软雅黑 Light" charset="0"/>
                        </a:rPr>
                        <a:t>94</a:t>
                      </a:r>
                    </a:p>
                  </a:txBody>
                  <a:tcPr/>
                </a:tc>
                <a:tc>
                  <a:txBody>
                    <a:bodyPr/>
                    <a:lstStyle/>
                    <a:p>
                      <a:pPr algn="ctr">
                        <a:buNone/>
                      </a:pPr>
                      <a:r>
                        <a:rPr lang="zh-CN" altLang="en-US" sz="2000" dirty="0">
                          <a:latin typeface="微软雅黑 Light" charset="0"/>
                          <a:ea typeface="微软雅黑" panose="020B0503020204020204" charset="-122"/>
                          <a:cs typeface="微软雅黑 Light" charset="0"/>
                        </a:rPr>
                        <a:t>82</a:t>
                      </a:r>
                    </a:p>
                  </a:txBody>
                  <a:tcPr/>
                </a:tc>
                <a:extLst>
                  <a:ext uri="{0D108BD9-81ED-4DB2-BD59-A6C34878D82A}">
                    <a16:rowId xmlns:a16="http://schemas.microsoft.com/office/drawing/2014/main" val="10005"/>
                  </a:ext>
                </a:extLst>
              </a:tr>
            </a:tbl>
          </a:graphicData>
        </a:graphic>
      </p:graphicFrame>
      <p:sp>
        <p:nvSpPr>
          <p:cNvPr id="7" name="思想气泡: 云 6">
            <a:extLst>
              <a:ext uri="{FF2B5EF4-FFF2-40B4-BE49-F238E27FC236}">
                <a16:creationId xmlns:a16="http://schemas.microsoft.com/office/drawing/2014/main" id="{928B0BA5-D763-48E3-BD63-B6665102A463}"/>
              </a:ext>
            </a:extLst>
          </p:cNvPr>
          <p:cNvSpPr/>
          <p:nvPr/>
        </p:nvSpPr>
        <p:spPr>
          <a:xfrm>
            <a:off x="4024698" y="2399489"/>
            <a:ext cx="3456381" cy="920993"/>
          </a:xfrm>
          <a:prstGeom prst="cloudCallout">
            <a:avLst>
              <a:gd name="adj1" fmla="val -57367"/>
              <a:gd name="adj2" fmla="val 60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这是相对路径，用</a:t>
            </a:r>
            <a:r>
              <a:rPr lang="en-US" altLang="zh-CN" dirty="0" err="1"/>
              <a:t>cookdata</a:t>
            </a:r>
            <a:r>
              <a:rPr lang="zh-CN" altLang="en-US" dirty="0"/>
              <a:t>平台时，要修改路径</a:t>
            </a:r>
          </a:p>
        </p:txBody>
      </p:sp>
      <p:sp>
        <p:nvSpPr>
          <p:cNvPr id="16" name="文本框 15">
            <a:extLst>
              <a:ext uri="{FF2B5EF4-FFF2-40B4-BE49-F238E27FC236}">
                <a16:creationId xmlns:a16="http://schemas.microsoft.com/office/drawing/2014/main" id="{1682CEED-FCC4-41C8-B04A-F0F623C2CB80}"/>
              </a:ext>
            </a:extLst>
          </p:cNvPr>
          <p:cNvSpPr txBox="1"/>
          <p:nvPr/>
        </p:nvSpPr>
        <p:spPr>
          <a:xfrm>
            <a:off x="3647728" y="4133039"/>
            <a:ext cx="3957156" cy="1908215"/>
          </a:xfrm>
          <a:prstGeom prst="rect">
            <a:avLst/>
          </a:prstGeom>
          <a:noFill/>
        </p:spPr>
        <p:txBody>
          <a:bodyPr wrap="square" rtlCol="0">
            <a:spAutoFit/>
          </a:bodyPr>
          <a:lstStyle/>
          <a:p>
            <a:pPr lvl="1">
              <a:lnSpc>
                <a:spcPct val="100000"/>
              </a:lnSpc>
              <a:buClr>
                <a:srgbClr val="2965AB"/>
              </a:buClr>
              <a:buSzPct val="100000"/>
            </a:pPr>
            <a:r>
              <a:rPr lang="zh-CN" altLang="en-US" sz="2000" dirty="0">
                <a:sym typeface="+mn-ea"/>
              </a:rPr>
              <a:t>发现什么毛病？</a:t>
            </a:r>
            <a:endParaRPr lang="en-US" altLang="zh-CN" sz="2000" dirty="0">
              <a:sym typeface="+mn-ea"/>
            </a:endParaRPr>
          </a:p>
          <a:p>
            <a:pPr lvl="1">
              <a:lnSpc>
                <a:spcPct val="100000"/>
              </a:lnSpc>
              <a:buClr>
                <a:srgbClr val="2965AB"/>
              </a:buClr>
              <a:buSzPct val="100000"/>
            </a:pPr>
            <a:r>
              <a:rPr lang="en-US" altLang="zh-CN" sz="2000" dirty="0" err="1">
                <a:sym typeface="+mn-ea"/>
              </a:rPr>
              <a:t>第一行数据被当成了</a:t>
            </a:r>
            <a:r>
              <a:rPr lang="zh-CN" altLang="en-US" sz="2000" dirty="0">
                <a:sym typeface="+mn-ea"/>
              </a:rPr>
              <a:t>字段名！</a:t>
            </a:r>
            <a:endParaRPr lang="en-US" altLang="zh-CN" sz="2000" dirty="0">
              <a:sym typeface="+mn-ea"/>
            </a:endParaRPr>
          </a:p>
          <a:p>
            <a:pPr lvl="1">
              <a:lnSpc>
                <a:spcPct val="100000"/>
              </a:lnSpc>
              <a:buClr>
                <a:srgbClr val="2965AB"/>
              </a:buClr>
              <a:buSzPct val="100000"/>
            </a:pPr>
            <a:r>
              <a:rPr lang="zh-CN" altLang="en-US" sz="2000" dirty="0">
                <a:sym typeface="+mn-ea"/>
              </a:rPr>
              <a:t>更正：</a:t>
            </a:r>
            <a:r>
              <a:rPr lang="en-US" altLang="zh-CN" sz="2000" dirty="0" err="1">
                <a:sym typeface="+mn-ea"/>
              </a:rPr>
              <a:t>可以设置参数</a:t>
            </a:r>
            <a:r>
              <a:rPr lang="en-US" altLang="zh-CN" sz="2000" dirty="0" err="1">
                <a:latin typeface="Monaco" panose="020B0509030404040204" pitchFamily="49" charset="0"/>
                <a:cs typeface="Monaco" panose="020B0509030404040204" pitchFamily="49" charset="0"/>
                <a:sym typeface="+mn-ea"/>
              </a:rPr>
              <a:t>header</a:t>
            </a:r>
            <a:r>
              <a:rPr lang="en-US" altLang="zh-CN" sz="2000" dirty="0">
                <a:latin typeface="Monaco" panose="020B0509030404040204" pitchFamily="49" charset="0"/>
                <a:cs typeface="Monaco" panose="020B0509030404040204" pitchFamily="49" charset="0"/>
                <a:sym typeface="+mn-ea"/>
              </a:rPr>
              <a:t> = </a:t>
            </a:r>
            <a:r>
              <a:rPr lang="en-US" altLang="zh-CN" sz="2000" dirty="0" err="1">
                <a:latin typeface="Monaco" panose="020B0509030404040204" pitchFamily="49" charset="0"/>
                <a:cs typeface="Monaco" panose="020B0509030404040204" pitchFamily="49" charset="0"/>
                <a:sym typeface="+mn-ea"/>
              </a:rPr>
              <a:t>None,</a:t>
            </a:r>
            <a:r>
              <a:rPr lang="en-US" altLang="zh-CN" sz="2000" dirty="0" err="1">
                <a:sym typeface="+mn-ea"/>
              </a:rPr>
              <a:t>为其添加默认的表头</a:t>
            </a:r>
            <a:r>
              <a:rPr lang="zh-CN" altLang="en-US" sz="2000" dirty="0">
                <a:sym typeface="+mn-ea"/>
              </a:rPr>
              <a:t>（</a:t>
            </a:r>
            <a:r>
              <a:rPr lang="en-US" altLang="zh-CN" sz="2000" dirty="0">
                <a:sym typeface="+mn-ea"/>
              </a:rPr>
              <a:t>0</a:t>
            </a:r>
            <a:r>
              <a:rPr lang="zh-CN" altLang="en-US" sz="2000" dirty="0">
                <a:sym typeface="+mn-ea"/>
              </a:rPr>
              <a:t>、</a:t>
            </a:r>
            <a:r>
              <a:rPr lang="en-US" altLang="zh-CN" sz="2000" dirty="0">
                <a:sym typeface="+mn-ea"/>
              </a:rPr>
              <a:t>1</a:t>
            </a:r>
            <a:r>
              <a:rPr lang="zh-CN" altLang="en-US" sz="2000" dirty="0">
                <a:sym typeface="+mn-ea"/>
              </a:rPr>
              <a:t>、</a:t>
            </a:r>
            <a:r>
              <a:rPr lang="en-US" altLang="zh-CN" sz="2000" dirty="0">
                <a:sym typeface="+mn-ea"/>
              </a:rPr>
              <a:t>2</a:t>
            </a:r>
            <a:r>
              <a:rPr lang="zh-CN" altLang="en-US" sz="2000" dirty="0">
                <a:sym typeface="+mn-ea"/>
              </a:rPr>
              <a:t>）</a:t>
            </a:r>
            <a:endParaRPr lang="en-US" altLang="zh-CN" sz="2000" dirty="0"/>
          </a:p>
          <a:p>
            <a:endParaRPr lang="zh-CN" altLang="en-US" dirty="0"/>
          </a:p>
        </p:txBody>
      </p:sp>
      <p:sp>
        <p:nvSpPr>
          <p:cNvPr id="18" name="文本框 17">
            <a:extLst>
              <a:ext uri="{FF2B5EF4-FFF2-40B4-BE49-F238E27FC236}">
                <a16:creationId xmlns:a16="http://schemas.microsoft.com/office/drawing/2014/main" id="{0B0413D1-0AE5-4AEA-8DA7-545B41A073EE}"/>
              </a:ext>
            </a:extLst>
          </p:cNvPr>
          <p:cNvSpPr txBox="1"/>
          <p:nvPr/>
        </p:nvSpPr>
        <p:spPr>
          <a:xfrm>
            <a:off x="7604884" y="6041254"/>
            <a:ext cx="4323764" cy="646331"/>
          </a:xfrm>
          <a:prstGeom prst="rect">
            <a:avLst/>
          </a:prstGeom>
          <a:noFill/>
        </p:spPr>
        <p:txBody>
          <a:bodyPr wrap="square" rtlCol="0">
            <a:spAutoFit/>
          </a:bodyPr>
          <a:lstStyle/>
          <a:p>
            <a:r>
              <a:rPr lang="zh-CN" altLang="en-US" dirty="0"/>
              <a:t>以后会讲，如何修改字段名，如</a:t>
            </a:r>
            <a:r>
              <a:rPr lang="en-US" altLang="zh-CN" dirty="0"/>
              <a:t>0,1,2</a:t>
            </a:r>
            <a:r>
              <a:rPr lang="zh-CN" altLang="en-US" dirty="0"/>
              <a:t>变成姓名、数学、语文。先实战添加默认表头。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b="1" dirty="0">
                <a:solidFill>
                  <a:srgbClr val="2965AB"/>
                </a:solidFill>
                <a:sym typeface="+mn-ea"/>
              </a:rPr>
              <a:t>Pandas</a:t>
            </a:r>
            <a:r>
              <a:rPr lang="zh-CN" altLang="en-US" b="1" dirty="0">
                <a:solidFill>
                  <a:srgbClr val="2965AB"/>
                </a:solidFill>
                <a:sym typeface="+mn-ea"/>
              </a:rPr>
              <a:t>读取文件的函数</a:t>
            </a:r>
            <a:endParaRPr kumimoji="1" lang="en-US" altLang="zh-CN" b="1" dirty="0">
              <a:solidFill>
                <a:srgbClr val="2965AB"/>
              </a:solidFill>
              <a:sym typeface="+mn-ea"/>
            </a:endParaRPr>
          </a:p>
        </p:txBody>
      </p:sp>
      <p:graphicFrame>
        <p:nvGraphicFramePr>
          <p:cNvPr id="6" name="表格 5"/>
          <p:cNvGraphicFramePr/>
          <p:nvPr/>
        </p:nvGraphicFramePr>
        <p:xfrm>
          <a:off x="1563370" y="1612265"/>
          <a:ext cx="8167370" cy="3632200"/>
        </p:xfrm>
        <a:graphic>
          <a:graphicData uri="http://schemas.openxmlformats.org/drawingml/2006/table">
            <a:tbl>
              <a:tblPr firstRow="1" bandRow="1">
                <a:tableStyleId>{5C22544A-7EE6-4342-B048-85BDC9FD1C3A}</a:tableStyleId>
              </a:tblPr>
              <a:tblGrid>
                <a:gridCol w="4083685">
                  <a:extLst>
                    <a:ext uri="{9D8B030D-6E8A-4147-A177-3AD203B41FA5}">
                      <a16:colId xmlns:a16="http://schemas.microsoft.com/office/drawing/2014/main" val="20000"/>
                    </a:ext>
                  </a:extLst>
                </a:gridCol>
                <a:gridCol w="4083685">
                  <a:extLst>
                    <a:ext uri="{9D8B030D-6E8A-4147-A177-3AD203B41FA5}">
                      <a16:colId xmlns:a16="http://schemas.microsoft.com/office/drawing/2014/main" val="20001"/>
                    </a:ext>
                  </a:extLst>
                </a:gridCol>
              </a:tblGrid>
              <a:tr h="396240">
                <a:tc>
                  <a:txBody>
                    <a:bodyPr/>
                    <a:lstStyle/>
                    <a:p>
                      <a:pPr>
                        <a:buNone/>
                      </a:pPr>
                      <a:r>
                        <a:rPr lang="zh-CN" altLang="en-US" sz="2000">
                          <a:latin typeface="微软雅黑" panose="020B0503020204020204" charset="-122"/>
                          <a:ea typeface="微软雅黑" panose="020B0503020204020204" charset="-122"/>
                        </a:rPr>
                        <a:t>数据文件</a:t>
                      </a:r>
                    </a:p>
                  </a:txBody>
                  <a:tcPr/>
                </a:tc>
                <a:tc>
                  <a:txBody>
                    <a:bodyPr/>
                    <a:lstStyle/>
                    <a:p>
                      <a:pPr>
                        <a:buNone/>
                      </a:pPr>
                      <a:r>
                        <a:rPr lang="en-US" altLang="zh-CN" sz="2000">
                          <a:latin typeface="微软雅黑" panose="020B0503020204020204" charset="-122"/>
                          <a:ea typeface="微软雅黑" panose="020B0503020204020204" charset="-122"/>
                          <a:cs typeface="微软雅黑" panose="020B0503020204020204" charset="-122"/>
                        </a:rPr>
                        <a:t>Pandas</a:t>
                      </a:r>
                      <a:r>
                        <a:rPr lang="zh-CN" altLang="en-US" sz="2000">
                          <a:latin typeface="微软雅黑" panose="020B0503020204020204" charset="-122"/>
                          <a:ea typeface="微软雅黑" panose="020B0503020204020204" charset="-122"/>
                          <a:cs typeface="微软雅黑" panose="020B0503020204020204" charset="-122"/>
                        </a:rPr>
                        <a:t>读取函数</a:t>
                      </a:r>
                    </a:p>
                  </a:txBody>
                  <a:tcPr/>
                </a:tc>
                <a:extLst>
                  <a:ext uri="{0D108BD9-81ED-4DB2-BD59-A6C34878D82A}">
                    <a16:rowId xmlns:a16="http://schemas.microsoft.com/office/drawing/2014/main" val="10000"/>
                  </a:ext>
                </a:extLst>
              </a:tr>
              <a:tr h="462280">
                <a:tc>
                  <a:txBody>
                    <a:bodyPr/>
                    <a:lstStyle/>
                    <a:p>
                      <a:pPr>
                        <a:buNone/>
                      </a:pPr>
                      <a:r>
                        <a:rPr lang="en-US" altLang="zh-CN" sz="2000">
                          <a:latin typeface="微软雅黑" panose="020B0503020204020204" charset="-122"/>
                          <a:ea typeface="微软雅黑" panose="020B0503020204020204" charset="-122"/>
                          <a:sym typeface="+mn-ea"/>
                        </a:rPr>
                        <a:t>MS Excel</a:t>
                      </a:r>
                      <a:endParaRPr lang="en-US" altLang="zh-CN" sz="2000">
                        <a:latin typeface="微软雅黑" panose="020B0503020204020204" charset="-122"/>
                        <a:ea typeface="微软雅黑" panose="020B0503020204020204" charset="-122"/>
                      </a:endParaRPr>
                    </a:p>
                  </a:txBody>
                  <a:tcPr/>
                </a:tc>
                <a:tc>
                  <a:txBody>
                    <a:bodyPr/>
                    <a:lstStyle/>
                    <a:p>
                      <a:pPr>
                        <a:buNone/>
                      </a:pPr>
                      <a:r>
                        <a:rPr lang="en-US" altLang="zh-CN" sz="2000">
                          <a:latin typeface="微软雅黑" panose="020B0503020204020204" charset="-122"/>
                          <a:ea typeface="微软雅黑" panose="020B0503020204020204" charset="-122"/>
                          <a:sym typeface="+mn-ea"/>
                        </a:rPr>
                        <a:t>read_excel</a:t>
                      </a:r>
                      <a:endParaRPr lang="en-US" altLang="zh-CN" sz="200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1"/>
                  </a:ext>
                </a:extLst>
              </a:tr>
              <a:tr h="396240">
                <a:tc>
                  <a:txBody>
                    <a:bodyPr/>
                    <a:lstStyle/>
                    <a:p>
                      <a:pPr>
                        <a:buNone/>
                      </a:pPr>
                      <a:r>
                        <a:rPr lang="en-US" altLang="zh-CN" sz="2000">
                          <a:latin typeface="微软雅黑" panose="020B0503020204020204" charset="-122"/>
                          <a:ea typeface="微软雅黑" panose="020B0503020204020204" charset="-122"/>
                        </a:rPr>
                        <a:t>Local clipboard</a:t>
                      </a:r>
                    </a:p>
                  </a:txBody>
                  <a:tcPr/>
                </a:tc>
                <a:tc>
                  <a:txBody>
                    <a:bodyPr/>
                    <a:lstStyle/>
                    <a:p>
                      <a:pPr>
                        <a:buNone/>
                      </a:pPr>
                      <a:r>
                        <a:rPr lang="en-US" altLang="zh-CN" sz="2000">
                          <a:latin typeface="微软雅黑" panose="020B0503020204020204" charset="-122"/>
                          <a:ea typeface="微软雅黑" panose="020B0503020204020204" charset="-122"/>
                          <a:sym typeface="+mn-ea"/>
                        </a:rPr>
                        <a:t>read_clipboard</a:t>
                      </a:r>
                    </a:p>
                  </a:txBody>
                  <a:tcPr/>
                </a:tc>
                <a:extLst>
                  <a:ext uri="{0D108BD9-81ED-4DB2-BD59-A6C34878D82A}">
                    <a16:rowId xmlns:a16="http://schemas.microsoft.com/office/drawing/2014/main" val="10002"/>
                  </a:ext>
                </a:extLst>
              </a:tr>
              <a:tr h="396240">
                <a:tc>
                  <a:txBody>
                    <a:bodyPr/>
                    <a:lstStyle/>
                    <a:p>
                      <a:pPr>
                        <a:buNone/>
                      </a:pPr>
                      <a:r>
                        <a:rPr lang="en-US" altLang="zh-CN" sz="2000">
                          <a:latin typeface="微软雅黑" panose="020B0503020204020204" charset="-122"/>
                          <a:ea typeface="微软雅黑" panose="020B0503020204020204" charset="-122"/>
                          <a:sym typeface="+mn-ea"/>
                        </a:rPr>
                        <a:t>CSV</a:t>
                      </a:r>
                      <a:endParaRPr lang="en-US" altLang="zh-CN" sz="2000">
                        <a:latin typeface="微软雅黑" panose="020B0503020204020204" charset="-122"/>
                        <a:ea typeface="微软雅黑" panose="020B0503020204020204" charset="-122"/>
                      </a:endParaRPr>
                    </a:p>
                  </a:txBody>
                  <a:tcPr/>
                </a:tc>
                <a:tc>
                  <a:txBody>
                    <a:bodyPr/>
                    <a:lstStyle/>
                    <a:p>
                      <a:pPr>
                        <a:buNone/>
                      </a:pPr>
                      <a:r>
                        <a:rPr lang="en-US" altLang="zh-CN" sz="2000">
                          <a:latin typeface="微软雅黑" panose="020B0503020204020204" charset="-122"/>
                          <a:ea typeface="微软雅黑" panose="020B0503020204020204" charset="-122"/>
                          <a:sym typeface="+mn-ea"/>
                        </a:rPr>
                        <a:t>read_csv</a:t>
                      </a:r>
                    </a:p>
                  </a:txBody>
                  <a:tcPr/>
                </a:tc>
                <a:extLst>
                  <a:ext uri="{0D108BD9-81ED-4DB2-BD59-A6C34878D82A}">
                    <a16:rowId xmlns:a16="http://schemas.microsoft.com/office/drawing/2014/main" val="10003"/>
                  </a:ext>
                </a:extLst>
              </a:tr>
              <a:tr h="396240">
                <a:tc>
                  <a:txBody>
                    <a:bodyPr/>
                    <a:lstStyle/>
                    <a:p>
                      <a:pPr>
                        <a:buNone/>
                      </a:pPr>
                      <a:r>
                        <a:rPr lang="en-US" altLang="zh-CN" sz="2000">
                          <a:latin typeface="微软雅黑" panose="020B0503020204020204" charset="-122"/>
                          <a:ea typeface="微软雅黑" panose="020B0503020204020204" charset="-122"/>
                        </a:rPr>
                        <a:t>Stata</a:t>
                      </a:r>
                    </a:p>
                  </a:txBody>
                  <a:tcPr/>
                </a:tc>
                <a:tc>
                  <a:txBody>
                    <a:bodyPr/>
                    <a:lstStyle/>
                    <a:p>
                      <a:pPr>
                        <a:buNone/>
                      </a:pPr>
                      <a:r>
                        <a:rPr lang="en-US" altLang="zh-CN" sz="2000">
                          <a:latin typeface="微软雅黑" panose="020B0503020204020204" charset="-122"/>
                          <a:ea typeface="微软雅黑" panose="020B0503020204020204" charset="-122"/>
                          <a:sym typeface="+mn-ea"/>
                        </a:rPr>
                        <a:t>read_stata</a:t>
                      </a:r>
                    </a:p>
                  </a:txBody>
                  <a:tcPr/>
                </a:tc>
                <a:extLst>
                  <a:ext uri="{0D108BD9-81ED-4DB2-BD59-A6C34878D82A}">
                    <a16:rowId xmlns:a16="http://schemas.microsoft.com/office/drawing/2014/main" val="10004"/>
                  </a:ext>
                </a:extLst>
              </a:tr>
              <a:tr h="396240">
                <a:tc>
                  <a:txBody>
                    <a:bodyPr/>
                    <a:lstStyle/>
                    <a:p>
                      <a:pPr>
                        <a:buNone/>
                      </a:pPr>
                      <a:r>
                        <a:rPr lang="en-US" altLang="zh-CN" sz="2000">
                          <a:latin typeface="微软雅黑" panose="020B0503020204020204" charset="-122"/>
                          <a:ea typeface="微软雅黑" panose="020B0503020204020204" charset="-122"/>
                          <a:sym typeface="+mn-ea"/>
                        </a:rPr>
                        <a:t>SQL</a:t>
                      </a:r>
                    </a:p>
                  </a:txBody>
                  <a:tcPr/>
                </a:tc>
                <a:tc>
                  <a:txBody>
                    <a:bodyPr/>
                    <a:lstStyle/>
                    <a:p>
                      <a:pPr>
                        <a:buNone/>
                      </a:pPr>
                      <a:r>
                        <a:rPr lang="en-US" altLang="zh-CN" sz="2000">
                          <a:latin typeface="微软雅黑" panose="020B0503020204020204" charset="-122"/>
                          <a:ea typeface="微软雅黑" panose="020B0503020204020204" charset="-122"/>
                          <a:sym typeface="+mn-ea"/>
                        </a:rPr>
                        <a:t>read_sql</a:t>
                      </a:r>
                    </a:p>
                  </a:txBody>
                  <a:tcPr/>
                </a:tc>
                <a:extLst>
                  <a:ext uri="{0D108BD9-81ED-4DB2-BD59-A6C34878D82A}">
                    <a16:rowId xmlns:a16="http://schemas.microsoft.com/office/drawing/2014/main" val="10005"/>
                  </a:ext>
                </a:extLst>
              </a:tr>
              <a:tr h="396240">
                <a:tc>
                  <a:txBody>
                    <a:bodyPr/>
                    <a:lstStyle/>
                    <a:p>
                      <a:pPr>
                        <a:buNone/>
                      </a:pPr>
                      <a:r>
                        <a:rPr lang="en-US" altLang="zh-CN" sz="2000">
                          <a:latin typeface="微软雅黑" panose="020B0503020204020204" charset="-122"/>
                          <a:ea typeface="微软雅黑" panose="020B0503020204020204" charset="-122"/>
                        </a:rPr>
                        <a:t>Google Pickle Format</a:t>
                      </a:r>
                    </a:p>
                  </a:txBody>
                  <a:tcPr/>
                </a:tc>
                <a:tc>
                  <a:txBody>
                    <a:bodyPr/>
                    <a:lstStyle/>
                    <a:p>
                      <a:pPr>
                        <a:buNone/>
                      </a:pPr>
                      <a:r>
                        <a:rPr lang="en-US" altLang="zh-CN" sz="2000">
                          <a:latin typeface="微软雅黑" panose="020B0503020204020204" charset="-122"/>
                          <a:ea typeface="微软雅黑" panose="020B0503020204020204" charset="-122"/>
                          <a:sym typeface="+mn-ea"/>
                        </a:rPr>
                        <a:t>read_gbq</a:t>
                      </a:r>
                    </a:p>
                  </a:txBody>
                  <a:tcPr/>
                </a:tc>
                <a:extLst>
                  <a:ext uri="{0D108BD9-81ED-4DB2-BD59-A6C34878D82A}">
                    <a16:rowId xmlns:a16="http://schemas.microsoft.com/office/drawing/2014/main" val="10006"/>
                  </a:ext>
                </a:extLst>
              </a:tr>
              <a:tr h="396240">
                <a:tc>
                  <a:txBody>
                    <a:bodyPr/>
                    <a:lstStyle/>
                    <a:p>
                      <a:pPr>
                        <a:buNone/>
                      </a:pPr>
                      <a:r>
                        <a:rPr lang="en-US" altLang="zh-CN" sz="2000">
                          <a:latin typeface="微软雅黑" panose="020B0503020204020204" charset="-122"/>
                          <a:ea typeface="微软雅黑" panose="020B0503020204020204" charset="-122"/>
                          <a:sym typeface="+mn-ea"/>
                        </a:rPr>
                        <a:t>HTML</a:t>
                      </a:r>
                    </a:p>
                  </a:txBody>
                  <a:tcPr/>
                </a:tc>
                <a:tc>
                  <a:txBody>
                    <a:bodyPr/>
                    <a:lstStyle/>
                    <a:p>
                      <a:pPr>
                        <a:buNone/>
                      </a:pPr>
                      <a:r>
                        <a:rPr lang="en-US" altLang="zh-CN" sz="2000">
                          <a:latin typeface="微软雅黑" panose="020B0503020204020204" charset="-122"/>
                          <a:ea typeface="微软雅黑" panose="020B0503020204020204" charset="-122"/>
                          <a:sym typeface="+mn-ea"/>
                        </a:rPr>
                        <a:t>read_html</a:t>
                      </a:r>
                    </a:p>
                  </a:txBody>
                  <a:tcPr/>
                </a:tc>
                <a:extLst>
                  <a:ext uri="{0D108BD9-81ED-4DB2-BD59-A6C34878D82A}">
                    <a16:rowId xmlns:a16="http://schemas.microsoft.com/office/drawing/2014/main" val="10007"/>
                  </a:ext>
                </a:extLst>
              </a:tr>
              <a:tr h="396240">
                <a:tc>
                  <a:txBody>
                    <a:bodyPr/>
                    <a:lstStyle/>
                    <a:p>
                      <a:pPr>
                        <a:buNone/>
                      </a:pPr>
                      <a:r>
                        <a:rPr lang="en-US" altLang="zh-CN" sz="2000">
                          <a:latin typeface="微软雅黑" panose="020B0503020204020204" charset="-122"/>
                          <a:ea typeface="微软雅黑" panose="020B0503020204020204" charset="-122"/>
                          <a:sym typeface="+mn-ea"/>
                        </a:rPr>
                        <a:t>JSON</a:t>
                      </a:r>
                    </a:p>
                  </a:txBody>
                  <a:tcPr/>
                </a:tc>
                <a:tc>
                  <a:txBody>
                    <a:bodyPr/>
                    <a:lstStyle/>
                    <a:p>
                      <a:pPr>
                        <a:buNone/>
                      </a:pPr>
                      <a:r>
                        <a:rPr lang="en-US" altLang="zh-CN" sz="2000">
                          <a:latin typeface="微软雅黑" panose="020B0503020204020204" charset="-122"/>
                          <a:ea typeface="微软雅黑" panose="020B0503020204020204" charset="-122"/>
                          <a:sym typeface="+mn-ea"/>
                        </a:rPr>
                        <a:t>read_json</a:t>
                      </a:r>
                    </a:p>
                  </a:txBody>
                  <a:tcPr/>
                </a:tc>
                <a:extLst>
                  <a:ext uri="{0D108BD9-81ED-4DB2-BD59-A6C34878D82A}">
                    <a16:rowId xmlns:a16="http://schemas.microsoft.com/office/drawing/2014/main" val="10008"/>
                  </a:ext>
                </a:extLst>
              </a:tr>
            </a:tbl>
          </a:graphicData>
        </a:graphic>
      </p:graphicFrame>
      <p:sp>
        <p:nvSpPr>
          <p:cNvPr id="7" name="文本框 6"/>
          <p:cNvSpPr txBox="1"/>
          <p:nvPr/>
        </p:nvSpPr>
        <p:spPr>
          <a:xfrm>
            <a:off x="1804670" y="5667375"/>
            <a:ext cx="6893560" cy="70675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具体的参数设置可以参考</a:t>
            </a:r>
            <a:r>
              <a:rPr lang="en-US" altLang="zh-CN" sz="2000">
                <a:latin typeface="微软雅黑" panose="020B0503020204020204" charset="-122"/>
                <a:ea typeface="微软雅黑" panose="020B0503020204020204" charset="-122"/>
                <a:cs typeface="微软雅黑" panose="020B0503020204020204" charset="-122"/>
              </a:rPr>
              <a:t>Pandas</a:t>
            </a:r>
            <a:r>
              <a:rPr lang="zh-CN" altLang="en-US" sz="2000">
                <a:latin typeface="微软雅黑" panose="020B0503020204020204" charset="-122"/>
                <a:ea typeface="微软雅黑" panose="020B0503020204020204" charset="-122"/>
                <a:cs typeface="微软雅黑" panose="020B0503020204020204" charset="-122"/>
              </a:rPr>
              <a:t>的官方文档</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hlinkClick r:id="rId3"/>
              </a:rPr>
              <a:t>http://pandas.pydata.org/</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目录</a:t>
            </a:r>
          </a:p>
        </p:txBody>
      </p:sp>
      <p:sp>
        <p:nvSpPr>
          <p:cNvPr id="3" name="Rectangle 3"/>
          <p:cNvSpPr txBox="1">
            <a:spLocks noChangeArrowheads="1"/>
          </p:cNvSpPr>
          <p:nvPr/>
        </p:nvSpPr>
        <p:spPr>
          <a:xfrm>
            <a:off x="479425" y="1207135"/>
            <a:ext cx="10081260" cy="6092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zh-CN" altLang="en-US" sz="2400" b="1" dirty="0">
                <a:solidFill>
                  <a:srgbClr val="2965AB"/>
                </a:solidFill>
              </a:rPr>
              <a:t>数据预处理概述</a:t>
            </a:r>
          </a:p>
          <a:p>
            <a:pPr>
              <a:lnSpc>
                <a:spcPct val="150000"/>
              </a:lnSpc>
              <a:buClr>
                <a:srgbClr val="2965AB"/>
              </a:buClr>
              <a:buSzPct val="100000"/>
            </a:pPr>
            <a:r>
              <a:rPr lang="zh-CN" altLang="en-US" sz="2400" b="1" dirty="0">
                <a:solidFill>
                  <a:srgbClr val="2965AB"/>
                </a:solidFill>
              </a:rPr>
              <a:t>数据读写</a:t>
            </a:r>
          </a:p>
          <a:p>
            <a:pPr>
              <a:lnSpc>
                <a:spcPct val="150000"/>
              </a:lnSpc>
              <a:buClr>
                <a:srgbClr val="2965AB"/>
              </a:buClr>
              <a:buSzPct val="100000"/>
            </a:pPr>
            <a:r>
              <a:rPr lang="zh-CN" altLang="en-US" sz="2400" b="1" dirty="0">
                <a:solidFill>
                  <a:srgbClr val="2965AB"/>
                </a:solidFill>
              </a:rPr>
              <a:t>索引和切片</a:t>
            </a:r>
          </a:p>
          <a:p>
            <a:pPr>
              <a:lnSpc>
                <a:spcPct val="150000"/>
              </a:lnSpc>
              <a:buClr>
                <a:srgbClr val="2965AB"/>
              </a:buClr>
              <a:buSzPct val="100000"/>
            </a:pPr>
            <a:r>
              <a:rPr lang="zh-CN" altLang="en-US" sz="2400" b="1" dirty="0">
                <a:solidFill>
                  <a:srgbClr val="2965AB"/>
                </a:solidFill>
              </a:rPr>
              <a:t>数据</a:t>
            </a:r>
            <a:r>
              <a:rPr lang="zh-CN" altLang="zh-CN" sz="2400" b="1" dirty="0">
                <a:solidFill>
                  <a:srgbClr val="2965AB"/>
                </a:solidFill>
              </a:rPr>
              <a:t>描述</a:t>
            </a:r>
            <a:r>
              <a:rPr lang="zh-CN" altLang="en-US" sz="2400" b="1" dirty="0">
                <a:solidFill>
                  <a:srgbClr val="2965AB"/>
                </a:solidFill>
              </a:rPr>
              <a:t>、统计、分组</a:t>
            </a:r>
          </a:p>
          <a:p>
            <a:pPr>
              <a:lnSpc>
                <a:spcPct val="150000"/>
              </a:lnSpc>
              <a:buClr>
                <a:srgbClr val="2965AB"/>
              </a:buClr>
              <a:buSzPct val="100000"/>
            </a:pPr>
            <a:r>
              <a:rPr lang="zh-CN" altLang="en-US" sz="2400" b="1" dirty="0">
                <a:solidFill>
                  <a:srgbClr val="2965AB"/>
                </a:solidFill>
              </a:rPr>
              <a:t>缺失数据和异常值处理</a:t>
            </a:r>
          </a:p>
          <a:p>
            <a:pPr>
              <a:lnSpc>
                <a:spcPct val="150000"/>
              </a:lnSpc>
              <a:buClr>
                <a:srgbClr val="2965AB"/>
              </a:buClr>
              <a:buSzPct val="100000"/>
            </a:pPr>
            <a:r>
              <a:rPr lang="zh-CN" altLang="en-US" sz="2400" b="1" dirty="0">
                <a:solidFill>
                  <a:srgbClr val="2965AB"/>
                </a:solidFill>
              </a:rPr>
              <a:t>时间序列数据处理</a:t>
            </a:r>
          </a:p>
          <a:p>
            <a:pPr marL="0" indent="0">
              <a:lnSpc>
                <a:spcPct val="150000"/>
              </a:lnSpc>
              <a:buClr>
                <a:srgbClr val="2965AB"/>
              </a:buClr>
              <a:buSzPct val="100000"/>
              <a:buNone/>
            </a:pPr>
            <a:endParaRPr lang="zh-CN" altLang="en-US" sz="2400" b="1" dirty="0">
              <a:solidFill>
                <a:srgbClr val="2965AB"/>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en-US" altLang="zh-CN" sz="2400" b="1" dirty="0">
              <a:solidFill>
                <a:srgbClr val="2965A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6120680"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Pandas写入数据（实质是</a:t>
            </a:r>
            <a:r>
              <a:rPr lang="zh-CN" altLang="en-US" b="1" dirty="0">
                <a:solidFill>
                  <a:srgbClr val="FF0000"/>
                </a:solidFill>
                <a:sym typeface="+mn-ea"/>
              </a:rPr>
              <a:t>导出数据</a:t>
            </a:r>
            <a:r>
              <a:rPr lang="zh-CN" altLang="en-US" b="1" dirty="0">
                <a:solidFill>
                  <a:srgbClr val="2965AB"/>
                </a:solidFill>
                <a:sym typeface="+mn-ea"/>
              </a:rPr>
              <a:t>）</a:t>
            </a:r>
            <a:endParaRPr kumimoji="1" lang="en-US" altLang="zh-CN" b="1" dirty="0">
              <a:solidFill>
                <a:srgbClr val="2965AB"/>
              </a:solidFill>
              <a:sym typeface="+mn-ea"/>
            </a:endParaRP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endParaRPr lang="en-US" sz="2000" b="1" dirty="0">
              <a:solidFill>
                <a:srgbClr val="2965AB"/>
              </a:solidFill>
            </a:endParaRPr>
          </a:p>
          <a:p>
            <a:pPr lvl="1">
              <a:lnSpc>
                <a:spcPct val="100000"/>
              </a:lnSpc>
              <a:buClr>
                <a:srgbClr val="2965AB"/>
              </a:buClr>
              <a:buSzPct val="100000"/>
            </a:pPr>
            <a:r>
              <a:rPr lang="en-US" sz="2000" dirty="0" err="1">
                <a:sym typeface="+mn-ea"/>
              </a:rPr>
              <a:t>可以将处理完的数据</a:t>
            </a:r>
            <a:r>
              <a:rPr lang="zh-CN" altLang="en-US" sz="2000" dirty="0">
                <a:sym typeface="+mn-ea"/>
              </a:rPr>
              <a:t>导出为</a:t>
            </a:r>
            <a:r>
              <a:rPr lang="en-US" altLang="zh-CN" sz="2000" dirty="0">
                <a:sym typeface="+mn-ea"/>
              </a:rPr>
              <a:t>Excel</a:t>
            </a:r>
            <a:r>
              <a:rPr lang="zh-CN" altLang="en-US" sz="2000" dirty="0">
                <a:sym typeface="+mn-ea"/>
              </a:rPr>
              <a:t>文件或</a:t>
            </a:r>
            <a:r>
              <a:rPr lang="en-US" altLang="zh-CN" sz="2000" dirty="0" err="1">
                <a:sym typeface="+mn-ea"/>
              </a:rPr>
              <a:t>CSV</a:t>
            </a:r>
            <a:r>
              <a:rPr lang="en-US" sz="2000" dirty="0" err="1">
                <a:sym typeface="+mn-ea"/>
              </a:rPr>
              <a:t>文件</a:t>
            </a:r>
            <a:r>
              <a:rPr lang="zh-CN" altLang="en-US" sz="2000" dirty="0">
                <a:sym typeface="+mn-ea"/>
              </a:rPr>
              <a:t>等。</a:t>
            </a:r>
            <a:endParaRPr lang="en-US" sz="2000" dirty="0">
              <a:sym typeface="+mn-ea"/>
            </a:endParaRPr>
          </a:p>
          <a:p>
            <a:pPr lvl="1">
              <a:lnSpc>
                <a:spcPct val="100000"/>
              </a:lnSpc>
              <a:buClr>
                <a:srgbClr val="2965AB"/>
              </a:buClr>
              <a:buSzPct val="100000"/>
            </a:pPr>
            <a:endParaRPr lang="en-US" sz="2000" dirty="0">
              <a:sym typeface="+mn-ea"/>
            </a:endParaRPr>
          </a:p>
          <a:p>
            <a:pPr lvl="1">
              <a:lnSpc>
                <a:spcPct val="100000"/>
              </a:lnSpc>
              <a:buClr>
                <a:srgbClr val="2965AB"/>
              </a:buClr>
              <a:buSzPct val="100000"/>
            </a:pPr>
            <a:r>
              <a:rPr lang="en-US" sz="2000" dirty="0">
                <a:sym typeface="+mn-ea"/>
              </a:rPr>
              <a:t>例如，利用</a:t>
            </a:r>
            <a:r>
              <a:rPr lang="en-US" sz="2000" dirty="0">
                <a:latin typeface="Monaco" panose="020B0509030404040204" pitchFamily="49" charset="0"/>
                <a:cs typeface="Monaco" panose="020B0509030404040204" pitchFamily="49" charset="0"/>
                <a:sym typeface="+mn-ea"/>
              </a:rPr>
              <a:t>to_csv</a:t>
            </a:r>
            <a:r>
              <a:rPr lang="en-US" sz="2000" dirty="0">
                <a:sym typeface="+mn-ea"/>
              </a:rPr>
              <a:t>函数将数据集写入CSV文</a:t>
            </a:r>
            <a:r>
              <a:rPr lang="zh-CN" altLang="en-US" sz="2000" dirty="0">
                <a:latin typeface="微软雅黑" panose="020B0503020204020204" charset="-122"/>
                <a:ea typeface="微软雅黑" panose="020B0503020204020204" charset="-122"/>
                <a:cs typeface="微软雅黑" panose="020B0503020204020204" charset="-122"/>
                <a:sym typeface="+mn-ea"/>
              </a:rPr>
              <a:t>件</a:t>
            </a:r>
            <a:endParaRPr lang="en-US" sz="2000" dirty="0">
              <a:sym typeface="+mn-ea"/>
            </a:endParaRPr>
          </a:p>
          <a:p>
            <a:pPr marL="457200" lvl="1" indent="0">
              <a:lnSpc>
                <a:spcPct val="100000"/>
              </a:lnSpc>
              <a:buClr>
                <a:srgbClr val="2965AB"/>
              </a:buClr>
              <a:buSzPct val="100000"/>
              <a:buNone/>
            </a:pPr>
            <a:endParaRPr lang="en-US" sz="2000" dirty="0"/>
          </a:p>
        </p:txBody>
      </p:sp>
      <p:sp>
        <p:nvSpPr>
          <p:cNvPr id="8" name="云形标注 7"/>
          <p:cNvSpPr/>
          <p:nvPr/>
        </p:nvSpPr>
        <p:spPr>
          <a:xfrm>
            <a:off x="4044221" y="5533110"/>
            <a:ext cx="2058396" cy="1038108"/>
          </a:xfrm>
          <a:prstGeom prst="cloudCallout">
            <a:avLst>
              <a:gd name="adj1" fmla="val -17839"/>
              <a:gd name="adj2" fmla="val -7053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也可指定绝对路径</a:t>
            </a:r>
          </a:p>
        </p:txBody>
      </p:sp>
      <p:sp>
        <p:nvSpPr>
          <p:cNvPr id="10" name="云形标注 9"/>
          <p:cNvSpPr/>
          <p:nvPr/>
        </p:nvSpPr>
        <p:spPr>
          <a:xfrm>
            <a:off x="6102617" y="2789916"/>
            <a:ext cx="3089727" cy="1038108"/>
          </a:xfrm>
          <a:prstGeom prst="cloudCallout">
            <a:avLst>
              <a:gd name="adj1" fmla="val -98772"/>
              <a:gd name="adj2" fmla="val -1752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默认是</a:t>
            </a:r>
            <a:r>
              <a:rPr lang="en-US" altLang="zh-CN" dirty="0">
                <a:latin typeface="微软雅黑" panose="020B0503020204020204" charset="-122"/>
                <a:ea typeface="微软雅黑" panose="020B0503020204020204" charset="-122"/>
              </a:rPr>
              <a:t>header=True,</a:t>
            </a:r>
            <a:r>
              <a:rPr lang="zh-CN" altLang="en-US" dirty="0">
                <a:latin typeface="微软雅黑" panose="020B0503020204020204" charset="-122"/>
                <a:ea typeface="微软雅黑" panose="020B0503020204020204" charset="-122"/>
              </a:rPr>
              <a:t>保留表头</a:t>
            </a:r>
          </a:p>
        </p:txBody>
      </p:sp>
      <p:sp>
        <p:nvSpPr>
          <p:cNvPr id="2" name="矩形 1"/>
          <p:cNvSpPr/>
          <p:nvPr/>
        </p:nvSpPr>
        <p:spPr>
          <a:xfrm>
            <a:off x="1127448" y="2914871"/>
            <a:ext cx="5974080" cy="39878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to_csv</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'data.csv'</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header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87005F"/>
                </a:solidFill>
                <a:highlight>
                  <a:srgbClr val="FFFFFF"/>
                </a:highlight>
                <a:latin typeface="Monaco" panose="020B0509030404040204" pitchFamily="49" charset="0"/>
              </a:rPr>
              <a:t>True</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3" name="矩形 2"/>
          <p:cNvSpPr/>
          <p:nvPr/>
        </p:nvSpPr>
        <p:spPr>
          <a:xfrm>
            <a:off x="1127448" y="4796376"/>
            <a:ext cx="5025671"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to_csv</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'E:/</a:t>
            </a:r>
            <a:r>
              <a:rPr lang="zh-CN" altLang="en-US" sz="2000" dirty="0">
                <a:solidFill>
                  <a:srgbClr val="005F5F"/>
                </a:solidFill>
                <a:highlight>
                  <a:srgbClr val="FFFFFF"/>
                </a:highlight>
                <a:latin typeface="Monaco" panose="020B0509030404040204" pitchFamily="49" charset="0"/>
              </a:rPr>
              <a:t>数据</a:t>
            </a:r>
            <a:r>
              <a:rPr lang="en-US" altLang="zh-CN" sz="2000" dirty="0">
                <a:solidFill>
                  <a:srgbClr val="005F5F"/>
                </a:solidFill>
                <a:highlight>
                  <a:srgbClr val="FFFFFF"/>
                </a:highlight>
                <a:latin typeface="Monaco" panose="020B0509030404040204" pitchFamily="49" charset="0"/>
              </a:rPr>
              <a:t>/data.csv'</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header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87005F"/>
                </a:solidFill>
                <a:highlight>
                  <a:srgbClr val="FFFFFF"/>
                </a:highlight>
                <a:latin typeface="Monaco" panose="020B0509030404040204" pitchFamily="49" charset="0"/>
              </a:rPr>
              <a:t>False</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6" name="云形标注 5"/>
          <p:cNvSpPr/>
          <p:nvPr/>
        </p:nvSpPr>
        <p:spPr>
          <a:xfrm>
            <a:off x="3110809" y="3454149"/>
            <a:ext cx="2058396" cy="1038108"/>
          </a:xfrm>
          <a:prstGeom prst="cloudCallout">
            <a:avLst>
              <a:gd name="adj1" fmla="val -50099"/>
              <a:gd name="adj2" fmla="val -6214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存入默认的工作目录</a:t>
            </a:r>
          </a:p>
        </p:txBody>
      </p:sp>
      <p:sp>
        <p:nvSpPr>
          <p:cNvPr id="7" name="云形标注 6"/>
          <p:cNvSpPr/>
          <p:nvPr/>
        </p:nvSpPr>
        <p:spPr>
          <a:xfrm>
            <a:off x="7464152" y="4898792"/>
            <a:ext cx="3456384" cy="1457023"/>
          </a:xfrm>
          <a:prstGeom prst="cloudCallout">
            <a:avLst>
              <a:gd name="adj1" fmla="val -104439"/>
              <a:gd name="adj2" fmla="val -3907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不保留表头，可以是</a:t>
            </a:r>
            <a:r>
              <a:rPr lang="en-US" altLang="zh-CN" dirty="0">
                <a:latin typeface="微软雅黑" panose="020B0503020204020204" charset="-122"/>
                <a:ea typeface="微软雅黑" panose="020B0503020204020204" charset="-122"/>
              </a:rPr>
              <a:t>None</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False</a:t>
            </a:r>
            <a:r>
              <a:rPr lang="zh-CN" altLang="en-US" dirty="0">
                <a:latin typeface="微软雅黑" panose="020B0503020204020204" charset="-122"/>
                <a:ea typeface="微软雅黑" panose="020B0503020204020204" charset="-122"/>
              </a:rPr>
              <a:t>或</a:t>
            </a:r>
            <a:r>
              <a:rPr lang="en-US" altLang="zh-CN" dirty="0">
                <a:latin typeface="微软雅黑" panose="020B0503020204020204" charset="-122"/>
                <a:ea typeface="微软雅黑" panose="020B0503020204020204" charset="-122"/>
              </a:rPr>
              <a:t>0</a:t>
            </a:r>
            <a:r>
              <a:rPr lang="zh-CN" altLang="en-US" dirty="0">
                <a:latin typeface="微软雅黑" panose="020B0503020204020204" charset="-122"/>
                <a:ea typeface="微软雅黑" panose="020B0503020204020204" charset="-122"/>
              </a:rPr>
              <a:t>，三者结果相同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Pandas写入文件的工具</a:t>
            </a:r>
          </a:p>
        </p:txBody>
      </p:sp>
      <p:graphicFrame>
        <p:nvGraphicFramePr>
          <p:cNvPr id="6" name="表格 5"/>
          <p:cNvGraphicFramePr/>
          <p:nvPr/>
        </p:nvGraphicFramePr>
        <p:xfrm>
          <a:off x="1563370" y="1612265"/>
          <a:ext cx="8167370" cy="3235960"/>
        </p:xfrm>
        <a:graphic>
          <a:graphicData uri="http://schemas.openxmlformats.org/drawingml/2006/table">
            <a:tbl>
              <a:tblPr firstRow="1" bandRow="1">
                <a:tableStyleId>{5C22544A-7EE6-4342-B048-85BDC9FD1C3A}</a:tableStyleId>
              </a:tblPr>
              <a:tblGrid>
                <a:gridCol w="4083685">
                  <a:extLst>
                    <a:ext uri="{9D8B030D-6E8A-4147-A177-3AD203B41FA5}">
                      <a16:colId xmlns:a16="http://schemas.microsoft.com/office/drawing/2014/main" val="20000"/>
                    </a:ext>
                  </a:extLst>
                </a:gridCol>
                <a:gridCol w="4083685">
                  <a:extLst>
                    <a:ext uri="{9D8B030D-6E8A-4147-A177-3AD203B41FA5}">
                      <a16:colId xmlns:a16="http://schemas.microsoft.com/office/drawing/2014/main" val="20001"/>
                    </a:ext>
                  </a:extLst>
                </a:gridCol>
              </a:tblGrid>
              <a:tr h="396240">
                <a:tc>
                  <a:txBody>
                    <a:bodyPr/>
                    <a:lstStyle/>
                    <a:p>
                      <a:pPr>
                        <a:buNone/>
                      </a:pPr>
                      <a:r>
                        <a:rPr lang="zh-CN" altLang="en-US" sz="2000">
                          <a:latin typeface="微软雅黑" panose="020B0503020204020204" charset="-122"/>
                          <a:ea typeface="微软雅黑" panose="020B0503020204020204" charset="-122"/>
                        </a:rPr>
                        <a:t>数据文件</a:t>
                      </a:r>
                    </a:p>
                  </a:txBody>
                  <a:tcPr/>
                </a:tc>
                <a:tc>
                  <a:txBody>
                    <a:bodyPr/>
                    <a:lstStyle/>
                    <a:p>
                      <a:pPr>
                        <a:buNone/>
                      </a:pPr>
                      <a:r>
                        <a:rPr lang="en-US" altLang="zh-CN" sz="2000" dirty="0">
                          <a:latin typeface="微软雅黑" panose="020B0503020204020204" charset="-122"/>
                          <a:ea typeface="微软雅黑" panose="020B0503020204020204" charset="-122"/>
                          <a:cs typeface="微软雅黑" panose="020B0503020204020204" charset="-122"/>
                        </a:rPr>
                        <a:t>Pandas</a:t>
                      </a:r>
                      <a:r>
                        <a:rPr lang="zh-CN" altLang="en-US" sz="2000" dirty="0">
                          <a:latin typeface="微软雅黑" panose="020B0503020204020204" charset="-122"/>
                          <a:ea typeface="微软雅黑" panose="020B0503020204020204" charset="-122"/>
                          <a:cs typeface="微软雅黑" panose="020B0503020204020204" charset="-122"/>
                        </a:rPr>
                        <a:t>读取工具</a:t>
                      </a:r>
                    </a:p>
                  </a:txBody>
                  <a:tcPr/>
                </a:tc>
                <a:extLst>
                  <a:ext uri="{0D108BD9-81ED-4DB2-BD59-A6C34878D82A}">
                    <a16:rowId xmlns:a16="http://schemas.microsoft.com/office/drawing/2014/main" val="10000"/>
                  </a:ext>
                </a:extLst>
              </a:tr>
              <a:tr h="462280">
                <a:tc>
                  <a:txBody>
                    <a:bodyPr/>
                    <a:lstStyle/>
                    <a:p>
                      <a:pPr>
                        <a:buNone/>
                      </a:pPr>
                      <a:r>
                        <a:rPr lang="en-US" altLang="zh-CN" sz="2000">
                          <a:latin typeface="微软雅黑" panose="020B0503020204020204" charset="-122"/>
                          <a:ea typeface="微软雅黑" panose="020B0503020204020204" charset="-122"/>
                          <a:sym typeface="+mn-ea"/>
                        </a:rPr>
                        <a:t>MS Excel</a:t>
                      </a:r>
                      <a:endParaRPr lang="en-US" altLang="zh-CN" sz="2000">
                        <a:latin typeface="微软雅黑" panose="020B0503020204020204" charset="-122"/>
                        <a:ea typeface="微软雅黑" panose="020B0503020204020204" charset="-122"/>
                      </a:endParaRPr>
                    </a:p>
                  </a:txBody>
                  <a:tcPr/>
                </a:tc>
                <a:tc>
                  <a:txBody>
                    <a:bodyPr/>
                    <a:lstStyle/>
                    <a:p>
                      <a:pPr>
                        <a:buNone/>
                      </a:pPr>
                      <a:r>
                        <a:rPr lang="en-US" altLang="zh-CN" sz="2000">
                          <a:latin typeface="微软雅黑" panose="020B0503020204020204" charset="-122"/>
                          <a:ea typeface="微软雅黑" panose="020B0503020204020204" charset="-122"/>
                          <a:sym typeface="+mn-ea"/>
                        </a:rPr>
                        <a:t>to_excel</a:t>
                      </a:r>
                      <a:endParaRPr lang="en-US" altLang="zh-CN" sz="200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1"/>
                  </a:ext>
                </a:extLst>
              </a:tr>
              <a:tr h="396240">
                <a:tc>
                  <a:txBody>
                    <a:bodyPr/>
                    <a:lstStyle/>
                    <a:p>
                      <a:pPr>
                        <a:buNone/>
                      </a:pPr>
                      <a:r>
                        <a:rPr lang="en-US" altLang="zh-CN" sz="2000">
                          <a:latin typeface="微软雅黑" panose="020B0503020204020204" charset="-122"/>
                          <a:ea typeface="微软雅黑" panose="020B0503020204020204" charset="-122"/>
                          <a:sym typeface="+mn-ea"/>
                        </a:rPr>
                        <a:t>CSV</a:t>
                      </a:r>
                      <a:endParaRPr lang="en-US" altLang="zh-CN" sz="2000">
                        <a:latin typeface="微软雅黑" panose="020B0503020204020204" charset="-122"/>
                        <a:ea typeface="微软雅黑" panose="020B0503020204020204" charset="-122"/>
                      </a:endParaRPr>
                    </a:p>
                  </a:txBody>
                  <a:tcPr/>
                </a:tc>
                <a:tc>
                  <a:txBody>
                    <a:bodyPr/>
                    <a:lstStyle/>
                    <a:p>
                      <a:pPr>
                        <a:buNone/>
                      </a:pPr>
                      <a:r>
                        <a:rPr lang="en-US" altLang="zh-CN" sz="2000">
                          <a:latin typeface="微软雅黑" panose="020B0503020204020204" charset="-122"/>
                          <a:ea typeface="微软雅黑" panose="020B0503020204020204" charset="-122"/>
                          <a:sym typeface="+mn-ea"/>
                        </a:rPr>
                        <a:t>to_csv</a:t>
                      </a:r>
                    </a:p>
                  </a:txBody>
                  <a:tcPr/>
                </a:tc>
                <a:extLst>
                  <a:ext uri="{0D108BD9-81ED-4DB2-BD59-A6C34878D82A}">
                    <a16:rowId xmlns:a16="http://schemas.microsoft.com/office/drawing/2014/main" val="10002"/>
                  </a:ext>
                </a:extLst>
              </a:tr>
              <a:tr h="396240">
                <a:tc>
                  <a:txBody>
                    <a:bodyPr/>
                    <a:lstStyle/>
                    <a:p>
                      <a:pPr>
                        <a:buNone/>
                      </a:pPr>
                      <a:r>
                        <a:rPr lang="en-US" altLang="zh-CN" sz="2000">
                          <a:latin typeface="微软雅黑" panose="020B0503020204020204" charset="-122"/>
                          <a:ea typeface="微软雅黑" panose="020B0503020204020204" charset="-122"/>
                        </a:rPr>
                        <a:t>Stata</a:t>
                      </a:r>
                    </a:p>
                  </a:txBody>
                  <a:tcPr/>
                </a:tc>
                <a:tc>
                  <a:txBody>
                    <a:bodyPr/>
                    <a:lstStyle/>
                    <a:p>
                      <a:pPr>
                        <a:buNone/>
                      </a:pPr>
                      <a:r>
                        <a:rPr lang="en-US" altLang="zh-CN" sz="2000">
                          <a:latin typeface="微软雅黑" panose="020B0503020204020204" charset="-122"/>
                          <a:ea typeface="微软雅黑" panose="020B0503020204020204" charset="-122"/>
                          <a:sym typeface="+mn-ea"/>
                        </a:rPr>
                        <a:t>to_stata</a:t>
                      </a:r>
                    </a:p>
                  </a:txBody>
                  <a:tcPr/>
                </a:tc>
                <a:extLst>
                  <a:ext uri="{0D108BD9-81ED-4DB2-BD59-A6C34878D82A}">
                    <a16:rowId xmlns:a16="http://schemas.microsoft.com/office/drawing/2014/main" val="10003"/>
                  </a:ext>
                </a:extLst>
              </a:tr>
              <a:tr h="396240">
                <a:tc>
                  <a:txBody>
                    <a:bodyPr/>
                    <a:lstStyle/>
                    <a:p>
                      <a:pPr>
                        <a:buNone/>
                      </a:pPr>
                      <a:r>
                        <a:rPr lang="en-US" altLang="zh-CN" sz="2000">
                          <a:latin typeface="微软雅黑" panose="020B0503020204020204" charset="-122"/>
                          <a:ea typeface="微软雅黑" panose="020B0503020204020204" charset="-122"/>
                          <a:sym typeface="+mn-ea"/>
                        </a:rPr>
                        <a:t>SQL</a:t>
                      </a:r>
                    </a:p>
                  </a:txBody>
                  <a:tcPr/>
                </a:tc>
                <a:tc>
                  <a:txBody>
                    <a:bodyPr/>
                    <a:lstStyle/>
                    <a:p>
                      <a:pPr>
                        <a:buNone/>
                      </a:pPr>
                      <a:r>
                        <a:rPr lang="en-US" altLang="zh-CN" sz="2000">
                          <a:latin typeface="微软雅黑" panose="020B0503020204020204" charset="-122"/>
                          <a:ea typeface="微软雅黑" panose="020B0503020204020204" charset="-122"/>
                          <a:sym typeface="+mn-ea"/>
                        </a:rPr>
                        <a:t>to_sql</a:t>
                      </a:r>
                    </a:p>
                  </a:txBody>
                  <a:tcPr/>
                </a:tc>
                <a:extLst>
                  <a:ext uri="{0D108BD9-81ED-4DB2-BD59-A6C34878D82A}">
                    <a16:rowId xmlns:a16="http://schemas.microsoft.com/office/drawing/2014/main" val="10004"/>
                  </a:ext>
                </a:extLst>
              </a:tr>
              <a:tr h="396240">
                <a:tc>
                  <a:txBody>
                    <a:bodyPr/>
                    <a:lstStyle/>
                    <a:p>
                      <a:pPr>
                        <a:buNone/>
                      </a:pPr>
                      <a:r>
                        <a:rPr lang="en-US" altLang="zh-CN" sz="2000">
                          <a:latin typeface="微软雅黑" panose="020B0503020204020204" charset="-122"/>
                          <a:ea typeface="微软雅黑" panose="020B0503020204020204" charset="-122"/>
                        </a:rPr>
                        <a:t>Google Pickle Format</a:t>
                      </a:r>
                    </a:p>
                  </a:txBody>
                  <a:tcPr/>
                </a:tc>
                <a:tc>
                  <a:txBody>
                    <a:bodyPr/>
                    <a:lstStyle/>
                    <a:p>
                      <a:pPr>
                        <a:buNone/>
                      </a:pPr>
                      <a:r>
                        <a:rPr lang="en-US" altLang="zh-CN" sz="2000">
                          <a:latin typeface="微软雅黑" panose="020B0503020204020204" charset="-122"/>
                          <a:ea typeface="微软雅黑" panose="020B0503020204020204" charset="-122"/>
                          <a:sym typeface="+mn-ea"/>
                        </a:rPr>
                        <a:t>to_gbq</a:t>
                      </a:r>
                    </a:p>
                  </a:txBody>
                  <a:tcPr/>
                </a:tc>
                <a:extLst>
                  <a:ext uri="{0D108BD9-81ED-4DB2-BD59-A6C34878D82A}">
                    <a16:rowId xmlns:a16="http://schemas.microsoft.com/office/drawing/2014/main" val="10005"/>
                  </a:ext>
                </a:extLst>
              </a:tr>
              <a:tr h="396240">
                <a:tc>
                  <a:txBody>
                    <a:bodyPr/>
                    <a:lstStyle/>
                    <a:p>
                      <a:pPr>
                        <a:buNone/>
                      </a:pPr>
                      <a:r>
                        <a:rPr lang="en-US" altLang="zh-CN" sz="2000">
                          <a:latin typeface="微软雅黑" panose="020B0503020204020204" charset="-122"/>
                          <a:ea typeface="微软雅黑" panose="020B0503020204020204" charset="-122"/>
                          <a:sym typeface="+mn-ea"/>
                        </a:rPr>
                        <a:t>HTML</a:t>
                      </a:r>
                    </a:p>
                  </a:txBody>
                  <a:tcPr/>
                </a:tc>
                <a:tc>
                  <a:txBody>
                    <a:bodyPr/>
                    <a:lstStyle/>
                    <a:p>
                      <a:pPr>
                        <a:buNone/>
                      </a:pPr>
                      <a:r>
                        <a:rPr lang="en-US" altLang="zh-CN" sz="2000">
                          <a:latin typeface="微软雅黑" panose="020B0503020204020204" charset="-122"/>
                          <a:ea typeface="微软雅黑" panose="020B0503020204020204" charset="-122"/>
                          <a:sym typeface="+mn-ea"/>
                        </a:rPr>
                        <a:t>to_html</a:t>
                      </a:r>
                    </a:p>
                  </a:txBody>
                  <a:tcPr/>
                </a:tc>
                <a:extLst>
                  <a:ext uri="{0D108BD9-81ED-4DB2-BD59-A6C34878D82A}">
                    <a16:rowId xmlns:a16="http://schemas.microsoft.com/office/drawing/2014/main" val="10006"/>
                  </a:ext>
                </a:extLst>
              </a:tr>
              <a:tr h="396240">
                <a:tc>
                  <a:txBody>
                    <a:bodyPr/>
                    <a:lstStyle/>
                    <a:p>
                      <a:pPr>
                        <a:buNone/>
                      </a:pPr>
                      <a:r>
                        <a:rPr lang="en-US" altLang="zh-CN" sz="2000">
                          <a:latin typeface="微软雅黑" panose="020B0503020204020204" charset="-122"/>
                          <a:ea typeface="微软雅黑" panose="020B0503020204020204" charset="-122"/>
                          <a:sym typeface="+mn-ea"/>
                        </a:rPr>
                        <a:t>JSON</a:t>
                      </a:r>
                    </a:p>
                  </a:txBody>
                  <a:tcPr/>
                </a:tc>
                <a:tc>
                  <a:txBody>
                    <a:bodyPr/>
                    <a:lstStyle/>
                    <a:p>
                      <a:pPr>
                        <a:buNone/>
                      </a:pPr>
                      <a:r>
                        <a:rPr lang="en-US" altLang="zh-CN" sz="2000" dirty="0" err="1">
                          <a:latin typeface="微软雅黑" panose="020B0503020204020204" charset="-122"/>
                          <a:ea typeface="微软雅黑" panose="020B0503020204020204" charset="-122"/>
                          <a:sym typeface="+mn-ea"/>
                        </a:rPr>
                        <a:t>to_json</a:t>
                      </a:r>
                      <a:endParaRPr lang="en-US" altLang="zh-CN" sz="20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7"/>
                  </a:ext>
                </a:extLst>
              </a:tr>
            </a:tbl>
          </a:graphicData>
        </a:graphic>
      </p:graphicFrame>
      <p:sp>
        <p:nvSpPr>
          <p:cNvPr id="7" name="文本框 6"/>
          <p:cNvSpPr txBox="1"/>
          <p:nvPr/>
        </p:nvSpPr>
        <p:spPr>
          <a:xfrm>
            <a:off x="1804670" y="5667375"/>
            <a:ext cx="6893560" cy="70675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具体的参数设置可以参考</a:t>
            </a:r>
            <a:r>
              <a:rPr lang="en-US" altLang="zh-CN" sz="2000">
                <a:latin typeface="微软雅黑" panose="020B0503020204020204" charset="-122"/>
                <a:ea typeface="微软雅黑" panose="020B0503020204020204" charset="-122"/>
                <a:cs typeface="微软雅黑" panose="020B0503020204020204" charset="-122"/>
              </a:rPr>
              <a:t>Pandas</a:t>
            </a:r>
            <a:r>
              <a:rPr lang="zh-CN" altLang="en-US" sz="2000">
                <a:latin typeface="微软雅黑" panose="020B0503020204020204" charset="-122"/>
                <a:ea typeface="微软雅黑" panose="020B0503020204020204" charset="-122"/>
                <a:cs typeface="微软雅黑" panose="020B0503020204020204" charset="-122"/>
              </a:rPr>
              <a:t>的官方文档</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hlinkClick r:id="rId3"/>
              </a:rPr>
              <a:t>http://pandas.pydata.org/</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目录</a:t>
            </a:r>
          </a:p>
        </p:txBody>
      </p:sp>
      <p:sp>
        <p:nvSpPr>
          <p:cNvPr id="3" name="Rectangle 3"/>
          <p:cNvSpPr txBox="1">
            <a:spLocks noChangeArrowheads="1"/>
          </p:cNvSpPr>
          <p:nvPr/>
        </p:nvSpPr>
        <p:spPr>
          <a:xfrm>
            <a:off x="479376" y="1412776"/>
            <a:ext cx="10081120" cy="3096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zh-CN" altLang="en-US" sz="2400" b="1" dirty="0">
                <a:solidFill>
                  <a:srgbClr val="2965AB">
                    <a:alpha val="40000"/>
                  </a:srgbClr>
                </a:solidFill>
                <a:sym typeface="+mn-ea"/>
              </a:rPr>
              <a:t>数据预处理概述</a:t>
            </a:r>
            <a:endParaRPr lang="zh-CN" altLang="en-US" sz="2400" b="1" dirty="0">
              <a:solidFill>
                <a:srgbClr val="2965AB"/>
              </a:solidFill>
            </a:endParaRPr>
          </a:p>
          <a:p>
            <a:pPr>
              <a:lnSpc>
                <a:spcPct val="150000"/>
              </a:lnSpc>
              <a:buClr>
                <a:srgbClr val="2965AB"/>
              </a:buClr>
              <a:buSzPct val="100000"/>
            </a:pPr>
            <a:r>
              <a:rPr lang="zh-CN" altLang="en-US" sz="2400" b="1" dirty="0">
                <a:solidFill>
                  <a:srgbClr val="2965AB">
                    <a:alpha val="40000"/>
                  </a:srgbClr>
                </a:solidFill>
              </a:rPr>
              <a:t>数据读写</a:t>
            </a:r>
          </a:p>
          <a:p>
            <a:pPr>
              <a:lnSpc>
                <a:spcPct val="150000"/>
              </a:lnSpc>
              <a:buClr>
                <a:srgbClr val="2965AB"/>
              </a:buClr>
              <a:buSzPct val="100000"/>
            </a:pPr>
            <a:r>
              <a:rPr lang="zh-CN" altLang="en-US" sz="2400" b="1" dirty="0">
                <a:solidFill>
                  <a:srgbClr val="2965AB"/>
                </a:solidFill>
              </a:rPr>
              <a:t>索引和切片</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sym typeface="+mn-ea"/>
              </a:rPr>
              <a:t>数据描述、统计和分组</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sym typeface="+mn-ea"/>
              </a:rPr>
              <a:t>缺失数据和异常值处理</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sym typeface="+mn-ea"/>
              </a:rPr>
              <a:t>时间序列数据处理</a:t>
            </a:r>
            <a:endParaRPr lang="zh-CN" altLang="en-US" sz="2400" b="1" dirty="0">
              <a:solidFill>
                <a:srgbClr val="2965AB">
                  <a:alpha val="40000"/>
                </a:srgbClr>
              </a:solidFill>
            </a:endParaRPr>
          </a:p>
          <a:p>
            <a:pPr>
              <a:lnSpc>
                <a:spcPct val="150000"/>
              </a:lnSpc>
              <a:buClr>
                <a:srgbClr val="2965AB"/>
              </a:buClr>
              <a:buSzPct val="100000"/>
            </a:pPr>
            <a:endParaRPr lang="zh-CN" altLang="en-US" sz="2400" b="1" dirty="0">
              <a:solidFill>
                <a:srgbClr val="2965AB">
                  <a:alpha val="40000"/>
                </a:srgbClr>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en-US" altLang="zh-CN" sz="2400" b="1" dirty="0">
              <a:solidFill>
                <a:srgbClr val="2965A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columns属性</a:t>
            </a:r>
            <a:endParaRPr lang="en-US" sz="2000" b="1" dirty="0">
              <a:solidFill>
                <a:srgbClr val="2965AB"/>
              </a:solidFill>
            </a:endParaRPr>
          </a:p>
          <a:p>
            <a:pPr lvl="1">
              <a:lnSpc>
                <a:spcPct val="100000"/>
              </a:lnSpc>
              <a:buClr>
                <a:srgbClr val="2965AB"/>
              </a:buClr>
              <a:buSzPct val="100000"/>
            </a:pPr>
            <a:endParaRPr lang="en-US" sz="2000" dirty="0">
              <a:sym typeface="+mn-ea"/>
            </a:endParaRPr>
          </a:p>
          <a:p>
            <a:pPr marL="457200" lvl="1"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lnSpc>
                <a:spcPct val="100000"/>
              </a:lnSpc>
              <a:buNone/>
            </a:pPr>
            <a:r>
              <a:rPr kumimoji="1" lang="zh-CN" altLang="en-US" b="1" dirty="0">
                <a:solidFill>
                  <a:srgbClr val="2965AB"/>
                </a:solidFill>
              </a:rPr>
              <a:t>列名获取与设置</a:t>
            </a:r>
          </a:p>
        </p:txBody>
      </p:sp>
      <p:sp>
        <p:nvSpPr>
          <p:cNvPr id="8" name="文本框 7"/>
          <p:cNvSpPr txBox="1"/>
          <p:nvPr/>
        </p:nvSpPr>
        <p:spPr>
          <a:xfrm>
            <a:off x="498104" y="3119389"/>
            <a:ext cx="4568191" cy="1323439"/>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Index(['年份', '员工年龄', '婚姻状况', '人种', '文化程度', '工作类型', '健康状况', '有无医疗保险', '年薪'], dtype='object')</a:t>
            </a:r>
          </a:p>
        </p:txBody>
      </p:sp>
      <p:sp>
        <p:nvSpPr>
          <p:cNvPr id="9" name="矩形 8"/>
          <p:cNvSpPr/>
          <p:nvPr/>
        </p:nvSpPr>
        <p:spPr>
          <a:xfrm>
            <a:off x="755840" y="1511756"/>
            <a:ext cx="2649162" cy="1424621"/>
          </a:xfrm>
          <a:prstGeom prst="rect">
            <a:avLst/>
          </a:prstGeom>
        </p:spPr>
        <p:txBody>
          <a:bodyPr wrap="square">
            <a:spAutoFit/>
          </a:bodyPr>
          <a:lstStyle/>
          <a:p>
            <a:pPr>
              <a:lnSpc>
                <a:spcPct val="150000"/>
              </a:lnSpc>
            </a:pPr>
            <a:r>
              <a:rPr lang="en-US" altLang="zh-CN" sz="2000" dirty="0">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rPr>
              <a:t>查看列名</a:t>
            </a:r>
          </a:p>
          <a:p>
            <a:pPr>
              <a:lnSpc>
                <a:spcPct val="150000"/>
              </a:lnSpc>
            </a:pPr>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columns</a:t>
            </a:r>
            <a:endParaRPr lang="en-US" altLang="zh-CN" sz="2000" dirty="0">
              <a:solidFill>
                <a:srgbClr val="000087"/>
              </a:solidFill>
              <a:highlight>
                <a:srgbClr val="FFFFFF"/>
              </a:highlight>
              <a:latin typeface="Monaco" panose="020B0509030404040204" pitchFamily="49" charset="0"/>
            </a:endParaRPr>
          </a:p>
          <a:p>
            <a:pPr>
              <a:lnSpc>
                <a:spcPct val="150000"/>
              </a:lnSpc>
            </a:pPr>
            <a:r>
              <a:rPr lang="zh-CN" altLang="en-US" sz="2000" dirty="0">
                <a:solidFill>
                  <a:srgbClr val="000087"/>
                </a:solidFill>
                <a:highlight>
                  <a:srgbClr val="FFFFFF"/>
                </a:highlight>
                <a:latin typeface="Monaco" panose="020B0509030404040204" pitchFamily="49" charset="0"/>
              </a:rPr>
              <a:t>结果：</a:t>
            </a:r>
            <a:endParaRPr lang="zh-CN" altLang="en-US" sz="2000" dirty="0">
              <a:latin typeface="Monaco" panose="020B0509030404040204" pitchFamily="49" charset="0"/>
            </a:endParaRPr>
          </a:p>
        </p:txBody>
      </p:sp>
      <p:sp>
        <p:nvSpPr>
          <p:cNvPr id="2" name="文本框 1">
            <a:extLst>
              <a:ext uri="{FF2B5EF4-FFF2-40B4-BE49-F238E27FC236}">
                <a16:creationId xmlns:a16="http://schemas.microsoft.com/office/drawing/2014/main" id="{FF9F5C4C-A804-4C78-BA1F-0392DBC9AA4E}"/>
              </a:ext>
            </a:extLst>
          </p:cNvPr>
          <p:cNvSpPr txBox="1"/>
          <p:nvPr/>
        </p:nvSpPr>
        <p:spPr>
          <a:xfrm>
            <a:off x="5951984" y="1916832"/>
            <a:ext cx="5161442" cy="1424621"/>
          </a:xfrm>
          <a:prstGeom prst="rect">
            <a:avLst/>
          </a:prstGeom>
          <a:noFill/>
        </p:spPr>
        <p:txBody>
          <a:bodyPr wrap="square" rtlCol="0">
            <a:spAutoFit/>
          </a:bodyPr>
          <a:lstStyle/>
          <a:p>
            <a:pPr>
              <a:lnSpc>
                <a:spcPct val="150000"/>
              </a:lnSpc>
            </a:pPr>
            <a:r>
              <a:rPr lang="zh-CN" altLang="en-US" sz="2000" dirty="0"/>
              <a:t>实战：查看字段名，记住命令：</a:t>
            </a:r>
            <a:r>
              <a:rPr lang="en-US" altLang="zh-CN" sz="2000" dirty="0"/>
              <a:t>.columns</a:t>
            </a:r>
          </a:p>
          <a:p>
            <a:pPr>
              <a:lnSpc>
                <a:spcPct val="150000"/>
              </a:lnSpc>
            </a:pPr>
            <a:r>
              <a:rPr lang="zh-CN" altLang="en-US" sz="2000" dirty="0"/>
              <a:t>实战前，先熟悉一下</a:t>
            </a:r>
            <a:r>
              <a:rPr lang="en-US" altLang="zh-CN" sz="2000" dirty="0"/>
              <a:t>Excel</a:t>
            </a:r>
            <a:r>
              <a:rPr lang="zh-CN" altLang="en-US" sz="2000" dirty="0"/>
              <a:t>数据，</a:t>
            </a:r>
            <a:r>
              <a:rPr lang="en-US" altLang="zh-CN" sz="2000" dirty="0"/>
              <a:t>wage</a:t>
            </a:r>
          </a:p>
          <a:p>
            <a:pPr>
              <a:lnSpc>
                <a:spcPct val="150000"/>
              </a:lnSpc>
            </a:pPr>
            <a:r>
              <a:rPr lang="zh-CN" altLang="en-US" sz="2000" dirty="0"/>
              <a:t>然后，用数据酷客的</a:t>
            </a:r>
            <a:r>
              <a:rPr lang="en-US" altLang="zh-CN" sz="2000" dirty="0"/>
              <a:t>python</a:t>
            </a:r>
            <a:r>
              <a:rPr lang="zh-CN" altLang="en-US" sz="2000" dirty="0"/>
              <a:t>解释执行。</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columns属性</a:t>
            </a:r>
            <a:endParaRPr lang="en-US" sz="2000" b="1" dirty="0">
              <a:solidFill>
                <a:srgbClr val="2965AB"/>
              </a:solidFill>
            </a:endParaRPr>
          </a:p>
          <a:p>
            <a:pPr lvl="1">
              <a:lnSpc>
                <a:spcPct val="100000"/>
              </a:lnSpc>
              <a:buClr>
                <a:srgbClr val="2965AB"/>
              </a:buClr>
              <a:buSzPct val="100000"/>
            </a:pPr>
            <a:endParaRPr lang="en-US" sz="2000" dirty="0">
              <a:sym typeface="+mn-ea"/>
            </a:endParaRPr>
          </a:p>
          <a:p>
            <a:pPr marL="457200" lvl="1"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lnSpc>
                <a:spcPct val="100000"/>
              </a:lnSpc>
              <a:buNone/>
            </a:pPr>
            <a:r>
              <a:rPr kumimoji="1" lang="zh-CN" altLang="en-US" b="1" dirty="0">
                <a:solidFill>
                  <a:srgbClr val="2965AB"/>
                </a:solidFill>
              </a:rPr>
              <a:t>列名获取与设置</a:t>
            </a:r>
          </a:p>
        </p:txBody>
      </p:sp>
      <p:sp>
        <p:nvSpPr>
          <p:cNvPr id="10" name="矩形 9"/>
          <p:cNvSpPr/>
          <p:nvPr/>
        </p:nvSpPr>
        <p:spPr>
          <a:xfrm>
            <a:off x="498104" y="1772865"/>
            <a:ext cx="5551170" cy="1891287"/>
          </a:xfrm>
          <a:prstGeom prst="rect">
            <a:avLst/>
          </a:prstGeom>
        </p:spPr>
        <p:txBody>
          <a:bodyPr wrap="square">
            <a:spAutoFit/>
          </a:bodyPr>
          <a:lstStyle/>
          <a:p>
            <a:pPr>
              <a:lnSpc>
                <a:spcPct val="150000"/>
              </a:lnSpc>
            </a:pPr>
            <a:r>
              <a:rPr lang="en-US" altLang="zh-CN" sz="2000" dirty="0">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rPr>
              <a:t>修改列名</a:t>
            </a:r>
          </a:p>
          <a:p>
            <a:pPr>
              <a:lnSpc>
                <a:spcPct val="150000"/>
              </a:lnSpc>
            </a:pPr>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columns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姓名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数学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语文</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zh-CN" altLang="en-US" sz="2000" dirty="0">
              <a:solidFill>
                <a:srgbClr val="5F5F00"/>
              </a:solidFill>
              <a:highlight>
                <a:srgbClr val="FFFFFF"/>
              </a:highlight>
              <a:latin typeface="Monaco" panose="020B0509030404040204" pitchFamily="49" charset="0"/>
            </a:endParaRPr>
          </a:p>
          <a:p>
            <a:pPr>
              <a:lnSpc>
                <a:spcPct val="150000"/>
              </a:lnSpc>
            </a:pPr>
            <a:r>
              <a:rPr lang="en-US" altLang="zh-CN" sz="2000" dirty="0">
                <a:solidFill>
                  <a:srgbClr val="000087"/>
                </a:solidFill>
                <a:highlight>
                  <a:srgbClr val="FFFFFF"/>
                </a:highlight>
                <a:latin typeface="Monaco" panose="020B0509030404040204" pitchFamily="49" charset="0"/>
              </a:rPr>
              <a:t>score</a:t>
            </a:r>
          </a:p>
          <a:p>
            <a:pPr>
              <a:lnSpc>
                <a:spcPct val="150000"/>
              </a:lnSpc>
            </a:pPr>
            <a:r>
              <a:rPr lang="zh-CN" altLang="en-US" sz="2000" dirty="0">
                <a:solidFill>
                  <a:srgbClr val="000087"/>
                </a:solidFill>
                <a:highlight>
                  <a:srgbClr val="FFFFFF"/>
                </a:highlight>
                <a:latin typeface="Monaco" panose="020B0509030404040204" pitchFamily="49" charset="0"/>
              </a:rPr>
              <a:t>结果见右表：</a:t>
            </a:r>
            <a:endParaRPr lang="zh-CN" altLang="en-US" sz="2000" dirty="0">
              <a:latin typeface="Monaco" panose="020B0509030404040204" pitchFamily="49" charset="0"/>
            </a:endParaRPr>
          </a:p>
        </p:txBody>
      </p:sp>
      <p:graphicFrame>
        <p:nvGraphicFramePr>
          <p:cNvPr id="3" name="表格 2"/>
          <p:cNvGraphicFramePr/>
          <p:nvPr>
            <p:extLst>
              <p:ext uri="{D42A27DB-BD31-4B8C-83A1-F6EECF244321}">
                <p14:modId xmlns:p14="http://schemas.microsoft.com/office/powerpoint/2010/main" val="2458103941"/>
              </p:ext>
            </p:extLst>
          </p:nvPr>
        </p:nvGraphicFramePr>
        <p:xfrm>
          <a:off x="6312024" y="1052736"/>
          <a:ext cx="3594100" cy="3649980"/>
        </p:xfrm>
        <a:graphic>
          <a:graphicData uri="http://schemas.openxmlformats.org/drawingml/2006/table">
            <a:tbl>
              <a:tblPr firstRow="1" bandRow="1">
                <a:tableStyleId>{5C22544A-7EE6-4342-B048-85BDC9FD1C3A}</a:tableStyleId>
              </a:tblPr>
              <a:tblGrid>
                <a:gridCol w="898525">
                  <a:extLst>
                    <a:ext uri="{9D8B030D-6E8A-4147-A177-3AD203B41FA5}">
                      <a16:colId xmlns:a16="http://schemas.microsoft.com/office/drawing/2014/main" val="20000"/>
                    </a:ext>
                  </a:extLst>
                </a:gridCol>
                <a:gridCol w="898525">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tblGrid>
              <a:tr h="608330">
                <a:tc>
                  <a:txBody>
                    <a:bodyPr/>
                    <a:lstStyle/>
                    <a:p>
                      <a:pPr>
                        <a:buNone/>
                      </a:pPr>
                      <a:endParaRPr lang="zh-CN" altLang="en-US" sz="2000">
                        <a:latin typeface="Monaco" panose="020B0509030404040204" pitchFamily="49" charset="0"/>
                        <a:cs typeface="Monaco" panose="020B0509030404040204" pitchFamily="49" charset="0"/>
                      </a:endParaRPr>
                    </a:p>
                  </a:txBody>
                  <a:tcPr/>
                </a:tc>
                <a:tc>
                  <a:txBody>
                    <a:bodyPr/>
                    <a:lstStyle/>
                    <a:p>
                      <a:pPr>
                        <a:buNone/>
                      </a:pPr>
                      <a:r>
                        <a:rPr lang="zh-CN" altLang="en-US" sz="2000" dirty="0">
                          <a:latin typeface="Monaco" panose="020B0509030404040204" pitchFamily="49" charset="0"/>
                        </a:rPr>
                        <a:t>姓名</a:t>
                      </a:r>
                    </a:p>
                  </a:txBody>
                  <a:tcPr/>
                </a:tc>
                <a:tc>
                  <a:txBody>
                    <a:bodyPr/>
                    <a:lstStyle/>
                    <a:p>
                      <a:pPr>
                        <a:buNone/>
                      </a:pPr>
                      <a:r>
                        <a:rPr lang="zh-CN" altLang="en-US" sz="2000" dirty="0">
                          <a:latin typeface="Monaco" panose="020B0509030404040204" pitchFamily="49" charset="0"/>
                        </a:rPr>
                        <a:t>数学</a:t>
                      </a:r>
                    </a:p>
                  </a:txBody>
                  <a:tcPr/>
                </a:tc>
                <a:tc>
                  <a:txBody>
                    <a:bodyPr/>
                    <a:lstStyle/>
                    <a:p>
                      <a:pPr>
                        <a:buNone/>
                      </a:pPr>
                      <a:r>
                        <a:rPr lang="zh-CN" altLang="en-US" sz="2000">
                          <a:latin typeface="Monaco" panose="020B0509030404040204" pitchFamily="49" charset="0"/>
                        </a:rPr>
                        <a:t>语文</a:t>
                      </a:r>
                    </a:p>
                  </a:txBody>
                  <a:tcPr/>
                </a:tc>
                <a:extLst>
                  <a:ext uri="{0D108BD9-81ED-4DB2-BD59-A6C34878D82A}">
                    <a16:rowId xmlns:a16="http://schemas.microsoft.com/office/drawing/2014/main" val="10000"/>
                  </a:ext>
                </a:extLst>
              </a:tr>
              <a:tr h="608330">
                <a:tc>
                  <a:txBody>
                    <a:bodyPr/>
                    <a:lstStyle/>
                    <a:p>
                      <a:pPr>
                        <a:buNone/>
                      </a:pPr>
                      <a:r>
                        <a:rPr lang="zh-CN" altLang="en-US" sz="2000">
                          <a:latin typeface="Monaco" panose="020B0509030404040204" pitchFamily="49" charset="0"/>
                          <a:cs typeface="Monaco" panose="020B0509030404040204" pitchFamily="49" charset="0"/>
                        </a:rPr>
                        <a:t>0</a:t>
                      </a:r>
                    </a:p>
                  </a:txBody>
                  <a:tcPr/>
                </a:tc>
                <a:tc>
                  <a:txBody>
                    <a:bodyPr/>
                    <a:lstStyle/>
                    <a:p>
                      <a:pPr>
                        <a:buNone/>
                      </a:pPr>
                      <a:r>
                        <a:rPr lang="zh-CN" altLang="en-US" sz="2000">
                          <a:latin typeface="Monaco" panose="020B0509030404040204" pitchFamily="49" charset="0"/>
                        </a:rPr>
                        <a:t>李明</a:t>
                      </a:r>
                    </a:p>
                  </a:txBody>
                  <a:tcPr/>
                </a:tc>
                <a:tc>
                  <a:txBody>
                    <a:bodyPr/>
                    <a:lstStyle/>
                    <a:p>
                      <a:pPr>
                        <a:buNone/>
                      </a:pPr>
                      <a:r>
                        <a:rPr lang="zh-CN" altLang="en-US" sz="2000">
                          <a:latin typeface="Monaco" panose="020B0509030404040204" pitchFamily="49" charset="0"/>
                          <a:cs typeface="Monaco" panose="020B0509030404040204" pitchFamily="49" charset="0"/>
                        </a:rPr>
                        <a:t>87</a:t>
                      </a:r>
                    </a:p>
                  </a:txBody>
                  <a:tcPr/>
                </a:tc>
                <a:tc>
                  <a:txBody>
                    <a:bodyPr/>
                    <a:lstStyle/>
                    <a:p>
                      <a:pPr>
                        <a:buNone/>
                      </a:pPr>
                      <a:r>
                        <a:rPr lang="zh-CN" altLang="en-US" sz="2000" dirty="0">
                          <a:latin typeface="Monaco" panose="020B0509030404040204" pitchFamily="49" charset="0"/>
                          <a:cs typeface="Monaco" panose="020B0509030404040204" pitchFamily="49" charset="0"/>
                        </a:rPr>
                        <a:t>84</a:t>
                      </a:r>
                    </a:p>
                  </a:txBody>
                  <a:tcPr/>
                </a:tc>
                <a:extLst>
                  <a:ext uri="{0D108BD9-81ED-4DB2-BD59-A6C34878D82A}">
                    <a16:rowId xmlns:a16="http://schemas.microsoft.com/office/drawing/2014/main" val="10001"/>
                  </a:ext>
                </a:extLst>
              </a:tr>
              <a:tr h="608330">
                <a:tc>
                  <a:txBody>
                    <a:bodyPr/>
                    <a:lstStyle/>
                    <a:p>
                      <a:pPr>
                        <a:buNone/>
                      </a:pPr>
                      <a:r>
                        <a:rPr lang="zh-CN" altLang="en-US" sz="2000">
                          <a:latin typeface="Monaco" panose="020B0509030404040204" pitchFamily="49" charset="0"/>
                          <a:cs typeface="Monaco" panose="020B0509030404040204" pitchFamily="49" charset="0"/>
                        </a:rPr>
                        <a:t>1</a:t>
                      </a:r>
                    </a:p>
                  </a:txBody>
                  <a:tcPr/>
                </a:tc>
                <a:tc>
                  <a:txBody>
                    <a:bodyPr/>
                    <a:lstStyle/>
                    <a:p>
                      <a:pPr>
                        <a:buNone/>
                      </a:pPr>
                      <a:r>
                        <a:rPr lang="zh-CN" altLang="en-US" sz="2000">
                          <a:latin typeface="Monaco" panose="020B0509030404040204" pitchFamily="49" charset="0"/>
                        </a:rPr>
                        <a:t>张华</a:t>
                      </a:r>
                    </a:p>
                  </a:txBody>
                  <a:tcPr/>
                </a:tc>
                <a:tc>
                  <a:txBody>
                    <a:bodyPr/>
                    <a:lstStyle/>
                    <a:p>
                      <a:pPr>
                        <a:buNone/>
                      </a:pPr>
                      <a:r>
                        <a:rPr lang="zh-CN" altLang="en-US" sz="2000">
                          <a:latin typeface="Monaco" panose="020B0509030404040204" pitchFamily="49" charset="0"/>
                          <a:cs typeface="Monaco" panose="020B0509030404040204" pitchFamily="49" charset="0"/>
                        </a:rPr>
                        <a:t>76</a:t>
                      </a:r>
                    </a:p>
                  </a:txBody>
                  <a:tcPr/>
                </a:tc>
                <a:tc>
                  <a:txBody>
                    <a:bodyPr/>
                    <a:lstStyle/>
                    <a:p>
                      <a:pPr>
                        <a:buNone/>
                      </a:pPr>
                      <a:r>
                        <a:rPr lang="zh-CN" altLang="en-US" sz="2000">
                          <a:latin typeface="Monaco" panose="020B0509030404040204" pitchFamily="49" charset="0"/>
                          <a:cs typeface="Monaco" panose="020B0509030404040204" pitchFamily="49" charset="0"/>
                        </a:rPr>
                        <a:t>79</a:t>
                      </a:r>
                    </a:p>
                  </a:txBody>
                  <a:tcPr/>
                </a:tc>
                <a:extLst>
                  <a:ext uri="{0D108BD9-81ED-4DB2-BD59-A6C34878D82A}">
                    <a16:rowId xmlns:a16="http://schemas.microsoft.com/office/drawing/2014/main" val="10002"/>
                  </a:ext>
                </a:extLst>
              </a:tr>
              <a:tr h="608330">
                <a:tc>
                  <a:txBody>
                    <a:bodyPr/>
                    <a:lstStyle/>
                    <a:p>
                      <a:pPr>
                        <a:buNone/>
                      </a:pPr>
                      <a:r>
                        <a:rPr lang="zh-CN" altLang="en-US" sz="2000">
                          <a:latin typeface="Monaco" panose="020B0509030404040204" pitchFamily="49" charset="0"/>
                          <a:cs typeface="Monaco" panose="020B0509030404040204" pitchFamily="49" charset="0"/>
                        </a:rPr>
                        <a:t>2</a:t>
                      </a:r>
                    </a:p>
                  </a:txBody>
                  <a:tcPr/>
                </a:tc>
                <a:tc>
                  <a:txBody>
                    <a:bodyPr/>
                    <a:lstStyle/>
                    <a:p>
                      <a:pPr>
                        <a:buNone/>
                      </a:pPr>
                      <a:r>
                        <a:rPr lang="zh-CN" altLang="en-US" sz="2000">
                          <a:latin typeface="Monaco" panose="020B0509030404040204" pitchFamily="49" charset="0"/>
                        </a:rPr>
                        <a:t>刘浩</a:t>
                      </a:r>
                    </a:p>
                  </a:txBody>
                  <a:tcPr/>
                </a:tc>
                <a:tc>
                  <a:txBody>
                    <a:bodyPr/>
                    <a:lstStyle/>
                    <a:p>
                      <a:pPr>
                        <a:buNone/>
                      </a:pPr>
                      <a:r>
                        <a:rPr lang="zh-CN" altLang="en-US" sz="2000">
                          <a:latin typeface="Monaco" panose="020B0509030404040204" pitchFamily="49" charset="0"/>
                          <a:cs typeface="Monaco" panose="020B0509030404040204" pitchFamily="49" charset="0"/>
                        </a:rPr>
                        <a:t>77</a:t>
                      </a:r>
                    </a:p>
                  </a:txBody>
                  <a:tcPr/>
                </a:tc>
                <a:tc>
                  <a:txBody>
                    <a:bodyPr/>
                    <a:lstStyle/>
                    <a:p>
                      <a:pPr>
                        <a:buNone/>
                      </a:pPr>
                      <a:r>
                        <a:rPr lang="zh-CN" altLang="en-US" sz="2000">
                          <a:latin typeface="Monaco" panose="020B0509030404040204" pitchFamily="49" charset="0"/>
                          <a:cs typeface="Monaco" panose="020B0509030404040204" pitchFamily="49" charset="0"/>
                        </a:rPr>
                        <a:t>85</a:t>
                      </a:r>
                    </a:p>
                  </a:txBody>
                  <a:tcPr/>
                </a:tc>
                <a:extLst>
                  <a:ext uri="{0D108BD9-81ED-4DB2-BD59-A6C34878D82A}">
                    <a16:rowId xmlns:a16="http://schemas.microsoft.com/office/drawing/2014/main" val="10003"/>
                  </a:ext>
                </a:extLst>
              </a:tr>
              <a:tr h="608330">
                <a:tc>
                  <a:txBody>
                    <a:bodyPr/>
                    <a:lstStyle/>
                    <a:p>
                      <a:pPr>
                        <a:buNone/>
                      </a:pPr>
                      <a:r>
                        <a:rPr lang="zh-CN" altLang="en-US" sz="2000">
                          <a:latin typeface="Monaco" panose="020B0509030404040204" pitchFamily="49" charset="0"/>
                          <a:cs typeface="Monaco" panose="020B0509030404040204" pitchFamily="49" charset="0"/>
                        </a:rPr>
                        <a:t>3</a:t>
                      </a:r>
                    </a:p>
                  </a:txBody>
                  <a:tcPr/>
                </a:tc>
                <a:tc>
                  <a:txBody>
                    <a:bodyPr/>
                    <a:lstStyle/>
                    <a:p>
                      <a:pPr>
                        <a:buNone/>
                      </a:pPr>
                      <a:r>
                        <a:rPr lang="zh-CN" altLang="en-US" sz="2000">
                          <a:latin typeface="Monaco" panose="020B0509030404040204" pitchFamily="49" charset="0"/>
                        </a:rPr>
                        <a:t>李丹</a:t>
                      </a:r>
                    </a:p>
                  </a:txBody>
                  <a:tcPr/>
                </a:tc>
                <a:tc>
                  <a:txBody>
                    <a:bodyPr/>
                    <a:lstStyle/>
                    <a:p>
                      <a:pPr>
                        <a:buNone/>
                      </a:pPr>
                      <a:r>
                        <a:rPr lang="zh-CN" altLang="en-US" sz="2000">
                          <a:latin typeface="Monaco" panose="020B0509030404040204" pitchFamily="49" charset="0"/>
                          <a:cs typeface="Monaco" panose="020B0509030404040204" pitchFamily="49" charset="0"/>
                        </a:rPr>
                        <a:t>90</a:t>
                      </a:r>
                    </a:p>
                  </a:txBody>
                  <a:tcPr/>
                </a:tc>
                <a:tc>
                  <a:txBody>
                    <a:bodyPr/>
                    <a:lstStyle/>
                    <a:p>
                      <a:pPr>
                        <a:buNone/>
                      </a:pPr>
                      <a:r>
                        <a:rPr lang="zh-CN" altLang="en-US" sz="2000">
                          <a:latin typeface="Monaco" panose="020B0509030404040204" pitchFamily="49" charset="0"/>
                          <a:cs typeface="Monaco" panose="020B0509030404040204" pitchFamily="49" charset="0"/>
                        </a:rPr>
                        <a:t>93</a:t>
                      </a:r>
                    </a:p>
                  </a:txBody>
                  <a:tcPr/>
                </a:tc>
                <a:extLst>
                  <a:ext uri="{0D108BD9-81ED-4DB2-BD59-A6C34878D82A}">
                    <a16:rowId xmlns:a16="http://schemas.microsoft.com/office/drawing/2014/main" val="10004"/>
                  </a:ext>
                </a:extLst>
              </a:tr>
              <a:tr h="608330">
                <a:tc>
                  <a:txBody>
                    <a:bodyPr/>
                    <a:lstStyle/>
                    <a:p>
                      <a:pPr>
                        <a:buNone/>
                      </a:pPr>
                      <a:r>
                        <a:rPr lang="zh-CN" altLang="en-US" sz="2000">
                          <a:latin typeface="Monaco" panose="020B0509030404040204" pitchFamily="49" charset="0"/>
                          <a:cs typeface="Monaco" panose="020B0509030404040204" pitchFamily="49" charset="0"/>
                        </a:rPr>
                        <a:t>4</a:t>
                      </a:r>
                    </a:p>
                  </a:txBody>
                  <a:tcPr/>
                </a:tc>
                <a:tc>
                  <a:txBody>
                    <a:bodyPr/>
                    <a:lstStyle/>
                    <a:p>
                      <a:pPr>
                        <a:buNone/>
                      </a:pPr>
                      <a:r>
                        <a:rPr lang="zh-CN" altLang="en-US" sz="2000">
                          <a:latin typeface="Monaco" panose="020B0509030404040204" pitchFamily="49" charset="0"/>
                        </a:rPr>
                        <a:t>张伟</a:t>
                      </a:r>
                    </a:p>
                  </a:txBody>
                  <a:tcPr/>
                </a:tc>
                <a:tc>
                  <a:txBody>
                    <a:bodyPr/>
                    <a:lstStyle/>
                    <a:p>
                      <a:pPr>
                        <a:buNone/>
                      </a:pPr>
                      <a:r>
                        <a:rPr lang="zh-CN" altLang="en-US" sz="2000">
                          <a:latin typeface="Monaco" panose="020B0509030404040204" pitchFamily="49" charset="0"/>
                          <a:cs typeface="Monaco" panose="020B0509030404040204" pitchFamily="49" charset="0"/>
                        </a:rPr>
                        <a:t>94</a:t>
                      </a:r>
                    </a:p>
                  </a:txBody>
                  <a:tcPr/>
                </a:tc>
                <a:tc>
                  <a:txBody>
                    <a:bodyPr/>
                    <a:lstStyle/>
                    <a:p>
                      <a:pPr>
                        <a:buNone/>
                      </a:pPr>
                      <a:r>
                        <a:rPr lang="zh-CN" altLang="en-US" sz="2000" dirty="0">
                          <a:latin typeface="Monaco" panose="020B0509030404040204" pitchFamily="49" charset="0"/>
                          <a:cs typeface="Monaco" panose="020B0509030404040204" pitchFamily="49" charset="0"/>
                        </a:rPr>
                        <a:t>82</a:t>
                      </a:r>
                    </a:p>
                  </a:txBody>
                  <a:tcPr/>
                </a:tc>
                <a:extLst>
                  <a:ext uri="{0D108BD9-81ED-4DB2-BD59-A6C34878D82A}">
                    <a16:rowId xmlns:a16="http://schemas.microsoft.com/office/drawing/2014/main" val="10005"/>
                  </a:ext>
                </a:extLst>
              </a:tr>
            </a:tbl>
          </a:graphicData>
        </a:graphic>
      </p:graphicFrame>
      <p:sp>
        <p:nvSpPr>
          <p:cNvPr id="11" name="文本框 10">
            <a:extLst>
              <a:ext uri="{FF2B5EF4-FFF2-40B4-BE49-F238E27FC236}">
                <a16:creationId xmlns:a16="http://schemas.microsoft.com/office/drawing/2014/main" id="{2773CD92-C269-4264-9AB5-4EDB5C235EF8}"/>
              </a:ext>
            </a:extLst>
          </p:cNvPr>
          <p:cNvSpPr txBox="1"/>
          <p:nvPr/>
        </p:nvSpPr>
        <p:spPr>
          <a:xfrm>
            <a:off x="186051" y="4206551"/>
            <a:ext cx="5161442" cy="1429622"/>
          </a:xfrm>
          <a:prstGeom prst="rect">
            <a:avLst/>
          </a:prstGeom>
          <a:noFill/>
        </p:spPr>
        <p:txBody>
          <a:bodyPr wrap="square" rtlCol="0">
            <a:spAutoFit/>
          </a:bodyPr>
          <a:lstStyle/>
          <a:p>
            <a:pPr>
              <a:lnSpc>
                <a:spcPct val="150000"/>
              </a:lnSpc>
            </a:pPr>
            <a:r>
              <a:rPr lang="zh-CN" altLang="en-US" sz="2000" dirty="0"/>
              <a:t>实战：更改字段名，记住命令：</a:t>
            </a:r>
            <a:r>
              <a:rPr lang="en-US" altLang="zh-CN" sz="2000" dirty="0"/>
              <a:t>.columns=[ ]</a:t>
            </a:r>
          </a:p>
          <a:p>
            <a:pPr>
              <a:lnSpc>
                <a:spcPct val="150000"/>
              </a:lnSpc>
            </a:pPr>
            <a:r>
              <a:rPr lang="zh-CN" altLang="en-US" sz="2000" dirty="0"/>
              <a:t>实战前，先熟悉</a:t>
            </a:r>
            <a:r>
              <a:rPr lang="en-US" altLang="zh-CN" sz="2000" dirty="0"/>
              <a:t>Excel</a:t>
            </a:r>
            <a:r>
              <a:rPr lang="zh-CN" altLang="en-US" sz="2000" dirty="0"/>
              <a:t>数据，</a:t>
            </a:r>
            <a:r>
              <a:rPr lang="en-US" altLang="zh-CN" sz="2000" dirty="0"/>
              <a:t>score.xlsx</a:t>
            </a:r>
          </a:p>
          <a:p>
            <a:pPr>
              <a:lnSpc>
                <a:spcPct val="150000"/>
              </a:lnSpc>
            </a:pPr>
            <a:r>
              <a:rPr lang="zh-CN" altLang="en-US" sz="2000" dirty="0"/>
              <a:t>然后再去数据酷客的</a:t>
            </a:r>
            <a:r>
              <a:rPr lang="en-US" altLang="zh-CN" sz="2000" dirty="0" err="1"/>
              <a:t>pytho</a:t>
            </a:r>
            <a:r>
              <a:rPr lang="zh-CN" altLang="en-US" sz="2000" dirty="0"/>
              <a:t>解释器执行。</a:t>
            </a:r>
          </a:p>
        </p:txBody>
      </p:sp>
    </p:spTree>
    <p:extLst>
      <p:ext uri="{BB962C8B-B14F-4D97-AF65-F5344CB8AC3E}">
        <p14:creationId xmlns:p14="http://schemas.microsoft.com/office/powerpoint/2010/main" val="377778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索引获取与设置</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index属性（索引，默认是指行）</a:t>
            </a:r>
            <a:endParaRPr lang="en-US" sz="2000" b="1" dirty="0">
              <a:solidFill>
                <a:srgbClr val="2965AB"/>
              </a:solidFill>
            </a:endParaRPr>
          </a:p>
          <a:p>
            <a:pPr marL="457200" lvl="1" indent="0">
              <a:lnSpc>
                <a:spcPct val="100000"/>
              </a:lnSpc>
              <a:buClr>
                <a:srgbClr val="2965AB"/>
              </a:buClr>
              <a:buSzPct val="100000"/>
              <a:buNone/>
            </a:pPr>
            <a:endParaRPr lang="en-US" sz="2000" dirty="0"/>
          </a:p>
          <a:p>
            <a:pPr>
              <a:lnSpc>
                <a:spcPct val="100000"/>
              </a:lnSpc>
              <a:buClr>
                <a:srgbClr val="2965AB"/>
              </a:buClr>
              <a:buSzPct val="100000"/>
            </a:pPr>
            <a:endParaRPr lang="en-US" sz="2000" dirty="0"/>
          </a:p>
        </p:txBody>
      </p:sp>
      <p:sp>
        <p:nvSpPr>
          <p:cNvPr id="3" name="文本框 2"/>
          <p:cNvSpPr txBox="1"/>
          <p:nvPr/>
        </p:nvSpPr>
        <p:spPr>
          <a:xfrm>
            <a:off x="4799856" y="1810106"/>
            <a:ext cx="5527676" cy="400110"/>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RangeIndex(start=0, stop=5, step=1)</a:t>
            </a:r>
          </a:p>
        </p:txBody>
      </p:sp>
      <p:sp>
        <p:nvSpPr>
          <p:cNvPr id="9" name="矩形 8"/>
          <p:cNvSpPr/>
          <p:nvPr/>
        </p:nvSpPr>
        <p:spPr>
          <a:xfrm>
            <a:off x="4655840" y="1094032"/>
            <a:ext cx="3664978"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a:t>
            </a:r>
            <a:r>
              <a:rPr lang="en-US" altLang="zh-CN" sz="2000" dirty="0">
                <a:solidFill>
                  <a:srgbClr val="000087"/>
                </a:solidFill>
                <a:highlight>
                  <a:srgbClr val="FFFFFF"/>
                </a:highlight>
                <a:latin typeface="Monaco" panose="020B0509030404040204" pitchFamily="49" charset="0"/>
              </a:rPr>
              <a:t>  #</a:t>
            </a:r>
            <a:r>
              <a:rPr lang="zh-CN" altLang="en-US" sz="2000" dirty="0">
                <a:solidFill>
                  <a:srgbClr val="000087"/>
                </a:solidFill>
                <a:highlight>
                  <a:srgbClr val="FFFFFF"/>
                </a:highlight>
                <a:latin typeface="Monaco" panose="020B0509030404040204" pitchFamily="49" charset="0"/>
              </a:rPr>
              <a:t>查看索引，结果：</a:t>
            </a:r>
            <a:endParaRPr lang="en-US" altLang="zh-CN" sz="2000" dirty="0">
              <a:solidFill>
                <a:srgbClr val="5F5F00"/>
              </a:solidFill>
              <a:highlight>
                <a:srgbClr val="FFFFFF"/>
              </a:highlight>
              <a:latin typeface="Monaco" panose="020B0509030404040204" pitchFamily="49" charset="0"/>
            </a:endParaRPr>
          </a:p>
        </p:txBody>
      </p:sp>
      <p:graphicFrame>
        <p:nvGraphicFramePr>
          <p:cNvPr id="2" name="表格 1"/>
          <p:cNvGraphicFramePr/>
          <p:nvPr/>
        </p:nvGraphicFramePr>
        <p:xfrm>
          <a:off x="826135" y="1627505"/>
          <a:ext cx="2885440" cy="2934335"/>
        </p:xfrm>
        <a:graphic>
          <a:graphicData uri="http://schemas.openxmlformats.org/drawingml/2006/table">
            <a:tbl>
              <a:tblPr firstRow="1" bandRow="1">
                <a:tableStyleId>{5C22544A-7EE6-4342-B048-85BDC9FD1C3A}</a:tableStyleId>
              </a:tblPr>
              <a:tblGrid>
                <a:gridCol w="72136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tblGrid>
              <a:tr h="527050">
                <a:tc>
                  <a:txBody>
                    <a:bodyPr/>
                    <a:lstStyle/>
                    <a:p>
                      <a:pPr>
                        <a:buNone/>
                      </a:pPr>
                      <a:endParaRPr lang="zh-CN" altLang="en-US" sz="2000">
                        <a:latin typeface="Monaco" panose="020B0509030404040204" pitchFamily="49" charset="0"/>
                        <a:cs typeface="Monaco" panose="020B0509030404040204" pitchFamily="49" charset="0"/>
                      </a:endParaRPr>
                    </a:p>
                  </a:txBody>
                  <a:tcPr/>
                </a:tc>
                <a:tc>
                  <a:txBody>
                    <a:bodyPr/>
                    <a:lstStyle/>
                    <a:p>
                      <a:pPr>
                        <a:buNone/>
                      </a:pPr>
                      <a:r>
                        <a:rPr lang="zh-CN" altLang="en-US" sz="2000">
                          <a:latin typeface="Monaco" panose="020B0509030404040204" pitchFamily="49" charset="0"/>
                        </a:rPr>
                        <a:t>姓名</a:t>
                      </a:r>
                    </a:p>
                  </a:txBody>
                  <a:tcPr/>
                </a:tc>
                <a:tc>
                  <a:txBody>
                    <a:bodyPr/>
                    <a:lstStyle/>
                    <a:p>
                      <a:pPr>
                        <a:buNone/>
                      </a:pPr>
                      <a:r>
                        <a:rPr lang="zh-CN" altLang="en-US" sz="2000">
                          <a:latin typeface="Monaco" panose="020B0509030404040204" pitchFamily="49" charset="0"/>
                        </a:rPr>
                        <a:t>数学</a:t>
                      </a:r>
                    </a:p>
                  </a:txBody>
                  <a:tcPr/>
                </a:tc>
                <a:tc>
                  <a:txBody>
                    <a:bodyPr/>
                    <a:lstStyle/>
                    <a:p>
                      <a:pPr>
                        <a:buNone/>
                      </a:pPr>
                      <a:r>
                        <a:rPr lang="zh-CN" altLang="en-US" sz="2000">
                          <a:latin typeface="Monaco" panose="020B0509030404040204" pitchFamily="49" charset="0"/>
                        </a:rPr>
                        <a:t>语文</a:t>
                      </a:r>
                    </a:p>
                  </a:txBody>
                  <a:tcPr/>
                </a:tc>
                <a:extLst>
                  <a:ext uri="{0D108BD9-81ED-4DB2-BD59-A6C34878D82A}">
                    <a16:rowId xmlns:a16="http://schemas.microsoft.com/office/drawing/2014/main" val="10000"/>
                  </a:ext>
                </a:extLst>
              </a:tr>
              <a:tr h="481330">
                <a:tc>
                  <a:txBody>
                    <a:bodyPr/>
                    <a:lstStyle/>
                    <a:p>
                      <a:pPr>
                        <a:buNone/>
                      </a:pPr>
                      <a:r>
                        <a:rPr lang="zh-CN" altLang="en-US" sz="2000">
                          <a:latin typeface="Monaco" panose="020B0509030404040204" pitchFamily="49" charset="0"/>
                          <a:cs typeface="Monaco" panose="020B0509030404040204" pitchFamily="49" charset="0"/>
                        </a:rPr>
                        <a:t>0</a:t>
                      </a:r>
                    </a:p>
                  </a:txBody>
                  <a:tcPr/>
                </a:tc>
                <a:tc>
                  <a:txBody>
                    <a:bodyPr/>
                    <a:lstStyle/>
                    <a:p>
                      <a:pPr>
                        <a:buNone/>
                      </a:pPr>
                      <a:r>
                        <a:rPr lang="zh-CN" altLang="en-US" sz="2000">
                          <a:latin typeface="Monaco" panose="020B0509030404040204" pitchFamily="49" charset="0"/>
                        </a:rPr>
                        <a:t>李明</a:t>
                      </a:r>
                    </a:p>
                  </a:txBody>
                  <a:tcPr/>
                </a:tc>
                <a:tc>
                  <a:txBody>
                    <a:bodyPr/>
                    <a:lstStyle/>
                    <a:p>
                      <a:pPr>
                        <a:buNone/>
                      </a:pPr>
                      <a:r>
                        <a:rPr lang="zh-CN" altLang="en-US" sz="2000">
                          <a:latin typeface="Monaco" panose="020B0509030404040204" pitchFamily="49" charset="0"/>
                          <a:cs typeface="Monaco" panose="020B0509030404040204" pitchFamily="49" charset="0"/>
                        </a:rPr>
                        <a:t>87</a:t>
                      </a:r>
                    </a:p>
                  </a:txBody>
                  <a:tcPr/>
                </a:tc>
                <a:tc>
                  <a:txBody>
                    <a:bodyPr/>
                    <a:lstStyle/>
                    <a:p>
                      <a:pPr>
                        <a:buNone/>
                      </a:pPr>
                      <a:r>
                        <a:rPr lang="zh-CN" altLang="en-US" sz="2000">
                          <a:latin typeface="Monaco" panose="020B0509030404040204" pitchFamily="49" charset="0"/>
                          <a:cs typeface="Monaco" panose="020B0509030404040204" pitchFamily="49" charset="0"/>
                        </a:rPr>
                        <a:t>84</a:t>
                      </a:r>
                    </a:p>
                  </a:txBody>
                  <a:tcPr/>
                </a:tc>
                <a:extLst>
                  <a:ext uri="{0D108BD9-81ED-4DB2-BD59-A6C34878D82A}">
                    <a16:rowId xmlns:a16="http://schemas.microsoft.com/office/drawing/2014/main" val="10001"/>
                  </a:ext>
                </a:extLst>
              </a:tr>
              <a:tr h="481330">
                <a:tc>
                  <a:txBody>
                    <a:bodyPr/>
                    <a:lstStyle/>
                    <a:p>
                      <a:pPr>
                        <a:buNone/>
                      </a:pPr>
                      <a:r>
                        <a:rPr lang="zh-CN" altLang="en-US" sz="2000">
                          <a:latin typeface="Monaco" panose="020B0509030404040204" pitchFamily="49" charset="0"/>
                          <a:cs typeface="Monaco" panose="020B0509030404040204" pitchFamily="49" charset="0"/>
                        </a:rPr>
                        <a:t>1</a:t>
                      </a:r>
                    </a:p>
                  </a:txBody>
                  <a:tcPr/>
                </a:tc>
                <a:tc>
                  <a:txBody>
                    <a:bodyPr/>
                    <a:lstStyle/>
                    <a:p>
                      <a:pPr>
                        <a:buNone/>
                      </a:pPr>
                      <a:r>
                        <a:rPr lang="zh-CN" altLang="en-US" sz="2000">
                          <a:latin typeface="Monaco" panose="020B0509030404040204" pitchFamily="49" charset="0"/>
                        </a:rPr>
                        <a:t>张华</a:t>
                      </a:r>
                    </a:p>
                  </a:txBody>
                  <a:tcPr/>
                </a:tc>
                <a:tc>
                  <a:txBody>
                    <a:bodyPr/>
                    <a:lstStyle/>
                    <a:p>
                      <a:pPr>
                        <a:buNone/>
                      </a:pPr>
                      <a:r>
                        <a:rPr lang="zh-CN" altLang="en-US" sz="2000">
                          <a:latin typeface="Monaco" panose="020B0509030404040204" pitchFamily="49" charset="0"/>
                          <a:cs typeface="Monaco" panose="020B0509030404040204" pitchFamily="49" charset="0"/>
                        </a:rPr>
                        <a:t>76</a:t>
                      </a:r>
                    </a:p>
                  </a:txBody>
                  <a:tcPr/>
                </a:tc>
                <a:tc>
                  <a:txBody>
                    <a:bodyPr/>
                    <a:lstStyle/>
                    <a:p>
                      <a:pPr>
                        <a:buNone/>
                      </a:pPr>
                      <a:r>
                        <a:rPr lang="zh-CN" altLang="en-US" sz="2000">
                          <a:latin typeface="Monaco" panose="020B0509030404040204" pitchFamily="49" charset="0"/>
                          <a:cs typeface="Monaco" panose="020B0509030404040204" pitchFamily="49" charset="0"/>
                        </a:rPr>
                        <a:t>79</a:t>
                      </a:r>
                    </a:p>
                  </a:txBody>
                  <a:tcPr/>
                </a:tc>
                <a:extLst>
                  <a:ext uri="{0D108BD9-81ED-4DB2-BD59-A6C34878D82A}">
                    <a16:rowId xmlns:a16="http://schemas.microsoft.com/office/drawing/2014/main" val="10002"/>
                  </a:ext>
                </a:extLst>
              </a:tr>
              <a:tr h="481330">
                <a:tc>
                  <a:txBody>
                    <a:bodyPr/>
                    <a:lstStyle/>
                    <a:p>
                      <a:pPr>
                        <a:buNone/>
                      </a:pPr>
                      <a:r>
                        <a:rPr lang="zh-CN" altLang="en-US" sz="2000">
                          <a:latin typeface="Monaco" panose="020B0509030404040204" pitchFamily="49" charset="0"/>
                          <a:cs typeface="Monaco" panose="020B0509030404040204" pitchFamily="49" charset="0"/>
                        </a:rPr>
                        <a:t>2</a:t>
                      </a:r>
                    </a:p>
                  </a:txBody>
                  <a:tcPr/>
                </a:tc>
                <a:tc>
                  <a:txBody>
                    <a:bodyPr/>
                    <a:lstStyle/>
                    <a:p>
                      <a:pPr>
                        <a:buNone/>
                      </a:pPr>
                      <a:r>
                        <a:rPr lang="zh-CN" altLang="en-US" sz="2000">
                          <a:latin typeface="Monaco" panose="020B0509030404040204" pitchFamily="49" charset="0"/>
                        </a:rPr>
                        <a:t>刘浩</a:t>
                      </a:r>
                    </a:p>
                  </a:txBody>
                  <a:tcPr/>
                </a:tc>
                <a:tc>
                  <a:txBody>
                    <a:bodyPr/>
                    <a:lstStyle/>
                    <a:p>
                      <a:pPr>
                        <a:buNone/>
                      </a:pPr>
                      <a:r>
                        <a:rPr lang="zh-CN" altLang="en-US" sz="2000">
                          <a:latin typeface="Monaco" panose="020B0509030404040204" pitchFamily="49" charset="0"/>
                          <a:cs typeface="Monaco" panose="020B0509030404040204" pitchFamily="49" charset="0"/>
                        </a:rPr>
                        <a:t>77</a:t>
                      </a:r>
                    </a:p>
                  </a:txBody>
                  <a:tcPr/>
                </a:tc>
                <a:tc>
                  <a:txBody>
                    <a:bodyPr/>
                    <a:lstStyle/>
                    <a:p>
                      <a:pPr>
                        <a:buNone/>
                      </a:pPr>
                      <a:r>
                        <a:rPr lang="zh-CN" altLang="en-US" sz="2000">
                          <a:latin typeface="Monaco" panose="020B0509030404040204" pitchFamily="49" charset="0"/>
                          <a:cs typeface="Monaco" panose="020B0509030404040204" pitchFamily="49" charset="0"/>
                        </a:rPr>
                        <a:t>85</a:t>
                      </a:r>
                    </a:p>
                  </a:txBody>
                  <a:tcPr/>
                </a:tc>
                <a:extLst>
                  <a:ext uri="{0D108BD9-81ED-4DB2-BD59-A6C34878D82A}">
                    <a16:rowId xmlns:a16="http://schemas.microsoft.com/office/drawing/2014/main" val="10003"/>
                  </a:ext>
                </a:extLst>
              </a:tr>
              <a:tr h="481965">
                <a:tc>
                  <a:txBody>
                    <a:bodyPr/>
                    <a:lstStyle/>
                    <a:p>
                      <a:pPr>
                        <a:buNone/>
                      </a:pPr>
                      <a:r>
                        <a:rPr lang="zh-CN" altLang="en-US" sz="2000">
                          <a:latin typeface="Monaco" panose="020B0509030404040204" pitchFamily="49" charset="0"/>
                          <a:cs typeface="Monaco" panose="020B0509030404040204" pitchFamily="49" charset="0"/>
                        </a:rPr>
                        <a:t>3</a:t>
                      </a:r>
                    </a:p>
                  </a:txBody>
                  <a:tcPr/>
                </a:tc>
                <a:tc>
                  <a:txBody>
                    <a:bodyPr/>
                    <a:lstStyle/>
                    <a:p>
                      <a:pPr>
                        <a:buNone/>
                      </a:pPr>
                      <a:r>
                        <a:rPr lang="zh-CN" altLang="en-US" sz="2000">
                          <a:latin typeface="Monaco" panose="020B0509030404040204" pitchFamily="49" charset="0"/>
                        </a:rPr>
                        <a:t>李丹</a:t>
                      </a:r>
                    </a:p>
                  </a:txBody>
                  <a:tcPr/>
                </a:tc>
                <a:tc>
                  <a:txBody>
                    <a:bodyPr/>
                    <a:lstStyle/>
                    <a:p>
                      <a:pPr>
                        <a:buNone/>
                      </a:pPr>
                      <a:r>
                        <a:rPr lang="zh-CN" altLang="en-US" sz="2000">
                          <a:latin typeface="Monaco" panose="020B0509030404040204" pitchFamily="49" charset="0"/>
                          <a:cs typeface="Monaco" panose="020B0509030404040204" pitchFamily="49" charset="0"/>
                        </a:rPr>
                        <a:t>90</a:t>
                      </a:r>
                    </a:p>
                  </a:txBody>
                  <a:tcPr/>
                </a:tc>
                <a:tc>
                  <a:txBody>
                    <a:bodyPr/>
                    <a:lstStyle/>
                    <a:p>
                      <a:pPr>
                        <a:buNone/>
                      </a:pPr>
                      <a:r>
                        <a:rPr lang="zh-CN" altLang="en-US" sz="2000">
                          <a:latin typeface="Monaco" panose="020B0509030404040204" pitchFamily="49" charset="0"/>
                          <a:cs typeface="Monaco" panose="020B0509030404040204" pitchFamily="49" charset="0"/>
                        </a:rPr>
                        <a:t>93</a:t>
                      </a:r>
                    </a:p>
                  </a:txBody>
                  <a:tcPr/>
                </a:tc>
                <a:extLst>
                  <a:ext uri="{0D108BD9-81ED-4DB2-BD59-A6C34878D82A}">
                    <a16:rowId xmlns:a16="http://schemas.microsoft.com/office/drawing/2014/main" val="10004"/>
                  </a:ext>
                </a:extLst>
              </a:tr>
              <a:tr h="481330">
                <a:tc>
                  <a:txBody>
                    <a:bodyPr/>
                    <a:lstStyle/>
                    <a:p>
                      <a:pPr>
                        <a:buNone/>
                      </a:pPr>
                      <a:r>
                        <a:rPr lang="zh-CN" altLang="en-US" sz="2000">
                          <a:latin typeface="Monaco" panose="020B0509030404040204" pitchFamily="49" charset="0"/>
                          <a:cs typeface="Monaco" panose="020B0509030404040204" pitchFamily="49" charset="0"/>
                        </a:rPr>
                        <a:t>4</a:t>
                      </a:r>
                    </a:p>
                  </a:txBody>
                  <a:tcPr/>
                </a:tc>
                <a:tc>
                  <a:txBody>
                    <a:bodyPr/>
                    <a:lstStyle/>
                    <a:p>
                      <a:pPr>
                        <a:buNone/>
                      </a:pPr>
                      <a:r>
                        <a:rPr lang="zh-CN" altLang="en-US" sz="2000">
                          <a:latin typeface="Monaco" panose="020B0509030404040204" pitchFamily="49" charset="0"/>
                        </a:rPr>
                        <a:t>张伟</a:t>
                      </a:r>
                    </a:p>
                  </a:txBody>
                  <a:tcPr/>
                </a:tc>
                <a:tc>
                  <a:txBody>
                    <a:bodyPr/>
                    <a:lstStyle/>
                    <a:p>
                      <a:pPr>
                        <a:buNone/>
                      </a:pPr>
                      <a:r>
                        <a:rPr lang="zh-CN" altLang="en-US" sz="2000">
                          <a:latin typeface="Monaco" panose="020B0509030404040204" pitchFamily="49" charset="0"/>
                          <a:cs typeface="Monaco" panose="020B0509030404040204" pitchFamily="49" charset="0"/>
                        </a:rPr>
                        <a:t>94</a:t>
                      </a:r>
                    </a:p>
                  </a:txBody>
                  <a:tcPr/>
                </a:tc>
                <a:tc>
                  <a:txBody>
                    <a:bodyPr/>
                    <a:lstStyle/>
                    <a:p>
                      <a:pPr>
                        <a:buNone/>
                      </a:pPr>
                      <a:r>
                        <a:rPr lang="zh-CN" altLang="en-US" sz="2000" dirty="0">
                          <a:latin typeface="Monaco" panose="020B0509030404040204" pitchFamily="49" charset="0"/>
                          <a:cs typeface="Monaco" panose="020B0509030404040204" pitchFamily="49" charset="0"/>
                        </a:rPr>
                        <a:t>82</a:t>
                      </a:r>
                    </a:p>
                  </a:txBody>
                  <a:tcPr/>
                </a:tc>
                <a:extLst>
                  <a:ext uri="{0D108BD9-81ED-4DB2-BD59-A6C34878D82A}">
                    <a16:rowId xmlns:a16="http://schemas.microsoft.com/office/drawing/2014/main" val="10005"/>
                  </a:ext>
                </a:extLst>
              </a:tr>
            </a:tbl>
          </a:graphicData>
        </a:graphic>
      </p:graphicFrame>
      <p:sp>
        <p:nvSpPr>
          <p:cNvPr id="11" name="矩形 10">
            <a:extLst>
              <a:ext uri="{FF2B5EF4-FFF2-40B4-BE49-F238E27FC236}">
                <a16:creationId xmlns:a16="http://schemas.microsoft.com/office/drawing/2014/main" id="{B5863AD7-9005-4BE4-BCDE-36CCA161854E}"/>
              </a:ext>
            </a:extLst>
          </p:cNvPr>
          <p:cNvSpPr/>
          <p:nvPr/>
        </p:nvSpPr>
        <p:spPr>
          <a:xfrm>
            <a:off x="777715" y="2204864"/>
            <a:ext cx="565757" cy="21977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F8A6BD8-F3D8-40E4-92EB-19AD70B5F47B}"/>
              </a:ext>
            </a:extLst>
          </p:cNvPr>
          <p:cNvSpPr txBox="1"/>
          <p:nvPr/>
        </p:nvSpPr>
        <p:spPr>
          <a:xfrm>
            <a:off x="4956870" y="2900843"/>
            <a:ext cx="4811538" cy="2126864"/>
          </a:xfrm>
          <a:prstGeom prst="rect">
            <a:avLst/>
          </a:prstGeom>
          <a:noFill/>
        </p:spPr>
        <p:txBody>
          <a:bodyPr wrap="square" rtlCol="0">
            <a:spAutoFit/>
          </a:bodyPr>
          <a:lstStyle/>
          <a:p>
            <a:pPr>
              <a:lnSpc>
                <a:spcPct val="150000"/>
              </a:lnSpc>
            </a:pPr>
            <a:r>
              <a:rPr lang="zh-CN" altLang="en-US" dirty="0"/>
              <a:t>解读：索引范围是，从</a:t>
            </a:r>
            <a:r>
              <a:rPr lang="en-US" altLang="zh-CN" dirty="0"/>
              <a:t>0</a:t>
            </a:r>
            <a:r>
              <a:rPr lang="zh-CN" altLang="en-US" dirty="0"/>
              <a:t>开始，到</a:t>
            </a:r>
            <a:r>
              <a:rPr lang="en-US" altLang="zh-CN" dirty="0"/>
              <a:t>5</a:t>
            </a:r>
            <a:r>
              <a:rPr lang="zh-CN" altLang="en-US" dirty="0"/>
              <a:t>结束？</a:t>
            </a:r>
            <a:endParaRPr lang="en-US" altLang="zh-CN" dirty="0"/>
          </a:p>
          <a:p>
            <a:pPr>
              <a:lnSpc>
                <a:spcPct val="150000"/>
              </a:lnSpc>
            </a:pPr>
            <a:r>
              <a:rPr lang="zh-CN" altLang="en-US" dirty="0"/>
              <a:t>记住：</a:t>
            </a:r>
            <a:r>
              <a:rPr lang="en-US" altLang="zh-CN" dirty="0"/>
              <a:t>0</a:t>
            </a:r>
            <a:r>
              <a:rPr lang="zh-CN" altLang="en-US" dirty="0"/>
              <a:t>是左端点，</a:t>
            </a:r>
            <a:r>
              <a:rPr lang="en-US" altLang="zh-CN" dirty="0"/>
              <a:t>5</a:t>
            </a:r>
            <a:r>
              <a:rPr lang="zh-CN" altLang="en-US" dirty="0"/>
              <a:t>是右端点，默认是</a:t>
            </a:r>
            <a:r>
              <a:rPr lang="zh-CN" altLang="en-US" dirty="0">
                <a:solidFill>
                  <a:srgbClr val="FF0000"/>
                </a:solidFill>
              </a:rPr>
              <a:t>不包含右端点</a:t>
            </a:r>
            <a:r>
              <a:rPr lang="zh-CN" altLang="en-US" dirty="0"/>
              <a:t>，所以，实际是到</a:t>
            </a:r>
            <a:r>
              <a:rPr lang="en-US" altLang="zh-CN" dirty="0"/>
              <a:t>4</a:t>
            </a:r>
            <a:r>
              <a:rPr lang="zh-CN" altLang="en-US" dirty="0"/>
              <a:t>止，不含</a:t>
            </a:r>
            <a:r>
              <a:rPr lang="en-US" altLang="zh-CN" dirty="0"/>
              <a:t>5</a:t>
            </a:r>
            <a:r>
              <a:rPr lang="zh-CN" altLang="en-US" dirty="0"/>
              <a:t>。</a:t>
            </a:r>
            <a:endParaRPr lang="en-US" altLang="zh-CN" dirty="0"/>
          </a:p>
          <a:p>
            <a:pPr>
              <a:lnSpc>
                <a:spcPct val="150000"/>
              </a:lnSpc>
            </a:pPr>
            <a:r>
              <a:rPr lang="zh-CN" altLang="en-US" dirty="0"/>
              <a:t>步长是</a:t>
            </a:r>
            <a:r>
              <a:rPr lang="en-US" altLang="zh-CN" dirty="0"/>
              <a:t>1</a:t>
            </a:r>
            <a:r>
              <a:rPr lang="zh-CN" altLang="en-US" dirty="0"/>
              <a:t>。</a:t>
            </a:r>
            <a:endParaRPr lang="en-US" altLang="zh-CN" dirty="0"/>
          </a:p>
          <a:p>
            <a:pPr>
              <a:lnSpc>
                <a:spcPct val="150000"/>
              </a:lnSpc>
            </a:pPr>
            <a:r>
              <a:rPr lang="zh-CN" altLang="en-US" dirty="0"/>
              <a:t>实战：查看索引，记住命令</a:t>
            </a:r>
            <a:r>
              <a:rPr lang="en-US" altLang="zh-CN" dirty="0"/>
              <a:t>  .index</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索引获取与设置</a:t>
            </a:r>
          </a:p>
        </p:txBody>
      </p:sp>
      <p:sp>
        <p:nvSpPr>
          <p:cNvPr id="10" name="矩形 9"/>
          <p:cNvSpPr/>
          <p:nvPr/>
        </p:nvSpPr>
        <p:spPr>
          <a:xfrm>
            <a:off x="1161564" y="980728"/>
            <a:ext cx="4290060" cy="1429622"/>
          </a:xfrm>
          <a:prstGeom prst="rect">
            <a:avLst/>
          </a:prstGeom>
        </p:spPr>
        <p:txBody>
          <a:bodyPr wrap="square">
            <a:spAutoFit/>
          </a:bodyPr>
          <a:lstStyle/>
          <a:p>
            <a:pPr>
              <a:lnSpc>
                <a:spcPct val="150000"/>
              </a:lnSpc>
            </a:pPr>
            <a:r>
              <a:rPr lang="en-US" altLang="zh-CN" sz="2000" dirty="0">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sym typeface="Wingdings" panose="05000000000000000000" pitchFamily="2" charset="2"/>
              </a:rPr>
              <a:t>设置</a:t>
            </a:r>
            <a:r>
              <a:rPr lang="zh-CN" altLang="en-US" sz="2000" dirty="0">
                <a:highlight>
                  <a:srgbClr val="FFFFFF"/>
                </a:highlight>
                <a:latin typeface="Monaco" panose="020B0509030404040204" pitchFamily="49" charset="0"/>
              </a:rPr>
              <a:t>索引，比如用某一列作为索引</a:t>
            </a:r>
          </a:p>
          <a:p>
            <a:pPr>
              <a:lnSpc>
                <a:spcPct val="150000"/>
              </a:lnSpc>
            </a:pPr>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score</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姓名</a:t>
            </a:r>
            <a:r>
              <a:rPr lang="en-US" altLang="zh-CN" sz="2000" dirty="0">
                <a:highlight>
                  <a:srgbClr val="FFFFFF"/>
                </a:highlight>
                <a:latin typeface="Monaco" panose="020B0509030404040204" pitchFamily="49" charset="0"/>
              </a:rPr>
              <a:t>'</a:t>
            </a:r>
            <a:r>
              <a:rPr lang="en-US" altLang="zh-CN" sz="2000" dirty="0">
                <a:solidFill>
                  <a:srgbClr val="FF0000"/>
                </a:solidFill>
                <a:highlight>
                  <a:srgbClr val="FFFFFF"/>
                </a:highlight>
                <a:latin typeface="Monaco" panose="020B0509030404040204" pitchFamily="49" charset="0"/>
              </a:rPr>
              <a:t>]</a:t>
            </a:r>
            <a:endParaRPr lang="zh-CN" altLang="en-US" sz="2000" dirty="0">
              <a:solidFill>
                <a:srgbClr val="FF0000"/>
              </a:solidFill>
              <a:highlight>
                <a:srgbClr val="FFFFFF"/>
              </a:highlight>
              <a:latin typeface="Monaco" panose="020B0509030404040204" pitchFamily="49" charset="0"/>
            </a:endParaRPr>
          </a:p>
          <a:p>
            <a:pPr>
              <a:lnSpc>
                <a:spcPct val="150000"/>
              </a:lnSpc>
            </a:pPr>
            <a:r>
              <a:rPr lang="en-US" altLang="zh-CN" sz="2000" dirty="0">
                <a:solidFill>
                  <a:srgbClr val="000087"/>
                </a:solidFill>
                <a:highlight>
                  <a:srgbClr val="FFFFFF"/>
                </a:highlight>
                <a:latin typeface="Monaco" panose="020B0509030404040204" pitchFamily="49" charset="0"/>
              </a:rPr>
              <a:t>score</a:t>
            </a:r>
            <a:endParaRPr lang="en-US" altLang="zh-CN" sz="2000" dirty="0">
              <a:solidFill>
                <a:srgbClr val="5F5F00"/>
              </a:solidFill>
              <a:highlight>
                <a:srgbClr val="FFFFFF"/>
              </a:highlight>
              <a:latin typeface="Monaco" panose="020B0509030404040204" pitchFamily="49" charset="0"/>
            </a:endParaRPr>
          </a:p>
        </p:txBody>
      </p:sp>
      <p:graphicFrame>
        <p:nvGraphicFramePr>
          <p:cNvPr id="6" name="表格 5"/>
          <p:cNvGraphicFramePr/>
          <p:nvPr>
            <p:extLst>
              <p:ext uri="{D42A27DB-BD31-4B8C-83A1-F6EECF244321}">
                <p14:modId xmlns:p14="http://schemas.microsoft.com/office/powerpoint/2010/main" val="2525129588"/>
              </p:ext>
            </p:extLst>
          </p:nvPr>
        </p:nvGraphicFramePr>
        <p:xfrm>
          <a:off x="2317841" y="2744877"/>
          <a:ext cx="3220720" cy="2560320"/>
        </p:xfrm>
        <a:graphic>
          <a:graphicData uri="http://schemas.openxmlformats.org/drawingml/2006/table">
            <a:tbl>
              <a:tblPr firstRow="1" bandRow="1">
                <a:tableStyleId>{5C22544A-7EE6-4342-B048-85BDC9FD1C3A}</a:tableStyleId>
              </a:tblPr>
              <a:tblGrid>
                <a:gridCol w="805180">
                  <a:extLst>
                    <a:ext uri="{9D8B030D-6E8A-4147-A177-3AD203B41FA5}">
                      <a16:colId xmlns:a16="http://schemas.microsoft.com/office/drawing/2014/main" val="20000"/>
                    </a:ext>
                  </a:extLst>
                </a:gridCol>
                <a:gridCol w="805180">
                  <a:extLst>
                    <a:ext uri="{9D8B030D-6E8A-4147-A177-3AD203B41FA5}">
                      <a16:colId xmlns:a16="http://schemas.microsoft.com/office/drawing/2014/main" val="20001"/>
                    </a:ext>
                  </a:extLst>
                </a:gridCol>
                <a:gridCol w="805180">
                  <a:extLst>
                    <a:ext uri="{9D8B030D-6E8A-4147-A177-3AD203B41FA5}">
                      <a16:colId xmlns:a16="http://schemas.microsoft.com/office/drawing/2014/main" val="20002"/>
                    </a:ext>
                  </a:extLst>
                </a:gridCol>
                <a:gridCol w="805180">
                  <a:extLst>
                    <a:ext uri="{9D8B030D-6E8A-4147-A177-3AD203B41FA5}">
                      <a16:colId xmlns:a16="http://schemas.microsoft.com/office/drawing/2014/main" val="20003"/>
                    </a:ext>
                  </a:extLst>
                </a:gridCol>
              </a:tblGrid>
              <a:tr h="365760">
                <a:tc>
                  <a:txBody>
                    <a:bodyPr/>
                    <a:lstStyle/>
                    <a:p>
                      <a:pPr>
                        <a:buNone/>
                      </a:pPr>
                      <a:endParaRPr lang="zh-CN" altLang="en-US"/>
                    </a:p>
                  </a:txBody>
                  <a:tcPr/>
                </a:tc>
                <a:tc>
                  <a:txBody>
                    <a:bodyPr/>
                    <a:lstStyle/>
                    <a:p>
                      <a:pPr>
                        <a:buNone/>
                      </a:pPr>
                      <a:r>
                        <a:rPr lang="zh-CN" altLang="en-US"/>
                        <a:t>姓名</a:t>
                      </a:r>
                    </a:p>
                  </a:txBody>
                  <a:tcPr/>
                </a:tc>
                <a:tc>
                  <a:txBody>
                    <a:bodyPr/>
                    <a:lstStyle/>
                    <a:p>
                      <a:pPr>
                        <a:buNone/>
                      </a:pPr>
                      <a:r>
                        <a:rPr lang="zh-CN" altLang="en-US"/>
                        <a:t>数学</a:t>
                      </a:r>
                    </a:p>
                  </a:txBody>
                  <a:tcPr/>
                </a:tc>
                <a:tc>
                  <a:txBody>
                    <a:bodyPr/>
                    <a:lstStyle/>
                    <a:p>
                      <a:pPr>
                        <a:buNone/>
                      </a:pPr>
                      <a:r>
                        <a:rPr lang="zh-CN" altLang="en-US"/>
                        <a:t>语文</a:t>
                      </a:r>
                    </a:p>
                  </a:txBody>
                  <a:tcPr/>
                </a:tc>
                <a:extLst>
                  <a:ext uri="{0D108BD9-81ED-4DB2-BD59-A6C34878D82A}">
                    <a16:rowId xmlns:a16="http://schemas.microsoft.com/office/drawing/2014/main" val="10000"/>
                  </a:ext>
                </a:extLst>
              </a:tr>
              <a:tr h="365760">
                <a:tc>
                  <a:txBody>
                    <a:bodyPr/>
                    <a:lstStyle/>
                    <a:p>
                      <a:pPr>
                        <a:buNone/>
                      </a:pPr>
                      <a:r>
                        <a:rPr lang="zh-CN" altLang="en-US"/>
                        <a:t>姓名</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65760">
                <a:tc>
                  <a:txBody>
                    <a:bodyPr/>
                    <a:lstStyle/>
                    <a:p>
                      <a:pPr>
                        <a:buNone/>
                      </a:pPr>
                      <a:r>
                        <a:rPr lang="zh-CN" altLang="en-US"/>
                        <a:t>李明</a:t>
                      </a:r>
                    </a:p>
                  </a:txBody>
                  <a:tcPr/>
                </a:tc>
                <a:tc>
                  <a:txBody>
                    <a:bodyPr/>
                    <a:lstStyle/>
                    <a:p>
                      <a:pPr>
                        <a:buNone/>
                      </a:pPr>
                      <a:r>
                        <a:rPr lang="zh-CN" altLang="en-US"/>
                        <a:t>李明</a:t>
                      </a:r>
                    </a:p>
                  </a:txBody>
                  <a:tcPr/>
                </a:tc>
                <a:tc>
                  <a:txBody>
                    <a:bodyPr/>
                    <a:lstStyle/>
                    <a:p>
                      <a:pPr>
                        <a:buNone/>
                      </a:pPr>
                      <a:r>
                        <a:rPr lang="zh-CN" altLang="en-US"/>
                        <a:t>87</a:t>
                      </a:r>
                    </a:p>
                  </a:txBody>
                  <a:tcPr/>
                </a:tc>
                <a:tc>
                  <a:txBody>
                    <a:bodyPr/>
                    <a:lstStyle/>
                    <a:p>
                      <a:pPr>
                        <a:buNone/>
                      </a:pPr>
                      <a:r>
                        <a:rPr lang="zh-CN" altLang="en-US"/>
                        <a:t>84</a:t>
                      </a:r>
                    </a:p>
                  </a:txBody>
                  <a:tcPr/>
                </a:tc>
                <a:extLst>
                  <a:ext uri="{0D108BD9-81ED-4DB2-BD59-A6C34878D82A}">
                    <a16:rowId xmlns:a16="http://schemas.microsoft.com/office/drawing/2014/main" val="10002"/>
                  </a:ext>
                </a:extLst>
              </a:tr>
              <a:tr h="365760">
                <a:tc>
                  <a:txBody>
                    <a:bodyPr/>
                    <a:lstStyle/>
                    <a:p>
                      <a:pPr>
                        <a:buNone/>
                      </a:pPr>
                      <a:r>
                        <a:rPr lang="zh-CN" altLang="en-US"/>
                        <a:t>张华</a:t>
                      </a:r>
                    </a:p>
                  </a:txBody>
                  <a:tcPr/>
                </a:tc>
                <a:tc>
                  <a:txBody>
                    <a:bodyPr/>
                    <a:lstStyle/>
                    <a:p>
                      <a:pPr>
                        <a:buNone/>
                      </a:pPr>
                      <a:r>
                        <a:rPr lang="zh-CN" altLang="en-US"/>
                        <a:t>张华</a:t>
                      </a:r>
                    </a:p>
                  </a:txBody>
                  <a:tcPr/>
                </a:tc>
                <a:tc>
                  <a:txBody>
                    <a:bodyPr/>
                    <a:lstStyle/>
                    <a:p>
                      <a:pPr>
                        <a:buNone/>
                      </a:pPr>
                      <a:r>
                        <a:rPr lang="zh-CN" altLang="en-US"/>
                        <a:t>76</a:t>
                      </a:r>
                    </a:p>
                  </a:txBody>
                  <a:tcPr/>
                </a:tc>
                <a:tc>
                  <a:txBody>
                    <a:bodyPr/>
                    <a:lstStyle/>
                    <a:p>
                      <a:pPr>
                        <a:buNone/>
                      </a:pPr>
                      <a:r>
                        <a:rPr lang="zh-CN" altLang="en-US"/>
                        <a:t>79</a:t>
                      </a:r>
                    </a:p>
                  </a:txBody>
                  <a:tcPr/>
                </a:tc>
                <a:extLst>
                  <a:ext uri="{0D108BD9-81ED-4DB2-BD59-A6C34878D82A}">
                    <a16:rowId xmlns:a16="http://schemas.microsoft.com/office/drawing/2014/main" val="10003"/>
                  </a:ext>
                </a:extLst>
              </a:tr>
              <a:tr h="365760">
                <a:tc>
                  <a:txBody>
                    <a:bodyPr/>
                    <a:lstStyle/>
                    <a:p>
                      <a:pPr>
                        <a:buNone/>
                      </a:pPr>
                      <a:r>
                        <a:rPr lang="zh-CN" altLang="en-US"/>
                        <a:t>刘浩</a:t>
                      </a:r>
                    </a:p>
                  </a:txBody>
                  <a:tcPr/>
                </a:tc>
                <a:tc>
                  <a:txBody>
                    <a:bodyPr/>
                    <a:lstStyle/>
                    <a:p>
                      <a:pPr>
                        <a:buNone/>
                      </a:pPr>
                      <a:r>
                        <a:rPr lang="zh-CN" altLang="en-US"/>
                        <a:t>刘浩</a:t>
                      </a:r>
                    </a:p>
                  </a:txBody>
                  <a:tcPr/>
                </a:tc>
                <a:tc>
                  <a:txBody>
                    <a:bodyPr/>
                    <a:lstStyle/>
                    <a:p>
                      <a:pPr>
                        <a:buNone/>
                      </a:pPr>
                      <a:r>
                        <a:rPr lang="zh-CN" altLang="en-US"/>
                        <a:t>77</a:t>
                      </a:r>
                    </a:p>
                  </a:txBody>
                  <a:tcPr/>
                </a:tc>
                <a:tc>
                  <a:txBody>
                    <a:bodyPr/>
                    <a:lstStyle/>
                    <a:p>
                      <a:pPr>
                        <a:buNone/>
                      </a:pPr>
                      <a:r>
                        <a:rPr lang="zh-CN" altLang="en-US"/>
                        <a:t>85</a:t>
                      </a:r>
                    </a:p>
                  </a:txBody>
                  <a:tcPr/>
                </a:tc>
                <a:extLst>
                  <a:ext uri="{0D108BD9-81ED-4DB2-BD59-A6C34878D82A}">
                    <a16:rowId xmlns:a16="http://schemas.microsoft.com/office/drawing/2014/main" val="10004"/>
                  </a:ext>
                </a:extLst>
              </a:tr>
              <a:tr h="365760">
                <a:tc>
                  <a:txBody>
                    <a:bodyPr/>
                    <a:lstStyle/>
                    <a:p>
                      <a:pPr>
                        <a:buNone/>
                      </a:pPr>
                      <a:r>
                        <a:rPr lang="zh-CN" altLang="en-US"/>
                        <a:t>李丹</a:t>
                      </a:r>
                    </a:p>
                  </a:txBody>
                  <a:tcPr/>
                </a:tc>
                <a:tc>
                  <a:txBody>
                    <a:bodyPr/>
                    <a:lstStyle/>
                    <a:p>
                      <a:pPr>
                        <a:buNone/>
                      </a:pPr>
                      <a:r>
                        <a:rPr lang="zh-CN" altLang="en-US"/>
                        <a:t>李丹</a:t>
                      </a:r>
                    </a:p>
                  </a:txBody>
                  <a:tcPr/>
                </a:tc>
                <a:tc>
                  <a:txBody>
                    <a:bodyPr/>
                    <a:lstStyle/>
                    <a:p>
                      <a:pPr>
                        <a:buNone/>
                      </a:pPr>
                      <a:r>
                        <a:rPr lang="zh-CN" altLang="en-US"/>
                        <a:t>90</a:t>
                      </a:r>
                    </a:p>
                  </a:txBody>
                  <a:tcPr/>
                </a:tc>
                <a:tc>
                  <a:txBody>
                    <a:bodyPr/>
                    <a:lstStyle/>
                    <a:p>
                      <a:pPr>
                        <a:buNone/>
                      </a:pPr>
                      <a:r>
                        <a:rPr lang="zh-CN" altLang="en-US"/>
                        <a:t>93</a:t>
                      </a:r>
                    </a:p>
                  </a:txBody>
                  <a:tcPr/>
                </a:tc>
                <a:extLst>
                  <a:ext uri="{0D108BD9-81ED-4DB2-BD59-A6C34878D82A}">
                    <a16:rowId xmlns:a16="http://schemas.microsoft.com/office/drawing/2014/main" val="10005"/>
                  </a:ext>
                </a:extLst>
              </a:tr>
              <a:tr h="365760">
                <a:tc>
                  <a:txBody>
                    <a:bodyPr/>
                    <a:lstStyle/>
                    <a:p>
                      <a:pPr>
                        <a:buNone/>
                      </a:pPr>
                      <a:r>
                        <a:rPr lang="zh-CN" altLang="en-US"/>
                        <a:t>张伟</a:t>
                      </a:r>
                    </a:p>
                  </a:txBody>
                  <a:tcPr/>
                </a:tc>
                <a:tc>
                  <a:txBody>
                    <a:bodyPr/>
                    <a:lstStyle/>
                    <a:p>
                      <a:pPr>
                        <a:buNone/>
                      </a:pPr>
                      <a:r>
                        <a:rPr lang="zh-CN" altLang="en-US"/>
                        <a:t>张伟</a:t>
                      </a:r>
                    </a:p>
                  </a:txBody>
                  <a:tcPr/>
                </a:tc>
                <a:tc>
                  <a:txBody>
                    <a:bodyPr/>
                    <a:lstStyle/>
                    <a:p>
                      <a:pPr>
                        <a:buNone/>
                      </a:pPr>
                      <a:r>
                        <a:rPr lang="zh-CN" altLang="en-US"/>
                        <a:t>94</a:t>
                      </a:r>
                    </a:p>
                  </a:txBody>
                  <a:tcPr/>
                </a:tc>
                <a:tc>
                  <a:txBody>
                    <a:bodyPr/>
                    <a:lstStyle/>
                    <a:p>
                      <a:pPr>
                        <a:buNone/>
                      </a:pPr>
                      <a:r>
                        <a:rPr lang="zh-CN" altLang="en-US" dirty="0"/>
                        <a:t>82</a:t>
                      </a:r>
                    </a:p>
                  </a:txBody>
                  <a:tcPr/>
                </a:tc>
                <a:extLst>
                  <a:ext uri="{0D108BD9-81ED-4DB2-BD59-A6C34878D82A}">
                    <a16:rowId xmlns:a16="http://schemas.microsoft.com/office/drawing/2014/main" val="10006"/>
                  </a:ext>
                </a:extLst>
              </a:tr>
            </a:tbl>
          </a:graphicData>
        </a:graphic>
      </p:graphicFrame>
      <p:sp>
        <p:nvSpPr>
          <p:cNvPr id="8" name="文本框 7"/>
          <p:cNvSpPr txBox="1"/>
          <p:nvPr/>
        </p:nvSpPr>
        <p:spPr>
          <a:xfrm>
            <a:off x="473494" y="3645024"/>
            <a:ext cx="1359535" cy="398780"/>
          </a:xfrm>
          <a:prstGeom prst="rect">
            <a:avLst/>
          </a:prstGeom>
          <a:noFill/>
        </p:spPr>
        <p:txBody>
          <a:bodyPr wrap="square" rtlCol="0">
            <a:spAutoFit/>
          </a:bodyPr>
          <a:lstStyle/>
          <a:p>
            <a:pPr algn="ctr"/>
            <a:r>
              <a:rPr lang="zh-CN" altLang="en-US" sz="2000" dirty="0">
                <a:solidFill>
                  <a:srgbClr val="FF0000"/>
                </a:solidFill>
                <a:latin typeface="微软雅黑 Light" panose="020B0502040204020203" pitchFamily="34" charset="-122"/>
                <a:ea typeface="微软雅黑 Light" panose="020B0502040204020203" pitchFamily="34" charset="-122"/>
              </a:rPr>
              <a:t>信息冗余</a:t>
            </a:r>
          </a:p>
        </p:txBody>
      </p:sp>
      <p:cxnSp>
        <p:nvCxnSpPr>
          <p:cNvPr id="13" name="直接箭头连接符 12"/>
          <p:cNvCxnSpPr>
            <a:stCxn id="8" idx="3"/>
          </p:cNvCxnSpPr>
          <p:nvPr/>
        </p:nvCxnSpPr>
        <p:spPr>
          <a:xfrm>
            <a:off x="1833029" y="3844414"/>
            <a:ext cx="387985" cy="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C576D4C-AC60-4D59-A703-E1BBDD9CDA90}"/>
              </a:ext>
            </a:extLst>
          </p:cNvPr>
          <p:cNvSpPr txBox="1"/>
          <p:nvPr/>
        </p:nvSpPr>
        <p:spPr>
          <a:xfrm>
            <a:off x="6190830" y="2781388"/>
            <a:ext cx="5527676" cy="1886286"/>
          </a:xfrm>
          <a:prstGeom prst="rect">
            <a:avLst/>
          </a:prstGeom>
          <a:noFill/>
        </p:spPr>
        <p:txBody>
          <a:bodyPr wrap="square" rtlCol="0">
            <a:spAutoFit/>
          </a:bodyPr>
          <a:lstStyle/>
          <a:p>
            <a:pPr>
              <a:lnSpc>
                <a:spcPct val="150000"/>
              </a:lnSpc>
            </a:pPr>
            <a:r>
              <a:rPr lang="zh-CN" altLang="en-US" sz="2000" dirty="0"/>
              <a:t>有毛病么？</a:t>
            </a:r>
            <a:endParaRPr lang="en-US" altLang="zh-CN" sz="2000" dirty="0"/>
          </a:p>
          <a:p>
            <a:pPr>
              <a:lnSpc>
                <a:spcPct val="150000"/>
              </a:lnSpc>
            </a:pPr>
            <a:r>
              <a:rPr lang="zh-CN" altLang="en-US" sz="2000" dirty="0"/>
              <a:t>这时，要学会删除字段，如删除姓名，后面会讲。</a:t>
            </a:r>
            <a:endParaRPr lang="en-US" altLang="zh-CN" sz="2000" dirty="0"/>
          </a:p>
          <a:p>
            <a:pPr>
              <a:lnSpc>
                <a:spcPct val="150000"/>
              </a:lnSpc>
            </a:pPr>
            <a:r>
              <a:rPr lang="zh-CN" altLang="en-US" sz="2000" dirty="0"/>
              <a:t>先实战：设置索引，把某一列作为索引，</a:t>
            </a:r>
            <a:r>
              <a:rPr lang="zh-CN" altLang="en-US" sz="2000" dirty="0">
                <a:solidFill>
                  <a:srgbClr val="FF0000"/>
                </a:solidFill>
              </a:rPr>
              <a:t>记住命令</a:t>
            </a:r>
            <a:r>
              <a:rPr lang="zh-CN" altLang="en-US" sz="2000" dirty="0"/>
              <a:t>。</a:t>
            </a:r>
          </a:p>
        </p:txBody>
      </p:sp>
    </p:spTree>
    <p:extLst>
      <p:ext uri="{BB962C8B-B14F-4D97-AF65-F5344CB8AC3E}">
        <p14:creationId xmlns:p14="http://schemas.microsoft.com/office/powerpoint/2010/main" val="31681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8966766"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数据删除：删除列</a:t>
            </a:r>
          </a:p>
        </p:txBody>
      </p:sp>
      <p:graphicFrame>
        <p:nvGraphicFramePr>
          <p:cNvPr id="2" name="表格 1"/>
          <p:cNvGraphicFramePr/>
          <p:nvPr>
            <p:extLst>
              <p:ext uri="{D42A27DB-BD31-4B8C-83A1-F6EECF244321}">
                <p14:modId xmlns:p14="http://schemas.microsoft.com/office/powerpoint/2010/main" val="1105847455"/>
              </p:ext>
            </p:extLst>
          </p:nvPr>
        </p:nvGraphicFramePr>
        <p:xfrm>
          <a:off x="8941171" y="1576461"/>
          <a:ext cx="2752725" cy="3422650"/>
        </p:xfrm>
        <a:graphic>
          <a:graphicData uri="http://schemas.openxmlformats.org/drawingml/2006/table">
            <a:tbl>
              <a:tblPr firstRow="1" bandRow="1">
                <a:tableStyleId>{5C22544A-7EE6-4342-B048-85BDC9FD1C3A}</a:tableStyleId>
              </a:tblPr>
              <a:tblGrid>
                <a:gridCol w="917575">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tblGrid>
              <a:tr h="488950">
                <a:tc>
                  <a:txBody>
                    <a:bodyPr/>
                    <a:lstStyle/>
                    <a:p>
                      <a:pPr>
                        <a:buNone/>
                      </a:pPr>
                      <a:endParaRPr lang="zh-CN" altLang="en-US" dirty="0"/>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rPr>
                        <a:t>数学</a:t>
                      </a:r>
                    </a:p>
                  </a:txBody>
                  <a:tcPr/>
                </a:tc>
                <a:tc>
                  <a:txBody>
                    <a:bodyPr/>
                    <a:lstStyle/>
                    <a:p>
                      <a:pPr marL="0" algn="l" defTabSz="914400" rtl="0" eaLnBrk="1" latinLnBrk="0" hangingPunct="1">
                        <a:buNone/>
                      </a:pPr>
                      <a:r>
                        <a:rPr lang="zh-CN" altLang="en-US" sz="2000" b="1" kern="1200" dirty="0">
                          <a:solidFill>
                            <a:schemeClr val="lt1"/>
                          </a:solidFill>
                          <a:latin typeface="微软雅黑 Light" panose="020B0502040204020203" pitchFamily="34" charset="-122"/>
                          <a:ea typeface="微软雅黑 Light" panose="020B0502040204020203" pitchFamily="34" charset="-122"/>
                          <a:cs typeface="+mn-cs"/>
                        </a:rPr>
                        <a:t>语文</a:t>
                      </a:r>
                    </a:p>
                  </a:txBody>
                  <a:tcPr/>
                </a:tc>
                <a:extLst>
                  <a:ext uri="{0D108BD9-81ED-4DB2-BD59-A6C34878D82A}">
                    <a16:rowId xmlns:a16="http://schemas.microsoft.com/office/drawing/2014/main" val="10000"/>
                  </a:ext>
                </a:extLst>
              </a:tr>
              <a:tr h="488950">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姓名</a:t>
                      </a:r>
                    </a:p>
                  </a:txBody>
                  <a:tcPr/>
                </a:tc>
                <a:tc>
                  <a:txBody>
                    <a:bodyPr/>
                    <a:lstStyle/>
                    <a:p>
                      <a:pPr>
                        <a:buNone/>
                      </a:pPr>
                      <a:endParaRPr lang="zh-CN" altLang="en-US" sz="2000" kern="1200" dirty="0">
                        <a:solidFill>
                          <a:schemeClr val="tx1"/>
                        </a:solidFill>
                        <a:latin typeface="微软雅黑 Light" panose="020B0502040204020203" pitchFamily="34" charset="-122"/>
                        <a:ea typeface="微软雅黑 Light" panose="020B0502040204020203" pitchFamily="34" charset="-122"/>
                        <a:cs typeface="+mn-cs"/>
                      </a:endParaRPr>
                    </a:p>
                  </a:txBody>
                  <a:tcPr/>
                </a:tc>
                <a:tc>
                  <a:txBody>
                    <a:bodyPr/>
                    <a:lstStyle/>
                    <a:p>
                      <a:pPr>
                        <a:buNone/>
                      </a:pPr>
                      <a:endParaRPr lang="zh-CN" altLang="en-US" sz="2000" kern="1200">
                        <a:solidFill>
                          <a:schemeClr val="tx1"/>
                        </a:solidFill>
                        <a:latin typeface="微软雅黑 Light" panose="020B0502040204020203" pitchFamily="34" charset="-122"/>
                        <a:ea typeface="微软雅黑 Light" panose="020B0502040204020203" pitchFamily="34" charset="-122"/>
                        <a:cs typeface="+mn-cs"/>
                      </a:endParaRPr>
                    </a:p>
                  </a:txBody>
                  <a:tcPr/>
                </a:tc>
                <a:extLst>
                  <a:ext uri="{0D108BD9-81ED-4DB2-BD59-A6C34878D82A}">
                    <a16:rowId xmlns:a16="http://schemas.microsoft.com/office/drawing/2014/main" val="10001"/>
                  </a:ext>
                </a:extLst>
              </a:tr>
              <a:tr h="488950">
                <a:tc>
                  <a:txBody>
                    <a:bodyPr/>
                    <a:lstStyle/>
                    <a:p>
                      <a:pPr>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李明</a:t>
                      </a:r>
                    </a:p>
                  </a:txBody>
                  <a:tcPr/>
                </a:tc>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87</a:t>
                      </a:r>
                    </a:p>
                  </a:txBody>
                  <a:tcPr/>
                </a:tc>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84</a:t>
                      </a:r>
                    </a:p>
                  </a:txBody>
                  <a:tcPr/>
                </a:tc>
                <a:extLst>
                  <a:ext uri="{0D108BD9-81ED-4DB2-BD59-A6C34878D82A}">
                    <a16:rowId xmlns:a16="http://schemas.microsoft.com/office/drawing/2014/main" val="10002"/>
                  </a:ext>
                </a:extLst>
              </a:tr>
              <a:tr h="488950">
                <a:tc>
                  <a:txBody>
                    <a:bodyPr/>
                    <a:lstStyle/>
                    <a:p>
                      <a:pPr>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张华</a:t>
                      </a:r>
                    </a:p>
                  </a:txBody>
                  <a:tcPr/>
                </a:tc>
                <a:tc>
                  <a:txBody>
                    <a:bodyPr/>
                    <a:lstStyle/>
                    <a:p>
                      <a:pPr>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76</a:t>
                      </a:r>
                    </a:p>
                  </a:txBody>
                  <a:tcPr/>
                </a:tc>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79</a:t>
                      </a:r>
                    </a:p>
                  </a:txBody>
                  <a:tcPr/>
                </a:tc>
                <a:extLst>
                  <a:ext uri="{0D108BD9-81ED-4DB2-BD59-A6C34878D82A}">
                    <a16:rowId xmlns:a16="http://schemas.microsoft.com/office/drawing/2014/main" val="10003"/>
                  </a:ext>
                </a:extLst>
              </a:tr>
              <a:tr h="488950">
                <a:tc>
                  <a:txBody>
                    <a:bodyPr/>
                    <a:lstStyle/>
                    <a:p>
                      <a:pPr>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刘浩</a:t>
                      </a:r>
                    </a:p>
                  </a:txBody>
                  <a:tcPr/>
                </a:tc>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77</a:t>
                      </a:r>
                    </a:p>
                  </a:txBody>
                  <a:tcPr/>
                </a:tc>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85</a:t>
                      </a:r>
                    </a:p>
                  </a:txBody>
                  <a:tcPr/>
                </a:tc>
                <a:extLst>
                  <a:ext uri="{0D108BD9-81ED-4DB2-BD59-A6C34878D82A}">
                    <a16:rowId xmlns:a16="http://schemas.microsoft.com/office/drawing/2014/main" val="10004"/>
                  </a:ext>
                </a:extLst>
              </a:tr>
              <a:tr h="488950">
                <a:tc>
                  <a:txBody>
                    <a:bodyPr/>
                    <a:lstStyle/>
                    <a:p>
                      <a:pPr>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李丹</a:t>
                      </a:r>
                    </a:p>
                  </a:txBody>
                  <a:tcPr/>
                </a:tc>
                <a:tc>
                  <a:txBody>
                    <a:bodyPr/>
                    <a:lstStyle/>
                    <a:p>
                      <a:pPr>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90</a:t>
                      </a:r>
                    </a:p>
                  </a:txBody>
                  <a:tcPr/>
                </a:tc>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93</a:t>
                      </a:r>
                    </a:p>
                  </a:txBody>
                  <a:tcPr/>
                </a:tc>
                <a:extLst>
                  <a:ext uri="{0D108BD9-81ED-4DB2-BD59-A6C34878D82A}">
                    <a16:rowId xmlns:a16="http://schemas.microsoft.com/office/drawing/2014/main" val="10005"/>
                  </a:ext>
                </a:extLst>
              </a:tr>
              <a:tr h="488950">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张伟</a:t>
                      </a:r>
                    </a:p>
                  </a:txBody>
                  <a:tcPr/>
                </a:tc>
                <a:tc>
                  <a:txBody>
                    <a:bodyPr/>
                    <a:lstStyle/>
                    <a:p>
                      <a:pPr>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94</a:t>
                      </a:r>
                    </a:p>
                  </a:txBody>
                  <a:tcPr/>
                </a:tc>
                <a:tc>
                  <a:txBody>
                    <a:bodyPr/>
                    <a:lstStyle/>
                    <a:p>
                      <a:pPr>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82</a:t>
                      </a:r>
                    </a:p>
                  </a:txBody>
                  <a:tcPr/>
                </a:tc>
                <a:extLst>
                  <a:ext uri="{0D108BD9-81ED-4DB2-BD59-A6C34878D82A}">
                    <a16:rowId xmlns:a16="http://schemas.microsoft.com/office/drawing/2014/main" val="10006"/>
                  </a:ext>
                </a:extLst>
              </a:tr>
            </a:tbl>
          </a:graphicData>
        </a:graphic>
      </p:graphicFrame>
      <p:sp>
        <p:nvSpPr>
          <p:cNvPr id="3" name="Rectangle 3"/>
          <p:cNvSpPr txBox="1">
            <a:spLocks noChangeArrowheads="1"/>
          </p:cNvSpPr>
          <p:nvPr/>
        </p:nvSpPr>
        <p:spPr>
          <a:xfrm>
            <a:off x="498104" y="1052735"/>
            <a:ext cx="8046168" cy="40324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使用drop函数删除冗余的一列，姓名</a:t>
            </a:r>
            <a:endParaRPr lang="en-US" sz="2000" b="1" dirty="0">
              <a:solidFill>
                <a:srgbClr val="2965AB"/>
              </a:solidFill>
            </a:endParaRPr>
          </a:p>
          <a:p>
            <a:r>
              <a:rPr lang="en-US" altLang="zh-CN" sz="2000" dirty="0" err="1">
                <a:solidFill>
                  <a:srgbClr val="000087"/>
                </a:solidFill>
                <a:latin typeface="Monaco" panose="020B0509030404040204" pitchFamily="49" charset="0"/>
              </a:rPr>
              <a:t>score.drop</a:t>
            </a:r>
            <a:r>
              <a:rPr lang="en-US" altLang="zh-CN" sz="2000" dirty="0">
                <a:solidFill>
                  <a:srgbClr val="000087"/>
                </a:solidFill>
                <a:latin typeface="Monaco" panose="020B0509030404040204" pitchFamily="49" charset="0"/>
              </a:rPr>
              <a:t>(</a:t>
            </a:r>
            <a:r>
              <a:rPr lang="en-US" altLang="zh-CN" sz="2000" dirty="0">
                <a:solidFill>
                  <a:srgbClr val="FF0000"/>
                </a:solidFill>
                <a:latin typeface="Monaco" panose="020B0509030404040204" pitchFamily="49" charset="0"/>
              </a:rPr>
              <a:t>[</a:t>
            </a:r>
            <a:r>
              <a:rPr lang="en-US" altLang="zh-CN" sz="2000" dirty="0">
                <a:solidFill>
                  <a:srgbClr val="000087"/>
                </a:solidFill>
                <a:latin typeface="Monaco" panose="020B0509030404040204" pitchFamily="49" charset="0"/>
              </a:rPr>
              <a:t>'</a:t>
            </a:r>
            <a:r>
              <a:rPr lang="zh-CN" altLang="en-US" sz="2000" dirty="0">
                <a:solidFill>
                  <a:srgbClr val="000087"/>
                </a:solidFill>
                <a:latin typeface="Monaco" panose="020B0509030404040204" pitchFamily="49" charset="0"/>
              </a:rPr>
              <a:t>姓名</a:t>
            </a:r>
            <a:r>
              <a:rPr lang="en-US" altLang="zh-CN" sz="2000" dirty="0">
                <a:solidFill>
                  <a:srgbClr val="000087"/>
                </a:solidFill>
                <a:latin typeface="Monaco" panose="020B0509030404040204" pitchFamily="49" charset="0"/>
              </a:rPr>
              <a:t>'</a:t>
            </a:r>
            <a:r>
              <a:rPr lang="en-US" altLang="zh-CN" sz="2000" dirty="0">
                <a:solidFill>
                  <a:srgbClr val="FF0000"/>
                </a:solidFill>
                <a:latin typeface="Monaco" panose="020B0509030404040204" pitchFamily="49" charset="0"/>
              </a:rPr>
              <a:t>]</a:t>
            </a:r>
            <a:r>
              <a:rPr lang="en-US" altLang="zh-CN" sz="2000" dirty="0">
                <a:solidFill>
                  <a:srgbClr val="000087"/>
                </a:solidFill>
                <a:latin typeface="Monaco" panose="020B0509030404040204" pitchFamily="49" charset="0"/>
              </a:rPr>
              <a:t>,axis = 1,inplace = True)</a:t>
            </a:r>
          </a:p>
          <a:p>
            <a:r>
              <a:rPr lang="en-US" altLang="zh-CN" sz="2000" dirty="0">
                <a:latin typeface="Monaco" panose="020B0509030404040204" pitchFamily="49" charset="0"/>
              </a:rPr>
              <a:t>#</a:t>
            </a:r>
            <a:r>
              <a:rPr lang="zh-CN" altLang="en-US" sz="2000" dirty="0">
                <a:latin typeface="Monaco" panose="020B0509030404040204" pitchFamily="49" charset="0"/>
              </a:rPr>
              <a:t>解读：数据名</a:t>
            </a:r>
            <a:r>
              <a:rPr lang="en-US" altLang="zh-CN" sz="2000" dirty="0">
                <a:latin typeface="Monaco" panose="020B0509030404040204" pitchFamily="49" charset="0"/>
              </a:rPr>
              <a:t>.drop()</a:t>
            </a:r>
            <a:r>
              <a:rPr lang="zh-CN" altLang="en-US" sz="2000" dirty="0">
                <a:latin typeface="Monaco" panose="020B0509030404040204" pitchFamily="49" charset="0"/>
              </a:rPr>
              <a:t>，中括号中是字段名，要有引号；</a:t>
            </a:r>
            <a:endParaRPr lang="en-US" altLang="zh-CN" sz="2000" dirty="0">
              <a:latin typeface="Monaco" panose="020B0509030404040204" pitchFamily="49" charset="0"/>
            </a:endParaRPr>
          </a:p>
          <a:p>
            <a:r>
              <a:rPr lang="en-US" altLang="zh-CN" sz="2000" dirty="0">
                <a:latin typeface="Monaco" panose="020B0509030404040204" pitchFamily="49" charset="0"/>
              </a:rPr>
              <a:t># axis=1</a:t>
            </a:r>
            <a:r>
              <a:rPr lang="zh-CN" altLang="en-US" sz="2000" dirty="0">
                <a:latin typeface="Monaco" panose="020B0509030404040204" pitchFamily="49" charset="0"/>
              </a:rPr>
              <a:t>表示删除列，</a:t>
            </a:r>
            <a:r>
              <a:rPr lang="en-US" altLang="zh-CN" sz="2000" dirty="0">
                <a:latin typeface="Monaco" panose="020B0509030404040204" pitchFamily="49" charset="0"/>
              </a:rPr>
              <a:t>0</a:t>
            </a:r>
            <a:r>
              <a:rPr lang="zh-CN" altLang="en-US" sz="2000" dirty="0">
                <a:latin typeface="Monaco" panose="020B0509030404040204" pitchFamily="49" charset="0"/>
              </a:rPr>
              <a:t>就是删除行。</a:t>
            </a:r>
            <a:endParaRPr lang="en-US" altLang="zh-CN" sz="2000" dirty="0">
              <a:latin typeface="Monaco" panose="020B0509030404040204" pitchFamily="49" charset="0"/>
            </a:endParaRPr>
          </a:p>
          <a:p>
            <a:r>
              <a:rPr lang="en-US" altLang="zh-CN" sz="2000" dirty="0">
                <a:latin typeface="Monaco" panose="020B0509030404040204" pitchFamily="49" charset="0"/>
              </a:rPr>
              <a:t># </a:t>
            </a:r>
            <a:r>
              <a:rPr lang="en-US" altLang="zh-CN" sz="2000" dirty="0" err="1">
                <a:latin typeface="Monaco" panose="020B0509030404040204" pitchFamily="49" charset="0"/>
              </a:rPr>
              <a:t>inplace</a:t>
            </a:r>
            <a:r>
              <a:rPr lang="en-US" altLang="zh-CN" sz="2000" dirty="0">
                <a:latin typeface="Monaco" panose="020B0509030404040204" pitchFamily="49" charset="0"/>
              </a:rPr>
              <a:t>=True</a:t>
            </a:r>
            <a:r>
              <a:rPr lang="zh-CN" altLang="en-US" sz="2000" dirty="0">
                <a:latin typeface="Monaco" panose="020B0509030404040204" pitchFamily="49" charset="0"/>
              </a:rPr>
              <a:t>，表示在原来数据集中删除。不写这行参数的话，表示不在原来数据集中删除。</a:t>
            </a:r>
            <a:endParaRPr lang="en-US" altLang="zh-CN" sz="2000" dirty="0">
              <a:latin typeface="Monaco" panose="020B0509030404040204" pitchFamily="49" charset="0"/>
            </a:endParaRPr>
          </a:p>
          <a:p>
            <a:r>
              <a:rPr lang="en-US" altLang="zh-CN" sz="2000" dirty="0">
                <a:latin typeface="Monaco" panose="020B0509030404040204" pitchFamily="49" charset="0"/>
              </a:rPr>
              <a:t>#</a:t>
            </a:r>
            <a:r>
              <a:rPr lang="zh-CN" altLang="en-US" sz="2000" dirty="0">
                <a:latin typeface="Monaco" panose="020B0509030404040204" pitchFamily="49" charset="0"/>
              </a:rPr>
              <a:t>注意，字段名外面，要加中括号</a:t>
            </a:r>
            <a:r>
              <a:rPr lang="en-US" altLang="zh-CN" sz="2000" dirty="0">
                <a:latin typeface="Monaco" panose="020B0509030404040204" pitchFamily="49" charset="0"/>
              </a:rPr>
              <a:t>[]</a:t>
            </a:r>
            <a:r>
              <a:rPr lang="zh-CN" altLang="en-US" sz="2000" dirty="0">
                <a:latin typeface="Monaco" panose="020B0509030404040204" pitchFamily="49" charset="0"/>
              </a:rPr>
              <a:t>，虽然只删除一个字段时，中括号可省。但好的习惯很重要。</a:t>
            </a:r>
            <a:endParaRPr lang="en-US" altLang="zh-CN" sz="2000" dirty="0">
              <a:latin typeface="Monaco" panose="020B0509030404040204" pitchFamily="49" charset="0"/>
            </a:endParaRPr>
          </a:p>
          <a:p>
            <a:r>
              <a:rPr lang="en-US" altLang="zh-CN" sz="2000" dirty="0">
                <a:solidFill>
                  <a:srgbClr val="000087"/>
                </a:solidFill>
                <a:latin typeface="Monaco" panose="020B0509030404040204" pitchFamily="49" charset="0"/>
              </a:rPr>
              <a:t>score</a:t>
            </a:r>
            <a:r>
              <a:rPr lang="en-US" altLang="zh-CN" sz="2000" dirty="0">
                <a:highlight>
                  <a:srgbClr val="FFFFFF"/>
                </a:highlight>
                <a:latin typeface="Monaco" panose="020B0509030404040204" pitchFamily="49" charset="0"/>
              </a:rPr>
              <a:t>   #</a:t>
            </a:r>
            <a:r>
              <a:rPr lang="zh-CN" altLang="en-US" sz="2000" dirty="0">
                <a:highlight>
                  <a:srgbClr val="FFFFFF"/>
                </a:highlight>
                <a:latin typeface="Monaco" panose="020B0509030404040204" pitchFamily="49" charset="0"/>
              </a:rPr>
              <a:t>查看数据</a:t>
            </a:r>
            <a:endParaRPr lang="en-US" altLang="zh-CN" sz="2000" dirty="0">
              <a:highlight>
                <a:srgbClr val="FFFFFF"/>
              </a:highlight>
              <a:latin typeface="Monaco" panose="020B0509030404040204" pitchFamily="49" charset="0"/>
            </a:endParaRPr>
          </a:p>
          <a:p>
            <a:r>
              <a:rPr lang="zh-CN" altLang="en-US" sz="2000" dirty="0">
                <a:highlight>
                  <a:srgbClr val="FFFFFF"/>
                </a:highlight>
                <a:latin typeface="Monaco" panose="020B0509030404040204" pitchFamily="49" charset="0"/>
              </a:rPr>
              <a:t>结果：</a:t>
            </a:r>
            <a:endParaRPr lang="zh-CN" altLang="en-US" sz="2000" dirty="0">
              <a:latin typeface="Monaco" panose="020B0509030404040204" pitchFamily="49" charset="0"/>
            </a:endParaRPr>
          </a:p>
          <a:p>
            <a:pPr marL="457200" lvl="1" indent="0">
              <a:lnSpc>
                <a:spcPct val="100000"/>
              </a:lnSpc>
              <a:buClr>
                <a:srgbClr val="2965AB"/>
              </a:buClr>
              <a:buSzPct val="100000"/>
              <a:buNone/>
            </a:pPr>
            <a:endParaRPr lang="en-US" sz="2000" dirty="0"/>
          </a:p>
          <a:p>
            <a:pPr>
              <a:lnSpc>
                <a:spcPct val="100000"/>
              </a:lnSpc>
              <a:buClr>
                <a:srgbClr val="2965AB"/>
              </a:buClr>
              <a:buSzPct val="100000"/>
            </a:pPr>
            <a:endParaRPr lang="en-US" sz="2000" dirty="0"/>
          </a:p>
        </p:txBody>
      </p:sp>
      <p:sp>
        <p:nvSpPr>
          <p:cNvPr id="5" name="文本框 4">
            <a:extLst>
              <a:ext uri="{FF2B5EF4-FFF2-40B4-BE49-F238E27FC236}">
                <a16:creationId xmlns:a16="http://schemas.microsoft.com/office/drawing/2014/main" id="{25527350-DF92-4E28-9FBF-FF7B7A64CC67}"/>
              </a:ext>
            </a:extLst>
          </p:cNvPr>
          <p:cNvSpPr txBox="1"/>
          <p:nvPr/>
        </p:nvSpPr>
        <p:spPr>
          <a:xfrm>
            <a:off x="839416" y="5013176"/>
            <a:ext cx="7920880" cy="707886"/>
          </a:xfrm>
          <a:prstGeom prst="rect">
            <a:avLst/>
          </a:prstGeom>
          <a:noFill/>
        </p:spPr>
        <p:txBody>
          <a:bodyPr wrap="square" rtlCol="0">
            <a:spAutoFit/>
          </a:bodyPr>
          <a:lstStyle/>
          <a:p>
            <a:r>
              <a:rPr lang="zh-CN" altLang="en-US" sz="2000" dirty="0"/>
              <a:t>实战，在</a:t>
            </a:r>
            <a:r>
              <a:rPr lang="en-US" altLang="zh-CN" sz="2000" dirty="0"/>
              <a:t>score</a:t>
            </a:r>
            <a:r>
              <a:rPr lang="zh-CN" altLang="en-US" sz="2000" dirty="0"/>
              <a:t>中删除字段“姓名”，并查看</a:t>
            </a:r>
            <a:r>
              <a:rPr lang="en-US" altLang="zh-CN" sz="2000" dirty="0"/>
              <a:t>score</a:t>
            </a:r>
            <a:r>
              <a:rPr lang="zh-CN" altLang="en-US" sz="2000" dirty="0"/>
              <a:t>，体会参数</a:t>
            </a:r>
            <a:r>
              <a:rPr lang="en-US" altLang="zh-CN" sz="2000" dirty="0" err="1"/>
              <a:t>inplace</a:t>
            </a:r>
            <a:r>
              <a:rPr lang="en-US" altLang="zh-CN" sz="2000" dirty="0"/>
              <a:t>=True</a:t>
            </a:r>
            <a:r>
              <a:rPr lang="zh-CN" altLang="en-US" sz="2000" dirty="0"/>
              <a:t>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60309" y="802821"/>
            <a:ext cx="10081120" cy="4320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读取时把第一列设置为索引</a:t>
            </a:r>
            <a:endParaRPr lang="en-US" sz="2000" b="1" dirty="0">
              <a:solidFill>
                <a:srgbClr val="2965AB"/>
              </a:solidFill>
            </a:endParaRPr>
          </a:p>
        </p:txBody>
      </p:sp>
      <p:sp>
        <p:nvSpPr>
          <p:cNvPr id="4" name="文本占位符 1"/>
          <p:cNvSpPr txBox="1"/>
          <p:nvPr/>
        </p:nvSpPr>
        <p:spPr>
          <a:xfrm>
            <a:off x="479376" y="116632"/>
            <a:ext cx="8966766"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读取文件时设置索引</a:t>
            </a:r>
          </a:p>
        </p:txBody>
      </p:sp>
      <p:graphicFrame>
        <p:nvGraphicFramePr>
          <p:cNvPr id="7" name="表格 6"/>
          <p:cNvGraphicFramePr/>
          <p:nvPr>
            <p:extLst>
              <p:ext uri="{D42A27DB-BD31-4B8C-83A1-F6EECF244321}">
                <p14:modId xmlns:p14="http://schemas.microsoft.com/office/powerpoint/2010/main" val="3845465518"/>
              </p:ext>
            </p:extLst>
          </p:nvPr>
        </p:nvGraphicFramePr>
        <p:xfrm>
          <a:off x="8307070" y="3212976"/>
          <a:ext cx="2752725" cy="3422650"/>
        </p:xfrm>
        <a:graphic>
          <a:graphicData uri="http://schemas.openxmlformats.org/drawingml/2006/table">
            <a:tbl>
              <a:tblPr firstRow="1" bandRow="1">
                <a:tableStyleId>{5C22544A-7EE6-4342-B048-85BDC9FD1C3A}</a:tableStyleId>
              </a:tblPr>
              <a:tblGrid>
                <a:gridCol w="917575">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tblGrid>
              <a:tr h="488950">
                <a:tc>
                  <a:txBody>
                    <a:bodyPr/>
                    <a:lstStyle/>
                    <a:p>
                      <a:pPr marL="0" algn="l" defTabSz="914400" rtl="0" eaLnBrk="1" latinLnBrk="0" hangingPunct="1">
                        <a:buNone/>
                      </a:pPr>
                      <a:endParaRPr lang="zh-CN" altLang="en-US" sz="2000" b="1" kern="1200" dirty="0">
                        <a:solidFill>
                          <a:schemeClr val="lt1"/>
                        </a:solidFill>
                        <a:latin typeface="微软雅黑 Light" panose="020B0502040204020203" pitchFamily="34" charset="-122"/>
                        <a:ea typeface="微软雅黑 Light" panose="020B0502040204020203" pitchFamily="34" charset="-122"/>
                        <a:cs typeface="+mn-cs"/>
                      </a:endParaRPr>
                    </a:p>
                  </a:txBody>
                  <a:tcPr/>
                </a:tc>
                <a:tc>
                  <a:txBody>
                    <a:bodyPr/>
                    <a:lstStyle/>
                    <a:p>
                      <a:pPr marL="0" algn="l" defTabSz="914400" rtl="0" eaLnBrk="1" latinLnBrk="0" hangingPunct="1">
                        <a:buNone/>
                      </a:pPr>
                      <a:r>
                        <a:rPr lang="zh-CN" altLang="en-US" sz="2000" b="1" kern="1200" dirty="0">
                          <a:solidFill>
                            <a:schemeClr val="lt1"/>
                          </a:solidFill>
                          <a:latin typeface="微软雅黑 Light" panose="020B0502040204020203" pitchFamily="34" charset="-122"/>
                          <a:ea typeface="微软雅黑 Light" panose="020B0502040204020203" pitchFamily="34" charset="-122"/>
                          <a:cs typeface="+mn-cs"/>
                        </a:rPr>
                        <a:t>数学</a:t>
                      </a:r>
                    </a:p>
                  </a:txBody>
                  <a:tcPr/>
                </a:tc>
                <a:tc>
                  <a:txBody>
                    <a:bodyPr/>
                    <a:lstStyle/>
                    <a:p>
                      <a:pPr marL="0" algn="l" defTabSz="914400" rtl="0" eaLnBrk="1" latinLnBrk="0" hangingPunct="1">
                        <a:buNone/>
                      </a:pPr>
                      <a:r>
                        <a:rPr lang="zh-CN" altLang="en-US" sz="2000" b="1" kern="1200" dirty="0">
                          <a:solidFill>
                            <a:schemeClr val="lt1"/>
                          </a:solidFill>
                          <a:latin typeface="微软雅黑 Light" panose="020B0502040204020203" pitchFamily="34" charset="-122"/>
                          <a:ea typeface="微软雅黑 Light" panose="020B0502040204020203" pitchFamily="34" charset="-122"/>
                          <a:cs typeface="+mn-cs"/>
                        </a:rPr>
                        <a:t>语文</a:t>
                      </a:r>
                    </a:p>
                  </a:txBody>
                  <a:tcPr/>
                </a:tc>
                <a:extLst>
                  <a:ext uri="{0D108BD9-81ED-4DB2-BD59-A6C34878D82A}">
                    <a16:rowId xmlns:a16="http://schemas.microsoft.com/office/drawing/2014/main" val="10000"/>
                  </a:ext>
                </a:extLst>
              </a:tr>
              <a:tr h="488950">
                <a:tc>
                  <a:txBody>
                    <a:bodyPr/>
                    <a:lstStyle/>
                    <a:p>
                      <a:pPr marL="0" algn="l" defTabSz="914400" rtl="0" eaLnBrk="1" latinLnBrk="0" hangingPunct="1">
                        <a:buNone/>
                      </a:pPr>
                      <a:r>
                        <a:rPr lang="en-US" altLang="zh-CN" sz="2000" kern="1200">
                          <a:solidFill>
                            <a:schemeClr val="tx1"/>
                          </a:solidFill>
                          <a:latin typeface="微软雅黑 Light" panose="020B0502040204020203" pitchFamily="34" charset="-122"/>
                          <a:ea typeface="微软雅黑 Light" panose="020B0502040204020203" pitchFamily="34" charset="-122"/>
                          <a:cs typeface="+mn-cs"/>
                        </a:rPr>
                        <a:t>0</a:t>
                      </a:r>
                    </a:p>
                  </a:txBody>
                  <a:tcPr/>
                </a:tc>
                <a:tc>
                  <a:txBody>
                    <a:bodyPr/>
                    <a:lstStyle/>
                    <a:p>
                      <a:pPr marL="0" algn="l" defTabSz="914400" rtl="0" eaLnBrk="1" latinLnBrk="0" hangingPunct="1">
                        <a:buNone/>
                      </a:pPr>
                      <a:endParaRPr lang="zh-CN" altLang="en-US" sz="2000" kern="1200">
                        <a:solidFill>
                          <a:schemeClr val="tx1"/>
                        </a:solidFill>
                        <a:latin typeface="微软雅黑 Light" panose="020B0502040204020203" pitchFamily="34" charset="-122"/>
                        <a:ea typeface="微软雅黑 Light" panose="020B0502040204020203" pitchFamily="34" charset="-122"/>
                        <a:cs typeface="+mn-cs"/>
                      </a:endParaRPr>
                    </a:p>
                  </a:txBody>
                  <a:tcPr/>
                </a:tc>
                <a:tc>
                  <a:txBody>
                    <a:bodyPr/>
                    <a:lstStyle/>
                    <a:p>
                      <a:pPr marL="0" algn="l" defTabSz="914400" rtl="0" eaLnBrk="1" latinLnBrk="0" hangingPunct="1">
                        <a:buNone/>
                      </a:pPr>
                      <a:endParaRPr lang="zh-CN" altLang="en-US" sz="2000" kern="1200">
                        <a:solidFill>
                          <a:schemeClr val="tx1"/>
                        </a:solidFill>
                        <a:latin typeface="微软雅黑 Light" panose="020B0502040204020203" pitchFamily="34" charset="-122"/>
                        <a:ea typeface="微软雅黑 Light" panose="020B0502040204020203" pitchFamily="34" charset="-122"/>
                        <a:cs typeface="+mn-cs"/>
                      </a:endParaRPr>
                    </a:p>
                  </a:txBody>
                  <a:tcPr/>
                </a:tc>
                <a:extLst>
                  <a:ext uri="{0D108BD9-81ED-4DB2-BD59-A6C34878D82A}">
                    <a16:rowId xmlns:a16="http://schemas.microsoft.com/office/drawing/2014/main" val="10001"/>
                  </a:ext>
                </a:extLst>
              </a:tr>
              <a:tr h="488950">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李明</a:t>
                      </a:r>
                    </a:p>
                  </a:txBody>
                  <a:tcPr/>
                </a:tc>
                <a:tc>
                  <a:txBody>
                    <a:bodyPr/>
                    <a:lstStyle/>
                    <a:p>
                      <a:pPr marL="0" algn="l" defTabSz="914400" rtl="0" eaLnBrk="1" latinLnBrk="0" hangingPunct="1">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87</a:t>
                      </a:r>
                    </a:p>
                  </a:txBody>
                  <a:tcPr/>
                </a:tc>
                <a:tc>
                  <a:txBody>
                    <a:bodyPr/>
                    <a:lstStyle/>
                    <a:p>
                      <a:pPr marL="0" algn="l" defTabSz="914400" rtl="0" eaLnBrk="1" latinLnBrk="0" hangingPunct="1">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84</a:t>
                      </a:r>
                    </a:p>
                  </a:txBody>
                  <a:tcPr/>
                </a:tc>
                <a:extLst>
                  <a:ext uri="{0D108BD9-81ED-4DB2-BD59-A6C34878D82A}">
                    <a16:rowId xmlns:a16="http://schemas.microsoft.com/office/drawing/2014/main" val="10002"/>
                  </a:ext>
                </a:extLst>
              </a:tr>
              <a:tr h="488950">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张华</a:t>
                      </a:r>
                    </a:p>
                  </a:txBody>
                  <a:tcPr/>
                </a:tc>
                <a:tc>
                  <a:txBody>
                    <a:bodyPr/>
                    <a:lstStyle/>
                    <a:p>
                      <a:pPr marL="0" algn="l" defTabSz="914400" rtl="0" eaLnBrk="1" latinLnBrk="0" hangingPunct="1">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76</a:t>
                      </a:r>
                    </a:p>
                  </a:txBody>
                  <a:tcPr/>
                </a:tc>
                <a:tc>
                  <a:txBody>
                    <a:bodyPr/>
                    <a:lstStyle/>
                    <a:p>
                      <a:pPr marL="0" algn="l" defTabSz="914400" rtl="0" eaLnBrk="1" latinLnBrk="0" hangingPunct="1">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79</a:t>
                      </a:r>
                    </a:p>
                  </a:txBody>
                  <a:tcPr/>
                </a:tc>
                <a:extLst>
                  <a:ext uri="{0D108BD9-81ED-4DB2-BD59-A6C34878D82A}">
                    <a16:rowId xmlns:a16="http://schemas.microsoft.com/office/drawing/2014/main" val="10003"/>
                  </a:ext>
                </a:extLst>
              </a:tr>
              <a:tr h="488950">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刘浩</a:t>
                      </a:r>
                    </a:p>
                  </a:txBody>
                  <a:tcPr/>
                </a:tc>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77</a:t>
                      </a:r>
                    </a:p>
                  </a:txBody>
                  <a:tcPr/>
                </a:tc>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85</a:t>
                      </a:r>
                    </a:p>
                  </a:txBody>
                  <a:tcPr/>
                </a:tc>
                <a:extLst>
                  <a:ext uri="{0D108BD9-81ED-4DB2-BD59-A6C34878D82A}">
                    <a16:rowId xmlns:a16="http://schemas.microsoft.com/office/drawing/2014/main" val="10004"/>
                  </a:ext>
                </a:extLst>
              </a:tr>
              <a:tr h="488950">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李丹</a:t>
                      </a:r>
                    </a:p>
                  </a:txBody>
                  <a:tcPr/>
                </a:tc>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90</a:t>
                      </a:r>
                    </a:p>
                  </a:txBody>
                  <a:tcPr/>
                </a:tc>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93</a:t>
                      </a:r>
                    </a:p>
                  </a:txBody>
                  <a:tcPr/>
                </a:tc>
                <a:extLst>
                  <a:ext uri="{0D108BD9-81ED-4DB2-BD59-A6C34878D82A}">
                    <a16:rowId xmlns:a16="http://schemas.microsoft.com/office/drawing/2014/main" val="10005"/>
                  </a:ext>
                </a:extLst>
              </a:tr>
              <a:tr h="488950">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张伟</a:t>
                      </a:r>
                    </a:p>
                  </a:txBody>
                  <a:tcPr/>
                </a:tc>
                <a:tc>
                  <a:txBody>
                    <a:bodyPr/>
                    <a:lstStyle/>
                    <a:p>
                      <a:pPr marL="0" algn="l" defTabSz="914400" rtl="0" eaLnBrk="1" latinLnBrk="0" hangingPunct="1">
                        <a:buNone/>
                      </a:pPr>
                      <a:r>
                        <a:rPr lang="zh-CN" altLang="en-US" sz="2000" kern="1200">
                          <a:solidFill>
                            <a:schemeClr val="tx1"/>
                          </a:solidFill>
                          <a:latin typeface="微软雅黑 Light" panose="020B0502040204020203" pitchFamily="34" charset="-122"/>
                          <a:ea typeface="微软雅黑 Light" panose="020B0502040204020203" pitchFamily="34" charset="-122"/>
                          <a:cs typeface="+mn-cs"/>
                        </a:rPr>
                        <a:t>94</a:t>
                      </a:r>
                    </a:p>
                  </a:txBody>
                  <a:tcPr/>
                </a:tc>
                <a:tc>
                  <a:txBody>
                    <a:bodyPr/>
                    <a:lstStyle/>
                    <a:p>
                      <a:pPr marL="0" algn="l" defTabSz="914400" rtl="0" eaLnBrk="1" latinLnBrk="0" hangingPunct="1">
                        <a:buNone/>
                      </a:pPr>
                      <a:r>
                        <a:rPr lang="zh-CN" altLang="en-US" sz="2000" kern="1200" dirty="0">
                          <a:solidFill>
                            <a:schemeClr val="tx1"/>
                          </a:solidFill>
                          <a:latin typeface="微软雅黑 Light" panose="020B0502040204020203" pitchFamily="34" charset="-122"/>
                          <a:ea typeface="微软雅黑 Light" panose="020B0502040204020203" pitchFamily="34" charset="-122"/>
                          <a:cs typeface="+mn-cs"/>
                        </a:rPr>
                        <a:t>82</a:t>
                      </a:r>
                    </a:p>
                  </a:txBody>
                  <a:tcPr/>
                </a:tc>
                <a:extLst>
                  <a:ext uri="{0D108BD9-81ED-4DB2-BD59-A6C34878D82A}">
                    <a16:rowId xmlns:a16="http://schemas.microsoft.com/office/drawing/2014/main" val="10006"/>
                  </a:ext>
                </a:extLst>
              </a:tr>
            </a:tbl>
          </a:graphicData>
        </a:graphic>
      </p:graphicFrame>
      <p:sp>
        <p:nvSpPr>
          <p:cNvPr id="10" name="矩形 9"/>
          <p:cNvSpPr/>
          <p:nvPr/>
        </p:nvSpPr>
        <p:spPr>
          <a:xfrm>
            <a:off x="659341" y="1181611"/>
            <a:ext cx="9927590" cy="3732945"/>
          </a:xfrm>
          <a:prstGeom prst="rect">
            <a:avLst/>
          </a:prstGeom>
        </p:spPr>
        <p:txBody>
          <a:bodyPr wrap="square">
            <a:spAutoFit/>
          </a:bodyPr>
          <a:lstStyle/>
          <a:p>
            <a:pPr>
              <a:lnSpc>
                <a:spcPct val="150000"/>
              </a:lnSpc>
            </a:pPr>
            <a:r>
              <a:rPr lang="en-US" altLang="zh-CN" sz="2000" dirty="0">
                <a:solidFill>
                  <a:srgbClr val="000087"/>
                </a:solidFill>
                <a:highlight>
                  <a:srgbClr val="FFFFFF"/>
                </a:highlight>
                <a:latin typeface="Monaco" panose="020B0509030404040204" pitchFamily="49" charset="0"/>
              </a:rPr>
              <a:t>score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pd</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read_excel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5F5F"/>
                </a:solidFill>
                <a:latin typeface="Monaco" panose="020B0509030404040204" pitchFamily="49" charset="0"/>
              </a:rPr>
              <a:t>./input/</a:t>
            </a:r>
            <a:r>
              <a:rPr lang="en-US" altLang="zh-CN" sz="2000" dirty="0" err="1">
                <a:solidFill>
                  <a:srgbClr val="005F5F"/>
                </a:solidFill>
                <a:latin typeface="Monaco" panose="020B0509030404040204" pitchFamily="49" charset="0"/>
              </a:rPr>
              <a:t>score.xlsx</a:t>
            </a:r>
            <a:r>
              <a:rPr lang="en-US" altLang="zh-CN" sz="2000" dirty="0" err="1">
                <a:solidFill>
                  <a:srgbClr val="005F5F"/>
                </a:solidFill>
                <a:highlight>
                  <a:srgbClr val="FFFFFF"/>
                </a:highlight>
                <a:latin typeface="Monaco" panose="020B0509030404040204" pitchFamily="49" charset="0"/>
              </a:rPr>
              <a:t>'</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header</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87005F"/>
                </a:solidFill>
                <a:highlight>
                  <a:srgbClr val="FFFFFF"/>
                </a:highlight>
                <a:latin typeface="Monaco" panose="020B0509030404040204" pitchFamily="49" charset="0"/>
              </a:rPr>
              <a:t>None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index_col</a:t>
            </a:r>
            <a:r>
              <a:rPr lang="en-US" altLang="zh-CN" sz="2000" dirty="0">
                <a:solidFill>
                  <a:srgbClr val="000087"/>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p>
          <a:p>
            <a:pPr>
              <a:lnSpc>
                <a:spcPct val="150000"/>
              </a:lnSpc>
            </a:pPr>
            <a:r>
              <a:rPr lang="en-US" altLang="zh-CN" sz="2000" dirty="0">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rPr>
              <a:t>解读：</a:t>
            </a:r>
            <a:r>
              <a:rPr lang="en-US" altLang="zh-CN" sz="2000" dirty="0">
                <a:highlight>
                  <a:srgbClr val="FFFFFF"/>
                </a:highlight>
                <a:latin typeface="Monaco" panose="020B0509030404040204" pitchFamily="49" charset="0"/>
              </a:rPr>
              <a:t>./input/</a:t>
            </a:r>
            <a:r>
              <a:rPr lang="zh-CN" altLang="en-US" sz="2000" dirty="0">
                <a:highlight>
                  <a:srgbClr val="FFFFFF"/>
                </a:highlight>
                <a:latin typeface="Monaco" panose="020B0509030404040204" pitchFamily="49" charset="0"/>
              </a:rPr>
              <a:t>这是数据酷客的指定路径，可以用复制的方式</a:t>
            </a:r>
            <a:endParaRPr lang="en-US" altLang="zh-CN" sz="2000" dirty="0">
              <a:highlight>
                <a:srgbClr val="FFFFFF"/>
              </a:highlight>
              <a:latin typeface="Monaco" panose="020B0509030404040204" pitchFamily="49" charset="0"/>
            </a:endParaRPr>
          </a:p>
          <a:p>
            <a:pPr>
              <a:lnSpc>
                <a:spcPct val="150000"/>
              </a:lnSpc>
            </a:pPr>
            <a:r>
              <a:rPr lang="en-US" altLang="zh-CN" sz="2000" dirty="0">
                <a:highlight>
                  <a:srgbClr val="FFFFFF"/>
                </a:highlight>
                <a:latin typeface="Monaco" panose="020B0509030404040204" pitchFamily="49" charset="0"/>
              </a:rPr>
              <a:t># </a:t>
            </a:r>
            <a:r>
              <a:rPr lang="zh-CN" altLang="en-US" sz="2000" dirty="0">
                <a:highlight>
                  <a:srgbClr val="FFFFFF"/>
                </a:highlight>
                <a:latin typeface="Monaco" panose="020B0509030404040204" pitchFamily="49" charset="0"/>
              </a:rPr>
              <a:t>因为</a:t>
            </a:r>
            <a:r>
              <a:rPr lang="en-US" altLang="zh-CN" sz="2000" dirty="0">
                <a:highlight>
                  <a:srgbClr val="FFFFFF"/>
                </a:highlight>
                <a:latin typeface="Monaco" panose="020B0509030404040204" pitchFamily="49" charset="0"/>
              </a:rPr>
              <a:t>score.xlsx</a:t>
            </a:r>
            <a:r>
              <a:rPr lang="zh-CN" altLang="en-US" sz="2000" dirty="0">
                <a:highlight>
                  <a:srgbClr val="FFFFFF"/>
                </a:highlight>
                <a:latin typeface="Monaco" panose="020B0509030404040204" pitchFamily="49" charset="0"/>
              </a:rPr>
              <a:t>中没有写字段名，所以用</a:t>
            </a:r>
            <a:r>
              <a:rPr lang="en-US" altLang="zh-CN" sz="2000" dirty="0">
                <a:highlight>
                  <a:srgbClr val="FFFFFF"/>
                </a:highlight>
                <a:latin typeface="Monaco" panose="020B0509030404040204" pitchFamily="49" charset="0"/>
              </a:rPr>
              <a:t>header=None</a:t>
            </a:r>
          </a:p>
          <a:p>
            <a:pPr>
              <a:lnSpc>
                <a:spcPct val="150000"/>
              </a:lnSpc>
            </a:pPr>
            <a:r>
              <a:rPr lang="en-US" altLang="zh-CN" sz="2000" dirty="0">
                <a:highlight>
                  <a:srgbClr val="FFFFFF"/>
                </a:highlight>
                <a:latin typeface="Monaco" panose="020B0509030404040204" pitchFamily="49" charset="0"/>
              </a:rPr>
              <a:t># </a:t>
            </a:r>
            <a:r>
              <a:rPr lang="en-US" altLang="zh-CN" sz="2000" dirty="0" err="1">
                <a:highlight>
                  <a:srgbClr val="FFFFFF"/>
                </a:highlight>
                <a:latin typeface="Monaco" panose="020B0509030404040204" pitchFamily="49" charset="0"/>
              </a:rPr>
              <a:t>index_col</a:t>
            </a:r>
            <a:r>
              <a:rPr lang="en-US" altLang="zh-CN" sz="2000" dirty="0">
                <a:highlight>
                  <a:srgbClr val="FFFFFF"/>
                </a:highlight>
                <a:latin typeface="Monaco" panose="020B0509030404040204" pitchFamily="49" charset="0"/>
              </a:rPr>
              <a:t>=0</a:t>
            </a:r>
            <a:r>
              <a:rPr lang="zh-CN" altLang="en-US" sz="2000" dirty="0">
                <a:highlight>
                  <a:srgbClr val="FFFFFF"/>
                </a:highlight>
                <a:latin typeface="Monaco" panose="020B0509030404040204" pitchFamily="49" charset="0"/>
              </a:rPr>
              <a:t>，表示用第</a:t>
            </a:r>
            <a:r>
              <a:rPr lang="en-US" altLang="zh-CN" sz="2000" dirty="0">
                <a:highlight>
                  <a:srgbClr val="FFFFFF"/>
                </a:highlight>
                <a:latin typeface="Monaco" panose="020B0509030404040204" pitchFamily="49" charset="0"/>
              </a:rPr>
              <a:t>1</a:t>
            </a:r>
            <a:r>
              <a:rPr lang="zh-CN" altLang="en-US" sz="2000" dirty="0">
                <a:highlight>
                  <a:srgbClr val="FFFFFF"/>
                </a:highlight>
                <a:latin typeface="Monaco" panose="020B0509030404040204" pitchFamily="49" charset="0"/>
              </a:rPr>
              <a:t>列作为索引，因为从</a:t>
            </a:r>
            <a:r>
              <a:rPr lang="en-US" altLang="zh-CN" sz="2000" dirty="0">
                <a:highlight>
                  <a:srgbClr val="FFFFFF"/>
                </a:highlight>
                <a:latin typeface="Monaco" panose="020B0509030404040204" pitchFamily="49" charset="0"/>
              </a:rPr>
              <a:t>0</a:t>
            </a:r>
            <a:r>
              <a:rPr lang="zh-CN" altLang="en-US" sz="2000" dirty="0">
                <a:highlight>
                  <a:srgbClr val="FFFFFF"/>
                </a:highlight>
                <a:latin typeface="Monaco" panose="020B0509030404040204" pitchFamily="49" charset="0"/>
              </a:rPr>
              <a:t>开始，</a:t>
            </a:r>
            <a:r>
              <a:rPr lang="en-US" altLang="zh-CN" sz="2000" dirty="0">
                <a:highlight>
                  <a:srgbClr val="FFFFFF"/>
                </a:highlight>
                <a:latin typeface="Monaco" panose="020B0509030404040204" pitchFamily="49" charset="0"/>
              </a:rPr>
              <a:t>0</a:t>
            </a:r>
            <a:r>
              <a:rPr lang="zh-CN" altLang="en-US" sz="2000" dirty="0">
                <a:highlight>
                  <a:srgbClr val="FFFFFF"/>
                </a:highlight>
                <a:latin typeface="Monaco" panose="020B0509030404040204" pitchFamily="49" charset="0"/>
              </a:rPr>
              <a:t>列就是第一列。</a:t>
            </a:r>
            <a:endParaRPr lang="en-US" altLang="zh-CN" sz="2000" dirty="0">
              <a:highlight>
                <a:srgbClr val="FFFFFF"/>
              </a:highlight>
              <a:latin typeface="Monaco" panose="020B0509030404040204" pitchFamily="49" charset="0"/>
            </a:endParaRPr>
          </a:p>
          <a:p>
            <a:pPr>
              <a:lnSpc>
                <a:spcPct val="150000"/>
              </a:lnSpc>
            </a:pPr>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columns</a:t>
            </a:r>
            <a:r>
              <a:rPr lang="en-US" altLang="zh-CN" sz="2000" dirty="0">
                <a:solidFill>
                  <a:srgbClr val="000087"/>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数学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语文</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p>
          <a:p>
            <a:pPr>
              <a:lnSpc>
                <a:spcPct val="150000"/>
              </a:lnSpc>
            </a:pPr>
            <a:r>
              <a:rPr lang="en-US" altLang="zh-CN" sz="2000" dirty="0">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rPr>
              <a:t>设置列名（字段名）为数学和语文</a:t>
            </a:r>
          </a:p>
          <a:p>
            <a:pPr>
              <a:lnSpc>
                <a:spcPct val="150000"/>
              </a:lnSpc>
            </a:pPr>
            <a:r>
              <a:rPr lang="en-US" altLang="zh-CN" sz="2000" dirty="0">
                <a:solidFill>
                  <a:srgbClr val="000087"/>
                </a:solidFill>
                <a:highlight>
                  <a:srgbClr val="FFFFFF"/>
                </a:highlight>
                <a:latin typeface="Monaco" panose="020B0509030404040204" pitchFamily="49" charset="0"/>
              </a:rPr>
              <a:t>score</a:t>
            </a:r>
          </a:p>
          <a:p>
            <a:pPr>
              <a:lnSpc>
                <a:spcPct val="150000"/>
              </a:lnSpc>
            </a:pPr>
            <a:r>
              <a:rPr lang="en-US" altLang="zh-CN" sz="2000" dirty="0">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rPr>
              <a:t>查看</a:t>
            </a:r>
            <a:r>
              <a:rPr lang="en-US" altLang="zh-CN" sz="2000" dirty="0">
                <a:highlight>
                  <a:srgbClr val="FFFFFF"/>
                </a:highlight>
                <a:latin typeface="Monaco" panose="020B0509030404040204" pitchFamily="49" charset="0"/>
              </a:rPr>
              <a:t>score</a:t>
            </a:r>
            <a:r>
              <a:rPr lang="zh-CN" altLang="en-US" sz="2000" dirty="0">
                <a:highlight>
                  <a:srgbClr val="FFFFFF"/>
                </a:highlight>
                <a:latin typeface="Monaco" panose="020B0509030404040204" pitchFamily="49" charset="0"/>
              </a:rPr>
              <a:t>数据，结果见表：</a:t>
            </a:r>
            <a:endParaRPr lang="en-US" altLang="zh-CN" sz="2000" dirty="0">
              <a:highlight>
                <a:srgbClr val="FFFFFF"/>
              </a:highlight>
              <a:latin typeface="Monaco" panose="020B0509030404040204" pitchFamily="49" charset="0"/>
            </a:endParaRPr>
          </a:p>
        </p:txBody>
      </p:sp>
      <p:sp>
        <p:nvSpPr>
          <p:cNvPr id="2" name="文本框 1">
            <a:extLst>
              <a:ext uri="{FF2B5EF4-FFF2-40B4-BE49-F238E27FC236}">
                <a16:creationId xmlns:a16="http://schemas.microsoft.com/office/drawing/2014/main" id="{29D0CD75-10BA-4EA7-80FC-19064C8CF3BD}"/>
              </a:ext>
            </a:extLst>
          </p:cNvPr>
          <p:cNvSpPr txBox="1"/>
          <p:nvPr/>
        </p:nvSpPr>
        <p:spPr>
          <a:xfrm>
            <a:off x="645344" y="5033790"/>
            <a:ext cx="6048672" cy="1477328"/>
          </a:xfrm>
          <a:prstGeom prst="rect">
            <a:avLst/>
          </a:prstGeom>
          <a:noFill/>
        </p:spPr>
        <p:txBody>
          <a:bodyPr wrap="square" rtlCol="0">
            <a:spAutoFit/>
          </a:bodyPr>
          <a:lstStyle/>
          <a:p>
            <a:r>
              <a:rPr lang="zh-CN" altLang="en-US" dirty="0"/>
              <a:t>有毛病么？</a:t>
            </a:r>
            <a:endParaRPr lang="en-US" altLang="zh-CN" dirty="0"/>
          </a:p>
          <a:p>
            <a:r>
              <a:rPr lang="zh-CN" altLang="en-US" dirty="0"/>
              <a:t>多了一个</a:t>
            </a:r>
            <a:r>
              <a:rPr lang="en-US" altLang="zh-CN" dirty="0"/>
              <a:t>0</a:t>
            </a:r>
            <a:r>
              <a:rPr lang="zh-CN" altLang="en-US" dirty="0"/>
              <a:t>，是冗余信息。</a:t>
            </a:r>
            <a:endParaRPr lang="en-US" altLang="zh-CN" dirty="0"/>
          </a:p>
          <a:p>
            <a:r>
              <a:rPr lang="zh-CN" altLang="en-US" dirty="0"/>
              <a:t>这是显示问题，无关紧要，导出为</a:t>
            </a:r>
            <a:r>
              <a:rPr lang="en-US" altLang="zh-CN" dirty="0"/>
              <a:t>Excel</a:t>
            </a:r>
            <a:r>
              <a:rPr lang="zh-CN" altLang="en-US" dirty="0"/>
              <a:t>文件时会发现完全正常。</a:t>
            </a:r>
            <a:endParaRPr lang="en-US" altLang="zh-CN" dirty="0"/>
          </a:p>
          <a:p>
            <a:r>
              <a:rPr lang="zh-CN" altLang="en-US" dirty="0"/>
              <a:t>实战，</a:t>
            </a:r>
            <a:r>
              <a:rPr lang="zh-CN" altLang="en-US" dirty="0">
                <a:solidFill>
                  <a:srgbClr val="FF0000"/>
                </a:solidFill>
              </a:rPr>
              <a:t>记住代码</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498104" y="1052736"/>
            <a:ext cx="10081120" cy="7989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只筛选一列</a:t>
            </a:r>
            <a:endParaRPr lang="en-US" altLang="zh-CN" sz="2000" b="1" dirty="0">
              <a:solidFill>
                <a:srgbClr val="2965AB"/>
              </a:solidFill>
            </a:endParaRPr>
          </a:p>
          <a:p>
            <a:pPr marL="0" indent="0">
              <a:lnSpc>
                <a:spcPct val="100000"/>
              </a:lnSpc>
              <a:buClr>
                <a:srgbClr val="2965AB"/>
              </a:buClr>
              <a:buSzPct val="100000"/>
              <a:buNone/>
            </a:pPr>
            <a:r>
              <a:rPr lang="zh-CN" altLang="en-US" sz="2000" b="1" dirty="0">
                <a:solidFill>
                  <a:srgbClr val="2965AB"/>
                </a:solidFill>
              </a:rPr>
              <a:t>方法一：</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'col'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87875F"/>
                </a:solidFill>
                <a:highlight>
                  <a:srgbClr val="FFFFFF"/>
                </a:highlight>
                <a:latin typeface="Monaco" panose="020B0509030404040204" pitchFamily="49" charset="0"/>
              </a:rPr>
              <a:t>#data</a:t>
            </a:r>
            <a:r>
              <a:rPr lang="zh-CN" altLang="en-US" sz="2000" dirty="0">
                <a:solidFill>
                  <a:srgbClr val="87875F"/>
                </a:solidFill>
                <a:highlight>
                  <a:srgbClr val="FFFFFF"/>
                </a:highlight>
                <a:latin typeface="Monaco" panose="020B0509030404040204" pitchFamily="49" charset="0"/>
              </a:rPr>
              <a:t>为数据集，</a:t>
            </a:r>
            <a:r>
              <a:rPr lang="en-US" altLang="zh-CN" sz="2000" dirty="0">
                <a:solidFill>
                  <a:srgbClr val="87875F"/>
                </a:solidFill>
                <a:highlight>
                  <a:srgbClr val="FFFFFF"/>
                </a:highlight>
                <a:latin typeface="Monaco" panose="020B0509030404040204" pitchFamily="49" charset="0"/>
              </a:rPr>
              <a:t>col</a:t>
            </a:r>
            <a:r>
              <a:rPr lang="zh-CN" altLang="en-US" sz="2000" dirty="0">
                <a:solidFill>
                  <a:srgbClr val="87875F"/>
                </a:solidFill>
                <a:highlight>
                  <a:srgbClr val="FFFFFF"/>
                </a:highlight>
                <a:latin typeface="Monaco" panose="020B0509030404040204" pitchFamily="49" charset="0"/>
              </a:rPr>
              <a:t>为列名</a:t>
            </a:r>
            <a:endParaRPr lang="zh-CN" altLang="en-US" sz="2000" dirty="0">
              <a:latin typeface="Monaco" panose="020B0509030404040204" pitchFamily="49" charset="0"/>
            </a:endParaRPr>
          </a:p>
          <a:p>
            <a:pPr marL="0" indent="0">
              <a:lnSpc>
                <a:spcPct val="100000"/>
              </a:lnSpc>
              <a:buClr>
                <a:srgbClr val="2965AB"/>
              </a:buClr>
              <a:buSzPct val="100000"/>
              <a:buNone/>
            </a:pPr>
            <a:r>
              <a:rPr lang="zh-CN" altLang="en-US" sz="2000" b="1" dirty="0">
                <a:solidFill>
                  <a:srgbClr val="2965AB"/>
                </a:solidFill>
              </a:rPr>
              <a:t>方法二：</a:t>
            </a:r>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col</a:t>
            </a:r>
            <a:r>
              <a:rPr lang="en-US" altLang="zh-CN" sz="2000" dirty="0" err="1">
                <a:solidFill>
                  <a:srgbClr val="87875F"/>
                </a:solidFill>
                <a:highlight>
                  <a:srgbClr val="FFFFFF"/>
                </a:highlight>
                <a:latin typeface="Monaco" panose="020B0509030404040204" pitchFamily="49" charset="0"/>
              </a:rPr>
              <a:t>#data</a:t>
            </a:r>
            <a:r>
              <a:rPr lang="zh-CN" altLang="en-US" sz="2000" dirty="0">
                <a:solidFill>
                  <a:srgbClr val="87875F"/>
                </a:solidFill>
                <a:highlight>
                  <a:srgbClr val="FFFFFF"/>
                </a:highlight>
                <a:latin typeface="Monaco" panose="020B0509030404040204" pitchFamily="49" charset="0"/>
              </a:rPr>
              <a:t>为数据集，</a:t>
            </a:r>
            <a:r>
              <a:rPr lang="en-US" altLang="zh-CN" sz="2000" dirty="0">
                <a:solidFill>
                  <a:srgbClr val="87875F"/>
                </a:solidFill>
                <a:highlight>
                  <a:srgbClr val="FFFFFF"/>
                </a:highlight>
                <a:latin typeface="Monaco" panose="020B0509030404040204" pitchFamily="49" charset="0"/>
              </a:rPr>
              <a:t>col</a:t>
            </a:r>
            <a:r>
              <a:rPr lang="zh-CN" altLang="en-US" sz="2000" dirty="0">
                <a:solidFill>
                  <a:srgbClr val="87875F"/>
                </a:solidFill>
                <a:highlight>
                  <a:srgbClr val="FFFFFF"/>
                </a:highlight>
                <a:latin typeface="Monaco" panose="020B0509030404040204" pitchFamily="49" charset="0"/>
              </a:rPr>
              <a:t>为列名</a:t>
            </a:r>
            <a:endParaRPr lang="zh-CN" altLang="en-US" sz="2000" dirty="0">
              <a:latin typeface="Monaco" panose="020B0509030404040204" pitchFamily="49" charset="0"/>
            </a:endParaRPr>
          </a:p>
          <a:p>
            <a:pPr marL="0" indent="0">
              <a:lnSpc>
                <a:spcPct val="100000"/>
              </a:lnSpc>
              <a:buClr>
                <a:srgbClr val="2965AB"/>
              </a:buClr>
              <a:buSzPct val="100000"/>
              <a:buNone/>
            </a:pPr>
            <a:endParaRPr lang="en-US" sz="2000" b="1" dirty="0">
              <a:solidFill>
                <a:srgbClr val="2965AB"/>
              </a:solidFill>
            </a:endParaRPr>
          </a:p>
          <a:p>
            <a:pPr>
              <a:lnSpc>
                <a:spcPct val="100000"/>
              </a:lnSpc>
              <a:buClr>
                <a:srgbClr val="2965AB"/>
              </a:buClr>
              <a:buSzPct val="100000"/>
            </a:pPr>
            <a:endParaRPr lang="en-US" sz="2000" dirty="0"/>
          </a:p>
        </p:txBody>
      </p:sp>
      <p:sp>
        <p:nvSpPr>
          <p:cNvPr id="4" name="文本占位符 1"/>
          <p:cNvSpPr txBox="1"/>
          <p:nvPr/>
        </p:nvSpPr>
        <p:spPr>
          <a:xfrm>
            <a:off x="479376" y="116632"/>
            <a:ext cx="5616624"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筛选一一列数据</a:t>
            </a:r>
            <a:endParaRPr kumimoji="1" lang="zh-CN" altLang="en-US" b="1" dirty="0">
              <a:solidFill>
                <a:srgbClr val="FF0000"/>
              </a:solidFill>
            </a:endParaRPr>
          </a:p>
        </p:txBody>
      </p:sp>
      <p:graphicFrame>
        <p:nvGraphicFramePr>
          <p:cNvPr id="2" name="表格 1"/>
          <p:cNvGraphicFramePr/>
          <p:nvPr/>
        </p:nvGraphicFramePr>
        <p:xfrm>
          <a:off x="906145" y="3071339"/>
          <a:ext cx="3858260" cy="3004820"/>
        </p:xfrm>
        <a:graphic>
          <a:graphicData uri="http://schemas.openxmlformats.org/drawingml/2006/table">
            <a:tbl>
              <a:tblPr firstRow="1" bandRow="1">
                <a:tableStyleId>{5C22544A-7EE6-4342-B048-85BDC9FD1C3A}</a:tableStyleId>
              </a:tblPr>
              <a:tblGrid>
                <a:gridCol w="1890395">
                  <a:extLst>
                    <a:ext uri="{9D8B030D-6E8A-4147-A177-3AD203B41FA5}">
                      <a16:colId xmlns:a16="http://schemas.microsoft.com/office/drawing/2014/main" val="20000"/>
                    </a:ext>
                  </a:extLst>
                </a:gridCol>
                <a:gridCol w="1967865">
                  <a:extLst>
                    <a:ext uri="{9D8B030D-6E8A-4147-A177-3AD203B41FA5}">
                      <a16:colId xmlns:a16="http://schemas.microsoft.com/office/drawing/2014/main" val="20001"/>
                    </a:ext>
                  </a:extLst>
                </a:gridCol>
              </a:tblGrid>
              <a:tr h="403860">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姓名</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endParaRPr lang="zh-CN" altLang="en-US"/>
                    </a:p>
                  </a:txBody>
                  <a:tcPr/>
                </a:tc>
                <a:extLst>
                  <a:ext uri="{0D108BD9-81ED-4DB2-BD59-A6C34878D82A}">
                    <a16:rowId xmlns:a16="http://schemas.microsoft.com/office/drawing/2014/main" val="10000"/>
                  </a:ext>
                </a:extLst>
              </a:tr>
              <a:tr h="396240">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李明</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87</a:t>
                      </a:r>
                      <a:endParaRPr lang="zh-CN" altLang="en-US" sz="200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1"/>
                  </a:ext>
                </a:extLst>
              </a:tr>
              <a:tr h="396240">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张华</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76</a:t>
                      </a:r>
                      <a:endParaRPr lang="zh-CN" altLang="en-US" sz="200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2"/>
                  </a:ext>
                </a:extLst>
              </a:tr>
              <a:tr h="396240">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刘浩</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77</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3"/>
                  </a:ext>
                </a:extLst>
              </a:tr>
              <a:tr h="396240">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李丹 </a:t>
                      </a:r>
                      <a:endParaRPr lang="zh-CN" altLang="en-US" sz="200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90</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4"/>
                  </a:ext>
                </a:extLst>
              </a:tr>
              <a:tr h="396240">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张伟</a:t>
                      </a:r>
                      <a:endParaRPr lang="zh-CN" altLang="en-US" sz="200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94</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5"/>
                  </a:ext>
                </a:extLst>
              </a:tr>
              <a:tr h="619760">
                <a:tc gridSpan="2">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Name: 数学, dtype: int64</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
        <p:nvSpPr>
          <p:cNvPr id="3" name="矩形 2"/>
          <p:cNvSpPr/>
          <p:nvPr/>
        </p:nvSpPr>
        <p:spPr>
          <a:xfrm>
            <a:off x="929809" y="2322135"/>
            <a:ext cx="3858260" cy="706755"/>
          </a:xfrm>
          <a:prstGeom prst="rect">
            <a:avLst/>
          </a:prstGeom>
        </p:spPr>
        <p:txBody>
          <a:bodyPr wrap="square">
            <a:spAutoFit/>
          </a:bodyPr>
          <a:lstStyle/>
          <a:p>
            <a:pPr algn="l"/>
            <a:r>
              <a:rPr lang="en-US" altLang="zh-CN" sz="2000" dirty="0">
                <a:solidFill>
                  <a:srgbClr val="000087"/>
                </a:solidFill>
                <a:highlight>
                  <a:srgbClr val="FFFFFF"/>
                </a:highlight>
                <a:latin typeface="Monaco" panose="020B0509030404040204" pitchFamily="49" charset="0"/>
              </a:rPr>
              <a:t>score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数学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p>
          <a:p>
            <a:pPr algn="l"/>
            <a:r>
              <a:rPr lang="zh-CN" altLang="en-US" sz="2000" dirty="0">
                <a:solidFill>
                  <a:srgbClr val="87875F"/>
                </a:solidFill>
                <a:highlight>
                  <a:srgbClr val="FFFFFF"/>
                </a:highlight>
                <a:latin typeface="Monaco" panose="020B0509030404040204" pitchFamily="49" charset="0"/>
                <a:sym typeface="+mn-ea"/>
              </a:rPr>
              <a:t>或score.数学</a:t>
            </a:r>
          </a:p>
        </p:txBody>
      </p:sp>
      <p:sp>
        <p:nvSpPr>
          <p:cNvPr id="6" name="文本框 5">
            <a:extLst>
              <a:ext uri="{FF2B5EF4-FFF2-40B4-BE49-F238E27FC236}">
                <a16:creationId xmlns:a16="http://schemas.microsoft.com/office/drawing/2014/main" id="{13B880F9-696C-4A7A-94EC-5C9B93246A0F}"/>
              </a:ext>
            </a:extLst>
          </p:cNvPr>
          <p:cNvSpPr txBox="1"/>
          <p:nvPr/>
        </p:nvSpPr>
        <p:spPr>
          <a:xfrm>
            <a:off x="6312024" y="3028890"/>
            <a:ext cx="4464496" cy="707886"/>
          </a:xfrm>
          <a:prstGeom prst="rect">
            <a:avLst/>
          </a:prstGeom>
          <a:noFill/>
        </p:spPr>
        <p:txBody>
          <a:bodyPr wrap="square" rtlCol="0">
            <a:spAutoFit/>
          </a:bodyPr>
          <a:lstStyle/>
          <a:p>
            <a:r>
              <a:rPr lang="zh-CN" altLang="en-US" sz="2000" dirty="0"/>
              <a:t>推荐用第一种方法。</a:t>
            </a:r>
            <a:endParaRPr lang="en-US" altLang="zh-CN" sz="2000" dirty="0"/>
          </a:p>
          <a:p>
            <a:r>
              <a:rPr lang="zh-CN" altLang="en-US" sz="2000" dirty="0"/>
              <a:t>实战：提取</a:t>
            </a:r>
            <a:r>
              <a:rPr lang="en-US" altLang="zh-CN" sz="2000" dirty="0"/>
              <a:t>score</a:t>
            </a:r>
            <a:r>
              <a:rPr lang="zh-CN" altLang="en-US" sz="2000" dirty="0"/>
              <a:t>中的某一列数据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目录</a:t>
            </a:r>
          </a:p>
        </p:txBody>
      </p:sp>
      <p:sp>
        <p:nvSpPr>
          <p:cNvPr id="3" name="Rectangle 3"/>
          <p:cNvSpPr txBox="1">
            <a:spLocks noChangeArrowheads="1"/>
          </p:cNvSpPr>
          <p:nvPr/>
        </p:nvSpPr>
        <p:spPr>
          <a:xfrm>
            <a:off x="479425" y="1207135"/>
            <a:ext cx="10081260" cy="50552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zh-CN" altLang="en-US" sz="2400" b="1" dirty="0">
                <a:solidFill>
                  <a:srgbClr val="2965AB"/>
                </a:solidFill>
              </a:rPr>
              <a:t>数据预处理概述</a:t>
            </a:r>
          </a:p>
          <a:p>
            <a:pPr>
              <a:lnSpc>
                <a:spcPct val="150000"/>
              </a:lnSpc>
              <a:buClr>
                <a:srgbClr val="2965AB"/>
              </a:buClr>
              <a:buSzPct val="100000"/>
            </a:pPr>
            <a:r>
              <a:rPr lang="zh-CN" altLang="en-US" sz="2400" b="1" dirty="0">
                <a:solidFill>
                  <a:srgbClr val="2965AB">
                    <a:alpha val="40000"/>
                  </a:srgbClr>
                </a:solidFill>
              </a:rPr>
              <a:t>数据读写</a:t>
            </a:r>
          </a:p>
          <a:p>
            <a:pPr>
              <a:lnSpc>
                <a:spcPct val="150000"/>
              </a:lnSpc>
              <a:buClr>
                <a:srgbClr val="2965AB"/>
              </a:buClr>
              <a:buSzPct val="100000"/>
            </a:pPr>
            <a:r>
              <a:rPr lang="zh-CN" altLang="en-US" sz="2400" b="1" dirty="0">
                <a:solidFill>
                  <a:srgbClr val="2965AB">
                    <a:alpha val="40000"/>
                  </a:srgbClr>
                </a:solidFill>
              </a:rPr>
              <a:t>索引和切片</a:t>
            </a:r>
          </a:p>
          <a:p>
            <a:pPr>
              <a:lnSpc>
                <a:spcPct val="150000"/>
              </a:lnSpc>
              <a:buClr>
                <a:srgbClr val="2965AB"/>
              </a:buClr>
              <a:buSzPct val="100000"/>
            </a:pPr>
            <a:r>
              <a:rPr lang="zh-CN" altLang="en-US" sz="2400" b="1" dirty="0">
                <a:solidFill>
                  <a:srgbClr val="2965AB">
                    <a:alpha val="40000"/>
                  </a:srgbClr>
                </a:solidFill>
              </a:rPr>
              <a:t>数据描述、</a:t>
            </a:r>
            <a:r>
              <a:rPr lang="zh-CN" altLang="en-US" sz="2400" b="1" dirty="0">
                <a:solidFill>
                  <a:srgbClr val="2965AB">
                    <a:alpha val="40000"/>
                  </a:srgbClr>
                </a:solidFill>
                <a:sym typeface="+mn-ea"/>
              </a:rPr>
              <a:t>统计</a:t>
            </a:r>
            <a:r>
              <a:rPr lang="zh-CN" altLang="en-US" sz="2400" b="1" dirty="0">
                <a:solidFill>
                  <a:srgbClr val="2965AB">
                    <a:alpha val="40000"/>
                  </a:srgbClr>
                </a:solidFill>
              </a:rPr>
              <a:t>、分组</a:t>
            </a:r>
          </a:p>
          <a:p>
            <a:pPr>
              <a:lnSpc>
                <a:spcPct val="150000"/>
              </a:lnSpc>
              <a:buClr>
                <a:srgbClr val="2965AB"/>
              </a:buClr>
              <a:buSzPct val="100000"/>
            </a:pPr>
            <a:r>
              <a:rPr lang="zh-CN" altLang="en-US" sz="2400" b="1" dirty="0">
                <a:solidFill>
                  <a:srgbClr val="2965AB">
                    <a:alpha val="40000"/>
                  </a:srgbClr>
                </a:solidFill>
              </a:rPr>
              <a:t>缺失数据和异常值处理</a:t>
            </a:r>
          </a:p>
          <a:p>
            <a:pPr>
              <a:lnSpc>
                <a:spcPct val="150000"/>
              </a:lnSpc>
              <a:buClr>
                <a:srgbClr val="2965AB"/>
              </a:buClr>
              <a:buSzPct val="100000"/>
            </a:pPr>
            <a:r>
              <a:rPr lang="zh-CN" altLang="en-US" sz="2400" b="1" dirty="0">
                <a:solidFill>
                  <a:srgbClr val="2965AB">
                    <a:alpha val="40000"/>
                  </a:srgbClr>
                </a:solidFill>
              </a:rPr>
              <a:t>时间序列数据处理</a:t>
            </a:r>
            <a:endParaRPr lang="zh-CN" altLang="en-US" sz="2400" b="1" dirty="0">
              <a:solidFill>
                <a:srgbClr val="2965AB"/>
              </a:solidFill>
            </a:endParaRPr>
          </a:p>
          <a:p>
            <a:pPr marL="0" indent="0">
              <a:lnSpc>
                <a:spcPct val="150000"/>
              </a:lnSpc>
              <a:buClr>
                <a:srgbClr val="2965AB"/>
              </a:buClr>
              <a:buSzPct val="100000"/>
              <a:buNone/>
            </a:pPr>
            <a:endParaRPr lang="zh-CN" altLang="en-US" sz="2400" b="1" dirty="0">
              <a:solidFill>
                <a:srgbClr val="2965AB"/>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en-US" altLang="zh-CN" sz="2400" b="1" dirty="0">
              <a:solidFill>
                <a:srgbClr val="2965AB"/>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6552728"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筛选多列：逗号隔开，中括号括起</a:t>
            </a:r>
            <a:endParaRPr kumimoji="1" lang="zh-CN" altLang="en-US" b="1" dirty="0">
              <a:solidFill>
                <a:srgbClr val="FF0000"/>
              </a:solidFill>
            </a:endParaRPr>
          </a:p>
        </p:txBody>
      </p:sp>
      <p:graphicFrame>
        <p:nvGraphicFramePr>
          <p:cNvPr id="8" name="表格 7"/>
          <p:cNvGraphicFramePr/>
          <p:nvPr>
            <p:extLst>
              <p:ext uri="{D42A27DB-BD31-4B8C-83A1-F6EECF244321}">
                <p14:modId xmlns:p14="http://schemas.microsoft.com/office/powerpoint/2010/main" val="3623156209"/>
              </p:ext>
            </p:extLst>
          </p:nvPr>
        </p:nvGraphicFramePr>
        <p:xfrm>
          <a:off x="921499" y="2852936"/>
          <a:ext cx="8531860" cy="2377440"/>
        </p:xfrm>
        <a:graphic>
          <a:graphicData uri="http://schemas.openxmlformats.org/drawingml/2006/table">
            <a:tbl>
              <a:tblPr firstRow="1" bandRow="1">
                <a:tableStyleId>{5C22544A-7EE6-4342-B048-85BDC9FD1C3A}</a:tableStyleId>
              </a:tblPr>
              <a:tblGrid>
                <a:gridCol w="1706372">
                  <a:extLst>
                    <a:ext uri="{9D8B030D-6E8A-4147-A177-3AD203B41FA5}">
                      <a16:colId xmlns:a16="http://schemas.microsoft.com/office/drawing/2014/main" val="20000"/>
                    </a:ext>
                  </a:extLst>
                </a:gridCol>
                <a:gridCol w="1706372">
                  <a:extLst>
                    <a:ext uri="{9D8B030D-6E8A-4147-A177-3AD203B41FA5}">
                      <a16:colId xmlns:a16="http://schemas.microsoft.com/office/drawing/2014/main" val="20001"/>
                    </a:ext>
                  </a:extLst>
                </a:gridCol>
                <a:gridCol w="1706372">
                  <a:extLst>
                    <a:ext uri="{9D8B030D-6E8A-4147-A177-3AD203B41FA5}">
                      <a16:colId xmlns:a16="http://schemas.microsoft.com/office/drawing/2014/main" val="20002"/>
                    </a:ext>
                  </a:extLst>
                </a:gridCol>
                <a:gridCol w="1706372">
                  <a:extLst>
                    <a:ext uri="{9D8B030D-6E8A-4147-A177-3AD203B41FA5}">
                      <a16:colId xmlns:a16="http://schemas.microsoft.com/office/drawing/2014/main" val="20003"/>
                    </a:ext>
                  </a:extLst>
                </a:gridCol>
                <a:gridCol w="1706372">
                  <a:extLst>
                    <a:ext uri="{9D8B030D-6E8A-4147-A177-3AD203B41FA5}">
                      <a16:colId xmlns:a16="http://schemas.microsoft.com/office/drawing/2014/main" val="20004"/>
                    </a:ext>
                  </a:extLst>
                </a:gridCol>
              </a:tblGrid>
              <a:tr h="396240">
                <a:tc>
                  <a:txBody>
                    <a:bodyPr/>
                    <a:lstStyle/>
                    <a:p>
                      <a:pPr>
                        <a:buNone/>
                      </a:pPr>
                      <a:endParaRPr lang="zh-CN" altLang="en-US" sz="2000" dirty="0"/>
                    </a:p>
                  </a:txBody>
                  <a:tcPr/>
                </a:tc>
                <a:tc>
                  <a:txBody>
                    <a:bodyPr/>
                    <a:lstStyle/>
                    <a:p>
                      <a:pPr>
                        <a:buNone/>
                      </a:pPr>
                      <a:r>
                        <a:rPr lang="zh-CN" altLang="en-US" sz="2000"/>
                        <a:t>年份</a:t>
                      </a:r>
                    </a:p>
                  </a:txBody>
                  <a:tcPr/>
                </a:tc>
                <a:tc>
                  <a:txBody>
                    <a:bodyPr/>
                    <a:lstStyle/>
                    <a:p>
                      <a:pPr>
                        <a:buNone/>
                      </a:pPr>
                      <a:r>
                        <a:rPr lang="zh-CN" altLang="en-US" sz="2000"/>
                        <a:t>人种</a:t>
                      </a:r>
                    </a:p>
                  </a:txBody>
                  <a:tcPr/>
                </a:tc>
                <a:tc>
                  <a:txBody>
                    <a:bodyPr/>
                    <a:lstStyle/>
                    <a:p>
                      <a:pPr>
                        <a:buNone/>
                      </a:pPr>
                      <a:r>
                        <a:rPr lang="zh-CN" altLang="en-US" sz="2000" dirty="0"/>
                        <a:t>文化程度</a:t>
                      </a:r>
                    </a:p>
                  </a:txBody>
                  <a:tcPr/>
                </a:tc>
                <a:tc>
                  <a:txBody>
                    <a:bodyPr/>
                    <a:lstStyle/>
                    <a:p>
                      <a:pPr>
                        <a:buNone/>
                      </a:pPr>
                      <a:r>
                        <a:rPr lang="zh-CN" altLang="en-US" sz="2000" dirty="0"/>
                        <a:t>工作类型</a:t>
                      </a:r>
                    </a:p>
                  </a:txBody>
                  <a:tcPr/>
                </a:tc>
                <a:extLst>
                  <a:ext uri="{0D108BD9-81ED-4DB2-BD59-A6C34878D82A}">
                    <a16:rowId xmlns:a16="http://schemas.microsoft.com/office/drawing/2014/main" val="10000"/>
                  </a:ext>
                </a:extLst>
              </a:tr>
              <a:tr h="381000">
                <a:tc>
                  <a:txBody>
                    <a:bodyPr/>
                    <a:lstStyle/>
                    <a:p>
                      <a:pPr>
                        <a:buNone/>
                      </a:pPr>
                      <a:r>
                        <a:rPr lang="zh-CN" altLang="en-US" sz="2000"/>
                        <a:t>0</a:t>
                      </a:r>
                    </a:p>
                  </a:txBody>
                  <a:tcPr/>
                </a:tc>
                <a:tc>
                  <a:txBody>
                    <a:bodyPr/>
                    <a:lstStyle/>
                    <a:p>
                      <a:pPr>
                        <a:buNone/>
                      </a:pPr>
                      <a:r>
                        <a:rPr lang="zh-CN" altLang="en-US" sz="2000" dirty="0"/>
                        <a:t>2006</a:t>
                      </a:r>
                    </a:p>
                  </a:txBody>
                  <a:tcPr/>
                </a:tc>
                <a:tc>
                  <a:txBody>
                    <a:bodyPr/>
                    <a:lstStyle/>
                    <a:p>
                      <a:pPr>
                        <a:buNone/>
                      </a:pPr>
                      <a:r>
                        <a:rPr lang="zh-CN" altLang="en-US" sz="2000" dirty="0"/>
                        <a:t>白人</a:t>
                      </a:r>
                    </a:p>
                  </a:txBody>
                  <a:tcPr/>
                </a:tc>
                <a:tc>
                  <a:txBody>
                    <a:bodyPr/>
                    <a:lstStyle/>
                    <a:p>
                      <a:pPr>
                        <a:buNone/>
                      </a:pPr>
                      <a:r>
                        <a:rPr lang="zh-CN" altLang="en-US" sz="2000"/>
                        <a:t>高中以下</a:t>
                      </a:r>
                    </a:p>
                  </a:txBody>
                  <a:tcPr/>
                </a:tc>
                <a:tc>
                  <a:txBody>
                    <a:bodyPr/>
                    <a:lstStyle/>
                    <a:p>
                      <a:pPr>
                        <a:buNone/>
                      </a:pPr>
                      <a:r>
                        <a:rPr lang="zh-CN" altLang="en-US" sz="2000"/>
                        <a:t>工业</a:t>
                      </a:r>
                    </a:p>
                  </a:txBody>
                  <a:tcPr/>
                </a:tc>
                <a:extLst>
                  <a:ext uri="{0D108BD9-81ED-4DB2-BD59-A6C34878D82A}">
                    <a16:rowId xmlns:a16="http://schemas.microsoft.com/office/drawing/2014/main" val="10001"/>
                  </a:ext>
                </a:extLst>
              </a:tr>
              <a:tr h="381000">
                <a:tc>
                  <a:txBody>
                    <a:bodyPr/>
                    <a:lstStyle/>
                    <a:p>
                      <a:pPr>
                        <a:buNone/>
                      </a:pPr>
                      <a:r>
                        <a:rPr lang="zh-CN" altLang="en-US" sz="2000"/>
                        <a:t>1</a:t>
                      </a:r>
                    </a:p>
                  </a:txBody>
                  <a:tcPr/>
                </a:tc>
                <a:tc>
                  <a:txBody>
                    <a:bodyPr/>
                    <a:lstStyle/>
                    <a:p>
                      <a:pPr>
                        <a:buNone/>
                      </a:pPr>
                      <a:r>
                        <a:rPr lang="zh-CN" altLang="en-US" sz="2000"/>
                        <a:t>2004</a:t>
                      </a:r>
                    </a:p>
                  </a:txBody>
                  <a:tcPr/>
                </a:tc>
                <a:tc>
                  <a:txBody>
                    <a:bodyPr/>
                    <a:lstStyle/>
                    <a:p>
                      <a:pPr>
                        <a:buNone/>
                      </a:pPr>
                      <a:r>
                        <a:rPr lang="zh-CN" altLang="en-US" sz="2000" dirty="0"/>
                        <a:t>白人</a:t>
                      </a:r>
                    </a:p>
                  </a:txBody>
                  <a:tcPr/>
                </a:tc>
                <a:tc>
                  <a:txBody>
                    <a:bodyPr/>
                    <a:lstStyle/>
                    <a:p>
                      <a:pPr>
                        <a:buNone/>
                      </a:pPr>
                      <a:r>
                        <a:rPr lang="zh-CN" altLang="en-US" sz="2000"/>
                        <a:t>大学</a:t>
                      </a:r>
                    </a:p>
                  </a:txBody>
                  <a:tcPr/>
                </a:tc>
                <a:tc>
                  <a:txBody>
                    <a:bodyPr/>
                    <a:lstStyle/>
                    <a:p>
                      <a:pPr>
                        <a:buNone/>
                      </a:pPr>
                      <a:r>
                        <a:rPr lang="zh-CN" altLang="en-US" sz="2000"/>
                        <a:t>技术</a:t>
                      </a:r>
                    </a:p>
                  </a:txBody>
                  <a:tcPr/>
                </a:tc>
                <a:extLst>
                  <a:ext uri="{0D108BD9-81ED-4DB2-BD59-A6C34878D82A}">
                    <a16:rowId xmlns:a16="http://schemas.microsoft.com/office/drawing/2014/main" val="10002"/>
                  </a:ext>
                </a:extLst>
              </a:tr>
              <a:tr h="381000">
                <a:tc>
                  <a:txBody>
                    <a:bodyPr/>
                    <a:lstStyle/>
                    <a:p>
                      <a:pPr>
                        <a:buNone/>
                      </a:pPr>
                      <a:r>
                        <a:rPr lang="zh-CN" altLang="en-US" sz="2000"/>
                        <a:t>2</a:t>
                      </a:r>
                    </a:p>
                  </a:txBody>
                  <a:tcPr/>
                </a:tc>
                <a:tc>
                  <a:txBody>
                    <a:bodyPr/>
                    <a:lstStyle/>
                    <a:p>
                      <a:pPr>
                        <a:buNone/>
                      </a:pPr>
                      <a:r>
                        <a:rPr lang="zh-CN" altLang="en-US" sz="2000"/>
                        <a:t>2003</a:t>
                      </a:r>
                    </a:p>
                  </a:txBody>
                  <a:tcPr/>
                </a:tc>
                <a:tc>
                  <a:txBody>
                    <a:bodyPr/>
                    <a:lstStyle/>
                    <a:p>
                      <a:pPr>
                        <a:buNone/>
                      </a:pPr>
                      <a:r>
                        <a:rPr lang="zh-CN" altLang="en-US" sz="2000" dirty="0"/>
                        <a:t>白人</a:t>
                      </a:r>
                    </a:p>
                  </a:txBody>
                  <a:tcPr/>
                </a:tc>
                <a:tc>
                  <a:txBody>
                    <a:bodyPr/>
                    <a:lstStyle/>
                    <a:p>
                      <a:pPr>
                        <a:buNone/>
                      </a:pPr>
                      <a:r>
                        <a:rPr lang="zh-CN" altLang="en-US" sz="2000" dirty="0"/>
                        <a:t>大学在读</a:t>
                      </a:r>
                    </a:p>
                  </a:txBody>
                  <a:tcPr/>
                </a:tc>
                <a:tc>
                  <a:txBody>
                    <a:bodyPr/>
                    <a:lstStyle/>
                    <a:p>
                      <a:pPr>
                        <a:buNone/>
                      </a:pPr>
                      <a:r>
                        <a:rPr lang="zh-CN" altLang="en-US" sz="2000"/>
                        <a:t>工业</a:t>
                      </a:r>
                    </a:p>
                  </a:txBody>
                  <a:tcPr/>
                </a:tc>
                <a:extLst>
                  <a:ext uri="{0D108BD9-81ED-4DB2-BD59-A6C34878D82A}">
                    <a16:rowId xmlns:a16="http://schemas.microsoft.com/office/drawing/2014/main" val="10003"/>
                  </a:ext>
                </a:extLst>
              </a:tr>
              <a:tr h="381000">
                <a:tc>
                  <a:txBody>
                    <a:bodyPr/>
                    <a:lstStyle/>
                    <a:p>
                      <a:pPr>
                        <a:buNone/>
                      </a:pPr>
                      <a:r>
                        <a:rPr lang="zh-CN" altLang="en-US" sz="2000"/>
                        <a:t>3</a:t>
                      </a:r>
                    </a:p>
                  </a:txBody>
                  <a:tcPr/>
                </a:tc>
                <a:tc>
                  <a:txBody>
                    <a:bodyPr/>
                    <a:lstStyle/>
                    <a:p>
                      <a:pPr>
                        <a:buNone/>
                      </a:pPr>
                      <a:r>
                        <a:rPr lang="zh-CN" altLang="en-US" sz="2000"/>
                        <a:t>2003</a:t>
                      </a:r>
                    </a:p>
                  </a:txBody>
                  <a:tcPr/>
                </a:tc>
                <a:tc>
                  <a:txBody>
                    <a:bodyPr/>
                    <a:lstStyle/>
                    <a:p>
                      <a:pPr>
                        <a:buNone/>
                      </a:pPr>
                      <a:r>
                        <a:rPr lang="zh-CN" altLang="en-US" sz="2000"/>
                        <a:t>亚洲人</a:t>
                      </a:r>
                    </a:p>
                  </a:txBody>
                  <a:tcPr/>
                </a:tc>
                <a:tc>
                  <a:txBody>
                    <a:bodyPr/>
                    <a:lstStyle/>
                    <a:p>
                      <a:pPr>
                        <a:buNone/>
                      </a:pPr>
                      <a:r>
                        <a:rPr lang="zh-CN" altLang="en-US" sz="2000" dirty="0"/>
                        <a:t>大学</a:t>
                      </a:r>
                    </a:p>
                  </a:txBody>
                  <a:tcPr/>
                </a:tc>
                <a:tc>
                  <a:txBody>
                    <a:bodyPr/>
                    <a:lstStyle/>
                    <a:p>
                      <a:pPr>
                        <a:buNone/>
                      </a:pPr>
                      <a:r>
                        <a:rPr lang="zh-CN" altLang="en-US" sz="2000" dirty="0"/>
                        <a:t>技术</a:t>
                      </a:r>
                    </a:p>
                  </a:txBody>
                  <a:tcPr/>
                </a:tc>
                <a:extLst>
                  <a:ext uri="{0D108BD9-81ED-4DB2-BD59-A6C34878D82A}">
                    <a16:rowId xmlns:a16="http://schemas.microsoft.com/office/drawing/2014/main" val="10004"/>
                  </a:ext>
                </a:extLst>
              </a:tr>
              <a:tr h="381000">
                <a:tc>
                  <a:txBody>
                    <a:bodyPr/>
                    <a:lstStyle/>
                    <a:p>
                      <a:pPr>
                        <a:buNone/>
                      </a:pPr>
                      <a:r>
                        <a:rPr lang="zh-CN" altLang="en-US" sz="2000"/>
                        <a:t>4</a:t>
                      </a:r>
                    </a:p>
                  </a:txBody>
                  <a:tcPr/>
                </a:tc>
                <a:tc>
                  <a:txBody>
                    <a:bodyPr/>
                    <a:lstStyle/>
                    <a:p>
                      <a:pPr>
                        <a:buNone/>
                      </a:pPr>
                      <a:r>
                        <a:rPr lang="zh-CN" altLang="en-US" sz="2000"/>
                        <a:t>2005</a:t>
                      </a:r>
                    </a:p>
                  </a:txBody>
                  <a:tcPr/>
                </a:tc>
                <a:tc>
                  <a:txBody>
                    <a:bodyPr/>
                    <a:lstStyle/>
                    <a:p>
                      <a:pPr>
                        <a:buNone/>
                      </a:pPr>
                      <a:r>
                        <a:rPr lang="zh-CN" altLang="en-US" sz="2000"/>
                        <a:t>白人</a:t>
                      </a:r>
                    </a:p>
                  </a:txBody>
                  <a:tcPr/>
                </a:tc>
                <a:tc>
                  <a:txBody>
                    <a:bodyPr/>
                    <a:lstStyle/>
                    <a:p>
                      <a:pPr>
                        <a:buNone/>
                      </a:pPr>
                      <a:r>
                        <a:rPr lang="zh-CN" altLang="en-US" sz="2000"/>
                        <a:t>高中</a:t>
                      </a:r>
                    </a:p>
                  </a:txBody>
                  <a:tcPr/>
                </a:tc>
                <a:tc>
                  <a:txBody>
                    <a:bodyPr/>
                    <a:lstStyle/>
                    <a:p>
                      <a:pPr>
                        <a:buNone/>
                      </a:pPr>
                      <a:r>
                        <a:rPr lang="zh-CN" altLang="en-US" sz="2000" dirty="0"/>
                        <a:t>技术</a:t>
                      </a:r>
                    </a:p>
                  </a:txBody>
                  <a:tcPr/>
                </a:tc>
                <a:extLst>
                  <a:ext uri="{0D108BD9-81ED-4DB2-BD59-A6C34878D82A}">
                    <a16:rowId xmlns:a16="http://schemas.microsoft.com/office/drawing/2014/main" val="10005"/>
                  </a:ext>
                </a:extLst>
              </a:tr>
            </a:tbl>
          </a:graphicData>
        </a:graphic>
      </p:graphicFrame>
      <p:sp>
        <p:nvSpPr>
          <p:cNvPr id="2" name="矩形 1"/>
          <p:cNvSpPr/>
          <p:nvPr/>
        </p:nvSpPr>
        <p:spPr>
          <a:xfrm>
            <a:off x="899795" y="1279525"/>
            <a:ext cx="7251700" cy="1424621"/>
          </a:xfrm>
          <a:prstGeom prst="rect">
            <a:avLst/>
          </a:prstGeom>
        </p:spPr>
        <p:txBody>
          <a:bodyPr wrap="square">
            <a:spAutoFit/>
          </a:bodyPr>
          <a:lstStyle/>
          <a:p>
            <a:pPr>
              <a:lnSpc>
                <a:spcPct val="150000"/>
              </a:lnSpc>
            </a:pP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sym typeface="+mn-ea"/>
              </a:rPr>
              <a:t>'</a:t>
            </a:r>
            <a:r>
              <a:rPr lang="zh-CN" altLang="en-US" sz="2000" dirty="0">
                <a:solidFill>
                  <a:srgbClr val="005F5F"/>
                </a:solidFill>
                <a:highlight>
                  <a:srgbClr val="FFFFFF"/>
                </a:highlight>
                <a:latin typeface="Monaco" panose="020B0509030404040204" pitchFamily="49" charset="0"/>
              </a:rPr>
              <a:t>年份</a:t>
            </a:r>
            <a:r>
              <a:rPr lang="en-US" altLang="zh-CN" sz="2000" dirty="0">
                <a:solidFill>
                  <a:srgbClr val="005F5F"/>
                </a:solidFill>
                <a:highlight>
                  <a:srgbClr val="FFFFFF"/>
                </a:highlight>
                <a:latin typeface="Monaco" panose="020B0509030404040204" pitchFamily="49" charset="0"/>
                <a:sym typeface="+mn-ea"/>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sym typeface="+mn-ea"/>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sym typeface="+mn-ea"/>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sym typeface="+mn-ea"/>
              </a:rPr>
              <a:t>'</a:t>
            </a:r>
            <a:r>
              <a:rPr lang="zh-CN" altLang="en-US" sz="2000" dirty="0">
                <a:solidFill>
                  <a:srgbClr val="005F5F"/>
                </a:solidFill>
                <a:highlight>
                  <a:srgbClr val="FFFFFF"/>
                </a:highlight>
                <a:latin typeface="Monaco" panose="020B0509030404040204" pitchFamily="49" charset="0"/>
              </a:rPr>
              <a:t>文化程度</a:t>
            </a:r>
            <a:r>
              <a:rPr lang="en-US" altLang="zh-CN" sz="2000" dirty="0">
                <a:solidFill>
                  <a:srgbClr val="005F5F"/>
                </a:solidFill>
                <a:highlight>
                  <a:srgbClr val="FFFFFF"/>
                </a:highlight>
                <a:latin typeface="Monaco" panose="020B0509030404040204" pitchFamily="49" charset="0"/>
                <a:sym typeface="+mn-ea"/>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sym typeface="+mn-ea"/>
              </a:rPr>
              <a:t>'</a:t>
            </a:r>
            <a:r>
              <a:rPr lang="zh-CN" altLang="en-US" sz="2000" dirty="0">
                <a:solidFill>
                  <a:srgbClr val="005F5F"/>
                </a:solidFill>
                <a:highlight>
                  <a:srgbClr val="FFFFFF"/>
                </a:highlight>
                <a:latin typeface="Monaco" panose="020B0509030404040204" pitchFamily="49" charset="0"/>
              </a:rPr>
              <a:t>工作类型</a:t>
            </a:r>
            <a:r>
              <a:rPr lang="en-US" altLang="zh-CN" sz="2000" dirty="0">
                <a:solidFill>
                  <a:srgbClr val="005F5F"/>
                </a:solidFill>
                <a:highlight>
                  <a:srgbClr val="FFFFFF"/>
                </a:highlight>
                <a:latin typeface="Monaco" panose="020B0509030404040204" pitchFamily="49" charset="0"/>
                <a:sym typeface="+mn-ea"/>
              </a:rPr>
              <a:t>'</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p>
          <a:p>
            <a:pPr>
              <a:lnSpc>
                <a:spcPct val="150000"/>
              </a:lnSpc>
            </a:pPr>
            <a:r>
              <a:rPr lang="en-US" altLang="zh-CN" sz="2000" dirty="0">
                <a:solidFill>
                  <a:srgbClr val="000087"/>
                </a:solidFill>
                <a:highlight>
                  <a:srgbClr val="FFFFFF"/>
                </a:highlight>
                <a:latin typeface="Monaco" panose="020B0509030404040204" pitchFamily="49" charset="0"/>
              </a:rPr>
              <a:t>#</a:t>
            </a:r>
            <a:r>
              <a:rPr lang="zh-CN" altLang="en-US" sz="2000" dirty="0">
                <a:solidFill>
                  <a:srgbClr val="000087"/>
                </a:solidFill>
                <a:highlight>
                  <a:srgbClr val="FFFFFF"/>
                </a:highlight>
                <a:latin typeface="Monaco" panose="020B0509030404040204" pitchFamily="49" charset="0"/>
              </a:rPr>
              <a:t>注意：提取多个字段时，字段名外面要用中括号</a:t>
            </a:r>
            <a:r>
              <a:rPr lang="en-US" altLang="zh-CN" sz="2000" dirty="0">
                <a:solidFill>
                  <a:srgbClr val="000087"/>
                </a:solidFill>
                <a:highlight>
                  <a:srgbClr val="FFFFFF"/>
                </a:highlight>
                <a:latin typeface="Monaco" panose="020B0509030404040204" pitchFamily="49" charset="0"/>
              </a:rPr>
              <a:t>[]</a:t>
            </a:r>
          </a:p>
          <a:p>
            <a:pPr>
              <a:lnSpc>
                <a:spcPct val="150000"/>
              </a:lnSpc>
            </a:pPr>
            <a:r>
              <a:rPr lang="zh-CN" altLang="en-US" sz="2000" dirty="0">
                <a:solidFill>
                  <a:srgbClr val="000087"/>
                </a:solidFill>
                <a:highlight>
                  <a:srgbClr val="FFFFFF"/>
                </a:highlight>
                <a:latin typeface="Monaco" panose="020B0509030404040204" pitchFamily="49" charset="0"/>
              </a:rPr>
              <a:t>结果：</a:t>
            </a:r>
            <a:endParaRPr lang="en-US" altLang="zh-CN" sz="2000" dirty="0">
              <a:solidFill>
                <a:srgbClr val="000087"/>
              </a:solidFill>
              <a:highlight>
                <a:srgbClr val="FFFFFF"/>
              </a:highlight>
              <a:latin typeface="Monaco" panose="020B0509030404040204" pitchFamily="49" charset="0"/>
            </a:endParaRPr>
          </a:p>
        </p:txBody>
      </p:sp>
      <p:sp>
        <p:nvSpPr>
          <p:cNvPr id="3" name="文本框 2">
            <a:extLst>
              <a:ext uri="{FF2B5EF4-FFF2-40B4-BE49-F238E27FC236}">
                <a16:creationId xmlns:a16="http://schemas.microsoft.com/office/drawing/2014/main" id="{9587C093-8040-4FD9-95F7-0059B4BD2CD8}"/>
              </a:ext>
            </a:extLst>
          </p:cNvPr>
          <p:cNvSpPr txBox="1"/>
          <p:nvPr/>
        </p:nvSpPr>
        <p:spPr>
          <a:xfrm>
            <a:off x="1199456" y="5589240"/>
            <a:ext cx="7920880" cy="400110"/>
          </a:xfrm>
          <a:prstGeom prst="rect">
            <a:avLst/>
          </a:prstGeom>
          <a:noFill/>
        </p:spPr>
        <p:txBody>
          <a:bodyPr wrap="square" rtlCol="0">
            <a:spAutoFit/>
          </a:bodyPr>
          <a:lstStyle/>
          <a:p>
            <a:r>
              <a:rPr lang="zh-CN" altLang="en-US" sz="2000" dirty="0"/>
              <a:t>实战：提取</a:t>
            </a:r>
            <a:r>
              <a:rPr lang="en-US" altLang="zh-CN" sz="2000" dirty="0"/>
              <a:t>data</a:t>
            </a:r>
            <a:r>
              <a:rPr lang="zh-CN" altLang="en-US" sz="2000" dirty="0"/>
              <a:t>中的任何两列数据。</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方法一，</a:t>
            </a:r>
            <a:endParaRPr lang="en-US" sz="2000" dirty="0"/>
          </a:p>
          <a:p>
            <a:pPr>
              <a:lnSpc>
                <a:spcPct val="100000"/>
              </a:lnSpc>
              <a:buClr>
                <a:srgbClr val="2965AB"/>
              </a:buClr>
              <a:buSzPct val="100000"/>
            </a:pPr>
            <a:r>
              <a:rPr lang="zh-CN" altLang="en-US" sz="2000" dirty="0"/>
              <a:t>提取一行：</a:t>
            </a:r>
            <a:endParaRPr lang="en-US" sz="2000" dirty="0"/>
          </a:p>
        </p:txBody>
      </p:sp>
      <p:sp>
        <p:nvSpPr>
          <p:cNvPr id="4" name="文本占位符 1"/>
          <p:cNvSpPr txBox="1"/>
          <p:nvPr/>
        </p:nvSpPr>
        <p:spPr>
          <a:xfrm>
            <a:off x="479376" y="116632"/>
            <a:ext cx="5472608"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筛选一一行数据</a:t>
            </a:r>
            <a:endParaRPr kumimoji="1" lang="zh-CN" altLang="en-US" b="1" dirty="0">
              <a:solidFill>
                <a:srgbClr val="FF0000"/>
              </a:solidFill>
            </a:endParaRPr>
          </a:p>
        </p:txBody>
      </p:sp>
      <p:sp>
        <p:nvSpPr>
          <p:cNvPr id="15" name="文本框 14"/>
          <p:cNvSpPr txBox="1"/>
          <p:nvPr/>
        </p:nvSpPr>
        <p:spPr>
          <a:xfrm>
            <a:off x="1038805" y="3472507"/>
            <a:ext cx="2540000" cy="2246769"/>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结果：</a:t>
            </a:r>
            <a:endParaRPr lang="en-US" altLang="zh-CN" sz="2000" dirty="0">
              <a:latin typeface="Monaco" panose="020B0509030404040204" pitchFamily="49" charset="0"/>
            </a:endParaRPr>
          </a:p>
          <a:p>
            <a:r>
              <a:rPr lang="zh-CN" altLang="en-US" sz="2000" dirty="0">
                <a:latin typeface="Monaco" panose="020B0509030404040204" pitchFamily="49" charset="0"/>
              </a:rPr>
              <a:t>数学    87</a:t>
            </a:r>
          </a:p>
          <a:p>
            <a:r>
              <a:rPr lang="zh-CN" altLang="en-US" sz="2000" dirty="0">
                <a:latin typeface="Monaco" panose="020B0509030404040204" pitchFamily="49" charset="0"/>
              </a:rPr>
              <a:t>语文    84</a:t>
            </a:r>
          </a:p>
          <a:p>
            <a:r>
              <a:rPr lang="zh-CN" altLang="en-US" sz="2000" dirty="0">
                <a:latin typeface="Monaco" panose="020B0509030404040204" pitchFamily="49" charset="0"/>
              </a:rPr>
              <a:t>Name: 李明, dtype: int64</a:t>
            </a:r>
            <a:endParaRPr lang="en-US" altLang="zh-CN" sz="2000" dirty="0">
              <a:latin typeface="Monaco" panose="020B0509030404040204" pitchFamily="49" charset="0"/>
            </a:endParaRPr>
          </a:p>
          <a:p>
            <a:r>
              <a:rPr lang="zh-CN" altLang="en-US" sz="2000" dirty="0">
                <a:latin typeface="Monaco" panose="020B0509030404040204" pitchFamily="49" charset="0"/>
              </a:rPr>
              <a:t>解读：第一行是李明，数学</a:t>
            </a:r>
            <a:r>
              <a:rPr lang="en-US" altLang="zh-CN" sz="2000" dirty="0">
                <a:latin typeface="Monaco" panose="020B0509030404040204" pitchFamily="49" charset="0"/>
              </a:rPr>
              <a:t>87</a:t>
            </a:r>
            <a:r>
              <a:rPr lang="zh-CN" altLang="en-US" sz="2000" dirty="0">
                <a:latin typeface="Monaco" panose="020B0509030404040204" pitchFamily="49" charset="0"/>
              </a:rPr>
              <a:t>分，语文</a:t>
            </a:r>
            <a:r>
              <a:rPr lang="en-US" altLang="zh-CN" sz="2000" dirty="0">
                <a:latin typeface="Monaco" panose="020B0509030404040204" pitchFamily="49" charset="0"/>
              </a:rPr>
              <a:t>84</a:t>
            </a:r>
            <a:r>
              <a:rPr lang="zh-CN" altLang="en-US" sz="2000" dirty="0">
                <a:latin typeface="Monaco" panose="020B0509030404040204" pitchFamily="49" charset="0"/>
              </a:rPr>
              <a:t>分。</a:t>
            </a:r>
          </a:p>
        </p:txBody>
      </p:sp>
      <p:sp>
        <p:nvSpPr>
          <p:cNvPr id="18" name="云形标注 17"/>
          <p:cNvSpPr/>
          <p:nvPr/>
        </p:nvSpPr>
        <p:spPr>
          <a:xfrm>
            <a:off x="8343171" y="1632691"/>
            <a:ext cx="1512168" cy="936104"/>
          </a:xfrm>
          <a:prstGeom prst="cloudCallout">
            <a:avLst>
              <a:gd name="adj1" fmla="val -126114"/>
              <a:gd name="adj2" fmla="val 662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多个行</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要用</a:t>
            </a:r>
            <a:r>
              <a:rPr lang="en-US" altLang="zh-CN" dirty="0">
                <a:latin typeface="微软雅黑" panose="020B0503020204020204" charset="-122"/>
                <a:ea typeface="微软雅黑" panose="020B0503020204020204" charset="-122"/>
              </a:rPr>
              <a:t>[ ]</a:t>
            </a:r>
            <a:endParaRPr lang="zh-CN" altLang="en-US" dirty="0">
              <a:latin typeface="微软雅黑" panose="020B0503020204020204" charset="-122"/>
              <a:ea typeface="微软雅黑" panose="020B0503020204020204" charset="-122"/>
            </a:endParaRPr>
          </a:p>
        </p:txBody>
      </p:sp>
      <p:sp>
        <p:nvSpPr>
          <p:cNvPr id="20" name="云形标注 19"/>
          <p:cNvSpPr/>
          <p:nvPr/>
        </p:nvSpPr>
        <p:spPr>
          <a:xfrm>
            <a:off x="3422896" y="1602456"/>
            <a:ext cx="1512168" cy="864096"/>
          </a:xfrm>
          <a:prstGeom prst="cloudCallout">
            <a:avLst>
              <a:gd name="adj1" fmla="val -127226"/>
              <a:gd name="adj2" fmla="val -168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索引的</a:t>
            </a:r>
            <a:r>
              <a:rPr lang="zh-CN" altLang="en-US" dirty="0">
                <a:solidFill>
                  <a:srgbClr val="FF0000"/>
                </a:solidFill>
                <a:latin typeface="微软雅黑" panose="020B0503020204020204" charset="-122"/>
                <a:ea typeface="微软雅黑" panose="020B0503020204020204" charset="-122"/>
              </a:rPr>
              <a:t>位置</a:t>
            </a:r>
          </a:p>
        </p:txBody>
      </p:sp>
      <p:sp>
        <p:nvSpPr>
          <p:cNvPr id="3" name="矩形 2"/>
          <p:cNvSpPr/>
          <p:nvPr/>
        </p:nvSpPr>
        <p:spPr>
          <a:xfrm>
            <a:off x="906366" y="1920152"/>
            <a:ext cx="2108269" cy="707886"/>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p>
          <a:p>
            <a:r>
              <a:rPr lang="en-US" altLang="zh-CN" sz="2000" dirty="0">
                <a:solidFill>
                  <a:srgbClr val="00005F"/>
                </a:solidFill>
                <a:highlight>
                  <a:srgbClr val="FFFFFF"/>
                </a:highlight>
                <a:latin typeface="Monaco" panose="020B0509030404040204" pitchFamily="49" charset="0"/>
              </a:rPr>
              <a:t>#</a:t>
            </a:r>
            <a:r>
              <a:rPr lang="zh-CN" altLang="en-US" sz="2000" dirty="0">
                <a:solidFill>
                  <a:srgbClr val="00005F"/>
                </a:solidFill>
                <a:highlight>
                  <a:srgbClr val="FFFFFF"/>
                </a:highlight>
                <a:latin typeface="Monaco" panose="020B0509030404040204" pitchFamily="49" charset="0"/>
              </a:rPr>
              <a:t>提取第一行数据</a:t>
            </a:r>
            <a:endParaRPr lang="en-US" altLang="zh-CN" sz="2000" dirty="0">
              <a:solidFill>
                <a:srgbClr val="5F5F00"/>
              </a:solidFill>
              <a:highlight>
                <a:srgbClr val="FFFFFF"/>
              </a:highlight>
              <a:latin typeface="Monaco" panose="020B0509030404040204" pitchFamily="49" charset="0"/>
            </a:endParaRPr>
          </a:p>
        </p:txBody>
      </p:sp>
      <p:sp>
        <p:nvSpPr>
          <p:cNvPr id="8" name="矩形 7"/>
          <p:cNvSpPr/>
          <p:nvPr/>
        </p:nvSpPr>
        <p:spPr>
          <a:xfrm>
            <a:off x="5125435" y="1920152"/>
            <a:ext cx="3058797" cy="2862322"/>
          </a:xfrm>
          <a:prstGeom prst="rect">
            <a:avLst/>
          </a:prstGeom>
        </p:spPr>
        <p:txBody>
          <a:bodyPr wrap="square">
            <a:spAutoFit/>
          </a:bodyPr>
          <a:lstStyle/>
          <a:p>
            <a:r>
              <a:rPr lang="zh-CN" altLang="en-US" sz="2000" b="1" dirty="0">
                <a:highlight>
                  <a:srgbClr val="FFFFFF"/>
                </a:highlight>
                <a:latin typeface="Monaco" panose="020B0509030404040204" pitchFamily="49" charset="0"/>
              </a:rPr>
              <a:t>提取多行：</a:t>
            </a:r>
            <a:endParaRPr lang="en-US" altLang="zh-CN" sz="2000" b="1" dirty="0">
              <a:highlight>
                <a:srgbClr val="FFFFFF"/>
              </a:highlight>
              <a:latin typeface="Monaco" panose="020B0509030404040204" pitchFamily="49" charset="0"/>
            </a:endParaRPr>
          </a:p>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写法一</a:t>
            </a:r>
            <a:endParaRPr lang="zh-CN" altLang="en-US"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1</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2</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写法二</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87875F"/>
                </a:solidFill>
                <a:highlight>
                  <a:srgbClr val="FFFFFF"/>
                </a:highlight>
                <a:latin typeface="Monaco" panose="020B0509030404040204" pitchFamily="49" charset="0"/>
              </a:rPr>
              <a:t>#</a:t>
            </a:r>
            <a:r>
              <a:rPr lang="en-US" altLang="zh-CN" sz="2000" dirty="0" err="1">
                <a:solidFill>
                  <a:srgbClr val="87875F"/>
                </a:solidFill>
                <a:highlight>
                  <a:srgbClr val="FFFFFF"/>
                </a:highlight>
                <a:latin typeface="Monaco" panose="020B0509030404040204" pitchFamily="49" charset="0"/>
              </a:rPr>
              <a:t>score.iloc</a:t>
            </a:r>
            <a:r>
              <a:rPr lang="en-US" altLang="zh-CN" sz="2000" dirty="0">
                <a:solidFill>
                  <a:srgbClr val="87875F"/>
                </a:solidFill>
                <a:highlight>
                  <a:srgbClr val="FFFFFF"/>
                </a:highlight>
                <a:latin typeface="Monaco" panose="020B0509030404040204" pitchFamily="49" charset="0"/>
              </a:rPr>
              <a:t>[0:3]</a:t>
            </a:r>
          </a:p>
          <a:p>
            <a:r>
              <a:rPr lang="zh-CN" altLang="en-US" sz="2000" dirty="0">
                <a:solidFill>
                  <a:srgbClr val="87875F"/>
                </a:solidFill>
                <a:highlight>
                  <a:srgbClr val="FFFFFF"/>
                </a:highlight>
                <a:latin typeface="Monaco" panose="020B0509030404040204" pitchFamily="49" charset="0"/>
              </a:rPr>
              <a:t>解读：提取</a:t>
            </a:r>
            <a:r>
              <a:rPr lang="en-US" altLang="zh-CN" sz="2000" dirty="0">
                <a:solidFill>
                  <a:srgbClr val="87875F"/>
                </a:solidFill>
                <a:highlight>
                  <a:srgbClr val="FFFFFF"/>
                </a:highlight>
                <a:latin typeface="Monaco" panose="020B0509030404040204" pitchFamily="49" charset="0"/>
              </a:rPr>
              <a:t>0-3</a:t>
            </a:r>
            <a:r>
              <a:rPr lang="zh-CN" altLang="en-US" sz="2000" dirty="0">
                <a:solidFill>
                  <a:srgbClr val="87875F"/>
                </a:solidFill>
                <a:highlight>
                  <a:srgbClr val="FFFFFF"/>
                </a:highlight>
                <a:latin typeface="Monaco" panose="020B0509030404040204" pitchFamily="49" charset="0"/>
              </a:rPr>
              <a:t>行，包括</a:t>
            </a:r>
            <a:r>
              <a:rPr lang="en-US" altLang="zh-CN" sz="2000" dirty="0">
                <a:solidFill>
                  <a:srgbClr val="87875F"/>
                </a:solidFill>
                <a:highlight>
                  <a:srgbClr val="FFFFFF"/>
                </a:highlight>
                <a:latin typeface="Monaco" panose="020B0509030404040204" pitchFamily="49" charset="0"/>
              </a:rPr>
              <a:t>3</a:t>
            </a:r>
            <a:r>
              <a:rPr lang="zh-CN" altLang="en-US" sz="2000" dirty="0">
                <a:solidFill>
                  <a:srgbClr val="87875F"/>
                </a:solidFill>
                <a:highlight>
                  <a:srgbClr val="FFFFFF"/>
                </a:highlight>
                <a:latin typeface="Monaco" panose="020B0509030404040204" pitchFamily="49" charset="0"/>
              </a:rPr>
              <a:t>么？</a:t>
            </a:r>
            <a:endParaRPr lang="en-US" altLang="zh-CN" sz="2000" dirty="0">
              <a:solidFill>
                <a:srgbClr val="87875F"/>
              </a:solidFill>
              <a:highlight>
                <a:srgbClr val="FFFFFF"/>
              </a:highlight>
              <a:latin typeface="Monaco" panose="020B0509030404040204" pitchFamily="49" charset="0"/>
            </a:endParaRPr>
          </a:p>
          <a:p>
            <a:r>
              <a:rPr lang="zh-CN" altLang="en-US" sz="2000" dirty="0">
                <a:solidFill>
                  <a:srgbClr val="FF0000"/>
                </a:solidFill>
                <a:highlight>
                  <a:srgbClr val="FFFFFF"/>
                </a:highlight>
                <a:latin typeface="Monaco" panose="020B0509030404040204" pitchFamily="49" charset="0"/>
              </a:rPr>
              <a:t>注意</a:t>
            </a:r>
            <a:r>
              <a:rPr lang="zh-CN" altLang="en-US" sz="2000" dirty="0">
                <a:solidFill>
                  <a:srgbClr val="87875F"/>
                </a:solidFill>
                <a:highlight>
                  <a:srgbClr val="FFFFFF"/>
                </a:highlight>
                <a:latin typeface="Monaco" panose="020B0509030404040204" pitchFamily="49" charset="0"/>
              </a:rPr>
              <a:t>：不包括右边界。</a:t>
            </a:r>
            <a:endParaRPr lang="en-US" altLang="zh-CN" sz="2000" dirty="0">
              <a:solidFill>
                <a:srgbClr val="87875F"/>
              </a:solidFill>
              <a:highlight>
                <a:srgbClr val="FFFFFF"/>
              </a:highlight>
              <a:latin typeface="Monaco" panose="020B0509030404040204" pitchFamily="49" charset="0"/>
            </a:endParaRPr>
          </a:p>
          <a:p>
            <a:r>
              <a:rPr lang="zh-CN" altLang="en-US" sz="2000" dirty="0">
                <a:solidFill>
                  <a:srgbClr val="87875F"/>
                </a:solidFill>
                <a:highlight>
                  <a:srgbClr val="FFFFFF"/>
                </a:highlight>
                <a:latin typeface="Monaco" panose="020B0509030404040204" pitchFamily="49" charset="0"/>
              </a:rPr>
              <a:t>实质上是</a:t>
            </a:r>
            <a:r>
              <a:rPr lang="en-US" altLang="zh-CN" sz="2000" dirty="0">
                <a:solidFill>
                  <a:srgbClr val="87875F"/>
                </a:solidFill>
                <a:highlight>
                  <a:srgbClr val="FFFFFF"/>
                </a:highlight>
                <a:latin typeface="Monaco" panose="020B0509030404040204" pitchFamily="49" charset="0"/>
              </a:rPr>
              <a:t>0,1,2</a:t>
            </a:r>
            <a:r>
              <a:rPr lang="zh-CN" altLang="en-US" sz="2000" dirty="0">
                <a:solidFill>
                  <a:srgbClr val="87875F"/>
                </a:solidFill>
                <a:highlight>
                  <a:srgbClr val="FFFFFF"/>
                </a:highlight>
                <a:latin typeface="Monaco" panose="020B0509030404040204" pitchFamily="49" charset="0"/>
              </a:rPr>
              <a:t>三行。如表：</a:t>
            </a:r>
            <a:endParaRPr lang="zh-CN" altLang="en-US" sz="2000" dirty="0">
              <a:latin typeface="Monaco" panose="020B0509030404040204" pitchFamily="49" charset="0"/>
            </a:endParaRPr>
          </a:p>
        </p:txBody>
      </p:sp>
      <p:graphicFrame>
        <p:nvGraphicFramePr>
          <p:cNvPr id="6" name="表格 5"/>
          <p:cNvGraphicFramePr/>
          <p:nvPr>
            <p:extLst>
              <p:ext uri="{D42A27DB-BD31-4B8C-83A1-F6EECF244321}">
                <p14:modId xmlns:p14="http://schemas.microsoft.com/office/powerpoint/2010/main" val="192279038"/>
              </p:ext>
            </p:extLst>
          </p:nvPr>
        </p:nvGraphicFramePr>
        <p:xfrm>
          <a:off x="8343171" y="3645024"/>
          <a:ext cx="2752725" cy="2444750"/>
        </p:xfrm>
        <a:graphic>
          <a:graphicData uri="http://schemas.openxmlformats.org/drawingml/2006/table">
            <a:tbl>
              <a:tblPr firstRow="1" bandRow="1">
                <a:tableStyleId>{5C22544A-7EE6-4342-B048-85BDC9FD1C3A}</a:tableStyleId>
              </a:tblPr>
              <a:tblGrid>
                <a:gridCol w="917575">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tblGrid>
              <a:tr h="488950">
                <a:tc>
                  <a:txBody>
                    <a:bodyPr/>
                    <a:lstStyle/>
                    <a:p>
                      <a:pPr>
                        <a:buNone/>
                      </a:pPr>
                      <a:endParaRPr lang="zh-CN" altLang="en-US" sz="2000" dirty="0"/>
                    </a:p>
                  </a:txBody>
                  <a:tcPr/>
                </a:tc>
                <a:tc>
                  <a:txBody>
                    <a:bodyPr/>
                    <a:lstStyle/>
                    <a:p>
                      <a:pPr>
                        <a:buNone/>
                      </a:pPr>
                      <a:r>
                        <a:rPr lang="zh-CN" altLang="en-US" sz="2000"/>
                        <a:t>数学</a:t>
                      </a:r>
                    </a:p>
                  </a:txBody>
                  <a:tcPr/>
                </a:tc>
                <a:tc>
                  <a:txBody>
                    <a:bodyPr/>
                    <a:lstStyle/>
                    <a:p>
                      <a:pPr>
                        <a:buNone/>
                      </a:pPr>
                      <a:r>
                        <a:rPr lang="zh-CN" altLang="en-US" sz="2000"/>
                        <a:t>语文</a:t>
                      </a:r>
                    </a:p>
                  </a:txBody>
                  <a:tcPr/>
                </a:tc>
                <a:extLst>
                  <a:ext uri="{0D108BD9-81ED-4DB2-BD59-A6C34878D82A}">
                    <a16:rowId xmlns:a16="http://schemas.microsoft.com/office/drawing/2014/main" val="10000"/>
                  </a:ext>
                </a:extLst>
              </a:tr>
              <a:tr h="488950">
                <a:tc>
                  <a:txBody>
                    <a:bodyPr/>
                    <a:lstStyle/>
                    <a:p>
                      <a:pPr>
                        <a:buNone/>
                      </a:pPr>
                      <a:r>
                        <a:rPr lang="zh-CN" altLang="en-US" sz="2000"/>
                        <a:t>姓名</a:t>
                      </a:r>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1"/>
                  </a:ext>
                </a:extLst>
              </a:tr>
              <a:tr h="488950">
                <a:tc>
                  <a:txBody>
                    <a:bodyPr/>
                    <a:lstStyle/>
                    <a:p>
                      <a:pPr>
                        <a:buNone/>
                      </a:pPr>
                      <a:r>
                        <a:rPr lang="zh-CN" altLang="en-US" sz="2000"/>
                        <a:t>李明</a:t>
                      </a:r>
                    </a:p>
                  </a:txBody>
                  <a:tcPr/>
                </a:tc>
                <a:tc>
                  <a:txBody>
                    <a:bodyPr/>
                    <a:lstStyle/>
                    <a:p>
                      <a:pPr>
                        <a:buNone/>
                      </a:pPr>
                      <a:r>
                        <a:rPr lang="zh-CN" altLang="en-US" sz="2000"/>
                        <a:t>87</a:t>
                      </a:r>
                    </a:p>
                  </a:txBody>
                  <a:tcPr/>
                </a:tc>
                <a:tc>
                  <a:txBody>
                    <a:bodyPr/>
                    <a:lstStyle/>
                    <a:p>
                      <a:pPr>
                        <a:buNone/>
                      </a:pPr>
                      <a:r>
                        <a:rPr lang="zh-CN" altLang="en-US" sz="2000"/>
                        <a:t>84</a:t>
                      </a:r>
                    </a:p>
                  </a:txBody>
                  <a:tcPr/>
                </a:tc>
                <a:extLst>
                  <a:ext uri="{0D108BD9-81ED-4DB2-BD59-A6C34878D82A}">
                    <a16:rowId xmlns:a16="http://schemas.microsoft.com/office/drawing/2014/main" val="10002"/>
                  </a:ext>
                </a:extLst>
              </a:tr>
              <a:tr h="488950">
                <a:tc>
                  <a:txBody>
                    <a:bodyPr/>
                    <a:lstStyle/>
                    <a:p>
                      <a:pPr>
                        <a:buNone/>
                      </a:pPr>
                      <a:r>
                        <a:rPr lang="zh-CN" altLang="en-US" sz="2000"/>
                        <a:t>张华</a:t>
                      </a:r>
                    </a:p>
                  </a:txBody>
                  <a:tcPr/>
                </a:tc>
                <a:tc>
                  <a:txBody>
                    <a:bodyPr/>
                    <a:lstStyle/>
                    <a:p>
                      <a:pPr>
                        <a:buNone/>
                      </a:pPr>
                      <a:r>
                        <a:rPr lang="zh-CN" altLang="en-US" sz="2000"/>
                        <a:t>76</a:t>
                      </a:r>
                    </a:p>
                  </a:txBody>
                  <a:tcPr/>
                </a:tc>
                <a:tc>
                  <a:txBody>
                    <a:bodyPr/>
                    <a:lstStyle/>
                    <a:p>
                      <a:pPr>
                        <a:buNone/>
                      </a:pPr>
                      <a:r>
                        <a:rPr lang="zh-CN" altLang="en-US" sz="2000" dirty="0"/>
                        <a:t>79</a:t>
                      </a:r>
                    </a:p>
                  </a:txBody>
                  <a:tcPr/>
                </a:tc>
                <a:extLst>
                  <a:ext uri="{0D108BD9-81ED-4DB2-BD59-A6C34878D82A}">
                    <a16:rowId xmlns:a16="http://schemas.microsoft.com/office/drawing/2014/main" val="10003"/>
                  </a:ext>
                </a:extLst>
              </a:tr>
              <a:tr h="488950">
                <a:tc>
                  <a:txBody>
                    <a:bodyPr/>
                    <a:lstStyle/>
                    <a:p>
                      <a:pPr>
                        <a:buNone/>
                      </a:pPr>
                      <a:r>
                        <a:rPr lang="zh-CN" altLang="en-US" sz="2000"/>
                        <a:t>刘浩</a:t>
                      </a:r>
                    </a:p>
                  </a:txBody>
                  <a:tcPr/>
                </a:tc>
                <a:tc>
                  <a:txBody>
                    <a:bodyPr/>
                    <a:lstStyle/>
                    <a:p>
                      <a:pPr>
                        <a:buNone/>
                      </a:pPr>
                      <a:r>
                        <a:rPr lang="zh-CN" altLang="en-US" sz="2000"/>
                        <a:t>77</a:t>
                      </a:r>
                    </a:p>
                  </a:txBody>
                  <a:tcPr/>
                </a:tc>
                <a:tc>
                  <a:txBody>
                    <a:bodyPr/>
                    <a:lstStyle/>
                    <a:p>
                      <a:pPr>
                        <a:buNone/>
                      </a:pPr>
                      <a:r>
                        <a:rPr lang="zh-CN" altLang="en-US" sz="2000" dirty="0"/>
                        <a:t>85</a:t>
                      </a:r>
                    </a:p>
                  </a:txBody>
                  <a:tcPr/>
                </a:tc>
                <a:extLst>
                  <a:ext uri="{0D108BD9-81ED-4DB2-BD59-A6C34878D82A}">
                    <a16:rowId xmlns:a16="http://schemas.microsoft.com/office/drawing/2014/main" val="10004"/>
                  </a:ext>
                </a:extLst>
              </a:tr>
            </a:tbl>
          </a:graphicData>
        </a:graphic>
      </p:graphicFrame>
      <p:sp>
        <p:nvSpPr>
          <p:cNvPr id="2" name="矩形 1"/>
          <p:cNvSpPr/>
          <p:nvPr/>
        </p:nvSpPr>
        <p:spPr>
          <a:xfrm>
            <a:off x="1837953" y="1052814"/>
            <a:ext cx="6617709" cy="400110"/>
          </a:xfrm>
          <a:prstGeom prst="rect">
            <a:avLst/>
          </a:prstGeom>
        </p:spPr>
        <p:txBody>
          <a:bodyPr wrap="none">
            <a:spAutoFit/>
          </a:bodyPr>
          <a:lstStyle/>
          <a:p>
            <a:r>
              <a:rPr lang="zh-CN" altLang="en-US" sz="2000" dirty="0">
                <a:solidFill>
                  <a:srgbClr val="000087"/>
                </a:solidFill>
                <a:highlight>
                  <a:srgbClr val="FFFFFF"/>
                </a:highlight>
                <a:latin typeface="Monaco" panose="020B0509030404040204" pitchFamily="49" charset="0"/>
              </a:rPr>
              <a:t>位置提取：</a:t>
            </a:r>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num</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87875F"/>
                </a:solidFill>
                <a:highlight>
                  <a:srgbClr val="FFFFFF"/>
                </a:highlight>
                <a:latin typeface="Monaco" panose="020B0509030404040204" pitchFamily="49" charset="0"/>
              </a:rPr>
              <a:t>#data</a:t>
            </a:r>
            <a:r>
              <a:rPr lang="zh-CN" altLang="en-US" sz="2000" dirty="0">
                <a:solidFill>
                  <a:srgbClr val="87875F"/>
                </a:solidFill>
                <a:highlight>
                  <a:srgbClr val="FFFFFF"/>
                </a:highlight>
                <a:latin typeface="Monaco" panose="020B0509030404040204" pitchFamily="49" charset="0"/>
              </a:rPr>
              <a:t>为数据集，</a:t>
            </a:r>
            <a:r>
              <a:rPr lang="en-US" altLang="zh-CN" sz="2000" dirty="0">
                <a:solidFill>
                  <a:srgbClr val="87875F"/>
                </a:solidFill>
                <a:highlight>
                  <a:srgbClr val="FFFFFF"/>
                </a:highlight>
                <a:latin typeface="Monaco" panose="020B0509030404040204" pitchFamily="49" charset="0"/>
              </a:rPr>
              <a:t>num</a:t>
            </a:r>
            <a:r>
              <a:rPr lang="zh-CN" altLang="en-US" sz="2000" dirty="0">
                <a:solidFill>
                  <a:srgbClr val="87875F"/>
                </a:solidFill>
                <a:highlight>
                  <a:srgbClr val="FFFFFF"/>
                </a:highlight>
                <a:latin typeface="Monaco" panose="020B0509030404040204" pitchFamily="49" charset="0"/>
              </a:rPr>
              <a:t>为索引位置</a:t>
            </a:r>
            <a:endParaRPr lang="zh-CN" altLang="en-US" sz="2000" dirty="0">
              <a:latin typeface="Monaco" panose="020B0509030404040204" pitchFamily="49" charset="0"/>
            </a:endParaRPr>
          </a:p>
        </p:txBody>
      </p:sp>
      <p:sp>
        <p:nvSpPr>
          <p:cNvPr id="5" name="文本框 4">
            <a:extLst>
              <a:ext uri="{FF2B5EF4-FFF2-40B4-BE49-F238E27FC236}">
                <a16:creationId xmlns:a16="http://schemas.microsoft.com/office/drawing/2014/main" id="{EC276E0C-0E8C-4C97-88FF-08349933C649}"/>
              </a:ext>
            </a:extLst>
          </p:cNvPr>
          <p:cNvSpPr txBox="1"/>
          <p:nvPr/>
        </p:nvSpPr>
        <p:spPr>
          <a:xfrm>
            <a:off x="4439816" y="5517232"/>
            <a:ext cx="3168352" cy="646331"/>
          </a:xfrm>
          <a:prstGeom prst="rect">
            <a:avLst/>
          </a:prstGeom>
          <a:noFill/>
        </p:spPr>
        <p:txBody>
          <a:bodyPr wrap="square" rtlCol="0">
            <a:spAutoFit/>
          </a:bodyPr>
          <a:lstStyle/>
          <a:p>
            <a:r>
              <a:rPr lang="zh-CN" altLang="en-US" dirty="0"/>
              <a:t>实战：提取一行，或多行，记住函数：</a:t>
            </a:r>
            <a:r>
              <a:rPr lang="en-US" altLang="zh-CN" dirty="0"/>
              <a:t>.</a:t>
            </a:r>
            <a:r>
              <a:rPr lang="en-US" altLang="zh-CN" dirty="0" err="1"/>
              <a:t>iloc</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nimBg="1"/>
      <p:bldP spid="3"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98104" y="1052736"/>
            <a:ext cx="10081120" cy="5187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方法二，标签提取：</a:t>
            </a:r>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loc</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inx</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87875F"/>
                </a:solidFill>
                <a:highlight>
                  <a:srgbClr val="FFFFFF"/>
                </a:highlight>
                <a:latin typeface="Monaco" panose="020B0509030404040204" pitchFamily="49" charset="0"/>
              </a:rPr>
              <a:t>#data</a:t>
            </a:r>
            <a:r>
              <a:rPr lang="zh-CN" altLang="en-US" sz="2000" dirty="0">
                <a:solidFill>
                  <a:srgbClr val="87875F"/>
                </a:solidFill>
                <a:highlight>
                  <a:srgbClr val="FFFFFF"/>
                </a:highlight>
                <a:latin typeface="Monaco" panose="020B0509030404040204" pitchFamily="49" charset="0"/>
              </a:rPr>
              <a:t>为数据集，</a:t>
            </a:r>
            <a:r>
              <a:rPr lang="en-US" altLang="zh-CN" sz="2000" dirty="0" err="1">
                <a:solidFill>
                  <a:srgbClr val="87875F"/>
                </a:solidFill>
                <a:highlight>
                  <a:srgbClr val="FFFFFF"/>
                </a:highlight>
                <a:latin typeface="Monaco" panose="020B0509030404040204" pitchFamily="49" charset="0"/>
              </a:rPr>
              <a:t>inx</a:t>
            </a:r>
            <a:r>
              <a:rPr lang="zh-CN" altLang="en-US" sz="2000" dirty="0">
                <a:solidFill>
                  <a:srgbClr val="87875F"/>
                </a:solidFill>
                <a:highlight>
                  <a:srgbClr val="FFFFFF"/>
                </a:highlight>
                <a:latin typeface="Monaco" panose="020B0509030404040204" pitchFamily="49" charset="0"/>
              </a:rPr>
              <a:t>为索引名</a:t>
            </a:r>
            <a:endParaRPr lang="en-US" altLang="zh-CN" sz="2000" dirty="0">
              <a:solidFill>
                <a:srgbClr val="5F5F00"/>
              </a:solidFill>
              <a:highlight>
                <a:srgbClr val="FFFFFF"/>
              </a:highlight>
              <a:latin typeface="Monaco" panose="020B0509030404040204" pitchFamily="49" charset="0"/>
            </a:endParaRPr>
          </a:p>
        </p:txBody>
      </p:sp>
      <p:sp>
        <p:nvSpPr>
          <p:cNvPr id="4" name="文本占位符 1"/>
          <p:cNvSpPr txBox="1"/>
          <p:nvPr/>
        </p:nvSpPr>
        <p:spPr>
          <a:xfrm>
            <a:off x="479376" y="116632"/>
            <a:ext cx="5544616"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筛选一一行数据</a:t>
            </a:r>
            <a:endParaRPr kumimoji="1" lang="zh-CN" altLang="en-US" b="1" dirty="0">
              <a:solidFill>
                <a:srgbClr val="FF0000"/>
              </a:solidFill>
            </a:endParaRPr>
          </a:p>
        </p:txBody>
      </p:sp>
      <p:sp>
        <p:nvSpPr>
          <p:cNvPr id="11" name="云形标注 10"/>
          <p:cNvSpPr/>
          <p:nvPr/>
        </p:nvSpPr>
        <p:spPr>
          <a:xfrm>
            <a:off x="3622960" y="1845733"/>
            <a:ext cx="1160780" cy="548640"/>
          </a:xfrm>
          <a:prstGeom prst="cloudCallout">
            <a:avLst>
              <a:gd name="adj1" fmla="val -79709"/>
              <a:gd name="adj2" fmla="val 5082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索引</a:t>
            </a:r>
          </a:p>
        </p:txBody>
      </p:sp>
      <p:sp>
        <p:nvSpPr>
          <p:cNvPr id="12" name="云形标注 11"/>
          <p:cNvSpPr/>
          <p:nvPr/>
        </p:nvSpPr>
        <p:spPr>
          <a:xfrm>
            <a:off x="9624392" y="1261631"/>
            <a:ext cx="1512168" cy="936104"/>
          </a:xfrm>
          <a:prstGeom prst="cloudCallout">
            <a:avLst>
              <a:gd name="adj1" fmla="val -65035"/>
              <a:gd name="adj2" fmla="val 489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多个行</a:t>
            </a:r>
          </a:p>
        </p:txBody>
      </p:sp>
      <p:sp>
        <p:nvSpPr>
          <p:cNvPr id="2" name="文本框 1"/>
          <p:cNvSpPr txBox="1"/>
          <p:nvPr/>
        </p:nvSpPr>
        <p:spPr>
          <a:xfrm>
            <a:off x="1090782" y="2668732"/>
            <a:ext cx="2540000" cy="1323439"/>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数学    87</a:t>
            </a:r>
          </a:p>
          <a:p>
            <a:r>
              <a:rPr lang="zh-CN" altLang="en-US" sz="2000" dirty="0">
                <a:latin typeface="Monaco" panose="020B0509030404040204" pitchFamily="49" charset="0"/>
              </a:rPr>
              <a:t>语文    84</a:t>
            </a:r>
          </a:p>
          <a:p>
            <a:r>
              <a:rPr lang="zh-CN" altLang="en-US" sz="2000" dirty="0">
                <a:latin typeface="Monaco" panose="020B0509030404040204" pitchFamily="49" charset="0"/>
              </a:rPr>
              <a:t>Name: 李明, dtype: int64</a:t>
            </a:r>
          </a:p>
        </p:txBody>
      </p:sp>
      <p:sp>
        <p:nvSpPr>
          <p:cNvPr id="3" name="矩形 2"/>
          <p:cNvSpPr/>
          <p:nvPr/>
        </p:nvSpPr>
        <p:spPr>
          <a:xfrm>
            <a:off x="1090682" y="2268543"/>
            <a:ext cx="2698175"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李明</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zh-CN" altLang="en-US" sz="2000" dirty="0">
              <a:solidFill>
                <a:srgbClr val="5F5F00"/>
              </a:solidFill>
              <a:highlight>
                <a:srgbClr val="FFFFFF"/>
              </a:highlight>
              <a:latin typeface="Monaco" panose="020B0509030404040204" pitchFamily="49" charset="0"/>
            </a:endParaRPr>
          </a:p>
        </p:txBody>
      </p:sp>
      <p:sp>
        <p:nvSpPr>
          <p:cNvPr id="9" name="矩形 8"/>
          <p:cNvSpPr/>
          <p:nvPr/>
        </p:nvSpPr>
        <p:spPr>
          <a:xfrm>
            <a:off x="4801185" y="2269063"/>
            <a:ext cx="6096000" cy="1015663"/>
          </a:xfrm>
          <a:prstGeom prst="rect">
            <a:avLst/>
          </a:prstGeom>
        </p:spPr>
        <p:txBody>
          <a:bodyPr>
            <a:spAutoFit/>
          </a:bodyPr>
          <a:lstStyle/>
          <a:p>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李明</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张华</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刘浩</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也可以这么写</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87875F"/>
                </a:solidFill>
                <a:highlight>
                  <a:srgbClr val="FFFFFF"/>
                </a:highlight>
                <a:latin typeface="Monaco" panose="020B0509030404040204" pitchFamily="49" charset="0"/>
              </a:rPr>
              <a:t>#</a:t>
            </a:r>
            <a:r>
              <a:rPr lang="en-US" altLang="zh-CN" sz="2000" dirty="0" err="1">
                <a:solidFill>
                  <a:srgbClr val="87875F"/>
                </a:solidFill>
                <a:highlight>
                  <a:srgbClr val="FFFFFF"/>
                </a:highlight>
                <a:latin typeface="Monaco" panose="020B0509030404040204" pitchFamily="49" charset="0"/>
              </a:rPr>
              <a:t>score.loc</a:t>
            </a:r>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李明</a:t>
            </a:r>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刘浩</a:t>
            </a:r>
            <a:r>
              <a:rPr lang="en-US" altLang="zh-CN" sz="2000" dirty="0">
                <a:solidFill>
                  <a:srgbClr val="8787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graphicFrame>
        <p:nvGraphicFramePr>
          <p:cNvPr id="6" name="表格 5"/>
          <p:cNvGraphicFramePr/>
          <p:nvPr/>
        </p:nvGraphicFramePr>
        <p:xfrm>
          <a:off x="4801235" y="3284220"/>
          <a:ext cx="2752725" cy="2444750"/>
        </p:xfrm>
        <a:graphic>
          <a:graphicData uri="http://schemas.openxmlformats.org/drawingml/2006/table">
            <a:tbl>
              <a:tblPr firstRow="1" bandRow="1">
                <a:tableStyleId>{5C22544A-7EE6-4342-B048-85BDC9FD1C3A}</a:tableStyleId>
              </a:tblPr>
              <a:tblGrid>
                <a:gridCol w="917575">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tblGrid>
              <a:tr h="488950">
                <a:tc>
                  <a:txBody>
                    <a:bodyPr/>
                    <a:lstStyle/>
                    <a:p>
                      <a:pPr>
                        <a:buNone/>
                      </a:pPr>
                      <a:endParaRPr lang="zh-CN" altLang="en-US" sz="2000" dirty="0"/>
                    </a:p>
                  </a:txBody>
                  <a:tcPr/>
                </a:tc>
                <a:tc>
                  <a:txBody>
                    <a:bodyPr/>
                    <a:lstStyle/>
                    <a:p>
                      <a:pPr>
                        <a:buNone/>
                      </a:pPr>
                      <a:r>
                        <a:rPr lang="zh-CN" altLang="en-US" sz="2000"/>
                        <a:t>数学</a:t>
                      </a:r>
                    </a:p>
                  </a:txBody>
                  <a:tcPr/>
                </a:tc>
                <a:tc>
                  <a:txBody>
                    <a:bodyPr/>
                    <a:lstStyle/>
                    <a:p>
                      <a:pPr>
                        <a:buNone/>
                      </a:pPr>
                      <a:r>
                        <a:rPr lang="zh-CN" altLang="en-US" sz="2000"/>
                        <a:t>语文</a:t>
                      </a:r>
                    </a:p>
                  </a:txBody>
                  <a:tcPr/>
                </a:tc>
                <a:extLst>
                  <a:ext uri="{0D108BD9-81ED-4DB2-BD59-A6C34878D82A}">
                    <a16:rowId xmlns:a16="http://schemas.microsoft.com/office/drawing/2014/main" val="10000"/>
                  </a:ext>
                </a:extLst>
              </a:tr>
              <a:tr h="488950">
                <a:tc>
                  <a:txBody>
                    <a:bodyPr/>
                    <a:lstStyle/>
                    <a:p>
                      <a:pPr>
                        <a:buNone/>
                      </a:pPr>
                      <a:r>
                        <a:rPr lang="zh-CN" altLang="en-US" sz="2000"/>
                        <a:t>姓名</a:t>
                      </a:r>
                    </a:p>
                  </a:txBody>
                  <a:tcPr/>
                </a:tc>
                <a:tc>
                  <a:txBody>
                    <a:bodyPr/>
                    <a:lstStyle/>
                    <a:p>
                      <a:pPr>
                        <a:buNone/>
                      </a:pPr>
                      <a:endParaRPr lang="zh-CN" altLang="en-US" sz="2000" dirty="0"/>
                    </a:p>
                  </a:txBody>
                  <a:tcPr/>
                </a:tc>
                <a:tc>
                  <a:txBody>
                    <a:bodyPr/>
                    <a:lstStyle/>
                    <a:p>
                      <a:pPr>
                        <a:buNone/>
                      </a:pPr>
                      <a:endParaRPr lang="zh-CN" altLang="en-US" sz="2000"/>
                    </a:p>
                  </a:txBody>
                  <a:tcPr/>
                </a:tc>
                <a:extLst>
                  <a:ext uri="{0D108BD9-81ED-4DB2-BD59-A6C34878D82A}">
                    <a16:rowId xmlns:a16="http://schemas.microsoft.com/office/drawing/2014/main" val="10001"/>
                  </a:ext>
                </a:extLst>
              </a:tr>
              <a:tr h="488950">
                <a:tc>
                  <a:txBody>
                    <a:bodyPr/>
                    <a:lstStyle/>
                    <a:p>
                      <a:pPr>
                        <a:buNone/>
                      </a:pPr>
                      <a:r>
                        <a:rPr lang="zh-CN" altLang="en-US" sz="2000"/>
                        <a:t>李明</a:t>
                      </a:r>
                    </a:p>
                  </a:txBody>
                  <a:tcPr/>
                </a:tc>
                <a:tc>
                  <a:txBody>
                    <a:bodyPr/>
                    <a:lstStyle/>
                    <a:p>
                      <a:pPr>
                        <a:buNone/>
                      </a:pPr>
                      <a:r>
                        <a:rPr lang="zh-CN" altLang="en-US" sz="2000" dirty="0"/>
                        <a:t>87</a:t>
                      </a:r>
                    </a:p>
                  </a:txBody>
                  <a:tcPr/>
                </a:tc>
                <a:tc>
                  <a:txBody>
                    <a:bodyPr/>
                    <a:lstStyle/>
                    <a:p>
                      <a:pPr>
                        <a:buNone/>
                      </a:pPr>
                      <a:r>
                        <a:rPr lang="zh-CN" altLang="en-US" sz="2000" dirty="0"/>
                        <a:t>84</a:t>
                      </a:r>
                    </a:p>
                  </a:txBody>
                  <a:tcPr/>
                </a:tc>
                <a:extLst>
                  <a:ext uri="{0D108BD9-81ED-4DB2-BD59-A6C34878D82A}">
                    <a16:rowId xmlns:a16="http://schemas.microsoft.com/office/drawing/2014/main" val="10002"/>
                  </a:ext>
                </a:extLst>
              </a:tr>
              <a:tr h="488950">
                <a:tc>
                  <a:txBody>
                    <a:bodyPr/>
                    <a:lstStyle/>
                    <a:p>
                      <a:pPr>
                        <a:buNone/>
                      </a:pPr>
                      <a:r>
                        <a:rPr lang="zh-CN" altLang="en-US" sz="2000"/>
                        <a:t>张华</a:t>
                      </a:r>
                    </a:p>
                  </a:txBody>
                  <a:tcPr/>
                </a:tc>
                <a:tc>
                  <a:txBody>
                    <a:bodyPr/>
                    <a:lstStyle/>
                    <a:p>
                      <a:pPr>
                        <a:buNone/>
                      </a:pPr>
                      <a:r>
                        <a:rPr lang="zh-CN" altLang="en-US" sz="2000"/>
                        <a:t>76</a:t>
                      </a:r>
                    </a:p>
                  </a:txBody>
                  <a:tcPr/>
                </a:tc>
                <a:tc>
                  <a:txBody>
                    <a:bodyPr/>
                    <a:lstStyle/>
                    <a:p>
                      <a:pPr>
                        <a:buNone/>
                      </a:pPr>
                      <a:r>
                        <a:rPr lang="zh-CN" altLang="en-US" sz="2000" dirty="0"/>
                        <a:t>79</a:t>
                      </a:r>
                    </a:p>
                  </a:txBody>
                  <a:tcPr/>
                </a:tc>
                <a:extLst>
                  <a:ext uri="{0D108BD9-81ED-4DB2-BD59-A6C34878D82A}">
                    <a16:rowId xmlns:a16="http://schemas.microsoft.com/office/drawing/2014/main" val="10003"/>
                  </a:ext>
                </a:extLst>
              </a:tr>
              <a:tr h="488950">
                <a:tc>
                  <a:txBody>
                    <a:bodyPr/>
                    <a:lstStyle/>
                    <a:p>
                      <a:pPr>
                        <a:buNone/>
                      </a:pPr>
                      <a:r>
                        <a:rPr lang="zh-CN" altLang="en-US" sz="2000"/>
                        <a:t>刘浩</a:t>
                      </a:r>
                    </a:p>
                  </a:txBody>
                  <a:tcPr/>
                </a:tc>
                <a:tc>
                  <a:txBody>
                    <a:bodyPr/>
                    <a:lstStyle/>
                    <a:p>
                      <a:pPr>
                        <a:buNone/>
                      </a:pPr>
                      <a:r>
                        <a:rPr lang="zh-CN" altLang="en-US" sz="2000"/>
                        <a:t>77</a:t>
                      </a:r>
                    </a:p>
                  </a:txBody>
                  <a:tcPr/>
                </a:tc>
                <a:tc>
                  <a:txBody>
                    <a:bodyPr/>
                    <a:lstStyle/>
                    <a:p>
                      <a:pPr>
                        <a:buNone/>
                      </a:pPr>
                      <a:r>
                        <a:rPr lang="zh-CN" altLang="en-US" sz="2000" dirty="0"/>
                        <a:t>85</a:t>
                      </a:r>
                    </a:p>
                  </a:txBody>
                  <a:tcPr/>
                </a:tc>
                <a:extLst>
                  <a:ext uri="{0D108BD9-81ED-4DB2-BD59-A6C34878D82A}">
                    <a16:rowId xmlns:a16="http://schemas.microsoft.com/office/drawing/2014/main" val="10004"/>
                  </a:ext>
                </a:extLst>
              </a:tr>
            </a:tbl>
          </a:graphicData>
        </a:graphic>
      </p:graphicFrame>
      <p:sp>
        <p:nvSpPr>
          <p:cNvPr id="7" name="文本框 6">
            <a:extLst>
              <a:ext uri="{FF2B5EF4-FFF2-40B4-BE49-F238E27FC236}">
                <a16:creationId xmlns:a16="http://schemas.microsoft.com/office/drawing/2014/main" id="{8FE1914A-5D67-4BEA-BAB4-55B32E193B58}"/>
              </a:ext>
            </a:extLst>
          </p:cNvPr>
          <p:cNvSpPr txBox="1"/>
          <p:nvPr/>
        </p:nvSpPr>
        <p:spPr>
          <a:xfrm>
            <a:off x="767408" y="6074242"/>
            <a:ext cx="10369152" cy="369332"/>
          </a:xfrm>
          <a:prstGeom prst="rect">
            <a:avLst/>
          </a:prstGeom>
          <a:noFill/>
        </p:spPr>
        <p:txBody>
          <a:bodyPr wrap="square" rtlCol="0">
            <a:spAutoFit/>
          </a:bodyPr>
          <a:lstStyle/>
          <a:p>
            <a:r>
              <a:rPr lang="zh-CN" altLang="en-US" dirty="0"/>
              <a:t>方法二大家自己尝试，推荐方法一，更便捷。</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前面讲了提取整行或整列，现在学习提取一部分，即“切片”，切哪儿提取哪儿。</a:t>
            </a:r>
            <a:endParaRPr lang="en-US" altLang="zh-CN" sz="2000" b="1" dirty="0">
              <a:solidFill>
                <a:srgbClr val="2965AB"/>
              </a:solidFill>
              <a:sym typeface="+mn-ea"/>
            </a:endParaRPr>
          </a:p>
          <a:p>
            <a:pPr>
              <a:lnSpc>
                <a:spcPct val="100000"/>
              </a:lnSpc>
              <a:buClr>
                <a:srgbClr val="2965AB"/>
              </a:buClr>
              <a:buSzPct val="100000"/>
            </a:pPr>
            <a:r>
              <a:rPr lang="zh-CN" altLang="en-US" sz="2000" b="1" dirty="0">
                <a:solidFill>
                  <a:srgbClr val="2965AB"/>
                </a:solidFill>
                <a:sym typeface="+mn-ea"/>
              </a:rPr>
              <a:t>准确地说：获取DataFrame对象中的一块内容，需指定索引和列名</a:t>
            </a:r>
            <a:endParaRPr lang="en-US" sz="2000" b="1" dirty="0">
              <a:solidFill>
                <a:srgbClr val="2965AB"/>
              </a:solidFill>
            </a:endParaRPr>
          </a:p>
          <a:p>
            <a:pPr marL="457200" lvl="1" indent="0">
              <a:lnSpc>
                <a:spcPct val="100000"/>
              </a:lnSpc>
              <a:buClr>
                <a:srgbClr val="2965AB"/>
              </a:buClr>
              <a:buSzPct val="100000"/>
              <a:buNone/>
            </a:pPr>
            <a:endParaRPr lang="en-US" sz="2000" dirty="0"/>
          </a:p>
          <a:p>
            <a:pPr>
              <a:lnSpc>
                <a:spcPct val="100000"/>
              </a:lnSpc>
              <a:buClr>
                <a:srgbClr val="2965AB"/>
              </a:buClr>
              <a:buSzPct val="100000"/>
            </a:pPr>
            <a:r>
              <a:rPr lang="zh-CN" altLang="en-US" sz="1800" dirty="0"/>
              <a:t>解读：逗号前表示行，后表示列。</a:t>
            </a:r>
            <a:endParaRPr lang="en-US" altLang="zh-CN" sz="1800" dirty="0"/>
          </a:p>
          <a:p>
            <a:pPr>
              <a:lnSpc>
                <a:spcPct val="100000"/>
              </a:lnSpc>
              <a:buClr>
                <a:srgbClr val="2965AB"/>
              </a:buClr>
              <a:buSzPct val="100000"/>
            </a:pPr>
            <a:r>
              <a:rPr lang="en-US" sz="1800" dirty="0"/>
              <a:t>0,1,2</a:t>
            </a:r>
            <a:r>
              <a:rPr lang="zh-CN" altLang="en-US" sz="1800" dirty="0"/>
              <a:t>表明前三行，几列呢？</a:t>
            </a:r>
            <a:endParaRPr lang="en-US" altLang="zh-CN" sz="1800" dirty="0"/>
          </a:p>
          <a:p>
            <a:pPr>
              <a:lnSpc>
                <a:spcPct val="100000"/>
              </a:lnSpc>
              <a:buClr>
                <a:srgbClr val="2965AB"/>
              </a:buClr>
              <a:buSzPct val="100000"/>
            </a:pPr>
            <a:r>
              <a:rPr lang="zh-CN" altLang="en-US" sz="1800" dirty="0"/>
              <a:t>冒号表示所有的列。</a:t>
            </a:r>
            <a:endParaRPr lang="en-US" sz="18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切片</a:t>
            </a:r>
            <a:endParaRPr lang="zh-CN" altLang="en-US" b="1" dirty="0">
              <a:solidFill>
                <a:srgbClr val="2965AB"/>
              </a:solidFill>
            </a:endParaRPr>
          </a:p>
        </p:txBody>
      </p:sp>
      <p:sp>
        <p:nvSpPr>
          <p:cNvPr id="2" name="矩形 1"/>
          <p:cNvSpPr/>
          <p:nvPr/>
        </p:nvSpPr>
        <p:spPr>
          <a:xfrm>
            <a:off x="1192924" y="1922180"/>
            <a:ext cx="3416320"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1</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2</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3" name="矩形 2"/>
          <p:cNvSpPr/>
          <p:nvPr/>
        </p:nvSpPr>
        <p:spPr>
          <a:xfrm>
            <a:off x="5621779" y="2313509"/>
            <a:ext cx="4273221" cy="707886"/>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score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张华</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张伟</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数学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语文</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p>
          <a:p>
            <a:r>
              <a:rPr lang="zh-CN" altLang="en-US" sz="2000" dirty="0">
                <a:solidFill>
                  <a:srgbClr val="00005F"/>
                </a:solidFill>
                <a:highlight>
                  <a:srgbClr val="FFFFFF"/>
                </a:highlight>
                <a:latin typeface="Monaco" panose="020B0509030404040204" pitchFamily="49" charset="0"/>
              </a:rPr>
              <a:t>这个写法麻烦，不推荐。</a:t>
            </a:r>
            <a:endParaRPr lang="zh-CN" altLang="en-US" sz="2000" dirty="0">
              <a:solidFill>
                <a:srgbClr val="5F5F00"/>
              </a:solidFill>
              <a:highlight>
                <a:srgbClr val="FFFFFF"/>
              </a:highlight>
              <a:latin typeface="Monaco" panose="020B0509030404040204" pitchFamily="49" charset="0"/>
            </a:endParaRPr>
          </a:p>
        </p:txBody>
      </p:sp>
      <p:graphicFrame>
        <p:nvGraphicFramePr>
          <p:cNvPr id="6" name="表格 5"/>
          <p:cNvGraphicFramePr/>
          <p:nvPr>
            <p:extLst>
              <p:ext uri="{D42A27DB-BD31-4B8C-83A1-F6EECF244321}">
                <p14:modId xmlns:p14="http://schemas.microsoft.com/office/powerpoint/2010/main" val="962958401"/>
              </p:ext>
            </p:extLst>
          </p:nvPr>
        </p:nvGraphicFramePr>
        <p:xfrm>
          <a:off x="983432" y="3691255"/>
          <a:ext cx="2752725" cy="2444750"/>
        </p:xfrm>
        <a:graphic>
          <a:graphicData uri="http://schemas.openxmlformats.org/drawingml/2006/table">
            <a:tbl>
              <a:tblPr firstRow="1" bandRow="1">
                <a:tableStyleId>{5C22544A-7EE6-4342-B048-85BDC9FD1C3A}</a:tableStyleId>
              </a:tblPr>
              <a:tblGrid>
                <a:gridCol w="917575">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tblGrid>
              <a:tr h="488950">
                <a:tc>
                  <a:txBody>
                    <a:bodyPr/>
                    <a:lstStyle/>
                    <a:p>
                      <a:pPr>
                        <a:buNone/>
                      </a:pPr>
                      <a:endParaRPr lang="zh-CN" altLang="en-US" sz="2000" dirty="0"/>
                    </a:p>
                  </a:txBody>
                  <a:tcPr/>
                </a:tc>
                <a:tc>
                  <a:txBody>
                    <a:bodyPr/>
                    <a:lstStyle/>
                    <a:p>
                      <a:pPr>
                        <a:buNone/>
                      </a:pPr>
                      <a:r>
                        <a:rPr lang="zh-CN" altLang="en-US" sz="2000" dirty="0"/>
                        <a:t>数学</a:t>
                      </a:r>
                    </a:p>
                  </a:txBody>
                  <a:tcPr/>
                </a:tc>
                <a:tc>
                  <a:txBody>
                    <a:bodyPr/>
                    <a:lstStyle/>
                    <a:p>
                      <a:pPr>
                        <a:buNone/>
                      </a:pPr>
                      <a:r>
                        <a:rPr lang="zh-CN" altLang="en-US" sz="2000" dirty="0"/>
                        <a:t>语文</a:t>
                      </a:r>
                    </a:p>
                  </a:txBody>
                  <a:tcPr/>
                </a:tc>
                <a:extLst>
                  <a:ext uri="{0D108BD9-81ED-4DB2-BD59-A6C34878D82A}">
                    <a16:rowId xmlns:a16="http://schemas.microsoft.com/office/drawing/2014/main" val="10000"/>
                  </a:ext>
                </a:extLst>
              </a:tr>
              <a:tr h="488950">
                <a:tc>
                  <a:txBody>
                    <a:bodyPr/>
                    <a:lstStyle/>
                    <a:p>
                      <a:pPr>
                        <a:buNone/>
                      </a:pPr>
                      <a:r>
                        <a:rPr lang="zh-CN" altLang="en-US" sz="2000"/>
                        <a:t>姓名</a:t>
                      </a:r>
                    </a:p>
                  </a:txBody>
                  <a:tcPr/>
                </a:tc>
                <a:tc>
                  <a:txBody>
                    <a:bodyPr/>
                    <a:lstStyle/>
                    <a:p>
                      <a:pPr>
                        <a:buNone/>
                      </a:pPr>
                      <a:endParaRPr lang="zh-CN" altLang="en-US" sz="2000" dirty="0"/>
                    </a:p>
                  </a:txBody>
                  <a:tcPr/>
                </a:tc>
                <a:tc>
                  <a:txBody>
                    <a:bodyPr/>
                    <a:lstStyle/>
                    <a:p>
                      <a:pPr>
                        <a:buNone/>
                      </a:pPr>
                      <a:endParaRPr lang="zh-CN" altLang="en-US" sz="2000"/>
                    </a:p>
                  </a:txBody>
                  <a:tcPr/>
                </a:tc>
                <a:extLst>
                  <a:ext uri="{0D108BD9-81ED-4DB2-BD59-A6C34878D82A}">
                    <a16:rowId xmlns:a16="http://schemas.microsoft.com/office/drawing/2014/main" val="10001"/>
                  </a:ext>
                </a:extLst>
              </a:tr>
              <a:tr h="488950">
                <a:tc>
                  <a:txBody>
                    <a:bodyPr/>
                    <a:lstStyle/>
                    <a:p>
                      <a:pPr>
                        <a:buNone/>
                      </a:pPr>
                      <a:r>
                        <a:rPr lang="zh-CN" altLang="en-US" sz="2000"/>
                        <a:t>李明</a:t>
                      </a:r>
                    </a:p>
                  </a:txBody>
                  <a:tcPr/>
                </a:tc>
                <a:tc>
                  <a:txBody>
                    <a:bodyPr/>
                    <a:lstStyle/>
                    <a:p>
                      <a:pPr>
                        <a:buNone/>
                      </a:pPr>
                      <a:r>
                        <a:rPr lang="zh-CN" altLang="en-US" sz="2000" dirty="0"/>
                        <a:t>87</a:t>
                      </a:r>
                    </a:p>
                  </a:txBody>
                  <a:tcPr/>
                </a:tc>
                <a:tc>
                  <a:txBody>
                    <a:bodyPr/>
                    <a:lstStyle/>
                    <a:p>
                      <a:pPr>
                        <a:buNone/>
                      </a:pPr>
                      <a:r>
                        <a:rPr lang="zh-CN" altLang="en-US" sz="2000" dirty="0"/>
                        <a:t>84</a:t>
                      </a:r>
                    </a:p>
                  </a:txBody>
                  <a:tcPr/>
                </a:tc>
                <a:extLst>
                  <a:ext uri="{0D108BD9-81ED-4DB2-BD59-A6C34878D82A}">
                    <a16:rowId xmlns:a16="http://schemas.microsoft.com/office/drawing/2014/main" val="10002"/>
                  </a:ext>
                </a:extLst>
              </a:tr>
              <a:tr h="488950">
                <a:tc>
                  <a:txBody>
                    <a:bodyPr/>
                    <a:lstStyle/>
                    <a:p>
                      <a:pPr>
                        <a:buNone/>
                      </a:pPr>
                      <a:r>
                        <a:rPr lang="zh-CN" altLang="en-US" sz="2000"/>
                        <a:t>张华</a:t>
                      </a:r>
                    </a:p>
                  </a:txBody>
                  <a:tcPr/>
                </a:tc>
                <a:tc>
                  <a:txBody>
                    <a:bodyPr/>
                    <a:lstStyle/>
                    <a:p>
                      <a:pPr>
                        <a:buNone/>
                      </a:pPr>
                      <a:r>
                        <a:rPr lang="zh-CN" altLang="en-US" sz="2000"/>
                        <a:t>76</a:t>
                      </a:r>
                    </a:p>
                  </a:txBody>
                  <a:tcPr/>
                </a:tc>
                <a:tc>
                  <a:txBody>
                    <a:bodyPr/>
                    <a:lstStyle/>
                    <a:p>
                      <a:pPr>
                        <a:buNone/>
                      </a:pPr>
                      <a:r>
                        <a:rPr lang="zh-CN" altLang="en-US" sz="2000" dirty="0"/>
                        <a:t>79</a:t>
                      </a:r>
                    </a:p>
                  </a:txBody>
                  <a:tcPr/>
                </a:tc>
                <a:extLst>
                  <a:ext uri="{0D108BD9-81ED-4DB2-BD59-A6C34878D82A}">
                    <a16:rowId xmlns:a16="http://schemas.microsoft.com/office/drawing/2014/main" val="10003"/>
                  </a:ext>
                </a:extLst>
              </a:tr>
              <a:tr h="488950">
                <a:tc>
                  <a:txBody>
                    <a:bodyPr/>
                    <a:lstStyle/>
                    <a:p>
                      <a:pPr>
                        <a:buNone/>
                      </a:pPr>
                      <a:r>
                        <a:rPr lang="zh-CN" altLang="en-US" sz="2000"/>
                        <a:t>刘浩</a:t>
                      </a:r>
                    </a:p>
                  </a:txBody>
                  <a:tcPr/>
                </a:tc>
                <a:tc>
                  <a:txBody>
                    <a:bodyPr/>
                    <a:lstStyle/>
                    <a:p>
                      <a:pPr>
                        <a:buNone/>
                      </a:pPr>
                      <a:r>
                        <a:rPr lang="zh-CN" altLang="en-US" sz="2000"/>
                        <a:t>77</a:t>
                      </a:r>
                    </a:p>
                  </a:txBody>
                  <a:tcPr/>
                </a:tc>
                <a:tc>
                  <a:txBody>
                    <a:bodyPr/>
                    <a:lstStyle/>
                    <a:p>
                      <a:pPr>
                        <a:buNone/>
                      </a:pPr>
                      <a:r>
                        <a:rPr lang="zh-CN" altLang="en-US" sz="2000" dirty="0"/>
                        <a:t>85</a:t>
                      </a:r>
                    </a:p>
                  </a:txBody>
                  <a:tcPr/>
                </a:tc>
                <a:extLst>
                  <a:ext uri="{0D108BD9-81ED-4DB2-BD59-A6C34878D82A}">
                    <a16:rowId xmlns:a16="http://schemas.microsoft.com/office/drawing/2014/main" val="10004"/>
                  </a:ext>
                </a:extLst>
              </a:tr>
            </a:tbl>
          </a:graphicData>
        </a:graphic>
      </p:graphicFrame>
      <p:graphicFrame>
        <p:nvGraphicFramePr>
          <p:cNvPr id="7" name="表格 6"/>
          <p:cNvGraphicFramePr/>
          <p:nvPr>
            <p:extLst>
              <p:ext uri="{D42A27DB-BD31-4B8C-83A1-F6EECF244321}">
                <p14:modId xmlns:p14="http://schemas.microsoft.com/office/powerpoint/2010/main" val="475068990"/>
              </p:ext>
            </p:extLst>
          </p:nvPr>
        </p:nvGraphicFramePr>
        <p:xfrm>
          <a:off x="5703120" y="3284984"/>
          <a:ext cx="2752725" cy="1955800"/>
        </p:xfrm>
        <a:graphic>
          <a:graphicData uri="http://schemas.openxmlformats.org/drawingml/2006/table">
            <a:tbl>
              <a:tblPr firstRow="1" bandRow="1">
                <a:tableStyleId>{5C22544A-7EE6-4342-B048-85BDC9FD1C3A}</a:tableStyleId>
              </a:tblPr>
              <a:tblGrid>
                <a:gridCol w="917575">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tblGrid>
              <a:tr h="488950">
                <a:tc>
                  <a:txBody>
                    <a:bodyPr/>
                    <a:lstStyle/>
                    <a:p>
                      <a:pPr>
                        <a:buNone/>
                      </a:pPr>
                      <a:endParaRPr lang="zh-CN" altLang="en-US" sz="2000" dirty="0"/>
                    </a:p>
                  </a:txBody>
                  <a:tcPr/>
                </a:tc>
                <a:tc>
                  <a:txBody>
                    <a:bodyPr/>
                    <a:lstStyle/>
                    <a:p>
                      <a:pPr>
                        <a:buNone/>
                      </a:pPr>
                      <a:r>
                        <a:rPr lang="zh-CN" altLang="en-US" sz="2000" dirty="0"/>
                        <a:t>数学</a:t>
                      </a:r>
                    </a:p>
                  </a:txBody>
                  <a:tcPr/>
                </a:tc>
                <a:tc>
                  <a:txBody>
                    <a:bodyPr/>
                    <a:lstStyle/>
                    <a:p>
                      <a:pPr>
                        <a:buNone/>
                      </a:pPr>
                      <a:r>
                        <a:rPr lang="zh-CN" altLang="en-US" sz="2000"/>
                        <a:t>语文</a:t>
                      </a:r>
                    </a:p>
                  </a:txBody>
                  <a:tcPr/>
                </a:tc>
                <a:extLst>
                  <a:ext uri="{0D108BD9-81ED-4DB2-BD59-A6C34878D82A}">
                    <a16:rowId xmlns:a16="http://schemas.microsoft.com/office/drawing/2014/main" val="10000"/>
                  </a:ext>
                </a:extLst>
              </a:tr>
              <a:tr h="488950">
                <a:tc>
                  <a:txBody>
                    <a:bodyPr/>
                    <a:lstStyle/>
                    <a:p>
                      <a:pPr>
                        <a:buNone/>
                      </a:pPr>
                      <a:r>
                        <a:rPr lang="zh-CN" altLang="en-US" sz="2000"/>
                        <a:t>姓名</a:t>
                      </a:r>
                    </a:p>
                  </a:txBody>
                  <a:tcPr/>
                </a:tc>
                <a:tc>
                  <a:txBody>
                    <a:bodyPr/>
                    <a:lstStyle/>
                    <a:p>
                      <a:pPr>
                        <a:buNone/>
                      </a:pPr>
                      <a:endParaRPr lang="zh-CN" altLang="en-US" sz="2000" dirty="0"/>
                    </a:p>
                  </a:txBody>
                  <a:tcPr/>
                </a:tc>
                <a:tc>
                  <a:txBody>
                    <a:bodyPr/>
                    <a:lstStyle/>
                    <a:p>
                      <a:pPr>
                        <a:buNone/>
                      </a:pPr>
                      <a:endParaRPr lang="zh-CN" altLang="en-US" sz="2000" dirty="0"/>
                    </a:p>
                  </a:txBody>
                  <a:tcPr/>
                </a:tc>
                <a:extLst>
                  <a:ext uri="{0D108BD9-81ED-4DB2-BD59-A6C34878D82A}">
                    <a16:rowId xmlns:a16="http://schemas.microsoft.com/office/drawing/2014/main" val="10001"/>
                  </a:ext>
                </a:extLst>
              </a:tr>
              <a:tr h="488950">
                <a:tc>
                  <a:txBody>
                    <a:bodyPr/>
                    <a:lstStyle/>
                    <a:p>
                      <a:pPr>
                        <a:buNone/>
                      </a:pPr>
                      <a:r>
                        <a:rPr lang="zh-CN" altLang="en-US" sz="2000"/>
                        <a:t>张华</a:t>
                      </a:r>
                    </a:p>
                  </a:txBody>
                  <a:tcPr/>
                </a:tc>
                <a:tc>
                  <a:txBody>
                    <a:bodyPr/>
                    <a:lstStyle/>
                    <a:p>
                      <a:pPr>
                        <a:buNone/>
                      </a:pPr>
                      <a:r>
                        <a:rPr lang="zh-CN" altLang="en-US" sz="2000"/>
                        <a:t>76</a:t>
                      </a:r>
                    </a:p>
                  </a:txBody>
                  <a:tcPr/>
                </a:tc>
                <a:tc>
                  <a:txBody>
                    <a:bodyPr/>
                    <a:lstStyle/>
                    <a:p>
                      <a:pPr>
                        <a:buNone/>
                      </a:pPr>
                      <a:r>
                        <a:rPr lang="zh-CN" altLang="en-US" sz="2000" dirty="0"/>
                        <a:t>79</a:t>
                      </a:r>
                    </a:p>
                  </a:txBody>
                  <a:tcPr/>
                </a:tc>
                <a:extLst>
                  <a:ext uri="{0D108BD9-81ED-4DB2-BD59-A6C34878D82A}">
                    <a16:rowId xmlns:a16="http://schemas.microsoft.com/office/drawing/2014/main" val="10002"/>
                  </a:ext>
                </a:extLst>
              </a:tr>
              <a:tr h="488950">
                <a:tc>
                  <a:txBody>
                    <a:bodyPr/>
                    <a:lstStyle/>
                    <a:p>
                      <a:pPr>
                        <a:buNone/>
                      </a:pPr>
                      <a:r>
                        <a:rPr lang="zh-CN" altLang="en-US" sz="2000"/>
                        <a:t>张伟</a:t>
                      </a:r>
                    </a:p>
                  </a:txBody>
                  <a:tcPr/>
                </a:tc>
                <a:tc>
                  <a:txBody>
                    <a:bodyPr/>
                    <a:lstStyle/>
                    <a:p>
                      <a:pPr>
                        <a:buNone/>
                      </a:pPr>
                      <a:r>
                        <a:rPr lang="en-US" altLang="zh-CN" sz="2000"/>
                        <a:t>94</a:t>
                      </a:r>
                    </a:p>
                  </a:txBody>
                  <a:tcPr/>
                </a:tc>
                <a:tc>
                  <a:txBody>
                    <a:bodyPr/>
                    <a:lstStyle/>
                    <a:p>
                      <a:pPr>
                        <a:buNone/>
                      </a:pPr>
                      <a:r>
                        <a:rPr lang="zh-CN" altLang="en-US" sz="2000" dirty="0"/>
                        <a:t>8</a:t>
                      </a:r>
                      <a:r>
                        <a:rPr lang="en-US" altLang="zh-CN" sz="2000" dirty="0"/>
                        <a:t>2</a:t>
                      </a:r>
                    </a:p>
                  </a:txBody>
                  <a:tcPr/>
                </a:tc>
                <a:extLst>
                  <a:ext uri="{0D108BD9-81ED-4DB2-BD59-A6C34878D82A}">
                    <a16:rowId xmlns:a16="http://schemas.microsoft.com/office/drawing/2014/main" val="10003"/>
                  </a:ext>
                </a:extLst>
              </a:tr>
            </a:tbl>
          </a:graphicData>
        </a:graphic>
      </p:graphicFrame>
      <p:sp>
        <p:nvSpPr>
          <p:cNvPr id="5" name="文本框 4">
            <a:extLst>
              <a:ext uri="{FF2B5EF4-FFF2-40B4-BE49-F238E27FC236}">
                <a16:creationId xmlns:a16="http://schemas.microsoft.com/office/drawing/2014/main" id="{E0B10F3C-73DB-4FA0-9DCE-850A9C36F064}"/>
              </a:ext>
            </a:extLst>
          </p:cNvPr>
          <p:cNvSpPr txBox="1"/>
          <p:nvPr/>
        </p:nvSpPr>
        <p:spPr>
          <a:xfrm>
            <a:off x="5231904" y="5517232"/>
            <a:ext cx="5832648" cy="369332"/>
          </a:xfrm>
          <a:prstGeom prst="rect">
            <a:avLst/>
          </a:prstGeom>
          <a:noFill/>
        </p:spPr>
        <p:txBody>
          <a:bodyPr wrap="square" rtlCol="0">
            <a:spAutoFit/>
          </a:bodyPr>
          <a:lstStyle/>
          <a:p>
            <a:r>
              <a:rPr lang="zh-CN" altLang="en-US" dirty="0"/>
              <a:t>实战</a:t>
            </a:r>
            <a:r>
              <a:rPr lang="en-US" altLang="zh-CN" dirty="0"/>
              <a:t>:  .</a:t>
            </a:r>
            <a:r>
              <a:rPr lang="en-US" altLang="zh-CN" dirty="0" err="1"/>
              <a:t>iloc</a:t>
            </a:r>
            <a:r>
              <a:rPr lang="en-US" altLang="zh-CN" dirty="0"/>
              <a:t>[ ]</a:t>
            </a:r>
            <a:r>
              <a:rPr lang="zh-CN" altLang="en-US" dirty="0"/>
              <a:t>切片方式，任取切，几行和几列。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2965AB"/>
              </a:buClr>
              <a:buSzPct val="100000"/>
              <a:buNone/>
            </a:pPr>
            <a:r>
              <a:rPr lang="zh-CN" altLang="en-US" b="1" dirty="0">
                <a:solidFill>
                  <a:srgbClr val="2965AB"/>
                </a:solidFill>
                <a:sym typeface="+mn-ea"/>
              </a:rPr>
              <a:t>通过条件筛选数据</a:t>
            </a:r>
            <a:endParaRPr lang="en-US" altLang="zh-CN" b="1" dirty="0">
              <a:solidFill>
                <a:srgbClr val="FF0000"/>
              </a:solidFill>
            </a:endParaRPr>
          </a:p>
        </p:txBody>
      </p:sp>
      <p:sp>
        <p:nvSpPr>
          <p:cNvPr id="2" name="矩形 1"/>
          <p:cNvSpPr/>
          <p:nvPr/>
        </p:nvSpPr>
        <p:spPr>
          <a:xfrm>
            <a:off x="1192529" y="1764423"/>
            <a:ext cx="4805680" cy="39878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 &gt; </a:t>
            </a:r>
            <a:r>
              <a:rPr lang="en-US" altLang="zh-CN" sz="2000" dirty="0">
                <a:solidFill>
                  <a:srgbClr val="005F00"/>
                </a:solidFill>
                <a:highlight>
                  <a:srgbClr val="FFFFFF"/>
                </a:highlight>
                <a:latin typeface="Monaco" panose="020B0509030404040204" pitchFamily="49" charset="0"/>
              </a:rPr>
              <a:t>200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6" name="表格 5"/>
          <p:cNvGraphicFramePr/>
          <p:nvPr/>
        </p:nvGraphicFramePr>
        <p:xfrm>
          <a:off x="1192529" y="2163444"/>
          <a:ext cx="9448600" cy="3752392"/>
        </p:xfrm>
        <a:graphic>
          <a:graphicData uri="http://schemas.openxmlformats.org/drawingml/2006/table">
            <a:tbl>
              <a:tblPr firstRow="1" bandRow="1">
                <a:tableStyleId>{5C22544A-7EE6-4342-B048-85BDC9FD1C3A}</a:tableStyleId>
              </a:tblPr>
              <a:tblGrid>
                <a:gridCol w="591820">
                  <a:extLst>
                    <a:ext uri="{9D8B030D-6E8A-4147-A177-3AD203B41FA5}">
                      <a16:colId xmlns:a16="http://schemas.microsoft.com/office/drawing/2014/main" val="20000"/>
                    </a:ext>
                  </a:extLst>
                </a:gridCol>
                <a:gridCol w="719878">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792088">
                  <a:extLst>
                    <a:ext uri="{9D8B030D-6E8A-4147-A177-3AD203B41FA5}">
                      <a16:colId xmlns:a16="http://schemas.microsoft.com/office/drawing/2014/main" val="20006"/>
                    </a:ext>
                  </a:extLst>
                </a:gridCol>
                <a:gridCol w="864096">
                  <a:extLst>
                    <a:ext uri="{9D8B030D-6E8A-4147-A177-3AD203B41FA5}">
                      <a16:colId xmlns:a16="http://schemas.microsoft.com/office/drawing/2014/main" val="20007"/>
                    </a:ext>
                  </a:extLst>
                </a:gridCol>
                <a:gridCol w="1080120">
                  <a:extLst>
                    <a:ext uri="{9D8B030D-6E8A-4147-A177-3AD203B41FA5}">
                      <a16:colId xmlns:a16="http://schemas.microsoft.com/office/drawing/2014/main" val="20008"/>
                    </a:ext>
                  </a:extLst>
                </a:gridCol>
                <a:gridCol w="1512166">
                  <a:extLst>
                    <a:ext uri="{9D8B030D-6E8A-4147-A177-3AD203B41FA5}">
                      <a16:colId xmlns:a16="http://schemas.microsoft.com/office/drawing/2014/main" val="20009"/>
                    </a:ext>
                  </a:extLst>
                </a:gridCol>
              </a:tblGrid>
              <a:tr h="836682">
                <a:tc>
                  <a:txBody>
                    <a:bodyPr/>
                    <a:lstStyle/>
                    <a:p>
                      <a:pPr>
                        <a:buNone/>
                      </a:pPr>
                      <a:endParaRPr lang="zh-CN" altLang="en-US" sz="2000" dirty="0"/>
                    </a:p>
                  </a:txBody>
                  <a:tcPr/>
                </a:tc>
                <a:tc>
                  <a:txBody>
                    <a:bodyPr/>
                    <a:lstStyle/>
                    <a:p>
                      <a:pPr>
                        <a:buNone/>
                      </a:pPr>
                      <a:r>
                        <a:rPr lang="zh-CN" altLang="en-US" sz="2000" dirty="0"/>
                        <a:t>年份</a:t>
                      </a:r>
                    </a:p>
                  </a:txBody>
                  <a:tcPr/>
                </a:tc>
                <a:tc>
                  <a:txBody>
                    <a:bodyPr/>
                    <a:lstStyle/>
                    <a:p>
                      <a:pPr>
                        <a:buNone/>
                      </a:pPr>
                      <a:r>
                        <a:rPr lang="zh-CN" altLang="en-US" sz="2000"/>
                        <a:t>员工年龄</a:t>
                      </a:r>
                    </a:p>
                  </a:txBody>
                  <a:tcPr/>
                </a:tc>
                <a:tc>
                  <a:txBody>
                    <a:bodyPr/>
                    <a:lstStyle/>
                    <a:p>
                      <a:pPr>
                        <a:buNone/>
                      </a:pPr>
                      <a:r>
                        <a:rPr lang="zh-CN" altLang="en-US" sz="2000" dirty="0"/>
                        <a:t>婚姻状况</a:t>
                      </a:r>
                    </a:p>
                  </a:txBody>
                  <a:tcPr/>
                </a:tc>
                <a:tc>
                  <a:txBody>
                    <a:bodyPr/>
                    <a:lstStyle/>
                    <a:p>
                      <a:pPr>
                        <a:buNone/>
                      </a:pPr>
                      <a:r>
                        <a:rPr lang="zh-CN" altLang="en-US" sz="2000" dirty="0"/>
                        <a:t>人种</a:t>
                      </a:r>
                    </a:p>
                  </a:txBody>
                  <a:tcPr/>
                </a:tc>
                <a:tc>
                  <a:txBody>
                    <a:bodyPr/>
                    <a:lstStyle/>
                    <a:p>
                      <a:pPr>
                        <a:buNone/>
                      </a:pPr>
                      <a:r>
                        <a:rPr lang="zh-CN" altLang="en-US" sz="2000"/>
                        <a:t>文化程度</a:t>
                      </a:r>
                    </a:p>
                  </a:txBody>
                  <a:tcPr/>
                </a:tc>
                <a:tc>
                  <a:txBody>
                    <a:bodyPr/>
                    <a:lstStyle/>
                    <a:p>
                      <a:pPr>
                        <a:buNone/>
                      </a:pPr>
                      <a:r>
                        <a:rPr lang="zh-CN" altLang="en-US" sz="2000"/>
                        <a:t>工作类型</a:t>
                      </a:r>
                    </a:p>
                  </a:txBody>
                  <a:tcPr/>
                </a:tc>
                <a:tc>
                  <a:txBody>
                    <a:bodyPr/>
                    <a:lstStyle/>
                    <a:p>
                      <a:pPr>
                        <a:buNone/>
                      </a:pPr>
                      <a:r>
                        <a:rPr lang="zh-CN" altLang="en-US" sz="2000"/>
                        <a:t>健康状况</a:t>
                      </a:r>
                    </a:p>
                  </a:txBody>
                  <a:tcPr/>
                </a:tc>
                <a:tc>
                  <a:txBody>
                    <a:bodyPr/>
                    <a:lstStyle/>
                    <a:p>
                      <a:pPr>
                        <a:buNone/>
                      </a:pPr>
                      <a:r>
                        <a:rPr lang="zh-CN" altLang="en-US" sz="2000"/>
                        <a:t>有无医疗保险</a:t>
                      </a:r>
                    </a:p>
                  </a:txBody>
                  <a:tcPr/>
                </a:tc>
                <a:tc>
                  <a:txBody>
                    <a:bodyPr/>
                    <a:lstStyle/>
                    <a:p>
                      <a:pPr>
                        <a:buNone/>
                      </a:pPr>
                      <a:r>
                        <a:rPr lang="zh-CN" altLang="en-US" sz="2000"/>
                        <a:t>年薪</a:t>
                      </a:r>
                    </a:p>
                  </a:txBody>
                  <a:tcPr/>
                </a:tc>
                <a:extLst>
                  <a:ext uri="{0D108BD9-81ED-4DB2-BD59-A6C34878D82A}">
                    <a16:rowId xmlns:a16="http://schemas.microsoft.com/office/drawing/2014/main" val="10000"/>
                  </a:ext>
                </a:extLst>
              </a:tr>
              <a:tr h="583142">
                <a:tc>
                  <a:txBody>
                    <a:bodyPr/>
                    <a:lstStyle/>
                    <a:p>
                      <a:pPr>
                        <a:buNone/>
                      </a:pPr>
                      <a:r>
                        <a:rPr lang="zh-CN" altLang="en-US" sz="2000"/>
                        <a:t>17</a:t>
                      </a:r>
                    </a:p>
                  </a:txBody>
                  <a:tcPr/>
                </a:tc>
                <a:tc>
                  <a:txBody>
                    <a:bodyPr/>
                    <a:lstStyle/>
                    <a:p>
                      <a:pPr>
                        <a:buNone/>
                      </a:pPr>
                      <a:r>
                        <a:rPr lang="zh-CN" altLang="en-US" sz="2000"/>
                        <a:t>2006</a:t>
                      </a:r>
                    </a:p>
                  </a:txBody>
                  <a:tcPr/>
                </a:tc>
                <a:tc>
                  <a:txBody>
                    <a:bodyPr/>
                    <a:lstStyle/>
                    <a:p>
                      <a:pPr>
                        <a:buNone/>
                      </a:pPr>
                      <a:r>
                        <a:rPr lang="zh-CN" altLang="en-US" sz="2000"/>
                        <a:t>50</a:t>
                      </a:r>
                    </a:p>
                  </a:txBody>
                  <a:tcPr/>
                </a:tc>
                <a:tc>
                  <a:txBody>
                    <a:bodyPr/>
                    <a:lstStyle/>
                    <a:p>
                      <a:pPr>
                        <a:buNone/>
                      </a:pPr>
                      <a:r>
                        <a:rPr lang="zh-CN" altLang="en-US" sz="2000"/>
                        <a:t>已婚</a:t>
                      </a:r>
                    </a:p>
                  </a:txBody>
                  <a:tcPr/>
                </a:tc>
                <a:tc>
                  <a:txBody>
                    <a:bodyPr/>
                    <a:lstStyle/>
                    <a:p>
                      <a:pPr>
                        <a:buNone/>
                      </a:pPr>
                      <a:r>
                        <a:rPr lang="zh-CN" altLang="en-US" sz="2000"/>
                        <a:t>白人</a:t>
                      </a:r>
                    </a:p>
                  </a:txBody>
                  <a:tcPr/>
                </a:tc>
                <a:tc>
                  <a:txBody>
                    <a:bodyPr/>
                    <a:lstStyle/>
                    <a:p>
                      <a:pPr>
                        <a:buNone/>
                      </a:pPr>
                      <a:r>
                        <a:rPr lang="zh-CN" altLang="en-US" sz="2000"/>
                        <a:t>高级学位</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无</a:t>
                      </a:r>
                    </a:p>
                  </a:txBody>
                  <a:tcPr/>
                </a:tc>
                <a:tc>
                  <a:txBody>
                    <a:bodyPr/>
                    <a:lstStyle/>
                    <a:p>
                      <a:pPr>
                        <a:buNone/>
                      </a:pPr>
                      <a:r>
                        <a:rPr lang="zh-CN" altLang="en-US" sz="2000"/>
                        <a:t>212.8424</a:t>
                      </a:r>
                    </a:p>
                  </a:txBody>
                  <a:tcPr/>
                </a:tc>
                <a:extLst>
                  <a:ext uri="{0D108BD9-81ED-4DB2-BD59-A6C34878D82A}">
                    <a16:rowId xmlns:a16="http://schemas.microsoft.com/office/drawing/2014/main" val="10001"/>
                  </a:ext>
                </a:extLst>
              </a:tr>
              <a:tr h="583142">
                <a:tc>
                  <a:txBody>
                    <a:bodyPr/>
                    <a:lstStyle/>
                    <a:p>
                      <a:pPr>
                        <a:buNone/>
                      </a:pPr>
                      <a:r>
                        <a:rPr lang="zh-CN" altLang="en-US" sz="2000"/>
                        <a:t>20</a:t>
                      </a:r>
                    </a:p>
                  </a:txBody>
                  <a:tcPr/>
                </a:tc>
                <a:tc>
                  <a:txBody>
                    <a:bodyPr/>
                    <a:lstStyle/>
                    <a:p>
                      <a:pPr>
                        <a:buNone/>
                      </a:pPr>
                      <a:r>
                        <a:rPr lang="zh-CN" altLang="en-US" sz="2000"/>
                        <a:t>2003</a:t>
                      </a:r>
                    </a:p>
                  </a:txBody>
                  <a:tcPr/>
                </a:tc>
                <a:tc>
                  <a:txBody>
                    <a:bodyPr/>
                    <a:lstStyle/>
                    <a:p>
                      <a:pPr>
                        <a:buNone/>
                      </a:pPr>
                      <a:r>
                        <a:rPr lang="zh-CN" altLang="en-US" sz="2000"/>
                        <a:t>38</a:t>
                      </a:r>
                    </a:p>
                  </a:txBody>
                  <a:tcPr/>
                </a:tc>
                <a:tc>
                  <a:txBody>
                    <a:bodyPr/>
                    <a:lstStyle/>
                    <a:p>
                      <a:pPr>
                        <a:buNone/>
                      </a:pPr>
                      <a:r>
                        <a:rPr lang="zh-CN" altLang="en-US" sz="2000"/>
                        <a:t>已婚</a:t>
                      </a:r>
                    </a:p>
                  </a:txBody>
                  <a:tcPr/>
                </a:tc>
                <a:tc>
                  <a:txBody>
                    <a:bodyPr/>
                    <a:lstStyle/>
                    <a:p>
                      <a:pPr>
                        <a:buNone/>
                      </a:pPr>
                      <a:r>
                        <a:rPr lang="zh-CN" altLang="en-US" sz="2000"/>
                        <a:t>亚洲人</a:t>
                      </a:r>
                    </a:p>
                  </a:txBody>
                  <a:tcPr/>
                </a:tc>
                <a:tc>
                  <a:txBody>
                    <a:bodyPr/>
                    <a:lstStyle/>
                    <a:p>
                      <a:pPr>
                        <a:buNone/>
                      </a:pPr>
                      <a:r>
                        <a:rPr lang="zh-CN" altLang="en-US" sz="2000"/>
                        <a:t>大学</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无</a:t>
                      </a:r>
                    </a:p>
                  </a:txBody>
                  <a:tcPr/>
                </a:tc>
                <a:tc>
                  <a:txBody>
                    <a:bodyPr/>
                    <a:lstStyle/>
                    <a:p>
                      <a:pPr>
                        <a:buNone/>
                      </a:pPr>
                      <a:r>
                        <a:rPr lang="zh-CN" altLang="en-US" sz="2000"/>
                        <a:t>200.5433</a:t>
                      </a:r>
                    </a:p>
                  </a:txBody>
                  <a:tcPr/>
                </a:tc>
                <a:extLst>
                  <a:ext uri="{0D108BD9-81ED-4DB2-BD59-A6C34878D82A}">
                    <a16:rowId xmlns:a16="http://schemas.microsoft.com/office/drawing/2014/main" val="10002"/>
                  </a:ext>
                </a:extLst>
              </a:tr>
              <a:tr h="583142">
                <a:tc>
                  <a:txBody>
                    <a:bodyPr/>
                    <a:lstStyle/>
                    <a:p>
                      <a:pPr>
                        <a:buNone/>
                      </a:pPr>
                      <a:r>
                        <a:rPr lang="zh-CN" altLang="en-US" sz="2000"/>
                        <a:t>25</a:t>
                      </a:r>
                    </a:p>
                  </a:txBody>
                  <a:tcPr/>
                </a:tc>
                <a:tc>
                  <a:txBody>
                    <a:bodyPr/>
                    <a:lstStyle/>
                    <a:p>
                      <a:pPr>
                        <a:buNone/>
                      </a:pPr>
                      <a:r>
                        <a:rPr lang="zh-CN" altLang="en-US" sz="2000"/>
                        <a:t>2005</a:t>
                      </a:r>
                    </a:p>
                  </a:txBody>
                  <a:tcPr/>
                </a:tc>
                <a:tc>
                  <a:txBody>
                    <a:bodyPr/>
                    <a:lstStyle/>
                    <a:p>
                      <a:pPr>
                        <a:buNone/>
                      </a:pPr>
                      <a:r>
                        <a:rPr lang="zh-CN" altLang="en-US" sz="2000"/>
                        <a:t>49</a:t>
                      </a:r>
                    </a:p>
                  </a:txBody>
                  <a:tcPr/>
                </a:tc>
                <a:tc>
                  <a:txBody>
                    <a:bodyPr/>
                    <a:lstStyle/>
                    <a:p>
                      <a:pPr>
                        <a:buNone/>
                      </a:pPr>
                      <a:r>
                        <a:rPr lang="zh-CN" altLang="en-US" sz="2000"/>
                        <a:t>已婚</a:t>
                      </a:r>
                    </a:p>
                  </a:txBody>
                  <a:tcPr/>
                </a:tc>
                <a:tc>
                  <a:txBody>
                    <a:bodyPr/>
                    <a:lstStyle/>
                    <a:p>
                      <a:pPr>
                        <a:buNone/>
                      </a:pPr>
                      <a:r>
                        <a:rPr lang="zh-CN" altLang="en-US" sz="2000"/>
                        <a:t>白人</a:t>
                      </a:r>
                    </a:p>
                  </a:txBody>
                  <a:tcPr/>
                </a:tc>
                <a:tc>
                  <a:txBody>
                    <a:bodyPr/>
                    <a:lstStyle/>
                    <a:p>
                      <a:pPr>
                        <a:buNone/>
                      </a:pPr>
                      <a:r>
                        <a:rPr lang="zh-CN" altLang="en-US" sz="2000"/>
                        <a:t>高级学位</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有</a:t>
                      </a:r>
                    </a:p>
                  </a:txBody>
                  <a:tcPr/>
                </a:tc>
                <a:tc>
                  <a:txBody>
                    <a:bodyPr/>
                    <a:lstStyle/>
                    <a:p>
                      <a:pPr>
                        <a:buNone/>
                      </a:pPr>
                      <a:r>
                        <a:rPr lang="zh-CN" altLang="en-US" sz="2000"/>
                        <a:t>277.6014</a:t>
                      </a:r>
                    </a:p>
                  </a:txBody>
                  <a:tcPr/>
                </a:tc>
                <a:extLst>
                  <a:ext uri="{0D108BD9-81ED-4DB2-BD59-A6C34878D82A}">
                    <a16:rowId xmlns:a16="http://schemas.microsoft.com/office/drawing/2014/main" val="10003"/>
                  </a:ext>
                </a:extLst>
              </a:tr>
              <a:tr h="583142">
                <a:tc>
                  <a:txBody>
                    <a:bodyPr/>
                    <a:lstStyle/>
                    <a:p>
                      <a:pPr>
                        <a:buNone/>
                      </a:pPr>
                      <a:r>
                        <a:rPr lang="zh-CN" altLang="en-US" sz="2000"/>
                        <a:t>46</a:t>
                      </a:r>
                    </a:p>
                  </a:txBody>
                  <a:tcPr/>
                </a:tc>
                <a:tc>
                  <a:txBody>
                    <a:bodyPr/>
                    <a:lstStyle/>
                    <a:p>
                      <a:pPr>
                        <a:buNone/>
                      </a:pPr>
                      <a:r>
                        <a:rPr lang="zh-CN" altLang="en-US" sz="2000"/>
                        <a:t>2009</a:t>
                      </a:r>
                    </a:p>
                  </a:txBody>
                  <a:tcPr/>
                </a:tc>
                <a:tc>
                  <a:txBody>
                    <a:bodyPr/>
                    <a:lstStyle/>
                    <a:p>
                      <a:pPr>
                        <a:buNone/>
                      </a:pPr>
                      <a:r>
                        <a:rPr lang="zh-CN" altLang="en-US" sz="2000"/>
                        <a:t>35</a:t>
                      </a:r>
                    </a:p>
                  </a:txBody>
                  <a:tcPr/>
                </a:tc>
                <a:tc>
                  <a:txBody>
                    <a:bodyPr/>
                    <a:lstStyle/>
                    <a:p>
                      <a:pPr>
                        <a:buNone/>
                      </a:pPr>
                      <a:r>
                        <a:rPr lang="zh-CN" altLang="en-US" sz="2000"/>
                        <a:t>已婚</a:t>
                      </a:r>
                    </a:p>
                  </a:txBody>
                  <a:tcPr/>
                </a:tc>
                <a:tc>
                  <a:txBody>
                    <a:bodyPr/>
                    <a:lstStyle/>
                    <a:p>
                      <a:pPr>
                        <a:buNone/>
                      </a:pPr>
                      <a:r>
                        <a:rPr lang="zh-CN" altLang="en-US" sz="2000"/>
                        <a:t>白人</a:t>
                      </a:r>
                    </a:p>
                  </a:txBody>
                  <a:tcPr/>
                </a:tc>
                <a:tc>
                  <a:txBody>
                    <a:bodyPr/>
                    <a:lstStyle/>
                    <a:p>
                      <a:pPr>
                        <a:buNone/>
                      </a:pPr>
                      <a:r>
                        <a:rPr lang="zh-CN" altLang="en-US" sz="2000"/>
                        <a:t>大学</a:t>
                      </a:r>
                    </a:p>
                  </a:txBody>
                  <a:tcPr/>
                </a:tc>
                <a:tc>
                  <a:txBody>
                    <a:bodyPr/>
                    <a:lstStyle/>
                    <a:p>
                      <a:pPr>
                        <a:buNone/>
                      </a:pPr>
                      <a:r>
                        <a:rPr lang="zh-CN" altLang="en-US" sz="2000"/>
                        <a:t>工业</a:t>
                      </a:r>
                    </a:p>
                  </a:txBody>
                  <a:tcPr/>
                </a:tc>
                <a:tc>
                  <a:txBody>
                    <a:bodyPr/>
                    <a:lstStyle/>
                    <a:p>
                      <a:pPr>
                        <a:buNone/>
                      </a:pPr>
                      <a:r>
                        <a:rPr lang="zh-CN" altLang="en-US" sz="2000"/>
                        <a:t>优秀</a:t>
                      </a:r>
                    </a:p>
                  </a:txBody>
                  <a:tcPr/>
                </a:tc>
                <a:tc>
                  <a:txBody>
                    <a:bodyPr/>
                    <a:lstStyle/>
                    <a:p>
                      <a:pPr>
                        <a:buNone/>
                      </a:pPr>
                      <a:r>
                        <a:rPr lang="zh-CN" altLang="en-US" sz="2000" dirty="0"/>
                        <a:t>有</a:t>
                      </a:r>
                    </a:p>
                  </a:txBody>
                  <a:tcPr/>
                </a:tc>
                <a:tc>
                  <a:txBody>
                    <a:bodyPr/>
                    <a:lstStyle/>
                    <a:p>
                      <a:pPr>
                        <a:buNone/>
                      </a:pPr>
                      <a:r>
                        <a:rPr lang="zh-CN" altLang="en-US" sz="2000" dirty="0"/>
                        <a:t>267.9011</a:t>
                      </a:r>
                    </a:p>
                  </a:txBody>
                  <a:tcPr/>
                </a:tc>
                <a:extLst>
                  <a:ext uri="{0D108BD9-81ED-4DB2-BD59-A6C34878D82A}">
                    <a16:rowId xmlns:a16="http://schemas.microsoft.com/office/drawing/2014/main" val="10004"/>
                  </a:ext>
                </a:extLst>
              </a:tr>
              <a:tr h="583142">
                <a:tc>
                  <a:txBody>
                    <a:bodyPr/>
                    <a:lstStyle/>
                    <a:p>
                      <a:pPr>
                        <a:buNone/>
                      </a:pPr>
                      <a:r>
                        <a:rPr lang="zh-CN" altLang="en-US" sz="2000"/>
                        <a:t>50</a:t>
                      </a:r>
                    </a:p>
                  </a:txBody>
                  <a:tcPr/>
                </a:tc>
                <a:tc>
                  <a:txBody>
                    <a:bodyPr/>
                    <a:lstStyle/>
                    <a:p>
                      <a:pPr>
                        <a:buNone/>
                      </a:pPr>
                      <a:r>
                        <a:rPr lang="zh-CN" altLang="en-US" sz="2000"/>
                        <a:t>2005</a:t>
                      </a:r>
                    </a:p>
                  </a:txBody>
                  <a:tcPr/>
                </a:tc>
                <a:tc>
                  <a:txBody>
                    <a:bodyPr/>
                    <a:lstStyle/>
                    <a:p>
                      <a:pPr>
                        <a:buNone/>
                      </a:pPr>
                      <a:r>
                        <a:rPr lang="zh-CN" altLang="en-US" sz="2000"/>
                        <a:t>57</a:t>
                      </a:r>
                    </a:p>
                  </a:txBody>
                  <a:tcPr/>
                </a:tc>
                <a:tc>
                  <a:txBody>
                    <a:bodyPr/>
                    <a:lstStyle/>
                    <a:p>
                      <a:pPr>
                        <a:buNone/>
                      </a:pPr>
                      <a:r>
                        <a:rPr lang="zh-CN" altLang="en-US" sz="2000"/>
                        <a:t>已婚</a:t>
                      </a:r>
                    </a:p>
                  </a:txBody>
                  <a:tcPr/>
                </a:tc>
                <a:tc>
                  <a:txBody>
                    <a:bodyPr/>
                    <a:lstStyle/>
                    <a:p>
                      <a:pPr>
                        <a:buNone/>
                      </a:pPr>
                      <a:r>
                        <a:rPr lang="zh-CN" altLang="en-US" sz="2000"/>
                        <a:t>白人</a:t>
                      </a:r>
                    </a:p>
                  </a:txBody>
                  <a:tcPr/>
                </a:tc>
                <a:tc>
                  <a:txBody>
                    <a:bodyPr/>
                    <a:lstStyle/>
                    <a:p>
                      <a:pPr>
                        <a:buNone/>
                      </a:pPr>
                      <a:r>
                        <a:rPr lang="zh-CN" altLang="en-US" sz="2000"/>
                        <a:t>高级学位</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无</a:t>
                      </a:r>
                    </a:p>
                  </a:txBody>
                  <a:tcPr/>
                </a:tc>
                <a:tc>
                  <a:txBody>
                    <a:bodyPr/>
                    <a:lstStyle/>
                    <a:p>
                      <a:pPr>
                        <a:buNone/>
                      </a:pPr>
                      <a:r>
                        <a:rPr lang="zh-CN" altLang="en-US" sz="2000" dirty="0"/>
                        <a:t>200.5433</a:t>
                      </a:r>
                    </a:p>
                  </a:txBody>
                  <a:tcPr/>
                </a:tc>
                <a:extLst>
                  <a:ext uri="{0D108BD9-81ED-4DB2-BD59-A6C34878D82A}">
                    <a16:rowId xmlns:a16="http://schemas.microsoft.com/office/drawing/2014/main" val="10005"/>
                  </a:ext>
                </a:extLst>
              </a:tr>
            </a:tbl>
          </a:graphicData>
        </a:graphic>
      </p:graphicFrame>
      <p:sp>
        <p:nvSpPr>
          <p:cNvPr id="8"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选取年薪在</a:t>
            </a:r>
            <a:r>
              <a:rPr lang="en-US" altLang="zh-CN" sz="2000" b="1" dirty="0">
                <a:solidFill>
                  <a:srgbClr val="2965AB"/>
                </a:solidFill>
                <a:sym typeface="+mn-ea"/>
              </a:rPr>
              <a:t>200</a:t>
            </a:r>
            <a:r>
              <a:rPr lang="zh-CN" altLang="en-US" sz="2000" b="1" dirty="0">
                <a:solidFill>
                  <a:srgbClr val="2965AB"/>
                </a:solidFill>
                <a:sym typeface="+mn-ea"/>
              </a:rPr>
              <a:t>（千元）以上的样本</a:t>
            </a:r>
            <a:endParaRPr lang="en-US" sz="2000" b="1" dirty="0">
              <a:solidFill>
                <a:srgbClr val="2965AB"/>
              </a:solidFill>
            </a:endParaRPr>
          </a:p>
          <a:p>
            <a:pPr marL="457200" lvl="1" indent="0">
              <a:lnSpc>
                <a:spcPct val="100000"/>
              </a:lnSpc>
              <a:buClr>
                <a:srgbClr val="2965AB"/>
              </a:buClr>
              <a:buSzPct val="100000"/>
              <a:buNone/>
            </a:pPr>
            <a:endParaRPr lang="en-US" sz="2000" dirty="0"/>
          </a:p>
          <a:p>
            <a:pPr>
              <a:lnSpc>
                <a:spcPct val="100000"/>
              </a:lnSpc>
              <a:buClr>
                <a:srgbClr val="2965AB"/>
              </a:buClr>
              <a:buSzPct val="100000"/>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2965AB"/>
              </a:buClr>
              <a:buSzPct val="100000"/>
              <a:buNone/>
            </a:pPr>
            <a:r>
              <a:rPr lang="zh-CN" altLang="en-US" b="1" dirty="0">
                <a:solidFill>
                  <a:srgbClr val="2965AB"/>
                </a:solidFill>
                <a:sym typeface="+mn-ea"/>
              </a:rPr>
              <a:t>通过条件筛选数据</a:t>
            </a:r>
            <a:endParaRPr lang="en-US" altLang="zh-CN" b="1" dirty="0">
              <a:solidFill>
                <a:srgbClr val="2965AB"/>
              </a:solidFill>
            </a:endParaRPr>
          </a:p>
        </p:txBody>
      </p:sp>
      <p:sp>
        <p:nvSpPr>
          <p:cNvPr id="5" name="Rectangle 3"/>
          <p:cNvSpPr txBox="1">
            <a:spLocks noChangeArrowheads="1"/>
          </p:cNvSpPr>
          <p:nvPr/>
        </p:nvSpPr>
        <p:spPr>
          <a:xfrm>
            <a:off x="479376" y="908720"/>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选取人种为亚洲人的数据</a:t>
            </a:r>
            <a:endParaRPr lang="en-US" sz="2000" b="1" dirty="0">
              <a:solidFill>
                <a:srgbClr val="2965AB"/>
              </a:solidFill>
            </a:endParaRPr>
          </a:p>
          <a:p>
            <a:pPr marL="457200" lvl="1" indent="0">
              <a:lnSpc>
                <a:spcPct val="100000"/>
              </a:lnSpc>
              <a:buClr>
                <a:srgbClr val="2965AB"/>
              </a:buClr>
              <a:buSzPct val="100000"/>
              <a:buNone/>
            </a:pPr>
            <a:endParaRPr lang="en-US" sz="2000" dirty="0"/>
          </a:p>
          <a:p>
            <a:pPr>
              <a:lnSpc>
                <a:spcPct val="100000"/>
              </a:lnSpc>
              <a:buClr>
                <a:srgbClr val="2965AB"/>
              </a:buClr>
              <a:buSzPct val="100000"/>
            </a:pPr>
            <a:endParaRPr lang="en-US" sz="2000" dirty="0"/>
          </a:p>
        </p:txBody>
      </p:sp>
      <p:graphicFrame>
        <p:nvGraphicFramePr>
          <p:cNvPr id="2" name="表格 1"/>
          <p:cNvGraphicFramePr/>
          <p:nvPr>
            <p:extLst>
              <p:ext uri="{D42A27DB-BD31-4B8C-83A1-F6EECF244321}">
                <p14:modId xmlns:p14="http://schemas.microsoft.com/office/powerpoint/2010/main" val="2317775484"/>
              </p:ext>
            </p:extLst>
          </p:nvPr>
        </p:nvGraphicFramePr>
        <p:xfrm>
          <a:off x="488540" y="2483246"/>
          <a:ext cx="9717906" cy="4206240"/>
        </p:xfrm>
        <a:graphic>
          <a:graphicData uri="http://schemas.openxmlformats.org/drawingml/2006/table">
            <a:tbl>
              <a:tblPr firstRow="1" bandRow="1">
                <a:tableStyleId>{5C22544A-7EE6-4342-B048-85BDC9FD1C3A}</a:tableStyleId>
              </a:tblPr>
              <a:tblGrid>
                <a:gridCol w="595724">
                  <a:extLst>
                    <a:ext uri="{9D8B030D-6E8A-4147-A177-3AD203B41FA5}">
                      <a16:colId xmlns:a16="http://schemas.microsoft.com/office/drawing/2014/main" val="20000"/>
                    </a:ext>
                  </a:extLst>
                </a:gridCol>
                <a:gridCol w="902602">
                  <a:extLst>
                    <a:ext uri="{9D8B030D-6E8A-4147-A177-3AD203B41FA5}">
                      <a16:colId xmlns:a16="http://schemas.microsoft.com/office/drawing/2014/main" val="20001"/>
                    </a:ext>
                  </a:extLst>
                </a:gridCol>
                <a:gridCol w="820547">
                  <a:extLst>
                    <a:ext uri="{9D8B030D-6E8A-4147-A177-3AD203B41FA5}">
                      <a16:colId xmlns:a16="http://schemas.microsoft.com/office/drawing/2014/main" val="20002"/>
                    </a:ext>
                  </a:extLst>
                </a:gridCol>
                <a:gridCol w="984657">
                  <a:extLst>
                    <a:ext uri="{9D8B030D-6E8A-4147-A177-3AD203B41FA5}">
                      <a16:colId xmlns:a16="http://schemas.microsoft.com/office/drawing/2014/main" val="20003"/>
                    </a:ext>
                  </a:extLst>
                </a:gridCol>
                <a:gridCol w="1148766">
                  <a:extLst>
                    <a:ext uri="{9D8B030D-6E8A-4147-A177-3AD203B41FA5}">
                      <a16:colId xmlns:a16="http://schemas.microsoft.com/office/drawing/2014/main" val="20004"/>
                    </a:ext>
                  </a:extLst>
                </a:gridCol>
                <a:gridCol w="1312876">
                  <a:extLst>
                    <a:ext uri="{9D8B030D-6E8A-4147-A177-3AD203B41FA5}">
                      <a16:colId xmlns:a16="http://schemas.microsoft.com/office/drawing/2014/main" val="20005"/>
                    </a:ext>
                  </a:extLst>
                </a:gridCol>
                <a:gridCol w="1037361">
                  <a:extLst>
                    <a:ext uri="{9D8B030D-6E8A-4147-A177-3AD203B41FA5}">
                      <a16:colId xmlns:a16="http://schemas.microsoft.com/office/drawing/2014/main" val="20006"/>
                    </a:ext>
                  </a:extLst>
                </a:gridCol>
                <a:gridCol w="971791">
                  <a:extLst>
                    <a:ext uri="{9D8B030D-6E8A-4147-A177-3AD203B41FA5}">
                      <a16:colId xmlns:a16="http://schemas.microsoft.com/office/drawing/2014/main" val="20007"/>
                    </a:ext>
                  </a:extLst>
                </a:gridCol>
                <a:gridCol w="971791">
                  <a:extLst>
                    <a:ext uri="{9D8B030D-6E8A-4147-A177-3AD203B41FA5}">
                      <a16:colId xmlns:a16="http://schemas.microsoft.com/office/drawing/2014/main" val="20008"/>
                    </a:ext>
                  </a:extLst>
                </a:gridCol>
                <a:gridCol w="971791">
                  <a:extLst>
                    <a:ext uri="{9D8B030D-6E8A-4147-A177-3AD203B41FA5}">
                      <a16:colId xmlns:a16="http://schemas.microsoft.com/office/drawing/2014/main" val="20009"/>
                    </a:ext>
                  </a:extLst>
                </a:gridCol>
              </a:tblGrid>
              <a:tr h="381000">
                <a:tc>
                  <a:txBody>
                    <a:bodyPr/>
                    <a:lstStyle/>
                    <a:p>
                      <a:pPr>
                        <a:buNone/>
                      </a:pPr>
                      <a:endParaRPr lang="zh-CN" altLang="en-US" sz="2000" dirty="0"/>
                    </a:p>
                  </a:txBody>
                  <a:tcPr/>
                </a:tc>
                <a:tc>
                  <a:txBody>
                    <a:bodyPr/>
                    <a:lstStyle/>
                    <a:p>
                      <a:pPr>
                        <a:buNone/>
                      </a:pPr>
                      <a:r>
                        <a:rPr lang="zh-CN" altLang="en-US" sz="2000" dirty="0"/>
                        <a:t>年份</a:t>
                      </a:r>
                    </a:p>
                  </a:txBody>
                  <a:tcPr/>
                </a:tc>
                <a:tc>
                  <a:txBody>
                    <a:bodyPr/>
                    <a:lstStyle/>
                    <a:p>
                      <a:pPr>
                        <a:buNone/>
                      </a:pPr>
                      <a:r>
                        <a:rPr lang="zh-CN" altLang="en-US" sz="2000" dirty="0"/>
                        <a:t>员工年龄</a:t>
                      </a:r>
                    </a:p>
                  </a:txBody>
                  <a:tcPr/>
                </a:tc>
                <a:tc>
                  <a:txBody>
                    <a:bodyPr/>
                    <a:lstStyle/>
                    <a:p>
                      <a:pPr>
                        <a:buNone/>
                      </a:pPr>
                      <a:r>
                        <a:rPr lang="zh-CN" altLang="en-US" sz="2000"/>
                        <a:t>婚姻状况</a:t>
                      </a:r>
                    </a:p>
                  </a:txBody>
                  <a:tcPr/>
                </a:tc>
                <a:tc>
                  <a:txBody>
                    <a:bodyPr/>
                    <a:lstStyle/>
                    <a:p>
                      <a:pPr>
                        <a:buNone/>
                      </a:pPr>
                      <a:r>
                        <a:rPr lang="zh-CN" altLang="en-US" sz="2000"/>
                        <a:t>人种</a:t>
                      </a:r>
                    </a:p>
                  </a:txBody>
                  <a:tcPr/>
                </a:tc>
                <a:tc>
                  <a:txBody>
                    <a:bodyPr/>
                    <a:lstStyle/>
                    <a:p>
                      <a:pPr>
                        <a:buNone/>
                      </a:pPr>
                      <a:r>
                        <a:rPr lang="zh-CN" altLang="en-US" sz="2000" dirty="0"/>
                        <a:t>文化程度</a:t>
                      </a:r>
                    </a:p>
                  </a:txBody>
                  <a:tcPr/>
                </a:tc>
                <a:tc>
                  <a:txBody>
                    <a:bodyPr/>
                    <a:lstStyle/>
                    <a:p>
                      <a:pPr>
                        <a:buNone/>
                      </a:pPr>
                      <a:r>
                        <a:rPr lang="zh-CN" altLang="en-US" sz="2000" dirty="0"/>
                        <a:t>工作类型</a:t>
                      </a:r>
                    </a:p>
                  </a:txBody>
                  <a:tcPr/>
                </a:tc>
                <a:tc>
                  <a:txBody>
                    <a:bodyPr/>
                    <a:lstStyle/>
                    <a:p>
                      <a:pPr>
                        <a:buNone/>
                      </a:pPr>
                      <a:r>
                        <a:rPr lang="zh-CN" altLang="en-US" sz="2000" dirty="0"/>
                        <a:t>健康状况</a:t>
                      </a:r>
                    </a:p>
                  </a:txBody>
                  <a:tcPr/>
                </a:tc>
                <a:tc>
                  <a:txBody>
                    <a:bodyPr/>
                    <a:lstStyle/>
                    <a:p>
                      <a:pPr>
                        <a:buNone/>
                      </a:pPr>
                      <a:r>
                        <a:rPr lang="zh-CN" altLang="en-US" sz="2000"/>
                        <a:t>有无医疗保险</a:t>
                      </a:r>
                    </a:p>
                  </a:txBody>
                  <a:tcPr/>
                </a:tc>
                <a:tc>
                  <a:txBody>
                    <a:bodyPr/>
                    <a:lstStyle/>
                    <a:p>
                      <a:pPr>
                        <a:buNone/>
                      </a:pPr>
                      <a:r>
                        <a:rPr lang="zh-CN" altLang="en-US" sz="2000" dirty="0"/>
                        <a:t>年薪</a:t>
                      </a:r>
                    </a:p>
                  </a:txBody>
                  <a:tcPr/>
                </a:tc>
                <a:extLst>
                  <a:ext uri="{0D108BD9-81ED-4DB2-BD59-A6C34878D82A}">
                    <a16:rowId xmlns:a16="http://schemas.microsoft.com/office/drawing/2014/main" val="10000"/>
                  </a:ext>
                </a:extLst>
              </a:tr>
              <a:tr h="381000">
                <a:tc>
                  <a:txBody>
                    <a:bodyPr/>
                    <a:lstStyle/>
                    <a:p>
                      <a:pPr>
                        <a:buNone/>
                      </a:pPr>
                      <a:r>
                        <a:rPr lang="zh-CN" altLang="en-US" sz="2000" dirty="0"/>
                        <a:t>3</a:t>
                      </a:r>
                    </a:p>
                  </a:txBody>
                  <a:tcPr/>
                </a:tc>
                <a:tc>
                  <a:txBody>
                    <a:bodyPr/>
                    <a:lstStyle/>
                    <a:p>
                      <a:pPr>
                        <a:buNone/>
                      </a:pPr>
                      <a:r>
                        <a:rPr lang="zh-CN" altLang="en-US" sz="2000"/>
                        <a:t>2003</a:t>
                      </a:r>
                    </a:p>
                  </a:txBody>
                  <a:tcPr/>
                </a:tc>
                <a:tc>
                  <a:txBody>
                    <a:bodyPr/>
                    <a:lstStyle/>
                    <a:p>
                      <a:pPr>
                        <a:buNone/>
                      </a:pPr>
                      <a:r>
                        <a:rPr lang="zh-CN" altLang="en-US" sz="2000"/>
                        <a:t>43</a:t>
                      </a:r>
                    </a:p>
                  </a:txBody>
                  <a:tcPr/>
                </a:tc>
                <a:tc>
                  <a:txBody>
                    <a:bodyPr/>
                    <a:lstStyle/>
                    <a:p>
                      <a:pPr>
                        <a:buNone/>
                      </a:pPr>
                      <a:r>
                        <a:rPr lang="zh-CN" altLang="en-US" sz="2000" dirty="0"/>
                        <a:t>已婚</a:t>
                      </a:r>
                    </a:p>
                  </a:txBody>
                  <a:tcPr/>
                </a:tc>
                <a:tc>
                  <a:txBody>
                    <a:bodyPr/>
                    <a:lstStyle/>
                    <a:p>
                      <a:pPr>
                        <a:buNone/>
                      </a:pPr>
                      <a:r>
                        <a:rPr lang="zh-CN" altLang="en-US" sz="2000" dirty="0"/>
                        <a:t>亚洲人</a:t>
                      </a:r>
                    </a:p>
                  </a:txBody>
                  <a:tcPr/>
                </a:tc>
                <a:tc>
                  <a:txBody>
                    <a:bodyPr/>
                    <a:lstStyle/>
                    <a:p>
                      <a:pPr>
                        <a:buNone/>
                      </a:pPr>
                      <a:r>
                        <a:rPr lang="zh-CN" altLang="en-US" sz="2000"/>
                        <a:t>大学</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有</a:t>
                      </a:r>
                    </a:p>
                  </a:txBody>
                  <a:tcPr/>
                </a:tc>
                <a:tc>
                  <a:txBody>
                    <a:bodyPr/>
                    <a:lstStyle/>
                    <a:p>
                      <a:pPr>
                        <a:buNone/>
                      </a:pPr>
                      <a:r>
                        <a:rPr lang="zh-CN" altLang="en-US" sz="2000"/>
                        <a:t>154.68530</a:t>
                      </a:r>
                    </a:p>
                  </a:txBody>
                  <a:tcPr/>
                </a:tc>
                <a:extLst>
                  <a:ext uri="{0D108BD9-81ED-4DB2-BD59-A6C34878D82A}">
                    <a16:rowId xmlns:a16="http://schemas.microsoft.com/office/drawing/2014/main" val="10001"/>
                  </a:ext>
                </a:extLst>
              </a:tr>
              <a:tr h="381000">
                <a:tc>
                  <a:txBody>
                    <a:bodyPr/>
                    <a:lstStyle/>
                    <a:p>
                      <a:pPr>
                        <a:buNone/>
                      </a:pPr>
                      <a:r>
                        <a:rPr lang="zh-CN" altLang="en-US" sz="2000"/>
                        <a:t>7</a:t>
                      </a:r>
                    </a:p>
                  </a:txBody>
                  <a:tcPr/>
                </a:tc>
                <a:tc>
                  <a:txBody>
                    <a:bodyPr/>
                    <a:lstStyle/>
                    <a:p>
                      <a:pPr>
                        <a:buNone/>
                      </a:pPr>
                      <a:r>
                        <a:rPr lang="zh-CN" altLang="en-US" sz="2000"/>
                        <a:t>2008</a:t>
                      </a:r>
                    </a:p>
                  </a:txBody>
                  <a:tcPr/>
                </a:tc>
                <a:tc>
                  <a:txBody>
                    <a:bodyPr/>
                    <a:lstStyle/>
                    <a:p>
                      <a:pPr>
                        <a:buNone/>
                      </a:pPr>
                      <a:r>
                        <a:rPr lang="zh-CN" altLang="en-US" sz="2000"/>
                        <a:t>30</a:t>
                      </a:r>
                    </a:p>
                  </a:txBody>
                  <a:tcPr/>
                </a:tc>
                <a:tc>
                  <a:txBody>
                    <a:bodyPr/>
                    <a:lstStyle/>
                    <a:p>
                      <a:pPr>
                        <a:buNone/>
                      </a:pPr>
                      <a:r>
                        <a:rPr lang="zh-CN" altLang="en-US" sz="2000"/>
                        <a:t>未婚</a:t>
                      </a:r>
                    </a:p>
                  </a:txBody>
                  <a:tcPr/>
                </a:tc>
                <a:tc>
                  <a:txBody>
                    <a:bodyPr/>
                    <a:lstStyle/>
                    <a:p>
                      <a:pPr>
                        <a:buNone/>
                      </a:pPr>
                      <a:r>
                        <a:rPr lang="zh-CN" altLang="en-US" sz="2000"/>
                        <a:t>亚洲人</a:t>
                      </a:r>
                    </a:p>
                  </a:txBody>
                  <a:tcPr/>
                </a:tc>
                <a:tc>
                  <a:txBody>
                    <a:bodyPr/>
                    <a:lstStyle/>
                    <a:p>
                      <a:pPr>
                        <a:buNone/>
                      </a:pPr>
                      <a:r>
                        <a:rPr lang="zh-CN" altLang="en-US" sz="2000" dirty="0"/>
                        <a:t>大学在读</a:t>
                      </a:r>
                    </a:p>
                  </a:txBody>
                  <a:tcPr/>
                </a:tc>
                <a:tc>
                  <a:txBody>
                    <a:bodyPr/>
                    <a:lstStyle/>
                    <a:p>
                      <a:pPr>
                        <a:buNone/>
                      </a:pPr>
                      <a:r>
                        <a:rPr lang="zh-CN" altLang="en-US" sz="2000" dirty="0"/>
                        <a:t>技术</a:t>
                      </a:r>
                    </a:p>
                  </a:txBody>
                  <a:tcPr/>
                </a:tc>
                <a:tc>
                  <a:txBody>
                    <a:bodyPr/>
                    <a:lstStyle/>
                    <a:p>
                      <a:pPr>
                        <a:buNone/>
                      </a:pPr>
                      <a:r>
                        <a:rPr lang="zh-CN" altLang="en-US" sz="2000" dirty="0"/>
                        <a:t>良好</a:t>
                      </a:r>
                    </a:p>
                  </a:txBody>
                  <a:tcPr/>
                </a:tc>
                <a:tc>
                  <a:txBody>
                    <a:bodyPr/>
                    <a:lstStyle/>
                    <a:p>
                      <a:pPr>
                        <a:buNone/>
                      </a:pPr>
                      <a:r>
                        <a:rPr lang="zh-CN" altLang="en-US" sz="2000"/>
                        <a:t>有</a:t>
                      </a:r>
                    </a:p>
                  </a:txBody>
                  <a:tcPr/>
                </a:tc>
                <a:tc>
                  <a:txBody>
                    <a:bodyPr/>
                    <a:lstStyle/>
                    <a:p>
                      <a:pPr>
                        <a:buNone/>
                      </a:pPr>
                      <a:r>
                        <a:rPr lang="zh-CN" altLang="en-US" sz="2000"/>
                        <a:t>111.72080</a:t>
                      </a:r>
                    </a:p>
                  </a:txBody>
                  <a:tcPr/>
                </a:tc>
                <a:extLst>
                  <a:ext uri="{0D108BD9-81ED-4DB2-BD59-A6C34878D82A}">
                    <a16:rowId xmlns:a16="http://schemas.microsoft.com/office/drawing/2014/main" val="10002"/>
                  </a:ext>
                </a:extLst>
              </a:tr>
              <a:tr h="381000">
                <a:tc>
                  <a:txBody>
                    <a:bodyPr/>
                    <a:lstStyle/>
                    <a:p>
                      <a:pPr>
                        <a:buNone/>
                      </a:pPr>
                      <a:r>
                        <a:rPr lang="zh-CN" altLang="en-US" sz="2000"/>
                        <a:t>16</a:t>
                      </a:r>
                    </a:p>
                  </a:txBody>
                  <a:tcPr/>
                </a:tc>
                <a:tc>
                  <a:txBody>
                    <a:bodyPr/>
                    <a:lstStyle/>
                    <a:p>
                      <a:pPr>
                        <a:buNone/>
                      </a:pPr>
                      <a:r>
                        <a:rPr lang="zh-CN" altLang="en-US" sz="2000"/>
                        <a:t>2003</a:t>
                      </a:r>
                    </a:p>
                  </a:txBody>
                  <a:tcPr/>
                </a:tc>
                <a:tc>
                  <a:txBody>
                    <a:bodyPr/>
                    <a:lstStyle/>
                    <a:p>
                      <a:pPr>
                        <a:buNone/>
                      </a:pPr>
                      <a:r>
                        <a:rPr lang="zh-CN" altLang="en-US" sz="2000"/>
                        <a:t>37</a:t>
                      </a:r>
                    </a:p>
                  </a:txBody>
                  <a:tcPr/>
                </a:tc>
                <a:tc>
                  <a:txBody>
                    <a:bodyPr/>
                    <a:lstStyle/>
                    <a:p>
                      <a:pPr>
                        <a:buNone/>
                      </a:pPr>
                      <a:r>
                        <a:rPr lang="zh-CN" altLang="en-US" sz="2000"/>
                        <a:t>未婚</a:t>
                      </a:r>
                    </a:p>
                  </a:txBody>
                  <a:tcPr/>
                </a:tc>
                <a:tc>
                  <a:txBody>
                    <a:bodyPr/>
                    <a:lstStyle/>
                    <a:p>
                      <a:pPr>
                        <a:buNone/>
                      </a:pPr>
                      <a:r>
                        <a:rPr lang="zh-CN" altLang="en-US" sz="2000"/>
                        <a:t>亚洲人</a:t>
                      </a:r>
                    </a:p>
                  </a:txBody>
                  <a:tcPr/>
                </a:tc>
                <a:tc>
                  <a:txBody>
                    <a:bodyPr/>
                    <a:lstStyle/>
                    <a:p>
                      <a:pPr>
                        <a:buNone/>
                      </a:pPr>
                      <a:r>
                        <a:rPr lang="zh-CN" altLang="en-US" sz="2000"/>
                        <a:t>大学</a:t>
                      </a:r>
                    </a:p>
                  </a:txBody>
                  <a:tcPr/>
                </a:tc>
                <a:tc>
                  <a:txBody>
                    <a:bodyPr/>
                    <a:lstStyle/>
                    <a:p>
                      <a:pPr>
                        <a:buNone/>
                      </a:pPr>
                      <a:r>
                        <a:rPr lang="zh-CN" altLang="en-US" sz="2000" dirty="0"/>
                        <a:t>工业</a:t>
                      </a:r>
                    </a:p>
                  </a:txBody>
                  <a:tcPr/>
                </a:tc>
                <a:tc>
                  <a:txBody>
                    <a:bodyPr/>
                    <a:lstStyle/>
                    <a:p>
                      <a:pPr>
                        <a:buNone/>
                      </a:pPr>
                      <a:r>
                        <a:rPr lang="zh-CN" altLang="en-US" sz="2000" dirty="0"/>
                        <a:t>优秀</a:t>
                      </a:r>
                    </a:p>
                  </a:txBody>
                  <a:tcPr/>
                </a:tc>
                <a:tc>
                  <a:txBody>
                    <a:bodyPr/>
                    <a:lstStyle/>
                    <a:p>
                      <a:pPr>
                        <a:buNone/>
                      </a:pPr>
                      <a:r>
                        <a:rPr lang="zh-CN" altLang="en-US" sz="2000" dirty="0"/>
                        <a:t>无</a:t>
                      </a:r>
                    </a:p>
                  </a:txBody>
                  <a:tcPr/>
                </a:tc>
                <a:tc>
                  <a:txBody>
                    <a:bodyPr/>
                    <a:lstStyle/>
                    <a:p>
                      <a:pPr>
                        <a:buNone/>
                      </a:pPr>
                      <a:r>
                        <a:rPr lang="zh-CN" altLang="en-US" sz="2000"/>
                        <a:t>82.67964</a:t>
                      </a:r>
                    </a:p>
                  </a:txBody>
                  <a:tcPr/>
                </a:tc>
                <a:extLst>
                  <a:ext uri="{0D108BD9-81ED-4DB2-BD59-A6C34878D82A}">
                    <a16:rowId xmlns:a16="http://schemas.microsoft.com/office/drawing/2014/main" val="10003"/>
                  </a:ext>
                </a:extLst>
              </a:tr>
              <a:tr h="381000">
                <a:tc>
                  <a:txBody>
                    <a:bodyPr/>
                    <a:lstStyle/>
                    <a:p>
                      <a:pPr>
                        <a:buNone/>
                      </a:pPr>
                      <a:r>
                        <a:rPr lang="zh-CN" altLang="en-US" sz="2000"/>
                        <a:t>20</a:t>
                      </a:r>
                    </a:p>
                  </a:txBody>
                  <a:tcPr/>
                </a:tc>
                <a:tc>
                  <a:txBody>
                    <a:bodyPr/>
                    <a:lstStyle/>
                    <a:p>
                      <a:pPr>
                        <a:buNone/>
                      </a:pPr>
                      <a:r>
                        <a:rPr lang="zh-CN" altLang="en-US" sz="2000"/>
                        <a:t>2003</a:t>
                      </a:r>
                    </a:p>
                  </a:txBody>
                  <a:tcPr/>
                </a:tc>
                <a:tc>
                  <a:txBody>
                    <a:bodyPr/>
                    <a:lstStyle/>
                    <a:p>
                      <a:pPr>
                        <a:buNone/>
                      </a:pPr>
                      <a:r>
                        <a:rPr lang="zh-CN" altLang="en-US" sz="2000"/>
                        <a:t>38</a:t>
                      </a:r>
                    </a:p>
                  </a:txBody>
                  <a:tcPr/>
                </a:tc>
                <a:tc>
                  <a:txBody>
                    <a:bodyPr/>
                    <a:lstStyle/>
                    <a:p>
                      <a:pPr>
                        <a:buNone/>
                      </a:pPr>
                      <a:r>
                        <a:rPr lang="zh-CN" altLang="en-US" sz="2000"/>
                        <a:t>已婚</a:t>
                      </a:r>
                    </a:p>
                  </a:txBody>
                  <a:tcPr/>
                </a:tc>
                <a:tc>
                  <a:txBody>
                    <a:bodyPr/>
                    <a:lstStyle/>
                    <a:p>
                      <a:pPr>
                        <a:buNone/>
                      </a:pPr>
                      <a:r>
                        <a:rPr lang="zh-CN" altLang="en-US" sz="2000"/>
                        <a:t>亚洲人</a:t>
                      </a:r>
                    </a:p>
                  </a:txBody>
                  <a:tcPr/>
                </a:tc>
                <a:tc>
                  <a:txBody>
                    <a:bodyPr/>
                    <a:lstStyle/>
                    <a:p>
                      <a:pPr>
                        <a:buNone/>
                      </a:pPr>
                      <a:r>
                        <a:rPr lang="zh-CN" altLang="en-US" sz="2000"/>
                        <a:t>大学</a:t>
                      </a:r>
                    </a:p>
                  </a:txBody>
                  <a:tcPr/>
                </a:tc>
                <a:tc>
                  <a:txBody>
                    <a:bodyPr/>
                    <a:lstStyle/>
                    <a:p>
                      <a:pPr>
                        <a:buNone/>
                      </a:pPr>
                      <a:r>
                        <a:rPr lang="zh-CN" altLang="en-US" sz="2000" dirty="0"/>
                        <a:t>技术</a:t>
                      </a:r>
                    </a:p>
                  </a:txBody>
                  <a:tcPr/>
                </a:tc>
                <a:tc>
                  <a:txBody>
                    <a:bodyPr/>
                    <a:lstStyle/>
                    <a:p>
                      <a:pPr>
                        <a:buNone/>
                      </a:pPr>
                      <a:r>
                        <a:rPr lang="zh-CN" altLang="en-US" sz="2000" dirty="0"/>
                        <a:t>优秀</a:t>
                      </a:r>
                    </a:p>
                  </a:txBody>
                  <a:tcPr/>
                </a:tc>
                <a:tc>
                  <a:txBody>
                    <a:bodyPr/>
                    <a:lstStyle/>
                    <a:p>
                      <a:pPr>
                        <a:buNone/>
                      </a:pPr>
                      <a:r>
                        <a:rPr lang="zh-CN" altLang="en-US" sz="2000" dirty="0"/>
                        <a:t>无</a:t>
                      </a:r>
                    </a:p>
                  </a:txBody>
                  <a:tcPr/>
                </a:tc>
                <a:tc>
                  <a:txBody>
                    <a:bodyPr/>
                    <a:lstStyle/>
                    <a:p>
                      <a:pPr>
                        <a:buNone/>
                      </a:pPr>
                      <a:r>
                        <a:rPr lang="zh-CN" altLang="en-US" sz="2000" dirty="0"/>
                        <a:t>200.54330</a:t>
                      </a:r>
                    </a:p>
                  </a:txBody>
                  <a:tcPr/>
                </a:tc>
                <a:extLst>
                  <a:ext uri="{0D108BD9-81ED-4DB2-BD59-A6C34878D82A}">
                    <a16:rowId xmlns:a16="http://schemas.microsoft.com/office/drawing/2014/main" val="10004"/>
                  </a:ext>
                </a:extLst>
              </a:tr>
              <a:tr h="381000">
                <a:tc>
                  <a:txBody>
                    <a:bodyPr/>
                    <a:lstStyle/>
                    <a:p>
                      <a:pPr>
                        <a:buNone/>
                      </a:pPr>
                      <a:r>
                        <a:rPr lang="zh-CN" altLang="en-US" sz="2000"/>
                        <a:t>40</a:t>
                      </a:r>
                    </a:p>
                  </a:txBody>
                  <a:tcPr/>
                </a:tc>
                <a:tc>
                  <a:txBody>
                    <a:bodyPr/>
                    <a:lstStyle/>
                    <a:p>
                      <a:pPr>
                        <a:buNone/>
                      </a:pPr>
                      <a:r>
                        <a:rPr lang="zh-CN" altLang="en-US" sz="2000"/>
                        <a:t>2004</a:t>
                      </a:r>
                    </a:p>
                  </a:txBody>
                  <a:tcPr/>
                </a:tc>
                <a:tc>
                  <a:txBody>
                    <a:bodyPr/>
                    <a:lstStyle/>
                    <a:p>
                      <a:pPr>
                        <a:buNone/>
                      </a:pPr>
                      <a:r>
                        <a:rPr lang="zh-CN" altLang="en-US" sz="2000"/>
                        <a:t>28</a:t>
                      </a:r>
                    </a:p>
                  </a:txBody>
                  <a:tcPr/>
                </a:tc>
                <a:tc>
                  <a:txBody>
                    <a:bodyPr/>
                    <a:lstStyle/>
                    <a:p>
                      <a:pPr>
                        <a:buNone/>
                      </a:pPr>
                      <a:r>
                        <a:rPr lang="zh-CN" altLang="en-US" sz="2000"/>
                        <a:t>已婚</a:t>
                      </a:r>
                    </a:p>
                  </a:txBody>
                  <a:tcPr/>
                </a:tc>
                <a:tc>
                  <a:txBody>
                    <a:bodyPr/>
                    <a:lstStyle/>
                    <a:p>
                      <a:pPr>
                        <a:buNone/>
                      </a:pPr>
                      <a:r>
                        <a:rPr lang="zh-CN" altLang="en-US" sz="2000"/>
                        <a:t>亚洲人</a:t>
                      </a:r>
                    </a:p>
                  </a:txBody>
                  <a:tcPr/>
                </a:tc>
                <a:tc>
                  <a:txBody>
                    <a:bodyPr/>
                    <a:lstStyle/>
                    <a:p>
                      <a:pPr>
                        <a:buNone/>
                      </a:pPr>
                      <a:r>
                        <a:rPr lang="zh-CN" altLang="en-US" sz="2000"/>
                        <a:t>大学</a:t>
                      </a:r>
                    </a:p>
                  </a:txBody>
                  <a:tcPr/>
                </a:tc>
                <a:tc>
                  <a:txBody>
                    <a:bodyPr/>
                    <a:lstStyle/>
                    <a:p>
                      <a:pPr>
                        <a:buNone/>
                      </a:pPr>
                      <a:r>
                        <a:rPr lang="zh-CN" altLang="en-US" sz="2000"/>
                        <a:t>工业</a:t>
                      </a:r>
                    </a:p>
                  </a:txBody>
                  <a:tcPr/>
                </a:tc>
                <a:tc>
                  <a:txBody>
                    <a:bodyPr/>
                    <a:lstStyle/>
                    <a:p>
                      <a:pPr>
                        <a:buNone/>
                      </a:pPr>
                      <a:r>
                        <a:rPr lang="zh-CN" altLang="en-US" sz="2000"/>
                        <a:t>优秀</a:t>
                      </a:r>
                    </a:p>
                  </a:txBody>
                  <a:tcPr/>
                </a:tc>
                <a:tc>
                  <a:txBody>
                    <a:bodyPr/>
                    <a:lstStyle/>
                    <a:p>
                      <a:pPr>
                        <a:buNone/>
                      </a:pPr>
                      <a:r>
                        <a:rPr lang="zh-CN" altLang="en-US" sz="2000"/>
                        <a:t>无</a:t>
                      </a:r>
                    </a:p>
                  </a:txBody>
                  <a:tcPr/>
                </a:tc>
                <a:tc>
                  <a:txBody>
                    <a:bodyPr/>
                    <a:lstStyle/>
                    <a:p>
                      <a:pPr>
                        <a:buNone/>
                      </a:pPr>
                      <a:r>
                        <a:rPr lang="zh-CN" altLang="en-US" sz="2000" dirty="0"/>
                        <a:t>34.60742</a:t>
                      </a:r>
                    </a:p>
                  </a:txBody>
                  <a:tcPr/>
                </a:tc>
                <a:extLst>
                  <a:ext uri="{0D108BD9-81ED-4DB2-BD59-A6C34878D82A}">
                    <a16:rowId xmlns:a16="http://schemas.microsoft.com/office/drawing/2014/main" val="10005"/>
                  </a:ext>
                </a:extLst>
              </a:tr>
            </a:tbl>
          </a:graphicData>
        </a:graphic>
      </p:graphicFrame>
      <p:sp>
        <p:nvSpPr>
          <p:cNvPr id="6" name="矩形 5"/>
          <p:cNvSpPr/>
          <p:nvPr/>
        </p:nvSpPr>
        <p:spPr>
          <a:xfrm>
            <a:off x="767408" y="1342040"/>
            <a:ext cx="8712968" cy="1015663"/>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 ==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亚洲人</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p>
          <a:p>
            <a:r>
              <a:rPr lang="zh-CN" altLang="en-US" sz="2000" dirty="0">
                <a:solidFill>
                  <a:srgbClr val="00005F"/>
                </a:solidFill>
                <a:highlight>
                  <a:srgbClr val="FFFFFF"/>
                </a:highlight>
                <a:latin typeface="Monaco" panose="020B0509030404040204" pitchFamily="49" charset="0"/>
              </a:rPr>
              <a:t>解读：</a:t>
            </a:r>
            <a:r>
              <a:rPr lang="en-US" altLang="zh-CN" sz="2000" dirty="0">
                <a:solidFill>
                  <a:srgbClr val="00005F"/>
                </a:solidFill>
                <a:highlight>
                  <a:srgbClr val="FFFFFF"/>
                </a:highlight>
                <a:latin typeface="Monaco" panose="020B0509030404040204" pitchFamily="49" charset="0"/>
              </a:rPr>
              <a:t>=</a:t>
            </a:r>
            <a:r>
              <a:rPr lang="zh-CN" altLang="en-US" sz="2000" dirty="0">
                <a:solidFill>
                  <a:srgbClr val="00005F"/>
                </a:solidFill>
                <a:highlight>
                  <a:srgbClr val="FFFFFF"/>
                </a:highlight>
                <a:latin typeface="Monaco" panose="020B0509030404040204" pitchFamily="49" charset="0"/>
              </a:rPr>
              <a:t>并不表示“等于”，而赋值。</a:t>
            </a:r>
            <a:r>
              <a:rPr lang="en-US" altLang="zh-CN" sz="2000" dirty="0">
                <a:solidFill>
                  <a:srgbClr val="00005F"/>
                </a:solidFill>
                <a:highlight>
                  <a:srgbClr val="FFFFFF"/>
                </a:highlight>
                <a:latin typeface="Monaco" panose="020B0509030404040204" pitchFamily="49" charset="0"/>
              </a:rPr>
              <a:t>==</a:t>
            </a:r>
            <a:r>
              <a:rPr lang="zh-CN" altLang="en-US" sz="2000" dirty="0">
                <a:solidFill>
                  <a:srgbClr val="00005F"/>
                </a:solidFill>
                <a:highlight>
                  <a:srgbClr val="FFFFFF"/>
                </a:highlight>
                <a:latin typeface="Monaco" panose="020B0509030404040204" pitchFamily="49" charset="0"/>
              </a:rPr>
              <a:t>才是真正意义上的“相等”</a:t>
            </a:r>
            <a:endParaRPr lang="en-US" altLang="zh-CN" sz="2000" dirty="0">
              <a:solidFill>
                <a:srgbClr val="00005F"/>
              </a:solidFill>
              <a:highlight>
                <a:srgbClr val="FFFFFF"/>
              </a:highlight>
              <a:latin typeface="Monaco" panose="020B0509030404040204" pitchFamily="49" charset="0"/>
            </a:endParaRPr>
          </a:p>
          <a:p>
            <a:r>
              <a:rPr lang="zh-CN" altLang="en-US" sz="2000" dirty="0">
                <a:solidFill>
                  <a:srgbClr val="00005F"/>
                </a:solidFill>
                <a:highlight>
                  <a:srgbClr val="FFFFFF"/>
                </a:highlight>
                <a:latin typeface="Monaco" panose="020B0509030404040204" pitchFamily="49" charset="0"/>
              </a:rPr>
              <a:t>结果：</a:t>
            </a:r>
            <a:endParaRPr lang="en-US" altLang="zh-CN"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rPr>
              <a:t>目</a:t>
            </a:r>
            <a:r>
              <a:rPr kumimoji="1" lang="zh-CN" altLang="en-US" b="1" dirty="0">
                <a:solidFill>
                  <a:srgbClr val="2965AB"/>
                </a:solidFill>
              </a:rPr>
              <a:t>录</a:t>
            </a:r>
          </a:p>
        </p:txBody>
      </p:sp>
      <p:sp>
        <p:nvSpPr>
          <p:cNvPr id="3" name="Rectangle 3"/>
          <p:cNvSpPr txBox="1">
            <a:spLocks noChangeArrowheads="1"/>
          </p:cNvSpPr>
          <p:nvPr/>
        </p:nvSpPr>
        <p:spPr>
          <a:xfrm>
            <a:off x="479425" y="1412875"/>
            <a:ext cx="10081260" cy="6092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zh-CN" altLang="en-US" sz="2400" b="1" dirty="0">
                <a:solidFill>
                  <a:srgbClr val="2965AB">
                    <a:alpha val="40000"/>
                  </a:srgbClr>
                </a:solidFill>
              </a:rPr>
              <a:t>数据预处理概述</a:t>
            </a:r>
            <a:endParaRPr lang="zh-CN" altLang="en-US" sz="2400" b="1" dirty="0">
              <a:solidFill>
                <a:srgbClr val="FF0000">
                  <a:alpha val="40000"/>
                </a:srgbClr>
              </a:solidFill>
            </a:endParaRPr>
          </a:p>
          <a:p>
            <a:pPr>
              <a:lnSpc>
                <a:spcPct val="150000"/>
              </a:lnSpc>
              <a:buClr>
                <a:srgbClr val="2965AB"/>
              </a:buClr>
              <a:buSzPct val="100000"/>
            </a:pPr>
            <a:r>
              <a:rPr lang="zh-CN" altLang="en-US" sz="2400" b="1" dirty="0">
                <a:solidFill>
                  <a:srgbClr val="2965AB">
                    <a:alpha val="40000"/>
                  </a:srgbClr>
                </a:solidFill>
              </a:rPr>
              <a:t>数据读写</a:t>
            </a:r>
          </a:p>
          <a:p>
            <a:pPr>
              <a:lnSpc>
                <a:spcPct val="150000"/>
              </a:lnSpc>
              <a:buClr>
                <a:srgbClr val="2965AB"/>
              </a:buClr>
              <a:buSzPct val="100000"/>
            </a:pPr>
            <a:r>
              <a:rPr lang="zh-CN" altLang="en-US" sz="2400" b="1" dirty="0">
                <a:solidFill>
                  <a:srgbClr val="2965AB">
                    <a:alpha val="40000"/>
                  </a:srgbClr>
                </a:solidFill>
              </a:rPr>
              <a:t>索引和切片</a:t>
            </a:r>
            <a:endParaRPr lang="zh-CN" altLang="en-US" sz="2400" b="1" dirty="0">
              <a:solidFill>
                <a:srgbClr val="2965AB"/>
              </a:solidFill>
            </a:endParaRPr>
          </a:p>
          <a:p>
            <a:pPr>
              <a:lnSpc>
                <a:spcPct val="150000"/>
              </a:lnSpc>
              <a:buClr>
                <a:srgbClr val="2965AB"/>
              </a:buClr>
              <a:buSzPct val="100000"/>
            </a:pPr>
            <a:r>
              <a:rPr lang="zh-CN" altLang="en-US" sz="2400" b="1" dirty="0">
                <a:solidFill>
                  <a:srgbClr val="2965AB"/>
                </a:solidFill>
                <a:sym typeface="+mn-ea"/>
              </a:rPr>
              <a:t>数据描述、统计和分组</a:t>
            </a:r>
            <a:endParaRPr lang="zh-CN" altLang="en-US" sz="2400" b="1" dirty="0">
              <a:solidFill>
                <a:srgbClr val="2965AB"/>
              </a:solidFill>
            </a:endParaRPr>
          </a:p>
          <a:p>
            <a:pPr>
              <a:lnSpc>
                <a:spcPct val="150000"/>
              </a:lnSpc>
              <a:buClr>
                <a:srgbClr val="2965AB"/>
              </a:buClr>
              <a:buSzPct val="100000"/>
            </a:pPr>
            <a:r>
              <a:rPr lang="zh-CN" altLang="en-US" sz="2400" b="1" dirty="0">
                <a:solidFill>
                  <a:srgbClr val="2965AB">
                    <a:alpha val="40000"/>
                  </a:srgbClr>
                </a:solidFill>
                <a:sym typeface="+mn-ea"/>
              </a:rPr>
              <a:t>缺失数据和异常值处理</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sym typeface="+mn-ea"/>
              </a:rPr>
              <a:t>时间序列数据处理</a:t>
            </a:r>
            <a:endParaRPr lang="zh-CN" altLang="en-US" sz="2400" b="1" dirty="0">
              <a:solidFill>
                <a:srgbClr val="2965AB">
                  <a:alpha val="40000"/>
                </a:srgbClr>
              </a:solidFill>
            </a:endParaRPr>
          </a:p>
          <a:p>
            <a:pPr>
              <a:lnSpc>
                <a:spcPct val="150000"/>
              </a:lnSpc>
              <a:buClr>
                <a:srgbClr val="2965AB"/>
              </a:buClr>
              <a:buSzPct val="100000"/>
            </a:pPr>
            <a:endParaRPr lang="en-US" altLang="zh-CN" sz="2400" b="1" dirty="0">
              <a:solidFill>
                <a:srgbClr val="2965AB">
                  <a:alpha val="40000"/>
                </a:srgbClr>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en-US" altLang="zh-CN" sz="2400" b="1" dirty="0">
              <a:solidFill>
                <a:srgbClr val="2965AB"/>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endParaRPr lang="en-US" sz="2000" dirty="0"/>
          </a:p>
        </p:txBody>
      </p:sp>
      <p:sp>
        <p:nvSpPr>
          <p:cNvPr id="4" name="文本占位符 1"/>
          <p:cNvSpPr txBox="1"/>
          <p:nvPr/>
        </p:nvSpPr>
        <p:spPr>
          <a:xfrm>
            <a:off x="479376" y="116632"/>
            <a:ext cx="5976664"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b="1" dirty="0">
                <a:solidFill>
                  <a:srgbClr val="2965AB"/>
                </a:solidFill>
                <a:sym typeface="+mn-ea"/>
              </a:rPr>
              <a:t>info</a:t>
            </a:r>
            <a:r>
              <a:rPr lang="zh-CN" altLang="en-US" b="1" dirty="0">
                <a:solidFill>
                  <a:srgbClr val="2965AB"/>
                </a:solidFill>
                <a:sym typeface="+mn-ea"/>
              </a:rPr>
              <a:t>函数查看数据集基本信息</a:t>
            </a:r>
            <a:endParaRPr kumimoji="1" lang="zh-CN" altLang="en-US" b="1" dirty="0">
              <a:solidFill>
                <a:srgbClr val="2965AB"/>
              </a:solidFill>
              <a:latin typeface="微软雅黑" panose="020B0503020204020204" charset="-122"/>
              <a:ea typeface="微软雅黑" panose="020B0503020204020204" charset="-122"/>
              <a:sym typeface="+mn-ea"/>
            </a:endParaRPr>
          </a:p>
        </p:txBody>
      </p:sp>
      <p:sp>
        <p:nvSpPr>
          <p:cNvPr id="9" name="文本框 8"/>
          <p:cNvSpPr txBox="1"/>
          <p:nvPr/>
        </p:nvSpPr>
        <p:spPr>
          <a:xfrm>
            <a:off x="4872355" y="2001520"/>
            <a:ext cx="6402070" cy="4399915"/>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&lt;class 'pandas.core.frame.DataFrame'&gt;</a:t>
            </a:r>
          </a:p>
          <a:p>
            <a:r>
              <a:rPr lang="zh-CN" altLang="en-US" sz="2000" dirty="0">
                <a:latin typeface="Monaco" panose="020B0509030404040204" pitchFamily="49" charset="0"/>
              </a:rPr>
              <a:t>RangeIndex: 3000 entries, 0 to 2999</a:t>
            </a:r>
          </a:p>
          <a:p>
            <a:r>
              <a:rPr lang="zh-CN" altLang="en-US" sz="2000" dirty="0">
                <a:latin typeface="Monaco" panose="020B0509030404040204" pitchFamily="49" charset="0"/>
              </a:rPr>
              <a:t>Data columns (total 9 columns):</a:t>
            </a:r>
          </a:p>
          <a:p>
            <a:r>
              <a:rPr lang="zh-CN" altLang="en-US" sz="2000" dirty="0">
                <a:latin typeface="Monaco" panose="020B0509030404040204" pitchFamily="49" charset="0"/>
              </a:rPr>
              <a:t>年份        3000 non-null int64</a:t>
            </a:r>
          </a:p>
          <a:p>
            <a:r>
              <a:rPr lang="zh-CN" altLang="en-US" sz="2000" dirty="0">
                <a:latin typeface="Monaco" panose="020B0509030404040204" pitchFamily="49" charset="0"/>
              </a:rPr>
              <a:t>员工年龄      3000 non-null int64</a:t>
            </a:r>
          </a:p>
          <a:p>
            <a:r>
              <a:rPr lang="zh-CN" altLang="en-US" sz="2000" dirty="0">
                <a:latin typeface="Monaco" panose="020B0509030404040204" pitchFamily="49" charset="0"/>
              </a:rPr>
              <a:t>婚姻状况      3000 non-null object</a:t>
            </a:r>
          </a:p>
          <a:p>
            <a:r>
              <a:rPr lang="zh-CN" altLang="en-US" sz="2000" dirty="0">
                <a:latin typeface="Monaco" panose="020B0509030404040204" pitchFamily="49" charset="0"/>
              </a:rPr>
              <a:t>人种        3000 non-null object</a:t>
            </a:r>
          </a:p>
          <a:p>
            <a:r>
              <a:rPr lang="zh-CN" altLang="en-US" sz="2000" dirty="0">
                <a:latin typeface="Monaco" panose="020B0509030404040204" pitchFamily="49" charset="0"/>
              </a:rPr>
              <a:t>文化程度      3000 non-null object</a:t>
            </a:r>
          </a:p>
          <a:p>
            <a:r>
              <a:rPr lang="zh-CN" altLang="en-US" sz="2000" dirty="0">
                <a:latin typeface="Monaco" panose="020B0509030404040204" pitchFamily="49" charset="0"/>
              </a:rPr>
              <a:t>工作类型      3000 non-null object</a:t>
            </a:r>
          </a:p>
          <a:p>
            <a:r>
              <a:rPr lang="zh-CN" altLang="en-US" sz="2000" dirty="0">
                <a:latin typeface="Monaco" panose="020B0509030404040204" pitchFamily="49" charset="0"/>
              </a:rPr>
              <a:t>健康状况      3000 non-null object</a:t>
            </a:r>
          </a:p>
          <a:p>
            <a:r>
              <a:rPr lang="zh-CN" altLang="en-US" sz="2000" dirty="0">
                <a:latin typeface="Monaco" panose="020B0509030404040204" pitchFamily="49" charset="0"/>
              </a:rPr>
              <a:t>有无医疗保险    3000 non-null object</a:t>
            </a:r>
          </a:p>
          <a:p>
            <a:r>
              <a:rPr lang="zh-CN" altLang="en-US" sz="2000" dirty="0">
                <a:latin typeface="Monaco" panose="020B0509030404040204" pitchFamily="49" charset="0"/>
              </a:rPr>
              <a:t>年薪        3000 non-null float64</a:t>
            </a:r>
          </a:p>
          <a:p>
            <a:r>
              <a:rPr lang="zh-CN" altLang="en-US" sz="2000" dirty="0">
                <a:latin typeface="Monaco" panose="020B0509030404040204" pitchFamily="49" charset="0"/>
              </a:rPr>
              <a:t>dtypes: float64(1), int64(2), object(6)</a:t>
            </a:r>
          </a:p>
          <a:p>
            <a:r>
              <a:rPr lang="zh-CN" altLang="en-US" sz="2000" dirty="0">
                <a:latin typeface="Monaco" panose="020B0509030404040204" pitchFamily="49" charset="0"/>
              </a:rPr>
              <a:t>memory usage: 211.0+ KB</a:t>
            </a:r>
          </a:p>
        </p:txBody>
      </p:sp>
      <p:sp>
        <p:nvSpPr>
          <p:cNvPr id="3" name="矩形 2"/>
          <p:cNvSpPr/>
          <p:nvPr/>
        </p:nvSpPr>
        <p:spPr>
          <a:xfrm>
            <a:off x="4872479" y="1484602"/>
            <a:ext cx="1877437" cy="40011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info</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2" name="文本框 1"/>
          <p:cNvSpPr txBox="1"/>
          <p:nvPr/>
        </p:nvSpPr>
        <p:spPr>
          <a:xfrm>
            <a:off x="797560" y="6002655"/>
            <a:ext cx="3450104" cy="398780"/>
          </a:xfrm>
          <a:prstGeom prst="rect">
            <a:avLst/>
          </a:prstGeom>
          <a:noFill/>
        </p:spPr>
        <p:txBody>
          <a:bodyPr wrap="square" rtlCol="0">
            <a:spAutoFit/>
          </a:bodyPr>
          <a:lstStyle/>
          <a:p>
            <a:pPr algn="r"/>
            <a:r>
              <a:rPr lang="zh-CN" altLang="en-US" sz="2000" dirty="0">
                <a:latin typeface="微软雅黑 Light" panose="020B0502040204020203" pitchFamily="34" charset="-122"/>
                <a:ea typeface="微软雅黑 Light" panose="020B0502040204020203" pitchFamily="34" charset="-122"/>
              </a:rPr>
              <a:t>数据集占用内存大小</a:t>
            </a:r>
          </a:p>
        </p:txBody>
      </p:sp>
      <p:cxnSp>
        <p:nvCxnSpPr>
          <p:cNvPr id="6" name="直接箭头连接符 5"/>
          <p:cNvCxnSpPr>
            <a:stCxn id="2" idx="3"/>
          </p:cNvCxnSpPr>
          <p:nvPr/>
        </p:nvCxnSpPr>
        <p:spPr>
          <a:xfrm>
            <a:off x="4247515" y="6202045"/>
            <a:ext cx="55181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97560" y="2261870"/>
            <a:ext cx="2669540" cy="398780"/>
          </a:xfrm>
          <a:prstGeom prst="rect">
            <a:avLst/>
          </a:prstGeom>
          <a:noFill/>
        </p:spPr>
        <p:txBody>
          <a:bodyPr wrap="square" rtlCol="0">
            <a:spAutoFit/>
          </a:bodyPr>
          <a:lstStyle/>
          <a:p>
            <a:pPr algn="r"/>
            <a:r>
              <a:rPr lang="en-US" altLang="zh-CN" sz="2000" dirty="0">
                <a:latin typeface="微软雅黑 Light" panose="020B0502040204020203" pitchFamily="34" charset="-122"/>
                <a:ea typeface="微软雅黑 Light" panose="020B0502040204020203" pitchFamily="34" charset="-122"/>
              </a:rPr>
              <a:t>3000</a:t>
            </a:r>
            <a:r>
              <a:rPr lang="zh-CN" altLang="en-US" sz="2000" dirty="0">
                <a:latin typeface="微软雅黑 Light" panose="020B0502040204020203" pitchFamily="34" charset="-122"/>
                <a:ea typeface="微软雅黑 Light" panose="020B0502040204020203" pitchFamily="34" charset="-122"/>
              </a:rPr>
              <a:t>个样本数据</a:t>
            </a:r>
          </a:p>
        </p:txBody>
      </p:sp>
      <p:cxnSp>
        <p:nvCxnSpPr>
          <p:cNvPr id="8" name="直接箭头连接符 7"/>
          <p:cNvCxnSpPr>
            <a:stCxn id="7" idx="3"/>
          </p:cNvCxnSpPr>
          <p:nvPr/>
        </p:nvCxnSpPr>
        <p:spPr>
          <a:xfrm>
            <a:off x="3467100" y="2461260"/>
            <a:ext cx="1346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97560" y="2660650"/>
            <a:ext cx="2669540" cy="398780"/>
          </a:xfrm>
          <a:prstGeom prst="rect">
            <a:avLst/>
          </a:prstGeom>
          <a:noFill/>
        </p:spPr>
        <p:txBody>
          <a:bodyPr wrap="square" rtlCol="0">
            <a:spAutoFit/>
          </a:bodyPr>
          <a:lstStyle/>
          <a:p>
            <a:pPr algn="r"/>
            <a:r>
              <a:rPr lang="en-US" sz="2000" dirty="0">
                <a:latin typeface="微软雅黑 Light" panose="020B0502040204020203" pitchFamily="34" charset="-122"/>
                <a:ea typeface="微软雅黑 Light" panose="020B0502040204020203" pitchFamily="34" charset="-122"/>
              </a:rPr>
              <a:t>9</a:t>
            </a:r>
            <a:r>
              <a:rPr lang="zh-CN" altLang="en-US" sz="2000" dirty="0">
                <a:latin typeface="微软雅黑 Light" panose="020B0502040204020203" pitchFamily="34" charset="-122"/>
                <a:ea typeface="微软雅黑 Light" panose="020B0502040204020203" pitchFamily="34" charset="-122"/>
              </a:rPr>
              <a:t>列数据</a:t>
            </a:r>
            <a:endParaRPr lang="zh-CN" altLang="en-US" sz="2000" dirty="0">
              <a:solidFill>
                <a:srgbClr val="FF0000"/>
              </a:solidFill>
              <a:latin typeface="微软雅黑 Light" panose="020B0502040204020203" pitchFamily="34" charset="-122"/>
              <a:ea typeface="微软雅黑 Light" panose="020B0502040204020203" pitchFamily="34" charset="-122"/>
            </a:endParaRPr>
          </a:p>
        </p:txBody>
      </p:sp>
      <p:cxnSp>
        <p:nvCxnSpPr>
          <p:cNvPr id="12" name="直接箭头连接符 11"/>
          <p:cNvCxnSpPr>
            <a:stCxn id="11" idx="3"/>
          </p:cNvCxnSpPr>
          <p:nvPr/>
        </p:nvCxnSpPr>
        <p:spPr>
          <a:xfrm>
            <a:off x="3467100" y="2860040"/>
            <a:ext cx="1346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957705" y="3848100"/>
            <a:ext cx="1391285" cy="1938020"/>
          </a:xfrm>
          <a:prstGeom prst="rect">
            <a:avLst/>
          </a:prstGeom>
          <a:noFill/>
        </p:spPr>
        <p:txBody>
          <a:bodyPr wrap="square" rtlCol="0">
            <a:spAutoFit/>
          </a:bodyPr>
          <a:lstStyle/>
          <a:p>
            <a:pPr algn="r"/>
            <a:r>
              <a:rPr lang="zh-CN" altLang="en-US" sz="2000" dirty="0">
                <a:latin typeface="微软雅黑 Light" panose="020B0502040204020203" pitchFamily="34" charset="-122"/>
                <a:ea typeface="微软雅黑 Light" panose="020B0502040204020203" pitchFamily="34" charset="-122"/>
              </a:rPr>
              <a:t>各变量的详细信息</a:t>
            </a:r>
            <a:endParaRPr lang="en-US" altLang="zh-CN" sz="2000" dirty="0">
              <a:latin typeface="微软雅黑 Light" panose="020B0502040204020203" pitchFamily="34" charset="-122"/>
              <a:ea typeface="微软雅黑 Light" panose="020B0502040204020203" pitchFamily="34" charset="-122"/>
            </a:endParaRPr>
          </a:p>
          <a:p>
            <a:pPr algn="r"/>
            <a:r>
              <a:rPr lang="zh-CN" altLang="en-US"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sym typeface="+mn-ea"/>
              </a:rPr>
              <a:t>每列数据的类型和非空取值个数</a:t>
            </a:r>
            <a:r>
              <a:rPr lang="zh-CN" altLang="en-US" sz="2000" dirty="0">
                <a:latin typeface="微软雅黑 Light" panose="020B0502040204020203" pitchFamily="34" charset="-122"/>
                <a:ea typeface="微软雅黑 Light" panose="020B0502040204020203" pitchFamily="34" charset="-122"/>
              </a:rPr>
              <a:t>）</a:t>
            </a:r>
          </a:p>
        </p:txBody>
      </p:sp>
      <p:cxnSp>
        <p:nvCxnSpPr>
          <p:cNvPr id="14" name="直接箭头连接符 13"/>
          <p:cNvCxnSpPr>
            <a:stCxn id="13" idx="3"/>
          </p:cNvCxnSpPr>
          <p:nvPr/>
        </p:nvCxnSpPr>
        <p:spPr>
          <a:xfrm flipV="1">
            <a:off x="3348990" y="3211831"/>
            <a:ext cx="1523365" cy="1605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3" idx="3"/>
          </p:cNvCxnSpPr>
          <p:nvPr/>
        </p:nvCxnSpPr>
        <p:spPr>
          <a:xfrm>
            <a:off x="3348990" y="4816961"/>
            <a:ext cx="1523365" cy="699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通过</a:t>
            </a:r>
            <a:r>
              <a:rPr kumimoji="1" lang="zh-CN" altLang="en-US" b="1" dirty="0">
                <a:solidFill>
                  <a:srgbClr val="2965AB"/>
                </a:solidFill>
                <a:sym typeface="+mn-ea"/>
              </a:rPr>
              <a:t>value_counts</a:t>
            </a:r>
            <a:r>
              <a:rPr kumimoji="1" lang="zh-CN" altLang="en-US" b="1" dirty="0">
                <a:solidFill>
                  <a:srgbClr val="2965AB"/>
                </a:solidFill>
              </a:rPr>
              <a:t>计算频数</a:t>
            </a:r>
          </a:p>
        </p:txBody>
      </p:sp>
      <p:sp>
        <p:nvSpPr>
          <p:cNvPr id="5" name="Rectangle 3"/>
          <p:cNvSpPr txBox="1">
            <a:spLocks noChangeArrowheads="1"/>
          </p:cNvSpPr>
          <p:nvPr/>
        </p:nvSpPr>
        <p:spPr>
          <a:xfrm>
            <a:off x="479376" y="1057680"/>
            <a:ext cx="10081120" cy="1384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为什么计算频数？为了了解分布情况。</a:t>
            </a:r>
            <a:endParaRPr lang="en-US" altLang="zh-CN" sz="2000" b="1" dirty="0">
              <a:solidFill>
                <a:srgbClr val="2965AB"/>
              </a:solidFill>
              <a:sym typeface="+mn-ea"/>
            </a:endParaRPr>
          </a:p>
          <a:p>
            <a:pPr>
              <a:lnSpc>
                <a:spcPct val="100000"/>
              </a:lnSpc>
              <a:buClr>
                <a:srgbClr val="2965AB"/>
              </a:buClr>
              <a:buSzPct val="100000"/>
            </a:pPr>
            <a:r>
              <a:rPr lang="zh-CN" altLang="en-US" sz="2000" b="1" dirty="0">
                <a:solidFill>
                  <a:srgbClr val="2965AB"/>
                </a:solidFill>
                <a:sym typeface="+mn-ea"/>
              </a:rPr>
              <a:t>函数的核心部分：value_counts()，关键点：求</a:t>
            </a:r>
            <a:r>
              <a:rPr lang="zh-CN" altLang="en-US" sz="2000" b="1" dirty="0">
                <a:solidFill>
                  <a:srgbClr val="FF0000"/>
                </a:solidFill>
                <a:sym typeface="+mn-ea"/>
              </a:rPr>
              <a:t>某个字段</a:t>
            </a:r>
            <a:r>
              <a:rPr lang="zh-CN" altLang="en-US" sz="2000" b="1" dirty="0">
                <a:solidFill>
                  <a:srgbClr val="2965AB"/>
                </a:solidFill>
                <a:sym typeface="+mn-ea"/>
              </a:rPr>
              <a:t>的频数</a:t>
            </a:r>
          </a:p>
          <a:p>
            <a:pPr marL="457200" lvl="1" indent="0">
              <a:lnSpc>
                <a:spcPct val="100000"/>
              </a:lnSpc>
              <a:buClr>
                <a:srgbClr val="2965AB"/>
              </a:buClr>
              <a:buSzPct val="100000"/>
              <a:buNone/>
            </a:pPr>
            <a:r>
              <a:rPr lang="zh-CN" altLang="en-US" sz="2000" dirty="0"/>
              <a:t>完整的函数包括三个要素： 数据框名</a:t>
            </a:r>
            <a:r>
              <a:rPr lang="en-US" altLang="zh-CN" sz="2000" dirty="0">
                <a:solidFill>
                  <a:srgbClr val="0070C0"/>
                </a:solidFill>
              </a:rPr>
              <a:t>[‘</a:t>
            </a:r>
            <a:r>
              <a:rPr lang="zh-CN" altLang="en-US" sz="2000" dirty="0">
                <a:solidFill>
                  <a:srgbClr val="0070C0"/>
                </a:solidFill>
              </a:rPr>
              <a:t>字段名</a:t>
            </a:r>
            <a:r>
              <a:rPr lang="en-US" altLang="zh-CN" sz="2000" dirty="0">
                <a:solidFill>
                  <a:srgbClr val="0070C0"/>
                </a:solidFill>
              </a:rPr>
              <a:t>’]</a:t>
            </a:r>
            <a:r>
              <a:rPr lang="en-US" altLang="zh-CN" sz="2000" dirty="0"/>
              <a:t>.</a:t>
            </a:r>
            <a:r>
              <a:rPr lang="en-US" altLang="zh-CN" sz="2000" dirty="0" err="1">
                <a:solidFill>
                  <a:srgbClr val="52CC83"/>
                </a:solidFill>
              </a:rPr>
              <a:t>value_counts</a:t>
            </a:r>
            <a:r>
              <a:rPr lang="en-US" altLang="zh-CN" sz="2000" dirty="0">
                <a:solidFill>
                  <a:srgbClr val="52CC83"/>
                </a:solidFill>
              </a:rPr>
              <a:t>()</a:t>
            </a:r>
            <a:r>
              <a:rPr lang="zh-CN" altLang="en-US" sz="2000" dirty="0">
                <a:solidFill>
                  <a:srgbClr val="52CC83"/>
                </a:solidFill>
              </a:rPr>
              <a:t> </a:t>
            </a:r>
          </a:p>
          <a:p>
            <a:pPr marL="457200" lvl="1" indent="0">
              <a:lnSpc>
                <a:spcPct val="100000"/>
              </a:lnSpc>
              <a:buClr>
                <a:srgbClr val="2965AB"/>
              </a:buClr>
              <a:buSzPct val="100000"/>
              <a:buNone/>
            </a:pPr>
            <a:endParaRPr lang="en-US" sz="2000" dirty="0"/>
          </a:p>
          <a:p>
            <a:pPr>
              <a:lnSpc>
                <a:spcPct val="100000"/>
              </a:lnSpc>
              <a:buClr>
                <a:srgbClr val="2965AB"/>
              </a:buClr>
              <a:buSzPct val="100000"/>
            </a:pPr>
            <a:endParaRPr lang="en-US" sz="2000" dirty="0"/>
          </a:p>
        </p:txBody>
      </p:sp>
      <p:sp>
        <p:nvSpPr>
          <p:cNvPr id="2" name="文本框 1"/>
          <p:cNvSpPr txBox="1"/>
          <p:nvPr/>
        </p:nvSpPr>
        <p:spPr>
          <a:xfrm>
            <a:off x="730440" y="3574394"/>
            <a:ext cx="2540000" cy="1938992"/>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白人     2480</a:t>
            </a:r>
          </a:p>
          <a:p>
            <a:r>
              <a:rPr lang="zh-CN" altLang="en-US" sz="2000" dirty="0">
                <a:latin typeface="Monaco" panose="020B0509030404040204" pitchFamily="49" charset="0"/>
              </a:rPr>
              <a:t>黑人      293</a:t>
            </a:r>
          </a:p>
          <a:p>
            <a:r>
              <a:rPr lang="zh-CN" altLang="en-US" sz="2000" dirty="0">
                <a:latin typeface="Monaco" panose="020B0509030404040204" pitchFamily="49" charset="0"/>
              </a:rPr>
              <a:t>亚洲人     190</a:t>
            </a:r>
          </a:p>
          <a:p>
            <a:r>
              <a:rPr lang="zh-CN" altLang="en-US" sz="2000" dirty="0">
                <a:latin typeface="Monaco" panose="020B0509030404040204" pitchFamily="49" charset="0"/>
              </a:rPr>
              <a:t>其他       37</a:t>
            </a:r>
          </a:p>
          <a:p>
            <a:r>
              <a:rPr lang="zh-CN" altLang="en-US" sz="2000" dirty="0">
                <a:latin typeface="Monaco" panose="020B0509030404040204" pitchFamily="49" charset="0"/>
              </a:rPr>
              <a:t>Name: 人种, dtype: int64</a:t>
            </a:r>
          </a:p>
        </p:txBody>
      </p:sp>
      <p:sp>
        <p:nvSpPr>
          <p:cNvPr id="6" name="矩形 5"/>
          <p:cNvSpPr/>
          <p:nvPr/>
        </p:nvSpPr>
        <p:spPr>
          <a:xfrm>
            <a:off x="702284" y="2441802"/>
            <a:ext cx="5321707" cy="962956"/>
          </a:xfrm>
          <a:prstGeom prst="rect">
            <a:avLst/>
          </a:prstGeom>
        </p:spPr>
        <p:txBody>
          <a:bodyPr wrap="square">
            <a:spAutoFit/>
          </a:bodyPr>
          <a:lstStyle/>
          <a:p>
            <a:pPr>
              <a:lnSpc>
                <a:spcPct val="150000"/>
              </a:lnSpc>
            </a:pPr>
            <a:r>
              <a:rPr lang="en-US" altLang="zh-CN" sz="2000" dirty="0">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rPr>
              <a:t>案例</a:t>
            </a:r>
            <a:r>
              <a:rPr lang="en-US" altLang="zh-CN" sz="2000" dirty="0">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rPr>
              <a:t>查看</a:t>
            </a:r>
            <a:r>
              <a:rPr lang="en-US" altLang="zh-CN" sz="2000" dirty="0">
                <a:highlight>
                  <a:srgbClr val="FFFFFF"/>
                </a:highlight>
                <a:latin typeface="Monaco" panose="020B0509030404040204" pitchFamily="49" charset="0"/>
              </a:rPr>
              <a:t>data</a:t>
            </a:r>
            <a:r>
              <a:rPr lang="zh-CN" altLang="en-US" sz="2000" dirty="0">
                <a:highlight>
                  <a:srgbClr val="FFFFFF"/>
                </a:highlight>
                <a:latin typeface="Monaco" panose="020B0509030404040204" pitchFamily="49" charset="0"/>
              </a:rPr>
              <a:t>数据集中，各个人种的频数</a:t>
            </a:r>
          </a:p>
          <a:p>
            <a:pPr>
              <a:lnSpc>
                <a:spcPct val="150000"/>
              </a:lnSpc>
            </a:pP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value_counts</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3" name="文本框 2">
            <a:extLst>
              <a:ext uri="{FF2B5EF4-FFF2-40B4-BE49-F238E27FC236}">
                <a16:creationId xmlns:a16="http://schemas.microsoft.com/office/drawing/2014/main" id="{83A95B98-718C-4972-B4E3-3DF71B468EA9}"/>
              </a:ext>
            </a:extLst>
          </p:cNvPr>
          <p:cNvSpPr txBox="1"/>
          <p:nvPr/>
        </p:nvSpPr>
        <p:spPr>
          <a:xfrm>
            <a:off x="911424" y="6093296"/>
            <a:ext cx="5184576" cy="369332"/>
          </a:xfrm>
          <a:prstGeom prst="rect">
            <a:avLst/>
          </a:prstGeom>
          <a:noFill/>
        </p:spPr>
        <p:txBody>
          <a:bodyPr wrap="square" rtlCol="0">
            <a:spAutoFit/>
          </a:bodyPr>
          <a:lstStyle/>
          <a:p>
            <a:r>
              <a:rPr lang="zh-CN" altLang="en-US" dirty="0"/>
              <a:t>实战：先用</a:t>
            </a:r>
            <a:r>
              <a:rPr lang="en-US" altLang="zh-CN" dirty="0" err="1"/>
              <a:t>data.head</a:t>
            </a:r>
            <a:r>
              <a:rPr lang="en-US" altLang="zh-CN" dirty="0"/>
              <a:t>()</a:t>
            </a:r>
            <a:r>
              <a:rPr lang="zh-CN" altLang="en-US" dirty="0"/>
              <a:t>了解数据，然后再执行操作。</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通过</a:t>
            </a:r>
            <a:r>
              <a:rPr kumimoji="1" lang="zh-CN" altLang="en-US" b="1" dirty="0">
                <a:solidFill>
                  <a:srgbClr val="2965AB"/>
                </a:solidFill>
                <a:sym typeface="+mn-ea"/>
              </a:rPr>
              <a:t>value_counts</a:t>
            </a:r>
            <a:r>
              <a:rPr kumimoji="1" lang="zh-CN" altLang="en-US" b="1" dirty="0">
                <a:solidFill>
                  <a:srgbClr val="2965AB"/>
                </a:solidFill>
              </a:rPr>
              <a:t>计算频数</a:t>
            </a:r>
          </a:p>
        </p:txBody>
      </p:sp>
      <p:sp>
        <p:nvSpPr>
          <p:cNvPr id="5" name="Rectangle 3"/>
          <p:cNvSpPr txBox="1">
            <a:spLocks noChangeArrowheads="1"/>
          </p:cNvSpPr>
          <p:nvPr/>
        </p:nvSpPr>
        <p:spPr>
          <a:xfrm>
            <a:off x="479376" y="1057681"/>
            <a:ext cx="10081120" cy="10801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筛选出部分数据，求频数</a:t>
            </a:r>
            <a:endParaRPr lang="en-US" altLang="zh-CN" sz="2000" b="1" dirty="0">
              <a:solidFill>
                <a:srgbClr val="2965AB"/>
              </a:solidFill>
              <a:sym typeface="+mn-ea"/>
            </a:endParaRPr>
          </a:p>
          <a:p>
            <a:pPr lvl="1">
              <a:lnSpc>
                <a:spcPct val="100000"/>
              </a:lnSpc>
              <a:buClr>
                <a:srgbClr val="2965AB"/>
              </a:buClr>
              <a:buSzPct val="100000"/>
            </a:pPr>
            <a:r>
              <a:rPr lang="zh-CN" altLang="en-US" sz="2000" dirty="0"/>
              <a:t>例如，求</a:t>
            </a:r>
            <a:r>
              <a:rPr lang="en-US" altLang="zh-CN" sz="2000" dirty="0"/>
              <a:t>data</a:t>
            </a:r>
            <a:r>
              <a:rPr lang="zh-CN" altLang="en-US" sz="2000" dirty="0"/>
              <a:t>数据中，只求白人的文化程度的频数</a:t>
            </a:r>
            <a:endParaRPr lang="en-US" altLang="zh-CN" sz="2000" dirty="0"/>
          </a:p>
          <a:p>
            <a:pPr lvl="1">
              <a:lnSpc>
                <a:spcPct val="100000"/>
              </a:lnSpc>
              <a:buClr>
                <a:srgbClr val="2965AB"/>
              </a:buClr>
              <a:buSzPct val="100000"/>
            </a:pPr>
            <a:r>
              <a:rPr lang="zh-CN" altLang="en-US" sz="2000" dirty="0"/>
              <a:t>牢记三个要素： 数据名</a:t>
            </a:r>
            <a:r>
              <a:rPr lang="en-US" altLang="zh-CN" sz="2000" dirty="0">
                <a:solidFill>
                  <a:srgbClr val="0070C0"/>
                </a:solidFill>
              </a:rPr>
              <a:t>[‘</a:t>
            </a:r>
            <a:r>
              <a:rPr lang="zh-CN" altLang="en-US" sz="2000" dirty="0">
                <a:solidFill>
                  <a:srgbClr val="0070C0"/>
                </a:solidFill>
              </a:rPr>
              <a:t>字段名</a:t>
            </a:r>
            <a:r>
              <a:rPr lang="en-US" altLang="zh-CN" sz="2000" dirty="0">
                <a:solidFill>
                  <a:srgbClr val="0070C0"/>
                </a:solidFill>
              </a:rPr>
              <a:t>’]</a:t>
            </a:r>
            <a:r>
              <a:rPr lang="en-US" altLang="zh-CN" sz="2000" dirty="0"/>
              <a:t>.</a:t>
            </a:r>
            <a:r>
              <a:rPr lang="en-US" altLang="zh-CN" sz="2000" dirty="0" err="1">
                <a:solidFill>
                  <a:srgbClr val="52CC83"/>
                </a:solidFill>
              </a:rPr>
              <a:t>value_counts</a:t>
            </a:r>
            <a:r>
              <a:rPr lang="en-US" altLang="zh-CN" sz="2000" dirty="0">
                <a:solidFill>
                  <a:srgbClr val="52CC83"/>
                </a:solidFill>
              </a:rPr>
              <a:t>()</a:t>
            </a:r>
            <a:r>
              <a:rPr lang="zh-CN" altLang="en-US" sz="2000" dirty="0">
                <a:solidFill>
                  <a:srgbClr val="52CC83"/>
                </a:solidFill>
              </a:rPr>
              <a:t> </a:t>
            </a:r>
            <a:endParaRPr lang="en-US" altLang="zh-CN" sz="2000" dirty="0">
              <a:solidFill>
                <a:srgbClr val="52CC83"/>
              </a:solidFill>
            </a:endParaRPr>
          </a:p>
          <a:p>
            <a:pPr lvl="1">
              <a:lnSpc>
                <a:spcPct val="100000"/>
              </a:lnSpc>
              <a:buClr>
                <a:srgbClr val="2965AB"/>
              </a:buClr>
              <a:buSzPct val="100000"/>
            </a:pPr>
            <a:r>
              <a:rPr lang="zh-CN" altLang="en-US" sz="2000" dirty="0"/>
              <a:t>此时，数据还是</a:t>
            </a:r>
            <a:r>
              <a:rPr lang="en-US" altLang="zh-CN" sz="2000" dirty="0"/>
              <a:t>data</a:t>
            </a:r>
            <a:r>
              <a:rPr lang="zh-CN" altLang="en-US" sz="2000" dirty="0"/>
              <a:t>的全部么？</a:t>
            </a:r>
            <a:endParaRPr lang="en-US" altLang="zh-CN" sz="2000" dirty="0"/>
          </a:p>
          <a:p>
            <a:pPr lvl="1">
              <a:lnSpc>
                <a:spcPct val="100000"/>
              </a:lnSpc>
              <a:buClr>
                <a:srgbClr val="2965AB"/>
              </a:buClr>
              <a:buSzPct val="100000"/>
            </a:pPr>
            <a:r>
              <a:rPr lang="zh-CN" altLang="en-US" sz="2000" dirty="0"/>
              <a:t>不是，而其中的一部分，白人的部分</a:t>
            </a:r>
          </a:p>
          <a:p>
            <a:pPr marL="457200" lvl="1" indent="0">
              <a:lnSpc>
                <a:spcPct val="100000"/>
              </a:lnSpc>
              <a:buClr>
                <a:srgbClr val="2965AB"/>
              </a:buClr>
              <a:buSzPct val="100000"/>
              <a:buNone/>
            </a:pPr>
            <a:endParaRPr lang="en-US" sz="2000" dirty="0"/>
          </a:p>
          <a:p>
            <a:pPr>
              <a:lnSpc>
                <a:spcPct val="100000"/>
              </a:lnSpc>
              <a:buClr>
                <a:srgbClr val="2965AB"/>
              </a:buClr>
              <a:buSzPct val="100000"/>
            </a:pPr>
            <a:endParaRPr lang="en-US" sz="2000" dirty="0"/>
          </a:p>
        </p:txBody>
      </p:sp>
      <p:sp>
        <p:nvSpPr>
          <p:cNvPr id="10" name="文本框 9"/>
          <p:cNvSpPr txBox="1"/>
          <p:nvPr/>
        </p:nvSpPr>
        <p:spPr>
          <a:xfrm>
            <a:off x="6960096" y="3138154"/>
            <a:ext cx="4921250" cy="1938020"/>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高中      822</a:t>
            </a:r>
          </a:p>
          <a:p>
            <a:r>
              <a:rPr lang="zh-CN" altLang="en-US" sz="2000" dirty="0">
                <a:latin typeface="Monaco" panose="020B0509030404040204" pitchFamily="49" charset="0"/>
              </a:rPr>
              <a:t>大学      576</a:t>
            </a:r>
          </a:p>
          <a:p>
            <a:r>
              <a:rPr lang="zh-CN" altLang="en-US" sz="2000" dirty="0">
                <a:latin typeface="Monaco" panose="020B0509030404040204" pitchFamily="49" charset="0"/>
              </a:rPr>
              <a:t>大学在读    532</a:t>
            </a:r>
          </a:p>
          <a:p>
            <a:r>
              <a:rPr lang="zh-CN" altLang="en-US" sz="2000" dirty="0">
                <a:latin typeface="Monaco" panose="020B0509030404040204" pitchFamily="49" charset="0"/>
              </a:rPr>
              <a:t>高级学位    339</a:t>
            </a:r>
          </a:p>
          <a:p>
            <a:r>
              <a:rPr lang="zh-CN" altLang="en-US" sz="2000" dirty="0">
                <a:latin typeface="Monaco" panose="020B0509030404040204" pitchFamily="49" charset="0"/>
              </a:rPr>
              <a:t>高中以下    211</a:t>
            </a:r>
          </a:p>
          <a:p>
            <a:r>
              <a:rPr lang="zh-CN" altLang="en-US" sz="2000" dirty="0">
                <a:latin typeface="Monaco" panose="020B0509030404040204" pitchFamily="49" charset="0"/>
              </a:rPr>
              <a:t>Name: 文化程度, dtype: int64</a:t>
            </a:r>
          </a:p>
        </p:txBody>
      </p:sp>
      <p:sp>
        <p:nvSpPr>
          <p:cNvPr id="11" name="矩形 10"/>
          <p:cNvSpPr/>
          <p:nvPr/>
        </p:nvSpPr>
        <p:spPr>
          <a:xfrm>
            <a:off x="983432" y="2992519"/>
            <a:ext cx="5976664" cy="3170099"/>
          </a:xfrm>
          <a:prstGeom prst="rect">
            <a:avLst/>
          </a:prstGeom>
        </p:spPr>
        <p:txBody>
          <a:bodyPr wrap="square">
            <a:spAutoFit/>
          </a:bodyPr>
          <a:lstStyle/>
          <a:p>
            <a:r>
              <a:rPr lang="zh-CN" altLang="en-US" sz="2000" dirty="0">
                <a:highlight>
                  <a:srgbClr val="FFFFFF"/>
                </a:highlight>
                <a:latin typeface="Monaco" panose="020B0509030404040204" pitchFamily="49" charset="0"/>
                <a:sym typeface="+mn-ea"/>
              </a:rPr>
              <a:t>#利用学过的筛选</a:t>
            </a:r>
            <a:endParaRPr lang="en-US" altLang="zh-CN" sz="2000" dirty="0">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 ==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白人</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FF0000"/>
                </a:solidFill>
                <a:highlight>
                  <a:srgbClr val="FFFFFF"/>
                </a:highlight>
                <a:latin typeface="Monaco" panose="020B0509030404040204" pitchFamily="49" charset="0"/>
              </a:rPr>
              <a:t>]</a:t>
            </a:r>
          </a:p>
          <a:p>
            <a:r>
              <a:rPr lang="zh-CN" altLang="en-US" sz="2000" dirty="0">
                <a:solidFill>
                  <a:srgbClr val="00005F"/>
                </a:solidFill>
                <a:highlight>
                  <a:srgbClr val="FFFFFF"/>
                </a:highlight>
                <a:latin typeface="Monaco" panose="020B0509030404040204" pitchFamily="49" charset="0"/>
              </a:rPr>
              <a:t>字段名：</a:t>
            </a:r>
            <a:endParaRPr lang="en-US" altLang="zh-CN" sz="2000" dirty="0">
              <a:solidFill>
                <a:srgbClr val="00005F"/>
              </a:solidFill>
              <a:highlight>
                <a:srgbClr val="FFFFFF"/>
              </a:highlight>
              <a:latin typeface="Monaco" panose="020B0509030404040204" pitchFamily="49" charset="0"/>
            </a:endParaRPr>
          </a:p>
          <a:p>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文化程度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p>
          <a:p>
            <a:r>
              <a:rPr lang="zh-CN" altLang="en-US" sz="2000" dirty="0">
                <a:solidFill>
                  <a:srgbClr val="00005F"/>
                </a:solidFill>
                <a:highlight>
                  <a:srgbClr val="FFFFFF"/>
                </a:highlight>
                <a:latin typeface="Monaco" panose="020B0509030404040204" pitchFamily="49" charset="0"/>
              </a:rPr>
              <a:t>最后一部分：</a:t>
            </a:r>
            <a:endParaRPr lang="en-US" altLang="zh-CN" sz="2000" dirty="0">
              <a:solidFill>
                <a:srgbClr val="00005F"/>
              </a:solidFill>
              <a:highlight>
                <a:srgbClr val="FFFFFF"/>
              </a:highlight>
              <a:latin typeface="Monaco" panose="020B0509030404040204" pitchFamily="49" charset="0"/>
            </a:endParaRPr>
          </a:p>
          <a:p>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value_counts</a:t>
            </a:r>
            <a:r>
              <a:rPr lang="en-US" altLang="zh-CN" sz="2000" dirty="0">
                <a:solidFill>
                  <a:srgbClr val="00005F"/>
                </a:solidFill>
                <a:highlight>
                  <a:srgbClr val="FFFFFF"/>
                </a:highlight>
                <a:latin typeface="Monaco" panose="020B0509030404040204" pitchFamily="49" charset="0"/>
              </a:rPr>
              <a:t>()</a:t>
            </a:r>
          </a:p>
          <a:p>
            <a:r>
              <a:rPr lang="zh-CN" altLang="en-US" sz="2000" dirty="0">
                <a:solidFill>
                  <a:srgbClr val="00005F"/>
                </a:solidFill>
                <a:highlight>
                  <a:srgbClr val="FFFFFF"/>
                </a:highlight>
                <a:latin typeface="Monaco" panose="020B0509030404040204" pitchFamily="49" charset="0"/>
              </a:rPr>
              <a:t>拼接起来：</a:t>
            </a:r>
            <a:endParaRPr lang="en-US" altLang="zh-CN" sz="2000" dirty="0">
              <a:solidFill>
                <a:srgbClr val="00005F"/>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 ==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白人</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文化程度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value_counts</a:t>
            </a:r>
            <a:r>
              <a:rPr lang="en-US" altLang="zh-CN" sz="2000" dirty="0">
                <a:solidFill>
                  <a:srgbClr val="00005F"/>
                </a:solidFill>
                <a:highlight>
                  <a:srgbClr val="FFFFFF"/>
                </a:highlight>
                <a:latin typeface="Monaco" panose="020B0509030404040204" pitchFamily="49" charset="0"/>
              </a:rPr>
              <a:t>()</a:t>
            </a:r>
          </a:p>
          <a:p>
            <a:r>
              <a:rPr lang="zh-CN" altLang="en-US" sz="2000" dirty="0">
                <a:solidFill>
                  <a:srgbClr val="00005F"/>
                </a:solidFill>
                <a:highlight>
                  <a:srgbClr val="FFFFFF"/>
                </a:highlight>
                <a:latin typeface="Monaco" panose="020B0509030404040204" pitchFamily="49" charset="0"/>
              </a:rPr>
              <a:t>技巧：复杂命令，学会分解，可以化难为易，也可减少错误。</a:t>
            </a:r>
            <a:endParaRPr lang="en-US" altLang="zh-CN" sz="2000" dirty="0">
              <a:solidFill>
                <a:srgbClr val="00005F"/>
              </a:solidFill>
              <a:highlight>
                <a:srgbClr val="FFFFFF"/>
              </a:highlight>
              <a:latin typeface="Monaco" panose="020B0509030404040204" pitchFamily="49" charset="0"/>
            </a:endParaRPr>
          </a:p>
        </p:txBody>
      </p:sp>
      <p:sp>
        <p:nvSpPr>
          <p:cNvPr id="3" name="文本框 2">
            <a:extLst>
              <a:ext uri="{FF2B5EF4-FFF2-40B4-BE49-F238E27FC236}">
                <a16:creationId xmlns:a16="http://schemas.microsoft.com/office/drawing/2014/main" id="{83A95B98-718C-4972-B4E3-3DF71B468EA9}"/>
              </a:ext>
            </a:extLst>
          </p:cNvPr>
          <p:cNvSpPr txBox="1"/>
          <p:nvPr/>
        </p:nvSpPr>
        <p:spPr>
          <a:xfrm>
            <a:off x="1127448" y="6170800"/>
            <a:ext cx="5184576" cy="400110"/>
          </a:xfrm>
          <a:prstGeom prst="rect">
            <a:avLst/>
          </a:prstGeom>
          <a:noFill/>
        </p:spPr>
        <p:txBody>
          <a:bodyPr wrap="square" rtlCol="0">
            <a:spAutoFit/>
          </a:bodyPr>
          <a:lstStyle/>
          <a:p>
            <a:r>
              <a:rPr lang="zh-CN" altLang="en-US" sz="2000" dirty="0">
                <a:solidFill>
                  <a:srgbClr val="FF0000"/>
                </a:solidFill>
              </a:rPr>
              <a:t>实战</a:t>
            </a:r>
          </a:p>
        </p:txBody>
      </p:sp>
    </p:spTree>
    <p:extLst>
      <p:ext uri="{BB962C8B-B14F-4D97-AF65-F5344CB8AC3E}">
        <p14:creationId xmlns:p14="http://schemas.microsoft.com/office/powerpoint/2010/main" val="29998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335360" y="260648"/>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2965AB"/>
                </a:solidFill>
                <a:sym typeface="+mn-ea"/>
              </a:rPr>
              <a:t>Python与</a:t>
            </a:r>
            <a:r>
              <a:rPr lang="en-US" altLang="zh-CN" b="1" dirty="0">
                <a:solidFill>
                  <a:srgbClr val="2965AB"/>
                </a:solidFill>
                <a:sym typeface="+mn-ea"/>
              </a:rPr>
              <a:t>Excel</a:t>
            </a:r>
            <a:r>
              <a:rPr lang="zh-CN" altLang="en-US" b="1" dirty="0">
                <a:solidFill>
                  <a:srgbClr val="2965AB"/>
                </a:solidFill>
                <a:sym typeface="+mn-ea"/>
              </a:rPr>
              <a:t>的对比</a:t>
            </a:r>
            <a:endParaRPr kumimoji="1" lang="zh-CN" altLang="en-US" b="1" dirty="0">
              <a:solidFill>
                <a:srgbClr val="2965AB"/>
              </a:solidFill>
              <a:latin typeface="微软雅黑" panose="020B0503020204020204" charset="-122"/>
              <a:ea typeface="微软雅黑" panose="020B0503020204020204" charset="-122"/>
              <a:sym typeface="+mn-ea"/>
            </a:endParaRPr>
          </a:p>
        </p:txBody>
      </p:sp>
      <p:sp>
        <p:nvSpPr>
          <p:cNvPr id="3" name="Rectangle 3"/>
          <p:cNvSpPr txBox="1">
            <a:spLocks noChangeArrowheads="1"/>
          </p:cNvSpPr>
          <p:nvPr/>
        </p:nvSpPr>
        <p:spPr>
          <a:xfrm>
            <a:off x="497840" y="1052830"/>
            <a:ext cx="10081260" cy="5425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en-US" sz="2000" b="1" dirty="0">
                <a:solidFill>
                  <a:srgbClr val="2965AB"/>
                </a:solidFill>
              </a:rPr>
              <a:t>Python</a:t>
            </a:r>
          </a:p>
          <a:p>
            <a:pPr lvl="1">
              <a:lnSpc>
                <a:spcPct val="100000"/>
              </a:lnSpc>
              <a:buClr>
                <a:srgbClr val="2965AB"/>
              </a:buClr>
              <a:buSzPct val="100000"/>
            </a:pPr>
            <a:r>
              <a:rPr lang="en-US" altLang="zh-CN" sz="2000" dirty="0">
                <a:sym typeface="+mn-ea"/>
              </a:rPr>
              <a:t>Python</a:t>
            </a:r>
            <a:r>
              <a:rPr lang="zh-CN" altLang="en-US" sz="2000" dirty="0">
                <a:sym typeface="+mn-ea"/>
              </a:rPr>
              <a:t>拥有强大的数据分析生态圈，提供许多优秀的第三方包，涵盖数据分析的各个领域。使用 </a:t>
            </a:r>
            <a:r>
              <a:rPr lang="en-US" altLang="zh-CN" sz="2000" dirty="0">
                <a:sym typeface="+mn-ea"/>
              </a:rPr>
              <a:t>Python</a:t>
            </a:r>
            <a:r>
              <a:rPr lang="zh-CN" altLang="en-US" sz="2000" dirty="0">
                <a:sym typeface="+mn-ea"/>
              </a:rPr>
              <a:t>进行可视化，可以方便地与其他第三包进行整合，融入 </a:t>
            </a:r>
            <a:r>
              <a:rPr lang="en-US" altLang="zh-CN" sz="2000" dirty="0">
                <a:sym typeface="+mn-ea"/>
              </a:rPr>
              <a:t>Python</a:t>
            </a:r>
            <a:r>
              <a:rPr lang="zh-CN" altLang="en-US" sz="2000" dirty="0">
                <a:sym typeface="+mn-ea"/>
              </a:rPr>
              <a:t>数据分析的闭环</a:t>
            </a: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marL="457200" lvl="1" indent="0">
              <a:lnSpc>
                <a:spcPct val="100000"/>
              </a:lnSpc>
              <a:buClr>
                <a:srgbClr val="2965AB"/>
              </a:buClr>
              <a:buSzPct val="100000"/>
              <a:buNone/>
            </a:pPr>
            <a:endParaRPr lang="zh-CN" altLang="en-US" sz="2000" dirty="0">
              <a:sym typeface="+mn-ea"/>
            </a:endParaRPr>
          </a:p>
          <a:p>
            <a:pPr>
              <a:lnSpc>
                <a:spcPct val="100000"/>
              </a:lnSpc>
              <a:buClr>
                <a:srgbClr val="2965AB"/>
              </a:buClr>
              <a:buSzPct val="100000"/>
            </a:pPr>
            <a:r>
              <a:rPr lang="en-US" altLang="zh-CN" sz="2000" b="1" dirty="0">
                <a:solidFill>
                  <a:srgbClr val="2965AB"/>
                </a:solidFill>
                <a:sym typeface="+mn-ea"/>
              </a:rPr>
              <a:t>Excel</a:t>
            </a:r>
            <a:endParaRPr lang="en-US" sz="2000" b="1" dirty="0">
              <a:solidFill>
                <a:srgbClr val="2965AB"/>
              </a:solidFill>
            </a:endParaRPr>
          </a:p>
          <a:p>
            <a:pPr lvl="1">
              <a:lnSpc>
                <a:spcPct val="100000"/>
              </a:lnSpc>
              <a:buClr>
                <a:srgbClr val="2965AB"/>
              </a:buClr>
              <a:buSzPct val="100000"/>
            </a:pPr>
            <a:r>
              <a:rPr lang="en-US" sz="2000" dirty="0">
                <a:sym typeface="+mn-ea"/>
              </a:rPr>
              <a:t>E</a:t>
            </a:r>
            <a:r>
              <a:rPr sz="2000" dirty="0">
                <a:sym typeface="+mn-ea"/>
              </a:rPr>
              <a:t>xcel只是个表格处理工具，但Pytho</a:t>
            </a:r>
            <a:r>
              <a:rPr lang="zh-CN" sz="2000" dirty="0">
                <a:sym typeface="+mn-ea"/>
              </a:rPr>
              <a:t>n是一门编程语言，其对数据的操作更具灵活性，能处理的数据类型也比</a:t>
            </a:r>
            <a:r>
              <a:rPr lang="en-US" altLang="zh-CN" sz="2000" dirty="0">
                <a:sym typeface="+mn-ea"/>
              </a:rPr>
              <a:t>Excel</a:t>
            </a:r>
            <a:r>
              <a:rPr lang="zh-CN" altLang="en-US" sz="2000" dirty="0">
                <a:sym typeface="+mn-ea"/>
              </a:rPr>
              <a:t>要丰富很多</a:t>
            </a:r>
            <a:endParaRPr lang="zh-CN" sz="2000" dirty="0">
              <a:sym typeface="+mn-ea"/>
            </a:endParaRPr>
          </a:p>
          <a:p>
            <a:pPr lvl="1">
              <a:lnSpc>
                <a:spcPct val="100000"/>
              </a:lnSpc>
              <a:buClr>
                <a:srgbClr val="2965AB"/>
              </a:buClr>
              <a:buSzPct val="100000"/>
            </a:pPr>
            <a:r>
              <a:rPr lang="en-US" altLang="zh-CN" sz="2000" dirty="0">
                <a:sym typeface="+mn-ea"/>
              </a:rPr>
              <a:t>E</a:t>
            </a:r>
            <a:r>
              <a:rPr lang="zh-CN" altLang="en-US" sz="2000" dirty="0">
                <a:sym typeface="+mn-ea"/>
              </a:rPr>
              <a:t>xcel不能很强大的编程，不能进行丰富逻辑处理，复杂的运算分析。简单来说</a:t>
            </a:r>
            <a:r>
              <a:rPr lang="en-US" altLang="zh-CN" sz="2000" dirty="0">
                <a:sym typeface="+mn-ea"/>
              </a:rPr>
              <a:t>E</a:t>
            </a:r>
            <a:r>
              <a:rPr lang="zh-CN" altLang="en-US" sz="2000" dirty="0">
                <a:sym typeface="+mn-ea"/>
              </a:rPr>
              <a:t>xcel能做到的Python都能做到，</a:t>
            </a:r>
          </a:p>
          <a:p>
            <a:pPr marL="457200" lvl="1" indent="0">
              <a:lnSpc>
                <a:spcPct val="100000"/>
              </a:lnSpc>
              <a:buClr>
                <a:srgbClr val="2965AB"/>
              </a:buClr>
              <a:buSzPct val="100000"/>
              <a:buNone/>
            </a:pPr>
            <a:r>
              <a:rPr lang="zh-CN" altLang="en-US" sz="2000" dirty="0">
                <a:sym typeface="+mn-ea"/>
              </a:rPr>
              <a:t>   </a:t>
            </a:r>
          </a:p>
          <a:p>
            <a:pPr marL="457200" lvl="1" indent="0">
              <a:lnSpc>
                <a:spcPct val="100000"/>
              </a:lnSpc>
              <a:buClr>
                <a:srgbClr val="2965AB"/>
              </a:buClr>
              <a:buSzPct val="100000"/>
              <a:buNone/>
            </a:pPr>
            <a:endParaRPr lang="zh-CN" altLang="en-US" sz="2000" dirty="0">
              <a:sym typeface="+mn-ea"/>
            </a:endParaRPr>
          </a:p>
        </p:txBody>
      </p:sp>
      <p:pic>
        <p:nvPicPr>
          <p:cNvPr id="7" name="图片 6"/>
          <p:cNvPicPr>
            <a:picLocks noChangeAspect="1"/>
          </p:cNvPicPr>
          <p:nvPr/>
        </p:nvPicPr>
        <p:blipFill>
          <a:blip r:embed="rId3"/>
          <a:stretch>
            <a:fillRect/>
          </a:stretch>
        </p:blipFill>
        <p:spPr>
          <a:xfrm>
            <a:off x="7023100" y="2197100"/>
            <a:ext cx="1579880" cy="1579880"/>
          </a:xfrm>
          <a:prstGeom prst="rect">
            <a:avLst/>
          </a:prstGeom>
        </p:spPr>
      </p:pic>
      <p:pic>
        <p:nvPicPr>
          <p:cNvPr id="2" name="图片 1"/>
          <p:cNvPicPr>
            <a:picLocks noChangeAspect="1"/>
          </p:cNvPicPr>
          <p:nvPr/>
        </p:nvPicPr>
        <p:blipFill>
          <a:blip r:embed="rId4"/>
          <a:stretch>
            <a:fillRect/>
          </a:stretch>
        </p:blipFill>
        <p:spPr>
          <a:xfrm>
            <a:off x="7023100" y="5183505"/>
            <a:ext cx="1593215" cy="15811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最大值、最小值、均值、众数、中位数、总和</a:t>
            </a:r>
            <a:endParaRPr lang="en-US" sz="2000" b="1" dirty="0">
              <a:solidFill>
                <a:srgbClr val="2965AB"/>
              </a:solidFill>
            </a:endParaRPr>
          </a:p>
          <a:p>
            <a:pPr marL="457200" lvl="1" indent="0">
              <a:lnSpc>
                <a:spcPct val="100000"/>
              </a:lnSpc>
              <a:buClr>
                <a:srgbClr val="2965AB"/>
              </a:buClr>
              <a:buSzPct val="100000"/>
              <a:buNone/>
            </a:pPr>
            <a:endParaRPr lang="en-US" sz="2000" dirty="0"/>
          </a:p>
          <a:p>
            <a:pPr>
              <a:lnSpc>
                <a:spcPct val="100000"/>
              </a:lnSpc>
              <a:buClr>
                <a:srgbClr val="2965AB"/>
              </a:buClr>
              <a:buSzPct val="100000"/>
            </a:pPr>
            <a:endParaRPr lang="en-US" sz="2000" dirty="0"/>
          </a:p>
        </p:txBody>
      </p:sp>
      <p:sp>
        <p:nvSpPr>
          <p:cNvPr id="4" name="文本占位符 1"/>
          <p:cNvSpPr txBox="1"/>
          <p:nvPr/>
        </p:nvSpPr>
        <p:spPr>
          <a:xfrm>
            <a:off x="479376" y="116632"/>
            <a:ext cx="5616624"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计算常用统计量</a:t>
            </a:r>
          </a:p>
        </p:txBody>
      </p:sp>
      <p:sp>
        <p:nvSpPr>
          <p:cNvPr id="10" name="文本框 9"/>
          <p:cNvSpPr txBox="1"/>
          <p:nvPr/>
        </p:nvSpPr>
        <p:spPr>
          <a:xfrm>
            <a:off x="900641" y="3317240"/>
            <a:ext cx="3091649" cy="400110"/>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20.0855399999999</a:t>
            </a:r>
          </a:p>
        </p:txBody>
      </p:sp>
      <p:sp>
        <p:nvSpPr>
          <p:cNvPr id="12" name="文本框 11"/>
          <p:cNvSpPr txBox="1"/>
          <p:nvPr/>
        </p:nvSpPr>
        <p:spPr>
          <a:xfrm>
            <a:off x="900641" y="2225360"/>
            <a:ext cx="2540000" cy="400110"/>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318.3424</a:t>
            </a:r>
          </a:p>
        </p:txBody>
      </p:sp>
      <p:sp>
        <p:nvSpPr>
          <p:cNvPr id="14" name="文本框 13"/>
          <p:cNvSpPr txBox="1"/>
          <p:nvPr/>
        </p:nvSpPr>
        <p:spPr>
          <a:xfrm>
            <a:off x="900640" y="4433205"/>
            <a:ext cx="3005951" cy="400110"/>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111.70361094333394</a:t>
            </a:r>
          </a:p>
        </p:txBody>
      </p:sp>
      <p:sp>
        <p:nvSpPr>
          <p:cNvPr id="16" name="文本框 15"/>
          <p:cNvSpPr txBox="1"/>
          <p:nvPr/>
        </p:nvSpPr>
        <p:spPr>
          <a:xfrm>
            <a:off x="908624" y="5554352"/>
            <a:ext cx="2540000" cy="400110"/>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118.8844</a:t>
            </a:r>
          </a:p>
        </p:txBody>
      </p:sp>
      <p:sp>
        <p:nvSpPr>
          <p:cNvPr id="18" name="文本框 17"/>
          <p:cNvSpPr txBox="1"/>
          <p:nvPr/>
        </p:nvSpPr>
        <p:spPr>
          <a:xfrm>
            <a:off x="5482615" y="2202141"/>
            <a:ext cx="2540000" cy="400110"/>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104.9215</a:t>
            </a:r>
          </a:p>
        </p:txBody>
      </p:sp>
      <p:sp>
        <p:nvSpPr>
          <p:cNvPr id="20" name="文本框 19"/>
          <p:cNvSpPr txBox="1"/>
          <p:nvPr/>
        </p:nvSpPr>
        <p:spPr>
          <a:xfrm>
            <a:off x="5482615" y="3297372"/>
            <a:ext cx="3091648" cy="400110"/>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335110.83282999997</a:t>
            </a:r>
          </a:p>
        </p:txBody>
      </p:sp>
      <p:sp>
        <p:nvSpPr>
          <p:cNvPr id="2" name="矩形 1"/>
          <p:cNvSpPr/>
          <p:nvPr/>
        </p:nvSpPr>
        <p:spPr>
          <a:xfrm>
            <a:off x="900641" y="1753709"/>
            <a:ext cx="2852063" cy="40011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max</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21" name="矩形 20"/>
          <p:cNvSpPr/>
          <p:nvPr/>
        </p:nvSpPr>
        <p:spPr>
          <a:xfrm>
            <a:off x="900642" y="2845589"/>
            <a:ext cx="2852063" cy="40011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].min()</a:t>
            </a:r>
            <a:endParaRPr lang="zh-CN" altLang="en-US" sz="2000" dirty="0">
              <a:latin typeface="Monaco" panose="020B0509030404040204" pitchFamily="49" charset="0"/>
            </a:endParaRPr>
          </a:p>
        </p:txBody>
      </p:sp>
      <p:sp>
        <p:nvSpPr>
          <p:cNvPr id="22" name="矩形 21"/>
          <p:cNvSpPr/>
          <p:nvPr/>
        </p:nvSpPr>
        <p:spPr>
          <a:xfrm>
            <a:off x="900641" y="3937469"/>
            <a:ext cx="2976880" cy="398780"/>
          </a:xfrm>
          <a:prstGeom prst="rect">
            <a:avLst/>
          </a:prstGeom>
        </p:spPr>
        <p:txBody>
          <a:bodyPr wrap="none">
            <a:spAutoFit/>
          </a:bodyPr>
          <a:lstStyle/>
          <a:p>
            <a:pPr algn="l"/>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sym typeface="+mn-ea"/>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23" name="矩形 22"/>
          <p:cNvSpPr/>
          <p:nvPr/>
        </p:nvSpPr>
        <p:spPr>
          <a:xfrm>
            <a:off x="900639" y="5134178"/>
            <a:ext cx="2976880" cy="398780"/>
          </a:xfrm>
          <a:prstGeom prst="rect">
            <a:avLst/>
          </a:prstGeom>
        </p:spPr>
        <p:txBody>
          <a:bodyPr wrap="none">
            <a:spAutoFit/>
          </a:bodyPr>
          <a:lstStyle/>
          <a:p>
            <a:pPr algn="l"/>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sym typeface="+mn-ea"/>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mode</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24" name="矩形 23"/>
          <p:cNvSpPr/>
          <p:nvPr/>
        </p:nvSpPr>
        <p:spPr>
          <a:xfrm>
            <a:off x="5482615" y="1750358"/>
            <a:ext cx="3281680" cy="39878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median</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25" name="矩形 24"/>
          <p:cNvSpPr/>
          <p:nvPr/>
        </p:nvSpPr>
        <p:spPr>
          <a:xfrm>
            <a:off x="5482615" y="2845589"/>
            <a:ext cx="2824480" cy="39878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sum</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26" name="矩形 25"/>
          <p:cNvSpPr/>
          <p:nvPr/>
        </p:nvSpPr>
        <p:spPr>
          <a:xfrm>
            <a:off x="4909820" y="4017010"/>
            <a:ext cx="3685540" cy="706755"/>
          </a:xfrm>
          <a:prstGeom prst="rect">
            <a:avLst/>
          </a:prstGeom>
        </p:spPr>
        <p:txBody>
          <a:bodyPr wrap="squar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也可以直接对数据集进行操作</a:t>
            </a:r>
            <a:endParaRPr lang="en-US" altLang="zh-CN" sz="2000" dirty="0" err="1">
              <a:solidFill>
                <a:srgbClr val="000087"/>
              </a:solidFill>
              <a:highlight>
                <a:srgbClr val="FFFFFF"/>
              </a:highlight>
              <a:latin typeface="Monaco" panose="020B0509030404040204" pitchFamily="49" charset="0"/>
            </a:endParaRPr>
          </a:p>
          <a:p>
            <a:pPr algn="l"/>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mode</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graphicFrame>
        <p:nvGraphicFramePr>
          <p:cNvPr id="11" name="表格 10"/>
          <p:cNvGraphicFramePr>
            <a:graphicFrameLocks noGrp="1"/>
          </p:cNvGraphicFramePr>
          <p:nvPr/>
        </p:nvGraphicFramePr>
        <p:xfrm>
          <a:off x="4902835" y="4723765"/>
          <a:ext cx="7010400" cy="1554480"/>
        </p:xfrm>
        <a:graphic>
          <a:graphicData uri="http://schemas.openxmlformats.org/drawingml/2006/table">
            <a:tbl>
              <a:tblPr firstRow="1" bandRow="1">
                <a:tableStyleId>{5C22544A-7EE6-4342-B048-85BDC9FD1C3A}</a:tableStyleId>
              </a:tblPr>
              <a:tblGrid>
                <a:gridCol w="401955">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716280">
                  <a:extLst>
                    <a:ext uri="{9D8B030D-6E8A-4147-A177-3AD203B41FA5}">
                      <a16:colId xmlns:a16="http://schemas.microsoft.com/office/drawing/2014/main" val="20003"/>
                    </a:ext>
                  </a:extLst>
                </a:gridCol>
                <a:gridCol w="655955">
                  <a:extLst>
                    <a:ext uri="{9D8B030D-6E8A-4147-A177-3AD203B41FA5}">
                      <a16:colId xmlns:a16="http://schemas.microsoft.com/office/drawing/2014/main" val="20004"/>
                    </a:ext>
                  </a:extLst>
                </a:gridCol>
                <a:gridCol w="835660">
                  <a:extLst>
                    <a:ext uri="{9D8B030D-6E8A-4147-A177-3AD203B41FA5}">
                      <a16:colId xmlns:a16="http://schemas.microsoft.com/office/drawing/2014/main" val="20005"/>
                    </a:ext>
                  </a:extLst>
                </a:gridCol>
                <a:gridCol w="821055">
                  <a:extLst>
                    <a:ext uri="{9D8B030D-6E8A-4147-A177-3AD203B41FA5}">
                      <a16:colId xmlns:a16="http://schemas.microsoft.com/office/drawing/2014/main" val="20006"/>
                    </a:ext>
                  </a:extLst>
                </a:gridCol>
                <a:gridCol w="701040">
                  <a:extLst>
                    <a:ext uri="{9D8B030D-6E8A-4147-A177-3AD203B41FA5}">
                      <a16:colId xmlns:a16="http://schemas.microsoft.com/office/drawing/2014/main" val="20007"/>
                    </a:ext>
                  </a:extLst>
                </a:gridCol>
                <a:gridCol w="701040">
                  <a:extLst>
                    <a:ext uri="{9D8B030D-6E8A-4147-A177-3AD203B41FA5}">
                      <a16:colId xmlns:a16="http://schemas.microsoft.com/office/drawing/2014/main" val="20008"/>
                    </a:ext>
                  </a:extLst>
                </a:gridCol>
                <a:gridCol w="701040">
                  <a:extLst>
                    <a:ext uri="{9D8B030D-6E8A-4147-A177-3AD203B41FA5}">
                      <a16:colId xmlns:a16="http://schemas.microsoft.com/office/drawing/2014/main" val="20009"/>
                    </a:ext>
                  </a:extLst>
                </a:gridCol>
              </a:tblGrid>
              <a:tr h="914400">
                <a:tc>
                  <a:txBody>
                    <a:bodyPr/>
                    <a:lstStyle/>
                    <a:p>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r" fontAlgn="ctr"/>
                      <a:r>
                        <a:rPr lang="zh-CN" altLang="en-US" b="1" dirty="0">
                          <a:effectLst/>
                          <a:latin typeface="微软雅黑 Light" panose="020B0502040204020203" pitchFamily="34" charset="-122"/>
                          <a:ea typeface="微软雅黑 Light" panose="020B0502040204020203" pitchFamily="34" charset="-122"/>
                        </a:rPr>
                        <a:t>年份</a:t>
                      </a:r>
                    </a:p>
                  </a:txBody>
                  <a:tcPr anchor="ctr"/>
                </a:tc>
                <a:tc>
                  <a:txBody>
                    <a:bodyPr/>
                    <a:lstStyle/>
                    <a:p>
                      <a:pPr algn="r" fontAlgn="ctr"/>
                      <a:r>
                        <a:rPr lang="zh-CN" altLang="en-US" b="1" dirty="0">
                          <a:effectLst/>
                          <a:latin typeface="微软雅黑 Light" panose="020B0502040204020203" pitchFamily="34" charset="-122"/>
                          <a:ea typeface="微软雅黑 Light" panose="020B0502040204020203" pitchFamily="34" charset="-122"/>
                        </a:rPr>
                        <a:t>员工年龄</a:t>
                      </a:r>
                    </a:p>
                  </a:txBody>
                  <a:tcPr anchor="ctr"/>
                </a:tc>
                <a:tc>
                  <a:txBody>
                    <a:bodyPr/>
                    <a:lstStyle/>
                    <a:p>
                      <a:pPr algn="r" fontAlgn="ctr"/>
                      <a:r>
                        <a:rPr lang="zh-CN" altLang="en-US" b="1" dirty="0">
                          <a:effectLst/>
                          <a:latin typeface="微软雅黑 Light" panose="020B0502040204020203" pitchFamily="34" charset="-122"/>
                          <a:ea typeface="微软雅黑 Light" panose="020B0502040204020203" pitchFamily="34" charset="-122"/>
                        </a:rPr>
                        <a:t>婚姻状况</a:t>
                      </a:r>
                    </a:p>
                  </a:txBody>
                  <a:tcPr anchor="ctr"/>
                </a:tc>
                <a:tc>
                  <a:txBody>
                    <a:bodyPr/>
                    <a:lstStyle/>
                    <a:p>
                      <a:pPr algn="r" fontAlgn="ctr"/>
                      <a:r>
                        <a:rPr lang="zh-CN" altLang="en-US" b="1" dirty="0">
                          <a:effectLst/>
                          <a:latin typeface="微软雅黑 Light" panose="020B0502040204020203" pitchFamily="34" charset="-122"/>
                          <a:ea typeface="微软雅黑 Light" panose="020B0502040204020203" pitchFamily="34" charset="-122"/>
                        </a:rPr>
                        <a:t>人种</a:t>
                      </a:r>
                    </a:p>
                  </a:txBody>
                  <a:tcPr anchor="ctr"/>
                </a:tc>
                <a:tc>
                  <a:txBody>
                    <a:bodyPr/>
                    <a:lstStyle/>
                    <a:p>
                      <a:pPr algn="r" fontAlgn="ctr"/>
                      <a:r>
                        <a:rPr lang="zh-CN" altLang="en-US" b="1" dirty="0">
                          <a:effectLst/>
                          <a:latin typeface="微软雅黑 Light" panose="020B0502040204020203" pitchFamily="34" charset="-122"/>
                          <a:ea typeface="微软雅黑 Light" panose="020B0502040204020203" pitchFamily="34" charset="-122"/>
                        </a:rPr>
                        <a:t>文化程度</a:t>
                      </a:r>
                    </a:p>
                  </a:txBody>
                  <a:tcPr anchor="ctr"/>
                </a:tc>
                <a:tc>
                  <a:txBody>
                    <a:bodyPr/>
                    <a:lstStyle/>
                    <a:p>
                      <a:pPr algn="r" fontAlgn="ctr"/>
                      <a:r>
                        <a:rPr lang="zh-CN" altLang="en-US" b="1">
                          <a:effectLst/>
                          <a:latin typeface="微软雅黑 Light" panose="020B0502040204020203" pitchFamily="34" charset="-122"/>
                          <a:ea typeface="微软雅黑 Light" panose="020B0502040204020203" pitchFamily="34" charset="-122"/>
                        </a:rPr>
                        <a:t>工作类型</a:t>
                      </a:r>
                    </a:p>
                  </a:txBody>
                  <a:tcPr anchor="ctr"/>
                </a:tc>
                <a:tc>
                  <a:txBody>
                    <a:bodyPr/>
                    <a:lstStyle/>
                    <a:p>
                      <a:pPr algn="r" fontAlgn="ctr"/>
                      <a:r>
                        <a:rPr lang="zh-CN" altLang="en-US" b="1">
                          <a:effectLst/>
                          <a:latin typeface="微软雅黑 Light" panose="020B0502040204020203" pitchFamily="34" charset="-122"/>
                          <a:ea typeface="微软雅黑 Light" panose="020B0502040204020203" pitchFamily="34" charset="-122"/>
                        </a:rPr>
                        <a:t>健康状况</a:t>
                      </a:r>
                    </a:p>
                  </a:txBody>
                  <a:tcPr anchor="ctr"/>
                </a:tc>
                <a:tc>
                  <a:txBody>
                    <a:bodyPr/>
                    <a:lstStyle/>
                    <a:p>
                      <a:pPr algn="r" fontAlgn="ctr"/>
                      <a:r>
                        <a:rPr lang="zh-CN" altLang="en-US" b="1">
                          <a:effectLst/>
                          <a:latin typeface="微软雅黑 Light" panose="020B0502040204020203" pitchFamily="34" charset="-122"/>
                          <a:ea typeface="微软雅黑 Light" panose="020B0502040204020203" pitchFamily="34" charset="-122"/>
                        </a:rPr>
                        <a:t>有无医疗保险</a:t>
                      </a:r>
                    </a:p>
                  </a:txBody>
                  <a:tcPr anchor="ctr"/>
                </a:tc>
                <a:tc>
                  <a:txBody>
                    <a:bodyPr/>
                    <a:lstStyle/>
                    <a:p>
                      <a:pPr algn="r" fontAlgn="ctr"/>
                      <a:r>
                        <a:rPr lang="zh-CN" altLang="en-US" b="1" dirty="0">
                          <a:effectLst/>
                          <a:latin typeface="微软雅黑 Light" panose="020B0502040204020203" pitchFamily="34" charset="-122"/>
                          <a:ea typeface="微软雅黑 Light" panose="020B0502040204020203" pitchFamily="34" charset="-122"/>
                        </a:rPr>
                        <a:t>年薪</a:t>
                      </a:r>
                    </a:p>
                  </a:txBody>
                  <a:tcPr anchor="ctr"/>
                </a:tc>
                <a:extLst>
                  <a:ext uri="{0D108BD9-81ED-4DB2-BD59-A6C34878D82A}">
                    <a16:rowId xmlns:a16="http://schemas.microsoft.com/office/drawing/2014/main" val="10000"/>
                  </a:ext>
                </a:extLst>
              </a:tr>
              <a:tr h="640080">
                <a:tc>
                  <a:txBody>
                    <a:bodyPr/>
                    <a:lstStyle/>
                    <a:p>
                      <a:pPr algn="r" fontAlgn="ctr"/>
                      <a:r>
                        <a:rPr lang="en-US" altLang="zh-CN" b="1" dirty="0">
                          <a:effectLst/>
                          <a:latin typeface="微软雅黑 Light" panose="020B0502040204020203" pitchFamily="34" charset="-122"/>
                          <a:ea typeface="微软雅黑 Light" panose="020B0502040204020203" pitchFamily="34" charset="-122"/>
                        </a:rPr>
                        <a:t>0</a:t>
                      </a:r>
                    </a:p>
                  </a:txBody>
                  <a:tcPr anchor="ctr"/>
                </a:tc>
                <a:tc>
                  <a:txBody>
                    <a:bodyPr/>
                    <a:lstStyle/>
                    <a:p>
                      <a:pPr algn="r" fontAlgn="ctr"/>
                      <a:r>
                        <a:rPr lang="en-US" altLang="zh-CN" dirty="0">
                          <a:effectLst/>
                          <a:latin typeface="微软雅黑 Light" panose="020B0502040204020203" pitchFamily="34" charset="-122"/>
                          <a:ea typeface="微软雅黑 Light" panose="020B0502040204020203" pitchFamily="34" charset="-122"/>
                        </a:rPr>
                        <a:t>2003</a:t>
                      </a:r>
                    </a:p>
                  </a:txBody>
                  <a:tcPr anchor="ctr"/>
                </a:tc>
                <a:tc>
                  <a:txBody>
                    <a:bodyPr/>
                    <a:lstStyle/>
                    <a:p>
                      <a:pPr algn="r" fontAlgn="ctr"/>
                      <a:r>
                        <a:rPr lang="en-US" altLang="zh-CN">
                          <a:effectLst/>
                          <a:latin typeface="微软雅黑 Light" panose="020B0502040204020203" pitchFamily="34" charset="-122"/>
                          <a:ea typeface="微软雅黑 Light" panose="020B0502040204020203" pitchFamily="34" charset="-122"/>
                        </a:rPr>
                        <a:t>40</a:t>
                      </a:r>
                    </a:p>
                  </a:txBody>
                  <a:tcPr anchor="ctr"/>
                </a:tc>
                <a:tc>
                  <a:txBody>
                    <a:bodyPr/>
                    <a:lstStyle/>
                    <a:p>
                      <a:pPr algn="r" fontAlgn="ctr"/>
                      <a:r>
                        <a:rPr lang="zh-CN" altLang="en-US" dirty="0">
                          <a:effectLst/>
                          <a:latin typeface="微软雅黑 Light" panose="020B0502040204020203" pitchFamily="34" charset="-122"/>
                          <a:ea typeface="微软雅黑 Light" panose="020B0502040204020203" pitchFamily="34" charset="-122"/>
                        </a:rPr>
                        <a:t>已婚</a:t>
                      </a:r>
                    </a:p>
                  </a:txBody>
                  <a:tcPr anchor="ctr"/>
                </a:tc>
                <a:tc>
                  <a:txBody>
                    <a:bodyPr/>
                    <a:lstStyle/>
                    <a:p>
                      <a:pPr algn="r" fontAlgn="ctr"/>
                      <a:r>
                        <a:rPr lang="zh-CN" altLang="en-US" dirty="0">
                          <a:effectLst/>
                          <a:latin typeface="微软雅黑 Light" panose="020B0502040204020203" pitchFamily="34" charset="-122"/>
                          <a:ea typeface="微软雅黑 Light" panose="020B0502040204020203" pitchFamily="34" charset="-122"/>
                        </a:rPr>
                        <a:t>白人</a:t>
                      </a:r>
                    </a:p>
                  </a:txBody>
                  <a:tcPr anchor="ctr"/>
                </a:tc>
                <a:tc>
                  <a:txBody>
                    <a:bodyPr/>
                    <a:lstStyle/>
                    <a:p>
                      <a:pPr algn="r" fontAlgn="ctr"/>
                      <a:r>
                        <a:rPr lang="zh-CN" altLang="en-US" dirty="0">
                          <a:effectLst/>
                          <a:latin typeface="微软雅黑 Light" panose="020B0502040204020203" pitchFamily="34" charset="-122"/>
                          <a:ea typeface="微软雅黑 Light" panose="020B0502040204020203" pitchFamily="34" charset="-122"/>
                        </a:rPr>
                        <a:t>高中</a:t>
                      </a:r>
                    </a:p>
                  </a:txBody>
                  <a:tcPr anchor="ctr"/>
                </a:tc>
                <a:tc>
                  <a:txBody>
                    <a:bodyPr/>
                    <a:lstStyle/>
                    <a:p>
                      <a:pPr algn="r" fontAlgn="ctr"/>
                      <a:r>
                        <a:rPr lang="zh-CN" altLang="en-US" dirty="0">
                          <a:effectLst/>
                          <a:latin typeface="微软雅黑 Light" panose="020B0502040204020203" pitchFamily="34" charset="-122"/>
                          <a:ea typeface="微软雅黑 Light" panose="020B0502040204020203" pitchFamily="34" charset="-122"/>
                        </a:rPr>
                        <a:t>工业</a:t>
                      </a:r>
                    </a:p>
                  </a:txBody>
                  <a:tcPr anchor="ctr"/>
                </a:tc>
                <a:tc>
                  <a:txBody>
                    <a:bodyPr/>
                    <a:lstStyle/>
                    <a:p>
                      <a:pPr algn="r" fontAlgn="ctr"/>
                      <a:r>
                        <a:rPr lang="zh-CN" altLang="en-US" dirty="0">
                          <a:effectLst/>
                          <a:latin typeface="微软雅黑 Light" panose="020B0502040204020203" pitchFamily="34" charset="-122"/>
                          <a:ea typeface="微软雅黑 Light" panose="020B0502040204020203" pitchFamily="34" charset="-122"/>
                        </a:rPr>
                        <a:t>优秀</a:t>
                      </a:r>
                    </a:p>
                  </a:txBody>
                  <a:tcPr anchor="ctr"/>
                </a:tc>
                <a:tc>
                  <a:txBody>
                    <a:bodyPr/>
                    <a:lstStyle/>
                    <a:p>
                      <a:pPr algn="r" fontAlgn="ctr"/>
                      <a:r>
                        <a:rPr lang="zh-CN" altLang="en-US" dirty="0">
                          <a:effectLst/>
                          <a:latin typeface="微软雅黑 Light" panose="020B0502040204020203" pitchFamily="34" charset="-122"/>
                          <a:ea typeface="微软雅黑 Light" panose="020B0502040204020203" pitchFamily="34" charset="-122"/>
                        </a:rPr>
                        <a:t>有</a:t>
                      </a:r>
                    </a:p>
                  </a:txBody>
                  <a:tcPr anchor="ctr"/>
                </a:tc>
                <a:tc>
                  <a:txBody>
                    <a:bodyPr/>
                    <a:lstStyle/>
                    <a:p>
                      <a:pPr algn="r" fontAlgn="ctr"/>
                      <a:r>
                        <a:rPr lang="en-US" altLang="zh-CN" dirty="0">
                          <a:effectLst/>
                          <a:latin typeface="微软雅黑 Light" panose="020B0502040204020203" pitchFamily="34" charset="-122"/>
                          <a:ea typeface="微软雅黑 Light" panose="020B0502040204020203" pitchFamily="34" charset="-122"/>
                        </a:rPr>
                        <a:t>118.8844</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sym typeface="+mn-ea"/>
              </a:rPr>
              <a:t>describe函数</a:t>
            </a:r>
            <a:endParaRPr kumimoji="1" lang="zh-CN" altLang="en-US" b="1" dirty="0">
              <a:solidFill>
                <a:srgbClr val="2965AB"/>
              </a:solidFill>
            </a:endParaRP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可以一次返回多个统计量，对列进行操作</a:t>
            </a:r>
            <a:endParaRPr lang="zh-CN" altLang="en-US" sz="2000" b="1" dirty="0">
              <a:solidFill>
                <a:srgbClr val="2965AB"/>
              </a:solidFill>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3" name="矩形 2"/>
          <p:cNvSpPr/>
          <p:nvPr/>
        </p:nvSpPr>
        <p:spPr>
          <a:xfrm>
            <a:off x="869962" y="1595591"/>
            <a:ext cx="2492990"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describe</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10" name="表格 9"/>
          <p:cNvGraphicFramePr/>
          <p:nvPr/>
        </p:nvGraphicFramePr>
        <p:xfrm>
          <a:off x="869736" y="1995939"/>
          <a:ext cx="8531860" cy="3566160"/>
        </p:xfrm>
        <a:graphic>
          <a:graphicData uri="http://schemas.openxmlformats.org/drawingml/2006/table">
            <a:tbl>
              <a:tblPr firstRow="1" bandRow="1">
                <a:tableStyleId>{5C22544A-7EE6-4342-B048-85BDC9FD1C3A}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gridCol w="2132965">
                  <a:extLst>
                    <a:ext uri="{9D8B030D-6E8A-4147-A177-3AD203B41FA5}">
                      <a16:colId xmlns:a16="http://schemas.microsoft.com/office/drawing/2014/main" val="20003"/>
                    </a:ext>
                  </a:extLst>
                </a:gridCol>
              </a:tblGrid>
              <a:tr h="381000">
                <a:tc>
                  <a:txBody>
                    <a:bodyPr/>
                    <a:lstStyle/>
                    <a:p>
                      <a:pPr>
                        <a:buNone/>
                      </a:pPr>
                      <a:endParaRPr lang="zh-CN" altLang="en-US" sz="2000" dirty="0"/>
                    </a:p>
                  </a:txBody>
                  <a:tcPr/>
                </a:tc>
                <a:tc>
                  <a:txBody>
                    <a:bodyPr/>
                    <a:lstStyle/>
                    <a:p>
                      <a:pPr>
                        <a:buNone/>
                      </a:pPr>
                      <a:r>
                        <a:rPr lang="zh-CN" altLang="en-US" sz="2000"/>
                        <a:t>年份</a:t>
                      </a:r>
                    </a:p>
                  </a:txBody>
                  <a:tcPr/>
                </a:tc>
                <a:tc>
                  <a:txBody>
                    <a:bodyPr/>
                    <a:lstStyle/>
                    <a:p>
                      <a:pPr>
                        <a:buNone/>
                      </a:pPr>
                      <a:r>
                        <a:rPr lang="zh-CN" altLang="en-US" sz="2000"/>
                        <a:t>员工年龄</a:t>
                      </a:r>
                    </a:p>
                  </a:txBody>
                  <a:tcPr/>
                </a:tc>
                <a:tc>
                  <a:txBody>
                    <a:bodyPr/>
                    <a:lstStyle/>
                    <a:p>
                      <a:pPr>
                        <a:buNone/>
                      </a:pPr>
                      <a:r>
                        <a:rPr lang="zh-CN" altLang="en-US" sz="2000"/>
                        <a:t>年薪</a:t>
                      </a:r>
                    </a:p>
                  </a:txBody>
                  <a:tcPr/>
                </a:tc>
                <a:extLst>
                  <a:ext uri="{0D108BD9-81ED-4DB2-BD59-A6C34878D82A}">
                    <a16:rowId xmlns:a16="http://schemas.microsoft.com/office/drawing/2014/main" val="10000"/>
                  </a:ext>
                </a:extLst>
              </a:tr>
              <a:tr h="381000">
                <a:tc>
                  <a:txBody>
                    <a:bodyPr/>
                    <a:lstStyle/>
                    <a:p>
                      <a:pPr>
                        <a:buNone/>
                      </a:pPr>
                      <a:r>
                        <a:rPr lang="zh-CN" altLang="en-US" sz="2000"/>
                        <a:t>count</a:t>
                      </a:r>
                    </a:p>
                  </a:txBody>
                  <a:tcPr/>
                </a:tc>
                <a:tc>
                  <a:txBody>
                    <a:bodyPr/>
                    <a:lstStyle/>
                    <a:p>
                      <a:pPr>
                        <a:buNone/>
                      </a:pPr>
                      <a:r>
                        <a:rPr lang="zh-CN" altLang="en-US" sz="2000"/>
                        <a:t>3000.000000</a:t>
                      </a:r>
                    </a:p>
                  </a:txBody>
                  <a:tcPr/>
                </a:tc>
                <a:tc>
                  <a:txBody>
                    <a:bodyPr/>
                    <a:lstStyle/>
                    <a:p>
                      <a:pPr>
                        <a:buNone/>
                      </a:pPr>
                      <a:r>
                        <a:rPr lang="zh-CN" altLang="en-US" sz="2000"/>
                        <a:t>3000.000000</a:t>
                      </a:r>
                    </a:p>
                  </a:txBody>
                  <a:tcPr/>
                </a:tc>
                <a:tc>
                  <a:txBody>
                    <a:bodyPr/>
                    <a:lstStyle/>
                    <a:p>
                      <a:pPr>
                        <a:buNone/>
                      </a:pPr>
                      <a:r>
                        <a:rPr lang="zh-CN" altLang="en-US" sz="2000"/>
                        <a:t>3000.000000</a:t>
                      </a:r>
                    </a:p>
                  </a:txBody>
                  <a:tcPr/>
                </a:tc>
                <a:extLst>
                  <a:ext uri="{0D108BD9-81ED-4DB2-BD59-A6C34878D82A}">
                    <a16:rowId xmlns:a16="http://schemas.microsoft.com/office/drawing/2014/main" val="10001"/>
                  </a:ext>
                </a:extLst>
              </a:tr>
              <a:tr h="381000">
                <a:tc>
                  <a:txBody>
                    <a:bodyPr/>
                    <a:lstStyle/>
                    <a:p>
                      <a:pPr>
                        <a:buNone/>
                      </a:pPr>
                      <a:r>
                        <a:rPr lang="zh-CN" altLang="en-US" sz="2000"/>
                        <a:t>mean</a:t>
                      </a:r>
                    </a:p>
                  </a:txBody>
                  <a:tcPr/>
                </a:tc>
                <a:tc>
                  <a:txBody>
                    <a:bodyPr/>
                    <a:lstStyle/>
                    <a:p>
                      <a:pPr>
                        <a:buNone/>
                      </a:pPr>
                      <a:r>
                        <a:rPr lang="zh-CN" altLang="en-US" sz="2000"/>
                        <a:t>2005.791000</a:t>
                      </a:r>
                    </a:p>
                  </a:txBody>
                  <a:tcPr/>
                </a:tc>
                <a:tc>
                  <a:txBody>
                    <a:bodyPr/>
                    <a:lstStyle/>
                    <a:p>
                      <a:pPr>
                        <a:buNone/>
                      </a:pPr>
                      <a:r>
                        <a:rPr lang="zh-CN" altLang="en-US" sz="2000"/>
                        <a:t>42.414667</a:t>
                      </a:r>
                    </a:p>
                  </a:txBody>
                  <a:tcPr/>
                </a:tc>
                <a:tc>
                  <a:txBody>
                    <a:bodyPr/>
                    <a:lstStyle/>
                    <a:p>
                      <a:pPr>
                        <a:buNone/>
                      </a:pPr>
                      <a:r>
                        <a:rPr lang="zh-CN" altLang="en-US" sz="2000"/>
                        <a:t>111.703611</a:t>
                      </a:r>
                    </a:p>
                  </a:txBody>
                  <a:tcPr/>
                </a:tc>
                <a:extLst>
                  <a:ext uri="{0D108BD9-81ED-4DB2-BD59-A6C34878D82A}">
                    <a16:rowId xmlns:a16="http://schemas.microsoft.com/office/drawing/2014/main" val="10002"/>
                  </a:ext>
                </a:extLst>
              </a:tr>
              <a:tr h="381000">
                <a:tc>
                  <a:txBody>
                    <a:bodyPr/>
                    <a:lstStyle/>
                    <a:p>
                      <a:pPr>
                        <a:buNone/>
                      </a:pPr>
                      <a:r>
                        <a:rPr lang="zh-CN" altLang="en-US" sz="2000"/>
                        <a:t>std</a:t>
                      </a:r>
                    </a:p>
                  </a:txBody>
                  <a:tcPr/>
                </a:tc>
                <a:tc>
                  <a:txBody>
                    <a:bodyPr/>
                    <a:lstStyle/>
                    <a:p>
                      <a:pPr>
                        <a:buNone/>
                      </a:pPr>
                      <a:r>
                        <a:rPr lang="zh-CN" altLang="en-US" sz="2000"/>
                        <a:t>2.026167</a:t>
                      </a:r>
                    </a:p>
                  </a:txBody>
                  <a:tcPr/>
                </a:tc>
                <a:tc>
                  <a:txBody>
                    <a:bodyPr/>
                    <a:lstStyle/>
                    <a:p>
                      <a:pPr>
                        <a:buNone/>
                      </a:pPr>
                      <a:r>
                        <a:rPr lang="zh-CN" altLang="en-US" sz="2000"/>
                        <a:t>11.542406</a:t>
                      </a:r>
                    </a:p>
                  </a:txBody>
                  <a:tcPr/>
                </a:tc>
                <a:tc>
                  <a:txBody>
                    <a:bodyPr/>
                    <a:lstStyle/>
                    <a:p>
                      <a:pPr>
                        <a:buNone/>
                      </a:pPr>
                      <a:r>
                        <a:rPr lang="zh-CN" altLang="en-US" sz="2000"/>
                        <a:t>41.728600</a:t>
                      </a:r>
                    </a:p>
                  </a:txBody>
                  <a:tcPr/>
                </a:tc>
                <a:extLst>
                  <a:ext uri="{0D108BD9-81ED-4DB2-BD59-A6C34878D82A}">
                    <a16:rowId xmlns:a16="http://schemas.microsoft.com/office/drawing/2014/main" val="10003"/>
                  </a:ext>
                </a:extLst>
              </a:tr>
              <a:tr h="381000">
                <a:tc>
                  <a:txBody>
                    <a:bodyPr/>
                    <a:lstStyle/>
                    <a:p>
                      <a:pPr>
                        <a:buNone/>
                      </a:pPr>
                      <a:r>
                        <a:rPr lang="zh-CN" altLang="en-US" sz="2000"/>
                        <a:t>min</a:t>
                      </a:r>
                    </a:p>
                  </a:txBody>
                  <a:tcPr/>
                </a:tc>
                <a:tc>
                  <a:txBody>
                    <a:bodyPr/>
                    <a:lstStyle/>
                    <a:p>
                      <a:pPr>
                        <a:buNone/>
                      </a:pPr>
                      <a:r>
                        <a:rPr lang="zh-CN" altLang="en-US" sz="2000"/>
                        <a:t>2003.000000</a:t>
                      </a:r>
                    </a:p>
                  </a:txBody>
                  <a:tcPr/>
                </a:tc>
                <a:tc>
                  <a:txBody>
                    <a:bodyPr/>
                    <a:lstStyle/>
                    <a:p>
                      <a:pPr>
                        <a:buNone/>
                      </a:pPr>
                      <a:r>
                        <a:rPr lang="zh-CN" altLang="en-US" sz="2000"/>
                        <a:t>18.000000</a:t>
                      </a:r>
                    </a:p>
                  </a:txBody>
                  <a:tcPr/>
                </a:tc>
                <a:tc>
                  <a:txBody>
                    <a:bodyPr/>
                    <a:lstStyle/>
                    <a:p>
                      <a:pPr>
                        <a:buNone/>
                      </a:pPr>
                      <a:r>
                        <a:rPr lang="zh-CN" altLang="en-US" sz="2000"/>
                        <a:t>20.085540</a:t>
                      </a:r>
                    </a:p>
                  </a:txBody>
                  <a:tcPr/>
                </a:tc>
                <a:extLst>
                  <a:ext uri="{0D108BD9-81ED-4DB2-BD59-A6C34878D82A}">
                    <a16:rowId xmlns:a16="http://schemas.microsoft.com/office/drawing/2014/main" val="10004"/>
                  </a:ext>
                </a:extLst>
              </a:tr>
              <a:tr h="381000">
                <a:tc>
                  <a:txBody>
                    <a:bodyPr/>
                    <a:lstStyle/>
                    <a:p>
                      <a:pPr>
                        <a:buNone/>
                      </a:pPr>
                      <a:r>
                        <a:rPr lang="zh-CN" altLang="en-US" sz="2000"/>
                        <a:t>25%</a:t>
                      </a:r>
                    </a:p>
                  </a:txBody>
                  <a:tcPr/>
                </a:tc>
                <a:tc>
                  <a:txBody>
                    <a:bodyPr/>
                    <a:lstStyle/>
                    <a:p>
                      <a:pPr>
                        <a:buNone/>
                      </a:pPr>
                      <a:r>
                        <a:rPr lang="zh-CN" altLang="en-US" sz="2000"/>
                        <a:t>2004.000000</a:t>
                      </a:r>
                    </a:p>
                  </a:txBody>
                  <a:tcPr/>
                </a:tc>
                <a:tc>
                  <a:txBody>
                    <a:bodyPr/>
                    <a:lstStyle/>
                    <a:p>
                      <a:pPr>
                        <a:buNone/>
                      </a:pPr>
                      <a:r>
                        <a:rPr lang="zh-CN" altLang="en-US" sz="2000" dirty="0"/>
                        <a:t>33.750000</a:t>
                      </a:r>
                    </a:p>
                  </a:txBody>
                  <a:tcPr/>
                </a:tc>
                <a:tc>
                  <a:txBody>
                    <a:bodyPr/>
                    <a:lstStyle/>
                    <a:p>
                      <a:pPr>
                        <a:buNone/>
                      </a:pPr>
                      <a:r>
                        <a:rPr lang="zh-CN" altLang="en-US" sz="2000"/>
                        <a:t>85.383940</a:t>
                      </a:r>
                    </a:p>
                  </a:txBody>
                  <a:tcPr/>
                </a:tc>
                <a:extLst>
                  <a:ext uri="{0D108BD9-81ED-4DB2-BD59-A6C34878D82A}">
                    <a16:rowId xmlns:a16="http://schemas.microsoft.com/office/drawing/2014/main" val="10005"/>
                  </a:ext>
                </a:extLst>
              </a:tr>
              <a:tr h="381000">
                <a:tc>
                  <a:txBody>
                    <a:bodyPr/>
                    <a:lstStyle/>
                    <a:p>
                      <a:pPr>
                        <a:buNone/>
                      </a:pPr>
                      <a:r>
                        <a:rPr lang="zh-CN" altLang="en-US" sz="2000"/>
                        <a:t>50%</a:t>
                      </a:r>
                    </a:p>
                  </a:txBody>
                  <a:tcPr/>
                </a:tc>
                <a:tc>
                  <a:txBody>
                    <a:bodyPr/>
                    <a:lstStyle/>
                    <a:p>
                      <a:pPr>
                        <a:buNone/>
                      </a:pPr>
                      <a:r>
                        <a:rPr lang="zh-CN" altLang="en-US" sz="2000"/>
                        <a:t>2006.000000</a:t>
                      </a:r>
                    </a:p>
                  </a:txBody>
                  <a:tcPr/>
                </a:tc>
                <a:tc>
                  <a:txBody>
                    <a:bodyPr/>
                    <a:lstStyle/>
                    <a:p>
                      <a:pPr>
                        <a:buNone/>
                      </a:pPr>
                      <a:r>
                        <a:rPr lang="zh-CN" altLang="en-US" sz="2000" dirty="0"/>
                        <a:t>42.000000</a:t>
                      </a:r>
                    </a:p>
                  </a:txBody>
                  <a:tcPr/>
                </a:tc>
                <a:tc>
                  <a:txBody>
                    <a:bodyPr/>
                    <a:lstStyle/>
                    <a:p>
                      <a:pPr>
                        <a:buNone/>
                      </a:pPr>
                      <a:r>
                        <a:rPr lang="zh-CN" altLang="en-US" sz="2000" dirty="0"/>
                        <a:t>104.921500</a:t>
                      </a:r>
                    </a:p>
                  </a:txBody>
                  <a:tcPr/>
                </a:tc>
                <a:extLst>
                  <a:ext uri="{0D108BD9-81ED-4DB2-BD59-A6C34878D82A}">
                    <a16:rowId xmlns:a16="http://schemas.microsoft.com/office/drawing/2014/main" val="10006"/>
                  </a:ext>
                </a:extLst>
              </a:tr>
              <a:tr h="381000">
                <a:tc>
                  <a:txBody>
                    <a:bodyPr/>
                    <a:lstStyle/>
                    <a:p>
                      <a:pPr>
                        <a:buNone/>
                      </a:pPr>
                      <a:r>
                        <a:rPr lang="zh-CN" altLang="en-US" sz="2000"/>
                        <a:t>75%</a:t>
                      </a:r>
                    </a:p>
                  </a:txBody>
                  <a:tcPr/>
                </a:tc>
                <a:tc>
                  <a:txBody>
                    <a:bodyPr/>
                    <a:lstStyle/>
                    <a:p>
                      <a:pPr>
                        <a:buNone/>
                      </a:pPr>
                      <a:r>
                        <a:rPr lang="zh-CN" altLang="en-US" sz="2000"/>
                        <a:t>2008.000000</a:t>
                      </a:r>
                    </a:p>
                  </a:txBody>
                  <a:tcPr/>
                </a:tc>
                <a:tc>
                  <a:txBody>
                    <a:bodyPr/>
                    <a:lstStyle/>
                    <a:p>
                      <a:pPr>
                        <a:buNone/>
                      </a:pPr>
                      <a:r>
                        <a:rPr lang="zh-CN" altLang="en-US" sz="2000"/>
                        <a:t>51.000000</a:t>
                      </a:r>
                    </a:p>
                  </a:txBody>
                  <a:tcPr/>
                </a:tc>
                <a:tc>
                  <a:txBody>
                    <a:bodyPr/>
                    <a:lstStyle/>
                    <a:p>
                      <a:pPr>
                        <a:buNone/>
                      </a:pPr>
                      <a:r>
                        <a:rPr lang="zh-CN" altLang="en-US" sz="2000" dirty="0"/>
                        <a:t>128.680500</a:t>
                      </a:r>
                    </a:p>
                  </a:txBody>
                  <a:tcPr/>
                </a:tc>
                <a:extLst>
                  <a:ext uri="{0D108BD9-81ED-4DB2-BD59-A6C34878D82A}">
                    <a16:rowId xmlns:a16="http://schemas.microsoft.com/office/drawing/2014/main" val="10007"/>
                  </a:ext>
                </a:extLst>
              </a:tr>
              <a:tr h="381000">
                <a:tc>
                  <a:txBody>
                    <a:bodyPr/>
                    <a:lstStyle/>
                    <a:p>
                      <a:pPr>
                        <a:buNone/>
                      </a:pPr>
                      <a:r>
                        <a:rPr lang="zh-CN" altLang="en-US" sz="2000"/>
                        <a:t>max</a:t>
                      </a:r>
                    </a:p>
                  </a:txBody>
                  <a:tcPr/>
                </a:tc>
                <a:tc>
                  <a:txBody>
                    <a:bodyPr/>
                    <a:lstStyle/>
                    <a:p>
                      <a:pPr>
                        <a:buNone/>
                      </a:pPr>
                      <a:r>
                        <a:rPr lang="zh-CN" altLang="en-US" sz="2000"/>
                        <a:t>2009.000000</a:t>
                      </a:r>
                    </a:p>
                  </a:txBody>
                  <a:tcPr/>
                </a:tc>
                <a:tc>
                  <a:txBody>
                    <a:bodyPr/>
                    <a:lstStyle/>
                    <a:p>
                      <a:pPr>
                        <a:buNone/>
                      </a:pPr>
                      <a:r>
                        <a:rPr lang="zh-CN" altLang="en-US" sz="2000"/>
                        <a:t>80.000000</a:t>
                      </a:r>
                    </a:p>
                  </a:txBody>
                  <a:tcPr/>
                </a:tc>
                <a:tc>
                  <a:txBody>
                    <a:bodyPr/>
                    <a:lstStyle/>
                    <a:p>
                      <a:pPr>
                        <a:buNone/>
                      </a:pPr>
                      <a:r>
                        <a:rPr lang="zh-CN" altLang="en-US" sz="2000" dirty="0"/>
                        <a:t>318.342400</a:t>
                      </a:r>
                    </a:p>
                  </a:txBody>
                  <a:tcPr/>
                </a:tc>
                <a:extLst>
                  <a:ext uri="{0D108BD9-81ED-4DB2-BD59-A6C34878D82A}">
                    <a16:rowId xmlns:a16="http://schemas.microsoft.com/office/drawing/2014/main" val="10008"/>
                  </a:ext>
                </a:extLst>
              </a:tr>
            </a:tbl>
          </a:graphicData>
        </a:graphic>
      </p:graphicFrame>
      <p:sp>
        <p:nvSpPr>
          <p:cNvPr id="6" name="云形标注 5"/>
          <p:cNvSpPr/>
          <p:nvPr/>
        </p:nvSpPr>
        <p:spPr>
          <a:xfrm>
            <a:off x="9690735" y="1162685"/>
            <a:ext cx="2163445" cy="1050925"/>
          </a:xfrm>
          <a:prstGeom prst="cloudCallout">
            <a:avLst>
              <a:gd name="adj1" fmla="val -70625"/>
              <a:gd name="adj2" fmla="val 3857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自动筛选数值型列</a:t>
            </a:r>
            <a:endParaRPr lang="zh-CN" altLang="en-US"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对数据重新排序，默认为升序排列</a:t>
            </a:r>
            <a:endParaRPr lang="zh-CN" altLang="en-US" sz="2000" b="1" dirty="0">
              <a:solidFill>
                <a:srgbClr val="2965AB"/>
              </a:solidFill>
            </a:endParaRPr>
          </a:p>
          <a:p>
            <a:pPr>
              <a:lnSpc>
                <a:spcPct val="100000"/>
              </a:lnSpc>
              <a:buClr>
                <a:srgbClr val="2965AB"/>
              </a:buClr>
              <a:buSzPct val="100000"/>
            </a:pPr>
            <a:endParaRPr lang="en-US" sz="2000" dirty="0"/>
          </a:p>
        </p:txBody>
      </p:sp>
      <p:sp>
        <p:nvSpPr>
          <p:cNvPr id="4" name="文本占位符 1"/>
          <p:cNvSpPr txBox="1"/>
          <p:nvPr/>
        </p:nvSpPr>
        <p:spPr>
          <a:xfrm>
            <a:off x="479376" y="116632"/>
            <a:ext cx="7272808"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sym typeface="+mn-ea"/>
              </a:rPr>
              <a:t>使用sort_index函数对数据进行</a:t>
            </a:r>
            <a:r>
              <a:rPr kumimoji="1" lang="zh-CN" altLang="en-US" b="1" dirty="0">
                <a:solidFill>
                  <a:srgbClr val="2965AB"/>
                </a:solidFill>
              </a:rPr>
              <a:t>排序</a:t>
            </a:r>
            <a:endParaRPr kumimoji="1" lang="zh-CN" altLang="en-US" b="1" dirty="0">
              <a:solidFill>
                <a:srgbClr val="FF0000"/>
              </a:solidFill>
            </a:endParaRPr>
          </a:p>
        </p:txBody>
      </p:sp>
      <p:sp>
        <p:nvSpPr>
          <p:cNvPr id="9" name="矩形 8"/>
          <p:cNvSpPr/>
          <p:nvPr/>
        </p:nvSpPr>
        <p:spPr>
          <a:xfrm>
            <a:off x="619294" y="1614935"/>
            <a:ext cx="5567680" cy="39878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sort_index</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by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3</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12" name="矩形 11"/>
          <p:cNvSpPr/>
          <p:nvPr/>
        </p:nvSpPr>
        <p:spPr>
          <a:xfrm>
            <a:off x="619019" y="3915014"/>
            <a:ext cx="8310880" cy="706755"/>
          </a:xfrm>
          <a:prstGeom prst="rect">
            <a:avLst/>
          </a:prstGeom>
        </p:spPr>
        <p:txBody>
          <a:bodyPr wrap="non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降序排列</a:t>
            </a:r>
            <a:endParaRPr lang="en-US" altLang="zh-CN" sz="2000" dirty="0" err="1">
              <a:solidFill>
                <a:srgbClr val="000087"/>
              </a:solidFill>
              <a:highlight>
                <a:srgbClr val="FFFFFF"/>
              </a:highlight>
              <a:latin typeface="Monaco" panose="020B0509030404040204" pitchFamily="49" charset="0"/>
            </a:endParaRPr>
          </a:p>
          <a:p>
            <a:pPr algn="l"/>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sort_index</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by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ascending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87005F"/>
                </a:solidFill>
                <a:highlight>
                  <a:srgbClr val="FFFFFF"/>
                </a:highlight>
                <a:latin typeface="Monaco" panose="020B0509030404040204" pitchFamily="49" charset="0"/>
              </a:rPr>
              <a:t>False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3</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graphicFrame>
        <p:nvGraphicFramePr>
          <p:cNvPr id="2" name="表格 1"/>
          <p:cNvGraphicFramePr/>
          <p:nvPr/>
        </p:nvGraphicFramePr>
        <p:xfrm>
          <a:off x="619125" y="2013585"/>
          <a:ext cx="10953750" cy="1541780"/>
        </p:xfrm>
        <a:graphic>
          <a:graphicData uri="http://schemas.openxmlformats.org/drawingml/2006/table">
            <a:tbl>
              <a:tblPr firstRow="1" bandRow="1">
                <a:tableStyleId>{5C22544A-7EE6-4342-B048-85BDC9FD1C3A}</a:tableStyleId>
              </a:tblPr>
              <a:tblGrid>
                <a:gridCol w="659765">
                  <a:extLst>
                    <a:ext uri="{9D8B030D-6E8A-4147-A177-3AD203B41FA5}">
                      <a16:colId xmlns:a16="http://schemas.microsoft.com/office/drawing/2014/main" val="20000"/>
                    </a:ext>
                  </a:extLst>
                </a:gridCol>
                <a:gridCol w="756920">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gridCol w="1119505">
                  <a:extLst>
                    <a:ext uri="{9D8B030D-6E8A-4147-A177-3AD203B41FA5}">
                      <a16:colId xmlns:a16="http://schemas.microsoft.com/office/drawing/2014/main" val="20005"/>
                    </a:ext>
                  </a:extLst>
                </a:gridCol>
                <a:gridCol w="1143635">
                  <a:extLst>
                    <a:ext uri="{9D8B030D-6E8A-4147-A177-3AD203B41FA5}">
                      <a16:colId xmlns:a16="http://schemas.microsoft.com/office/drawing/2014/main" val="20006"/>
                    </a:ext>
                  </a:extLst>
                </a:gridCol>
                <a:gridCol w="1240790">
                  <a:extLst>
                    <a:ext uri="{9D8B030D-6E8A-4147-A177-3AD203B41FA5}">
                      <a16:colId xmlns:a16="http://schemas.microsoft.com/office/drawing/2014/main" val="20007"/>
                    </a:ext>
                  </a:extLst>
                </a:gridCol>
                <a:gridCol w="1651000">
                  <a:extLst>
                    <a:ext uri="{9D8B030D-6E8A-4147-A177-3AD203B41FA5}">
                      <a16:colId xmlns:a16="http://schemas.microsoft.com/office/drawing/2014/main" val="20008"/>
                    </a:ext>
                  </a:extLst>
                </a:gridCol>
                <a:gridCol w="1144270">
                  <a:extLst>
                    <a:ext uri="{9D8B030D-6E8A-4147-A177-3AD203B41FA5}">
                      <a16:colId xmlns:a16="http://schemas.microsoft.com/office/drawing/2014/main" val="20009"/>
                    </a:ext>
                  </a:extLst>
                </a:gridCol>
              </a:tblGrid>
              <a:tr h="385445">
                <a:tc>
                  <a:txBody>
                    <a:bodyPr/>
                    <a:lstStyle/>
                    <a:p>
                      <a:pPr>
                        <a:buNone/>
                      </a:pPr>
                      <a:endParaRPr lang="zh-CN" altLang="en-US"/>
                    </a:p>
                  </a:txBody>
                  <a:tcPr/>
                </a:tc>
                <a:tc>
                  <a:txBody>
                    <a:bodyPr/>
                    <a:lstStyle/>
                    <a:p>
                      <a:pPr>
                        <a:buNone/>
                      </a:pPr>
                      <a:r>
                        <a:rPr lang="zh-CN" altLang="en-US"/>
                        <a:t>年份</a:t>
                      </a:r>
                    </a:p>
                  </a:txBody>
                  <a:tcPr/>
                </a:tc>
                <a:tc>
                  <a:txBody>
                    <a:bodyPr/>
                    <a:lstStyle/>
                    <a:p>
                      <a:pPr>
                        <a:buNone/>
                      </a:pPr>
                      <a:r>
                        <a:rPr lang="zh-CN" altLang="en-US"/>
                        <a:t>员工年龄</a:t>
                      </a:r>
                    </a:p>
                  </a:txBody>
                  <a:tcPr/>
                </a:tc>
                <a:tc>
                  <a:txBody>
                    <a:bodyPr/>
                    <a:lstStyle/>
                    <a:p>
                      <a:pPr>
                        <a:buNone/>
                      </a:pPr>
                      <a:r>
                        <a:rPr lang="zh-CN" altLang="en-US"/>
                        <a:t>婚姻状况</a:t>
                      </a:r>
                    </a:p>
                  </a:txBody>
                  <a:tcPr/>
                </a:tc>
                <a:tc>
                  <a:txBody>
                    <a:bodyPr/>
                    <a:lstStyle/>
                    <a:p>
                      <a:pPr>
                        <a:buNone/>
                      </a:pPr>
                      <a:r>
                        <a:rPr lang="zh-CN" altLang="en-US"/>
                        <a:t>人种</a:t>
                      </a:r>
                    </a:p>
                  </a:txBody>
                  <a:tcPr/>
                </a:tc>
                <a:tc>
                  <a:txBody>
                    <a:bodyPr/>
                    <a:lstStyle/>
                    <a:p>
                      <a:pPr>
                        <a:buNone/>
                      </a:pPr>
                      <a:r>
                        <a:rPr lang="zh-CN" altLang="en-US"/>
                        <a:t>文化程度</a:t>
                      </a:r>
                    </a:p>
                  </a:txBody>
                  <a:tcPr/>
                </a:tc>
                <a:tc>
                  <a:txBody>
                    <a:bodyPr/>
                    <a:lstStyle/>
                    <a:p>
                      <a:pPr>
                        <a:buNone/>
                      </a:pPr>
                      <a:r>
                        <a:rPr lang="zh-CN" altLang="en-US"/>
                        <a:t>工作类型</a:t>
                      </a:r>
                    </a:p>
                  </a:txBody>
                  <a:tcPr/>
                </a:tc>
                <a:tc>
                  <a:txBody>
                    <a:bodyPr/>
                    <a:lstStyle/>
                    <a:p>
                      <a:pPr>
                        <a:buNone/>
                      </a:pPr>
                      <a:r>
                        <a:rPr lang="zh-CN" altLang="en-US"/>
                        <a:t>健康状况</a:t>
                      </a:r>
                    </a:p>
                  </a:txBody>
                  <a:tcPr/>
                </a:tc>
                <a:tc>
                  <a:txBody>
                    <a:bodyPr/>
                    <a:lstStyle/>
                    <a:p>
                      <a:pPr>
                        <a:buNone/>
                      </a:pPr>
                      <a:r>
                        <a:rPr lang="zh-CN" altLang="en-US"/>
                        <a:t>有无医疗保险</a:t>
                      </a:r>
                    </a:p>
                  </a:txBody>
                  <a:tcPr/>
                </a:tc>
                <a:tc>
                  <a:txBody>
                    <a:bodyPr/>
                    <a:lstStyle/>
                    <a:p>
                      <a:pPr>
                        <a:buNone/>
                      </a:pPr>
                      <a:r>
                        <a:rPr lang="zh-CN" altLang="en-US"/>
                        <a:t>年薪</a:t>
                      </a:r>
                    </a:p>
                  </a:txBody>
                  <a:tcPr/>
                </a:tc>
                <a:extLst>
                  <a:ext uri="{0D108BD9-81ED-4DB2-BD59-A6C34878D82A}">
                    <a16:rowId xmlns:a16="http://schemas.microsoft.com/office/drawing/2014/main" val="10000"/>
                  </a:ext>
                </a:extLst>
              </a:tr>
              <a:tr h="385445">
                <a:tc>
                  <a:txBody>
                    <a:bodyPr/>
                    <a:lstStyle/>
                    <a:p>
                      <a:pPr>
                        <a:buNone/>
                      </a:pPr>
                      <a:r>
                        <a:rPr lang="zh-CN" altLang="en-US"/>
                        <a:t>2191</a:t>
                      </a:r>
                    </a:p>
                  </a:txBody>
                  <a:tcPr/>
                </a:tc>
                <a:tc>
                  <a:txBody>
                    <a:bodyPr/>
                    <a:lstStyle/>
                    <a:p>
                      <a:pPr>
                        <a:buNone/>
                      </a:pPr>
                      <a:r>
                        <a:rPr lang="zh-CN" altLang="en-US"/>
                        <a:t>2005</a:t>
                      </a:r>
                    </a:p>
                  </a:txBody>
                  <a:tcPr/>
                </a:tc>
                <a:tc>
                  <a:txBody>
                    <a:bodyPr/>
                    <a:lstStyle/>
                    <a:p>
                      <a:pPr>
                        <a:buNone/>
                      </a:pPr>
                      <a:r>
                        <a:rPr lang="zh-CN" altLang="en-US"/>
                        <a:t>43</a:t>
                      </a:r>
                    </a:p>
                  </a:txBody>
                  <a:tcPr/>
                </a:tc>
                <a:tc>
                  <a:txBody>
                    <a:bodyPr/>
                    <a:lstStyle/>
                    <a:p>
                      <a:pPr>
                        <a:buNone/>
                      </a:pPr>
                      <a:r>
                        <a:rPr lang="zh-CN" altLang="en-US"/>
                        <a:t>已婚</a:t>
                      </a:r>
                    </a:p>
                  </a:txBody>
                  <a:tcPr/>
                </a:tc>
                <a:tc>
                  <a:txBody>
                    <a:bodyPr/>
                    <a:lstStyle/>
                    <a:p>
                      <a:pPr>
                        <a:buNone/>
                      </a:pPr>
                      <a:r>
                        <a:rPr lang="zh-CN" altLang="en-US"/>
                        <a:t>白人</a:t>
                      </a:r>
                    </a:p>
                  </a:txBody>
                  <a:tcPr/>
                </a:tc>
                <a:tc>
                  <a:txBody>
                    <a:bodyPr/>
                    <a:lstStyle/>
                    <a:p>
                      <a:pPr>
                        <a:buNone/>
                      </a:pPr>
                      <a:r>
                        <a:rPr lang="zh-CN" altLang="en-US"/>
                        <a:t>大学在读</a:t>
                      </a:r>
                    </a:p>
                  </a:txBody>
                  <a:tcPr/>
                </a:tc>
                <a:tc>
                  <a:txBody>
                    <a:bodyPr/>
                    <a:lstStyle/>
                    <a:p>
                      <a:pPr>
                        <a:buNone/>
                      </a:pPr>
                      <a:r>
                        <a:rPr lang="zh-CN" altLang="en-US"/>
                        <a:t>技术</a:t>
                      </a:r>
                    </a:p>
                  </a:txBody>
                  <a:tcPr/>
                </a:tc>
                <a:tc>
                  <a:txBody>
                    <a:bodyPr/>
                    <a:lstStyle/>
                    <a:p>
                      <a:pPr>
                        <a:buNone/>
                      </a:pPr>
                      <a:r>
                        <a:rPr lang="zh-CN" altLang="en-US"/>
                        <a:t>良好</a:t>
                      </a:r>
                    </a:p>
                  </a:txBody>
                  <a:tcPr/>
                </a:tc>
                <a:tc>
                  <a:txBody>
                    <a:bodyPr/>
                    <a:lstStyle/>
                    <a:p>
                      <a:pPr>
                        <a:buNone/>
                      </a:pPr>
                      <a:r>
                        <a:rPr lang="zh-CN" altLang="en-US"/>
                        <a:t>无</a:t>
                      </a:r>
                    </a:p>
                  </a:txBody>
                  <a:tcPr/>
                </a:tc>
                <a:tc>
                  <a:txBody>
                    <a:bodyPr/>
                    <a:lstStyle/>
                    <a:p>
                      <a:pPr>
                        <a:buNone/>
                      </a:pPr>
                      <a:r>
                        <a:rPr lang="zh-CN" altLang="en-US"/>
                        <a:t>20.08554</a:t>
                      </a:r>
                    </a:p>
                  </a:txBody>
                  <a:tcPr/>
                </a:tc>
                <a:extLst>
                  <a:ext uri="{0D108BD9-81ED-4DB2-BD59-A6C34878D82A}">
                    <a16:rowId xmlns:a16="http://schemas.microsoft.com/office/drawing/2014/main" val="10001"/>
                  </a:ext>
                </a:extLst>
              </a:tr>
              <a:tr h="385445">
                <a:tc>
                  <a:txBody>
                    <a:bodyPr/>
                    <a:lstStyle/>
                    <a:p>
                      <a:pPr>
                        <a:buNone/>
                      </a:pPr>
                      <a:r>
                        <a:rPr lang="zh-CN" altLang="en-US"/>
                        <a:t>388</a:t>
                      </a:r>
                    </a:p>
                  </a:txBody>
                  <a:tcPr/>
                </a:tc>
                <a:tc>
                  <a:txBody>
                    <a:bodyPr/>
                    <a:lstStyle/>
                    <a:p>
                      <a:pPr>
                        <a:buNone/>
                      </a:pPr>
                      <a:r>
                        <a:rPr lang="zh-CN" altLang="en-US"/>
                        <a:t>2004</a:t>
                      </a:r>
                    </a:p>
                  </a:txBody>
                  <a:tcPr/>
                </a:tc>
                <a:tc>
                  <a:txBody>
                    <a:bodyPr/>
                    <a:lstStyle/>
                    <a:p>
                      <a:pPr>
                        <a:buNone/>
                      </a:pPr>
                      <a:r>
                        <a:rPr lang="zh-CN" altLang="en-US"/>
                        <a:t>33</a:t>
                      </a:r>
                    </a:p>
                  </a:txBody>
                  <a:tcPr/>
                </a:tc>
                <a:tc>
                  <a:txBody>
                    <a:bodyPr/>
                    <a:lstStyle/>
                    <a:p>
                      <a:pPr>
                        <a:buNone/>
                      </a:pPr>
                      <a:r>
                        <a:rPr lang="zh-CN" altLang="en-US"/>
                        <a:t>已婚</a:t>
                      </a:r>
                    </a:p>
                  </a:txBody>
                  <a:tcPr/>
                </a:tc>
                <a:tc>
                  <a:txBody>
                    <a:bodyPr/>
                    <a:lstStyle/>
                    <a:p>
                      <a:pPr>
                        <a:buNone/>
                      </a:pPr>
                      <a:r>
                        <a:rPr lang="zh-CN" altLang="en-US"/>
                        <a:t>白人</a:t>
                      </a:r>
                    </a:p>
                  </a:txBody>
                  <a:tcPr/>
                </a:tc>
                <a:tc>
                  <a:txBody>
                    <a:bodyPr/>
                    <a:lstStyle/>
                    <a:p>
                      <a:pPr>
                        <a:buNone/>
                      </a:pPr>
                      <a:r>
                        <a:rPr lang="zh-CN" altLang="en-US"/>
                        <a:t>高中以下</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无</a:t>
                      </a:r>
                    </a:p>
                  </a:txBody>
                  <a:tcPr/>
                </a:tc>
                <a:tc>
                  <a:txBody>
                    <a:bodyPr/>
                    <a:lstStyle/>
                    <a:p>
                      <a:pPr>
                        <a:buNone/>
                      </a:pPr>
                      <a:r>
                        <a:rPr lang="zh-CN" altLang="en-US"/>
                        <a:t>20.93438</a:t>
                      </a:r>
                    </a:p>
                  </a:txBody>
                  <a:tcPr/>
                </a:tc>
                <a:extLst>
                  <a:ext uri="{0D108BD9-81ED-4DB2-BD59-A6C34878D82A}">
                    <a16:rowId xmlns:a16="http://schemas.microsoft.com/office/drawing/2014/main" val="10002"/>
                  </a:ext>
                </a:extLst>
              </a:tr>
              <a:tr h="385445">
                <a:tc>
                  <a:txBody>
                    <a:bodyPr/>
                    <a:lstStyle/>
                    <a:p>
                      <a:pPr>
                        <a:buNone/>
                      </a:pPr>
                      <a:r>
                        <a:rPr lang="zh-CN" altLang="en-US"/>
                        <a:t>499</a:t>
                      </a:r>
                    </a:p>
                  </a:txBody>
                  <a:tcPr/>
                </a:tc>
                <a:tc>
                  <a:txBody>
                    <a:bodyPr/>
                    <a:lstStyle/>
                    <a:p>
                      <a:pPr>
                        <a:buNone/>
                      </a:pPr>
                      <a:r>
                        <a:rPr lang="zh-CN" altLang="en-US"/>
                        <a:t>2003</a:t>
                      </a:r>
                    </a:p>
                  </a:txBody>
                  <a:tcPr/>
                </a:tc>
                <a:tc>
                  <a:txBody>
                    <a:bodyPr/>
                    <a:lstStyle/>
                    <a:p>
                      <a:pPr>
                        <a:buNone/>
                      </a:pPr>
                      <a:r>
                        <a:rPr lang="zh-CN" altLang="en-US"/>
                        <a:t>52</a:t>
                      </a:r>
                    </a:p>
                  </a:txBody>
                  <a:tcPr/>
                </a:tc>
                <a:tc>
                  <a:txBody>
                    <a:bodyPr/>
                    <a:lstStyle/>
                    <a:p>
                      <a:pPr>
                        <a:buNone/>
                      </a:pPr>
                      <a:r>
                        <a:rPr lang="zh-CN" altLang="en-US"/>
                        <a:t>离异</a:t>
                      </a:r>
                    </a:p>
                  </a:txBody>
                  <a:tcPr/>
                </a:tc>
                <a:tc>
                  <a:txBody>
                    <a:bodyPr/>
                    <a:lstStyle/>
                    <a:p>
                      <a:pPr>
                        <a:buNone/>
                      </a:pPr>
                      <a:r>
                        <a:rPr lang="zh-CN" altLang="en-US"/>
                        <a:t>白人</a:t>
                      </a:r>
                    </a:p>
                  </a:txBody>
                  <a:tcPr/>
                </a:tc>
                <a:tc>
                  <a:txBody>
                    <a:bodyPr/>
                    <a:lstStyle/>
                    <a:p>
                      <a:pPr>
                        <a:buNone/>
                      </a:pPr>
                      <a:r>
                        <a:rPr lang="zh-CN" altLang="en-US"/>
                        <a:t>大学在读</a:t>
                      </a:r>
                    </a:p>
                  </a:txBody>
                  <a:tcPr/>
                </a:tc>
                <a:tc>
                  <a:txBody>
                    <a:bodyPr/>
                    <a:lstStyle/>
                    <a:p>
                      <a:pPr>
                        <a:buNone/>
                      </a:pPr>
                      <a:r>
                        <a:rPr lang="zh-CN" altLang="en-US"/>
                        <a:t>工业</a:t>
                      </a:r>
                    </a:p>
                  </a:txBody>
                  <a:tcPr/>
                </a:tc>
                <a:tc>
                  <a:txBody>
                    <a:bodyPr/>
                    <a:lstStyle/>
                    <a:p>
                      <a:pPr>
                        <a:buNone/>
                      </a:pPr>
                      <a:r>
                        <a:rPr lang="zh-CN" altLang="en-US"/>
                        <a:t>良好</a:t>
                      </a:r>
                    </a:p>
                  </a:txBody>
                  <a:tcPr/>
                </a:tc>
                <a:tc>
                  <a:txBody>
                    <a:bodyPr/>
                    <a:lstStyle/>
                    <a:p>
                      <a:pPr>
                        <a:buNone/>
                      </a:pPr>
                      <a:r>
                        <a:rPr lang="zh-CN" altLang="en-US"/>
                        <a:t>无</a:t>
                      </a:r>
                    </a:p>
                  </a:txBody>
                  <a:tcPr/>
                </a:tc>
                <a:tc>
                  <a:txBody>
                    <a:bodyPr/>
                    <a:lstStyle/>
                    <a:p>
                      <a:pPr>
                        <a:buNone/>
                      </a:pPr>
                      <a:r>
                        <a:rPr lang="zh-CN" altLang="en-US"/>
                        <a:t>22.96240</a:t>
                      </a:r>
                    </a:p>
                  </a:txBody>
                  <a:tcPr/>
                </a:tc>
                <a:extLst>
                  <a:ext uri="{0D108BD9-81ED-4DB2-BD59-A6C34878D82A}">
                    <a16:rowId xmlns:a16="http://schemas.microsoft.com/office/drawing/2014/main" val="10003"/>
                  </a:ext>
                </a:extLst>
              </a:tr>
            </a:tbl>
          </a:graphicData>
        </a:graphic>
      </p:graphicFrame>
      <p:graphicFrame>
        <p:nvGraphicFramePr>
          <p:cNvPr id="3" name="表格 2"/>
          <p:cNvGraphicFramePr/>
          <p:nvPr/>
        </p:nvGraphicFramePr>
        <p:xfrm>
          <a:off x="619125" y="4621530"/>
          <a:ext cx="10953750" cy="1541780"/>
        </p:xfrm>
        <a:graphic>
          <a:graphicData uri="http://schemas.openxmlformats.org/drawingml/2006/table">
            <a:tbl>
              <a:tblPr firstRow="1" bandRow="1">
                <a:tableStyleId>{5C22544A-7EE6-4342-B048-85BDC9FD1C3A}</a:tableStyleId>
              </a:tblPr>
              <a:tblGrid>
                <a:gridCol w="659765">
                  <a:extLst>
                    <a:ext uri="{9D8B030D-6E8A-4147-A177-3AD203B41FA5}">
                      <a16:colId xmlns:a16="http://schemas.microsoft.com/office/drawing/2014/main" val="20000"/>
                    </a:ext>
                  </a:extLst>
                </a:gridCol>
                <a:gridCol w="756920">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gridCol w="1119505">
                  <a:extLst>
                    <a:ext uri="{9D8B030D-6E8A-4147-A177-3AD203B41FA5}">
                      <a16:colId xmlns:a16="http://schemas.microsoft.com/office/drawing/2014/main" val="20005"/>
                    </a:ext>
                  </a:extLst>
                </a:gridCol>
                <a:gridCol w="1143635">
                  <a:extLst>
                    <a:ext uri="{9D8B030D-6E8A-4147-A177-3AD203B41FA5}">
                      <a16:colId xmlns:a16="http://schemas.microsoft.com/office/drawing/2014/main" val="20006"/>
                    </a:ext>
                  </a:extLst>
                </a:gridCol>
                <a:gridCol w="1240790">
                  <a:extLst>
                    <a:ext uri="{9D8B030D-6E8A-4147-A177-3AD203B41FA5}">
                      <a16:colId xmlns:a16="http://schemas.microsoft.com/office/drawing/2014/main" val="20007"/>
                    </a:ext>
                  </a:extLst>
                </a:gridCol>
                <a:gridCol w="1564005">
                  <a:extLst>
                    <a:ext uri="{9D8B030D-6E8A-4147-A177-3AD203B41FA5}">
                      <a16:colId xmlns:a16="http://schemas.microsoft.com/office/drawing/2014/main" val="20008"/>
                    </a:ext>
                  </a:extLst>
                </a:gridCol>
                <a:gridCol w="1231265">
                  <a:extLst>
                    <a:ext uri="{9D8B030D-6E8A-4147-A177-3AD203B41FA5}">
                      <a16:colId xmlns:a16="http://schemas.microsoft.com/office/drawing/2014/main" val="20009"/>
                    </a:ext>
                  </a:extLst>
                </a:gridCol>
              </a:tblGrid>
              <a:tr h="385445">
                <a:tc>
                  <a:txBody>
                    <a:bodyPr/>
                    <a:lstStyle/>
                    <a:p>
                      <a:pPr>
                        <a:buNone/>
                      </a:pPr>
                      <a:endParaRPr lang="zh-CN" altLang="en-US"/>
                    </a:p>
                  </a:txBody>
                  <a:tcPr/>
                </a:tc>
                <a:tc>
                  <a:txBody>
                    <a:bodyPr/>
                    <a:lstStyle/>
                    <a:p>
                      <a:pPr>
                        <a:buNone/>
                      </a:pPr>
                      <a:r>
                        <a:rPr lang="zh-CN" altLang="en-US"/>
                        <a:t>年份</a:t>
                      </a:r>
                    </a:p>
                  </a:txBody>
                  <a:tcPr/>
                </a:tc>
                <a:tc>
                  <a:txBody>
                    <a:bodyPr/>
                    <a:lstStyle/>
                    <a:p>
                      <a:pPr>
                        <a:buNone/>
                      </a:pPr>
                      <a:r>
                        <a:rPr lang="zh-CN" altLang="en-US"/>
                        <a:t>员工年龄</a:t>
                      </a:r>
                    </a:p>
                  </a:txBody>
                  <a:tcPr/>
                </a:tc>
                <a:tc>
                  <a:txBody>
                    <a:bodyPr/>
                    <a:lstStyle/>
                    <a:p>
                      <a:pPr>
                        <a:buNone/>
                      </a:pPr>
                      <a:r>
                        <a:rPr lang="zh-CN" altLang="en-US"/>
                        <a:t>婚姻状况</a:t>
                      </a:r>
                    </a:p>
                  </a:txBody>
                  <a:tcPr/>
                </a:tc>
                <a:tc>
                  <a:txBody>
                    <a:bodyPr/>
                    <a:lstStyle/>
                    <a:p>
                      <a:pPr>
                        <a:buNone/>
                      </a:pPr>
                      <a:r>
                        <a:rPr lang="zh-CN" altLang="en-US"/>
                        <a:t>人种</a:t>
                      </a:r>
                    </a:p>
                  </a:txBody>
                  <a:tcPr/>
                </a:tc>
                <a:tc>
                  <a:txBody>
                    <a:bodyPr/>
                    <a:lstStyle/>
                    <a:p>
                      <a:pPr>
                        <a:buNone/>
                      </a:pPr>
                      <a:r>
                        <a:rPr lang="zh-CN" altLang="en-US"/>
                        <a:t>文化程度</a:t>
                      </a:r>
                    </a:p>
                  </a:txBody>
                  <a:tcPr/>
                </a:tc>
                <a:tc>
                  <a:txBody>
                    <a:bodyPr/>
                    <a:lstStyle/>
                    <a:p>
                      <a:pPr>
                        <a:buNone/>
                      </a:pPr>
                      <a:r>
                        <a:rPr lang="zh-CN" altLang="en-US"/>
                        <a:t>工作类型</a:t>
                      </a:r>
                    </a:p>
                  </a:txBody>
                  <a:tcPr/>
                </a:tc>
                <a:tc>
                  <a:txBody>
                    <a:bodyPr/>
                    <a:lstStyle/>
                    <a:p>
                      <a:pPr>
                        <a:buNone/>
                      </a:pPr>
                      <a:r>
                        <a:rPr lang="zh-CN" altLang="en-US"/>
                        <a:t>健康状况</a:t>
                      </a:r>
                    </a:p>
                  </a:txBody>
                  <a:tcPr/>
                </a:tc>
                <a:tc>
                  <a:txBody>
                    <a:bodyPr/>
                    <a:lstStyle/>
                    <a:p>
                      <a:pPr>
                        <a:buNone/>
                      </a:pPr>
                      <a:r>
                        <a:rPr lang="zh-CN" altLang="en-US"/>
                        <a:t>有无医疗保险</a:t>
                      </a:r>
                    </a:p>
                  </a:txBody>
                  <a:tcPr/>
                </a:tc>
                <a:tc>
                  <a:txBody>
                    <a:bodyPr/>
                    <a:lstStyle/>
                    <a:p>
                      <a:pPr>
                        <a:buNone/>
                      </a:pPr>
                      <a:r>
                        <a:rPr lang="zh-CN" altLang="en-US"/>
                        <a:t>年薪</a:t>
                      </a:r>
                    </a:p>
                  </a:txBody>
                  <a:tcPr/>
                </a:tc>
                <a:extLst>
                  <a:ext uri="{0D108BD9-81ED-4DB2-BD59-A6C34878D82A}">
                    <a16:rowId xmlns:a16="http://schemas.microsoft.com/office/drawing/2014/main" val="10000"/>
                  </a:ext>
                </a:extLst>
              </a:tr>
              <a:tr h="385445">
                <a:tc>
                  <a:txBody>
                    <a:bodyPr/>
                    <a:lstStyle/>
                    <a:p>
                      <a:pPr>
                        <a:buNone/>
                      </a:pPr>
                      <a:r>
                        <a:rPr lang="zh-CN" altLang="en-US"/>
                        <a:t>206</a:t>
                      </a:r>
                    </a:p>
                  </a:txBody>
                  <a:tcPr/>
                </a:tc>
                <a:tc>
                  <a:txBody>
                    <a:bodyPr/>
                    <a:lstStyle/>
                    <a:p>
                      <a:pPr>
                        <a:buNone/>
                      </a:pPr>
                      <a:r>
                        <a:rPr lang="zh-CN" altLang="en-US"/>
                        <a:t>2007</a:t>
                      </a:r>
                    </a:p>
                  </a:txBody>
                  <a:tcPr/>
                </a:tc>
                <a:tc>
                  <a:txBody>
                    <a:bodyPr/>
                    <a:lstStyle/>
                    <a:p>
                      <a:pPr>
                        <a:buNone/>
                      </a:pPr>
                      <a:r>
                        <a:rPr lang="zh-CN" altLang="en-US"/>
                        <a:t>63</a:t>
                      </a:r>
                    </a:p>
                  </a:txBody>
                  <a:tcPr/>
                </a:tc>
                <a:tc>
                  <a:txBody>
                    <a:bodyPr/>
                    <a:lstStyle/>
                    <a:p>
                      <a:pPr>
                        <a:buNone/>
                      </a:pPr>
                      <a:r>
                        <a:rPr lang="zh-CN" altLang="en-US"/>
                        <a:t>已婚</a:t>
                      </a:r>
                    </a:p>
                  </a:txBody>
                  <a:tcPr/>
                </a:tc>
                <a:tc>
                  <a:txBody>
                    <a:bodyPr/>
                    <a:lstStyle/>
                    <a:p>
                      <a:pPr>
                        <a:buNone/>
                      </a:pPr>
                      <a:r>
                        <a:rPr lang="zh-CN" altLang="en-US"/>
                        <a:t>黑人</a:t>
                      </a:r>
                    </a:p>
                  </a:txBody>
                  <a:tcPr/>
                </a:tc>
                <a:tc>
                  <a:txBody>
                    <a:bodyPr/>
                    <a:lstStyle/>
                    <a:p>
                      <a:pPr>
                        <a:buNone/>
                      </a:pPr>
                      <a:r>
                        <a:rPr lang="zh-CN" altLang="en-US"/>
                        <a:t>高级学位</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有</a:t>
                      </a:r>
                    </a:p>
                  </a:txBody>
                  <a:tcPr/>
                </a:tc>
                <a:tc>
                  <a:txBody>
                    <a:bodyPr/>
                    <a:lstStyle/>
                    <a:p>
                      <a:pPr>
                        <a:buNone/>
                      </a:pPr>
                      <a:r>
                        <a:rPr lang="zh-CN" altLang="en-US"/>
                        <a:t>318.3424</a:t>
                      </a:r>
                    </a:p>
                  </a:txBody>
                  <a:tcPr/>
                </a:tc>
                <a:extLst>
                  <a:ext uri="{0D108BD9-81ED-4DB2-BD59-A6C34878D82A}">
                    <a16:rowId xmlns:a16="http://schemas.microsoft.com/office/drawing/2014/main" val="10001"/>
                  </a:ext>
                </a:extLst>
              </a:tr>
              <a:tr h="385445">
                <a:tc>
                  <a:txBody>
                    <a:bodyPr/>
                    <a:lstStyle/>
                    <a:p>
                      <a:pPr>
                        <a:buNone/>
                      </a:pPr>
                      <a:r>
                        <a:rPr lang="zh-CN" altLang="en-US"/>
                        <a:t>1229</a:t>
                      </a:r>
                    </a:p>
                  </a:txBody>
                  <a:tcPr/>
                </a:tc>
                <a:tc>
                  <a:txBody>
                    <a:bodyPr/>
                    <a:lstStyle/>
                    <a:p>
                      <a:pPr>
                        <a:buNone/>
                      </a:pPr>
                      <a:r>
                        <a:rPr lang="zh-CN" altLang="en-US"/>
                        <a:t>2007</a:t>
                      </a:r>
                    </a:p>
                  </a:txBody>
                  <a:tcPr/>
                </a:tc>
                <a:tc>
                  <a:txBody>
                    <a:bodyPr/>
                    <a:lstStyle/>
                    <a:p>
                      <a:pPr>
                        <a:buNone/>
                      </a:pPr>
                      <a:r>
                        <a:rPr lang="zh-CN" altLang="en-US"/>
                        <a:t>46</a:t>
                      </a:r>
                    </a:p>
                  </a:txBody>
                  <a:tcPr/>
                </a:tc>
                <a:tc>
                  <a:txBody>
                    <a:bodyPr/>
                    <a:lstStyle/>
                    <a:p>
                      <a:pPr>
                        <a:buNone/>
                      </a:pPr>
                      <a:r>
                        <a:rPr lang="zh-CN" altLang="en-US"/>
                        <a:t>已婚</a:t>
                      </a:r>
                    </a:p>
                  </a:txBody>
                  <a:tcPr/>
                </a:tc>
                <a:tc>
                  <a:txBody>
                    <a:bodyPr/>
                    <a:lstStyle/>
                    <a:p>
                      <a:pPr>
                        <a:buNone/>
                      </a:pPr>
                      <a:r>
                        <a:rPr lang="zh-CN" altLang="en-US"/>
                        <a:t>黑人</a:t>
                      </a:r>
                    </a:p>
                  </a:txBody>
                  <a:tcPr/>
                </a:tc>
                <a:tc>
                  <a:txBody>
                    <a:bodyPr/>
                    <a:lstStyle/>
                    <a:p>
                      <a:pPr>
                        <a:buNone/>
                      </a:pPr>
                      <a:r>
                        <a:rPr lang="zh-CN" altLang="en-US"/>
                        <a:t>高中</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有</a:t>
                      </a:r>
                    </a:p>
                  </a:txBody>
                  <a:tcPr/>
                </a:tc>
                <a:tc>
                  <a:txBody>
                    <a:bodyPr/>
                    <a:lstStyle/>
                    <a:p>
                      <a:pPr>
                        <a:buNone/>
                      </a:pPr>
                      <a:r>
                        <a:rPr lang="zh-CN" altLang="en-US"/>
                        <a:t>318.3424</a:t>
                      </a:r>
                    </a:p>
                  </a:txBody>
                  <a:tcPr/>
                </a:tc>
                <a:extLst>
                  <a:ext uri="{0D108BD9-81ED-4DB2-BD59-A6C34878D82A}">
                    <a16:rowId xmlns:a16="http://schemas.microsoft.com/office/drawing/2014/main" val="10002"/>
                  </a:ext>
                </a:extLst>
              </a:tr>
              <a:tr h="385445">
                <a:tc>
                  <a:txBody>
                    <a:bodyPr/>
                    <a:lstStyle/>
                    <a:p>
                      <a:pPr>
                        <a:buNone/>
                      </a:pPr>
                      <a:r>
                        <a:rPr lang="zh-CN" altLang="en-US"/>
                        <a:t>503</a:t>
                      </a:r>
                    </a:p>
                  </a:txBody>
                  <a:tcPr/>
                </a:tc>
                <a:tc>
                  <a:txBody>
                    <a:bodyPr/>
                    <a:lstStyle/>
                    <a:p>
                      <a:pPr>
                        <a:buNone/>
                      </a:pPr>
                      <a:r>
                        <a:rPr lang="zh-CN" altLang="en-US"/>
                        <a:t>2003</a:t>
                      </a:r>
                    </a:p>
                  </a:txBody>
                  <a:tcPr/>
                </a:tc>
                <a:tc>
                  <a:txBody>
                    <a:bodyPr/>
                    <a:lstStyle/>
                    <a:p>
                      <a:pPr>
                        <a:buNone/>
                      </a:pPr>
                      <a:r>
                        <a:rPr lang="zh-CN" altLang="en-US"/>
                        <a:t>38</a:t>
                      </a:r>
                    </a:p>
                  </a:txBody>
                  <a:tcPr/>
                </a:tc>
                <a:tc>
                  <a:txBody>
                    <a:bodyPr/>
                    <a:lstStyle/>
                    <a:p>
                      <a:pPr>
                        <a:buNone/>
                      </a:pPr>
                      <a:r>
                        <a:rPr lang="zh-CN" altLang="en-US"/>
                        <a:t>未婚</a:t>
                      </a:r>
                    </a:p>
                  </a:txBody>
                  <a:tcPr/>
                </a:tc>
                <a:tc>
                  <a:txBody>
                    <a:bodyPr/>
                    <a:lstStyle/>
                    <a:p>
                      <a:pPr>
                        <a:buNone/>
                      </a:pPr>
                      <a:r>
                        <a:rPr lang="zh-CN" altLang="en-US"/>
                        <a:t>白人</a:t>
                      </a:r>
                    </a:p>
                  </a:txBody>
                  <a:tcPr/>
                </a:tc>
                <a:tc>
                  <a:txBody>
                    <a:bodyPr/>
                    <a:lstStyle/>
                    <a:p>
                      <a:pPr>
                        <a:buNone/>
                      </a:pPr>
                      <a:r>
                        <a:rPr lang="zh-CN" altLang="en-US"/>
                        <a:t>大学在读</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有</a:t>
                      </a:r>
                    </a:p>
                  </a:txBody>
                  <a:tcPr/>
                </a:tc>
                <a:tc>
                  <a:txBody>
                    <a:bodyPr/>
                    <a:lstStyle/>
                    <a:p>
                      <a:pPr>
                        <a:buNone/>
                      </a:pPr>
                      <a:r>
                        <a:rPr lang="zh-CN" altLang="en-US"/>
                        <a:t>314.3293</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分组</a:t>
            </a:r>
          </a:p>
        </p:txBody>
      </p:sp>
      <p:graphicFrame>
        <p:nvGraphicFramePr>
          <p:cNvPr id="6" name="表格 5"/>
          <p:cNvGraphicFramePr/>
          <p:nvPr/>
        </p:nvGraphicFramePr>
        <p:xfrm>
          <a:off x="1116965" y="1292225"/>
          <a:ext cx="9958705" cy="1889760"/>
        </p:xfrm>
        <a:graphic>
          <a:graphicData uri="http://schemas.openxmlformats.org/drawingml/2006/table">
            <a:tbl>
              <a:tblPr firstRow="1" bandRow="1">
                <a:tableStyleId>{5C22544A-7EE6-4342-B048-85BDC9FD1C3A}</a:tableStyleId>
              </a:tblPr>
              <a:tblGrid>
                <a:gridCol w="450215">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772160">
                  <a:extLst>
                    <a:ext uri="{9D8B030D-6E8A-4147-A177-3AD203B41FA5}">
                      <a16:colId xmlns:a16="http://schemas.microsoft.com/office/drawing/2014/main" val="20002"/>
                    </a:ext>
                  </a:extLst>
                </a:gridCol>
                <a:gridCol w="757555">
                  <a:extLst>
                    <a:ext uri="{9D8B030D-6E8A-4147-A177-3AD203B41FA5}">
                      <a16:colId xmlns:a16="http://schemas.microsoft.com/office/drawing/2014/main" val="20003"/>
                    </a:ext>
                  </a:extLst>
                </a:gridCol>
                <a:gridCol w="1098550">
                  <a:extLst>
                    <a:ext uri="{9D8B030D-6E8A-4147-A177-3AD203B41FA5}">
                      <a16:colId xmlns:a16="http://schemas.microsoft.com/office/drawing/2014/main" val="20004"/>
                    </a:ext>
                  </a:extLst>
                </a:gridCol>
                <a:gridCol w="1263015">
                  <a:extLst>
                    <a:ext uri="{9D8B030D-6E8A-4147-A177-3AD203B41FA5}">
                      <a16:colId xmlns:a16="http://schemas.microsoft.com/office/drawing/2014/main" val="20005"/>
                    </a:ext>
                  </a:extLst>
                </a:gridCol>
                <a:gridCol w="1210945">
                  <a:extLst>
                    <a:ext uri="{9D8B030D-6E8A-4147-A177-3AD203B41FA5}">
                      <a16:colId xmlns:a16="http://schemas.microsoft.com/office/drawing/2014/main" val="20006"/>
                    </a:ext>
                  </a:extLst>
                </a:gridCol>
                <a:gridCol w="1036320">
                  <a:extLst>
                    <a:ext uri="{9D8B030D-6E8A-4147-A177-3AD203B41FA5}">
                      <a16:colId xmlns:a16="http://schemas.microsoft.com/office/drawing/2014/main" val="20007"/>
                    </a:ext>
                  </a:extLst>
                </a:gridCol>
                <a:gridCol w="1092200">
                  <a:extLst>
                    <a:ext uri="{9D8B030D-6E8A-4147-A177-3AD203B41FA5}">
                      <a16:colId xmlns:a16="http://schemas.microsoft.com/office/drawing/2014/main" val="20008"/>
                    </a:ext>
                  </a:extLst>
                </a:gridCol>
                <a:gridCol w="1499870">
                  <a:extLst>
                    <a:ext uri="{9D8B030D-6E8A-4147-A177-3AD203B41FA5}">
                      <a16:colId xmlns:a16="http://schemas.microsoft.com/office/drawing/2014/main" val="20009"/>
                    </a:ext>
                  </a:extLst>
                </a:gridCol>
              </a:tblGrid>
              <a:tr h="701040">
                <a:tc>
                  <a:txBody>
                    <a:bodyPr/>
                    <a:lstStyle/>
                    <a:p>
                      <a:pPr>
                        <a:buNone/>
                      </a:pPr>
                      <a:endParaRPr lang="zh-CN" altLang="en-US" sz="2000"/>
                    </a:p>
                  </a:txBody>
                  <a:tcPr/>
                </a:tc>
                <a:tc>
                  <a:txBody>
                    <a:bodyPr/>
                    <a:lstStyle/>
                    <a:p>
                      <a:pPr>
                        <a:buNone/>
                      </a:pPr>
                      <a:r>
                        <a:rPr lang="zh-CN" altLang="en-US" sz="2000"/>
                        <a:t>年份</a:t>
                      </a:r>
                    </a:p>
                  </a:txBody>
                  <a:tcPr/>
                </a:tc>
                <a:tc>
                  <a:txBody>
                    <a:bodyPr/>
                    <a:lstStyle/>
                    <a:p>
                      <a:pPr>
                        <a:buNone/>
                      </a:pPr>
                      <a:r>
                        <a:rPr lang="zh-CN" altLang="en-US" sz="2000"/>
                        <a:t>员工年龄</a:t>
                      </a:r>
                    </a:p>
                  </a:txBody>
                  <a:tcPr/>
                </a:tc>
                <a:tc>
                  <a:txBody>
                    <a:bodyPr/>
                    <a:lstStyle/>
                    <a:p>
                      <a:pPr>
                        <a:buNone/>
                      </a:pPr>
                      <a:r>
                        <a:rPr lang="zh-CN" altLang="en-US" sz="2000"/>
                        <a:t>婚姻状况</a:t>
                      </a:r>
                    </a:p>
                  </a:txBody>
                  <a:tcPr/>
                </a:tc>
                <a:tc>
                  <a:txBody>
                    <a:bodyPr/>
                    <a:lstStyle/>
                    <a:p>
                      <a:pPr>
                        <a:buNone/>
                      </a:pPr>
                      <a:r>
                        <a:rPr lang="zh-CN" altLang="en-US" sz="2000"/>
                        <a:t>人种</a:t>
                      </a:r>
                    </a:p>
                  </a:txBody>
                  <a:tcPr/>
                </a:tc>
                <a:tc>
                  <a:txBody>
                    <a:bodyPr/>
                    <a:lstStyle/>
                    <a:p>
                      <a:pPr>
                        <a:buNone/>
                      </a:pPr>
                      <a:r>
                        <a:rPr lang="zh-CN" altLang="en-US" sz="2000"/>
                        <a:t>文化程度</a:t>
                      </a:r>
                    </a:p>
                  </a:txBody>
                  <a:tcPr/>
                </a:tc>
                <a:tc>
                  <a:txBody>
                    <a:bodyPr/>
                    <a:lstStyle/>
                    <a:p>
                      <a:pPr>
                        <a:buNone/>
                      </a:pPr>
                      <a:r>
                        <a:rPr lang="zh-CN" altLang="en-US" sz="2000"/>
                        <a:t>工作类型</a:t>
                      </a:r>
                    </a:p>
                  </a:txBody>
                  <a:tcPr/>
                </a:tc>
                <a:tc>
                  <a:txBody>
                    <a:bodyPr/>
                    <a:lstStyle/>
                    <a:p>
                      <a:pPr>
                        <a:buNone/>
                      </a:pPr>
                      <a:r>
                        <a:rPr lang="zh-CN" altLang="en-US" sz="2000"/>
                        <a:t>健康状况</a:t>
                      </a:r>
                    </a:p>
                  </a:txBody>
                  <a:tcPr/>
                </a:tc>
                <a:tc>
                  <a:txBody>
                    <a:bodyPr/>
                    <a:lstStyle/>
                    <a:p>
                      <a:pPr>
                        <a:buNone/>
                      </a:pPr>
                      <a:r>
                        <a:rPr lang="zh-CN" altLang="en-US" sz="2000"/>
                        <a:t>有无医疗保险</a:t>
                      </a:r>
                    </a:p>
                  </a:txBody>
                  <a:tcPr/>
                </a:tc>
                <a:tc>
                  <a:txBody>
                    <a:bodyPr/>
                    <a:lstStyle/>
                    <a:p>
                      <a:pPr>
                        <a:buNone/>
                      </a:pPr>
                      <a:r>
                        <a:rPr lang="zh-CN" altLang="en-US" sz="2000"/>
                        <a:t>年薪</a:t>
                      </a:r>
                    </a:p>
                  </a:txBody>
                  <a:tcPr/>
                </a:tc>
                <a:extLst>
                  <a:ext uri="{0D108BD9-81ED-4DB2-BD59-A6C34878D82A}">
                    <a16:rowId xmlns:a16="http://schemas.microsoft.com/office/drawing/2014/main" val="10000"/>
                  </a:ext>
                </a:extLst>
              </a:tr>
              <a:tr h="396240">
                <a:tc>
                  <a:txBody>
                    <a:bodyPr/>
                    <a:lstStyle/>
                    <a:p>
                      <a:pPr>
                        <a:buNone/>
                      </a:pPr>
                      <a:r>
                        <a:rPr lang="zh-CN" altLang="en-US" sz="2000"/>
                        <a:t>0</a:t>
                      </a:r>
                    </a:p>
                  </a:txBody>
                  <a:tcPr/>
                </a:tc>
                <a:tc>
                  <a:txBody>
                    <a:bodyPr/>
                    <a:lstStyle/>
                    <a:p>
                      <a:pPr>
                        <a:buNone/>
                      </a:pPr>
                      <a:r>
                        <a:rPr lang="zh-CN" altLang="en-US" sz="2000"/>
                        <a:t>2006</a:t>
                      </a:r>
                    </a:p>
                  </a:txBody>
                  <a:tcPr/>
                </a:tc>
                <a:tc>
                  <a:txBody>
                    <a:bodyPr/>
                    <a:lstStyle/>
                    <a:p>
                      <a:pPr>
                        <a:buNone/>
                      </a:pPr>
                      <a:r>
                        <a:rPr lang="zh-CN" altLang="en-US" sz="2000"/>
                        <a:t>18</a:t>
                      </a:r>
                    </a:p>
                  </a:txBody>
                  <a:tcPr/>
                </a:tc>
                <a:tc>
                  <a:txBody>
                    <a:bodyPr/>
                    <a:lstStyle/>
                    <a:p>
                      <a:pPr>
                        <a:buNone/>
                      </a:pPr>
                      <a:r>
                        <a:rPr lang="zh-CN" altLang="en-US" sz="2000"/>
                        <a:t>未婚</a:t>
                      </a:r>
                    </a:p>
                  </a:txBody>
                  <a:tcPr/>
                </a:tc>
                <a:tc>
                  <a:txBody>
                    <a:bodyPr/>
                    <a:lstStyle/>
                    <a:p>
                      <a:pPr>
                        <a:buNone/>
                      </a:pPr>
                      <a:r>
                        <a:rPr lang="zh-CN" altLang="en-US" sz="2000"/>
                        <a:t>白人</a:t>
                      </a:r>
                    </a:p>
                  </a:txBody>
                  <a:tcPr/>
                </a:tc>
                <a:tc>
                  <a:txBody>
                    <a:bodyPr/>
                    <a:lstStyle/>
                    <a:p>
                      <a:pPr>
                        <a:buNone/>
                      </a:pPr>
                      <a:r>
                        <a:rPr lang="zh-CN" altLang="en-US" sz="2000"/>
                        <a:t>高中以下</a:t>
                      </a:r>
                    </a:p>
                  </a:txBody>
                  <a:tcPr/>
                </a:tc>
                <a:tc>
                  <a:txBody>
                    <a:bodyPr/>
                    <a:lstStyle/>
                    <a:p>
                      <a:pPr>
                        <a:buNone/>
                      </a:pPr>
                      <a:r>
                        <a:rPr lang="zh-CN" altLang="en-US" sz="2000"/>
                        <a:t>工业</a:t>
                      </a:r>
                    </a:p>
                  </a:txBody>
                  <a:tcPr/>
                </a:tc>
                <a:tc>
                  <a:txBody>
                    <a:bodyPr/>
                    <a:lstStyle/>
                    <a:p>
                      <a:pPr>
                        <a:buNone/>
                      </a:pPr>
                      <a:r>
                        <a:rPr lang="zh-CN" altLang="en-US" sz="2000"/>
                        <a:t>良好</a:t>
                      </a:r>
                    </a:p>
                  </a:txBody>
                  <a:tcPr/>
                </a:tc>
                <a:tc>
                  <a:txBody>
                    <a:bodyPr/>
                    <a:lstStyle/>
                    <a:p>
                      <a:pPr>
                        <a:buNone/>
                      </a:pPr>
                      <a:r>
                        <a:rPr lang="zh-CN" altLang="en-US" sz="2000"/>
                        <a:t>无</a:t>
                      </a:r>
                    </a:p>
                  </a:txBody>
                  <a:tcPr/>
                </a:tc>
                <a:tc>
                  <a:txBody>
                    <a:bodyPr/>
                    <a:lstStyle/>
                    <a:p>
                      <a:pPr>
                        <a:buNone/>
                      </a:pPr>
                      <a:r>
                        <a:rPr lang="zh-CN" altLang="en-US" sz="2000"/>
                        <a:t>75.04315</a:t>
                      </a:r>
                    </a:p>
                  </a:txBody>
                  <a:tcPr/>
                </a:tc>
                <a:extLst>
                  <a:ext uri="{0D108BD9-81ED-4DB2-BD59-A6C34878D82A}">
                    <a16:rowId xmlns:a16="http://schemas.microsoft.com/office/drawing/2014/main" val="10001"/>
                  </a:ext>
                </a:extLst>
              </a:tr>
              <a:tr h="396240">
                <a:tc>
                  <a:txBody>
                    <a:bodyPr/>
                    <a:lstStyle/>
                    <a:p>
                      <a:pPr>
                        <a:buNone/>
                      </a:pPr>
                      <a:r>
                        <a:rPr lang="zh-CN" altLang="en-US" sz="2000"/>
                        <a:t>1</a:t>
                      </a:r>
                    </a:p>
                  </a:txBody>
                  <a:tcPr/>
                </a:tc>
                <a:tc>
                  <a:txBody>
                    <a:bodyPr/>
                    <a:lstStyle/>
                    <a:p>
                      <a:pPr>
                        <a:buNone/>
                      </a:pPr>
                      <a:r>
                        <a:rPr lang="zh-CN" altLang="en-US" sz="2000"/>
                        <a:t>2004</a:t>
                      </a:r>
                    </a:p>
                  </a:txBody>
                  <a:tcPr/>
                </a:tc>
                <a:tc>
                  <a:txBody>
                    <a:bodyPr/>
                    <a:lstStyle/>
                    <a:p>
                      <a:pPr>
                        <a:buNone/>
                      </a:pPr>
                      <a:r>
                        <a:rPr lang="zh-CN" altLang="en-US" sz="2000"/>
                        <a:t>24</a:t>
                      </a:r>
                    </a:p>
                  </a:txBody>
                  <a:tcPr/>
                </a:tc>
                <a:tc>
                  <a:txBody>
                    <a:bodyPr/>
                    <a:lstStyle/>
                    <a:p>
                      <a:pPr>
                        <a:buNone/>
                      </a:pPr>
                      <a:r>
                        <a:rPr lang="zh-CN" altLang="en-US" sz="2000"/>
                        <a:t>未婚</a:t>
                      </a:r>
                    </a:p>
                  </a:txBody>
                  <a:tcPr/>
                </a:tc>
                <a:tc>
                  <a:txBody>
                    <a:bodyPr/>
                    <a:lstStyle/>
                    <a:p>
                      <a:pPr>
                        <a:buNone/>
                      </a:pPr>
                      <a:r>
                        <a:rPr lang="zh-CN" altLang="en-US" sz="2000"/>
                        <a:t>白人</a:t>
                      </a:r>
                    </a:p>
                  </a:txBody>
                  <a:tcPr/>
                </a:tc>
                <a:tc>
                  <a:txBody>
                    <a:bodyPr/>
                    <a:lstStyle/>
                    <a:p>
                      <a:pPr>
                        <a:buNone/>
                      </a:pPr>
                      <a:r>
                        <a:rPr lang="zh-CN" altLang="en-US" sz="2000"/>
                        <a:t>大学</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无</a:t>
                      </a:r>
                    </a:p>
                  </a:txBody>
                  <a:tcPr/>
                </a:tc>
                <a:tc>
                  <a:txBody>
                    <a:bodyPr/>
                    <a:lstStyle/>
                    <a:p>
                      <a:pPr>
                        <a:buNone/>
                      </a:pPr>
                      <a:r>
                        <a:rPr lang="zh-CN" altLang="en-US" sz="2000"/>
                        <a:t>70.47602</a:t>
                      </a:r>
                    </a:p>
                  </a:txBody>
                  <a:tcPr/>
                </a:tc>
                <a:extLst>
                  <a:ext uri="{0D108BD9-81ED-4DB2-BD59-A6C34878D82A}">
                    <a16:rowId xmlns:a16="http://schemas.microsoft.com/office/drawing/2014/main" val="10002"/>
                  </a:ext>
                </a:extLst>
              </a:tr>
              <a:tr h="396240">
                <a:tc>
                  <a:txBody>
                    <a:bodyPr/>
                    <a:lstStyle/>
                    <a:p>
                      <a:pPr>
                        <a:buNone/>
                      </a:pPr>
                      <a:r>
                        <a:rPr lang="zh-CN" altLang="en-US" sz="2000"/>
                        <a:t>2</a:t>
                      </a:r>
                    </a:p>
                  </a:txBody>
                  <a:tcPr/>
                </a:tc>
                <a:tc>
                  <a:txBody>
                    <a:bodyPr/>
                    <a:lstStyle/>
                    <a:p>
                      <a:pPr>
                        <a:buNone/>
                      </a:pPr>
                      <a:r>
                        <a:rPr lang="zh-CN" altLang="en-US" sz="2000"/>
                        <a:t>2003</a:t>
                      </a:r>
                    </a:p>
                  </a:txBody>
                  <a:tcPr/>
                </a:tc>
                <a:tc>
                  <a:txBody>
                    <a:bodyPr/>
                    <a:lstStyle/>
                    <a:p>
                      <a:pPr>
                        <a:buNone/>
                      </a:pPr>
                      <a:r>
                        <a:rPr lang="zh-CN" altLang="en-US" sz="2000"/>
                        <a:t>45</a:t>
                      </a:r>
                    </a:p>
                  </a:txBody>
                  <a:tcPr/>
                </a:tc>
                <a:tc>
                  <a:txBody>
                    <a:bodyPr/>
                    <a:lstStyle/>
                    <a:p>
                      <a:pPr>
                        <a:buNone/>
                      </a:pPr>
                      <a:r>
                        <a:rPr lang="zh-CN" altLang="en-US" sz="2000"/>
                        <a:t>已婚</a:t>
                      </a:r>
                    </a:p>
                  </a:txBody>
                  <a:tcPr/>
                </a:tc>
                <a:tc>
                  <a:txBody>
                    <a:bodyPr/>
                    <a:lstStyle/>
                    <a:p>
                      <a:pPr>
                        <a:buNone/>
                      </a:pPr>
                      <a:r>
                        <a:rPr lang="zh-CN" altLang="en-US" sz="2000"/>
                        <a:t>白人</a:t>
                      </a:r>
                    </a:p>
                  </a:txBody>
                  <a:tcPr/>
                </a:tc>
                <a:tc>
                  <a:txBody>
                    <a:bodyPr/>
                    <a:lstStyle/>
                    <a:p>
                      <a:pPr>
                        <a:buNone/>
                      </a:pPr>
                      <a:r>
                        <a:rPr lang="zh-CN" altLang="en-US" sz="2000"/>
                        <a:t>大学在读</a:t>
                      </a:r>
                    </a:p>
                  </a:txBody>
                  <a:tcPr/>
                </a:tc>
                <a:tc>
                  <a:txBody>
                    <a:bodyPr/>
                    <a:lstStyle/>
                    <a:p>
                      <a:pPr>
                        <a:buNone/>
                      </a:pPr>
                      <a:r>
                        <a:rPr lang="zh-CN" altLang="en-US" sz="2000"/>
                        <a:t>工业</a:t>
                      </a:r>
                    </a:p>
                  </a:txBody>
                  <a:tcPr/>
                </a:tc>
                <a:tc>
                  <a:txBody>
                    <a:bodyPr/>
                    <a:lstStyle/>
                    <a:p>
                      <a:pPr>
                        <a:buNone/>
                      </a:pPr>
                      <a:r>
                        <a:rPr lang="zh-CN" altLang="en-US" sz="2000"/>
                        <a:t>良好</a:t>
                      </a:r>
                    </a:p>
                  </a:txBody>
                  <a:tcPr/>
                </a:tc>
                <a:tc>
                  <a:txBody>
                    <a:bodyPr/>
                    <a:lstStyle/>
                    <a:p>
                      <a:pPr>
                        <a:buNone/>
                      </a:pPr>
                      <a:r>
                        <a:rPr lang="zh-CN" altLang="en-US" sz="2000"/>
                        <a:t>有</a:t>
                      </a:r>
                    </a:p>
                  </a:txBody>
                  <a:tcPr/>
                </a:tc>
                <a:tc>
                  <a:txBody>
                    <a:bodyPr/>
                    <a:lstStyle/>
                    <a:p>
                      <a:pPr>
                        <a:buNone/>
                      </a:pPr>
                      <a:r>
                        <a:rPr lang="zh-CN" altLang="en-US" sz="2000"/>
                        <a:t>130.98220</a:t>
                      </a:r>
                    </a:p>
                  </a:txBody>
                  <a:tcPr/>
                </a:tc>
                <a:extLst>
                  <a:ext uri="{0D108BD9-81ED-4DB2-BD59-A6C34878D82A}">
                    <a16:rowId xmlns:a16="http://schemas.microsoft.com/office/drawing/2014/main" val="10003"/>
                  </a:ext>
                </a:extLst>
              </a:tr>
            </a:tbl>
          </a:graphicData>
        </a:graphic>
      </p:graphicFrame>
      <p:sp>
        <p:nvSpPr>
          <p:cNvPr id="2" name="云形标注 1"/>
          <p:cNvSpPr/>
          <p:nvPr/>
        </p:nvSpPr>
        <p:spPr>
          <a:xfrm>
            <a:off x="2642235" y="3740150"/>
            <a:ext cx="6384925" cy="1681480"/>
          </a:xfrm>
          <a:prstGeom prst="cloudCallout">
            <a:avLst>
              <a:gd name="adj1" fmla="val -21365"/>
              <a:gd name="adj2" fmla="val -8452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b="1" dirty="0">
                <a:solidFill>
                  <a:schemeClr val="tx1"/>
                </a:solidFill>
                <a:latin typeface="微软雅黑 Light" charset="0"/>
                <a:ea typeface="微软雅黑 Light" charset="0"/>
              </a:rPr>
              <a:t>思考</a:t>
            </a:r>
            <a:r>
              <a:rPr lang="zh-CN" altLang="en-US" sz="2000" dirty="0">
                <a:solidFill>
                  <a:schemeClr val="tx1"/>
                </a:solidFill>
                <a:latin typeface="微软雅黑 Light" charset="0"/>
                <a:ea typeface="微软雅黑 Light" charset="0"/>
              </a:rPr>
              <a:t>：</a:t>
            </a:r>
            <a:r>
              <a:rPr lang="en-US" altLang="zh-CN" sz="2000" dirty="0">
                <a:solidFill>
                  <a:schemeClr val="tx1"/>
                </a:solidFill>
                <a:latin typeface="微软雅黑 Light" charset="0"/>
                <a:ea typeface="微软雅黑 Light" charset="0"/>
              </a:rPr>
              <a:t>1.</a:t>
            </a:r>
            <a:r>
              <a:rPr lang="zh-CN" altLang="en-US" sz="2000" dirty="0">
                <a:solidFill>
                  <a:schemeClr val="tx1"/>
                </a:solidFill>
                <a:latin typeface="微软雅黑 Light" charset="0"/>
                <a:ea typeface="微软雅黑 Light" charset="0"/>
              </a:rPr>
              <a:t>如何计算每个人种的不同文化程度的人数？</a:t>
            </a:r>
          </a:p>
          <a:p>
            <a:pPr algn="ctr"/>
            <a:r>
              <a:rPr lang="en-US" altLang="zh-CN" sz="2000" dirty="0">
                <a:solidFill>
                  <a:schemeClr val="tx1"/>
                </a:solidFill>
                <a:latin typeface="微软雅黑 Light" charset="0"/>
                <a:ea typeface="微软雅黑 Light" charset="0"/>
              </a:rPr>
              <a:t>2.</a:t>
            </a:r>
            <a:r>
              <a:rPr lang="zh-CN" altLang="en-US" sz="2000" dirty="0">
                <a:solidFill>
                  <a:schemeClr val="tx1"/>
                </a:solidFill>
                <a:latin typeface="微软雅黑 Light" charset="0"/>
                <a:ea typeface="微软雅黑 Light" charset="0"/>
              </a:rPr>
              <a:t>如何计算不同婚姻状况人群的平均年薪？</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分组</a:t>
            </a:r>
          </a:p>
        </p:txBody>
      </p:sp>
      <p:sp>
        <p:nvSpPr>
          <p:cNvPr id="3" name="Rectangle 3"/>
          <p:cNvSpPr txBox="1">
            <a:spLocks noChangeArrowheads="1"/>
          </p:cNvSpPr>
          <p:nvPr/>
        </p:nvSpPr>
        <p:spPr>
          <a:xfrm>
            <a:off x="497840" y="1052830"/>
            <a:ext cx="10081260" cy="5425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之前的解决方法（利用</a:t>
            </a:r>
            <a:r>
              <a:rPr lang="zh-CN" altLang="en-US" sz="2000" b="1" dirty="0">
                <a:solidFill>
                  <a:srgbClr val="FF0000"/>
                </a:solidFill>
              </a:rPr>
              <a:t>筛选</a:t>
            </a:r>
            <a:r>
              <a:rPr lang="zh-CN" altLang="en-US" sz="2000" b="1" dirty="0">
                <a:solidFill>
                  <a:srgbClr val="2965AB"/>
                </a:solidFill>
              </a:rPr>
              <a:t>方法）</a:t>
            </a:r>
            <a:endParaRPr lang="zh-CN" sz="2000" dirty="0">
              <a:cs typeface="微软雅黑 Light" panose="020B0502040204020203" pitchFamily="34" charset="-122"/>
              <a:sym typeface="+mn-ea"/>
            </a:endParaRPr>
          </a:p>
          <a:p>
            <a:pPr lvl="1">
              <a:lnSpc>
                <a:spcPct val="100000"/>
              </a:lnSpc>
              <a:buClr>
                <a:srgbClr val="2965AB"/>
              </a:buClr>
              <a:buSzPct val="100000"/>
            </a:pPr>
            <a:r>
              <a:rPr lang="zh-CN" altLang="en-US" sz="2000" dirty="0">
                <a:sym typeface="+mn-ea"/>
              </a:rPr>
              <a:t>问题一：</a:t>
            </a: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r>
              <a:rPr lang="zh-CN" altLang="en-US" sz="2000" dirty="0">
                <a:sym typeface="+mn-ea"/>
              </a:rPr>
              <a:t>问题二：</a:t>
            </a:r>
            <a:endParaRPr lang="en-US" sz="2000" dirty="0">
              <a:sym typeface="+mn-ea"/>
            </a:endParaRPr>
          </a:p>
          <a:p>
            <a:pPr lvl="1">
              <a:lnSpc>
                <a:spcPct val="100000"/>
              </a:lnSpc>
              <a:buClr>
                <a:srgbClr val="2965AB"/>
              </a:buClr>
              <a:buSzPct val="100000"/>
            </a:pPr>
            <a:endParaRPr lang="en-US" sz="2000" dirty="0">
              <a:sym typeface="+mn-ea"/>
            </a:endParaRPr>
          </a:p>
          <a:p>
            <a:pPr lvl="1">
              <a:lnSpc>
                <a:spcPct val="100000"/>
              </a:lnSpc>
              <a:buClr>
                <a:srgbClr val="2965AB"/>
              </a:buClr>
              <a:buSzPct val="100000"/>
            </a:pPr>
            <a:endParaRPr lang="en-US" sz="2000" dirty="0">
              <a:sym typeface="+mn-ea"/>
            </a:endParaRPr>
          </a:p>
          <a:p>
            <a:pPr lvl="1">
              <a:lnSpc>
                <a:spcPct val="100000"/>
              </a:lnSpc>
              <a:buClr>
                <a:srgbClr val="2965AB"/>
              </a:buClr>
              <a:buSzPct val="100000"/>
            </a:pPr>
            <a:endParaRPr lang="zh-CN" altLang="en-US" sz="2000" dirty="0">
              <a:sym typeface="+mn-ea"/>
            </a:endParaRPr>
          </a:p>
          <a:p>
            <a:pPr marL="457200" lvl="1" indent="0">
              <a:lnSpc>
                <a:spcPct val="100000"/>
              </a:lnSpc>
              <a:buClr>
                <a:srgbClr val="2965AB"/>
              </a:buClr>
              <a:buSzPct val="100000"/>
              <a:buNone/>
            </a:pPr>
            <a:endParaRPr lang="zh-CN" altLang="en-US" sz="2000" dirty="0">
              <a:sym typeface="+mn-ea"/>
            </a:endParaRPr>
          </a:p>
        </p:txBody>
      </p:sp>
      <p:sp>
        <p:nvSpPr>
          <p:cNvPr id="8" name="云形标注 7"/>
          <p:cNvSpPr/>
          <p:nvPr/>
        </p:nvSpPr>
        <p:spPr>
          <a:xfrm>
            <a:off x="9065895" y="2888615"/>
            <a:ext cx="2707640" cy="1499235"/>
          </a:xfrm>
          <a:prstGeom prst="cloudCallout">
            <a:avLst>
              <a:gd name="adj1" fmla="val -70193"/>
              <a:gd name="adj2" fmla="val 5499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a:solidFill>
                  <a:schemeClr val="tx1"/>
                </a:solidFill>
                <a:latin typeface="微软雅黑 Light" charset="0"/>
                <a:ea typeface="微软雅黑 Light" charset="0"/>
              </a:rPr>
              <a:t>是不是很麻烦？</a:t>
            </a:r>
          </a:p>
        </p:txBody>
      </p:sp>
      <p:sp>
        <p:nvSpPr>
          <p:cNvPr id="2" name="矩形 1"/>
          <p:cNvSpPr/>
          <p:nvPr/>
        </p:nvSpPr>
        <p:spPr>
          <a:xfrm>
            <a:off x="983432" y="1907221"/>
            <a:ext cx="8568952" cy="1323439"/>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白人</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文化程度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value_counts</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黑人</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文化程度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value_counts</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亚洲人</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文化程度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value_counts</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其他</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文化程度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value_counts</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6" name="矩形 5"/>
          <p:cNvSpPr/>
          <p:nvPr/>
        </p:nvSpPr>
        <p:spPr>
          <a:xfrm>
            <a:off x="962125" y="4059652"/>
            <a:ext cx="6646044" cy="1631216"/>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婚姻状况</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已婚</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婚姻状况</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未婚</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婚姻状况</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离异</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婚姻状况</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分居</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婚姻状况</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丧偶</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使用分组</a:t>
            </a:r>
            <a:r>
              <a:rPr kumimoji="1" lang="en-US" altLang="zh-CN" b="1" dirty="0">
                <a:solidFill>
                  <a:srgbClr val="2965AB"/>
                </a:solidFill>
              </a:rPr>
              <a:t>(</a:t>
            </a:r>
            <a:r>
              <a:rPr lang="en-US" altLang="zh-CN" b="1" dirty="0" err="1">
                <a:solidFill>
                  <a:srgbClr val="2965AB"/>
                </a:solidFill>
                <a:sym typeface="+mn-ea"/>
              </a:rPr>
              <a:t>groupby</a:t>
            </a:r>
            <a:r>
              <a:rPr kumimoji="1" lang="en-US" altLang="zh-CN" b="1" dirty="0">
                <a:solidFill>
                  <a:srgbClr val="2965AB"/>
                </a:solidFill>
              </a:rPr>
              <a:t>)</a:t>
            </a:r>
            <a:r>
              <a:rPr kumimoji="1" lang="zh-CN" altLang="en-US" b="1" dirty="0">
                <a:solidFill>
                  <a:srgbClr val="2965AB"/>
                </a:solidFill>
              </a:rPr>
              <a:t>的方法</a:t>
            </a:r>
          </a:p>
        </p:txBody>
      </p:sp>
      <p:graphicFrame>
        <p:nvGraphicFramePr>
          <p:cNvPr id="5" name="表格 4"/>
          <p:cNvGraphicFramePr/>
          <p:nvPr/>
        </p:nvGraphicFramePr>
        <p:xfrm>
          <a:off x="627380" y="1809750"/>
          <a:ext cx="1757680" cy="3937000"/>
        </p:xfrm>
        <a:graphic>
          <a:graphicData uri="http://schemas.openxmlformats.org/drawingml/2006/table">
            <a:tbl>
              <a:tblPr firstRow="1" bandRow="1">
                <a:tableStyleId>{5C22544A-7EE6-4342-B048-85BDC9FD1C3A}</a:tableStyleId>
              </a:tblPr>
              <a:tblGrid>
                <a:gridCol w="878840">
                  <a:extLst>
                    <a:ext uri="{9D8B030D-6E8A-4147-A177-3AD203B41FA5}">
                      <a16:colId xmlns:a16="http://schemas.microsoft.com/office/drawing/2014/main" val="20000"/>
                    </a:ext>
                  </a:extLst>
                </a:gridCol>
                <a:gridCol w="878840">
                  <a:extLst>
                    <a:ext uri="{9D8B030D-6E8A-4147-A177-3AD203B41FA5}">
                      <a16:colId xmlns:a16="http://schemas.microsoft.com/office/drawing/2014/main" val="20001"/>
                    </a:ext>
                  </a:extLst>
                </a:gridCol>
              </a:tblGrid>
              <a:tr h="370840">
                <a:tc>
                  <a:txBody>
                    <a:bodyPr/>
                    <a:lstStyle/>
                    <a:p>
                      <a:pPr>
                        <a:buNone/>
                      </a:pPr>
                      <a:r>
                        <a:rPr lang="zh-CN" altLang="en-US" sz="1800"/>
                        <a:t>变量</a:t>
                      </a:r>
                      <a:r>
                        <a:rPr lang="en-US" altLang="zh-CN" sz="1800"/>
                        <a:t>1</a:t>
                      </a:r>
                    </a:p>
                  </a:txBody>
                  <a:tcPr/>
                </a:tc>
                <a:tc>
                  <a:txBody>
                    <a:bodyPr/>
                    <a:lstStyle/>
                    <a:p>
                      <a:pPr>
                        <a:buNone/>
                      </a:pPr>
                      <a:r>
                        <a:rPr lang="zh-CN" altLang="en-US" sz="1800">
                          <a:sym typeface="+mn-ea"/>
                        </a:rPr>
                        <a:t>变量</a:t>
                      </a:r>
                      <a:r>
                        <a:rPr lang="en-US" altLang="zh-CN" sz="1800">
                          <a:sym typeface="+mn-ea"/>
                        </a:rPr>
                        <a:t>2</a:t>
                      </a:r>
                    </a:p>
                  </a:txBody>
                  <a:tcPr/>
                </a:tc>
                <a:extLst>
                  <a:ext uri="{0D108BD9-81ED-4DB2-BD59-A6C34878D82A}">
                    <a16:rowId xmlns:a16="http://schemas.microsoft.com/office/drawing/2014/main" val="10000"/>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A</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0</a:t>
                      </a:r>
                    </a:p>
                  </a:txBody>
                  <a:tcPr/>
                </a:tc>
                <a:extLst>
                  <a:ext uri="{0D108BD9-81ED-4DB2-BD59-A6C34878D82A}">
                    <a16:rowId xmlns:a16="http://schemas.microsoft.com/office/drawing/2014/main" val="10001"/>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B</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5</a:t>
                      </a:r>
                    </a:p>
                  </a:txBody>
                  <a:tcPr/>
                </a:tc>
                <a:extLst>
                  <a:ext uri="{0D108BD9-81ED-4DB2-BD59-A6C34878D82A}">
                    <a16:rowId xmlns:a16="http://schemas.microsoft.com/office/drawing/2014/main" val="10002"/>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C</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10</a:t>
                      </a:r>
                    </a:p>
                  </a:txBody>
                  <a:tcPr/>
                </a:tc>
                <a:extLst>
                  <a:ext uri="{0D108BD9-81ED-4DB2-BD59-A6C34878D82A}">
                    <a16:rowId xmlns:a16="http://schemas.microsoft.com/office/drawing/2014/main" val="10003"/>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A</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5</a:t>
                      </a:r>
                    </a:p>
                  </a:txBody>
                  <a:tcPr/>
                </a:tc>
                <a:extLst>
                  <a:ext uri="{0D108BD9-81ED-4DB2-BD59-A6C34878D82A}">
                    <a16:rowId xmlns:a16="http://schemas.microsoft.com/office/drawing/2014/main" val="10004"/>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B</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10</a:t>
                      </a:r>
                    </a:p>
                  </a:txBody>
                  <a:tcPr/>
                </a:tc>
                <a:extLst>
                  <a:ext uri="{0D108BD9-81ED-4DB2-BD59-A6C34878D82A}">
                    <a16:rowId xmlns:a16="http://schemas.microsoft.com/office/drawing/2014/main" val="10005"/>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C</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15</a:t>
                      </a:r>
                    </a:p>
                  </a:txBody>
                  <a:tcPr/>
                </a:tc>
                <a:extLst>
                  <a:ext uri="{0D108BD9-81ED-4DB2-BD59-A6C34878D82A}">
                    <a16:rowId xmlns:a16="http://schemas.microsoft.com/office/drawing/2014/main" val="10006"/>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A</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10</a:t>
                      </a:r>
                    </a:p>
                  </a:txBody>
                  <a:tcPr/>
                </a:tc>
                <a:extLst>
                  <a:ext uri="{0D108BD9-81ED-4DB2-BD59-A6C34878D82A}">
                    <a16:rowId xmlns:a16="http://schemas.microsoft.com/office/drawing/2014/main" val="10007"/>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B</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15</a:t>
                      </a:r>
                    </a:p>
                  </a:txBody>
                  <a:tcPr/>
                </a:tc>
                <a:extLst>
                  <a:ext uri="{0D108BD9-81ED-4DB2-BD59-A6C34878D82A}">
                    <a16:rowId xmlns:a16="http://schemas.microsoft.com/office/drawing/2014/main" val="10008"/>
                  </a:ext>
                </a:extLst>
              </a:tr>
              <a:tr h="396240">
                <a:tc>
                  <a:txBody>
                    <a:bodyPr/>
                    <a:lstStyle/>
                    <a:p>
                      <a:r>
                        <a:rPr lang="en-US" altLang="zh-CN" sz="2000" b="0" dirty="0">
                          <a:latin typeface="微软雅黑 Light" panose="020B0502040204020203" pitchFamily="34" charset="-122"/>
                          <a:ea typeface="微软雅黑 Light" panose="020B0502040204020203" pitchFamily="34" charset="-122"/>
                        </a:rPr>
                        <a:t>C</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20</a:t>
                      </a:r>
                    </a:p>
                  </a:txBody>
                  <a:tcPr/>
                </a:tc>
                <a:extLst>
                  <a:ext uri="{0D108BD9-81ED-4DB2-BD59-A6C34878D82A}">
                    <a16:rowId xmlns:a16="http://schemas.microsoft.com/office/drawing/2014/main" val="10009"/>
                  </a:ext>
                </a:extLst>
              </a:tr>
            </a:tbl>
          </a:graphicData>
        </a:graphic>
      </p:graphicFrame>
      <p:cxnSp>
        <p:nvCxnSpPr>
          <p:cNvPr id="12" name="直接箭头连接符 11"/>
          <p:cNvCxnSpPr/>
          <p:nvPr/>
        </p:nvCxnSpPr>
        <p:spPr>
          <a:xfrm flipV="1">
            <a:off x="2385058" y="2829880"/>
            <a:ext cx="1012826" cy="1038224"/>
          </a:xfrm>
          <a:prstGeom prst="straightConnector1">
            <a:avLst/>
          </a:prstGeom>
          <a:ln w="57150">
            <a:solidFill>
              <a:srgbClr val="2965AB"/>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385058" y="3842058"/>
            <a:ext cx="1012826" cy="997890"/>
          </a:xfrm>
          <a:prstGeom prst="straightConnector1">
            <a:avLst/>
          </a:prstGeom>
          <a:ln w="57150">
            <a:solidFill>
              <a:srgbClr val="2965AB"/>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385058" y="3868104"/>
            <a:ext cx="1012826" cy="0"/>
          </a:xfrm>
          <a:prstGeom prst="straightConnector1">
            <a:avLst/>
          </a:prstGeom>
          <a:ln w="57150">
            <a:solidFill>
              <a:srgbClr val="2965AB"/>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p:nvPr>
            <p:extLst>
              <p:ext uri="{D42A27DB-BD31-4B8C-83A1-F6EECF244321}">
                <p14:modId xmlns:p14="http://schemas.microsoft.com/office/powerpoint/2010/main" val="794525860"/>
              </p:ext>
            </p:extLst>
          </p:nvPr>
        </p:nvGraphicFramePr>
        <p:xfrm>
          <a:off x="3597275" y="1169670"/>
          <a:ext cx="1577340" cy="1554480"/>
        </p:xfrm>
        <a:graphic>
          <a:graphicData uri="http://schemas.openxmlformats.org/drawingml/2006/table">
            <a:tbl>
              <a:tblPr firstRow="1" bandRow="1">
                <a:tableStyleId>{5C22544A-7EE6-4342-B048-85BDC9FD1C3A}</a:tableStyleId>
              </a:tblPr>
              <a:tblGrid>
                <a:gridCol w="788670">
                  <a:extLst>
                    <a:ext uri="{9D8B030D-6E8A-4147-A177-3AD203B41FA5}">
                      <a16:colId xmlns:a16="http://schemas.microsoft.com/office/drawing/2014/main" val="20000"/>
                    </a:ext>
                  </a:extLst>
                </a:gridCol>
                <a:gridCol w="788670">
                  <a:extLst>
                    <a:ext uri="{9D8B030D-6E8A-4147-A177-3AD203B41FA5}">
                      <a16:colId xmlns:a16="http://schemas.microsoft.com/office/drawing/2014/main" val="20001"/>
                    </a:ext>
                  </a:extLst>
                </a:gridCol>
              </a:tblGrid>
              <a:tr h="365760">
                <a:tc>
                  <a:txBody>
                    <a:bodyPr/>
                    <a:lstStyle/>
                    <a:p>
                      <a:pPr>
                        <a:buNone/>
                      </a:pPr>
                      <a:r>
                        <a:rPr lang="zh-CN" altLang="en-US"/>
                        <a:t>变量</a:t>
                      </a:r>
                      <a:r>
                        <a:rPr lang="en-US" altLang="zh-CN"/>
                        <a:t>1</a:t>
                      </a:r>
                    </a:p>
                  </a:txBody>
                  <a:tcPr/>
                </a:tc>
                <a:tc>
                  <a:txBody>
                    <a:bodyPr/>
                    <a:lstStyle/>
                    <a:p>
                      <a:pPr>
                        <a:buNone/>
                      </a:pPr>
                      <a:r>
                        <a:rPr lang="zh-CN" altLang="en-US" sz="1800">
                          <a:sym typeface="+mn-ea"/>
                        </a:rPr>
                        <a:t>变量</a:t>
                      </a:r>
                      <a:r>
                        <a:rPr lang="en-US" altLang="zh-CN" sz="1800">
                          <a:sym typeface="+mn-ea"/>
                        </a:rPr>
                        <a:t>2</a:t>
                      </a:r>
                    </a:p>
                  </a:txBody>
                  <a:tcPr/>
                </a:tc>
                <a:extLst>
                  <a:ext uri="{0D108BD9-81ED-4DB2-BD59-A6C34878D82A}">
                    <a16:rowId xmlns:a16="http://schemas.microsoft.com/office/drawing/2014/main" val="10000"/>
                  </a:ext>
                </a:extLst>
              </a:tr>
              <a:tr h="396240">
                <a:tc>
                  <a:txBody>
                    <a:bodyPr/>
                    <a:lstStyle/>
                    <a:p>
                      <a:pPr algn="l"/>
                      <a:r>
                        <a:rPr lang="en-US" altLang="zh-CN" sz="2000" b="0" dirty="0">
                          <a:latin typeface="微软雅黑 Light" panose="020B0502040204020203" pitchFamily="34" charset="-122"/>
                          <a:ea typeface="微软雅黑 Light" panose="020B0502040204020203" pitchFamily="34" charset="-122"/>
                        </a:rPr>
                        <a:t>A</a:t>
                      </a:r>
                    </a:p>
                  </a:txBody>
                  <a:tcPr/>
                </a:tc>
                <a:tc>
                  <a:txBody>
                    <a:bodyPr/>
                    <a:lstStyle/>
                    <a:p>
                      <a:pPr algn="l"/>
                      <a:r>
                        <a:rPr lang="en-US" altLang="zh-CN" sz="2000" b="0" dirty="0">
                          <a:latin typeface="微软雅黑 Light" panose="020B0502040204020203" pitchFamily="34" charset="-122"/>
                          <a:ea typeface="微软雅黑 Light" panose="020B0502040204020203" pitchFamily="34" charset="-122"/>
                        </a:rPr>
                        <a:t>0</a:t>
                      </a:r>
                    </a:p>
                  </a:txBody>
                  <a:tcPr/>
                </a:tc>
                <a:extLst>
                  <a:ext uri="{0D108BD9-81ED-4DB2-BD59-A6C34878D82A}">
                    <a16:rowId xmlns:a16="http://schemas.microsoft.com/office/drawing/2014/main" val="10001"/>
                  </a:ext>
                </a:extLst>
              </a:tr>
              <a:tr h="396240">
                <a:tc>
                  <a:txBody>
                    <a:bodyPr/>
                    <a:lstStyle/>
                    <a:p>
                      <a:pPr algn="l"/>
                      <a:r>
                        <a:rPr lang="en-US" altLang="zh-CN" sz="2000" b="0" dirty="0">
                          <a:latin typeface="微软雅黑 Light" panose="020B0502040204020203" pitchFamily="34" charset="-122"/>
                          <a:ea typeface="微软雅黑 Light" panose="020B0502040204020203" pitchFamily="34" charset="-122"/>
                        </a:rPr>
                        <a:t>A</a:t>
                      </a:r>
                    </a:p>
                  </a:txBody>
                  <a:tcPr/>
                </a:tc>
                <a:tc>
                  <a:txBody>
                    <a:bodyPr/>
                    <a:lstStyle/>
                    <a:p>
                      <a:pPr algn="l"/>
                      <a:r>
                        <a:rPr lang="en-US" altLang="zh-CN" sz="2000" b="0" dirty="0">
                          <a:latin typeface="微软雅黑 Light" panose="020B0502040204020203" pitchFamily="34" charset="-122"/>
                          <a:ea typeface="微软雅黑 Light" panose="020B0502040204020203" pitchFamily="34" charset="-122"/>
                        </a:rPr>
                        <a:t>5</a:t>
                      </a:r>
                    </a:p>
                  </a:txBody>
                  <a:tcPr/>
                </a:tc>
                <a:extLst>
                  <a:ext uri="{0D108BD9-81ED-4DB2-BD59-A6C34878D82A}">
                    <a16:rowId xmlns:a16="http://schemas.microsoft.com/office/drawing/2014/main" val="10002"/>
                  </a:ext>
                </a:extLst>
              </a:tr>
              <a:tr h="396240">
                <a:tc>
                  <a:txBody>
                    <a:bodyPr/>
                    <a:lstStyle/>
                    <a:p>
                      <a:pPr algn="l"/>
                      <a:r>
                        <a:rPr lang="en-US" altLang="zh-CN" sz="2000" b="0" dirty="0">
                          <a:latin typeface="微软雅黑 Light" panose="020B0502040204020203" pitchFamily="34" charset="-122"/>
                          <a:ea typeface="微软雅黑 Light" panose="020B0502040204020203" pitchFamily="34" charset="-122"/>
                        </a:rPr>
                        <a:t>A</a:t>
                      </a:r>
                    </a:p>
                  </a:txBody>
                  <a:tcPr/>
                </a:tc>
                <a:tc>
                  <a:txBody>
                    <a:bodyPr/>
                    <a:lstStyle/>
                    <a:p>
                      <a:pPr algn="l"/>
                      <a:r>
                        <a:rPr lang="en-US" altLang="zh-CN" sz="2000" b="0" dirty="0">
                          <a:latin typeface="微软雅黑 Light" panose="020B0502040204020203" pitchFamily="34" charset="-122"/>
                          <a:ea typeface="微软雅黑 Light" panose="020B0502040204020203" pitchFamily="34" charset="-122"/>
                        </a:rPr>
                        <a:t>10</a:t>
                      </a:r>
                    </a:p>
                  </a:txBody>
                  <a:tcPr/>
                </a:tc>
                <a:extLst>
                  <a:ext uri="{0D108BD9-81ED-4DB2-BD59-A6C34878D82A}">
                    <a16:rowId xmlns:a16="http://schemas.microsoft.com/office/drawing/2014/main" val="10003"/>
                  </a:ext>
                </a:extLst>
              </a:tr>
            </a:tbl>
          </a:graphicData>
        </a:graphic>
      </p:graphicFrame>
      <p:graphicFrame>
        <p:nvGraphicFramePr>
          <p:cNvPr id="20" name="表格 19"/>
          <p:cNvGraphicFramePr/>
          <p:nvPr/>
        </p:nvGraphicFramePr>
        <p:xfrm>
          <a:off x="3597275" y="2999740"/>
          <a:ext cx="1577340" cy="1737360"/>
        </p:xfrm>
        <a:graphic>
          <a:graphicData uri="http://schemas.openxmlformats.org/drawingml/2006/table">
            <a:tbl>
              <a:tblPr firstRow="1" bandRow="1">
                <a:tableStyleId>{5C22544A-7EE6-4342-B048-85BDC9FD1C3A}</a:tableStyleId>
              </a:tblPr>
              <a:tblGrid>
                <a:gridCol w="788670">
                  <a:extLst>
                    <a:ext uri="{9D8B030D-6E8A-4147-A177-3AD203B41FA5}">
                      <a16:colId xmlns:a16="http://schemas.microsoft.com/office/drawing/2014/main" val="20000"/>
                    </a:ext>
                  </a:extLst>
                </a:gridCol>
                <a:gridCol w="788670">
                  <a:extLst>
                    <a:ext uri="{9D8B030D-6E8A-4147-A177-3AD203B41FA5}">
                      <a16:colId xmlns:a16="http://schemas.microsoft.com/office/drawing/2014/main" val="20001"/>
                    </a:ext>
                  </a:extLst>
                </a:gridCol>
              </a:tblGrid>
              <a:tr h="365760">
                <a:tc>
                  <a:txBody>
                    <a:bodyPr/>
                    <a:lstStyle/>
                    <a:p>
                      <a:pPr>
                        <a:buNone/>
                      </a:pPr>
                      <a:r>
                        <a:rPr lang="zh-CN" altLang="en-US"/>
                        <a:t>变量</a:t>
                      </a:r>
                      <a:r>
                        <a:rPr lang="en-US" altLang="zh-CN"/>
                        <a:t>1</a:t>
                      </a:r>
                    </a:p>
                  </a:txBody>
                  <a:tcPr/>
                </a:tc>
                <a:tc>
                  <a:txBody>
                    <a:bodyPr/>
                    <a:lstStyle/>
                    <a:p>
                      <a:pPr>
                        <a:buNone/>
                      </a:pPr>
                      <a:r>
                        <a:rPr lang="zh-CN" altLang="en-US" sz="1800">
                          <a:sym typeface="+mn-ea"/>
                        </a:rPr>
                        <a:t>变量</a:t>
                      </a:r>
                      <a:r>
                        <a:rPr lang="en-US" altLang="zh-CN" sz="1800">
                          <a:sym typeface="+mn-ea"/>
                        </a:rPr>
                        <a:t>2</a:t>
                      </a:r>
                    </a:p>
                  </a:txBody>
                  <a:tcPr/>
                </a:tc>
                <a:extLst>
                  <a:ext uri="{0D108BD9-81ED-4DB2-BD59-A6C34878D82A}">
                    <a16:rowId xmlns:a16="http://schemas.microsoft.com/office/drawing/2014/main" val="10000"/>
                  </a:ext>
                </a:extLst>
              </a:tr>
              <a:tr h="457200">
                <a:tc>
                  <a:txBody>
                    <a:bodyPr/>
                    <a:lstStyle/>
                    <a:p>
                      <a:r>
                        <a:rPr lang="en-US" altLang="zh-CN" sz="2000" b="0" dirty="0">
                          <a:latin typeface="微软雅黑 Light" panose="020B0502040204020203" pitchFamily="34" charset="-122"/>
                          <a:ea typeface="微软雅黑 Light" panose="020B0502040204020203" pitchFamily="34" charset="-122"/>
                        </a:rPr>
                        <a:t>B</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5</a:t>
                      </a:r>
                    </a:p>
                  </a:txBody>
                  <a:tcPr/>
                </a:tc>
                <a:extLst>
                  <a:ext uri="{0D108BD9-81ED-4DB2-BD59-A6C34878D82A}">
                    <a16:rowId xmlns:a16="http://schemas.microsoft.com/office/drawing/2014/main" val="10001"/>
                  </a:ext>
                </a:extLst>
              </a:tr>
              <a:tr h="457200">
                <a:tc>
                  <a:txBody>
                    <a:bodyPr/>
                    <a:lstStyle/>
                    <a:p>
                      <a:r>
                        <a:rPr lang="en-US" altLang="zh-CN" sz="2000" b="0" dirty="0">
                          <a:latin typeface="微软雅黑 Light" panose="020B0502040204020203" pitchFamily="34" charset="-122"/>
                          <a:ea typeface="微软雅黑 Light" panose="020B0502040204020203" pitchFamily="34" charset="-122"/>
                        </a:rPr>
                        <a:t>B</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10</a:t>
                      </a:r>
                    </a:p>
                  </a:txBody>
                  <a:tcPr/>
                </a:tc>
                <a:extLst>
                  <a:ext uri="{0D108BD9-81ED-4DB2-BD59-A6C34878D82A}">
                    <a16:rowId xmlns:a16="http://schemas.microsoft.com/office/drawing/2014/main" val="10002"/>
                  </a:ext>
                </a:extLst>
              </a:tr>
              <a:tr h="457200">
                <a:tc>
                  <a:txBody>
                    <a:bodyPr/>
                    <a:lstStyle/>
                    <a:p>
                      <a:r>
                        <a:rPr lang="en-US" altLang="zh-CN" sz="2000" b="0" dirty="0">
                          <a:latin typeface="微软雅黑 Light" panose="020B0502040204020203" pitchFamily="34" charset="-122"/>
                          <a:ea typeface="微软雅黑 Light" panose="020B0502040204020203" pitchFamily="34" charset="-122"/>
                        </a:rPr>
                        <a:t>B</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15</a:t>
                      </a:r>
                    </a:p>
                  </a:txBody>
                  <a:tcPr/>
                </a:tc>
                <a:extLst>
                  <a:ext uri="{0D108BD9-81ED-4DB2-BD59-A6C34878D82A}">
                    <a16:rowId xmlns:a16="http://schemas.microsoft.com/office/drawing/2014/main" val="10003"/>
                  </a:ext>
                </a:extLst>
              </a:tr>
            </a:tbl>
          </a:graphicData>
        </a:graphic>
      </p:graphicFrame>
      <p:graphicFrame>
        <p:nvGraphicFramePr>
          <p:cNvPr id="21" name="表格 20"/>
          <p:cNvGraphicFramePr/>
          <p:nvPr/>
        </p:nvGraphicFramePr>
        <p:xfrm>
          <a:off x="3597275" y="4983480"/>
          <a:ext cx="1577340" cy="1737360"/>
        </p:xfrm>
        <a:graphic>
          <a:graphicData uri="http://schemas.openxmlformats.org/drawingml/2006/table">
            <a:tbl>
              <a:tblPr firstRow="1" bandRow="1">
                <a:tableStyleId>{5C22544A-7EE6-4342-B048-85BDC9FD1C3A}</a:tableStyleId>
              </a:tblPr>
              <a:tblGrid>
                <a:gridCol w="788670">
                  <a:extLst>
                    <a:ext uri="{9D8B030D-6E8A-4147-A177-3AD203B41FA5}">
                      <a16:colId xmlns:a16="http://schemas.microsoft.com/office/drawing/2014/main" val="20000"/>
                    </a:ext>
                  </a:extLst>
                </a:gridCol>
                <a:gridCol w="788670">
                  <a:extLst>
                    <a:ext uri="{9D8B030D-6E8A-4147-A177-3AD203B41FA5}">
                      <a16:colId xmlns:a16="http://schemas.microsoft.com/office/drawing/2014/main" val="20001"/>
                    </a:ext>
                  </a:extLst>
                </a:gridCol>
              </a:tblGrid>
              <a:tr h="365760">
                <a:tc>
                  <a:txBody>
                    <a:bodyPr/>
                    <a:lstStyle/>
                    <a:p>
                      <a:pPr>
                        <a:buNone/>
                      </a:pPr>
                      <a:r>
                        <a:rPr lang="zh-CN" altLang="en-US"/>
                        <a:t>变量</a:t>
                      </a:r>
                      <a:r>
                        <a:rPr lang="en-US" altLang="zh-CN"/>
                        <a:t>1</a:t>
                      </a:r>
                    </a:p>
                  </a:txBody>
                  <a:tcPr/>
                </a:tc>
                <a:tc>
                  <a:txBody>
                    <a:bodyPr/>
                    <a:lstStyle/>
                    <a:p>
                      <a:pPr>
                        <a:buNone/>
                      </a:pPr>
                      <a:r>
                        <a:rPr lang="zh-CN" altLang="en-US" sz="1800">
                          <a:sym typeface="+mn-ea"/>
                        </a:rPr>
                        <a:t>变量</a:t>
                      </a:r>
                      <a:r>
                        <a:rPr lang="en-US" altLang="zh-CN" sz="1800">
                          <a:sym typeface="+mn-ea"/>
                        </a:rPr>
                        <a:t>2</a:t>
                      </a:r>
                    </a:p>
                  </a:txBody>
                  <a:tcPr/>
                </a:tc>
                <a:extLst>
                  <a:ext uri="{0D108BD9-81ED-4DB2-BD59-A6C34878D82A}">
                    <a16:rowId xmlns:a16="http://schemas.microsoft.com/office/drawing/2014/main" val="10000"/>
                  </a:ext>
                </a:extLst>
              </a:tr>
              <a:tr h="457200">
                <a:tc>
                  <a:txBody>
                    <a:bodyPr/>
                    <a:lstStyle/>
                    <a:p>
                      <a:r>
                        <a:rPr lang="en-US" altLang="zh-CN" sz="2000" b="0" dirty="0">
                          <a:latin typeface="微软雅黑 Light" panose="020B0502040204020203" pitchFamily="34" charset="-122"/>
                          <a:ea typeface="微软雅黑 Light" panose="020B0502040204020203" pitchFamily="34" charset="-122"/>
                        </a:rPr>
                        <a:t>C</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10</a:t>
                      </a:r>
                    </a:p>
                  </a:txBody>
                  <a:tcPr/>
                </a:tc>
                <a:extLst>
                  <a:ext uri="{0D108BD9-81ED-4DB2-BD59-A6C34878D82A}">
                    <a16:rowId xmlns:a16="http://schemas.microsoft.com/office/drawing/2014/main" val="10001"/>
                  </a:ext>
                </a:extLst>
              </a:tr>
              <a:tr h="457200">
                <a:tc>
                  <a:txBody>
                    <a:bodyPr/>
                    <a:lstStyle/>
                    <a:p>
                      <a:r>
                        <a:rPr lang="en-US" altLang="zh-CN" sz="2000" b="0" dirty="0">
                          <a:latin typeface="微软雅黑 Light" panose="020B0502040204020203" pitchFamily="34" charset="-122"/>
                          <a:ea typeface="微软雅黑 Light" panose="020B0502040204020203" pitchFamily="34" charset="-122"/>
                        </a:rPr>
                        <a:t>C</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15</a:t>
                      </a:r>
                    </a:p>
                  </a:txBody>
                  <a:tcPr/>
                </a:tc>
                <a:extLst>
                  <a:ext uri="{0D108BD9-81ED-4DB2-BD59-A6C34878D82A}">
                    <a16:rowId xmlns:a16="http://schemas.microsoft.com/office/drawing/2014/main" val="10002"/>
                  </a:ext>
                </a:extLst>
              </a:tr>
              <a:tr h="457200">
                <a:tc>
                  <a:txBody>
                    <a:bodyPr/>
                    <a:lstStyle/>
                    <a:p>
                      <a:r>
                        <a:rPr lang="en-US" altLang="zh-CN" sz="2000" b="0" dirty="0">
                          <a:latin typeface="微软雅黑 Light" panose="020B0502040204020203" pitchFamily="34" charset="-122"/>
                          <a:ea typeface="微软雅黑 Light" panose="020B0502040204020203" pitchFamily="34" charset="-122"/>
                        </a:rPr>
                        <a:t>C</a:t>
                      </a:r>
                    </a:p>
                  </a:txBody>
                  <a:tcPr/>
                </a:tc>
                <a:tc>
                  <a:txBody>
                    <a:bodyPr/>
                    <a:lstStyle/>
                    <a:p>
                      <a:r>
                        <a:rPr lang="en-US" altLang="zh-CN" sz="2000" b="0" dirty="0">
                          <a:latin typeface="微软雅黑 Light" panose="020B0502040204020203" pitchFamily="34" charset="-122"/>
                          <a:ea typeface="微软雅黑 Light" panose="020B0502040204020203" pitchFamily="34" charset="-122"/>
                        </a:rPr>
                        <a:t>20</a:t>
                      </a:r>
                    </a:p>
                  </a:txBody>
                  <a:tcPr/>
                </a:tc>
                <a:extLst>
                  <a:ext uri="{0D108BD9-81ED-4DB2-BD59-A6C34878D82A}">
                    <a16:rowId xmlns:a16="http://schemas.microsoft.com/office/drawing/2014/main" val="10003"/>
                  </a:ext>
                </a:extLst>
              </a:tr>
            </a:tbl>
          </a:graphicData>
        </a:graphic>
      </p:graphicFrame>
      <p:grpSp>
        <p:nvGrpSpPr>
          <p:cNvPr id="25" name="组合 24"/>
          <p:cNvGrpSpPr/>
          <p:nvPr/>
        </p:nvGrpSpPr>
        <p:grpSpPr>
          <a:xfrm>
            <a:off x="5312407" y="2132330"/>
            <a:ext cx="1203963" cy="3549650"/>
            <a:chOff x="10600" y="3673"/>
            <a:chExt cx="1896" cy="5590"/>
          </a:xfrm>
        </p:grpSpPr>
        <p:cxnSp>
          <p:nvCxnSpPr>
            <p:cNvPr id="22" name="直接箭头连接符 21"/>
            <p:cNvCxnSpPr/>
            <p:nvPr/>
          </p:nvCxnSpPr>
          <p:spPr>
            <a:xfrm>
              <a:off x="10655" y="4121"/>
              <a:ext cx="1785" cy="1279"/>
            </a:xfrm>
            <a:prstGeom prst="straightConnector1">
              <a:avLst/>
            </a:prstGeom>
            <a:ln w="57150">
              <a:solidFill>
                <a:srgbClr val="2965AB"/>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0600" y="6518"/>
              <a:ext cx="1895" cy="0"/>
            </a:xfrm>
            <a:prstGeom prst="straightConnector1">
              <a:avLst/>
            </a:prstGeom>
            <a:ln w="57150">
              <a:solidFill>
                <a:srgbClr val="2965A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10725" y="7575"/>
              <a:ext cx="1770" cy="1485"/>
            </a:xfrm>
            <a:prstGeom prst="straightConnector1">
              <a:avLst/>
            </a:prstGeom>
            <a:ln w="57150">
              <a:solidFill>
                <a:srgbClr val="2965AB"/>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0920" y="3673"/>
              <a:ext cx="1576" cy="628"/>
            </a:xfrm>
            <a:prstGeom prst="rect">
              <a:avLst/>
            </a:prstGeom>
            <a:noFill/>
          </p:spPr>
          <p:txBody>
            <a:bodyPr wrap="square" rtlCol="0">
              <a:spAutoFit/>
            </a:bodyPr>
            <a:lstStyle/>
            <a:p>
              <a:pPr algn="l"/>
              <a:r>
                <a:rPr lang="zh-CN" altLang="en-US" sz="2000" dirty="0">
                  <a:latin typeface="微软雅黑 Light" panose="020B0502040204020203" pitchFamily="34" charset="-122"/>
                  <a:ea typeface="微软雅黑 Light" panose="020B0502040204020203" pitchFamily="34" charset="-122"/>
                </a:rPr>
                <a:t>求和</a:t>
              </a:r>
            </a:p>
          </p:txBody>
        </p:sp>
        <p:sp>
          <p:nvSpPr>
            <p:cNvPr id="28" name="文本框 27"/>
            <p:cNvSpPr txBox="1"/>
            <p:nvPr/>
          </p:nvSpPr>
          <p:spPr>
            <a:xfrm>
              <a:off x="10920" y="5730"/>
              <a:ext cx="1225" cy="628"/>
            </a:xfrm>
            <a:prstGeom prst="rect">
              <a:avLst/>
            </a:prstGeom>
            <a:noFill/>
          </p:spPr>
          <p:txBody>
            <a:bodyPr wrap="square" rtlCol="0">
              <a:spAutoFit/>
            </a:bodyPr>
            <a:lstStyle/>
            <a:p>
              <a:pPr algn="l"/>
              <a:r>
                <a:rPr lang="zh-CN" altLang="en-US" sz="2000" dirty="0">
                  <a:latin typeface="微软雅黑 Light" panose="020B0502040204020203" pitchFamily="34" charset="-122"/>
                  <a:ea typeface="微软雅黑 Light" panose="020B0502040204020203" pitchFamily="34" charset="-122"/>
                </a:rPr>
                <a:t>求和</a:t>
              </a:r>
            </a:p>
          </p:txBody>
        </p:sp>
        <p:sp>
          <p:nvSpPr>
            <p:cNvPr id="29" name="文本框 28"/>
            <p:cNvSpPr txBox="1"/>
            <p:nvPr/>
          </p:nvSpPr>
          <p:spPr>
            <a:xfrm>
              <a:off x="10920" y="8635"/>
              <a:ext cx="1225" cy="628"/>
            </a:xfrm>
            <a:prstGeom prst="rect">
              <a:avLst/>
            </a:prstGeom>
            <a:noFill/>
          </p:spPr>
          <p:txBody>
            <a:bodyPr wrap="square" rtlCol="0">
              <a:spAutoFit/>
            </a:bodyPr>
            <a:lstStyle/>
            <a:p>
              <a:pPr algn="l"/>
              <a:r>
                <a:rPr lang="zh-CN" altLang="en-US" sz="2000" dirty="0">
                  <a:latin typeface="微软雅黑 Light" panose="020B0502040204020203" pitchFamily="34" charset="-122"/>
                  <a:ea typeface="微软雅黑 Light" panose="020B0502040204020203" pitchFamily="34" charset="-122"/>
                </a:rPr>
                <a:t>求和</a:t>
              </a:r>
            </a:p>
          </p:txBody>
        </p:sp>
      </p:grpSp>
      <p:graphicFrame>
        <p:nvGraphicFramePr>
          <p:cNvPr id="26" name="表格 25"/>
          <p:cNvGraphicFramePr/>
          <p:nvPr>
            <p:extLst>
              <p:ext uri="{D42A27DB-BD31-4B8C-83A1-F6EECF244321}">
                <p14:modId xmlns:p14="http://schemas.microsoft.com/office/powerpoint/2010/main" val="3333781388"/>
              </p:ext>
            </p:extLst>
          </p:nvPr>
        </p:nvGraphicFramePr>
        <p:xfrm>
          <a:off x="7158990" y="3091815"/>
          <a:ext cx="1577340" cy="1554480"/>
        </p:xfrm>
        <a:graphic>
          <a:graphicData uri="http://schemas.openxmlformats.org/drawingml/2006/table">
            <a:tbl>
              <a:tblPr firstRow="1" bandRow="1">
                <a:tableStyleId>{5C22544A-7EE6-4342-B048-85BDC9FD1C3A}</a:tableStyleId>
              </a:tblPr>
              <a:tblGrid>
                <a:gridCol w="788670">
                  <a:extLst>
                    <a:ext uri="{9D8B030D-6E8A-4147-A177-3AD203B41FA5}">
                      <a16:colId xmlns:a16="http://schemas.microsoft.com/office/drawing/2014/main" val="20000"/>
                    </a:ext>
                  </a:extLst>
                </a:gridCol>
                <a:gridCol w="788670">
                  <a:extLst>
                    <a:ext uri="{9D8B030D-6E8A-4147-A177-3AD203B41FA5}">
                      <a16:colId xmlns:a16="http://schemas.microsoft.com/office/drawing/2014/main" val="20001"/>
                    </a:ext>
                  </a:extLst>
                </a:gridCol>
              </a:tblGrid>
              <a:tr h="365760">
                <a:tc>
                  <a:txBody>
                    <a:bodyPr/>
                    <a:lstStyle/>
                    <a:p>
                      <a:pPr>
                        <a:buNone/>
                      </a:pPr>
                      <a:r>
                        <a:rPr lang="zh-CN" altLang="en-US"/>
                        <a:t>变量</a:t>
                      </a:r>
                      <a:r>
                        <a:rPr lang="en-US" altLang="zh-CN"/>
                        <a:t>1</a:t>
                      </a:r>
                    </a:p>
                  </a:txBody>
                  <a:tcPr/>
                </a:tc>
                <a:tc>
                  <a:txBody>
                    <a:bodyPr/>
                    <a:lstStyle/>
                    <a:p>
                      <a:pPr>
                        <a:buNone/>
                      </a:pPr>
                      <a:r>
                        <a:rPr lang="zh-CN" altLang="en-US" sz="1800">
                          <a:sym typeface="+mn-ea"/>
                        </a:rPr>
                        <a:t>变量</a:t>
                      </a:r>
                      <a:r>
                        <a:rPr lang="en-US" altLang="zh-CN" sz="1800">
                          <a:sym typeface="+mn-ea"/>
                        </a:rPr>
                        <a:t>2</a:t>
                      </a:r>
                    </a:p>
                  </a:txBody>
                  <a:tcPr/>
                </a:tc>
                <a:extLst>
                  <a:ext uri="{0D108BD9-81ED-4DB2-BD59-A6C34878D82A}">
                    <a16:rowId xmlns:a16="http://schemas.microsoft.com/office/drawing/2014/main" val="10000"/>
                  </a:ext>
                </a:extLst>
              </a:tr>
              <a:tr h="396240">
                <a:tc>
                  <a:txBody>
                    <a:bodyPr/>
                    <a:lstStyle/>
                    <a:p>
                      <a:pPr algn="l"/>
                      <a:r>
                        <a:rPr lang="en-US" altLang="zh-CN" sz="2000" b="0" dirty="0">
                          <a:latin typeface="微软雅黑 Light" panose="020B0502040204020203" pitchFamily="34" charset="-122"/>
                          <a:ea typeface="微软雅黑 Light" panose="020B0502040204020203" pitchFamily="34" charset="-122"/>
                        </a:rPr>
                        <a:t>A</a:t>
                      </a:r>
                    </a:p>
                  </a:txBody>
                  <a:tcPr/>
                </a:tc>
                <a:tc>
                  <a:txBody>
                    <a:bodyPr/>
                    <a:lstStyle/>
                    <a:p>
                      <a:pPr algn="l"/>
                      <a:r>
                        <a:rPr lang="en-US" altLang="zh-CN" sz="2000" b="0" dirty="0">
                          <a:latin typeface="微软雅黑 Light" panose="020B0502040204020203" pitchFamily="34" charset="-122"/>
                          <a:ea typeface="微软雅黑 Light" panose="020B0502040204020203" pitchFamily="34" charset="-122"/>
                        </a:rPr>
                        <a:t>15</a:t>
                      </a:r>
                    </a:p>
                  </a:txBody>
                  <a:tcPr/>
                </a:tc>
                <a:extLst>
                  <a:ext uri="{0D108BD9-81ED-4DB2-BD59-A6C34878D82A}">
                    <a16:rowId xmlns:a16="http://schemas.microsoft.com/office/drawing/2014/main" val="10001"/>
                  </a:ext>
                </a:extLst>
              </a:tr>
              <a:tr h="396240">
                <a:tc>
                  <a:txBody>
                    <a:bodyPr/>
                    <a:lstStyle/>
                    <a:p>
                      <a:pPr algn="l"/>
                      <a:r>
                        <a:rPr lang="en-US" altLang="zh-CN" sz="2000" b="0" dirty="0">
                          <a:latin typeface="微软雅黑 Light" panose="020B0502040204020203" pitchFamily="34" charset="-122"/>
                          <a:ea typeface="微软雅黑 Light" panose="020B0502040204020203" pitchFamily="34" charset="-122"/>
                        </a:rPr>
                        <a:t>B</a:t>
                      </a:r>
                    </a:p>
                  </a:txBody>
                  <a:tcPr/>
                </a:tc>
                <a:tc>
                  <a:txBody>
                    <a:bodyPr/>
                    <a:lstStyle/>
                    <a:p>
                      <a:pPr algn="l"/>
                      <a:r>
                        <a:rPr lang="en-US" altLang="zh-CN" sz="2000" b="0" dirty="0">
                          <a:latin typeface="微软雅黑 Light" panose="020B0502040204020203" pitchFamily="34" charset="-122"/>
                          <a:ea typeface="微软雅黑 Light" panose="020B0502040204020203" pitchFamily="34" charset="-122"/>
                        </a:rPr>
                        <a:t>30</a:t>
                      </a:r>
                    </a:p>
                  </a:txBody>
                  <a:tcPr/>
                </a:tc>
                <a:extLst>
                  <a:ext uri="{0D108BD9-81ED-4DB2-BD59-A6C34878D82A}">
                    <a16:rowId xmlns:a16="http://schemas.microsoft.com/office/drawing/2014/main" val="10002"/>
                  </a:ext>
                </a:extLst>
              </a:tr>
              <a:tr h="396240">
                <a:tc>
                  <a:txBody>
                    <a:bodyPr/>
                    <a:lstStyle/>
                    <a:p>
                      <a:pPr algn="l"/>
                      <a:r>
                        <a:rPr lang="en-US" altLang="zh-CN" sz="2000" b="0" dirty="0">
                          <a:latin typeface="微软雅黑 Light" panose="020B0502040204020203" pitchFamily="34" charset="-122"/>
                          <a:ea typeface="微软雅黑 Light" panose="020B0502040204020203" pitchFamily="34" charset="-122"/>
                        </a:rPr>
                        <a:t>C</a:t>
                      </a:r>
                    </a:p>
                  </a:txBody>
                  <a:tcPr/>
                </a:tc>
                <a:tc>
                  <a:txBody>
                    <a:bodyPr/>
                    <a:lstStyle/>
                    <a:p>
                      <a:pPr algn="l"/>
                      <a:r>
                        <a:rPr lang="en-US" altLang="zh-CN" sz="2000" b="0" dirty="0">
                          <a:latin typeface="微软雅黑 Light" panose="020B0502040204020203" pitchFamily="34" charset="-122"/>
                          <a:ea typeface="微软雅黑 Light" panose="020B0502040204020203" pitchFamily="34" charset="-122"/>
                        </a:rPr>
                        <a:t>45</a:t>
                      </a:r>
                    </a:p>
                  </a:txBody>
                  <a:tcPr/>
                </a:tc>
                <a:extLst>
                  <a:ext uri="{0D108BD9-81ED-4DB2-BD59-A6C34878D82A}">
                    <a16:rowId xmlns:a16="http://schemas.microsoft.com/office/drawing/2014/main" val="10003"/>
                  </a:ext>
                </a:extLst>
              </a:tr>
            </a:tbl>
          </a:graphicData>
        </a:graphic>
      </p:graphicFrame>
      <p:sp>
        <p:nvSpPr>
          <p:cNvPr id="30" name="文本框 29"/>
          <p:cNvSpPr txBox="1"/>
          <p:nvPr/>
        </p:nvSpPr>
        <p:spPr>
          <a:xfrm>
            <a:off x="2645410" y="956945"/>
            <a:ext cx="536575" cy="706755"/>
          </a:xfrm>
          <a:prstGeom prst="rect">
            <a:avLst/>
          </a:prstGeom>
          <a:noFill/>
        </p:spPr>
        <p:txBody>
          <a:bodyPr wrap="square" rtlCol="0">
            <a:spAutoFit/>
          </a:bodyPr>
          <a:lstStyle/>
          <a:p>
            <a:pPr algn="l"/>
            <a:r>
              <a:rPr lang="zh-CN" altLang="en-US" sz="2000" b="1" dirty="0">
                <a:latin typeface="微软雅黑 Light" panose="020B0502040204020203" pitchFamily="34" charset="-122"/>
                <a:ea typeface="微软雅黑 Light" panose="020B0502040204020203" pitchFamily="34" charset="-122"/>
              </a:rPr>
              <a:t>分组</a:t>
            </a:r>
          </a:p>
        </p:txBody>
      </p:sp>
      <p:sp>
        <p:nvSpPr>
          <p:cNvPr id="31" name="文本框 30"/>
          <p:cNvSpPr txBox="1"/>
          <p:nvPr/>
        </p:nvSpPr>
        <p:spPr>
          <a:xfrm>
            <a:off x="5685155" y="956945"/>
            <a:ext cx="536575" cy="706755"/>
          </a:xfrm>
          <a:prstGeom prst="rect">
            <a:avLst/>
          </a:prstGeom>
          <a:noFill/>
        </p:spPr>
        <p:txBody>
          <a:bodyPr wrap="square" rtlCol="0">
            <a:spAutoFit/>
          </a:bodyPr>
          <a:lstStyle/>
          <a:p>
            <a:pPr algn="l"/>
            <a:r>
              <a:rPr lang="zh-CN" altLang="en-US" sz="2000" b="1" dirty="0">
                <a:latin typeface="微软雅黑 Light" panose="020B0502040204020203" pitchFamily="34" charset="-122"/>
                <a:ea typeface="微软雅黑 Light" panose="020B0502040204020203" pitchFamily="34" charset="-122"/>
              </a:rPr>
              <a:t>应用</a:t>
            </a:r>
          </a:p>
        </p:txBody>
      </p:sp>
      <p:sp>
        <p:nvSpPr>
          <p:cNvPr id="32" name="文本框 31"/>
          <p:cNvSpPr txBox="1"/>
          <p:nvPr/>
        </p:nvSpPr>
        <p:spPr>
          <a:xfrm>
            <a:off x="2645410" y="2830195"/>
            <a:ext cx="536575" cy="398780"/>
          </a:xfrm>
          <a:prstGeom prst="rect">
            <a:avLst/>
          </a:prstGeom>
          <a:noFill/>
        </p:spPr>
        <p:txBody>
          <a:bodyPr wrap="square" rtlCol="0">
            <a:spAutoFit/>
          </a:bodyPr>
          <a:lstStyle/>
          <a:p>
            <a:pPr algn="l"/>
            <a:r>
              <a:rPr lang="en-US" altLang="zh-CN" sz="2000" dirty="0">
                <a:latin typeface="微软雅黑 Light" panose="020B0502040204020203" pitchFamily="34" charset="-122"/>
                <a:ea typeface="微软雅黑 Light" panose="020B0502040204020203" pitchFamily="34" charset="-122"/>
              </a:rPr>
              <a:t>A</a:t>
            </a:r>
          </a:p>
        </p:txBody>
      </p:sp>
      <p:sp>
        <p:nvSpPr>
          <p:cNvPr id="33" name="文本框 32"/>
          <p:cNvSpPr txBox="1"/>
          <p:nvPr/>
        </p:nvSpPr>
        <p:spPr>
          <a:xfrm>
            <a:off x="2861310" y="3399155"/>
            <a:ext cx="536575" cy="398780"/>
          </a:xfrm>
          <a:prstGeom prst="rect">
            <a:avLst/>
          </a:prstGeom>
          <a:noFill/>
        </p:spPr>
        <p:txBody>
          <a:bodyPr wrap="square" rtlCol="0">
            <a:spAutoFit/>
          </a:bodyPr>
          <a:lstStyle/>
          <a:p>
            <a:pPr algn="l"/>
            <a:r>
              <a:rPr lang="en-US" altLang="zh-CN" sz="2000" dirty="0">
                <a:latin typeface="微软雅黑 Light" panose="020B0502040204020203" pitchFamily="34" charset="-122"/>
                <a:ea typeface="微软雅黑 Light" panose="020B0502040204020203" pitchFamily="34" charset="-122"/>
              </a:rPr>
              <a:t>B</a:t>
            </a:r>
          </a:p>
        </p:txBody>
      </p:sp>
      <p:sp>
        <p:nvSpPr>
          <p:cNvPr id="34" name="文本框 33"/>
          <p:cNvSpPr txBox="1"/>
          <p:nvPr/>
        </p:nvSpPr>
        <p:spPr>
          <a:xfrm>
            <a:off x="2645410" y="4338320"/>
            <a:ext cx="536575" cy="398780"/>
          </a:xfrm>
          <a:prstGeom prst="rect">
            <a:avLst/>
          </a:prstGeom>
          <a:noFill/>
        </p:spPr>
        <p:txBody>
          <a:bodyPr wrap="square" rtlCol="0">
            <a:spAutoFit/>
          </a:bodyPr>
          <a:lstStyle/>
          <a:p>
            <a:pPr algn="l"/>
            <a:r>
              <a:rPr lang="en-US" altLang="zh-CN" sz="2000" dirty="0">
                <a:latin typeface="微软雅黑 Light" panose="020B0502040204020203" pitchFamily="34" charset="-122"/>
                <a:ea typeface="微软雅黑 Light" panose="020B0502040204020203" pitchFamily="34" charset="-122"/>
              </a:rPr>
              <a:t>C</a:t>
            </a:r>
          </a:p>
        </p:txBody>
      </p:sp>
      <p:sp>
        <p:nvSpPr>
          <p:cNvPr id="35" name="文本框 34"/>
          <p:cNvSpPr txBox="1"/>
          <p:nvPr/>
        </p:nvSpPr>
        <p:spPr>
          <a:xfrm>
            <a:off x="7679055" y="956945"/>
            <a:ext cx="536575" cy="706755"/>
          </a:xfrm>
          <a:prstGeom prst="rect">
            <a:avLst/>
          </a:prstGeom>
          <a:noFill/>
        </p:spPr>
        <p:txBody>
          <a:bodyPr wrap="square" rtlCol="0">
            <a:spAutoFit/>
          </a:bodyPr>
          <a:lstStyle/>
          <a:p>
            <a:pPr algn="l"/>
            <a:r>
              <a:rPr lang="zh-CN" altLang="en-US" sz="2000" b="1" dirty="0">
                <a:latin typeface="微软雅黑 Light" panose="020B0502040204020203" pitchFamily="34" charset="-122"/>
                <a:ea typeface="微软雅黑 Light" panose="020B0502040204020203" pitchFamily="34" charset="-122"/>
              </a:rPr>
              <a:t>聚合</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分组</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en-US" altLang="zh-CN" sz="2000" b="1" dirty="0" err="1">
                <a:solidFill>
                  <a:srgbClr val="2965AB"/>
                </a:solidFill>
              </a:rPr>
              <a:t>groupby</a:t>
            </a:r>
            <a:r>
              <a:rPr lang="zh-CN" altLang="en-US" sz="2000" b="1" dirty="0">
                <a:solidFill>
                  <a:srgbClr val="2965AB"/>
                </a:solidFill>
              </a:rPr>
              <a:t>函数</a:t>
            </a:r>
          </a:p>
          <a:p>
            <a:pPr lvl="1">
              <a:lnSpc>
                <a:spcPct val="100000"/>
              </a:lnSpc>
              <a:buClr>
                <a:srgbClr val="2965AB"/>
              </a:buClr>
              <a:buSzPct val="100000"/>
            </a:pPr>
            <a:r>
              <a:rPr lang="zh-TW" altLang="en-US" sz="2000" dirty="0"/>
              <a:t>主要有三种分组方式</a:t>
            </a:r>
            <a:endParaRPr lang="en-US" altLang="zh-TW" sz="2000" dirty="0"/>
          </a:p>
          <a:p>
            <a:pPr marL="914400" lvl="2" indent="0">
              <a:lnSpc>
                <a:spcPct val="100000"/>
              </a:lnSpc>
              <a:buClr>
                <a:srgbClr val="2965AB"/>
              </a:buClr>
              <a:buSzPct val="100000"/>
              <a:buNone/>
            </a:pPr>
            <a:r>
              <a:rPr lang="en-US" altLang="zh-CN" dirty="0">
                <a:latin typeface="Monaco" panose="020B0509030404040204" pitchFamily="49" charset="0"/>
              </a:rPr>
              <a:t>data.</a:t>
            </a:r>
            <a:r>
              <a:rPr lang="en-US" altLang="zh-CN" dirty="0" err="1">
                <a:latin typeface="Monaco" panose="020B0509030404040204" pitchFamily="49" charset="0"/>
              </a:rPr>
              <a:t>groupby</a:t>
            </a:r>
            <a:r>
              <a:rPr lang="en-US" altLang="zh-CN" dirty="0">
                <a:latin typeface="Monaco" panose="020B0509030404040204" pitchFamily="49" charset="0"/>
              </a:rPr>
              <a:t>(key)</a:t>
            </a:r>
          </a:p>
          <a:p>
            <a:pPr marL="914400" lvl="2" indent="0">
              <a:lnSpc>
                <a:spcPct val="100000"/>
              </a:lnSpc>
              <a:buClr>
                <a:srgbClr val="2965AB"/>
              </a:buClr>
              <a:buSzPct val="100000"/>
              <a:buNone/>
            </a:pPr>
            <a:r>
              <a:rPr lang="en-US" altLang="zh-CN" dirty="0">
                <a:latin typeface="Monaco" panose="020B0509030404040204" pitchFamily="49" charset="0"/>
              </a:rPr>
              <a:t>data.</a:t>
            </a:r>
            <a:r>
              <a:rPr lang="en-US" altLang="zh-CN" dirty="0" err="1">
                <a:latin typeface="Monaco" panose="020B0509030404040204" pitchFamily="49" charset="0"/>
              </a:rPr>
              <a:t>groupby</a:t>
            </a:r>
            <a:r>
              <a:rPr lang="en-US" altLang="zh-CN" dirty="0">
                <a:latin typeface="Monaco" panose="020B0509030404040204" pitchFamily="49" charset="0"/>
              </a:rPr>
              <a:t>([key1,key2])</a:t>
            </a:r>
          </a:p>
          <a:p>
            <a:pPr marL="914400" lvl="2" indent="0">
              <a:lnSpc>
                <a:spcPct val="100000"/>
              </a:lnSpc>
              <a:buClr>
                <a:srgbClr val="2965AB"/>
              </a:buClr>
              <a:buSzPct val="100000"/>
              <a:buNone/>
            </a:pPr>
            <a:r>
              <a:rPr lang="en-US" altLang="zh-CN" dirty="0">
                <a:latin typeface="Monaco" panose="020B0509030404040204" pitchFamily="49" charset="0"/>
              </a:rPr>
              <a:t>data.</a:t>
            </a:r>
            <a:r>
              <a:rPr lang="en-US" altLang="zh-CN" dirty="0" err="1">
                <a:latin typeface="Monaco" panose="020B0509030404040204" pitchFamily="49" charset="0"/>
              </a:rPr>
              <a:t>groupby</a:t>
            </a:r>
            <a:r>
              <a:rPr lang="en-US" altLang="zh-CN" dirty="0">
                <a:latin typeface="Monaco" panose="020B0509030404040204" pitchFamily="49" charset="0"/>
              </a:rPr>
              <a:t>(</a:t>
            </a:r>
            <a:r>
              <a:rPr lang="en-US" altLang="zh-CN" dirty="0" err="1">
                <a:latin typeface="Monaco" panose="020B0509030404040204" pitchFamily="49" charset="0"/>
              </a:rPr>
              <a:t>key,axis</a:t>
            </a:r>
            <a:r>
              <a:rPr lang="en-US" altLang="zh-CN" dirty="0">
                <a:latin typeface="Monaco" panose="020B0509030404040204" pitchFamily="49" charset="0"/>
              </a:rPr>
              <a:t>=1)</a:t>
            </a:r>
          </a:p>
          <a:p>
            <a:pPr marL="914400" lvl="2" indent="0">
              <a:lnSpc>
                <a:spcPct val="100000"/>
              </a:lnSpc>
              <a:buClr>
                <a:srgbClr val="2965AB"/>
              </a:buClr>
              <a:buSzPct val="100000"/>
              <a:buNone/>
            </a:pPr>
            <a:endParaRPr lang="en-US" altLang="zh-CN" dirty="0"/>
          </a:p>
          <a:p>
            <a:pPr marL="914400" lvl="2" indent="0">
              <a:lnSpc>
                <a:spcPct val="100000"/>
              </a:lnSpc>
              <a:buClr>
                <a:srgbClr val="2965AB"/>
              </a:buClr>
              <a:buSzPct val="100000"/>
              <a:buNone/>
            </a:pPr>
            <a:r>
              <a:rPr lang="en-US" altLang="zh-CN" dirty="0"/>
              <a:t>data</a:t>
            </a:r>
            <a:r>
              <a:rPr lang="zh-CN" altLang="en-US" dirty="0"/>
              <a:t>为数据集</a:t>
            </a:r>
            <a:endParaRPr lang="en-US" altLang="zh-CN" dirty="0"/>
          </a:p>
          <a:p>
            <a:pPr marL="914400" lvl="2" indent="0">
              <a:lnSpc>
                <a:spcPct val="100000"/>
              </a:lnSpc>
              <a:buClr>
                <a:srgbClr val="2965AB"/>
              </a:buClr>
              <a:buSzPct val="100000"/>
              <a:buNone/>
            </a:pPr>
            <a:r>
              <a:rPr lang="en-US" altLang="zh-CN" dirty="0"/>
              <a:t>key</a:t>
            </a:r>
            <a:r>
              <a:rPr lang="zh-TW" altLang="en-US" dirty="0"/>
              <a:t>参数用于指定一个或多个特征进行分组</a:t>
            </a:r>
            <a:endParaRPr lang="en-US" altLang="zh-TW" dirty="0"/>
          </a:p>
          <a:p>
            <a:pPr marL="914400" lvl="2" indent="0">
              <a:lnSpc>
                <a:spcPct val="100000"/>
              </a:lnSpc>
              <a:buClr>
                <a:srgbClr val="2965AB"/>
              </a:buClr>
              <a:buSzPct val="100000"/>
              <a:buNone/>
            </a:pPr>
            <a:r>
              <a:rPr lang="en-US" altLang="zh-CN" dirty="0"/>
              <a:t>axis</a:t>
            </a:r>
            <a:r>
              <a:rPr lang="zh-TW" altLang="en-US" dirty="0"/>
              <a:t>参数用于指定根据某个轴向进行分组</a:t>
            </a:r>
            <a:r>
              <a:rPr lang="en-US" altLang="en-US" dirty="0"/>
              <a:t>：</a:t>
            </a:r>
            <a:r>
              <a:rPr lang="zh-TW" altLang="en-US" dirty="0"/>
              <a:t>默认</a:t>
            </a:r>
            <a:r>
              <a:rPr lang="en-US" altLang="zh-TW" dirty="0">
                <a:latin typeface="Monaco" panose="020B0509030404040204" pitchFamily="49" charset="0"/>
              </a:rPr>
              <a:t>axis</a:t>
            </a:r>
            <a:r>
              <a:rPr lang="en-US" altLang="en-US" dirty="0">
                <a:latin typeface="Monaco" panose="020B0509030404040204" pitchFamily="49" charset="0"/>
              </a:rPr>
              <a:t>=0</a:t>
            </a:r>
            <a:r>
              <a:rPr lang="zh-CN" altLang="en-US" dirty="0">
                <a:latin typeface="Monaco" panose="020B0509030404040204" pitchFamily="49" charset="0"/>
              </a:rPr>
              <a:t>为横轴</a:t>
            </a:r>
            <a:endParaRPr lang="en-US" altLang="zh-CN" dirty="0">
              <a:latin typeface="Monaco" panose="020B0509030404040204" pitchFamily="49" charset="0"/>
            </a:endParaRPr>
          </a:p>
          <a:p>
            <a:pPr lvl="2">
              <a:lnSpc>
                <a:spcPct val="100000"/>
              </a:lnSpc>
              <a:buClr>
                <a:srgbClr val="2965AB"/>
              </a:buClr>
              <a:buSzPct val="100000"/>
            </a:pPr>
            <a:endParaRPr lang="zh-CN" altLang="en-US" sz="1600" b="1" dirty="0">
              <a:solidFill>
                <a:srgbClr val="2965AB"/>
              </a:solidFill>
            </a:endParaRPr>
          </a:p>
          <a:p>
            <a:pPr>
              <a:lnSpc>
                <a:spcPct val="100000"/>
              </a:lnSpc>
              <a:buClr>
                <a:srgbClr val="2965AB"/>
              </a:buClr>
              <a:buSzPct val="100000"/>
            </a:pP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b="1" dirty="0" err="1">
                <a:solidFill>
                  <a:srgbClr val="2965AB"/>
                </a:solidFill>
                <a:sym typeface="+mn-ea"/>
              </a:rPr>
              <a:t>groupby</a:t>
            </a:r>
            <a:r>
              <a:rPr lang="zh-CN" altLang="en-US" b="1" dirty="0">
                <a:solidFill>
                  <a:srgbClr val="2965AB"/>
                </a:solidFill>
                <a:sym typeface="+mn-ea"/>
              </a:rPr>
              <a:t>函数</a:t>
            </a:r>
            <a:endParaRPr kumimoji="1" lang="zh-CN" altLang="en-US" b="1" dirty="0">
              <a:solidFill>
                <a:srgbClr val="2965AB"/>
              </a:solidFill>
            </a:endParaRP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2965AB"/>
              </a:buClr>
              <a:buSzPct val="100000"/>
              <a:buNone/>
            </a:pPr>
            <a:endParaRPr lang="zh-CN" altLang="en-US" sz="2000" b="1" dirty="0">
              <a:solidFill>
                <a:srgbClr val="2965AB"/>
              </a:solidFill>
            </a:endParaRPr>
          </a:p>
          <a:p>
            <a:pPr lvl="1">
              <a:lnSpc>
                <a:spcPct val="100000"/>
              </a:lnSpc>
              <a:buClr>
                <a:srgbClr val="2965AB"/>
              </a:buClr>
              <a:buSzPct val="100000"/>
            </a:pPr>
            <a:r>
              <a:rPr lang="zh-TW" altLang="en-US" sz="2000" dirty="0">
                <a:sym typeface="+mn-ea"/>
              </a:rPr>
              <a:t>三种分组方式返回的是</a:t>
            </a:r>
            <a:r>
              <a:rPr lang="en-US" altLang="zh-TW" sz="2000" dirty="0">
                <a:sym typeface="+mn-ea"/>
              </a:rPr>
              <a:t>groupby</a:t>
            </a:r>
            <a:r>
              <a:rPr lang="zh-TW" altLang="en-US" sz="2000" dirty="0">
                <a:sym typeface="+mn-ea"/>
              </a:rPr>
              <a:t>对象</a:t>
            </a:r>
            <a:r>
              <a:rPr lang="en-US" altLang="en-US" sz="2000" dirty="0">
                <a:sym typeface="+mn-ea"/>
              </a:rPr>
              <a:t>（</a:t>
            </a:r>
            <a:r>
              <a:rPr lang="zh-TW" altLang="en-US" sz="2000" dirty="0">
                <a:sym typeface="+mn-ea"/>
              </a:rPr>
              <a:t>因为还未对其应用</a:t>
            </a:r>
            <a:r>
              <a:rPr lang="zh-CN" altLang="zh-TW" sz="2000" dirty="0">
                <a:sym typeface="+mn-ea"/>
              </a:rPr>
              <a:t>任何</a:t>
            </a:r>
            <a:r>
              <a:rPr lang="zh-TW" altLang="en-US" sz="2000" dirty="0">
                <a:sym typeface="+mn-ea"/>
              </a:rPr>
              <a:t>函数计算</a:t>
            </a:r>
            <a:r>
              <a:rPr lang="en-US" altLang="en-US" sz="2000" dirty="0">
                <a:sym typeface="+mn-ea"/>
              </a:rPr>
              <a:t>）</a:t>
            </a:r>
            <a:endParaRPr lang="en-US" altLang="zh-TW" sz="2000" dirty="0"/>
          </a:p>
          <a:p>
            <a:pPr lvl="1">
              <a:lnSpc>
                <a:spcPct val="100000"/>
              </a:lnSpc>
              <a:buClr>
                <a:srgbClr val="2965AB"/>
              </a:buClr>
              <a:buSzPct val="100000"/>
            </a:pPr>
            <a:r>
              <a:rPr lang="zh-CN" altLang="en-US" sz="2000" dirty="0">
                <a:sym typeface="+mn-ea"/>
              </a:rPr>
              <a:t>根据人种分组（按一个属性分组，是</a:t>
            </a:r>
            <a:r>
              <a:rPr lang="zh-CN" altLang="en-US" sz="2000" dirty="0">
                <a:solidFill>
                  <a:srgbClr val="FF0000"/>
                </a:solidFill>
                <a:sym typeface="+mn-ea"/>
              </a:rPr>
              <a:t>简单分组</a:t>
            </a:r>
            <a:r>
              <a:rPr lang="zh-CN" altLang="en-US" sz="2000" dirty="0">
                <a:sym typeface="+mn-ea"/>
              </a:rPr>
              <a:t>）</a:t>
            </a: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r>
              <a:rPr lang="zh-TW" altLang="en-US" sz="2000" dirty="0">
                <a:sym typeface="+mn-ea"/>
              </a:rPr>
              <a:t>根据</a:t>
            </a:r>
            <a:r>
              <a:rPr lang="zh-CN" altLang="zh-TW" sz="2000" dirty="0">
                <a:sym typeface="+mn-ea"/>
              </a:rPr>
              <a:t>人种和文化程度</a:t>
            </a:r>
            <a:r>
              <a:rPr lang="zh-TW" altLang="en-US" sz="2000" dirty="0">
                <a:sym typeface="+mn-ea"/>
              </a:rPr>
              <a:t>分组</a:t>
            </a:r>
            <a:r>
              <a:rPr lang="zh-CN" altLang="en-US" sz="2000" dirty="0">
                <a:sym typeface="+mn-ea"/>
              </a:rPr>
              <a:t>（按两个属性分组，属于</a:t>
            </a:r>
            <a:r>
              <a:rPr lang="zh-CN" altLang="en-US" sz="2000" dirty="0">
                <a:solidFill>
                  <a:srgbClr val="FF0000"/>
                </a:solidFill>
                <a:sym typeface="+mn-ea"/>
              </a:rPr>
              <a:t>复合分组</a:t>
            </a:r>
            <a:r>
              <a:rPr lang="zh-CN" altLang="en-US" sz="2000" dirty="0">
                <a:sym typeface="+mn-ea"/>
              </a:rPr>
              <a:t>）</a:t>
            </a:r>
            <a:endParaRPr lang="en-US" altLang="zh-TW" sz="2000" dirty="0"/>
          </a:p>
          <a:p>
            <a:pPr marL="914400" lvl="2" indent="0">
              <a:lnSpc>
                <a:spcPct val="100000"/>
              </a:lnSpc>
              <a:buClr>
                <a:srgbClr val="2965AB"/>
              </a:buClr>
              <a:buSzPct val="100000"/>
              <a:buNone/>
            </a:pPr>
            <a:endParaRPr lang="en-US" altLang="zh-CN" dirty="0">
              <a:latin typeface="Monaco" panose="020B0509030404040204" pitchFamily="49" charset="0"/>
            </a:endParaRPr>
          </a:p>
          <a:p>
            <a:pPr lvl="2">
              <a:lnSpc>
                <a:spcPct val="100000"/>
              </a:lnSpc>
              <a:buClr>
                <a:srgbClr val="2965AB"/>
              </a:buClr>
              <a:buSzPct val="100000"/>
            </a:pPr>
            <a:endParaRPr lang="zh-CN" altLang="en-US" sz="1600" b="1" dirty="0">
              <a:solidFill>
                <a:srgbClr val="2965AB"/>
              </a:solidFill>
            </a:endParaRPr>
          </a:p>
          <a:p>
            <a:pPr>
              <a:lnSpc>
                <a:spcPct val="100000"/>
              </a:lnSpc>
              <a:buClr>
                <a:srgbClr val="2965AB"/>
              </a:buClr>
              <a:buSzPct val="100000"/>
            </a:pPr>
            <a:endParaRPr lang="en-US" sz="2000" dirty="0"/>
          </a:p>
        </p:txBody>
      </p:sp>
      <p:sp>
        <p:nvSpPr>
          <p:cNvPr id="7" name="Rectangle 6"/>
          <p:cNvSpPr/>
          <p:nvPr/>
        </p:nvSpPr>
        <p:spPr>
          <a:xfrm>
            <a:off x="1237351" y="3162057"/>
            <a:ext cx="8686637" cy="707886"/>
          </a:xfrm>
          <a:prstGeom prst="rect">
            <a:avLst/>
          </a:prstGeom>
          <a:solidFill>
            <a:schemeClr val="bg1">
              <a:lumMod val="95000"/>
            </a:schemeClr>
          </a:solidFill>
        </p:spPr>
        <p:txBody>
          <a:bodyPr wrap="square">
            <a:spAutoFit/>
          </a:bodyPr>
          <a:lstStyle/>
          <a:p>
            <a:r>
              <a:rPr lang="en-US" sz="2000" dirty="0">
                <a:latin typeface="Monaco" panose="020B0509030404040204" pitchFamily="49" charset="0"/>
              </a:rPr>
              <a:t>&lt;pandas.core.groupby.groupby.DataFrameGroupBy object at 0x000000000870D630&gt;</a:t>
            </a:r>
          </a:p>
        </p:txBody>
      </p:sp>
      <p:sp>
        <p:nvSpPr>
          <p:cNvPr id="12" name="Rectangle 11"/>
          <p:cNvSpPr/>
          <p:nvPr/>
        </p:nvSpPr>
        <p:spPr>
          <a:xfrm>
            <a:off x="1237351" y="5163839"/>
            <a:ext cx="8686637" cy="707886"/>
          </a:xfrm>
          <a:prstGeom prst="rect">
            <a:avLst/>
          </a:prstGeom>
          <a:solidFill>
            <a:schemeClr val="bg1">
              <a:lumMod val="95000"/>
            </a:schemeClr>
          </a:solidFill>
        </p:spPr>
        <p:txBody>
          <a:bodyPr wrap="square">
            <a:spAutoFit/>
          </a:bodyPr>
          <a:lstStyle/>
          <a:p>
            <a:pPr algn="l"/>
            <a:r>
              <a:rPr lang="en-US" sz="2000" dirty="0">
                <a:latin typeface="Monaco" panose="020B0509030404040204" pitchFamily="49" charset="0"/>
              </a:rPr>
              <a:t>&lt;pandas.core.groupby.groupby.DataFrameGroupBy object at 0x0000000006B275F8&gt;</a:t>
            </a:r>
          </a:p>
        </p:txBody>
      </p:sp>
      <p:sp>
        <p:nvSpPr>
          <p:cNvPr id="6" name="矩形 5"/>
          <p:cNvSpPr/>
          <p:nvPr/>
        </p:nvSpPr>
        <p:spPr>
          <a:xfrm>
            <a:off x="1283028" y="2288464"/>
            <a:ext cx="6096000" cy="706755"/>
          </a:xfrm>
          <a:prstGeom prst="rect">
            <a:avLst/>
          </a:prstGeom>
        </p:spPr>
        <p:txBody>
          <a:bodyPr>
            <a:spAutoFit/>
          </a:bodyPr>
          <a:lstStyle/>
          <a:p>
            <a:r>
              <a:rPr lang="it-IT" altLang="zh-CN" sz="2000" dirty="0">
                <a:solidFill>
                  <a:srgbClr val="000087"/>
                </a:solidFill>
                <a:highlight>
                  <a:srgbClr val="FFFFFF"/>
                </a:highlight>
                <a:latin typeface="Monaco" panose="020B0509030404040204" pitchFamily="49" charset="0"/>
              </a:rPr>
              <a:t>data_peo = data</a:t>
            </a:r>
            <a:r>
              <a:rPr lang="it-IT" altLang="zh-CN" sz="2000" dirty="0">
                <a:solidFill>
                  <a:srgbClr val="00005F"/>
                </a:solidFill>
                <a:highlight>
                  <a:srgbClr val="FFFFFF"/>
                </a:highlight>
                <a:latin typeface="Monaco" panose="020B0509030404040204" pitchFamily="49" charset="0"/>
              </a:rPr>
              <a:t>.</a:t>
            </a:r>
            <a:r>
              <a:rPr lang="it-IT" altLang="zh-CN" sz="2000" dirty="0">
                <a:solidFill>
                  <a:srgbClr val="000087"/>
                </a:solidFill>
                <a:highlight>
                  <a:srgbClr val="FFFFFF"/>
                </a:highlight>
                <a:latin typeface="Monaco" panose="020B0509030404040204" pitchFamily="49" charset="0"/>
              </a:rPr>
              <a:t>groupby</a:t>
            </a:r>
            <a:r>
              <a:rPr lang="it-IT" altLang="zh-CN" sz="2000" dirty="0">
                <a:solidFill>
                  <a:srgbClr val="00005F"/>
                </a:solidFill>
                <a:highlight>
                  <a:srgbClr val="FFFFFF"/>
                </a:highlight>
                <a:latin typeface="Monaco" panose="020B0509030404040204" pitchFamily="49" charset="0"/>
              </a:rPr>
              <a:t>(</a:t>
            </a:r>
            <a:r>
              <a:rPr lang="it-IT" altLang="zh-CN" sz="2000" dirty="0">
                <a:solidFill>
                  <a:srgbClr val="005F5F"/>
                </a:solidFill>
                <a:highlight>
                  <a:srgbClr val="FFFFFF"/>
                </a:highlight>
                <a:latin typeface="Monaco" panose="020B0509030404040204" pitchFamily="49" charset="0"/>
              </a:rPr>
              <a:t>'</a:t>
            </a:r>
            <a:r>
              <a:rPr lang="zh-CN" altLang="it-IT" sz="2000" dirty="0">
                <a:solidFill>
                  <a:srgbClr val="005F5F"/>
                </a:solidFill>
                <a:highlight>
                  <a:srgbClr val="FFFFFF"/>
                </a:highlight>
                <a:latin typeface="Monaco" panose="020B0509030404040204" pitchFamily="49" charset="0"/>
              </a:rPr>
              <a:t>人种</a:t>
            </a:r>
            <a:r>
              <a:rPr lang="it-IT" altLang="zh-CN" sz="2000" dirty="0">
                <a:solidFill>
                  <a:srgbClr val="005F5F"/>
                </a:solidFill>
                <a:highlight>
                  <a:srgbClr val="FFFFFF"/>
                </a:highlight>
                <a:latin typeface="Monaco" panose="020B0509030404040204" pitchFamily="49" charset="0"/>
              </a:rPr>
              <a:t>'</a:t>
            </a:r>
            <a:r>
              <a:rPr lang="it-IT" altLang="zh-CN" sz="2000" dirty="0">
                <a:solidFill>
                  <a:srgbClr val="00005F"/>
                </a:solidFill>
                <a:highlight>
                  <a:srgbClr val="FFFFFF"/>
                </a:highlight>
                <a:latin typeface="Monaco" panose="020B0509030404040204" pitchFamily="49" charset="0"/>
              </a:rPr>
              <a:t>)</a:t>
            </a:r>
            <a:endParaRPr lang="it-IT"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data_peo</a:t>
            </a:r>
            <a:endParaRPr lang="en-US" altLang="zh-CN" sz="2000" dirty="0">
              <a:solidFill>
                <a:srgbClr val="5F5F00"/>
              </a:solidFill>
              <a:highlight>
                <a:srgbClr val="FFFFFF"/>
              </a:highlight>
              <a:latin typeface="Monaco" panose="020B0509030404040204" pitchFamily="49" charset="0"/>
            </a:endParaRPr>
          </a:p>
        </p:txBody>
      </p:sp>
      <p:sp>
        <p:nvSpPr>
          <p:cNvPr id="11" name="矩形 10"/>
          <p:cNvSpPr/>
          <p:nvPr/>
        </p:nvSpPr>
        <p:spPr>
          <a:xfrm>
            <a:off x="1237351" y="4707000"/>
            <a:ext cx="4955203"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groupby</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文化程度</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zh-CN" altLang="en-US"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查看分组大小</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50000"/>
              <a:buFont typeface="Wingdings" panose="05000000000000000000" pitchFamily="2" charset="2"/>
              <a:buChar char="l"/>
            </a:pPr>
            <a:r>
              <a:rPr lang="en-US" altLang="zh-CN" sz="2000" b="1" dirty="0" err="1">
                <a:solidFill>
                  <a:srgbClr val="2965AB"/>
                </a:solidFill>
              </a:rPr>
              <a:t>size()</a:t>
            </a:r>
            <a:r>
              <a:rPr lang="zh-CN" altLang="en-US" sz="2000" b="1" dirty="0" err="1">
                <a:solidFill>
                  <a:srgbClr val="2965AB"/>
                </a:solidFill>
              </a:rPr>
              <a:t>函数</a:t>
            </a:r>
            <a:endParaRPr lang="en-US" sz="2000" dirty="0"/>
          </a:p>
          <a:p>
            <a:pPr>
              <a:lnSpc>
                <a:spcPct val="100000"/>
              </a:lnSpc>
              <a:buClr>
                <a:srgbClr val="2965AB"/>
              </a:buClr>
              <a:buSzPct val="50000"/>
              <a:buFont typeface="Wingdings" panose="05000000000000000000" pitchFamily="2" charset="2"/>
              <a:buChar char="l"/>
            </a:pPr>
            <a:endParaRPr lang="en-US" sz="2400" dirty="0">
              <a:latin typeface="微软雅黑" panose="020B0503020204020204" charset="-122"/>
              <a:ea typeface="微软雅黑" panose="020B0503020204020204" charset="-122"/>
            </a:endParaRPr>
          </a:p>
          <a:p>
            <a:pPr>
              <a:lnSpc>
                <a:spcPct val="100000"/>
              </a:lnSpc>
              <a:buClr>
                <a:srgbClr val="2965AB"/>
              </a:buClr>
              <a:buSzPct val="50000"/>
              <a:buFont typeface="Wingdings" panose="05000000000000000000" pitchFamily="2" charset="2"/>
              <a:buChar char="l"/>
            </a:pPr>
            <a:endParaRPr lang="en-US" sz="2400" b="1" dirty="0">
              <a:solidFill>
                <a:srgbClr val="2965AB"/>
              </a:solidFill>
            </a:endParaRPr>
          </a:p>
        </p:txBody>
      </p:sp>
      <p:sp>
        <p:nvSpPr>
          <p:cNvPr id="11" name="文本框 10"/>
          <p:cNvSpPr txBox="1"/>
          <p:nvPr/>
        </p:nvSpPr>
        <p:spPr>
          <a:xfrm>
            <a:off x="869261" y="2211705"/>
            <a:ext cx="2540000" cy="1938992"/>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人种</a:t>
            </a:r>
          </a:p>
          <a:p>
            <a:r>
              <a:rPr lang="zh-CN" altLang="en-US" sz="2000" dirty="0">
                <a:latin typeface="Monaco" panose="020B0509030404040204" pitchFamily="49" charset="0"/>
              </a:rPr>
              <a:t>亚洲人     190</a:t>
            </a:r>
          </a:p>
          <a:p>
            <a:r>
              <a:rPr lang="zh-CN" altLang="en-US" sz="2000" dirty="0">
                <a:latin typeface="Monaco" panose="020B0509030404040204" pitchFamily="49" charset="0"/>
              </a:rPr>
              <a:t>其他       37</a:t>
            </a:r>
          </a:p>
          <a:p>
            <a:r>
              <a:rPr lang="zh-CN" altLang="en-US" sz="2000" dirty="0">
                <a:latin typeface="Monaco" panose="020B0509030404040204" pitchFamily="49" charset="0"/>
              </a:rPr>
              <a:t>白人     2480</a:t>
            </a:r>
          </a:p>
          <a:p>
            <a:r>
              <a:rPr lang="zh-CN" altLang="en-US" sz="2000" dirty="0">
                <a:latin typeface="Monaco" panose="020B0509030404040204" pitchFamily="49" charset="0"/>
              </a:rPr>
              <a:t>黑人      293</a:t>
            </a:r>
          </a:p>
          <a:p>
            <a:r>
              <a:rPr lang="zh-CN" altLang="en-US" sz="2000" dirty="0">
                <a:latin typeface="Monaco" panose="020B0509030404040204" pitchFamily="49" charset="0"/>
              </a:rPr>
              <a:t>dtype: int64</a:t>
            </a:r>
          </a:p>
        </p:txBody>
      </p:sp>
      <p:sp>
        <p:nvSpPr>
          <p:cNvPr id="13" name="文本框 12"/>
          <p:cNvSpPr txBox="1"/>
          <p:nvPr/>
        </p:nvSpPr>
        <p:spPr>
          <a:xfrm>
            <a:off x="4673836" y="2519722"/>
            <a:ext cx="3666310" cy="3170099"/>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人种   有无医疗保险</a:t>
            </a:r>
          </a:p>
          <a:p>
            <a:r>
              <a:rPr lang="zh-CN" altLang="en-US" sz="2000" dirty="0">
                <a:latin typeface="Monaco" panose="020B0509030404040204" pitchFamily="49" charset="0"/>
              </a:rPr>
              <a:t>亚洲人  无           64</a:t>
            </a:r>
          </a:p>
          <a:p>
            <a:r>
              <a:rPr lang="zh-CN" altLang="en-US" sz="2000" dirty="0">
                <a:latin typeface="Monaco" panose="020B0509030404040204" pitchFamily="49" charset="0"/>
              </a:rPr>
              <a:t>                有          126</a:t>
            </a:r>
          </a:p>
          <a:p>
            <a:r>
              <a:rPr lang="zh-CN" altLang="en-US" sz="2000" dirty="0">
                <a:latin typeface="Monaco" panose="020B0509030404040204" pitchFamily="49" charset="0"/>
              </a:rPr>
              <a:t>其他   无           17</a:t>
            </a:r>
          </a:p>
          <a:p>
            <a:r>
              <a:rPr lang="zh-CN" altLang="en-US" sz="2000" dirty="0">
                <a:latin typeface="Monaco" panose="020B0509030404040204" pitchFamily="49" charset="0"/>
              </a:rPr>
              <a:t>            有           20</a:t>
            </a:r>
          </a:p>
          <a:p>
            <a:r>
              <a:rPr lang="zh-CN" altLang="en-US" sz="2000" dirty="0">
                <a:latin typeface="Monaco" panose="020B0509030404040204" pitchFamily="49" charset="0"/>
              </a:rPr>
              <a:t>白人   无          740</a:t>
            </a:r>
          </a:p>
          <a:p>
            <a:r>
              <a:rPr lang="zh-CN" altLang="en-US" sz="2000" dirty="0">
                <a:latin typeface="Monaco" panose="020B0509030404040204" pitchFamily="49" charset="0"/>
              </a:rPr>
              <a:t>            有         1740</a:t>
            </a:r>
          </a:p>
          <a:p>
            <a:r>
              <a:rPr lang="zh-CN" altLang="en-US" sz="2000" dirty="0">
                <a:latin typeface="Monaco" panose="020B0509030404040204" pitchFamily="49" charset="0"/>
              </a:rPr>
              <a:t>黑人   无           96</a:t>
            </a:r>
          </a:p>
          <a:p>
            <a:r>
              <a:rPr lang="zh-CN" altLang="en-US" sz="2000" dirty="0">
                <a:latin typeface="Monaco" panose="020B0509030404040204" pitchFamily="49" charset="0"/>
              </a:rPr>
              <a:t>           有          197</a:t>
            </a:r>
          </a:p>
          <a:p>
            <a:r>
              <a:rPr lang="zh-CN" altLang="en-US" sz="2000" dirty="0">
                <a:latin typeface="Monaco" panose="020B0509030404040204" pitchFamily="49" charset="0"/>
              </a:rPr>
              <a:t>dtype: int64</a:t>
            </a:r>
          </a:p>
        </p:txBody>
      </p:sp>
      <p:sp>
        <p:nvSpPr>
          <p:cNvPr id="7" name="矩形 6"/>
          <p:cNvSpPr/>
          <p:nvPr/>
        </p:nvSpPr>
        <p:spPr>
          <a:xfrm>
            <a:off x="869261" y="1505131"/>
            <a:ext cx="3383280" cy="706755"/>
          </a:xfrm>
          <a:prstGeom prst="rect">
            <a:avLst/>
          </a:prstGeom>
        </p:spPr>
        <p:txBody>
          <a:bodyPr wrap="non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查看按人种分组后各组大小</a:t>
            </a:r>
            <a:endParaRPr lang="en-US" altLang="zh-CN" sz="2000" dirty="0" err="1">
              <a:solidFill>
                <a:srgbClr val="000087"/>
              </a:solidFill>
              <a:highlight>
                <a:srgbClr val="FFFFFF"/>
              </a:highlight>
              <a:latin typeface="Monaco" panose="020B0509030404040204" pitchFamily="49" charset="0"/>
            </a:endParaRPr>
          </a:p>
          <a:p>
            <a:pPr algn="l"/>
            <a:r>
              <a:rPr lang="en-US" altLang="zh-CN" sz="2000" dirty="0" err="1">
                <a:solidFill>
                  <a:srgbClr val="000087"/>
                </a:solidFill>
                <a:highlight>
                  <a:srgbClr val="FFFFFF"/>
                </a:highlight>
                <a:latin typeface="Monaco" panose="020B0509030404040204" pitchFamily="49" charset="0"/>
              </a:rPr>
              <a:t>data_peo</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size</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8" name="矩形 7"/>
          <p:cNvSpPr/>
          <p:nvPr/>
        </p:nvSpPr>
        <p:spPr>
          <a:xfrm>
            <a:off x="4673600" y="1504950"/>
            <a:ext cx="7503795" cy="1014730"/>
          </a:xfrm>
          <a:prstGeom prst="rect">
            <a:avLst/>
          </a:prstGeom>
        </p:spPr>
        <p:txBody>
          <a:bodyPr wrap="square">
            <a:spAutoFit/>
          </a:bodyPr>
          <a:lstStyle/>
          <a:p>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查看按人种和有无医疗保险分组后各组的大小</a:t>
            </a:r>
            <a:endParaRPr lang="en-US" altLang="zh-CN" sz="2000" dirty="0" err="1">
              <a:solidFill>
                <a:srgbClr val="000087"/>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data_peins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groupby</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人种</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有无医疗保险</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zh-CN" altLang="en-US"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data_peins</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size</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50000"/>
              <a:buFont typeface="Wingdings" panose="05000000000000000000" pitchFamily="2" charset="2"/>
              <a:buChar char="l"/>
            </a:pPr>
            <a:r>
              <a:rPr lang="en-US" altLang="zh-CN" sz="2000" b="1" dirty="0" err="1">
                <a:solidFill>
                  <a:srgbClr val="2965AB"/>
                </a:solidFill>
                <a:sym typeface="+mn-ea"/>
              </a:rPr>
              <a:t>使用get_group()函数可以快速查看对应分组的数据</a:t>
            </a:r>
            <a:endParaRPr lang="en-US" sz="2000" dirty="0"/>
          </a:p>
          <a:p>
            <a:pPr>
              <a:lnSpc>
                <a:spcPct val="100000"/>
              </a:lnSpc>
              <a:buClr>
                <a:srgbClr val="2965AB"/>
              </a:buClr>
              <a:buSzPct val="50000"/>
              <a:buFont typeface="Wingdings" panose="05000000000000000000" pitchFamily="2" charset="2"/>
              <a:buChar char="l"/>
            </a:pPr>
            <a:endParaRPr lang="en-US" sz="2400" dirty="0">
              <a:latin typeface="微软雅黑" panose="020B0503020204020204" charset="-122"/>
              <a:ea typeface="微软雅黑" panose="020B0503020204020204" charset="-122"/>
            </a:endParaRPr>
          </a:p>
          <a:p>
            <a:pPr>
              <a:lnSpc>
                <a:spcPct val="100000"/>
              </a:lnSpc>
              <a:buClr>
                <a:srgbClr val="2965AB"/>
              </a:buClr>
              <a:buSzPct val="50000"/>
              <a:buFont typeface="Wingdings" panose="05000000000000000000" pitchFamily="2" charset="2"/>
              <a:buChar char="l"/>
            </a:pPr>
            <a:endParaRPr lang="en-US" sz="2400" b="1" dirty="0">
              <a:solidFill>
                <a:srgbClr val="2965AB"/>
              </a:solidFill>
            </a:endParaRPr>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查看分组后的数据</a:t>
            </a:r>
          </a:p>
        </p:txBody>
      </p:sp>
      <p:sp>
        <p:nvSpPr>
          <p:cNvPr id="2" name="矩形 1"/>
          <p:cNvSpPr/>
          <p:nvPr/>
        </p:nvSpPr>
        <p:spPr>
          <a:xfrm>
            <a:off x="783307" y="1695774"/>
            <a:ext cx="5160387"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data_peo</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get_group</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其他</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3" name="表格 2"/>
          <p:cNvGraphicFramePr/>
          <p:nvPr/>
        </p:nvGraphicFramePr>
        <p:xfrm>
          <a:off x="1271463" y="2376437"/>
          <a:ext cx="9109800" cy="3590891"/>
        </p:xfrm>
        <a:graphic>
          <a:graphicData uri="http://schemas.openxmlformats.org/drawingml/2006/table">
            <a:tbl>
              <a:tblPr firstRow="1" bandRow="1">
                <a:tableStyleId>{5C22544A-7EE6-4342-B048-85BDC9FD1C3A}</a:tableStyleId>
              </a:tblPr>
              <a:tblGrid>
                <a:gridCol w="576065">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864096">
                  <a:extLst>
                    <a:ext uri="{9D8B030D-6E8A-4147-A177-3AD203B41FA5}">
                      <a16:colId xmlns:a16="http://schemas.microsoft.com/office/drawing/2014/main" val="20007"/>
                    </a:ext>
                  </a:extLst>
                </a:gridCol>
                <a:gridCol w="1008112">
                  <a:extLst>
                    <a:ext uri="{9D8B030D-6E8A-4147-A177-3AD203B41FA5}">
                      <a16:colId xmlns:a16="http://schemas.microsoft.com/office/drawing/2014/main" val="20008"/>
                    </a:ext>
                  </a:extLst>
                </a:gridCol>
                <a:gridCol w="1476951">
                  <a:extLst>
                    <a:ext uri="{9D8B030D-6E8A-4147-A177-3AD203B41FA5}">
                      <a16:colId xmlns:a16="http://schemas.microsoft.com/office/drawing/2014/main" val="20009"/>
                    </a:ext>
                  </a:extLst>
                </a:gridCol>
              </a:tblGrid>
              <a:tr h="710681">
                <a:tc>
                  <a:txBody>
                    <a:bodyPr/>
                    <a:lstStyle/>
                    <a:p>
                      <a:pPr>
                        <a:buNone/>
                      </a:pPr>
                      <a:endParaRPr lang="zh-CN" altLang="en-US" sz="2000" dirty="0"/>
                    </a:p>
                  </a:txBody>
                  <a:tcPr/>
                </a:tc>
                <a:tc>
                  <a:txBody>
                    <a:bodyPr/>
                    <a:lstStyle/>
                    <a:p>
                      <a:pPr>
                        <a:buNone/>
                      </a:pPr>
                      <a:r>
                        <a:rPr lang="zh-CN" altLang="en-US" sz="2000"/>
                        <a:t>年份</a:t>
                      </a:r>
                    </a:p>
                  </a:txBody>
                  <a:tcPr/>
                </a:tc>
                <a:tc>
                  <a:txBody>
                    <a:bodyPr/>
                    <a:lstStyle/>
                    <a:p>
                      <a:pPr>
                        <a:buNone/>
                      </a:pPr>
                      <a:r>
                        <a:rPr lang="zh-CN" altLang="en-US" sz="2000"/>
                        <a:t>员工年龄</a:t>
                      </a:r>
                    </a:p>
                  </a:txBody>
                  <a:tcPr/>
                </a:tc>
                <a:tc>
                  <a:txBody>
                    <a:bodyPr/>
                    <a:lstStyle/>
                    <a:p>
                      <a:pPr>
                        <a:buNone/>
                      </a:pPr>
                      <a:r>
                        <a:rPr lang="zh-CN" altLang="en-US" sz="2000"/>
                        <a:t>婚姻状况</a:t>
                      </a:r>
                    </a:p>
                  </a:txBody>
                  <a:tcPr/>
                </a:tc>
                <a:tc>
                  <a:txBody>
                    <a:bodyPr/>
                    <a:lstStyle/>
                    <a:p>
                      <a:pPr>
                        <a:buNone/>
                      </a:pPr>
                      <a:r>
                        <a:rPr lang="zh-CN" altLang="en-US" sz="2000"/>
                        <a:t>人种</a:t>
                      </a:r>
                    </a:p>
                  </a:txBody>
                  <a:tcPr/>
                </a:tc>
                <a:tc>
                  <a:txBody>
                    <a:bodyPr/>
                    <a:lstStyle/>
                    <a:p>
                      <a:pPr>
                        <a:buNone/>
                      </a:pPr>
                      <a:r>
                        <a:rPr lang="zh-CN" altLang="en-US" sz="2000"/>
                        <a:t>文化程度</a:t>
                      </a:r>
                    </a:p>
                  </a:txBody>
                  <a:tcPr/>
                </a:tc>
                <a:tc>
                  <a:txBody>
                    <a:bodyPr/>
                    <a:lstStyle/>
                    <a:p>
                      <a:pPr>
                        <a:buNone/>
                      </a:pPr>
                      <a:r>
                        <a:rPr lang="zh-CN" altLang="en-US" sz="2000"/>
                        <a:t>工作类型</a:t>
                      </a:r>
                    </a:p>
                  </a:txBody>
                  <a:tcPr/>
                </a:tc>
                <a:tc>
                  <a:txBody>
                    <a:bodyPr/>
                    <a:lstStyle/>
                    <a:p>
                      <a:pPr>
                        <a:buNone/>
                      </a:pPr>
                      <a:r>
                        <a:rPr lang="zh-CN" altLang="en-US" sz="2000"/>
                        <a:t>健康状况</a:t>
                      </a:r>
                    </a:p>
                  </a:txBody>
                  <a:tcPr/>
                </a:tc>
                <a:tc>
                  <a:txBody>
                    <a:bodyPr/>
                    <a:lstStyle/>
                    <a:p>
                      <a:pPr>
                        <a:buNone/>
                      </a:pPr>
                      <a:r>
                        <a:rPr lang="zh-CN" altLang="en-US" sz="2000"/>
                        <a:t>有无医疗保险</a:t>
                      </a:r>
                    </a:p>
                  </a:txBody>
                  <a:tcPr/>
                </a:tc>
                <a:tc>
                  <a:txBody>
                    <a:bodyPr/>
                    <a:lstStyle/>
                    <a:p>
                      <a:pPr>
                        <a:buNone/>
                      </a:pPr>
                      <a:r>
                        <a:rPr lang="zh-CN" altLang="en-US" sz="2000"/>
                        <a:t>年薪</a:t>
                      </a:r>
                    </a:p>
                  </a:txBody>
                  <a:tcPr/>
                </a:tc>
                <a:extLst>
                  <a:ext uri="{0D108BD9-81ED-4DB2-BD59-A6C34878D82A}">
                    <a16:rowId xmlns:a16="http://schemas.microsoft.com/office/drawing/2014/main" val="10000"/>
                  </a:ext>
                </a:extLst>
              </a:tr>
              <a:tr h="576042">
                <a:tc>
                  <a:txBody>
                    <a:bodyPr/>
                    <a:lstStyle/>
                    <a:p>
                      <a:pPr>
                        <a:buNone/>
                      </a:pPr>
                      <a:r>
                        <a:rPr lang="zh-CN" altLang="en-US" sz="2000"/>
                        <a:t>6</a:t>
                      </a:r>
                    </a:p>
                  </a:txBody>
                  <a:tcPr/>
                </a:tc>
                <a:tc>
                  <a:txBody>
                    <a:bodyPr/>
                    <a:lstStyle/>
                    <a:p>
                      <a:pPr>
                        <a:buNone/>
                      </a:pPr>
                      <a:r>
                        <a:rPr lang="zh-CN" altLang="en-US" sz="2000"/>
                        <a:t>2009</a:t>
                      </a:r>
                    </a:p>
                  </a:txBody>
                  <a:tcPr/>
                </a:tc>
                <a:tc>
                  <a:txBody>
                    <a:bodyPr/>
                    <a:lstStyle/>
                    <a:p>
                      <a:pPr>
                        <a:buNone/>
                      </a:pPr>
                      <a:r>
                        <a:rPr lang="zh-CN" altLang="en-US" sz="2000"/>
                        <a:t>44</a:t>
                      </a:r>
                    </a:p>
                  </a:txBody>
                  <a:tcPr/>
                </a:tc>
                <a:tc>
                  <a:txBody>
                    <a:bodyPr/>
                    <a:lstStyle/>
                    <a:p>
                      <a:pPr>
                        <a:buNone/>
                      </a:pPr>
                      <a:r>
                        <a:rPr lang="zh-CN" altLang="en-US" sz="2000"/>
                        <a:t>已婚</a:t>
                      </a:r>
                    </a:p>
                  </a:txBody>
                  <a:tcPr/>
                </a:tc>
                <a:tc>
                  <a:txBody>
                    <a:bodyPr/>
                    <a:lstStyle/>
                    <a:p>
                      <a:pPr>
                        <a:buNone/>
                      </a:pPr>
                      <a:r>
                        <a:rPr lang="zh-CN" altLang="en-US" sz="2000"/>
                        <a:t>其他</a:t>
                      </a:r>
                    </a:p>
                  </a:txBody>
                  <a:tcPr/>
                </a:tc>
                <a:tc>
                  <a:txBody>
                    <a:bodyPr/>
                    <a:lstStyle/>
                    <a:p>
                      <a:pPr>
                        <a:buNone/>
                      </a:pPr>
                      <a:r>
                        <a:rPr lang="zh-CN" altLang="en-US" sz="2000"/>
                        <a:t>大学在读</a:t>
                      </a:r>
                    </a:p>
                  </a:txBody>
                  <a:tcPr/>
                </a:tc>
                <a:tc>
                  <a:txBody>
                    <a:bodyPr/>
                    <a:lstStyle/>
                    <a:p>
                      <a:pPr>
                        <a:buNone/>
                      </a:pPr>
                      <a:r>
                        <a:rPr lang="zh-CN" altLang="en-US" sz="2000"/>
                        <a:t>工业</a:t>
                      </a:r>
                    </a:p>
                  </a:txBody>
                  <a:tcPr/>
                </a:tc>
                <a:tc>
                  <a:txBody>
                    <a:bodyPr/>
                    <a:lstStyle/>
                    <a:p>
                      <a:pPr>
                        <a:buNone/>
                      </a:pPr>
                      <a:r>
                        <a:rPr lang="zh-CN" altLang="en-US" sz="2000"/>
                        <a:t>优秀</a:t>
                      </a:r>
                    </a:p>
                  </a:txBody>
                  <a:tcPr/>
                </a:tc>
                <a:tc>
                  <a:txBody>
                    <a:bodyPr/>
                    <a:lstStyle/>
                    <a:p>
                      <a:pPr>
                        <a:buNone/>
                      </a:pPr>
                      <a:r>
                        <a:rPr lang="zh-CN" altLang="en-US" sz="2000"/>
                        <a:t>有</a:t>
                      </a:r>
                    </a:p>
                  </a:txBody>
                  <a:tcPr/>
                </a:tc>
                <a:tc>
                  <a:txBody>
                    <a:bodyPr/>
                    <a:lstStyle/>
                    <a:p>
                      <a:pPr>
                        <a:buNone/>
                      </a:pPr>
                      <a:r>
                        <a:rPr lang="zh-CN" altLang="en-US" sz="2000"/>
                        <a:t>169.52850</a:t>
                      </a:r>
                    </a:p>
                  </a:txBody>
                  <a:tcPr/>
                </a:tc>
                <a:extLst>
                  <a:ext uri="{0D108BD9-81ED-4DB2-BD59-A6C34878D82A}">
                    <a16:rowId xmlns:a16="http://schemas.microsoft.com/office/drawing/2014/main" val="10001"/>
                  </a:ext>
                </a:extLst>
              </a:tr>
              <a:tr h="576042">
                <a:tc>
                  <a:txBody>
                    <a:bodyPr/>
                    <a:lstStyle/>
                    <a:p>
                      <a:pPr>
                        <a:buNone/>
                      </a:pPr>
                      <a:r>
                        <a:rPr lang="zh-CN" altLang="en-US" sz="2000"/>
                        <a:t>27</a:t>
                      </a:r>
                    </a:p>
                  </a:txBody>
                  <a:tcPr/>
                </a:tc>
                <a:tc>
                  <a:txBody>
                    <a:bodyPr/>
                    <a:lstStyle/>
                    <a:p>
                      <a:pPr>
                        <a:buNone/>
                      </a:pPr>
                      <a:r>
                        <a:rPr lang="zh-CN" altLang="en-US" sz="2000"/>
                        <a:t>2004</a:t>
                      </a:r>
                    </a:p>
                  </a:txBody>
                  <a:tcPr/>
                </a:tc>
                <a:tc>
                  <a:txBody>
                    <a:bodyPr/>
                    <a:lstStyle/>
                    <a:p>
                      <a:pPr>
                        <a:buNone/>
                      </a:pPr>
                      <a:r>
                        <a:rPr lang="zh-CN" altLang="en-US" sz="2000"/>
                        <a:t>34</a:t>
                      </a:r>
                    </a:p>
                  </a:txBody>
                  <a:tcPr/>
                </a:tc>
                <a:tc>
                  <a:txBody>
                    <a:bodyPr/>
                    <a:lstStyle/>
                    <a:p>
                      <a:pPr>
                        <a:buNone/>
                      </a:pPr>
                      <a:r>
                        <a:rPr lang="zh-CN" altLang="en-US" sz="2000"/>
                        <a:t>已婚</a:t>
                      </a:r>
                    </a:p>
                  </a:txBody>
                  <a:tcPr/>
                </a:tc>
                <a:tc>
                  <a:txBody>
                    <a:bodyPr/>
                    <a:lstStyle/>
                    <a:p>
                      <a:pPr>
                        <a:buNone/>
                      </a:pPr>
                      <a:r>
                        <a:rPr lang="zh-CN" altLang="en-US" sz="2000"/>
                        <a:t>其他</a:t>
                      </a:r>
                    </a:p>
                  </a:txBody>
                  <a:tcPr/>
                </a:tc>
                <a:tc>
                  <a:txBody>
                    <a:bodyPr/>
                    <a:lstStyle/>
                    <a:p>
                      <a:pPr>
                        <a:buNone/>
                      </a:pPr>
                      <a:r>
                        <a:rPr lang="zh-CN" altLang="en-US" sz="2000"/>
                        <a:t>高中</a:t>
                      </a:r>
                    </a:p>
                  </a:txBody>
                  <a:tcPr/>
                </a:tc>
                <a:tc>
                  <a:txBody>
                    <a:bodyPr/>
                    <a:lstStyle/>
                    <a:p>
                      <a:pPr>
                        <a:buNone/>
                      </a:pPr>
                      <a:r>
                        <a:rPr lang="zh-CN" altLang="en-US" sz="2000"/>
                        <a:t>工业</a:t>
                      </a:r>
                    </a:p>
                  </a:txBody>
                  <a:tcPr/>
                </a:tc>
                <a:tc>
                  <a:txBody>
                    <a:bodyPr/>
                    <a:lstStyle/>
                    <a:p>
                      <a:pPr>
                        <a:buNone/>
                      </a:pPr>
                      <a:r>
                        <a:rPr lang="zh-CN" altLang="en-US" sz="2000"/>
                        <a:t>良好</a:t>
                      </a:r>
                    </a:p>
                  </a:txBody>
                  <a:tcPr/>
                </a:tc>
                <a:tc>
                  <a:txBody>
                    <a:bodyPr/>
                    <a:lstStyle/>
                    <a:p>
                      <a:pPr>
                        <a:buNone/>
                      </a:pPr>
                      <a:r>
                        <a:rPr lang="zh-CN" altLang="en-US" sz="2000"/>
                        <a:t>有</a:t>
                      </a:r>
                    </a:p>
                  </a:txBody>
                  <a:tcPr/>
                </a:tc>
                <a:tc>
                  <a:txBody>
                    <a:bodyPr/>
                    <a:lstStyle/>
                    <a:p>
                      <a:pPr>
                        <a:buNone/>
                      </a:pPr>
                      <a:r>
                        <a:rPr lang="zh-CN" altLang="en-US" sz="2000"/>
                        <a:t>65.11085</a:t>
                      </a:r>
                    </a:p>
                  </a:txBody>
                  <a:tcPr/>
                </a:tc>
                <a:extLst>
                  <a:ext uri="{0D108BD9-81ED-4DB2-BD59-A6C34878D82A}">
                    <a16:rowId xmlns:a16="http://schemas.microsoft.com/office/drawing/2014/main" val="10002"/>
                  </a:ext>
                </a:extLst>
              </a:tr>
              <a:tr h="576042">
                <a:tc>
                  <a:txBody>
                    <a:bodyPr/>
                    <a:lstStyle/>
                    <a:p>
                      <a:pPr>
                        <a:buNone/>
                      </a:pPr>
                      <a:r>
                        <a:rPr lang="zh-CN" altLang="en-US" sz="2000"/>
                        <a:t>43</a:t>
                      </a:r>
                    </a:p>
                  </a:txBody>
                  <a:tcPr/>
                </a:tc>
                <a:tc>
                  <a:txBody>
                    <a:bodyPr/>
                    <a:lstStyle/>
                    <a:p>
                      <a:pPr>
                        <a:buNone/>
                      </a:pPr>
                      <a:r>
                        <a:rPr lang="zh-CN" altLang="en-US" sz="2000"/>
                        <a:t>2005</a:t>
                      </a:r>
                    </a:p>
                  </a:txBody>
                  <a:tcPr/>
                </a:tc>
                <a:tc>
                  <a:txBody>
                    <a:bodyPr/>
                    <a:lstStyle/>
                    <a:p>
                      <a:pPr>
                        <a:buNone/>
                      </a:pPr>
                      <a:r>
                        <a:rPr lang="zh-CN" altLang="en-US" sz="2000"/>
                        <a:t>50</a:t>
                      </a:r>
                    </a:p>
                  </a:txBody>
                  <a:tcPr/>
                </a:tc>
                <a:tc>
                  <a:txBody>
                    <a:bodyPr/>
                    <a:lstStyle/>
                    <a:p>
                      <a:pPr>
                        <a:buNone/>
                      </a:pPr>
                      <a:r>
                        <a:rPr lang="zh-CN" altLang="en-US" sz="2000"/>
                        <a:t>未婚</a:t>
                      </a:r>
                    </a:p>
                  </a:txBody>
                  <a:tcPr/>
                </a:tc>
                <a:tc>
                  <a:txBody>
                    <a:bodyPr/>
                    <a:lstStyle/>
                    <a:p>
                      <a:pPr>
                        <a:buNone/>
                      </a:pPr>
                      <a:r>
                        <a:rPr lang="zh-CN" altLang="en-US" sz="2000"/>
                        <a:t>其他</a:t>
                      </a:r>
                    </a:p>
                  </a:txBody>
                  <a:tcPr/>
                </a:tc>
                <a:tc>
                  <a:txBody>
                    <a:bodyPr/>
                    <a:lstStyle/>
                    <a:p>
                      <a:pPr>
                        <a:buNone/>
                      </a:pPr>
                      <a:r>
                        <a:rPr lang="zh-CN" altLang="en-US" sz="2000"/>
                        <a:t>高中以下</a:t>
                      </a:r>
                    </a:p>
                  </a:txBody>
                  <a:tcPr/>
                </a:tc>
                <a:tc>
                  <a:txBody>
                    <a:bodyPr/>
                    <a:lstStyle/>
                    <a:p>
                      <a:pPr>
                        <a:buNone/>
                      </a:pPr>
                      <a:r>
                        <a:rPr lang="zh-CN" altLang="en-US" sz="2000"/>
                        <a:t>工业</a:t>
                      </a:r>
                    </a:p>
                  </a:txBody>
                  <a:tcPr/>
                </a:tc>
                <a:tc>
                  <a:txBody>
                    <a:bodyPr/>
                    <a:lstStyle/>
                    <a:p>
                      <a:pPr>
                        <a:buNone/>
                      </a:pPr>
                      <a:r>
                        <a:rPr lang="zh-CN" altLang="en-US" sz="2000"/>
                        <a:t>良好</a:t>
                      </a:r>
                    </a:p>
                  </a:txBody>
                  <a:tcPr/>
                </a:tc>
                <a:tc>
                  <a:txBody>
                    <a:bodyPr/>
                    <a:lstStyle/>
                    <a:p>
                      <a:pPr>
                        <a:buNone/>
                      </a:pPr>
                      <a:r>
                        <a:rPr lang="zh-CN" altLang="en-US" sz="2000"/>
                        <a:t>有</a:t>
                      </a:r>
                    </a:p>
                  </a:txBody>
                  <a:tcPr/>
                </a:tc>
                <a:tc>
                  <a:txBody>
                    <a:bodyPr/>
                    <a:lstStyle/>
                    <a:p>
                      <a:pPr>
                        <a:buNone/>
                      </a:pPr>
                      <a:r>
                        <a:rPr lang="zh-CN" altLang="en-US" sz="2000"/>
                        <a:t>73.77574</a:t>
                      </a:r>
                    </a:p>
                  </a:txBody>
                  <a:tcPr/>
                </a:tc>
                <a:extLst>
                  <a:ext uri="{0D108BD9-81ED-4DB2-BD59-A6C34878D82A}">
                    <a16:rowId xmlns:a16="http://schemas.microsoft.com/office/drawing/2014/main" val="10003"/>
                  </a:ext>
                </a:extLst>
              </a:tr>
              <a:tr h="576042">
                <a:tc>
                  <a:txBody>
                    <a:bodyPr/>
                    <a:lstStyle/>
                    <a:p>
                      <a:pPr>
                        <a:buNone/>
                      </a:pPr>
                      <a:r>
                        <a:rPr lang="zh-CN" altLang="en-US" sz="2000"/>
                        <a:t>209</a:t>
                      </a:r>
                    </a:p>
                  </a:txBody>
                  <a:tcPr/>
                </a:tc>
                <a:tc>
                  <a:txBody>
                    <a:bodyPr/>
                    <a:lstStyle/>
                    <a:p>
                      <a:pPr>
                        <a:buNone/>
                      </a:pPr>
                      <a:r>
                        <a:rPr lang="zh-CN" altLang="en-US" sz="2000"/>
                        <a:t>2007</a:t>
                      </a:r>
                    </a:p>
                  </a:txBody>
                  <a:tcPr/>
                </a:tc>
                <a:tc>
                  <a:txBody>
                    <a:bodyPr/>
                    <a:lstStyle/>
                    <a:p>
                      <a:pPr>
                        <a:buNone/>
                      </a:pPr>
                      <a:r>
                        <a:rPr lang="zh-CN" altLang="en-US" sz="2000"/>
                        <a:t>25</a:t>
                      </a:r>
                    </a:p>
                  </a:txBody>
                  <a:tcPr/>
                </a:tc>
                <a:tc>
                  <a:txBody>
                    <a:bodyPr/>
                    <a:lstStyle/>
                    <a:p>
                      <a:pPr>
                        <a:buNone/>
                      </a:pPr>
                      <a:r>
                        <a:rPr lang="zh-CN" altLang="en-US" sz="2000"/>
                        <a:t>未婚</a:t>
                      </a:r>
                    </a:p>
                  </a:txBody>
                  <a:tcPr/>
                </a:tc>
                <a:tc>
                  <a:txBody>
                    <a:bodyPr/>
                    <a:lstStyle/>
                    <a:p>
                      <a:pPr>
                        <a:buNone/>
                      </a:pPr>
                      <a:r>
                        <a:rPr lang="zh-CN" altLang="en-US" sz="2000"/>
                        <a:t>其他</a:t>
                      </a:r>
                    </a:p>
                  </a:txBody>
                  <a:tcPr/>
                </a:tc>
                <a:tc>
                  <a:txBody>
                    <a:bodyPr/>
                    <a:lstStyle/>
                    <a:p>
                      <a:pPr>
                        <a:buNone/>
                      </a:pPr>
                      <a:r>
                        <a:rPr lang="zh-CN" altLang="en-US" sz="2000"/>
                        <a:t>高中以下</a:t>
                      </a:r>
                    </a:p>
                  </a:txBody>
                  <a:tcPr/>
                </a:tc>
                <a:tc>
                  <a:txBody>
                    <a:bodyPr/>
                    <a:lstStyle/>
                    <a:p>
                      <a:pPr>
                        <a:buNone/>
                      </a:pPr>
                      <a:r>
                        <a:rPr lang="zh-CN" altLang="en-US" sz="2000"/>
                        <a:t>工业</a:t>
                      </a:r>
                    </a:p>
                  </a:txBody>
                  <a:tcPr/>
                </a:tc>
                <a:tc>
                  <a:txBody>
                    <a:bodyPr/>
                    <a:lstStyle/>
                    <a:p>
                      <a:pPr>
                        <a:buNone/>
                      </a:pPr>
                      <a:r>
                        <a:rPr lang="zh-CN" altLang="en-US" sz="2000"/>
                        <a:t>良好</a:t>
                      </a:r>
                    </a:p>
                  </a:txBody>
                  <a:tcPr/>
                </a:tc>
                <a:tc>
                  <a:txBody>
                    <a:bodyPr/>
                    <a:lstStyle/>
                    <a:p>
                      <a:pPr>
                        <a:buNone/>
                      </a:pPr>
                      <a:r>
                        <a:rPr lang="zh-CN" altLang="en-US" sz="2000" dirty="0"/>
                        <a:t>无</a:t>
                      </a:r>
                    </a:p>
                  </a:txBody>
                  <a:tcPr/>
                </a:tc>
                <a:tc>
                  <a:txBody>
                    <a:bodyPr/>
                    <a:lstStyle/>
                    <a:p>
                      <a:pPr>
                        <a:buNone/>
                      </a:pPr>
                      <a:r>
                        <a:rPr lang="zh-CN" altLang="en-US" sz="2000" dirty="0"/>
                        <a:t>73.77574</a:t>
                      </a:r>
                    </a:p>
                  </a:txBody>
                  <a:tcPr/>
                </a:tc>
                <a:extLst>
                  <a:ext uri="{0D108BD9-81ED-4DB2-BD59-A6C34878D82A}">
                    <a16:rowId xmlns:a16="http://schemas.microsoft.com/office/drawing/2014/main" val="10004"/>
                  </a:ext>
                </a:extLst>
              </a:tr>
              <a:tr h="576042">
                <a:tc>
                  <a:txBody>
                    <a:bodyPr/>
                    <a:lstStyle/>
                    <a:p>
                      <a:pPr>
                        <a:buNone/>
                      </a:pPr>
                      <a:r>
                        <a:rPr lang="zh-CN" altLang="en-US" sz="2000"/>
                        <a:t>224</a:t>
                      </a:r>
                    </a:p>
                  </a:txBody>
                  <a:tcPr/>
                </a:tc>
                <a:tc>
                  <a:txBody>
                    <a:bodyPr/>
                    <a:lstStyle/>
                    <a:p>
                      <a:pPr>
                        <a:buNone/>
                      </a:pPr>
                      <a:r>
                        <a:rPr lang="zh-CN" altLang="en-US" sz="2000"/>
                        <a:t>2005</a:t>
                      </a:r>
                    </a:p>
                  </a:txBody>
                  <a:tcPr/>
                </a:tc>
                <a:tc>
                  <a:txBody>
                    <a:bodyPr/>
                    <a:lstStyle/>
                    <a:p>
                      <a:pPr>
                        <a:buNone/>
                      </a:pPr>
                      <a:r>
                        <a:rPr lang="zh-CN" altLang="en-US" sz="2000"/>
                        <a:t>23</a:t>
                      </a:r>
                    </a:p>
                  </a:txBody>
                  <a:tcPr/>
                </a:tc>
                <a:tc>
                  <a:txBody>
                    <a:bodyPr/>
                    <a:lstStyle/>
                    <a:p>
                      <a:pPr>
                        <a:buNone/>
                      </a:pPr>
                      <a:r>
                        <a:rPr lang="zh-CN" altLang="en-US" sz="2000"/>
                        <a:t>未婚</a:t>
                      </a:r>
                    </a:p>
                  </a:txBody>
                  <a:tcPr/>
                </a:tc>
                <a:tc>
                  <a:txBody>
                    <a:bodyPr/>
                    <a:lstStyle/>
                    <a:p>
                      <a:pPr>
                        <a:buNone/>
                      </a:pPr>
                      <a:r>
                        <a:rPr lang="zh-CN" altLang="en-US" sz="2000"/>
                        <a:t>其他</a:t>
                      </a:r>
                    </a:p>
                  </a:txBody>
                  <a:tcPr/>
                </a:tc>
                <a:tc>
                  <a:txBody>
                    <a:bodyPr/>
                    <a:lstStyle/>
                    <a:p>
                      <a:pPr>
                        <a:buNone/>
                      </a:pPr>
                      <a:r>
                        <a:rPr lang="zh-CN" altLang="en-US" sz="2000"/>
                        <a:t>高中</a:t>
                      </a:r>
                    </a:p>
                  </a:txBody>
                  <a:tcPr/>
                </a:tc>
                <a:tc>
                  <a:txBody>
                    <a:bodyPr/>
                    <a:lstStyle/>
                    <a:p>
                      <a:pPr>
                        <a:buNone/>
                      </a:pPr>
                      <a:r>
                        <a:rPr lang="zh-CN" altLang="en-US" sz="2000"/>
                        <a:t>技术</a:t>
                      </a:r>
                    </a:p>
                  </a:txBody>
                  <a:tcPr/>
                </a:tc>
                <a:tc>
                  <a:txBody>
                    <a:bodyPr/>
                    <a:lstStyle/>
                    <a:p>
                      <a:pPr>
                        <a:buNone/>
                      </a:pPr>
                      <a:r>
                        <a:rPr lang="zh-CN" altLang="en-US" sz="2000"/>
                        <a:t>优秀</a:t>
                      </a:r>
                    </a:p>
                  </a:txBody>
                  <a:tcPr/>
                </a:tc>
                <a:tc>
                  <a:txBody>
                    <a:bodyPr/>
                    <a:lstStyle/>
                    <a:p>
                      <a:pPr>
                        <a:buNone/>
                      </a:pPr>
                      <a:r>
                        <a:rPr lang="zh-CN" altLang="en-US" sz="2000"/>
                        <a:t>无</a:t>
                      </a:r>
                    </a:p>
                  </a:txBody>
                  <a:tcPr/>
                </a:tc>
                <a:tc>
                  <a:txBody>
                    <a:bodyPr/>
                    <a:lstStyle/>
                    <a:p>
                      <a:pPr>
                        <a:buNone/>
                      </a:pPr>
                      <a:r>
                        <a:rPr lang="zh-CN" altLang="en-US" sz="2000" dirty="0"/>
                        <a:t>73.77574</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335360" y="260648"/>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2965AB"/>
                </a:solidFill>
              </a:rPr>
              <a:t>数据预处理</a:t>
            </a:r>
          </a:p>
        </p:txBody>
      </p:sp>
      <p:sp>
        <p:nvSpPr>
          <p:cNvPr id="3" name="Rectangle 3"/>
          <p:cNvSpPr txBox="1">
            <a:spLocks noChangeArrowheads="1"/>
          </p:cNvSpPr>
          <p:nvPr/>
        </p:nvSpPr>
        <p:spPr>
          <a:xfrm>
            <a:off x="497840" y="1052830"/>
            <a:ext cx="10081260" cy="5425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为什么要数据预处理</a:t>
            </a:r>
            <a:endParaRPr lang="en-US" sz="2000" b="1" dirty="0">
              <a:solidFill>
                <a:srgbClr val="2965AB"/>
              </a:solidFill>
            </a:endParaRPr>
          </a:p>
          <a:p>
            <a:pPr lvl="1">
              <a:lnSpc>
                <a:spcPct val="100000"/>
              </a:lnSpc>
              <a:buClr>
                <a:srgbClr val="2965AB"/>
              </a:buClr>
              <a:buSzPct val="100000"/>
            </a:pPr>
            <a:r>
              <a:rPr lang="en-US" altLang="zh-CN" sz="2000" dirty="0">
                <a:sym typeface="微软雅黑" panose="020B0503020204020204" charset="-122"/>
              </a:rPr>
              <a:t>了解数据质量，有些数据质量不足以直接使用，如</a:t>
            </a:r>
          </a:p>
          <a:p>
            <a:pPr marL="457200" lvl="1" indent="0">
              <a:lnSpc>
                <a:spcPct val="100000"/>
              </a:lnSpc>
              <a:buClr>
                <a:srgbClr val="2965AB"/>
              </a:buClr>
              <a:buSzPct val="100000"/>
              <a:buNone/>
            </a:pPr>
            <a:r>
              <a:rPr lang="en-US" altLang="zh-CN" sz="2000" dirty="0">
                <a:sym typeface="微软雅黑" panose="020B0503020204020204" charset="-122"/>
              </a:rPr>
              <a:t>包含过多的缺失值</a:t>
            </a:r>
          </a:p>
          <a:p>
            <a:pPr lvl="1">
              <a:lnSpc>
                <a:spcPct val="100000"/>
              </a:lnSpc>
              <a:buClr>
                <a:srgbClr val="2965AB"/>
              </a:buClr>
              <a:buSzPct val="100000"/>
            </a:pPr>
            <a:r>
              <a:rPr lang="en-US" altLang="zh-CN" sz="2000" dirty="0">
                <a:sym typeface="微软雅黑" panose="020B0503020204020204" charset="-122"/>
              </a:rPr>
              <a:t>数据字段不能够直接使用，需要派生新的字段，以</a:t>
            </a:r>
          </a:p>
          <a:p>
            <a:pPr marL="457200" lvl="1" indent="0">
              <a:lnSpc>
                <a:spcPct val="100000"/>
              </a:lnSpc>
              <a:buClr>
                <a:srgbClr val="2965AB"/>
              </a:buClr>
              <a:buSzPct val="100000"/>
              <a:buNone/>
            </a:pPr>
            <a:r>
              <a:rPr lang="en-US" altLang="zh-CN" sz="2000" dirty="0">
                <a:sym typeface="微软雅黑" panose="020B0503020204020204" charset="-122"/>
              </a:rPr>
              <a:t>更好的进行进一步的数据挖掘</a:t>
            </a:r>
          </a:p>
          <a:p>
            <a:pPr lvl="1">
              <a:lnSpc>
                <a:spcPct val="100000"/>
              </a:lnSpc>
              <a:buClr>
                <a:srgbClr val="2965AB"/>
              </a:buClr>
              <a:buSzPct val="100000"/>
            </a:pPr>
            <a:r>
              <a:rPr lang="en-US" altLang="zh-CN" sz="2000" dirty="0">
                <a:sym typeface="微软雅黑" panose="020B0503020204020204" charset="-122"/>
              </a:rPr>
              <a:t>通过数据的预处理能够很好的对数据有初步的认识</a:t>
            </a:r>
          </a:p>
          <a:p>
            <a:pPr marL="457200" lvl="1" indent="0">
              <a:lnSpc>
                <a:spcPct val="100000"/>
              </a:lnSpc>
              <a:buClr>
                <a:srgbClr val="2965AB"/>
              </a:buClr>
              <a:buSzPct val="100000"/>
              <a:buNone/>
            </a:pPr>
            <a:r>
              <a:rPr lang="en-US" altLang="zh-CN" sz="2000" dirty="0">
                <a:sym typeface="微软雅黑" panose="020B0503020204020204" charset="-122"/>
              </a:rPr>
              <a:t>和理解</a:t>
            </a:r>
          </a:p>
          <a:p>
            <a:pPr lvl="1">
              <a:lnSpc>
                <a:spcPct val="100000"/>
              </a:lnSpc>
              <a:buClr>
                <a:srgbClr val="2965AB"/>
              </a:buClr>
              <a:buSzPct val="100000"/>
            </a:pPr>
            <a:r>
              <a:rPr lang="en-US" altLang="zh-CN" sz="2000" dirty="0">
                <a:sym typeface="微软雅黑" panose="020B0503020204020204" charset="-122"/>
              </a:rPr>
              <a:t>数据中包含很多噪声数据，需要去除不相关的数据</a:t>
            </a:r>
          </a:p>
          <a:p>
            <a:pPr lvl="1">
              <a:lnSpc>
                <a:spcPct val="100000"/>
              </a:lnSpc>
              <a:buClr>
                <a:srgbClr val="2965AB"/>
              </a:buClr>
              <a:buSzPct val="100000"/>
            </a:pPr>
            <a:endParaRPr lang="en-US" altLang="zh-CN" sz="2000" dirty="0">
              <a:sym typeface="微软雅黑" panose="020B0503020204020204" charset="-122"/>
            </a:endParaRPr>
          </a:p>
          <a:p>
            <a:pPr>
              <a:lnSpc>
                <a:spcPct val="100000"/>
              </a:lnSpc>
              <a:buClr>
                <a:srgbClr val="2965AB"/>
              </a:buClr>
              <a:buSzPct val="100000"/>
            </a:pPr>
            <a:r>
              <a:rPr lang="zh-CN" altLang="en-US" sz="2000" b="1" dirty="0">
                <a:solidFill>
                  <a:srgbClr val="2965AB"/>
                </a:solidFill>
                <a:sym typeface="+mn-ea"/>
              </a:rPr>
              <a:t>数据预处理含义</a:t>
            </a:r>
            <a:endParaRPr lang="zh-CN" sz="2000">
              <a:cs typeface="微软雅黑 Light" panose="020B0502040204020203" pitchFamily="34" charset="-122"/>
              <a:sym typeface="+mn-ea"/>
            </a:endParaRPr>
          </a:p>
          <a:p>
            <a:pPr lvl="1">
              <a:lnSpc>
                <a:spcPct val="100000"/>
              </a:lnSpc>
              <a:buClr>
                <a:srgbClr val="2965AB"/>
              </a:buClr>
              <a:buSzPct val="100000"/>
            </a:pPr>
            <a:r>
              <a:rPr lang="en-US" altLang="zh-CN" sz="2000" dirty="0">
                <a:sym typeface="微软雅黑" panose="020B0503020204020204" charset="-122"/>
              </a:rPr>
              <a:t>数据的预处理是指对所收集数据进行</a:t>
            </a:r>
            <a:r>
              <a:rPr lang="zh-CN" altLang="en-US" sz="2000" dirty="0">
                <a:sym typeface="微软雅黑" panose="020B0503020204020204" charset="-122"/>
              </a:rPr>
              <a:t>分析和可视化之</a:t>
            </a:r>
            <a:r>
              <a:rPr lang="en-US" altLang="zh-CN" sz="2000" dirty="0">
                <a:sym typeface="微软雅黑" panose="020B0503020204020204" charset="-122"/>
              </a:rPr>
              <a:t>前所做的</a:t>
            </a:r>
            <a:r>
              <a:rPr lang="zh-CN" altLang="en-US" sz="2000" dirty="0">
                <a:sym typeface="微软雅黑" panose="020B0503020204020204" charset="-122"/>
              </a:rPr>
              <a:t>：</a:t>
            </a:r>
            <a:r>
              <a:rPr lang="en-US" altLang="zh-CN" sz="2000" dirty="0">
                <a:sym typeface="微软雅黑" panose="020B0503020204020204" charset="-122"/>
              </a:rPr>
              <a:t>审核、筛选、</a:t>
            </a:r>
            <a:r>
              <a:rPr lang="zh-CN" altLang="en-US" sz="2000" dirty="0">
                <a:sym typeface="微软雅黑" panose="020B0503020204020204" charset="-122"/>
              </a:rPr>
              <a:t>删除、</a:t>
            </a:r>
            <a:r>
              <a:rPr lang="en-US" altLang="zh-CN" sz="2000" dirty="0">
                <a:sym typeface="微软雅黑" panose="020B0503020204020204" charset="-122"/>
              </a:rPr>
              <a:t>排序</a:t>
            </a:r>
            <a:r>
              <a:rPr lang="zh-CN" altLang="en-US" sz="2000" dirty="0">
                <a:sym typeface="微软雅黑" panose="020B0503020204020204" charset="-122"/>
              </a:rPr>
              <a:t>、汇总</a:t>
            </a:r>
            <a:r>
              <a:rPr lang="en-US" altLang="zh-CN" sz="2000" dirty="0">
                <a:sym typeface="微软雅黑" panose="020B0503020204020204" charset="-122"/>
              </a:rPr>
              <a:t>等必要的处理</a:t>
            </a:r>
          </a:p>
          <a:p>
            <a:pPr>
              <a:lnSpc>
                <a:spcPct val="100000"/>
              </a:lnSpc>
              <a:buClr>
                <a:srgbClr val="2965AB"/>
              </a:buClr>
              <a:buSzPct val="100000"/>
            </a:pPr>
            <a:endParaRPr lang="zh-CN" altLang="en-US" sz="2000" dirty="0">
              <a:sym typeface="微软雅黑" panose="020B0503020204020204" charset="-122"/>
            </a:endParaRPr>
          </a:p>
          <a:p>
            <a:pPr marL="914400" lvl="2" indent="0">
              <a:lnSpc>
                <a:spcPct val="100000"/>
              </a:lnSpc>
              <a:buClr>
                <a:srgbClr val="2965AB"/>
              </a:buClr>
              <a:buSzPct val="100000"/>
              <a:buNone/>
            </a:pPr>
            <a:endParaRPr lang="en-US" altLang="zh-CN" sz="2000" dirty="0">
              <a:sym typeface="微软雅黑" panose="020B0503020204020204" charset="-122"/>
            </a:endParaRPr>
          </a:p>
          <a:p>
            <a:pPr lvl="1">
              <a:lnSpc>
                <a:spcPct val="100000"/>
              </a:lnSpc>
              <a:buClr>
                <a:srgbClr val="2965AB"/>
              </a:buClr>
              <a:buSzPct val="100000"/>
            </a:pPr>
            <a:endParaRPr lang="zh-CN" altLang="en-US" sz="2000" dirty="0">
              <a:sym typeface="+mn-ea"/>
            </a:endParaRPr>
          </a:p>
          <a:p>
            <a:pPr marL="457200" lvl="1" indent="0">
              <a:lnSpc>
                <a:spcPct val="100000"/>
              </a:lnSpc>
              <a:buClr>
                <a:srgbClr val="2965AB"/>
              </a:buClr>
              <a:buSzPct val="100000"/>
              <a:buNone/>
            </a:pPr>
            <a:endParaRPr lang="zh-CN" altLang="en-US" sz="2000" dirty="0">
              <a:sym typeface="+mn-ea"/>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640" y="1052830"/>
            <a:ext cx="4292600" cy="292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425" y="116840"/>
            <a:ext cx="9873615" cy="5740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问题一：</a:t>
            </a:r>
            <a:r>
              <a:rPr lang="zh-CN" altLang="en-US" b="1" dirty="0">
                <a:solidFill>
                  <a:srgbClr val="2965AB"/>
                </a:solidFill>
                <a:sym typeface="+mn-ea"/>
              </a:rPr>
              <a:t>查看各个人种的不同文化程度的人数（频数）</a:t>
            </a:r>
            <a:endParaRPr kumimoji="1" lang="en-US" altLang="zh-CN" b="1" dirty="0">
              <a:solidFill>
                <a:srgbClr val="2965AB"/>
              </a:solidFill>
            </a:endParaRPr>
          </a:p>
        </p:txBody>
      </p:sp>
      <p:sp>
        <p:nvSpPr>
          <p:cNvPr id="5" name="Rectangle 3"/>
          <p:cNvSpPr txBox="1">
            <a:spLocks noChangeArrowheads="1"/>
          </p:cNvSpPr>
          <p:nvPr/>
        </p:nvSpPr>
        <p:spPr>
          <a:xfrm>
            <a:off x="497840" y="1052830"/>
            <a:ext cx="10013950" cy="4896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50000"/>
              <a:buFont typeface="Wingdings" panose="05000000000000000000" pitchFamily="2" charset="2"/>
              <a:buChar char="l"/>
            </a:pPr>
            <a:r>
              <a:rPr lang="zh-CN" altLang="en-US" sz="2000" b="1" dirty="0" err="1">
                <a:solidFill>
                  <a:srgbClr val="2965AB"/>
                </a:solidFill>
              </a:rPr>
              <a:t>查看各个人种的不同文化程度的人数</a:t>
            </a:r>
            <a:endParaRPr lang="en-US" sz="2000" dirty="0"/>
          </a:p>
          <a:p>
            <a:pPr>
              <a:lnSpc>
                <a:spcPct val="100000"/>
              </a:lnSpc>
              <a:buClr>
                <a:srgbClr val="2965AB"/>
              </a:buClr>
              <a:buSzPct val="50000"/>
              <a:buFont typeface="Wingdings" panose="05000000000000000000" pitchFamily="2" charset="2"/>
              <a:buChar char="l"/>
            </a:pPr>
            <a:endParaRPr lang="en-US" sz="2400" dirty="0">
              <a:latin typeface="微软雅黑" panose="020B0503020204020204" charset="-122"/>
              <a:ea typeface="微软雅黑" panose="020B0503020204020204" charset="-122"/>
            </a:endParaRPr>
          </a:p>
          <a:p>
            <a:pPr>
              <a:lnSpc>
                <a:spcPct val="100000"/>
              </a:lnSpc>
              <a:buClr>
                <a:srgbClr val="2965AB"/>
              </a:buClr>
              <a:buSzPct val="50000"/>
              <a:buFont typeface="Wingdings" panose="05000000000000000000" pitchFamily="2" charset="2"/>
              <a:buChar char="l"/>
            </a:pPr>
            <a:endParaRPr lang="en-US" sz="2400" dirty="0">
              <a:latin typeface="微软雅黑" panose="020B0503020204020204" charset="-122"/>
              <a:ea typeface="微软雅黑" panose="020B0503020204020204" charset="-122"/>
            </a:endParaRPr>
          </a:p>
          <a:p>
            <a:pPr>
              <a:lnSpc>
                <a:spcPct val="100000"/>
              </a:lnSpc>
              <a:buClr>
                <a:srgbClr val="2965AB"/>
              </a:buClr>
              <a:buSzPct val="50000"/>
              <a:buFont typeface="Wingdings" panose="05000000000000000000" pitchFamily="2" charset="2"/>
              <a:buChar char="l"/>
            </a:pPr>
            <a:endParaRPr lang="en-US" sz="2400" dirty="0">
              <a:latin typeface="微软雅黑" panose="020B0503020204020204" charset="-122"/>
              <a:ea typeface="微软雅黑" panose="020B0503020204020204" charset="-122"/>
            </a:endParaRPr>
          </a:p>
          <a:p>
            <a:pPr>
              <a:lnSpc>
                <a:spcPct val="100000"/>
              </a:lnSpc>
              <a:buClr>
                <a:srgbClr val="2965AB"/>
              </a:buClr>
              <a:buSzPct val="50000"/>
              <a:buFont typeface="Wingdings" panose="05000000000000000000" pitchFamily="2" charset="2"/>
              <a:buChar char="l"/>
            </a:pPr>
            <a:endParaRPr lang="en-US" sz="2400" b="1" dirty="0">
              <a:solidFill>
                <a:srgbClr val="2965AB"/>
              </a:solidFill>
            </a:endParaRPr>
          </a:p>
        </p:txBody>
      </p:sp>
      <p:sp>
        <p:nvSpPr>
          <p:cNvPr id="11" name="文本框 10"/>
          <p:cNvSpPr txBox="1"/>
          <p:nvPr/>
        </p:nvSpPr>
        <p:spPr>
          <a:xfrm>
            <a:off x="5417185" y="1052830"/>
            <a:ext cx="4460240" cy="5507990"/>
          </a:xfrm>
          <a:prstGeom prst="rect">
            <a:avLst/>
          </a:prstGeom>
          <a:solidFill>
            <a:schemeClr val="bg1">
              <a:lumMod val="95000"/>
            </a:schemeClr>
          </a:solidFill>
        </p:spPr>
        <p:txBody>
          <a:bodyPr wrap="square" rtlCol="0" anchor="t">
            <a:spAutoFit/>
          </a:bodyPr>
          <a:lstStyle/>
          <a:p>
            <a:r>
              <a:rPr lang="zh-CN" altLang="en-US" sz="1600" dirty="0">
                <a:latin typeface="Monaco" panose="020B0509030404040204" pitchFamily="49" charset="0"/>
              </a:rPr>
              <a:t>人种   文化程度</a:t>
            </a:r>
          </a:p>
          <a:p>
            <a:r>
              <a:rPr lang="zh-CN" altLang="en-US" sz="1600" dirty="0">
                <a:latin typeface="Monaco" panose="020B0509030404040204" pitchFamily="49" charset="0"/>
              </a:rPr>
              <a:t>亚洲人  大学       66</a:t>
            </a:r>
          </a:p>
          <a:p>
            <a:r>
              <a:rPr lang="zh-CN" altLang="en-US" sz="1600" dirty="0">
                <a:latin typeface="Monaco" panose="020B0509030404040204" pitchFamily="49" charset="0"/>
              </a:rPr>
              <a:t>     高级学位     60</a:t>
            </a:r>
          </a:p>
          <a:p>
            <a:r>
              <a:rPr lang="zh-CN" altLang="en-US" sz="1600" dirty="0">
                <a:latin typeface="Monaco" panose="020B0509030404040204" pitchFamily="49" charset="0"/>
              </a:rPr>
              <a:t>     高中       31</a:t>
            </a:r>
          </a:p>
          <a:p>
            <a:r>
              <a:rPr lang="zh-CN" altLang="en-US" sz="1600" dirty="0">
                <a:latin typeface="Monaco" panose="020B0509030404040204" pitchFamily="49" charset="0"/>
              </a:rPr>
              <a:t>     大学在读     18</a:t>
            </a:r>
          </a:p>
          <a:p>
            <a:r>
              <a:rPr lang="zh-CN" altLang="en-US" sz="1600" dirty="0">
                <a:latin typeface="Monaco" panose="020B0509030404040204" pitchFamily="49" charset="0"/>
              </a:rPr>
              <a:t>     高中以下     15</a:t>
            </a:r>
          </a:p>
          <a:p>
            <a:r>
              <a:rPr lang="zh-CN" altLang="en-US" sz="1600" dirty="0">
                <a:latin typeface="Monaco" panose="020B0509030404040204" pitchFamily="49" charset="0"/>
              </a:rPr>
              <a:t>其他   高中       13</a:t>
            </a:r>
          </a:p>
          <a:p>
            <a:r>
              <a:rPr lang="zh-CN" altLang="en-US" sz="1600" dirty="0">
                <a:latin typeface="Monaco" panose="020B0509030404040204" pitchFamily="49" charset="0"/>
              </a:rPr>
              <a:t>     高中以下     11</a:t>
            </a:r>
          </a:p>
          <a:p>
            <a:r>
              <a:rPr lang="zh-CN" altLang="en-US" sz="1600" dirty="0">
                <a:latin typeface="Monaco" panose="020B0509030404040204" pitchFamily="49" charset="0"/>
              </a:rPr>
              <a:t>     大学在读      8</a:t>
            </a:r>
          </a:p>
          <a:p>
            <a:r>
              <a:rPr lang="zh-CN" altLang="en-US" sz="1600" dirty="0">
                <a:latin typeface="Monaco" panose="020B0509030404040204" pitchFamily="49" charset="0"/>
              </a:rPr>
              <a:t>     大学        3</a:t>
            </a:r>
          </a:p>
          <a:p>
            <a:r>
              <a:rPr lang="zh-CN" altLang="en-US" sz="1600" dirty="0">
                <a:latin typeface="Monaco" panose="020B0509030404040204" pitchFamily="49" charset="0"/>
              </a:rPr>
              <a:t>     高级学位      2</a:t>
            </a:r>
          </a:p>
          <a:p>
            <a:r>
              <a:rPr lang="zh-CN" altLang="en-US" sz="1600" dirty="0">
                <a:latin typeface="Monaco" panose="020B0509030404040204" pitchFamily="49" charset="0"/>
              </a:rPr>
              <a:t>白人   高中      822</a:t>
            </a:r>
          </a:p>
          <a:p>
            <a:r>
              <a:rPr lang="zh-CN" altLang="en-US" sz="1600" dirty="0">
                <a:latin typeface="Monaco" panose="020B0509030404040204" pitchFamily="49" charset="0"/>
              </a:rPr>
              <a:t>     大学      576</a:t>
            </a:r>
          </a:p>
          <a:p>
            <a:r>
              <a:rPr lang="zh-CN" altLang="en-US" sz="1600" dirty="0">
                <a:latin typeface="Monaco" panose="020B0509030404040204" pitchFamily="49" charset="0"/>
              </a:rPr>
              <a:t>     大学在读    532</a:t>
            </a:r>
          </a:p>
          <a:p>
            <a:r>
              <a:rPr lang="zh-CN" altLang="en-US" sz="1600" dirty="0">
                <a:latin typeface="Monaco" panose="020B0509030404040204" pitchFamily="49" charset="0"/>
              </a:rPr>
              <a:t>     高级学位    339</a:t>
            </a:r>
          </a:p>
          <a:p>
            <a:r>
              <a:rPr lang="zh-CN" altLang="en-US" sz="1600" dirty="0">
                <a:latin typeface="Monaco" panose="020B0509030404040204" pitchFamily="49" charset="0"/>
              </a:rPr>
              <a:t>     高中以下    211</a:t>
            </a:r>
          </a:p>
          <a:p>
            <a:r>
              <a:rPr lang="zh-CN" altLang="en-US" sz="1600" dirty="0">
                <a:latin typeface="Monaco" panose="020B0509030404040204" pitchFamily="49" charset="0"/>
              </a:rPr>
              <a:t>黑人   高中      105</a:t>
            </a:r>
          </a:p>
          <a:p>
            <a:r>
              <a:rPr lang="zh-CN" altLang="en-US" sz="1600" dirty="0">
                <a:latin typeface="Monaco" panose="020B0509030404040204" pitchFamily="49" charset="0"/>
              </a:rPr>
              <a:t>     大学在读     92</a:t>
            </a:r>
          </a:p>
          <a:p>
            <a:r>
              <a:rPr lang="zh-CN" altLang="en-US" sz="1600" dirty="0">
                <a:latin typeface="Monaco" panose="020B0509030404040204" pitchFamily="49" charset="0"/>
              </a:rPr>
              <a:t>     大学       40</a:t>
            </a:r>
          </a:p>
          <a:p>
            <a:r>
              <a:rPr lang="zh-CN" altLang="en-US" sz="1600" dirty="0">
                <a:latin typeface="Monaco" panose="020B0509030404040204" pitchFamily="49" charset="0"/>
              </a:rPr>
              <a:t>     高中以下     31</a:t>
            </a:r>
          </a:p>
          <a:p>
            <a:r>
              <a:rPr lang="zh-CN" altLang="en-US" sz="1600" dirty="0">
                <a:latin typeface="Monaco" panose="020B0509030404040204" pitchFamily="49" charset="0"/>
              </a:rPr>
              <a:t>     高级学位     25</a:t>
            </a:r>
          </a:p>
          <a:p>
            <a:r>
              <a:rPr lang="zh-CN" altLang="en-US" sz="1600" dirty="0">
                <a:latin typeface="Monaco" panose="020B0509030404040204" pitchFamily="49" charset="0"/>
              </a:rPr>
              <a:t>Name: 文化程度, dtype: int64</a:t>
            </a:r>
          </a:p>
        </p:txBody>
      </p:sp>
      <p:sp>
        <p:nvSpPr>
          <p:cNvPr id="2" name="矩形 1"/>
          <p:cNvSpPr/>
          <p:nvPr/>
        </p:nvSpPr>
        <p:spPr>
          <a:xfrm>
            <a:off x="825500" y="3444875"/>
            <a:ext cx="4591685" cy="398780"/>
          </a:xfrm>
          <a:prstGeom prst="rect">
            <a:avLst/>
          </a:prstGeom>
        </p:spPr>
        <p:txBody>
          <a:bodyPr wrap="square">
            <a:spAutoFit/>
          </a:bodyPr>
          <a:lstStyle/>
          <a:p>
            <a:r>
              <a:rPr lang="en-US" altLang="zh-CN" sz="2000" dirty="0" err="1">
                <a:solidFill>
                  <a:srgbClr val="000087"/>
                </a:solidFill>
                <a:highlight>
                  <a:srgbClr val="FFFFFF"/>
                </a:highlight>
                <a:latin typeface="微软雅黑 Light" panose="020B0502040204020203" pitchFamily="34" charset="-122"/>
                <a:ea typeface="微软雅黑 Light" panose="020B0502040204020203" pitchFamily="34" charset="-122"/>
              </a:rPr>
              <a:t>data_peo</a:t>
            </a:r>
            <a:r>
              <a:rPr lang="en-US" altLang="zh-CN" sz="2000" dirty="0">
                <a:solidFill>
                  <a:srgbClr val="00005F"/>
                </a:solidFill>
                <a:highlight>
                  <a:srgbClr val="FFFFFF"/>
                </a:highlight>
                <a:latin typeface="微软雅黑 Light" panose="020B0502040204020203" pitchFamily="34" charset="-122"/>
                <a:ea typeface="微软雅黑 Light" panose="020B0502040204020203" pitchFamily="34" charset="-122"/>
              </a:rPr>
              <a:t>[</a:t>
            </a:r>
            <a:r>
              <a:rPr lang="en-US" altLang="zh-CN" sz="2000" dirty="0">
                <a:solidFill>
                  <a:srgbClr val="005F5F"/>
                </a:solidFill>
                <a:highlight>
                  <a:srgbClr val="FFFFFF"/>
                </a:highlight>
                <a:latin typeface="微软雅黑 Light" panose="020B0502040204020203" pitchFamily="34" charset="-122"/>
                <a:ea typeface="微软雅黑 Light" panose="020B0502040204020203" pitchFamily="34" charset="-122"/>
              </a:rPr>
              <a:t>'</a:t>
            </a:r>
            <a:r>
              <a:rPr lang="zh-CN" altLang="en-US" sz="2000" dirty="0">
                <a:solidFill>
                  <a:srgbClr val="005F5F"/>
                </a:solidFill>
                <a:highlight>
                  <a:srgbClr val="FFFFFF"/>
                </a:highlight>
                <a:latin typeface="微软雅黑 Light" panose="020B0502040204020203" pitchFamily="34" charset="-122"/>
                <a:ea typeface="微软雅黑 Light" panose="020B0502040204020203" pitchFamily="34" charset="-122"/>
              </a:rPr>
              <a:t>文化程度</a:t>
            </a:r>
            <a:r>
              <a:rPr lang="en-US" altLang="zh-CN" sz="2000" dirty="0">
                <a:solidFill>
                  <a:srgbClr val="005F5F"/>
                </a:solidFill>
                <a:highlight>
                  <a:srgbClr val="FFFFFF"/>
                </a:highlight>
                <a:latin typeface="微软雅黑 Light" panose="020B0502040204020203" pitchFamily="34" charset="-122"/>
                <a:ea typeface="微软雅黑 Light" panose="020B0502040204020203" pitchFamily="34" charset="-122"/>
              </a:rPr>
              <a:t>'</a:t>
            </a:r>
            <a:r>
              <a:rPr lang="en-US" altLang="zh-CN" sz="2000" dirty="0">
                <a:solidFill>
                  <a:srgbClr val="00005F"/>
                </a:solidFill>
                <a:highlight>
                  <a:srgbClr val="FFFFFF"/>
                </a:highlight>
                <a:latin typeface="微软雅黑 Light" panose="020B0502040204020203" pitchFamily="34" charset="-122"/>
                <a:ea typeface="微软雅黑 Light" panose="020B0502040204020203" pitchFamily="34" charset="-122"/>
              </a:rPr>
              <a:t>].</a:t>
            </a:r>
            <a:r>
              <a:rPr lang="en-US" altLang="zh-CN" sz="2000" dirty="0" err="1">
                <a:solidFill>
                  <a:srgbClr val="000087"/>
                </a:solidFill>
                <a:highlight>
                  <a:srgbClr val="FFFFFF"/>
                </a:highlight>
                <a:latin typeface="微软雅黑 Light" panose="020B0502040204020203" pitchFamily="34" charset="-122"/>
                <a:ea typeface="微软雅黑 Light" panose="020B0502040204020203" pitchFamily="34" charset="-122"/>
              </a:rPr>
              <a:t>value_counts</a:t>
            </a:r>
            <a:r>
              <a:rPr lang="en-US" altLang="zh-CN" sz="2000" dirty="0">
                <a:solidFill>
                  <a:srgbClr val="00005F"/>
                </a:solidFill>
                <a:highlight>
                  <a:srgbClr val="FFFFFF"/>
                </a:highlight>
                <a:latin typeface="微软雅黑 Light" panose="020B0502040204020203" pitchFamily="34" charset="-122"/>
                <a:ea typeface="微软雅黑 Light" panose="020B0502040204020203" pitchFamily="34" charset="-122"/>
              </a:rPr>
              <a:t>()</a:t>
            </a:r>
            <a:endParaRPr lang="en-US" altLang="zh-CN" sz="2000" dirty="0">
              <a:solidFill>
                <a:srgbClr val="5F5F00"/>
              </a:solidFill>
              <a:highlight>
                <a:srgbClr val="FFFFFF"/>
              </a:highlight>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425" y="116840"/>
            <a:ext cx="8900160" cy="471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问题二：</a:t>
            </a:r>
            <a:r>
              <a:rPr lang="zh-CN" altLang="en-US" b="1" dirty="0">
                <a:solidFill>
                  <a:srgbClr val="2965AB"/>
                </a:solidFill>
                <a:sym typeface="+mn-ea"/>
              </a:rPr>
              <a:t>查看不同婚姻状况的人群的年均收入</a:t>
            </a:r>
            <a:endParaRPr kumimoji="1" lang="en-US" altLang="zh-CN" b="1" dirty="0">
              <a:solidFill>
                <a:srgbClr val="2965AB"/>
              </a:solidFill>
            </a:endParaRPr>
          </a:p>
        </p:txBody>
      </p:sp>
      <p:sp>
        <p:nvSpPr>
          <p:cNvPr id="5" name="Rectangle 3"/>
          <p:cNvSpPr txBox="1">
            <a:spLocks noChangeArrowheads="1"/>
          </p:cNvSpPr>
          <p:nvPr/>
        </p:nvSpPr>
        <p:spPr>
          <a:xfrm>
            <a:off x="497840" y="1052830"/>
            <a:ext cx="10013950" cy="4896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50000"/>
              <a:buFont typeface="Wingdings" panose="05000000000000000000" pitchFamily="2" charset="2"/>
              <a:buChar char="l"/>
            </a:pPr>
            <a:endParaRPr lang="en-US" sz="2000" dirty="0"/>
          </a:p>
          <a:p>
            <a:pPr>
              <a:lnSpc>
                <a:spcPct val="100000"/>
              </a:lnSpc>
              <a:buClr>
                <a:srgbClr val="2965AB"/>
              </a:buClr>
              <a:buSzPct val="50000"/>
              <a:buFont typeface="Wingdings" panose="05000000000000000000" pitchFamily="2" charset="2"/>
              <a:buChar char="l"/>
            </a:pPr>
            <a:endParaRPr lang="en-US" sz="2400" dirty="0">
              <a:latin typeface="微软雅黑" panose="020B0503020204020204" charset="-122"/>
              <a:ea typeface="微软雅黑" panose="020B0503020204020204" charset="-122"/>
            </a:endParaRPr>
          </a:p>
          <a:p>
            <a:pPr>
              <a:lnSpc>
                <a:spcPct val="100000"/>
              </a:lnSpc>
              <a:buClr>
                <a:srgbClr val="2965AB"/>
              </a:buClr>
              <a:buSzPct val="50000"/>
              <a:buFont typeface="Wingdings" panose="05000000000000000000" pitchFamily="2" charset="2"/>
              <a:buChar char="l"/>
            </a:pPr>
            <a:endParaRPr lang="en-US" sz="2400" dirty="0">
              <a:latin typeface="微软雅黑" panose="020B0503020204020204" charset="-122"/>
              <a:ea typeface="微软雅黑" panose="020B0503020204020204" charset="-122"/>
            </a:endParaRPr>
          </a:p>
          <a:p>
            <a:pPr>
              <a:lnSpc>
                <a:spcPct val="100000"/>
              </a:lnSpc>
              <a:buClr>
                <a:srgbClr val="2965AB"/>
              </a:buClr>
              <a:buSzPct val="50000"/>
              <a:buFont typeface="Wingdings" panose="05000000000000000000" pitchFamily="2" charset="2"/>
              <a:buChar char="l"/>
            </a:pPr>
            <a:endParaRPr lang="en-US" sz="2400" dirty="0">
              <a:latin typeface="微软雅黑" panose="020B0503020204020204" charset="-122"/>
              <a:ea typeface="微软雅黑" panose="020B0503020204020204" charset="-122"/>
            </a:endParaRPr>
          </a:p>
          <a:p>
            <a:pPr>
              <a:lnSpc>
                <a:spcPct val="100000"/>
              </a:lnSpc>
              <a:buClr>
                <a:srgbClr val="2965AB"/>
              </a:buClr>
              <a:buSzPct val="50000"/>
              <a:buFont typeface="Wingdings" panose="05000000000000000000" pitchFamily="2" charset="2"/>
              <a:buChar char="l"/>
            </a:pPr>
            <a:endParaRPr lang="en-US" sz="2400" b="1" dirty="0">
              <a:solidFill>
                <a:srgbClr val="2965AB"/>
              </a:solidFill>
            </a:endParaRPr>
          </a:p>
        </p:txBody>
      </p:sp>
      <p:sp>
        <p:nvSpPr>
          <p:cNvPr id="3" name="矩形 2"/>
          <p:cNvSpPr/>
          <p:nvPr/>
        </p:nvSpPr>
        <p:spPr>
          <a:xfrm>
            <a:off x="767408" y="1484784"/>
            <a:ext cx="5878532"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groupby</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婚姻状况</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年薪</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10" name="矩形 9"/>
          <p:cNvSpPr/>
          <p:nvPr/>
        </p:nvSpPr>
        <p:spPr>
          <a:xfrm>
            <a:off x="767408" y="1884894"/>
            <a:ext cx="6096000" cy="2246769"/>
          </a:xfrm>
          <a:prstGeom prst="rect">
            <a:avLst/>
          </a:prstGeom>
          <a:solidFill>
            <a:schemeClr val="bg1">
              <a:lumMod val="95000"/>
            </a:schemeClr>
          </a:solidFill>
        </p:spPr>
        <p:txBody>
          <a:bodyPr>
            <a:spAutoFit/>
          </a:bodyPr>
          <a:lstStyle/>
          <a:p>
            <a:r>
              <a:rPr lang="zh-CN" altLang="en-US" sz="2000" dirty="0"/>
              <a:t>婚姻状况</a:t>
            </a:r>
          </a:p>
          <a:p>
            <a:r>
              <a:rPr lang="zh-CN" altLang="en-US" sz="2000" dirty="0"/>
              <a:t>丧偶     99.538656</a:t>
            </a:r>
          </a:p>
          <a:p>
            <a:r>
              <a:rPr lang="zh-CN" altLang="en-US" sz="2000" dirty="0"/>
              <a:t>分居    101.215790</a:t>
            </a:r>
          </a:p>
          <a:p>
            <a:r>
              <a:rPr lang="zh-CN" altLang="en-US" sz="2000" dirty="0"/>
              <a:t>已婚    118.860264</a:t>
            </a:r>
          </a:p>
          <a:p>
            <a:r>
              <a:rPr lang="zh-CN" altLang="en-US" sz="2000" dirty="0"/>
              <a:t>未婚     92.734649</a:t>
            </a:r>
          </a:p>
          <a:p>
            <a:r>
              <a:rPr lang="zh-CN" altLang="en-US" sz="2000" dirty="0"/>
              <a:t>离异    103.159260</a:t>
            </a:r>
          </a:p>
          <a:p>
            <a:r>
              <a:rPr lang="zh-CN" altLang="en-US" sz="2000" dirty="0"/>
              <a:t>Name: 年薪, dtype: float64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删除</a:t>
            </a:r>
            <a:r>
              <a:rPr kumimoji="1" b="1" dirty="0" err="1">
                <a:solidFill>
                  <a:srgbClr val="2965AB"/>
                </a:solidFill>
              </a:rPr>
              <a:t>数据</a:t>
            </a:r>
            <a:endParaRPr kumimoji="1" b="1" dirty="0">
              <a:solidFill>
                <a:srgbClr val="2965AB"/>
              </a:solidFill>
            </a:endParaRPr>
          </a:p>
        </p:txBody>
      </p:sp>
      <p:sp>
        <p:nvSpPr>
          <p:cNvPr id="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50000"/>
              <a:buFont typeface="Wingdings" panose="05000000000000000000" charset="0"/>
              <a:buChar char="l"/>
            </a:pPr>
            <a:r>
              <a:rPr lang="zh-CN" altLang="en-US" sz="2000" b="1" dirty="0">
                <a:solidFill>
                  <a:srgbClr val="2965AB"/>
                </a:solidFill>
                <a:sym typeface="+mn-ea"/>
              </a:rPr>
              <a:t>drop()函数</a:t>
            </a:r>
          </a:p>
          <a:p>
            <a:pPr lvl="1">
              <a:lnSpc>
                <a:spcPct val="100000"/>
              </a:lnSpc>
              <a:buClr>
                <a:srgbClr val="2965AB"/>
              </a:buClr>
              <a:buSzPct val="100000"/>
            </a:pPr>
            <a:r>
              <a:rPr sz="2000" dirty="0">
                <a:latin typeface="Monaco" panose="020B0509030404040204" pitchFamily="49" charset="0"/>
                <a:sym typeface="+mn-ea"/>
              </a:rPr>
              <a:t>drop()，</a:t>
            </a:r>
            <a:r>
              <a:rPr sz="2000" dirty="0">
                <a:sym typeface="+mn-ea"/>
              </a:rPr>
              <a:t>根据标签丢弃数据</a:t>
            </a:r>
          </a:p>
          <a:p>
            <a:pPr lvl="1">
              <a:lnSpc>
                <a:spcPct val="100000"/>
              </a:lnSpc>
              <a:buClr>
                <a:srgbClr val="2965AB"/>
              </a:buClr>
              <a:buSzPct val="100000"/>
            </a:pPr>
            <a:r>
              <a:rPr sz="2000" dirty="0">
                <a:latin typeface="Monaco" panose="020B0509030404040204" pitchFamily="49" charset="0"/>
                <a:sym typeface="+mn-ea"/>
              </a:rPr>
              <a:t>drop_duplicates()，</a:t>
            </a:r>
            <a:r>
              <a:rPr sz="2000" dirty="0">
                <a:sym typeface="+mn-ea"/>
              </a:rPr>
              <a:t>丢弃重复数据</a:t>
            </a:r>
          </a:p>
          <a:p>
            <a:pPr lvl="1">
              <a:lnSpc>
                <a:spcPct val="100000"/>
              </a:lnSpc>
              <a:buClr>
                <a:srgbClr val="2965AB"/>
              </a:buClr>
              <a:buSzPct val="100000"/>
            </a:pPr>
            <a:r>
              <a:rPr sz="2000" dirty="0">
                <a:latin typeface="Monaco" panose="020B0509030404040204" pitchFamily="49" charset="0"/>
                <a:sym typeface="+mn-ea"/>
              </a:rPr>
              <a:t>dropna()，</a:t>
            </a:r>
            <a:r>
              <a:rPr sz="2000" dirty="0" err="1">
                <a:sym typeface="+mn-ea"/>
              </a:rPr>
              <a:t>丢弃缺失数据</a:t>
            </a:r>
            <a:endParaRPr lang="en-US" altLang="zh-CN" sz="2000" dirty="0">
              <a:sym typeface="+mn-ea"/>
            </a:endParaRPr>
          </a:p>
          <a:p>
            <a:pPr lvl="1">
              <a:lnSpc>
                <a:spcPct val="100000"/>
              </a:lnSpc>
              <a:buClr>
                <a:srgbClr val="2965AB"/>
              </a:buClr>
              <a:buSzPct val="100000"/>
            </a:pPr>
            <a:endParaRPr lang="en-US" altLang="zh-CN" sz="2000" dirty="0">
              <a:latin typeface="Monaco" panose="020B0509030404040204" pitchFamily="49" charset="0"/>
              <a:sym typeface="+mn-ea"/>
            </a:endParaRPr>
          </a:p>
          <a:p>
            <a:pPr lvl="1">
              <a:lnSpc>
                <a:spcPct val="100000"/>
              </a:lnSpc>
              <a:buClr>
                <a:srgbClr val="2965AB"/>
              </a:buClr>
              <a:buSzPct val="100000"/>
            </a:pPr>
            <a:r>
              <a:rPr lang="zh-CN" altLang="en-US" sz="2000" dirty="0">
                <a:latin typeface="Monaco" panose="020B0509030404040204" pitchFamily="49" charset="0"/>
              </a:rPr>
              <a:t>drop()方法可以根据标签丢弃多行或者多列数据。其基本参数如下：</a:t>
            </a:r>
          </a:p>
          <a:p>
            <a:pPr marL="457200" lvl="1" indent="0">
              <a:lnSpc>
                <a:spcPct val="100000"/>
              </a:lnSpc>
              <a:buClr>
                <a:srgbClr val="2965AB"/>
              </a:buClr>
              <a:buSzPct val="100000"/>
              <a:buNone/>
            </a:pPr>
            <a:endParaRPr sz="2000" dirty="0"/>
          </a:p>
          <a:p>
            <a:pPr>
              <a:lnSpc>
                <a:spcPct val="100000"/>
              </a:lnSpc>
              <a:buClr>
                <a:srgbClr val="2965AB"/>
              </a:buClr>
              <a:buSzPct val="100000"/>
            </a:pPr>
            <a:endParaRPr lang="en-US" sz="2000" dirty="0"/>
          </a:p>
        </p:txBody>
      </p:sp>
      <p:grpSp>
        <p:nvGrpSpPr>
          <p:cNvPr id="12" name="组合 11"/>
          <p:cNvGrpSpPr/>
          <p:nvPr/>
        </p:nvGrpSpPr>
        <p:grpSpPr>
          <a:xfrm>
            <a:off x="1415227" y="3815710"/>
            <a:ext cx="7083425" cy="2194560"/>
            <a:chOff x="2558" y="7380"/>
            <a:chExt cx="11155" cy="3456"/>
          </a:xfrm>
        </p:grpSpPr>
        <p:sp>
          <p:nvSpPr>
            <p:cNvPr id="3" name="文本框 2"/>
            <p:cNvSpPr txBox="1"/>
            <p:nvPr/>
          </p:nvSpPr>
          <p:spPr>
            <a:xfrm>
              <a:off x="2558" y="7380"/>
              <a:ext cx="11155" cy="628"/>
            </a:xfrm>
            <a:prstGeom prst="rect">
              <a:avLst/>
            </a:prstGeom>
            <a:noFill/>
          </p:spPr>
          <p:txBody>
            <a:bodyPr wrap="square" rtlCol="0" anchor="t">
              <a:spAutoFit/>
            </a:bodyPr>
            <a:lstStyle/>
            <a:p>
              <a:r>
                <a:rPr lang="en-US" altLang="zh-CN" sz="2000" dirty="0" err="1">
                  <a:solidFill>
                    <a:srgbClr val="000087"/>
                  </a:solidFill>
                  <a:highlight>
                    <a:srgbClr val="FFFFFF"/>
                  </a:highlight>
                  <a:latin typeface="Monaco" panose="020B0509030404040204" pitchFamily="49" charset="0"/>
                  <a:sym typeface="+mn-ea"/>
                </a:rPr>
                <a:t>data</a:t>
              </a:r>
              <a:r>
                <a:rPr lang="en-US" altLang="zh-CN" sz="2000" dirty="0" err="1">
                  <a:solidFill>
                    <a:srgbClr val="00005F"/>
                  </a:solidFill>
                  <a:highlight>
                    <a:srgbClr val="FFFFFF"/>
                  </a:highlight>
                  <a:latin typeface="Monaco" panose="020B0509030404040204" pitchFamily="49" charset="0"/>
                  <a:sym typeface="+mn-ea"/>
                </a:rPr>
                <a:t>.</a:t>
              </a:r>
              <a:r>
                <a:rPr lang="en-US" altLang="zh-CN" sz="2000" dirty="0" err="1">
                  <a:solidFill>
                    <a:srgbClr val="000087"/>
                  </a:solidFill>
                  <a:highlight>
                    <a:srgbClr val="FFFFFF"/>
                  </a:highlight>
                  <a:latin typeface="Monaco" panose="020B0509030404040204" pitchFamily="49" charset="0"/>
                  <a:sym typeface="+mn-ea"/>
                </a:rPr>
                <a:t>drop</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5F5F"/>
                  </a:solidFill>
                  <a:highlight>
                    <a:srgbClr val="FFFFFF"/>
                  </a:highlight>
                  <a:latin typeface="Monaco" panose="020B0509030404040204" pitchFamily="49" charset="0"/>
                  <a:sym typeface="+mn-ea"/>
                </a:rPr>
                <a:t>'</a:t>
              </a:r>
              <a:r>
                <a:rPr lang="zh-CN" altLang="en-US" sz="2000" dirty="0">
                  <a:solidFill>
                    <a:srgbClr val="005F5F"/>
                  </a:solidFill>
                  <a:highlight>
                    <a:srgbClr val="FFFFFF"/>
                  </a:highlight>
                  <a:latin typeface="Monaco" panose="020B0509030404040204" pitchFamily="49" charset="0"/>
                  <a:cs typeface="Monaco" panose="020B0509030404040204" pitchFamily="49" charset="0"/>
                  <a:sym typeface="+mn-ea"/>
                </a:rPr>
                <a:t>labels</a:t>
              </a:r>
              <a:r>
                <a:rPr lang="en-US" altLang="zh-CN" sz="2000" dirty="0">
                  <a:solidFill>
                    <a:srgbClr val="005F5F"/>
                  </a:solidFill>
                  <a:highlight>
                    <a:srgbClr val="FFFFFF"/>
                  </a:highlight>
                  <a:latin typeface="Monaco" panose="020B0509030404040204" pitchFamily="49" charset="0"/>
                  <a:sym typeface="+mn-ea"/>
                </a:rPr>
                <a:t>'</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0087"/>
                  </a:solidFill>
                  <a:highlight>
                    <a:srgbClr val="FFFFFF"/>
                  </a:highlight>
                  <a:latin typeface="Monaco" panose="020B0509030404040204" pitchFamily="49" charset="0"/>
                  <a:sym typeface="+mn-ea"/>
                </a:rPr>
                <a:t>axis </a:t>
              </a:r>
              <a:r>
                <a:rPr lang="en-US" altLang="zh-CN" sz="2000" dirty="0">
                  <a:solidFill>
                    <a:srgbClr val="00005F"/>
                  </a:solidFill>
                  <a:highlight>
                    <a:srgbClr val="FFFFFF"/>
                  </a:highlight>
                  <a:latin typeface="Monaco" panose="020B0509030404040204" pitchFamily="49" charset="0"/>
                  <a:sym typeface="+mn-ea"/>
                </a:rPr>
                <a:t>= </a:t>
              </a:r>
              <a:r>
                <a:rPr lang="en-US" altLang="zh-CN" sz="2000" dirty="0">
                  <a:solidFill>
                    <a:srgbClr val="005F00"/>
                  </a:solidFill>
                  <a:highlight>
                    <a:srgbClr val="FFFFFF"/>
                  </a:highlight>
                  <a:latin typeface="Monaco" panose="020B0509030404040204" pitchFamily="49" charset="0"/>
                  <a:sym typeface="+mn-ea"/>
                </a:rPr>
                <a:t>1,</a:t>
              </a:r>
              <a:r>
                <a:rPr lang="en-US" altLang="zh-CN" sz="2000" dirty="0">
                  <a:solidFill>
                    <a:srgbClr val="000087"/>
                  </a:solidFill>
                  <a:highlight>
                    <a:srgbClr val="FFFFFF"/>
                  </a:highlight>
                  <a:latin typeface="Monaco" panose="020B0509030404040204" pitchFamily="49" charset="0"/>
                  <a:sym typeface="+mn-ea"/>
                </a:rPr>
                <a:t>inplace </a:t>
              </a:r>
              <a:r>
                <a:rPr lang="en-US" altLang="zh-CN" sz="2000" dirty="0">
                  <a:solidFill>
                    <a:srgbClr val="00005F"/>
                  </a:solidFill>
                  <a:highlight>
                    <a:srgbClr val="FFFFFF"/>
                  </a:highlight>
                  <a:latin typeface="Monaco" panose="020B0509030404040204" pitchFamily="49" charset="0"/>
                  <a:sym typeface="+mn-ea"/>
                </a:rPr>
                <a:t>= </a:t>
              </a:r>
              <a:r>
                <a:rPr lang="en-US" altLang="zh-CN" sz="2000" dirty="0">
                  <a:solidFill>
                    <a:srgbClr val="87005F"/>
                  </a:solidFill>
                  <a:highlight>
                    <a:srgbClr val="FFFFFF"/>
                  </a:highlight>
                  <a:latin typeface="Monaco" panose="020B0509030404040204" pitchFamily="49" charset="0"/>
                  <a:sym typeface="+mn-ea"/>
                </a:rPr>
                <a:t>True</a:t>
              </a:r>
              <a:r>
                <a:rPr lang="en-US" altLang="zh-CN" sz="2000" dirty="0">
                  <a:solidFill>
                    <a:srgbClr val="00005F"/>
                  </a:solidFill>
                  <a:highlight>
                    <a:srgbClr val="FFFFFF"/>
                  </a:highlight>
                  <a:latin typeface="Monaco" panose="020B0509030404040204" pitchFamily="49" charset="0"/>
                  <a:sym typeface="+mn-ea"/>
                </a:rPr>
                <a:t>)</a:t>
              </a:r>
              <a:endParaRPr lang="zh-CN" altLang="en-US" sz="2000" dirty="0"/>
            </a:p>
          </p:txBody>
        </p:sp>
        <p:sp>
          <p:nvSpPr>
            <p:cNvPr id="6" name="文本框 5"/>
            <p:cNvSpPr txBox="1"/>
            <p:nvPr/>
          </p:nvSpPr>
          <p:spPr>
            <a:xfrm>
              <a:off x="3543" y="8841"/>
              <a:ext cx="1888" cy="1113"/>
            </a:xfrm>
            <a:prstGeom prst="rect">
              <a:avLst/>
            </a:prstGeom>
            <a:noFill/>
          </p:spPr>
          <p:txBody>
            <a:bodyPr wrap="square" rtlCol="0">
              <a:spAutoFit/>
            </a:bodyPr>
            <a:lstStyle/>
            <a:p>
              <a:r>
                <a:rPr lang="zh-CN" altLang="en-US" sz="2000" dirty="0">
                  <a:latin typeface="Monaco" panose="020B0509030404040204" pitchFamily="49" charset="0"/>
                  <a:ea typeface="微软雅黑 Light" panose="020B0502040204020203" pitchFamily="34" charset="-122"/>
                  <a:sym typeface="+mn-ea"/>
                </a:rPr>
                <a:t>单个或者多个字段</a:t>
              </a:r>
              <a:endParaRPr lang="en-US" altLang="zh-CN" sz="2000" dirty="0">
                <a:latin typeface="Monaco" panose="020B0509030404040204" pitchFamily="49" charset="0"/>
                <a:ea typeface="微软雅黑 Light" panose="020B0502040204020203" pitchFamily="34" charset="-122"/>
              </a:endParaRPr>
            </a:p>
          </p:txBody>
        </p:sp>
        <p:sp>
          <p:nvSpPr>
            <p:cNvPr id="7" name="文本框 6"/>
            <p:cNvSpPr txBox="1"/>
            <p:nvPr/>
          </p:nvSpPr>
          <p:spPr>
            <a:xfrm>
              <a:off x="6274" y="8353"/>
              <a:ext cx="1871" cy="2084"/>
            </a:xfrm>
            <a:prstGeom prst="rect">
              <a:avLst/>
            </a:prstGeom>
            <a:noFill/>
          </p:spPr>
          <p:txBody>
            <a:bodyPr wrap="square" rtlCol="0">
              <a:spAutoFit/>
            </a:bodyPr>
            <a:lstStyle/>
            <a:p>
              <a:r>
                <a:rPr lang="zh-CN" altLang="en-US" sz="2000" dirty="0">
                  <a:latin typeface="Monaco" panose="020B0509030404040204" pitchFamily="49" charset="0"/>
                  <a:ea typeface="微软雅黑 Light" panose="020B0502040204020203" pitchFamily="34" charset="-122"/>
                </a:rPr>
                <a:t>轴向：</a:t>
              </a:r>
            </a:p>
            <a:p>
              <a:r>
                <a:rPr lang="en-US" altLang="zh-CN" sz="2000" dirty="0">
                  <a:latin typeface="Monaco" panose="020B0509030404040204" pitchFamily="49" charset="0"/>
                  <a:ea typeface="微软雅黑 Light" panose="020B0502040204020203" pitchFamily="34" charset="-122"/>
                </a:rPr>
                <a:t>0</a:t>
              </a:r>
              <a:r>
                <a:rPr lang="zh-CN" altLang="en-US" sz="2000" dirty="0">
                  <a:latin typeface="Monaco" panose="020B0509030404040204" pitchFamily="49" charset="0"/>
                  <a:ea typeface="微软雅黑 Light" panose="020B0502040204020203" pitchFamily="34" charset="-122"/>
                </a:rPr>
                <a:t>删除行</a:t>
              </a:r>
            </a:p>
            <a:p>
              <a:r>
                <a:rPr lang="en-US" altLang="zh-CN" sz="2000" dirty="0">
                  <a:latin typeface="Monaco" panose="020B0509030404040204" pitchFamily="49" charset="0"/>
                  <a:ea typeface="微软雅黑 Light" panose="020B0502040204020203" pitchFamily="34" charset="-122"/>
                </a:rPr>
                <a:t>1</a:t>
              </a:r>
              <a:r>
                <a:rPr lang="zh-CN" altLang="en-US" sz="2000" dirty="0">
                  <a:latin typeface="Monaco" panose="020B0509030404040204" pitchFamily="49" charset="0"/>
                  <a:ea typeface="微软雅黑 Light" panose="020B0502040204020203" pitchFamily="34" charset="-122"/>
                </a:rPr>
                <a:t>删除列</a:t>
              </a:r>
              <a:endParaRPr lang="en-US" altLang="zh-CN" sz="2000" dirty="0">
                <a:latin typeface="Monaco" panose="020B0509030404040204" pitchFamily="49" charset="0"/>
                <a:ea typeface="微软雅黑 Light" panose="020B0502040204020203" pitchFamily="34" charset="-122"/>
              </a:endParaRPr>
            </a:p>
            <a:p>
              <a:r>
                <a:rPr lang="zh-CN" altLang="en-US" sz="2000" dirty="0">
                  <a:solidFill>
                    <a:srgbClr val="FF0000"/>
                  </a:solidFill>
                  <a:latin typeface="Monaco" panose="020B0509030404040204" pitchFamily="49" charset="0"/>
                  <a:ea typeface="微软雅黑 Light" panose="020B0502040204020203" pitchFamily="34" charset="-122"/>
                </a:rPr>
                <a:t>默认是</a:t>
              </a:r>
              <a:r>
                <a:rPr lang="en-US" altLang="zh-CN" sz="2000" dirty="0">
                  <a:solidFill>
                    <a:srgbClr val="FF0000"/>
                  </a:solidFill>
                  <a:latin typeface="Monaco" panose="020B0509030404040204" pitchFamily="49" charset="0"/>
                  <a:ea typeface="微软雅黑 Light" panose="020B0502040204020203" pitchFamily="34" charset="-122"/>
                </a:rPr>
                <a:t>0</a:t>
              </a:r>
              <a:endParaRPr lang="zh-CN" altLang="en-US" sz="2000" dirty="0">
                <a:solidFill>
                  <a:srgbClr val="FF0000"/>
                </a:solidFill>
                <a:latin typeface="Monaco" panose="020B0509030404040204" pitchFamily="49" charset="0"/>
                <a:ea typeface="微软雅黑 Light" panose="020B0502040204020203" pitchFamily="34" charset="-122"/>
              </a:endParaRPr>
            </a:p>
          </p:txBody>
        </p:sp>
        <p:sp>
          <p:nvSpPr>
            <p:cNvPr id="8" name="文本框 7"/>
            <p:cNvSpPr txBox="1"/>
            <p:nvPr/>
          </p:nvSpPr>
          <p:spPr>
            <a:xfrm>
              <a:off x="9841" y="8752"/>
              <a:ext cx="2356" cy="2084"/>
            </a:xfrm>
            <a:prstGeom prst="rect">
              <a:avLst/>
            </a:prstGeom>
            <a:noFill/>
          </p:spPr>
          <p:txBody>
            <a:bodyPr wrap="square" rtlCol="0">
              <a:spAutoFit/>
            </a:bodyPr>
            <a:lstStyle/>
            <a:p>
              <a:pPr algn="l">
                <a:buNone/>
              </a:pPr>
              <a:r>
                <a:rPr lang="zh-CN" altLang="en-US" sz="2000" dirty="0">
                  <a:latin typeface="Monaco" panose="020B0509030404040204" pitchFamily="49" charset="0"/>
                  <a:ea typeface="微软雅黑 Light" panose="020B0502040204020203" pitchFamily="34" charset="-122"/>
                  <a:sym typeface="+mn-ea"/>
                </a:rPr>
                <a:t>是否覆盖原来的数据</a:t>
              </a:r>
              <a:endParaRPr lang="en-US" altLang="zh-CN" sz="2000" dirty="0">
                <a:latin typeface="Monaco" panose="020B0509030404040204" pitchFamily="49" charset="0"/>
                <a:ea typeface="微软雅黑 Light" panose="020B0502040204020203" pitchFamily="34" charset="-122"/>
                <a:sym typeface="+mn-ea"/>
              </a:endParaRPr>
            </a:p>
            <a:p>
              <a:pPr algn="l">
                <a:buNone/>
              </a:pPr>
              <a:r>
                <a:rPr lang="zh-CN" altLang="en-US" sz="2000" dirty="0">
                  <a:solidFill>
                    <a:srgbClr val="FF0000"/>
                  </a:solidFill>
                  <a:latin typeface="Monaco" panose="020B0509030404040204" pitchFamily="49" charset="0"/>
                  <a:ea typeface="微软雅黑 Light" panose="020B0502040204020203" pitchFamily="34" charset="-122"/>
                  <a:sym typeface="+mn-ea"/>
                </a:rPr>
                <a:t>默认是不覆盖</a:t>
              </a:r>
              <a:endParaRPr lang="zh-CN" altLang="en-US" sz="2000" dirty="0">
                <a:solidFill>
                  <a:srgbClr val="FF0000"/>
                </a:solidFill>
                <a:latin typeface="Monaco" panose="020B0509030404040204" pitchFamily="49" charset="0"/>
                <a:ea typeface="微软雅黑 Light" panose="020B0502040204020203" pitchFamily="34" charset="-122"/>
              </a:endParaRPr>
            </a:p>
          </p:txBody>
        </p:sp>
        <p:cxnSp>
          <p:nvCxnSpPr>
            <p:cNvPr id="9" name="直接箭头连接符 8"/>
            <p:cNvCxnSpPr>
              <a:cxnSpLocks/>
              <a:stCxn id="6" idx="0"/>
            </p:cNvCxnSpPr>
            <p:nvPr/>
          </p:nvCxnSpPr>
          <p:spPr>
            <a:xfrm flipV="1">
              <a:off x="4487" y="7866"/>
              <a:ext cx="566" cy="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cxnSpLocks/>
            </p:cNvCxnSpPr>
            <p:nvPr/>
          </p:nvCxnSpPr>
          <p:spPr>
            <a:xfrm flipH="1" flipV="1">
              <a:off x="6497" y="8008"/>
              <a:ext cx="560" cy="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cxnSpLocks/>
              <a:stCxn id="8" idx="0"/>
            </p:cNvCxnSpPr>
            <p:nvPr/>
          </p:nvCxnSpPr>
          <p:spPr>
            <a:xfrm flipH="1" flipV="1">
              <a:off x="8910" y="8008"/>
              <a:ext cx="2109" cy="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b="1" dirty="0">
                <a:solidFill>
                  <a:srgbClr val="2965AB"/>
                </a:solidFill>
              </a:rPr>
              <a:t>直接删除行列</a:t>
            </a:r>
          </a:p>
        </p:txBody>
      </p:sp>
      <p:sp>
        <p:nvSpPr>
          <p:cNvPr id="2" name="矩形 1"/>
          <p:cNvSpPr/>
          <p:nvPr/>
        </p:nvSpPr>
        <p:spPr>
          <a:xfrm>
            <a:off x="479505" y="1098906"/>
            <a:ext cx="4145280" cy="706755"/>
          </a:xfrm>
          <a:prstGeom prst="rect">
            <a:avLst/>
          </a:prstGeom>
        </p:spPr>
        <p:txBody>
          <a:bodyPr wrap="non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删除前三行</a:t>
            </a:r>
            <a:endParaRPr lang="en-US" altLang="zh-CN" sz="2000" dirty="0" err="1">
              <a:solidFill>
                <a:srgbClr val="000087"/>
              </a:solidFill>
              <a:highlight>
                <a:srgbClr val="FFFFFF"/>
              </a:highlight>
              <a:latin typeface="Monaco" panose="020B0509030404040204" pitchFamily="49" charset="0"/>
            </a:endParaRPr>
          </a:p>
          <a:p>
            <a:pPr algn="l"/>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drop</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1</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2</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sym typeface="+mn-ea"/>
              </a:rPr>
              <a:t>head</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5F00"/>
                </a:solidFill>
                <a:highlight>
                  <a:srgbClr val="FFFFFF"/>
                </a:highlight>
                <a:latin typeface="Monaco" panose="020B0509030404040204" pitchFamily="49" charset="0"/>
                <a:sym typeface="+mn-ea"/>
              </a:rPr>
              <a:t>3</a:t>
            </a:r>
            <a:r>
              <a:rPr lang="en-US" altLang="zh-CN" sz="2000" dirty="0">
                <a:solidFill>
                  <a:srgbClr val="00005F"/>
                </a:solidFill>
                <a:highlight>
                  <a:srgbClr val="FFFFFF"/>
                </a:highlight>
                <a:latin typeface="Monaco" panose="020B0509030404040204" pitchFamily="49" charset="0"/>
                <a:sym typeface="+mn-ea"/>
              </a:rPr>
              <a:t>)</a:t>
            </a:r>
            <a:endParaRPr lang="zh-CN" altLang="en-US" sz="2000" dirty="0">
              <a:latin typeface="Monaco" panose="020B0509030404040204" pitchFamily="49" charset="0"/>
            </a:endParaRPr>
          </a:p>
        </p:txBody>
      </p:sp>
      <p:sp>
        <p:nvSpPr>
          <p:cNvPr id="10" name="矩形 9"/>
          <p:cNvSpPr/>
          <p:nvPr/>
        </p:nvSpPr>
        <p:spPr>
          <a:xfrm>
            <a:off x="479505" y="3879539"/>
            <a:ext cx="5262880" cy="706755"/>
          </a:xfrm>
          <a:prstGeom prst="rect">
            <a:avLst/>
          </a:prstGeom>
        </p:spPr>
        <p:txBody>
          <a:bodyPr wrap="non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删除年份列</a:t>
            </a:r>
            <a:endParaRPr lang="en-US" altLang="zh-CN" sz="2000" dirty="0" err="1">
              <a:solidFill>
                <a:srgbClr val="000087"/>
              </a:solidFill>
              <a:highlight>
                <a:srgbClr val="FFFFFF"/>
              </a:highlight>
              <a:latin typeface="Monaco" panose="020B0509030404040204" pitchFamily="49" charset="0"/>
            </a:endParaRPr>
          </a:p>
          <a:p>
            <a:pPr algn="l"/>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drop</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年份</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axis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1</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(3)</a:t>
            </a:r>
            <a:endParaRPr lang="en-US" altLang="zh-CN" sz="2000" dirty="0">
              <a:solidFill>
                <a:srgbClr val="5F5F00"/>
              </a:solidFill>
              <a:highlight>
                <a:srgbClr val="FFFFFF"/>
              </a:highlight>
              <a:latin typeface="Monaco" panose="020B0509030404040204" pitchFamily="49" charset="0"/>
            </a:endParaRPr>
          </a:p>
        </p:txBody>
      </p:sp>
      <p:graphicFrame>
        <p:nvGraphicFramePr>
          <p:cNvPr id="3" name="表格 2"/>
          <p:cNvGraphicFramePr/>
          <p:nvPr/>
        </p:nvGraphicFramePr>
        <p:xfrm>
          <a:off x="479425" y="1895475"/>
          <a:ext cx="11437620" cy="1581150"/>
        </p:xfrm>
        <a:graphic>
          <a:graphicData uri="http://schemas.openxmlformats.org/drawingml/2006/table">
            <a:tbl>
              <a:tblPr firstRow="1" bandRow="1">
                <a:tableStyleId>{5C22544A-7EE6-4342-B048-85BDC9FD1C3A}</a:tableStyleId>
              </a:tblPr>
              <a:tblGrid>
                <a:gridCol w="544195">
                  <a:extLst>
                    <a:ext uri="{9D8B030D-6E8A-4147-A177-3AD203B41FA5}">
                      <a16:colId xmlns:a16="http://schemas.microsoft.com/office/drawing/2014/main" val="20000"/>
                    </a:ext>
                  </a:extLst>
                </a:gridCol>
                <a:gridCol w="93472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19835">
                  <a:extLst>
                    <a:ext uri="{9D8B030D-6E8A-4147-A177-3AD203B41FA5}">
                      <a16:colId xmlns:a16="http://schemas.microsoft.com/office/drawing/2014/main" val="20003"/>
                    </a:ext>
                  </a:extLst>
                </a:gridCol>
                <a:gridCol w="891540">
                  <a:extLst>
                    <a:ext uri="{9D8B030D-6E8A-4147-A177-3AD203B41FA5}">
                      <a16:colId xmlns:a16="http://schemas.microsoft.com/office/drawing/2014/main" val="20004"/>
                    </a:ext>
                  </a:extLst>
                </a:gridCol>
                <a:gridCol w="1169035">
                  <a:extLst>
                    <a:ext uri="{9D8B030D-6E8A-4147-A177-3AD203B41FA5}">
                      <a16:colId xmlns:a16="http://schemas.microsoft.com/office/drawing/2014/main" val="20005"/>
                    </a:ext>
                  </a:extLst>
                </a:gridCol>
                <a:gridCol w="1194435">
                  <a:extLst>
                    <a:ext uri="{9D8B030D-6E8A-4147-A177-3AD203B41FA5}">
                      <a16:colId xmlns:a16="http://schemas.microsoft.com/office/drawing/2014/main" val="20006"/>
                    </a:ext>
                  </a:extLst>
                </a:gridCol>
                <a:gridCol w="1294765">
                  <a:extLst>
                    <a:ext uri="{9D8B030D-6E8A-4147-A177-3AD203B41FA5}">
                      <a16:colId xmlns:a16="http://schemas.microsoft.com/office/drawing/2014/main" val="20007"/>
                    </a:ext>
                  </a:extLst>
                </a:gridCol>
                <a:gridCol w="1724025">
                  <a:extLst>
                    <a:ext uri="{9D8B030D-6E8A-4147-A177-3AD203B41FA5}">
                      <a16:colId xmlns:a16="http://schemas.microsoft.com/office/drawing/2014/main" val="20008"/>
                    </a:ext>
                  </a:extLst>
                </a:gridCol>
                <a:gridCol w="1195070">
                  <a:extLst>
                    <a:ext uri="{9D8B030D-6E8A-4147-A177-3AD203B41FA5}">
                      <a16:colId xmlns:a16="http://schemas.microsoft.com/office/drawing/2014/main" val="20009"/>
                    </a:ext>
                  </a:extLst>
                </a:gridCol>
              </a:tblGrid>
              <a:tr h="365760">
                <a:tc>
                  <a:txBody>
                    <a:bodyPr/>
                    <a:lstStyle/>
                    <a:p>
                      <a:pPr>
                        <a:buNone/>
                      </a:pPr>
                      <a:endParaRPr lang="zh-CN" altLang="en-US"/>
                    </a:p>
                  </a:txBody>
                  <a:tcPr/>
                </a:tc>
                <a:tc>
                  <a:txBody>
                    <a:bodyPr/>
                    <a:lstStyle/>
                    <a:p>
                      <a:pPr>
                        <a:buNone/>
                      </a:pPr>
                      <a:r>
                        <a:rPr lang="zh-CN" altLang="en-US"/>
                        <a:t>年份</a:t>
                      </a:r>
                    </a:p>
                  </a:txBody>
                  <a:tcPr/>
                </a:tc>
                <a:tc>
                  <a:txBody>
                    <a:bodyPr/>
                    <a:lstStyle/>
                    <a:p>
                      <a:pPr>
                        <a:buNone/>
                      </a:pPr>
                      <a:r>
                        <a:rPr lang="zh-CN" altLang="en-US"/>
                        <a:t>员工年龄</a:t>
                      </a:r>
                    </a:p>
                  </a:txBody>
                  <a:tcPr/>
                </a:tc>
                <a:tc>
                  <a:txBody>
                    <a:bodyPr/>
                    <a:lstStyle/>
                    <a:p>
                      <a:pPr>
                        <a:buNone/>
                      </a:pPr>
                      <a:r>
                        <a:rPr lang="zh-CN" altLang="en-US"/>
                        <a:t>婚姻状况</a:t>
                      </a:r>
                    </a:p>
                  </a:txBody>
                  <a:tcPr/>
                </a:tc>
                <a:tc>
                  <a:txBody>
                    <a:bodyPr/>
                    <a:lstStyle/>
                    <a:p>
                      <a:pPr>
                        <a:buNone/>
                      </a:pPr>
                      <a:r>
                        <a:rPr lang="zh-CN" altLang="en-US"/>
                        <a:t>人种</a:t>
                      </a:r>
                    </a:p>
                  </a:txBody>
                  <a:tcPr/>
                </a:tc>
                <a:tc>
                  <a:txBody>
                    <a:bodyPr/>
                    <a:lstStyle/>
                    <a:p>
                      <a:pPr>
                        <a:buNone/>
                      </a:pPr>
                      <a:r>
                        <a:rPr lang="zh-CN" altLang="en-US"/>
                        <a:t>文化程度</a:t>
                      </a:r>
                    </a:p>
                  </a:txBody>
                  <a:tcPr/>
                </a:tc>
                <a:tc>
                  <a:txBody>
                    <a:bodyPr/>
                    <a:lstStyle/>
                    <a:p>
                      <a:pPr>
                        <a:buNone/>
                      </a:pPr>
                      <a:r>
                        <a:rPr lang="zh-CN" altLang="en-US"/>
                        <a:t>工作类型</a:t>
                      </a:r>
                    </a:p>
                  </a:txBody>
                  <a:tcPr/>
                </a:tc>
                <a:tc>
                  <a:txBody>
                    <a:bodyPr/>
                    <a:lstStyle/>
                    <a:p>
                      <a:pPr>
                        <a:buNone/>
                      </a:pPr>
                      <a:r>
                        <a:rPr lang="zh-CN" altLang="en-US"/>
                        <a:t>健康状况</a:t>
                      </a:r>
                    </a:p>
                  </a:txBody>
                  <a:tcPr/>
                </a:tc>
                <a:tc>
                  <a:txBody>
                    <a:bodyPr/>
                    <a:lstStyle/>
                    <a:p>
                      <a:pPr>
                        <a:buNone/>
                      </a:pPr>
                      <a:r>
                        <a:rPr lang="zh-CN" altLang="en-US"/>
                        <a:t>有无医疗保险</a:t>
                      </a:r>
                    </a:p>
                  </a:txBody>
                  <a:tcPr/>
                </a:tc>
                <a:tc>
                  <a:txBody>
                    <a:bodyPr/>
                    <a:lstStyle/>
                    <a:p>
                      <a:pPr>
                        <a:buNone/>
                      </a:pPr>
                      <a:r>
                        <a:rPr lang="zh-CN" altLang="en-US"/>
                        <a:t>年薪</a:t>
                      </a:r>
                    </a:p>
                  </a:txBody>
                  <a:tcPr/>
                </a:tc>
                <a:extLst>
                  <a:ext uri="{0D108BD9-81ED-4DB2-BD59-A6C34878D82A}">
                    <a16:rowId xmlns:a16="http://schemas.microsoft.com/office/drawing/2014/main" val="10000"/>
                  </a:ext>
                </a:extLst>
              </a:tr>
              <a:tr h="424815">
                <a:tc>
                  <a:txBody>
                    <a:bodyPr/>
                    <a:lstStyle/>
                    <a:p>
                      <a:pPr>
                        <a:buNone/>
                      </a:pPr>
                      <a:r>
                        <a:rPr lang="zh-CN" altLang="en-US"/>
                        <a:t>3</a:t>
                      </a:r>
                    </a:p>
                  </a:txBody>
                  <a:tcPr/>
                </a:tc>
                <a:tc>
                  <a:txBody>
                    <a:bodyPr/>
                    <a:lstStyle/>
                    <a:p>
                      <a:pPr>
                        <a:buNone/>
                      </a:pPr>
                      <a:r>
                        <a:rPr lang="zh-CN" altLang="en-US"/>
                        <a:t>2003</a:t>
                      </a:r>
                    </a:p>
                  </a:txBody>
                  <a:tcPr/>
                </a:tc>
                <a:tc>
                  <a:txBody>
                    <a:bodyPr/>
                    <a:lstStyle/>
                    <a:p>
                      <a:pPr>
                        <a:buNone/>
                      </a:pPr>
                      <a:r>
                        <a:rPr lang="zh-CN" altLang="en-US"/>
                        <a:t>43</a:t>
                      </a:r>
                    </a:p>
                  </a:txBody>
                  <a:tcPr/>
                </a:tc>
                <a:tc>
                  <a:txBody>
                    <a:bodyPr/>
                    <a:lstStyle/>
                    <a:p>
                      <a:pPr>
                        <a:buNone/>
                      </a:pPr>
                      <a:r>
                        <a:rPr lang="zh-CN" altLang="en-US"/>
                        <a:t>已婚</a:t>
                      </a:r>
                    </a:p>
                  </a:txBody>
                  <a:tcPr/>
                </a:tc>
                <a:tc>
                  <a:txBody>
                    <a:bodyPr/>
                    <a:lstStyle/>
                    <a:p>
                      <a:pPr>
                        <a:buNone/>
                      </a:pPr>
                      <a:r>
                        <a:rPr lang="zh-CN" altLang="en-US"/>
                        <a:t>亚洲人</a:t>
                      </a:r>
                    </a:p>
                  </a:txBody>
                  <a:tcPr/>
                </a:tc>
                <a:tc>
                  <a:txBody>
                    <a:bodyPr/>
                    <a:lstStyle/>
                    <a:p>
                      <a:pPr>
                        <a:buNone/>
                      </a:pPr>
                      <a:r>
                        <a:rPr lang="zh-CN" altLang="en-US"/>
                        <a:t>大学</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有</a:t>
                      </a:r>
                    </a:p>
                  </a:txBody>
                  <a:tcPr/>
                </a:tc>
                <a:tc>
                  <a:txBody>
                    <a:bodyPr/>
                    <a:lstStyle/>
                    <a:p>
                      <a:pPr>
                        <a:buNone/>
                      </a:pPr>
                      <a:r>
                        <a:rPr lang="zh-CN" altLang="en-US"/>
                        <a:t>154.68530</a:t>
                      </a:r>
                    </a:p>
                  </a:txBody>
                  <a:tcPr/>
                </a:tc>
                <a:extLst>
                  <a:ext uri="{0D108BD9-81ED-4DB2-BD59-A6C34878D82A}">
                    <a16:rowId xmlns:a16="http://schemas.microsoft.com/office/drawing/2014/main" val="10001"/>
                  </a:ext>
                </a:extLst>
              </a:tr>
              <a:tr h="365760">
                <a:tc>
                  <a:txBody>
                    <a:bodyPr/>
                    <a:lstStyle/>
                    <a:p>
                      <a:pPr>
                        <a:buNone/>
                      </a:pPr>
                      <a:r>
                        <a:rPr lang="zh-CN" altLang="en-US"/>
                        <a:t>4</a:t>
                      </a:r>
                    </a:p>
                  </a:txBody>
                  <a:tcPr/>
                </a:tc>
                <a:tc>
                  <a:txBody>
                    <a:bodyPr/>
                    <a:lstStyle/>
                    <a:p>
                      <a:pPr>
                        <a:buNone/>
                      </a:pPr>
                      <a:r>
                        <a:rPr lang="zh-CN" altLang="en-US"/>
                        <a:t>2005</a:t>
                      </a:r>
                    </a:p>
                  </a:txBody>
                  <a:tcPr/>
                </a:tc>
                <a:tc>
                  <a:txBody>
                    <a:bodyPr/>
                    <a:lstStyle/>
                    <a:p>
                      <a:pPr>
                        <a:buNone/>
                      </a:pPr>
                      <a:r>
                        <a:rPr lang="zh-CN" altLang="en-US"/>
                        <a:t>50</a:t>
                      </a:r>
                    </a:p>
                  </a:txBody>
                  <a:tcPr/>
                </a:tc>
                <a:tc>
                  <a:txBody>
                    <a:bodyPr/>
                    <a:lstStyle/>
                    <a:p>
                      <a:pPr>
                        <a:buNone/>
                      </a:pPr>
                      <a:r>
                        <a:rPr lang="zh-CN" altLang="en-US"/>
                        <a:t>离异</a:t>
                      </a:r>
                    </a:p>
                  </a:txBody>
                  <a:tcPr/>
                </a:tc>
                <a:tc>
                  <a:txBody>
                    <a:bodyPr/>
                    <a:lstStyle/>
                    <a:p>
                      <a:pPr>
                        <a:buNone/>
                      </a:pPr>
                      <a:r>
                        <a:rPr lang="zh-CN" altLang="en-US"/>
                        <a:t>白人</a:t>
                      </a:r>
                    </a:p>
                  </a:txBody>
                  <a:tcPr/>
                </a:tc>
                <a:tc>
                  <a:txBody>
                    <a:bodyPr/>
                    <a:lstStyle/>
                    <a:p>
                      <a:pPr>
                        <a:buNone/>
                      </a:pPr>
                      <a:r>
                        <a:rPr lang="zh-CN" altLang="en-US"/>
                        <a:t>高中</a:t>
                      </a:r>
                    </a:p>
                  </a:txBody>
                  <a:tcPr/>
                </a:tc>
                <a:tc>
                  <a:txBody>
                    <a:bodyPr/>
                    <a:lstStyle/>
                    <a:p>
                      <a:pPr>
                        <a:buNone/>
                      </a:pPr>
                      <a:r>
                        <a:rPr lang="zh-CN" altLang="en-US"/>
                        <a:t>技术</a:t>
                      </a:r>
                    </a:p>
                  </a:txBody>
                  <a:tcPr/>
                </a:tc>
                <a:tc>
                  <a:txBody>
                    <a:bodyPr/>
                    <a:lstStyle/>
                    <a:p>
                      <a:pPr>
                        <a:buNone/>
                      </a:pPr>
                      <a:r>
                        <a:rPr lang="zh-CN" altLang="en-US"/>
                        <a:t>良好</a:t>
                      </a:r>
                    </a:p>
                  </a:txBody>
                  <a:tcPr/>
                </a:tc>
                <a:tc>
                  <a:txBody>
                    <a:bodyPr/>
                    <a:lstStyle/>
                    <a:p>
                      <a:pPr>
                        <a:buNone/>
                      </a:pPr>
                      <a:r>
                        <a:rPr lang="zh-CN" altLang="en-US"/>
                        <a:t>有</a:t>
                      </a:r>
                    </a:p>
                  </a:txBody>
                  <a:tcPr/>
                </a:tc>
                <a:tc>
                  <a:txBody>
                    <a:bodyPr/>
                    <a:lstStyle/>
                    <a:p>
                      <a:pPr>
                        <a:buNone/>
                      </a:pPr>
                      <a:r>
                        <a:rPr lang="zh-CN" altLang="en-US"/>
                        <a:t>75.04315</a:t>
                      </a:r>
                    </a:p>
                  </a:txBody>
                  <a:tcPr/>
                </a:tc>
                <a:extLst>
                  <a:ext uri="{0D108BD9-81ED-4DB2-BD59-A6C34878D82A}">
                    <a16:rowId xmlns:a16="http://schemas.microsoft.com/office/drawing/2014/main" val="10002"/>
                  </a:ext>
                </a:extLst>
              </a:tr>
              <a:tr h="424815">
                <a:tc>
                  <a:txBody>
                    <a:bodyPr/>
                    <a:lstStyle/>
                    <a:p>
                      <a:pPr>
                        <a:buNone/>
                      </a:pPr>
                      <a:r>
                        <a:rPr lang="zh-CN" altLang="en-US"/>
                        <a:t>5</a:t>
                      </a:r>
                    </a:p>
                  </a:txBody>
                  <a:tcPr/>
                </a:tc>
                <a:tc>
                  <a:txBody>
                    <a:bodyPr/>
                    <a:lstStyle/>
                    <a:p>
                      <a:pPr>
                        <a:buNone/>
                      </a:pPr>
                      <a:r>
                        <a:rPr lang="zh-CN" altLang="en-US"/>
                        <a:t>2008</a:t>
                      </a:r>
                    </a:p>
                  </a:txBody>
                  <a:tcPr/>
                </a:tc>
                <a:tc>
                  <a:txBody>
                    <a:bodyPr/>
                    <a:lstStyle/>
                    <a:p>
                      <a:pPr>
                        <a:buNone/>
                      </a:pPr>
                      <a:r>
                        <a:rPr lang="zh-CN" altLang="en-US"/>
                        <a:t>54</a:t>
                      </a:r>
                    </a:p>
                  </a:txBody>
                  <a:tcPr/>
                </a:tc>
                <a:tc>
                  <a:txBody>
                    <a:bodyPr/>
                    <a:lstStyle/>
                    <a:p>
                      <a:pPr>
                        <a:buNone/>
                      </a:pPr>
                      <a:r>
                        <a:rPr lang="zh-CN" altLang="en-US"/>
                        <a:t>已婚</a:t>
                      </a:r>
                    </a:p>
                  </a:txBody>
                  <a:tcPr/>
                </a:tc>
                <a:tc>
                  <a:txBody>
                    <a:bodyPr/>
                    <a:lstStyle/>
                    <a:p>
                      <a:pPr>
                        <a:buNone/>
                      </a:pPr>
                      <a:r>
                        <a:rPr lang="zh-CN" altLang="en-US"/>
                        <a:t>白人</a:t>
                      </a:r>
                    </a:p>
                  </a:txBody>
                  <a:tcPr/>
                </a:tc>
                <a:tc>
                  <a:txBody>
                    <a:bodyPr/>
                    <a:lstStyle/>
                    <a:p>
                      <a:pPr>
                        <a:buNone/>
                      </a:pPr>
                      <a:r>
                        <a:rPr lang="zh-CN" altLang="en-US"/>
                        <a:t>大学</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有</a:t>
                      </a:r>
                    </a:p>
                  </a:txBody>
                  <a:tcPr/>
                </a:tc>
                <a:tc>
                  <a:txBody>
                    <a:bodyPr/>
                    <a:lstStyle/>
                    <a:p>
                      <a:pPr>
                        <a:buNone/>
                      </a:pPr>
                      <a:r>
                        <a:rPr lang="zh-CN" altLang="en-US"/>
                        <a:t>127.11570</a:t>
                      </a:r>
                    </a:p>
                  </a:txBody>
                  <a:tcPr/>
                </a:tc>
                <a:extLst>
                  <a:ext uri="{0D108BD9-81ED-4DB2-BD59-A6C34878D82A}">
                    <a16:rowId xmlns:a16="http://schemas.microsoft.com/office/drawing/2014/main" val="10003"/>
                  </a:ext>
                </a:extLst>
              </a:tr>
            </a:tbl>
          </a:graphicData>
        </a:graphic>
      </p:graphicFrame>
      <p:graphicFrame>
        <p:nvGraphicFramePr>
          <p:cNvPr id="5" name="表格 4"/>
          <p:cNvGraphicFramePr/>
          <p:nvPr/>
        </p:nvGraphicFramePr>
        <p:xfrm>
          <a:off x="479425" y="4586605"/>
          <a:ext cx="11437620" cy="2164080"/>
        </p:xfrm>
        <a:graphic>
          <a:graphicData uri="http://schemas.openxmlformats.org/drawingml/2006/table">
            <a:tbl>
              <a:tblPr firstRow="1" bandRow="1">
                <a:tableStyleId>{5C22544A-7EE6-4342-B048-85BDC9FD1C3A}</a:tableStyleId>
              </a:tblPr>
              <a:tblGrid>
                <a:gridCol w="471170">
                  <a:extLst>
                    <a:ext uri="{9D8B030D-6E8A-4147-A177-3AD203B41FA5}">
                      <a16:colId xmlns:a16="http://schemas.microsoft.com/office/drawing/2014/main" val="20000"/>
                    </a:ext>
                  </a:extLst>
                </a:gridCol>
                <a:gridCol w="1007745">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1326515">
                  <a:extLst>
                    <a:ext uri="{9D8B030D-6E8A-4147-A177-3AD203B41FA5}">
                      <a16:colId xmlns:a16="http://schemas.microsoft.com/office/drawing/2014/main" val="20004"/>
                    </a:ext>
                  </a:extLst>
                </a:gridCol>
                <a:gridCol w="1169035">
                  <a:extLst>
                    <a:ext uri="{9D8B030D-6E8A-4147-A177-3AD203B41FA5}">
                      <a16:colId xmlns:a16="http://schemas.microsoft.com/office/drawing/2014/main" val="20005"/>
                    </a:ext>
                  </a:extLst>
                </a:gridCol>
                <a:gridCol w="1194435">
                  <a:extLst>
                    <a:ext uri="{9D8B030D-6E8A-4147-A177-3AD203B41FA5}">
                      <a16:colId xmlns:a16="http://schemas.microsoft.com/office/drawing/2014/main" val="20006"/>
                    </a:ext>
                  </a:extLst>
                </a:gridCol>
                <a:gridCol w="1294765">
                  <a:extLst>
                    <a:ext uri="{9D8B030D-6E8A-4147-A177-3AD203B41FA5}">
                      <a16:colId xmlns:a16="http://schemas.microsoft.com/office/drawing/2014/main" val="20007"/>
                    </a:ext>
                  </a:extLst>
                </a:gridCol>
                <a:gridCol w="1724025">
                  <a:extLst>
                    <a:ext uri="{9D8B030D-6E8A-4147-A177-3AD203B41FA5}">
                      <a16:colId xmlns:a16="http://schemas.microsoft.com/office/drawing/2014/main" val="20008"/>
                    </a:ext>
                  </a:extLst>
                </a:gridCol>
                <a:gridCol w="1195070">
                  <a:extLst>
                    <a:ext uri="{9D8B030D-6E8A-4147-A177-3AD203B41FA5}">
                      <a16:colId xmlns:a16="http://schemas.microsoft.com/office/drawing/2014/main" val="20009"/>
                    </a:ext>
                  </a:extLst>
                </a:gridCol>
              </a:tblGrid>
              <a:tr h="640080">
                <a:tc>
                  <a:txBody>
                    <a:bodyPr/>
                    <a:lstStyle/>
                    <a:p>
                      <a:pPr>
                        <a:buNone/>
                      </a:pPr>
                      <a:endParaRPr lang="zh-CN" altLang="en-US"/>
                    </a:p>
                  </a:txBody>
                  <a:tcPr/>
                </a:tc>
                <a:tc>
                  <a:txBody>
                    <a:bodyPr/>
                    <a:lstStyle/>
                    <a:p>
                      <a:pPr>
                        <a:buNone/>
                      </a:pPr>
                      <a:r>
                        <a:rPr lang="zh-CN" altLang="en-US"/>
                        <a:t>员工年龄</a:t>
                      </a:r>
                    </a:p>
                  </a:txBody>
                  <a:tcPr/>
                </a:tc>
                <a:tc>
                  <a:txBody>
                    <a:bodyPr/>
                    <a:lstStyle/>
                    <a:p>
                      <a:pPr>
                        <a:buNone/>
                      </a:pPr>
                      <a:r>
                        <a:rPr lang="zh-CN" altLang="en-US"/>
                        <a:t>婚姻状况</a:t>
                      </a:r>
                    </a:p>
                  </a:txBody>
                  <a:tcPr/>
                </a:tc>
                <a:tc>
                  <a:txBody>
                    <a:bodyPr/>
                    <a:lstStyle/>
                    <a:p>
                      <a:pPr>
                        <a:buNone/>
                      </a:pPr>
                      <a:r>
                        <a:rPr lang="zh-CN" altLang="en-US"/>
                        <a:t>人种</a:t>
                      </a:r>
                    </a:p>
                  </a:txBody>
                  <a:tcPr/>
                </a:tc>
                <a:tc>
                  <a:txBody>
                    <a:bodyPr/>
                    <a:lstStyle/>
                    <a:p>
                      <a:pPr>
                        <a:buNone/>
                      </a:pPr>
                      <a:r>
                        <a:rPr lang="zh-CN" altLang="en-US"/>
                        <a:t>文化程度</a:t>
                      </a:r>
                    </a:p>
                  </a:txBody>
                  <a:tcPr/>
                </a:tc>
                <a:tc>
                  <a:txBody>
                    <a:bodyPr/>
                    <a:lstStyle/>
                    <a:p>
                      <a:pPr>
                        <a:buNone/>
                      </a:pPr>
                      <a:r>
                        <a:rPr lang="zh-CN" altLang="en-US"/>
                        <a:t>工作类型</a:t>
                      </a:r>
                    </a:p>
                  </a:txBody>
                  <a:tcPr/>
                </a:tc>
                <a:tc>
                  <a:txBody>
                    <a:bodyPr/>
                    <a:lstStyle/>
                    <a:p>
                      <a:pPr>
                        <a:buNone/>
                      </a:pPr>
                      <a:r>
                        <a:rPr lang="zh-CN" altLang="en-US"/>
                        <a:t>健康状况</a:t>
                      </a:r>
                    </a:p>
                  </a:txBody>
                  <a:tcPr/>
                </a:tc>
                <a:tc>
                  <a:txBody>
                    <a:bodyPr/>
                    <a:lstStyle/>
                    <a:p>
                      <a:pPr>
                        <a:buNone/>
                      </a:pPr>
                      <a:r>
                        <a:rPr lang="zh-CN" altLang="en-US"/>
                        <a:t>有无医疗保险</a:t>
                      </a:r>
                    </a:p>
                  </a:txBody>
                  <a:tcPr/>
                </a:tc>
                <a:tc>
                  <a:txBody>
                    <a:bodyPr/>
                    <a:lstStyle/>
                    <a:p>
                      <a:pPr>
                        <a:buNone/>
                      </a:pPr>
                      <a:r>
                        <a:rPr lang="zh-CN" altLang="en-US"/>
                        <a:t>年薪</a:t>
                      </a:r>
                    </a:p>
                  </a:txBody>
                  <a:tcPr/>
                </a:tc>
                <a:tc>
                  <a:txBody>
                    <a:bodyPr/>
                    <a:lstStyle/>
                    <a:p>
                      <a:pPr>
                        <a:buNone/>
                      </a:pPr>
                      <a:r>
                        <a:rPr lang="zh-CN" altLang="en-US"/>
                        <a:t>年薪</a:t>
                      </a:r>
                    </a:p>
                  </a:txBody>
                  <a:tcPr/>
                </a:tc>
                <a:extLst>
                  <a:ext uri="{0D108BD9-81ED-4DB2-BD59-A6C34878D82A}">
                    <a16:rowId xmlns:a16="http://schemas.microsoft.com/office/drawing/2014/main" val="10000"/>
                  </a:ext>
                </a:extLst>
              </a:tr>
              <a:tr h="579120">
                <a:tc>
                  <a:txBody>
                    <a:bodyPr/>
                    <a:lstStyle/>
                    <a:p>
                      <a:pPr>
                        <a:buNone/>
                      </a:pPr>
                      <a:r>
                        <a:rPr lang="zh-CN" altLang="en-US"/>
                        <a:t>0</a:t>
                      </a:r>
                    </a:p>
                  </a:txBody>
                  <a:tcPr/>
                </a:tc>
                <a:tc>
                  <a:txBody>
                    <a:bodyPr/>
                    <a:lstStyle/>
                    <a:p>
                      <a:pPr>
                        <a:buNone/>
                      </a:pPr>
                      <a:r>
                        <a:rPr lang="zh-CN" altLang="en-US"/>
                        <a:t>18</a:t>
                      </a:r>
                    </a:p>
                  </a:txBody>
                  <a:tcPr/>
                </a:tc>
                <a:tc>
                  <a:txBody>
                    <a:bodyPr/>
                    <a:lstStyle/>
                    <a:p>
                      <a:pPr>
                        <a:buNone/>
                      </a:pPr>
                      <a:r>
                        <a:rPr lang="zh-CN" altLang="en-US"/>
                        <a:t>未婚</a:t>
                      </a:r>
                    </a:p>
                  </a:txBody>
                  <a:tcPr/>
                </a:tc>
                <a:tc>
                  <a:txBody>
                    <a:bodyPr/>
                    <a:lstStyle/>
                    <a:p>
                      <a:pPr>
                        <a:buNone/>
                      </a:pPr>
                      <a:r>
                        <a:rPr lang="zh-CN" altLang="en-US"/>
                        <a:t>白人</a:t>
                      </a:r>
                    </a:p>
                  </a:txBody>
                  <a:tcPr/>
                </a:tc>
                <a:tc>
                  <a:txBody>
                    <a:bodyPr/>
                    <a:lstStyle/>
                    <a:p>
                      <a:pPr>
                        <a:buNone/>
                      </a:pPr>
                      <a:r>
                        <a:rPr lang="zh-CN" altLang="en-US"/>
                        <a:t>高中以下</a:t>
                      </a:r>
                    </a:p>
                  </a:txBody>
                  <a:tcPr/>
                </a:tc>
                <a:tc>
                  <a:txBody>
                    <a:bodyPr/>
                    <a:lstStyle/>
                    <a:p>
                      <a:pPr>
                        <a:buNone/>
                      </a:pPr>
                      <a:r>
                        <a:rPr lang="zh-CN" altLang="en-US"/>
                        <a:t>工业</a:t>
                      </a:r>
                    </a:p>
                  </a:txBody>
                  <a:tcPr/>
                </a:tc>
                <a:tc>
                  <a:txBody>
                    <a:bodyPr/>
                    <a:lstStyle/>
                    <a:p>
                      <a:pPr>
                        <a:buNone/>
                      </a:pPr>
                      <a:r>
                        <a:rPr lang="zh-CN" altLang="en-US"/>
                        <a:t>良好</a:t>
                      </a:r>
                    </a:p>
                  </a:txBody>
                  <a:tcPr/>
                </a:tc>
                <a:tc>
                  <a:txBody>
                    <a:bodyPr/>
                    <a:lstStyle/>
                    <a:p>
                      <a:pPr>
                        <a:buNone/>
                      </a:pPr>
                      <a:r>
                        <a:rPr lang="zh-CN" altLang="en-US"/>
                        <a:t>无</a:t>
                      </a:r>
                    </a:p>
                  </a:txBody>
                  <a:tcPr/>
                </a:tc>
                <a:tc>
                  <a:txBody>
                    <a:bodyPr/>
                    <a:lstStyle/>
                    <a:p>
                      <a:pPr>
                        <a:buNone/>
                      </a:pPr>
                      <a:r>
                        <a:rPr lang="zh-CN" altLang="en-US"/>
                        <a:t>75.04315</a:t>
                      </a:r>
                    </a:p>
                  </a:txBody>
                  <a:tcPr/>
                </a:tc>
                <a:tc>
                  <a:txBody>
                    <a:bodyPr/>
                    <a:lstStyle/>
                    <a:p>
                      <a:pPr>
                        <a:buNone/>
                      </a:pPr>
                      <a:r>
                        <a:rPr lang="zh-CN" altLang="en-US"/>
                        <a:t>154.68530</a:t>
                      </a:r>
                    </a:p>
                  </a:txBody>
                  <a:tcPr/>
                </a:tc>
                <a:extLst>
                  <a:ext uri="{0D108BD9-81ED-4DB2-BD59-A6C34878D82A}">
                    <a16:rowId xmlns:a16="http://schemas.microsoft.com/office/drawing/2014/main" val="10001"/>
                  </a:ext>
                </a:extLst>
              </a:tr>
              <a:tr h="365760">
                <a:tc>
                  <a:txBody>
                    <a:bodyPr/>
                    <a:lstStyle/>
                    <a:p>
                      <a:pPr>
                        <a:buNone/>
                      </a:pPr>
                      <a:r>
                        <a:rPr lang="zh-CN" altLang="en-US"/>
                        <a:t>1</a:t>
                      </a:r>
                    </a:p>
                  </a:txBody>
                  <a:tcPr/>
                </a:tc>
                <a:tc>
                  <a:txBody>
                    <a:bodyPr/>
                    <a:lstStyle/>
                    <a:p>
                      <a:pPr>
                        <a:buNone/>
                      </a:pPr>
                      <a:r>
                        <a:rPr lang="zh-CN" altLang="en-US"/>
                        <a:t>24</a:t>
                      </a:r>
                    </a:p>
                  </a:txBody>
                  <a:tcPr/>
                </a:tc>
                <a:tc>
                  <a:txBody>
                    <a:bodyPr/>
                    <a:lstStyle/>
                    <a:p>
                      <a:pPr>
                        <a:buNone/>
                      </a:pPr>
                      <a:r>
                        <a:rPr lang="zh-CN" altLang="en-US"/>
                        <a:t>未婚</a:t>
                      </a:r>
                    </a:p>
                  </a:txBody>
                  <a:tcPr/>
                </a:tc>
                <a:tc>
                  <a:txBody>
                    <a:bodyPr/>
                    <a:lstStyle/>
                    <a:p>
                      <a:pPr>
                        <a:buNone/>
                      </a:pPr>
                      <a:r>
                        <a:rPr lang="zh-CN" altLang="en-US"/>
                        <a:t>白人</a:t>
                      </a:r>
                    </a:p>
                  </a:txBody>
                  <a:tcPr/>
                </a:tc>
                <a:tc>
                  <a:txBody>
                    <a:bodyPr/>
                    <a:lstStyle/>
                    <a:p>
                      <a:pPr>
                        <a:buNone/>
                      </a:pPr>
                      <a:r>
                        <a:rPr lang="zh-CN" altLang="en-US"/>
                        <a:t>大学</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无</a:t>
                      </a:r>
                    </a:p>
                  </a:txBody>
                  <a:tcPr/>
                </a:tc>
                <a:tc>
                  <a:txBody>
                    <a:bodyPr/>
                    <a:lstStyle/>
                    <a:p>
                      <a:pPr>
                        <a:buNone/>
                      </a:pPr>
                      <a:r>
                        <a:rPr lang="zh-CN" altLang="en-US"/>
                        <a:t>70.47602</a:t>
                      </a:r>
                    </a:p>
                  </a:txBody>
                  <a:tcPr/>
                </a:tc>
                <a:tc>
                  <a:txBody>
                    <a:bodyPr/>
                    <a:lstStyle/>
                    <a:p>
                      <a:pPr>
                        <a:buNone/>
                      </a:pPr>
                      <a:r>
                        <a:rPr lang="zh-CN" altLang="en-US"/>
                        <a:t>75.04315</a:t>
                      </a:r>
                    </a:p>
                  </a:txBody>
                  <a:tcPr/>
                </a:tc>
                <a:extLst>
                  <a:ext uri="{0D108BD9-81ED-4DB2-BD59-A6C34878D82A}">
                    <a16:rowId xmlns:a16="http://schemas.microsoft.com/office/drawing/2014/main" val="10002"/>
                  </a:ext>
                </a:extLst>
              </a:tr>
              <a:tr h="579120">
                <a:tc>
                  <a:txBody>
                    <a:bodyPr/>
                    <a:lstStyle/>
                    <a:p>
                      <a:pPr>
                        <a:buNone/>
                      </a:pPr>
                      <a:r>
                        <a:rPr lang="zh-CN" altLang="en-US"/>
                        <a:t>2</a:t>
                      </a:r>
                    </a:p>
                  </a:txBody>
                  <a:tcPr/>
                </a:tc>
                <a:tc>
                  <a:txBody>
                    <a:bodyPr/>
                    <a:lstStyle/>
                    <a:p>
                      <a:pPr>
                        <a:buNone/>
                      </a:pPr>
                      <a:r>
                        <a:rPr lang="zh-CN" altLang="en-US"/>
                        <a:t>45</a:t>
                      </a:r>
                    </a:p>
                  </a:txBody>
                  <a:tcPr/>
                </a:tc>
                <a:tc>
                  <a:txBody>
                    <a:bodyPr/>
                    <a:lstStyle/>
                    <a:p>
                      <a:pPr>
                        <a:buNone/>
                      </a:pPr>
                      <a:r>
                        <a:rPr lang="zh-CN" altLang="en-US"/>
                        <a:t>已婚</a:t>
                      </a:r>
                    </a:p>
                  </a:txBody>
                  <a:tcPr/>
                </a:tc>
                <a:tc>
                  <a:txBody>
                    <a:bodyPr/>
                    <a:lstStyle/>
                    <a:p>
                      <a:pPr>
                        <a:buNone/>
                      </a:pPr>
                      <a:r>
                        <a:rPr lang="zh-CN" altLang="en-US"/>
                        <a:t>白人</a:t>
                      </a:r>
                    </a:p>
                  </a:txBody>
                  <a:tcPr/>
                </a:tc>
                <a:tc>
                  <a:txBody>
                    <a:bodyPr/>
                    <a:lstStyle/>
                    <a:p>
                      <a:pPr>
                        <a:buNone/>
                      </a:pPr>
                      <a:r>
                        <a:rPr lang="zh-CN" altLang="en-US"/>
                        <a:t>大学在读</a:t>
                      </a:r>
                    </a:p>
                  </a:txBody>
                  <a:tcPr/>
                </a:tc>
                <a:tc>
                  <a:txBody>
                    <a:bodyPr/>
                    <a:lstStyle/>
                    <a:p>
                      <a:pPr>
                        <a:buNone/>
                      </a:pPr>
                      <a:r>
                        <a:rPr lang="zh-CN" altLang="en-US"/>
                        <a:t>工业</a:t>
                      </a:r>
                    </a:p>
                  </a:txBody>
                  <a:tcPr/>
                </a:tc>
                <a:tc>
                  <a:txBody>
                    <a:bodyPr/>
                    <a:lstStyle/>
                    <a:p>
                      <a:pPr>
                        <a:buNone/>
                      </a:pPr>
                      <a:r>
                        <a:rPr lang="zh-CN" altLang="en-US"/>
                        <a:t>良好</a:t>
                      </a:r>
                    </a:p>
                  </a:txBody>
                  <a:tcPr/>
                </a:tc>
                <a:tc>
                  <a:txBody>
                    <a:bodyPr/>
                    <a:lstStyle/>
                    <a:p>
                      <a:pPr>
                        <a:buNone/>
                      </a:pPr>
                      <a:r>
                        <a:rPr lang="zh-CN" altLang="en-US"/>
                        <a:t>有</a:t>
                      </a:r>
                    </a:p>
                  </a:txBody>
                  <a:tcPr/>
                </a:tc>
                <a:tc>
                  <a:txBody>
                    <a:bodyPr/>
                    <a:lstStyle/>
                    <a:p>
                      <a:pPr>
                        <a:buNone/>
                      </a:pPr>
                      <a:r>
                        <a:rPr lang="zh-CN" altLang="en-US"/>
                        <a:t>130.98220</a:t>
                      </a:r>
                    </a:p>
                  </a:txBody>
                  <a:tcPr/>
                </a:tc>
                <a:tc>
                  <a:txBody>
                    <a:bodyPr/>
                    <a:lstStyle/>
                    <a:p>
                      <a:pPr>
                        <a:buNone/>
                      </a:pPr>
                      <a:r>
                        <a:rPr lang="zh-CN" altLang="en-US"/>
                        <a:t>127.11570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结合</a:t>
            </a:r>
            <a:r>
              <a:rPr kumimoji="1" lang="zh-CN" altLang="en-US" b="1" dirty="0">
                <a:solidFill>
                  <a:srgbClr val="FF0000"/>
                </a:solidFill>
              </a:rPr>
              <a:t>筛选</a:t>
            </a:r>
            <a:r>
              <a:rPr kumimoji="1" lang="zh-CN" altLang="en-US" b="1" dirty="0">
                <a:solidFill>
                  <a:srgbClr val="2965AB"/>
                </a:solidFill>
              </a:rPr>
              <a:t>进行删除</a:t>
            </a:r>
          </a:p>
        </p:txBody>
      </p:sp>
      <p:sp>
        <p:nvSpPr>
          <p:cNvPr id="3" name="矩形 2"/>
          <p:cNvSpPr/>
          <p:nvPr/>
        </p:nvSpPr>
        <p:spPr>
          <a:xfrm>
            <a:off x="1127448" y="1245337"/>
            <a:ext cx="9275227" cy="1631216"/>
          </a:xfrm>
          <a:prstGeom prst="rect">
            <a:avLst/>
          </a:prstGeom>
        </p:spPr>
        <p:txBody>
          <a:bodyPr wrap="square">
            <a:spAutoFit/>
          </a:bodyPr>
          <a:lstStyle/>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drop</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工作类型</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 ==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工业</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index</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p>
          <a:p>
            <a:r>
              <a:rPr lang="zh-CN" altLang="en-US" sz="2000" dirty="0">
                <a:solidFill>
                  <a:srgbClr val="00005F"/>
                </a:solidFill>
                <a:highlight>
                  <a:srgbClr val="FFFFFF"/>
                </a:highlight>
                <a:latin typeface="Monaco" panose="020B0509030404040204" pitchFamily="49" charset="0"/>
              </a:rPr>
              <a:t>解读：复杂命令 ，学会分解。</a:t>
            </a:r>
            <a:endParaRPr lang="en-US" altLang="zh-CN" sz="2000" dirty="0">
              <a:solidFill>
                <a:srgbClr val="00005F"/>
              </a:solidFill>
              <a:highlight>
                <a:srgbClr val="FFFFFF"/>
              </a:highlight>
              <a:latin typeface="Monaco" panose="020B0509030404040204" pitchFamily="49" charset="0"/>
            </a:endParaRPr>
          </a:p>
          <a:p>
            <a:r>
              <a:rPr lang="en-US" altLang="zh-CN" sz="2000" dirty="0">
                <a:solidFill>
                  <a:srgbClr val="00005F"/>
                </a:solidFill>
                <a:highlight>
                  <a:srgbClr val="FFFFFF"/>
                </a:highlight>
                <a:latin typeface="Monaco" panose="020B0509030404040204" pitchFamily="49" charset="0"/>
              </a:rPr>
              <a:t>1</a:t>
            </a:r>
            <a:r>
              <a:rPr lang="zh-CN" altLang="en-US" sz="2000" dirty="0">
                <a:solidFill>
                  <a:srgbClr val="00005F"/>
                </a:solidFill>
                <a:highlight>
                  <a:srgbClr val="FFFFFF"/>
                </a:highlight>
                <a:latin typeface="Monaco" panose="020B0509030404040204" pitchFamily="49" charset="0"/>
              </a:rPr>
              <a:t>，红色中括号里面是</a:t>
            </a:r>
            <a:r>
              <a:rPr lang="zh-CN" altLang="en-US" sz="2000" dirty="0">
                <a:solidFill>
                  <a:srgbClr val="FF0000"/>
                </a:solidFill>
                <a:highlight>
                  <a:srgbClr val="FFFFFF"/>
                </a:highlight>
                <a:latin typeface="Monaco" panose="020B0509030404040204" pitchFamily="49" charset="0"/>
              </a:rPr>
              <a:t>筛选条件</a:t>
            </a:r>
            <a:r>
              <a:rPr lang="en-US" altLang="zh-CN" sz="2000" dirty="0">
                <a:solidFill>
                  <a:srgbClr val="00005F"/>
                </a:solidFill>
                <a:highlight>
                  <a:srgbClr val="FFFFFF"/>
                </a:highlight>
                <a:latin typeface="Monaco" panose="020B0509030404040204" pitchFamily="49" charset="0"/>
              </a:rPr>
              <a:t>,data</a:t>
            </a:r>
            <a:r>
              <a:rPr lang="zh-CN" altLang="en-US" sz="2000" dirty="0">
                <a:solidFill>
                  <a:srgbClr val="00005F"/>
                </a:solidFill>
                <a:highlight>
                  <a:srgbClr val="FFFFFF"/>
                </a:highlight>
                <a:latin typeface="Monaco" panose="020B0509030404040204" pitchFamily="49" charset="0"/>
              </a:rPr>
              <a:t>中的工作类型等于工业；</a:t>
            </a:r>
            <a:endParaRPr lang="en-US" altLang="zh-CN" sz="2000" dirty="0">
              <a:solidFill>
                <a:srgbClr val="00005F"/>
              </a:solidFill>
              <a:highlight>
                <a:srgbClr val="FFFFFF"/>
              </a:highlight>
              <a:latin typeface="Monaco" panose="020B0509030404040204" pitchFamily="49" charset="0"/>
            </a:endParaRPr>
          </a:p>
          <a:p>
            <a:r>
              <a:rPr lang="en-US" altLang="zh-CN" sz="2000" dirty="0">
                <a:solidFill>
                  <a:srgbClr val="00005F"/>
                </a:solidFill>
                <a:highlight>
                  <a:srgbClr val="FFFFFF"/>
                </a:highlight>
                <a:latin typeface="Monaco" panose="020B0509030404040204" pitchFamily="49" charset="0"/>
              </a:rPr>
              <a:t>2</a:t>
            </a:r>
            <a:r>
              <a:rPr lang="zh-CN" altLang="en-US"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FF0000"/>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工作类型</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 ==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工业</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FF0000"/>
                </a:solidFill>
                <a:highlight>
                  <a:srgbClr val="FFFFFF"/>
                </a:highlight>
                <a:latin typeface="Monaco" panose="020B0509030404040204" pitchFamily="49" charset="0"/>
              </a:rPr>
              <a:t>]</a:t>
            </a:r>
            <a:r>
              <a:rPr lang="zh-CN" altLang="en-US" sz="2000" dirty="0">
                <a:solidFill>
                  <a:srgbClr val="FF0000"/>
                </a:solidFill>
                <a:highlight>
                  <a:srgbClr val="FFFFFF"/>
                </a:highlight>
                <a:latin typeface="Monaco" panose="020B0509030404040204" pitchFamily="49" charset="0"/>
              </a:rPr>
              <a:t>，</a:t>
            </a:r>
            <a:r>
              <a:rPr lang="zh-CN" altLang="en-US" sz="2000" dirty="0">
                <a:highlight>
                  <a:srgbClr val="FFFFFF"/>
                </a:highlight>
                <a:latin typeface="Monaco" panose="020B0509030404040204" pitchFamily="49" charset="0"/>
              </a:rPr>
              <a:t>表示筛选出数据。</a:t>
            </a:r>
            <a:r>
              <a:rPr lang="en-US" altLang="zh-CN" sz="2000" dirty="0">
                <a:highlight>
                  <a:srgbClr val="FFFFFF"/>
                </a:highlight>
                <a:latin typeface="Monaco" panose="020B0509030404040204" pitchFamily="49" charset="0"/>
              </a:rPr>
              <a:t>3</a:t>
            </a:r>
            <a:r>
              <a:rPr lang="zh-CN" altLang="en-US" sz="2000" dirty="0">
                <a:highlight>
                  <a:srgbClr val="FFFFFF"/>
                </a:highlight>
                <a:latin typeface="Monaco" panose="020B0509030404040204" pitchFamily="49" charset="0"/>
              </a:rPr>
              <a:t>，</a:t>
            </a:r>
            <a:r>
              <a:rPr lang="en-US" altLang="zh-CN" sz="2000" dirty="0">
                <a:highlight>
                  <a:srgbClr val="FFFFFF"/>
                </a:highlight>
                <a:latin typeface="Monaco" panose="020B0509030404040204" pitchFamily="49" charset="0"/>
              </a:rPr>
              <a:t>.index,</a:t>
            </a:r>
            <a:r>
              <a:rPr lang="zh-CN" altLang="en-US" sz="2000" dirty="0">
                <a:highlight>
                  <a:srgbClr val="FFFFFF"/>
                </a:highlight>
                <a:latin typeface="Monaco" panose="020B0509030404040204" pitchFamily="49" charset="0"/>
              </a:rPr>
              <a:t>是索引号，行号，就删除哪些行。</a:t>
            </a:r>
            <a:endParaRPr lang="en-US" altLang="zh-CN" sz="2000" dirty="0">
              <a:solidFill>
                <a:srgbClr val="5F5F00"/>
              </a:solidFill>
              <a:highlight>
                <a:srgbClr val="FFFFFF"/>
              </a:highlight>
              <a:latin typeface="Monaco" panose="020B0509030404040204" pitchFamily="49" charset="0"/>
            </a:endParaRPr>
          </a:p>
        </p:txBody>
      </p:sp>
      <p:graphicFrame>
        <p:nvGraphicFramePr>
          <p:cNvPr id="2" name="表格 1"/>
          <p:cNvGraphicFramePr/>
          <p:nvPr>
            <p:extLst>
              <p:ext uri="{D42A27DB-BD31-4B8C-83A1-F6EECF244321}">
                <p14:modId xmlns:p14="http://schemas.microsoft.com/office/powerpoint/2010/main" val="2343794583"/>
              </p:ext>
            </p:extLst>
          </p:nvPr>
        </p:nvGraphicFramePr>
        <p:xfrm>
          <a:off x="1083468" y="2858162"/>
          <a:ext cx="8528050" cy="4114800"/>
        </p:xfrm>
        <a:graphic>
          <a:graphicData uri="http://schemas.openxmlformats.org/drawingml/2006/table">
            <a:tbl>
              <a:tblPr firstRow="1" bandRow="1">
                <a:tableStyleId>{5C22544A-7EE6-4342-B048-85BDC9FD1C3A}</a:tableStyleId>
              </a:tblPr>
              <a:tblGrid>
                <a:gridCol w="852805">
                  <a:extLst>
                    <a:ext uri="{9D8B030D-6E8A-4147-A177-3AD203B41FA5}">
                      <a16:colId xmlns:a16="http://schemas.microsoft.com/office/drawing/2014/main" val="20000"/>
                    </a:ext>
                  </a:extLst>
                </a:gridCol>
                <a:gridCol w="852805">
                  <a:extLst>
                    <a:ext uri="{9D8B030D-6E8A-4147-A177-3AD203B41FA5}">
                      <a16:colId xmlns:a16="http://schemas.microsoft.com/office/drawing/2014/main" val="20001"/>
                    </a:ext>
                  </a:extLst>
                </a:gridCol>
                <a:gridCol w="852805">
                  <a:extLst>
                    <a:ext uri="{9D8B030D-6E8A-4147-A177-3AD203B41FA5}">
                      <a16:colId xmlns:a16="http://schemas.microsoft.com/office/drawing/2014/main" val="20002"/>
                    </a:ext>
                  </a:extLst>
                </a:gridCol>
                <a:gridCol w="852805">
                  <a:extLst>
                    <a:ext uri="{9D8B030D-6E8A-4147-A177-3AD203B41FA5}">
                      <a16:colId xmlns:a16="http://schemas.microsoft.com/office/drawing/2014/main" val="20003"/>
                    </a:ext>
                  </a:extLst>
                </a:gridCol>
                <a:gridCol w="852805">
                  <a:extLst>
                    <a:ext uri="{9D8B030D-6E8A-4147-A177-3AD203B41FA5}">
                      <a16:colId xmlns:a16="http://schemas.microsoft.com/office/drawing/2014/main" val="20004"/>
                    </a:ext>
                  </a:extLst>
                </a:gridCol>
                <a:gridCol w="852805">
                  <a:extLst>
                    <a:ext uri="{9D8B030D-6E8A-4147-A177-3AD203B41FA5}">
                      <a16:colId xmlns:a16="http://schemas.microsoft.com/office/drawing/2014/main" val="20005"/>
                    </a:ext>
                  </a:extLst>
                </a:gridCol>
                <a:gridCol w="852805">
                  <a:extLst>
                    <a:ext uri="{9D8B030D-6E8A-4147-A177-3AD203B41FA5}">
                      <a16:colId xmlns:a16="http://schemas.microsoft.com/office/drawing/2014/main" val="20006"/>
                    </a:ext>
                  </a:extLst>
                </a:gridCol>
                <a:gridCol w="852805">
                  <a:extLst>
                    <a:ext uri="{9D8B030D-6E8A-4147-A177-3AD203B41FA5}">
                      <a16:colId xmlns:a16="http://schemas.microsoft.com/office/drawing/2014/main" val="20007"/>
                    </a:ext>
                  </a:extLst>
                </a:gridCol>
                <a:gridCol w="852805">
                  <a:extLst>
                    <a:ext uri="{9D8B030D-6E8A-4147-A177-3AD203B41FA5}">
                      <a16:colId xmlns:a16="http://schemas.microsoft.com/office/drawing/2014/main" val="20008"/>
                    </a:ext>
                  </a:extLst>
                </a:gridCol>
                <a:gridCol w="85280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r>
                        <a:rPr lang="zh-CN" altLang="en-US"/>
                        <a:t>年份</a:t>
                      </a:r>
                    </a:p>
                  </a:txBody>
                  <a:tcPr/>
                </a:tc>
                <a:tc>
                  <a:txBody>
                    <a:bodyPr/>
                    <a:lstStyle/>
                    <a:p>
                      <a:pPr>
                        <a:buNone/>
                      </a:pPr>
                      <a:r>
                        <a:rPr lang="zh-CN" altLang="en-US"/>
                        <a:t>员工年龄</a:t>
                      </a:r>
                    </a:p>
                  </a:txBody>
                  <a:tcPr/>
                </a:tc>
                <a:tc>
                  <a:txBody>
                    <a:bodyPr/>
                    <a:lstStyle/>
                    <a:p>
                      <a:pPr>
                        <a:buNone/>
                      </a:pPr>
                      <a:r>
                        <a:rPr lang="zh-CN" altLang="en-US"/>
                        <a:t>婚姻状况</a:t>
                      </a:r>
                    </a:p>
                  </a:txBody>
                  <a:tcPr/>
                </a:tc>
                <a:tc>
                  <a:txBody>
                    <a:bodyPr/>
                    <a:lstStyle/>
                    <a:p>
                      <a:pPr>
                        <a:buNone/>
                      </a:pPr>
                      <a:r>
                        <a:rPr lang="zh-CN" altLang="en-US"/>
                        <a:t>人种</a:t>
                      </a:r>
                    </a:p>
                  </a:txBody>
                  <a:tcPr/>
                </a:tc>
                <a:tc>
                  <a:txBody>
                    <a:bodyPr/>
                    <a:lstStyle/>
                    <a:p>
                      <a:pPr>
                        <a:buNone/>
                      </a:pPr>
                      <a:r>
                        <a:rPr lang="zh-CN" altLang="en-US"/>
                        <a:t>文化程度</a:t>
                      </a:r>
                    </a:p>
                  </a:txBody>
                  <a:tcPr/>
                </a:tc>
                <a:tc>
                  <a:txBody>
                    <a:bodyPr/>
                    <a:lstStyle/>
                    <a:p>
                      <a:pPr>
                        <a:buNone/>
                      </a:pPr>
                      <a:r>
                        <a:rPr lang="zh-CN" altLang="en-US"/>
                        <a:t>工作类型</a:t>
                      </a:r>
                    </a:p>
                  </a:txBody>
                  <a:tcPr/>
                </a:tc>
                <a:tc>
                  <a:txBody>
                    <a:bodyPr/>
                    <a:lstStyle/>
                    <a:p>
                      <a:pPr>
                        <a:buNone/>
                      </a:pPr>
                      <a:r>
                        <a:rPr lang="zh-CN" altLang="en-US" dirty="0"/>
                        <a:t>健康状况</a:t>
                      </a:r>
                    </a:p>
                  </a:txBody>
                  <a:tcPr/>
                </a:tc>
                <a:tc>
                  <a:txBody>
                    <a:bodyPr/>
                    <a:lstStyle/>
                    <a:p>
                      <a:pPr>
                        <a:buNone/>
                      </a:pPr>
                      <a:r>
                        <a:rPr lang="zh-CN" altLang="en-US"/>
                        <a:t>有无医疗保险</a:t>
                      </a:r>
                    </a:p>
                  </a:txBody>
                  <a:tcPr/>
                </a:tc>
                <a:tc>
                  <a:txBody>
                    <a:bodyPr/>
                    <a:lstStyle/>
                    <a:p>
                      <a:pPr>
                        <a:buNone/>
                      </a:pPr>
                      <a:r>
                        <a:rPr lang="zh-CN" altLang="en-US" dirty="0"/>
                        <a:t>年薪</a:t>
                      </a:r>
                    </a:p>
                  </a:txBody>
                  <a:tcPr/>
                </a:tc>
                <a:extLst>
                  <a:ext uri="{0D108BD9-81ED-4DB2-BD59-A6C34878D82A}">
                    <a16:rowId xmlns:a16="http://schemas.microsoft.com/office/drawing/2014/main" val="10000"/>
                  </a:ext>
                </a:extLst>
              </a:tr>
              <a:tr h="381000">
                <a:tc>
                  <a:txBody>
                    <a:bodyPr/>
                    <a:lstStyle/>
                    <a:p>
                      <a:pPr>
                        <a:buNone/>
                      </a:pPr>
                      <a:r>
                        <a:rPr lang="zh-CN" altLang="en-US"/>
                        <a:t>1</a:t>
                      </a:r>
                    </a:p>
                  </a:txBody>
                  <a:tcPr/>
                </a:tc>
                <a:tc>
                  <a:txBody>
                    <a:bodyPr/>
                    <a:lstStyle/>
                    <a:p>
                      <a:pPr>
                        <a:buNone/>
                      </a:pPr>
                      <a:r>
                        <a:rPr lang="zh-CN" altLang="en-US"/>
                        <a:t>2004</a:t>
                      </a:r>
                    </a:p>
                  </a:txBody>
                  <a:tcPr/>
                </a:tc>
                <a:tc>
                  <a:txBody>
                    <a:bodyPr/>
                    <a:lstStyle/>
                    <a:p>
                      <a:pPr>
                        <a:buNone/>
                      </a:pPr>
                      <a:r>
                        <a:rPr lang="zh-CN" altLang="en-US"/>
                        <a:t>24</a:t>
                      </a:r>
                    </a:p>
                  </a:txBody>
                  <a:tcPr/>
                </a:tc>
                <a:tc>
                  <a:txBody>
                    <a:bodyPr/>
                    <a:lstStyle/>
                    <a:p>
                      <a:pPr>
                        <a:buNone/>
                      </a:pPr>
                      <a:r>
                        <a:rPr lang="zh-CN" altLang="en-US"/>
                        <a:t>未婚</a:t>
                      </a:r>
                    </a:p>
                  </a:txBody>
                  <a:tcPr/>
                </a:tc>
                <a:tc>
                  <a:txBody>
                    <a:bodyPr/>
                    <a:lstStyle/>
                    <a:p>
                      <a:pPr>
                        <a:buNone/>
                      </a:pPr>
                      <a:r>
                        <a:rPr lang="zh-CN" altLang="en-US"/>
                        <a:t>白人</a:t>
                      </a:r>
                    </a:p>
                  </a:txBody>
                  <a:tcPr/>
                </a:tc>
                <a:tc>
                  <a:txBody>
                    <a:bodyPr/>
                    <a:lstStyle/>
                    <a:p>
                      <a:pPr>
                        <a:buNone/>
                      </a:pPr>
                      <a:r>
                        <a:rPr lang="zh-CN" altLang="en-US"/>
                        <a:t>大学</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无</a:t>
                      </a:r>
                    </a:p>
                  </a:txBody>
                  <a:tcPr/>
                </a:tc>
                <a:tc>
                  <a:txBody>
                    <a:bodyPr/>
                    <a:lstStyle/>
                    <a:p>
                      <a:pPr>
                        <a:buNone/>
                      </a:pPr>
                      <a:r>
                        <a:rPr lang="zh-CN" altLang="en-US" dirty="0"/>
                        <a:t>70.47602</a:t>
                      </a:r>
                    </a:p>
                  </a:txBody>
                  <a:tcPr/>
                </a:tc>
                <a:extLst>
                  <a:ext uri="{0D108BD9-81ED-4DB2-BD59-A6C34878D82A}">
                    <a16:rowId xmlns:a16="http://schemas.microsoft.com/office/drawing/2014/main" val="10001"/>
                  </a:ext>
                </a:extLst>
              </a:tr>
              <a:tr h="381000">
                <a:tc>
                  <a:txBody>
                    <a:bodyPr/>
                    <a:lstStyle/>
                    <a:p>
                      <a:pPr>
                        <a:buNone/>
                      </a:pPr>
                      <a:r>
                        <a:rPr lang="zh-CN" altLang="en-US"/>
                        <a:t>3</a:t>
                      </a:r>
                    </a:p>
                  </a:txBody>
                  <a:tcPr/>
                </a:tc>
                <a:tc>
                  <a:txBody>
                    <a:bodyPr/>
                    <a:lstStyle/>
                    <a:p>
                      <a:pPr>
                        <a:buNone/>
                      </a:pPr>
                      <a:r>
                        <a:rPr lang="zh-CN" altLang="en-US"/>
                        <a:t>2003</a:t>
                      </a:r>
                    </a:p>
                  </a:txBody>
                  <a:tcPr/>
                </a:tc>
                <a:tc>
                  <a:txBody>
                    <a:bodyPr/>
                    <a:lstStyle/>
                    <a:p>
                      <a:pPr>
                        <a:buNone/>
                      </a:pPr>
                      <a:r>
                        <a:rPr lang="zh-CN" altLang="en-US"/>
                        <a:t>43</a:t>
                      </a:r>
                    </a:p>
                  </a:txBody>
                  <a:tcPr/>
                </a:tc>
                <a:tc>
                  <a:txBody>
                    <a:bodyPr/>
                    <a:lstStyle/>
                    <a:p>
                      <a:pPr>
                        <a:buNone/>
                      </a:pPr>
                      <a:r>
                        <a:rPr lang="zh-CN" altLang="en-US"/>
                        <a:t>已婚</a:t>
                      </a:r>
                    </a:p>
                  </a:txBody>
                  <a:tcPr/>
                </a:tc>
                <a:tc>
                  <a:txBody>
                    <a:bodyPr/>
                    <a:lstStyle/>
                    <a:p>
                      <a:pPr>
                        <a:buNone/>
                      </a:pPr>
                      <a:r>
                        <a:rPr lang="zh-CN" altLang="en-US"/>
                        <a:t>亚洲人</a:t>
                      </a:r>
                    </a:p>
                  </a:txBody>
                  <a:tcPr/>
                </a:tc>
                <a:tc>
                  <a:txBody>
                    <a:bodyPr/>
                    <a:lstStyle/>
                    <a:p>
                      <a:pPr>
                        <a:buNone/>
                      </a:pPr>
                      <a:r>
                        <a:rPr lang="zh-CN" altLang="en-US"/>
                        <a:t>大学</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有</a:t>
                      </a:r>
                    </a:p>
                  </a:txBody>
                  <a:tcPr/>
                </a:tc>
                <a:tc>
                  <a:txBody>
                    <a:bodyPr/>
                    <a:lstStyle/>
                    <a:p>
                      <a:pPr>
                        <a:buNone/>
                      </a:pPr>
                      <a:r>
                        <a:rPr lang="zh-CN" altLang="en-US"/>
                        <a:t>154.68530</a:t>
                      </a:r>
                    </a:p>
                  </a:txBody>
                  <a:tcPr/>
                </a:tc>
                <a:extLst>
                  <a:ext uri="{0D108BD9-81ED-4DB2-BD59-A6C34878D82A}">
                    <a16:rowId xmlns:a16="http://schemas.microsoft.com/office/drawing/2014/main" val="10002"/>
                  </a:ext>
                </a:extLst>
              </a:tr>
              <a:tr h="381000">
                <a:tc>
                  <a:txBody>
                    <a:bodyPr/>
                    <a:lstStyle/>
                    <a:p>
                      <a:pPr>
                        <a:buNone/>
                      </a:pPr>
                      <a:r>
                        <a:rPr lang="zh-CN" altLang="en-US"/>
                        <a:t>4</a:t>
                      </a:r>
                    </a:p>
                  </a:txBody>
                  <a:tcPr/>
                </a:tc>
                <a:tc>
                  <a:txBody>
                    <a:bodyPr/>
                    <a:lstStyle/>
                    <a:p>
                      <a:pPr>
                        <a:buNone/>
                      </a:pPr>
                      <a:r>
                        <a:rPr lang="zh-CN" altLang="en-US"/>
                        <a:t>2005</a:t>
                      </a:r>
                    </a:p>
                  </a:txBody>
                  <a:tcPr/>
                </a:tc>
                <a:tc>
                  <a:txBody>
                    <a:bodyPr/>
                    <a:lstStyle/>
                    <a:p>
                      <a:pPr>
                        <a:buNone/>
                      </a:pPr>
                      <a:r>
                        <a:rPr lang="zh-CN" altLang="en-US"/>
                        <a:t>50</a:t>
                      </a:r>
                    </a:p>
                  </a:txBody>
                  <a:tcPr/>
                </a:tc>
                <a:tc>
                  <a:txBody>
                    <a:bodyPr/>
                    <a:lstStyle/>
                    <a:p>
                      <a:pPr>
                        <a:buNone/>
                      </a:pPr>
                      <a:r>
                        <a:rPr lang="zh-CN" altLang="en-US"/>
                        <a:t>离异</a:t>
                      </a:r>
                    </a:p>
                  </a:txBody>
                  <a:tcPr/>
                </a:tc>
                <a:tc>
                  <a:txBody>
                    <a:bodyPr/>
                    <a:lstStyle/>
                    <a:p>
                      <a:pPr>
                        <a:buNone/>
                      </a:pPr>
                      <a:r>
                        <a:rPr lang="zh-CN" altLang="en-US"/>
                        <a:t>白人</a:t>
                      </a:r>
                    </a:p>
                  </a:txBody>
                  <a:tcPr/>
                </a:tc>
                <a:tc>
                  <a:txBody>
                    <a:bodyPr/>
                    <a:lstStyle/>
                    <a:p>
                      <a:pPr>
                        <a:buNone/>
                      </a:pPr>
                      <a:r>
                        <a:rPr lang="zh-CN" altLang="en-US"/>
                        <a:t>高中</a:t>
                      </a:r>
                    </a:p>
                  </a:txBody>
                  <a:tcPr/>
                </a:tc>
                <a:tc>
                  <a:txBody>
                    <a:bodyPr/>
                    <a:lstStyle/>
                    <a:p>
                      <a:pPr>
                        <a:buNone/>
                      </a:pPr>
                      <a:r>
                        <a:rPr lang="zh-CN" altLang="en-US"/>
                        <a:t>技术</a:t>
                      </a:r>
                    </a:p>
                  </a:txBody>
                  <a:tcPr/>
                </a:tc>
                <a:tc>
                  <a:txBody>
                    <a:bodyPr/>
                    <a:lstStyle/>
                    <a:p>
                      <a:pPr>
                        <a:buNone/>
                      </a:pPr>
                      <a:r>
                        <a:rPr lang="zh-CN" altLang="en-US"/>
                        <a:t>良好</a:t>
                      </a:r>
                    </a:p>
                  </a:txBody>
                  <a:tcPr/>
                </a:tc>
                <a:tc>
                  <a:txBody>
                    <a:bodyPr/>
                    <a:lstStyle/>
                    <a:p>
                      <a:pPr>
                        <a:buNone/>
                      </a:pPr>
                      <a:r>
                        <a:rPr lang="zh-CN" altLang="en-US"/>
                        <a:t>有</a:t>
                      </a:r>
                    </a:p>
                  </a:txBody>
                  <a:tcPr/>
                </a:tc>
                <a:tc>
                  <a:txBody>
                    <a:bodyPr/>
                    <a:lstStyle/>
                    <a:p>
                      <a:pPr>
                        <a:buNone/>
                      </a:pPr>
                      <a:r>
                        <a:rPr lang="zh-CN" altLang="en-US"/>
                        <a:t>75.04315</a:t>
                      </a:r>
                    </a:p>
                  </a:txBody>
                  <a:tcPr/>
                </a:tc>
                <a:extLst>
                  <a:ext uri="{0D108BD9-81ED-4DB2-BD59-A6C34878D82A}">
                    <a16:rowId xmlns:a16="http://schemas.microsoft.com/office/drawing/2014/main" val="10003"/>
                  </a:ext>
                </a:extLst>
              </a:tr>
              <a:tr h="381000">
                <a:tc>
                  <a:txBody>
                    <a:bodyPr/>
                    <a:lstStyle/>
                    <a:p>
                      <a:pPr>
                        <a:buNone/>
                      </a:pPr>
                      <a:r>
                        <a:rPr lang="zh-CN" altLang="en-US"/>
                        <a:t>5</a:t>
                      </a:r>
                    </a:p>
                  </a:txBody>
                  <a:tcPr/>
                </a:tc>
                <a:tc>
                  <a:txBody>
                    <a:bodyPr/>
                    <a:lstStyle/>
                    <a:p>
                      <a:pPr>
                        <a:buNone/>
                      </a:pPr>
                      <a:r>
                        <a:rPr lang="zh-CN" altLang="en-US"/>
                        <a:t>2008</a:t>
                      </a:r>
                    </a:p>
                  </a:txBody>
                  <a:tcPr/>
                </a:tc>
                <a:tc>
                  <a:txBody>
                    <a:bodyPr/>
                    <a:lstStyle/>
                    <a:p>
                      <a:pPr>
                        <a:buNone/>
                      </a:pPr>
                      <a:r>
                        <a:rPr lang="zh-CN" altLang="en-US"/>
                        <a:t>54</a:t>
                      </a:r>
                    </a:p>
                  </a:txBody>
                  <a:tcPr/>
                </a:tc>
                <a:tc>
                  <a:txBody>
                    <a:bodyPr/>
                    <a:lstStyle/>
                    <a:p>
                      <a:pPr>
                        <a:buNone/>
                      </a:pPr>
                      <a:r>
                        <a:rPr lang="zh-CN" altLang="en-US"/>
                        <a:t>已婚</a:t>
                      </a:r>
                    </a:p>
                  </a:txBody>
                  <a:tcPr/>
                </a:tc>
                <a:tc>
                  <a:txBody>
                    <a:bodyPr/>
                    <a:lstStyle/>
                    <a:p>
                      <a:pPr>
                        <a:buNone/>
                      </a:pPr>
                      <a:r>
                        <a:rPr lang="zh-CN" altLang="en-US"/>
                        <a:t>白人</a:t>
                      </a:r>
                    </a:p>
                  </a:txBody>
                  <a:tcPr/>
                </a:tc>
                <a:tc>
                  <a:txBody>
                    <a:bodyPr/>
                    <a:lstStyle/>
                    <a:p>
                      <a:pPr>
                        <a:buNone/>
                      </a:pPr>
                      <a:r>
                        <a:rPr lang="zh-CN" altLang="en-US"/>
                        <a:t>大学</a:t>
                      </a:r>
                    </a:p>
                  </a:txBody>
                  <a:tcPr/>
                </a:tc>
                <a:tc>
                  <a:txBody>
                    <a:bodyPr/>
                    <a:lstStyle/>
                    <a:p>
                      <a:pPr>
                        <a:buNone/>
                      </a:pPr>
                      <a:r>
                        <a:rPr lang="zh-CN" altLang="en-US"/>
                        <a:t>技术</a:t>
                      </a:r>
                    </a:p>
                  </a:txBody>
                  <a:tcPr/>
                </a:tc>
                <a:tc>
                  <a:txBody>
                    <a:bodyPr/>
                    <a:lstStyle/>
                    <a:p>
                      <a:pPr>
                        <a:buNone/>
                      </a:pPr>
                      <a:r>
                        <a:rPr lang="zh-CN" altLang="en-US"/>
                        <a:t>优秀</a:t>
                      </a:r>
                    </a:p>
                  </a:txBody>
                  <a:tcPr/>
                </a:tc>
                <a:tc>
                  <a:txBody>
                    <a:bodyPr/>
                    <a:lstStyle/>
                    <a:p>
                      <a:pPr>
                        <a:buNone/>
                      </a:pPr>
                      <a:r>
                        <a:rPr lang="zh-CN" altLang="en-US"/>
                        <a:t>有</a:t>
                      </a:r>
                    </a:p>
                  </a:txBody>
                  <a:tcPr/>
                </a:tc>
                <a:tc>
                  <a:txBody>
                    <a:bodyPr/>
                    <a:lstStyle/>
                    <a:p>
                      <a:pPr>
                        <a:buNone/>
                      </a:pPr>
                      <a:r>
                        <a:rPr lang="zh-CN" altLang="en-US"/>
                        <a:t>127.11570</a:t>
                      </a:r>
                    </a:p>
                  </a:txBody>
                  <a:tcPr/>
                </a:tc>
                <a:extLst>
                  <a:ext uri="{0D108BD9-81ED-4DB2-BD59-A6C34878D82A}">
                    <a16:rowId xmlns:a16="http://schemas.microsoft.com/office/drawing/2014/main" val="10004"/>
                  </a:ext>
                </a:extLst>
              </a:tr>
              <a:tr h="381000">
                <a:tc>
                  <a:txBody>
                    <a:bodyPr/>
                    <a:lstStyle/>
                    <a:p>
                      <a:pPr>
                        <a:buNone/>
                      </a:pPr>
                      <a:r>
                        <a:rPr lang="zh-CN" altLang="en-US"/>
                        <a:t>7</a:t>
                      </a:r>
                    </a:p>
                  </a:txBody>
                  <a:tcPr/>
                </a:tc>
                <a:tc>
                  <a:txBody>
                    <a:bodyPr/>
                    <a:lstStyle/>
                    <a:p>
                      <a:pPr>
                        <a:buNone/>
                      </a:pPr>
                      <a:r>
                        <a:rPr lang="zh-CN" altLang="en-US"/>
                        <a:t>2008</a:t>
                      </a:r>
                    </a:p>
                  </a:txBody>
                  <a:tcPr/>
                </a:tc>
                <a:tc>
                  <a:txBody>
                    <a:bodyPr/>
                    <a:lstStyle/>
                    <a:p>
                      <a:pPr>
                        <a:buNone/>
                      </a:pPr>
                      <a:r>
                        <a:rPr lang="zh-CN" altLang="en-US"/>
                        <a:t>30</a:t>
                      </a:r>
                    </a:p>
                  </a:txBody>
                  <a:tcPr/>
                </a:tc>
                <a:tc>
                  <a:txBody>
                    <a:bodyPr/>
                    <a:lstStyle/>
                    <a:p>
                      <a:pPr>
                        <a:buNone/>
                      </a:pPr>
                      <a:r>
                        <a:rPr lang="zh-CN" altLang="en-US"/>
                        <a:t>未婚</a:t>
                      </a:r>
                    </a:p>
                  </a:txBody>
                  <a:tcPr/>
                </a:tc>
                <a:tc>
                  <a:txBody>
                    <a:bodyPr/>
                    <a:lstStyle/>
                    <a:p>
                      <a:pPr>
                        <a:buNone/>
                      </a:pPr>
                      <a:r>
                        <a:rPr lang="zh-CN" altLang="en-US"/>
                        <a:t>亚洲人</a:t>
                      </a:r>
                    </a:p>
                  </a:txBody>
                  <a:tcPr/>
                </a:tc>
                <a:tc>
                  <a:txBody>
                    <a:bodyPr/>
                    <a:lstStyle/>
                    <a:p>
                      <a:pPr>
                        <a:buNone/>
                      </a:pPr>
                      <a:r>
                        <a:rPr lang="zh-CN" altLang="en-US"/>
                        <a:t>大学在读</a:t>
                      </a:r>
                    </a:p>
                  </a:txBody>
                  <a:tcPr/>
                </a:tc>
                <a:tc>
                  <a:txBody>
                    <a:bodyPr/>
                    <a:lstStyle/>
                    <a:p>
                      <a:pPr>
                        <a:buNone/>
                      </a:pPr>
                      <a:r>
                        <a:rPr lang="zh-CN" altLang="en-US"/>
                        <a:t>技术</a:t>
                      </a:r>
                    </a:p>
                  </a:txBody>
                  <a:tcPr/>
                </a:tc>
                <a:tc>
                  <a:txBody>
                    <a:bodyPr/>
                    <a:lstStyle/>
                    <a:p>
                      <a:pPr>
                        <a:buNone/>
                      </a:pPr>
                      <a:r>
                        <a:rPr lang="zh-CN" altLang="en-US"/>
                        <a:t>良好</a:t>
                      </a:r>
                    </a:p>
                  </a:txBody>
                  <a:tcPr/>
                </a:tc>
                <a:tc>
                  <a:txBody>
                    <a:bodyPr/>
                    <a:lstStyle/>
                    <a:p>
                      <a:pPr>
                        <a:buNone/>
                      </a:pPr>
                      <a:r>
                        <a:rPr lang="zh-CN" altLang="en-US"/>
                        <a:t>有</a:t>
                      </a:r>
                    </a:p>
                  </a:txBody>
                  <a:tcPr/>
                </a:tc>
                <a:tc>
                  <a:txBody>
                    <a:bodyPr/>
                    <a:lstStyle/>
                    <a:p>
                      <a:pPr>
                        <a:buNone/>
                      </a:pPr>
                      <a:r>
                        <a:rPr lang="zh-CN" altLang="en-US" dirty="0"/>
                        <a:t>111.72080</a:t>
                      </a:r>
                    </a:p>
                  </a:txBody>
                  <a:tcPr/>
                </a:tc>
                <a:extLst>
                  <a:ext uri="{0D108BD9-81ED-4DB2-BD59-A6C34878D82A}">
                    <a16:rowId xmlns:a16="http://schemas.microsoft.com/office/drawing/2014/main" val="10005"/>
                  </a:ext>
                </a:extLst>
              </a:tr>
            </a:tbl>
          </a:graphicData>
        </a:graphic>
      </p:graphicFrame>
      <p:sp>
        <p:nvSpPr>
          <p:cNvPr id="6" name="Rectangle 3"/>
          <p:cNvSpPr txBox="1">
            <a:spLocks noChangeArrowheads="1"/>
          </p:cNvSpPr>
          <p:nvPr/>
        </p:nvSpPr>
        <p:spPr>
          <a:xfrm>
            <a:off x="498104" y="817536"/>
            <a:ext cx="10081120" cy="4278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删除工作类型为工业的样本</a:t>
            </a:r>
            <a:endParaRPr lang="zh-CN" altLang="en-US" sz="2000" dirty="0">
              <a:solidFill>
                <a:schemeClr val="tx1"/>
              </a:solidFill>
            </a:endParaRPr>
          </a:p>
          <a:p>
            <a:pPr>
              <a:lnSpc>
                <a:spcPct val="100000"/>
              </a:lnSpc>
              <a:buClr>
                <a:srgbClr val="2965AB"/>
              </a:buClr>
              <a:buSzPct val="100000"/>
            </a:pP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删除重复数据</a:t>
            </a:r>
          </a:p>
        </p:txBody>
      </p:sp>
      <p:sp>
        <p:nvSpPr>
          <p:cNvPr id="11" name="Rectangle 3"/>
          <p:cNvSpPr txBox="1">
            <a:spLocks noChangeArrowheads="1"/>
          </p:cNvSpPr>
          <p:nvPr/>
        </p:nvSpPr>
        <p:spPr>
          <a:xfrm>
            <a:off x="498104" y="1052736"/>
            <a:ext cx="10081120" cy="38164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latin typeface="Monaco" panose="020B0509030404040204" pitchFamily="49" charset="0"/>
                <a:cs typeface="Monaco" panose="020B0509030404040204" pitchFamily="49" charset="0"/>
              </a:rPr>
              <a:t>为什么要删除重复数据</a:t>
            </a:r>
            <a:endParaRPr lang="zh-CN" altLang="en-US" sz="2000" dirty="0">
              <a:solidFill>
                <a:schemeClr val="tx1"/>
              </a:solidFill>
            </a:endParaRPr>
          </a:p>
          <a:p>
            <a:pPr lvl="1">
              <a:lnSpc>
                <a:spcPct val="100000"/>
              </a:lnSpc>
              <a:buClr>
                <a:srgbClr val="2965AB"/>
              </a:buClr>
              <a:buSzPct val="100000"/>
            </a:pPr>
            <a:r>
              <a:rPr sz="2000" dirty="0" err="1">
                <a:solidFill>
                  <a:schemeClr val="tx1"/>
                </a:solidFill>
              </a:rPr>
              <a:t>由于各种原因，数据可能会包含重复的行，含有重复行的数据不仅造成了信息的冗余，也可能对之后模型算法的性能有一定的影响</a:t>
            </a:r>
            <a:r>
              <a:rPr sz="2000" dirty="0">
                <a:solidFill>
                  <a:schemeClr val="tx1"/>
                </a:solidFill>
              </a:rPr>
              <a:t>。</a:t>
            </a:r>
            <a:endParaRPr lang="en-US" altLang="zh-CN" sz="2000" dirty="0">
              <a:solidFill>
                <a:schemeClr val="tx1"/>
              </a:solidFill>
            </a:endParaRPr>
          </a:p>
          <a:p>
            <a:pPr lvl="1">
              <a:lnSpc>
                <a:spcPct val="100000"/>
              </a:lnSpc>
              <a:buClr>
                <a:srgbClr val="2965AB"/>
              </a:buClr>
              <a:buSzPct val="100000"/>
            </a:pPr>
            <a:r>
              <a:rPr sz="2000" dirty="0" err="1">
                <a:solidFill>
                  <a:schemeClr val="tx1"/>
                </a:solidFill>
              </a:rPr>
              <a:t>但是在实际中丢弃重复数据需要谨慎一些，比如两个客户的各项数据指标都一样，如果盲目去重，那会造成数据集中丢失部分客户的数据</a:t>
            </a:r>
            <a:endParaRPr sz="2000" dirty="0">
              <a:solidFill>
                <a:schemeClr val="tx1"/>
              </a:solidFill>
            </a:endParaRPr>
          </a:p>
          <a:p>
            <a:pPr>
              <a:lnSpc>
                <a:spcPct val="100000"/>
              </a:lnSpc>
              <a:buClr>
                <a:srgbClr val="2965AB"/>
              </a:buClr>
              <a:buSzPct val="100000"/>
            </a:pPr>
            <a:r>
              <a:rPr lang="zh-CN" altLang="en-US" sz="2000" b="1" dirty="0">
                <a:solidFill>
                  <a:srgbClr val="2965AB"/>
                </a:solidFill>
                <a:latin typeface="Monaco" panose="020B0509030404040204" pitchFamily="49" charset="0"/>
                <a:cs typeface="Monaco" panose="020B0509030404040204" pitchFamily="49" charset="0"/>
                <a:sym typeface="+mn-ea"/>
              </a:rPr>
              <a:t>duplicated()</a:t>
            </a:r>
            <a:r>
              <a:rPr lang="zh-CN" altLang="en-US" sz="2000" b="1" dirty="0">
                <a:solidFill>
                  <a:srgbClr val="2965AB"/>
                </a:solidFill>
                <a:latin typeface="Monaco" panose="020B0509030404040204" pitchFamily="49" charset="0"/>
                <a:sym typeface="+mn-ea"/>
              </a:rPr>
              <a:t>函数：</a:t>
            </a:r>
            <a:r>
              <a:rPr kumimoji="1" lang="zh-CN" altLang="en-US" sz="2000" b="1" dirty="0">
                <a:solidFill>
                  <a:srgbClr val="2965AB"/>
                </a:solidFill>
              </a:rPr>
              <a:t> 查找重复纪录</a:t>
            </a:r>
            <a:endParaRPr lang="zh-CN" altLang="en-US" sz="2000" b="1" dirty="0">
              <a:solidFill>
                <a:srgbClr val="2965AB"/>
              </a:solidFill>
              <a:latin typeface="Monaco" panose="020B0509030404040204" pitchFamily="49" charset="0"/>
              <a:sym typeface="+mn-ea"/>
            </a:endParaRPr>
          </a:p>
          <a:p>
            <a:pPr lvl="1">
              <a:lnSpc>
                <a:spcPct val="100000"/>
              </a:lnSpc>
              <a:buClr>
                <a:srgbClr val="2965AB"/>
              </a:buClr>
              <a:buSzPct val="100000"/>
            </a:pPr>
            <a:r>
              <a:rPr sz="2000" dirty="0" err="1">
                <a:sym typeface="+mn-ea"/>
              </a:rPr>
              <a:t>返回一个布尔型的Series，表示各行是否是重复行，将</a:t>
            </a:r>
            <a:r>
              <a:rPr lang="zh-CN" altLang="en-US" sz="2000" dirty="0">
                <a:sym typeface="+mn-ea"/>
              </a:rPr>
              <a:t>与前面</a:t>
            </a:r>
            <a:r>
              <a:rPr sz="2000" dirty="0" err="1">
                <a:sym typeface="+mn-ea"/>
              </a:rPr>
              <a:t>重复的</a:t>
            </a:r>
            <a:r>
              <a:rPr lang="zh-CN" altLang="en-US" sz="2000" dirty="0">
                <a:sym typeface="+mn-ea"/>
              </a:rPr>
              <a:t>纪录标示出来，</a:t>
            </a:r>
            <a:r>
              <a:rPr sz="2000" dirty="0" err="1">
                <a:sym typeface="+mn-ea"/>
              </a:rPr>
              <a:t>标记为True</a:t>
            </a:r>
            <a:r>
              <a:rPr lang="zh-CN" sz="2000" dirty="0">
                <a:sym typeface="+mn-ea"/>
              </a:rPr>
              <a:t>，</a:t>
            </a:r>
            <a:endParaRPr lang="en-US" altLang="zh-CN" sz="2000" dirty="0">
              <a:sym typeface="+mn-ea"/>
            </a:endParaRPr>
          </a:p>
          <a:p>
            <a:pPr lvl="1">
              <a:lnSpc>
                <a:spcPct val="100000"/>
              </a:lnSpc>
              <a:buClr>
                <a:srgbClr val="2965AB"/>
              </a:buClr>
              <a:buSzPct val="100000"/>
            </a:pPr>
            <a:r>
              <a:rPr lang="zh-CN" sz="2000" dirty="0">
                <a:sym typeface="+mn-ea"/>
              </a:rPr>
              <a:t>此</a:t>
            </a:r>
            <a:r>
              <a:rPr sz="2000" dirty="0" err="1">
                <a:sym typeface="+mn-ea"/>
              </a:rPr>
              <a:t>方法默认会判断</a:t>
            </a:r>
            <a:r>
              <a:rPr sz="2000" dirty="0" err="1">
                <a:solidFill>
                  <a:srgbClr val="FF0000"/>
                </a:solidFill>
                <a:sym typeface="+mn-ea"/>
              </a:rPr>
              <a:t>全部列</a:t>
            </a:r>
            <a:r>
              <a:rPr lang="zh-CN" altLang="en-US" sz="2000" dirty="0">
                <a:sym typeface="+mn-ea"/>
              </a:rPr>
              <a:t>是否重复</a:t>
            </a:r>
            <a:r>
              <a:rPr lang="zh-CN" sz="2000" dirty="0">
                <a:sym typeface="+mn-ea"/>
              </a:rPr>
              <a:t>，也</a:t>
            </a:r>
            <a:r>
              <a:rPr sz="2000" dirty="0" err="1">
                <a:sym typeface="+mn-ea"/>
              </a:rPr>
              <a:t>可以指定</a:t>
            </a:r>
            <a:r>
              <a:rPr sz="2000" dirty="0" err="1">
                <a:solidFill>
                  <a:srgbClr val="FF0000"/>
                </a:solidFill>
                <a:sym typeface="+mn-ea"/>
              </a:rPr>
              <a:t>部分列</a:t>
            </a:r>
            <a:r>
              <a:rPr sz="2000" dirty="0" err="1">
                <a:sym typeface="+mn-ea"/>
              </a:rPr>
              <a:t>进行重复判断</a:t>
            </a:r>
            <a:endParaRPr sz="2000" dirty="0">
              <a:sym typeface="+mn-ea"/>
            </a:endParaRPr>
          </a:p>
          <a:p>
            <a:pPr lvl="1">
              <a:lnSpc>
                <a:spcPct val="100000"/>
              </a:lnSpc>
              <a:buClr>
                <a:srgbClr val="2965AB"/>
              </a:buClr>
              <a:buSzPct val="100000"/>
            </a:pPr>
            <a:endParaRPr sz="2000" dirty="0">
              <a:sym typeface="+mn-ea"/>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删除重复数据</a:t>
            </a:r>
          </a:p>
        </p:txBody>
      </p:sp>
      <p:sp>
        <p:nvSpPr>
          <p:cNvPr id="11" name="Rectangle 3"/>
          <p:cNvSpPr txBox="1">
            <a:spLocks noChangeArrowheads="1"/>
          </p:cNvSpPr>
          <p:nvPr/>
        </p:nvSpPr>
        <p:spPr>
          <a:xfrm>
            <a:off x="498104" y="1052736"/>
            <a:ext cx="10081120" cy="6799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rgbClr val="2965AB"/>
              </a:buClr>
              <a:buSzPct val="100000"/>
            </a:pPr>
            <a:r>
              <a:rPr lang="zh-CN" altLang="en-US" sz="2000" dirty="0">
                <a:sym typeface="+mn-ea"/>
              </a:rPr>
              <a:t>案例数据：</a:t>
            </a:r>
            <a:r>
              <a:rPr lang="en-US" altLang="zh-CN" sz="2000" dirty="0">
                <a:sym typeface="+mn-ea"/>
              </a:rPr>
              <a:t>score.xlsx</a:t>
            </a:r>
            <a:r>
              <a:rPr lang="zh-CN" altLang="en-US" sz="2000" dirty="0">
                <a:sym typeface="+mn-ea"/>
              </a:rPr>
              <a:t>中的</a:t>
            </a:r>
            <a:r>
              <a:rPr lang="en-US" altLang="zh-CN" sz="2000" dirty="0">
                <a:solidFill>
                  <a:srgbClr val="FF0000"/>
                </a:solidFill>
                <a:sym typeface="+mn-ea"/>
              </a:rPr>
              <a:t>S</a:t>
            </a:r>
            <a:r>
              <a:rPr lang="en-US" altLang="zh-CN" sz="2000" dirty="0">
                <a:sym typeface="+mn-ea"/>
              </a:rPr>
              <a:t>heet2</a:t>
            </a:r>
            <a:endParaRPr sz="2000" dirty="0">
              <a:sym typeface="+mn-ea"/>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6" name="矩形 5"/>
          <p:cNvSpPr/>
          <p:nvPr/>
        </p:nvSpPr>
        <p:spPr>
          <a:xfrm>
            <a:off x="5029282" y="3099127"/>
            <a:ext cx="2866919" cy="707886"/>
          </a:xfrm>
          <a:prstGeom prst="rect">
            <a:avLst/>
          </a:prstGeom>
        </p:spPr>
        <p:txBody>
          <a:bodyPr wrap="square">
            <a:spAutoFit/>
          </a:bodyPr>
          <a:lstStyle/>
          <a:p>
            <a:r>
              <a:rPr lang="zh-CN" altLang="en-US" sz="2000" dirty="0">
                <a:solidFill>
                  <a:srgbClr val="000087"/>
                </a:solidFill>
                <a:highlight>
                  <a:srgbClr val="FFFFFF"/>
                </a:highlight>
                <a:latin typeface="Monaco" panose="020B0509030404040204" pitchFamily="49" charset="0"/>
              </a:rPr>
              <a:t>查找重复纪录</a:t>
            </a:r>
            <a:endParaRPr lang="en-US" altLang="zh-CN" sz="2000" dirty="0">
              <a:solidFill>
                <a:srgbClr val="000087"/>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score2</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duplicated</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8" name="表格 7"/>
          <p:cNvGraphicFramePr/>
          <p:nvPr>
            <p:extLst>
              <p:ext uri="{D42A27DB-BD31-4B8C-83A1-F6EECF244321}">
                <p14:modId xmlns:p14="http://schemas.microsoft.com/office/powerpoint/2010/main" val="3400469214"/>
              </p:ext>
            </p:extLst>
          </p:nvPr>
        </p:nvGraphicFramePr>
        <p:xfrm>
          <a:off x="777265" y="1977192"/>
          <a:ext cx="3518535" cy="2743200"/>
        </p:xfrm>
        <a:graphic>
          <a:graphicData uri="http://schemas.openxmlformats.org/drawingml/2006/table">
            <a:tbl>
              <a:tblPr firstRow="1" bandRow="1">
                <a:tableStyleId>{5C22544A-7EE6-4342-B048-85BDC9FD1C3A}</a:tableStyleId>
              </a:tblPr>
              <a:tblGrid>
                <a:gridCol w="1172845">
                  <a:extLst>
                    <a:ext uri="{9D8B030D-6E8A-4147-A177-3AD203B41FA5}">
                      <a16:colId xmlns:a16="http://schemas.microsoft.com/office/drawing/2014/main" val="20000"/>
                    </a:ext>
                  </a:extLst>
                </a:gridCol>
                <a:gridCol w="1172845">
                  <a:extLst>
                    <a:ext uri="{9D8B030D-6E8A-4147-A177-3AD203B41FA5}">
                      <a16:colId xmlns:a16="http://schemas.microsoft.com/office/drawing/2014/main" val="20001"/>
                    </a:ext>
                  </a:extLst>
                </a:gridCol>
                <a:gridCol w="1172845">
                  <a:extLst>
                    <a:ext uri="{9D8B030D-6E8A-4147-A177-3AD203B41FA5}">
                      <a16:colId xmlns:a16="http://schemas.microsoft.com/office/drawing/2014/main" val="20002"/>
                    </a:ext>
                  </a:extLst>
                </a:gridCol>
              </a:tblGrid>
              <a:tr h="365760">
                <a:tc>
                  <a:txBody>
                    <a:bodyPr/>
                    <a:lstStyle/>
                    <a:p>
                      <a:pPr>
                        <a:buNone/>
                      </a:pPr>
                      <a:endParaRPr lang="zh-CN" altLang="en-US" dirty="0"/>
                    </a:p>
                  </a:txBody>
                  <a:tcPr/>
                </a:tc>
                <a:tc>
                  <a:txBody>
                    <a:bodyPr/>
                    <a:lstStyle/>
                    <a:p>
                      <a:pPr>
                        <a:buNone/>
                      </a:pPr>
                      <a:r>
                        <a:rPr lang="zh-CN" altLang="en-US"/>
                        <a:t>数学成绩</a:t>
                      </a:r>
                    </a:p>
                  </a:txBody>
                  <a:tcPr/>
                </a:tc>
                <a:tc>
                  <a:txBody>
                    <a:bodyPr/>
                    <a:lstStyle/>
                    <a:p>
                      <a:pPr>
                        <a:buNone/>
                      </a:pPr>
                      <a:r>
                        <a:rPr lang="zh-CN" altLang="en-US"/>
                        <a:t>语文成绩</a:t>
                      </a:r>
                    </a:p>
                  </a:txBody>
                  <a:tcPr/>
                </a:tc>
                <a:extLst>
                  <a:ext uri="{0D108BD9-81ED-4DB2-BD59-A6C34878D82A}">
                    <a16:rowId xmlns:a16="http://schemas.microsoft.com/office/drawing/2014/main" val="10000"/>
                  </a:ext>
                </a:extLst>
              </a:tr>
              <a:tr h="396240">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姓名</a:t>
                      </a:r>
                    </a:p>
                  </a:txBody>
                  <a:tcPr/>
                </a:tc>
                <a:tc>
                  <a:txBody>
                    <a:bodyPr/>
                    <a:lstStyle/>
                    <a:p>
                      <a:pPr>
                        <a:buNone/>
                      </a:pPr>
                      <a:endParaRPr sz="2000" dirty="0" err="1">
                        <a:solidFill>
                          <a:schemeClr val="tx1"/>
                        </a:solidFill>
                        <a:latin typeface="微软雅黑 Light" panose="020B0502040204020203" pitchFamily="34" charset="-122"/>
                        <a:ea typeface="微软雅黑 Light" panose="020B0502040204020203" pitchFamily="34" charset="-122"/>
                      </a:endParaRPr>
                    </a:p>
                  </a:txBody>
                  <a:tcPr/>
                </a:tc>
                <a:tc>
                  <a:txBody>
                    <a:bodyPr/>
                    <a:lstStyle/>
                    <a:p>
                      <a:pPr>
                        <a:buNone/>
                      </a:pPr>
                      <a:endParaRPr sz="2000" dirty="0" err="1">
                        <a:solidFill>
                          <a:schemeClr val="tx1"/>
                        </a:solidFill>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1"/>
                  </a:ext>
                </a:extLst>
              </a:tr>
              <a:tr h="396240">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李明</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87</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79</a:t>
                      </a:r>
                    </a:p>
                  </a:txBody>
                  <a:tcPr/>
                </a:tc>
                <a:extLst>
                  <a:ext uri="{0D108BD9-81ED-4DB2-BD59-A6C34878D82A}">
                    <a16:rowId xmlns:a16="http://schemas.microsoft.com/office/drawing/2014/main" val="10002"/>
                  </a:ext>
                </a:extLst>
              </a:tr>
              <a:tr h="396240">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张华</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76</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90</a:t>
                      </a:r>
                    </a:p>
                  </a:txBody>
                  <a:tcPr/>
                </a:tc>
                <a:extLst>
                  <a:ext uri="{0D108BD9-81ED-4DB2-BD59-A6C34878D82A}">
                    <a16:rowId xmlns:a16="http://schemas.microsoft.com/office/drawing/2014/main" val="10003"/>
                  </a:ext>
                </a:extLst>
              </a:tr>
              <a:tr h="396240">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李明</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87</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79</a:t>
                      </a:r>
                    </a:p>
                  </a:txBody>
                  <a:tcPr/>
                </a:tc>
                <a:extLst>
                  <a:ext uri="{0D108BD9-81ED-4DB2-BD59-A6C34878D82A}">
                    <a16:rowId xmlns:a16="http://schemas.microsoft.com/office/drawing/2014/main" val="10004"/>
                  </a:ext>
                </a:extLst>
              </a:tr>
              <a:tr h="396240">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李丹</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90</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93</a:t>
                      </a:r>
                    </a:p>
                  </a:txBody>
                  <a:tcPr/>
                </a:tc>
                <a:extLst>
                  <a:ext uri="{0D108BD9-81ED-4DB2-BD59-A6C34878D82A}">
                    <a16:rowId xmlns:a16="http://schemas.microsoft.com/office/drawing/2014/main" val="10005"/>
                  </a:ext>
                </a:extLst>
              </a:tr>
              <a:tr h="396240">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张伟</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94</a:t>
                      </a:r>
                    </a:p>
                  </a:txBody>
                  <a:tcPr/>
                </a:tc>
                <a:tc>
                  <a:txBody>
                    <a:bodyPr/>
                    <a:lstStyle/>
                    <a:p>
                      <a:pPr>
                        <a:buNone/>
                      </a:pPr>
                      <a:r>
                        <a:rPr sz="2000" dirty="0" err="1">
                          <a:solidFill>
                            <a:schemeClr val="tx1"/>
                          </a:solidFill>
                          <a:latin typeface="微软雅黑 Light" panose="020B0502040204020203" pitchFamily="34" charset="-122"/>
                          <a:ea typeface="微软雅黑 Light" panose="020B0502040204020203" pitchFamily="34" charset="-122"/>
                        </a:rPr>
                        <a:t>85</a:t>
                      </a:r>
                    </a:p>
                  </a:txBody>
                  <a:tcPr/>
                </a:tc>
                <a:extLst>
                  <a:ext uri="{0D108BD9-81ED-4DB2-BD59-A6C34878D82A}">
                    <a16:rowId xmlns:a16="http://schemas.microsoft.com/office/drawing/2014/main" val="10006"/>
                  </a:ext>
                </a:extLst>
              </a:tr>
            </a:tbl>
          </a:graphicData>
        </a:graphic>
      </p:graphicFrame>
      <p:sp>
        <p:nvSpPr>
          <p:cNvPr id="3" name="矩形 2">
            <a:extLst>
              <a:ext uri="{FF2B5EF4-FFF2-40B4-BE49-F238E27FC236}">
                <a16:creationId xmlns:a16="http://schemas.microsoft.com/office/drawing/2014/main" id="{ACE8C94A-A322-477B-A095-AEB5CF651827}"/>
              </a:ext>
            </a:extLst>
          </p:cNvPr>
          <p:cNvSpPr/>
          <p:nvPr/>
        </p:nvSpPr>
        <p:spPr>
          <a:xfrm>
            <a:off x="498104" y="2708920"/>
            <a:ext cx="33123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B51E2A4D-EF05-4223-A1A9-F9E21FA1A372}"/>
              </a:ext>
            </a:extLst>
          </p:cNvPr>
          <p:cNvSpPr/>
          <p:nvPr/>
        </p:nvSpPr>
        <p:spPr>
          <a:xfrm>
            <a:off x="623392" y="3547371"/>
            <a:ext cx="33123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283F116-7CF8-4CB5-9E6F-B3C40368E137}"/>
              </a:ext>
            </a:extLst>
          </p:cNvPr>
          <p:cNvSpPr txBox="1"/>
          <p:nvPr/>
        </p:nvSpPr>
        <p:spPr>
          <a:xfrm>
            <a:off x="5248969" y="1086319"/>
            <a:ext cx="6221115" cy="1711366"/>
          </a:xfrm>
          <a:prstGeom prst="rect">
            <a:avLst/>
          </a:prstGeom>
          <a:noFill/>
        </p:spPr>
        <p:txBody>
          <a:bodyPr wrap="square" rtlCol="0">
            <a:spAutoFit/>
          </a:bodyPr>
          <a:lstStyle/>
          <a:p>
            <a:pPr>
              <a:lnSpc>
                <a:spcPct val="150000"/>
              </a:lnSpc>
            </a:pPr>
            <a:r>
              <a:rPr lang="zh-CN" altLang="en-US" dirty="0"/>
              <a:t>读取该文件：</a:t>
            </a:r>
            <a:endParaRPr lang="en-US" altLang="zh-CN" dirty="0"/>
          </a:p>
          <a:p>
            <a:pPr>
              <a:lnSpc>
                <a:spcPct val="150000"/>
              </a:lnSpc>
            </a:pPr>
            <a:r>
              <a:rPr lang="en-US" altLang="zh-CN" dirty="0"/>
              <a:t>score2=pd.read_excel('./input/score.xlsx',</a:t>
            </a:r>
            <a:r>
              <a:rPr lang="en-US" altLang="zh-CN" dirty="0" err="1"/>
              <a:t>sheet_name</a:t>
            </a:r>
            <a:r>
              <a:rPr lang="en-US" altLang="zh-CN" dirty="0"/>
              <a:t>='</a:t>
            </a:r>
            <a:r>
              <a:rPr lang="en-US" altLang="zh-CN" dirty="0">
                <a:solidFill>
                  <a:srgbClr val="FF0000"/>
                </a:solidFill>
              </a:rPr>
              <a:t>S</a:t>
            </a:r>
            <a:r>
              <a:rPr lang="en-US" altLang="zh-CN" dirty="0"/>
              <a:t>heet2’)</a:t>
            </a:r>
          </a:p>
          <a:p>
            <a:pPr>
              <a:lnSpc>
                <a:spcPct val="150000"/>
              </a:lnSpc>
            </a:pPr>
            <a:r>
              <a:rPr lang="en-US" altLang="zh-CN" dirty="0"/>
              <a:t>#</a:t>
            </a:r>
            <a:r>
              <a:rPr lang="zh-CN" altLang="en-US" dirty="0"/>
              <a:t>注意</a:t>
            </a:r>
            <a:r>
              <a:rPr lang="en-US" altLang="zh-CN" dirty="0"/>
              <a:t>Sheet2</a:t>
            </a:r>
            <a:r>
              <a:rPr lang="zh-CN" altLang="en-US" dirty="0"/>
              <a:t>的第一个字母是大写</a:t>
            </a:r>
            <a:endParaRPr lang="en-US" altLang="zh-CN" dirty="0"/>
          </a:p>
          <a:p>
            <a:pPr>
              <a:lnSpc>
                <a:spcPct val="150000"/>
              </a:lnSpc>
            </a:pPr>
            <a:r>
              <a:rPr lang="en-US" altLang="zh-CN" dirty="0"/>
              <a:t>score2</a:t>
            </a:r>
            <a:endParaRPr lang="zh-CN" altLang="en-US" dirty="0"/>
          </a:p>
        </p:txBody>
      </p:sp>
      <p:pic>
        <p:nvPicPr>
          <p:cNvPr id="7" name="图片 6">
            <a:extLst>
              <a:ext uri="{FF2B5EF4-FFF2-40B4-BE49-F238E27FC236}">
                <a16:creationId xmlns:a16="http://schemas.microsoft.com/office/drawing/2014/main" id="{935B4423-D195-4F9C-8D7C-E46412153005}"/>
              </a:ext>
            </a:extLst>
          </p:cNvPr>
          <p:cNvPicPr>
            <a:picLocks noChangeAspect="1"/>
          </p:cNvPicPr>
          <p:nvPr/>
        </p:nvPicPr>
        <p:blipFill>
          <a:blip r:embed="rId3"/>
          <a:stretch>
            <a:fillRect/>
          </a:stretch>
        </p:blipFill>
        <p:spPr>
          <a:xfrm>
            <a:off x="8686625" y="2207518"/>
            <a:ext cx="2794802" cy="2301602"/>
          </a:xfrm>
          <a:prstGeom prst="rect">
            <a:avLst/>
          </a:prstGeom>
        </p:spPr>
      </p:pic>
      <p:pic>
        <p:nvPicPr>
          <p:cNvPr id="10" name="图片 9">
            <a:extLst>
              <a:ext uri="{FF2B5EF4-FFF2-40B4-BE49-F238E27FC236}">
                <a16:creationId xmlns:a16="http://schemas.microsoft.com/office/drawing/2014/main" id="{45EE2F69-36AD-44A2-BD8D-57A4AFCC94B0}"/>
              </a:ext>
            </a:extLst>
          </p:cNvPr>
          <p:cNvPicPr>
            <a:picLocks noChangeAspect="1"/>
          </p:cNvPicPr>
          <p:nvPr/>
        </p:nvPicPr>
        <p:blipFill>
          <a:blip r:embed="rId4"/>
          <a:stretch>
            <a:fillRect/>
          </a:stretch>
        </p:blipFill>
        <p:spPr>
          <a:xfrm>
            <a:off x="5029282" y="4173223"/>
            <a:ext cx="2719364" cy="1789426"/>
          </a:xfrm>
          <a:prstGeom prst="rect">
            <a:avLst/>
          </a:prstGeom>
        </p:spPr>
      </p:pic>
      <p:sp>
        <p:nvSpPr>
          <p:cNvPr id="12" name="矩形 11">
            <a:extLst>
              <a:ext uri="{FF2B5EF4-FFF2-40B4-BE49-F238E27FC236}">
                <a16:creationId xmlns:a16="http://schemas.microsoft.com/office/drawing/2014/main" id="{9F5F4DE3-E165-445E-98AA-9D5B663ADC58}"/>
              </a:ext>
            </a:extLst>
          </p:cNvPr>
          <p:cNvSpPr/>
          <p:nvPr/>
        </p:nvSpPr>
        <p:spPr>
          <a:xfrm>
            <a:off x="6096000" y="4797152"/>
            <a:ext cx="129614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23232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删除重复数据</a:t>
            </a:r>
          </a:p>
        </p:txBody>
      </p:sp>
      <p:sp>
        <p:nvSpPr>
          <p:cNvPr id="11" name="Rectangle 3"/>
          <p:cNvSpPr txBox="1">
            <a:spLocks noChangeArrowheads="1"/>
          </p:cNvSpPr>
          <p:nvPr/>
        </p:nvSpPr>
        <p:spPr>
          <a:xfrm>
            <a:off x="623392" y="804128"/>
            <a:ext cx="10081120" cy="14401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删除重复</a:t>
            </a:r>
            <a:endParaRPr lang="en-US" altLang="zh-CN" sz="2000" b="1" dirty="0">
              <a:solidFill>
                <a:srgbClr val="2965AB"/>
              </a:solidFill>
              <a:sym typeface="+mn-ea"/>
            </a:endParaRPr>
          </a:p>
          <a:p>
            <a:pPr>
              <a:lnSpc>
                <a:spcPct val="100000"/>
              </a:lnSpc>
              <a:buClr>
                <a:srgbClr val="2965AB"/>
              </a:buClr>
              <a:buSzPct val="100000"/>
            </a:pPr>
            <a:r>
              <a:rPr lang="zh-CN" altLang="en-US" sz="2000" b="1" dirty="0">
                <a:solidFill>
                  <a:srgbClr val="2965AB"/>
                </a:solidFill>
                <a:sym typeface="+mn-ea"/>
              </a:rPr>
              <a:t>方法一：筛选出不重复的，就相当于删除了重复数据：</a:t>
            </a:r>
          </a:p>
          <a:p>
            <a:pPr>
              <a:lnSpc>
                <a:spcPct val="100000"/>
              </a:lnSpc>
              <a:buClr>
                <a:srgbClr val="2965AB"/>
              </a:buClr>
              <a:buSzPct val="100000"/>
            </a:pPr>
            <a:endParaRPr lang="zh-CN" altLang="en-US" sz="2000" b="1" dirty="0">
              <a:solidFill>
                <a:srgbClr val="2965AB"/>
              </a:solidFill>
              <a:sym typeface="+mn-ea"/>
            </a:endParaRPr>
          </a:p>
          <a:p>
            <a:pPr>
              <a:lnSpc>
                <a:spcPct val="100000"/>
              </a:lnSpc>
              <a:buClr>
                <a:srgbClr val="2965AB"/>
              </a:buClr>
              <a:buSzPct val="100000"/>
            </a:pPr>
            <a:endParaRPr lang="zh-CN" altLang="en-US" sz="2000" b="1" dirty="0">
              <a:solidFill>
                <a:srgbClr val="2965AB"/>
              </a:solidFill>
              <a:sym typeface="+mn-ea"/>
            </a:endParaRPr>
          </a:p>
          <a:p>
            <a:pPr>
              <a:lnSpc>
                <a:spcPct val="100000"/>
              </a:lnSpc>
              <a:buClr>
                <a:srgbClr val="2965AB"/>
              </a:buClr>
              <a:buSzPct val="100000"/>
            </a:pPr>
            <a:r>
              <a:rPr lang="zh-CN" altLang="en-US" sz="2000" b="1" dirty="0">
                <a:solidFill>
                  <a:srgbClr val="2965AB"/>
                </a:solidFill>
                <a:sym typeface="+mn-ea"/>
              </a:rPr>
              <a:t>方法</a:t>
            </a:r>
            <a:r>
              <a:rPr lang="en-US" altLang="zh-CN" sz="2000" b="1" dirty="0">
                <a:solidFill>
                  <a:srgbClr val="2965AB"/>
                </a:solidFill>
                <a:sym typeface="+mn-ea"/>
              </a:rPr>
              <a:t>2</a:t>
            </a:r>
            <a:r>
              <a:rPr lang="zh-CN" altLang="en-US" sz="2000" b="1" dirty="0">
                <a:solidFill>
                  <a:srgbClr val="2965AB"/>
                </a:solidFill>
                <a:sym typeface="+mn-ea"/>
              </a:rPr>
              <a:t>：Pandas提供的drop_duplicates()方法可以更简单的完成去重</a:t>
            </a:r>
            <a:endParaRPr lang="zh-CN" altLang="en-US" sz="2000" b="1" dirty="0">
              <a:solidFill>
                <a:srgbClr val="2965AB"/>
              </a:solidFill>
            </a:endParaRPr>
          </a:p>
          <a:p>
            <a:pPr lvl="1">
              <a:lnSpc>
                <a:spcPct val="100000"/>
              </a:lnSpc>
              <a:buClr>
                <a:srgbClr val="2965AB"/>
              </a:buClr>
              <a:buSzPct val="100000"/>
            </a:pPr>
            <a:endParaRPr sz="2000" dirty="0">
              <a:sym typeface="+mn-ea"/>
            </a:endParaRPr>
          </a:p>
          <a:p>
            <a:pPr lvl="1">
              <a:lnSpc>
                <a:spcPct val="100000"/>
              </a:lnSpc>
              <a:buClr>
                <a:srgbClr val="2965AB"/>
              </a:buClr>
              <a:buSzPct val="100000"/>
            </a:pPr>
            <a:endParaRPr sz="2000" dirty="0">
              <a:sym typeface="+mn-ea"/>
            </a:endParaRPr>
          </a:p>
          <a:p>
            <a:pPr marL="457200" lvl="1" indent="0">
              <a:lnSpc>
                <a:spcPct val="100000"/>
              </a:lnSpc>
              <a:buClr>
                <a:srgbClr val="2965AB"/>
              </a:buClr>
              <a:buSzPct val="100000"/>
              <a:buNone/>
            </a:pPr>
            <a:endParaRPr lang="zh-CN" altLang="en-US" sz="2000" b="1" dirty="0">
              <a:solidFill>
                <a:srgbClr val="2965AB"/>
              </a:solidFill>
            </a:endParaRPr>
          </a:p>
          <a:p>
            <a:pPr marL="457200" lvl="1" indent="0">
              <a:lnSpc>
                <a:spcPct val="100000"/>
              </a:lnSpc>
              <a:buClr>
                <a:srgbClr val="2965AB"/>
              </a:buClr>
              <a:buSzPct val="100000"/>
              <a:buNone/>
            </a:pPr>
            <a:endParaRPr lang="zh-CN" altLang="en-US" sz="2000" b="1" dirty="0">
              <a:solidFill>
                <a:srgbClr val="2965AB"/>
              </a:solidFill>
            </a:endParaRPr>
          </a:p>
          <a:p>
            <a:pPr marL="457200" lvl="1" indent="0">
              <a:lnSpc>
                <a:spcPct val="100000"/>
              </a:lnSpc>
              <a:buClr>
                <a:srgbClr val="2965AB"/>
              </a:buClr>
              <a:buSzPct val="100000"/>
              <a:buNone/>
            </a:pPr>
            <a:endParaRPr lang="zh-CN" altLang="en-US" sz="2000" b="1" dirty="0">
              <a:solidFill>
                <a:srgbClr val="2965AB"/>
              </a:solidFill>
            </a:endParaRPr>
          </a:p>
          <a:p>
            <a:pPr marL="457200" lvl="1" indent="0">
              <a:lnSpc>
                <a:spcPct val="100000"/>
              </a:lnSpc>
              <a:buClr>
                <a:srgbClr val="2965AB"/>
              </a:buClr>
              <a:buSzPct val="100000"/>
              <a:buNone/>
            </a:pPr>
            <a:endParaRPr lang="zh-CN" altLang="en-US" sz="2000" b="1" dirty="0">
              <a:solidFill>
                <a:srgbClr val="2965AB"/>
              </a:solidFill>
            </a:endParaRPr>
          </a:p>
          <a:p>
            <a:pPr marL="457200" lvl="1" indent="0">
              <a:lnSpc>
                <a:spcPct val="100000"/>
              </a:lnSpc>
              <a:buClr>
                <a:srgbClr val="2965AB"/>
              </a:buClr>
              <a:buSzPct val="100000"/>
              <a:buNone/>
            </a:pPr>
            <a:endParaRPr lang="zh-CN" altLang="en-US" sz="2000" b="1" dirty="0">
              <a:solidFill>
                <a:srgbClr val="2965AB"/>
              </a:solidFill>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2" name="矩形 1"/>
          <p:cNvSpPr/>
          <p:nvPr/>
        </p:nvSpPr>
        <p:spPr>
          <a:xfrm>
            <a:off x="1354455" y="1653931"/>
            <a:ext cx="3929794" cy="40011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score2</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score2</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duplicated</a:t>
            </a:r>
            <a:r>
              <a:rPr lang="en-US" altLang="zh-CN" sz="2000" dirty="0">
                <a:solidFill>
                  <a:srgbClr val="00005F"/>
                </a:solidFill>
                <a:highlight>
                  <a:srgbClr val="FFFFFF"/>
                </a:highlight>
                <a:latin typeface="Monaco" panose="020B0509030404040204" pitchFamily="49" charset="0"/>
              </a:rPr>
              <a:t>() == </a:t>
            </a:r>
            <a:r>
              <a:rPr lang="en-US" altLang="zh-CN" sz="2000" dirty="0">
                <a:solidFill>
                  <a:srgbClr val="87005F"/>
                </a:solidFill>
                <a:highlight>
                  <a:srgbClr val="FFFFFF"/>
                </a:highlight>
                <a:latin typeface="Monaco" panose="020B0509030404040204" pitchFamily="49" charset="0"/>
              </a:rPr>
              <a:t>False</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3" name="矩形 2"/>
          <p:cNvSpPr/>
          <p:nvPr/>
        </p:nvSpPr>
        <p:spPr>
          <a:xfrm>
            <a:off x="1354217" y="2932048"/>
            <a:ext cx="2774286" cy="40011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score2</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drop_duplicates</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8" name="表格 7"/>
          <p:cNvGraphicFramePr/>
          <p:nvPr>
            <p:extLst>
              <p:ext uri="{D42A27DB-BD31-4B8C-83A1-F6EECF244321}">
                <p14:modId xmlns:p14="http://schemas.microsoft.com/office/powerpoint/2010/main" val="1542354467"/>
              </p:ext>
            </p:extLst>
          </p:nvPr>
        </p:nvGraphicFramePr>
        <p:xfrm>
          <a:off x="1354217" y="3789040"/>
          <a:ext cx="3518535" cy="2407920"/>
        </p:xfrm>
        <a:graphic>
          <a:graphicData uri="http://schemas.openxmlformats.org/drawingml/2006/table">
            <a:tbl>
              <a:tblPr firstRow="1" bandRow="1">
                <a:tableStyleId>{5C22544A-7EE6-4342-B048-85BDC9FD1C3A}</a:tableStyleId>
              </a:tblPr>
              <a:tblGrid>
                <a:gridCol w="1172845">
                  <a:extLst>
                    <a:ext uri="{9D8B030D-6E8A-4147-A177-3AD203B41FA5}">
                      <a16:colId xmlns:a16="http://schemas.microsoft.com/office/drawing/2014/main" val="20000"/>
                    </a:ext>
                  </a:extLst>
                </a:gridCol>
                <a:gridCol w="1172845">
                  <a:extLst>
                    <a:ext uri="{9D8B030D-6E8A-4147-A177-3AD203B41FA5}">
                      <a16:colId xmlns:a16="http://schemas.microsoft.com/office/drawing/2014/main" val="20001"/>
                    </a:ext>
                  </a:extLst>
                </a:gridCol>
                <a:gridCol w="1172845">
                  <a:extLst>
                    <a:ext uri="{9D8B030D-6E8A-4147-A177-3AD203B41FA5}">
                      <a16:colId xmlns:a16="http://schemas.microsoft.com/office/drawing/2014/main" val="20002"/>
                    </a:ext>
                  </a:extLst>
                </a:gridCol>
              </a:tblGrid>
              <a:tr h="401320">
                <a:tc>
                  <a:txBody>
                    <a:bodyPr/>
                    <a:lstStyle/>
                    <a:p>
                      <a:pPr>
                        <a:buNone/>
                      </a:pPr>
                      <a:endParaRPr lang="zh-CN" altLang="en-US"/>
                    </a:p>
                  </a:txBody>
                  <a:tcPr/>
                </a:tc>
                <a:tc>
                  <a:txBody>
                    <a:bodyPr/>
                    <a:lstStyle/>
                    <a:p>
                      <a:pPr>
                        <a:buNone/>
                      </a:pPr>
                      <a:r>
                        <a:rPr lang="zh-CN" altLang="en-US"/>
                        <a:t>数学成绩</a:t>
                      </a:r>
                    </a:p>
                  </a:txBody>
                  <a:tcPr/>
                </a:tc>
                <a:tc>
                  <a:txBody>
                    <a:bodyPr/>
                    <a:lstStyle/>
                    <a:p>
                      <a:pPr>
                        <a:buNone/>
                      </a:pPr>
                      <a:r>
                        <a:rPr lang="zh-CN" altLang="en-US"/>
                        <a:t>语文成绩</a:t>
                      </a:r>
                    </a:p>
                  </a:txBody>
                  <a:tcPr/>
                </a:tc>
                <a:extLst>
                  <a:ext uri="{0D108BD9-81ED-4DB2-BD59-A6C34878D82A}">
                    <a16:rowId xmlns:a16="http://schemas.microsoft.com/office/drawing/2014/main" val="10000"/>
                  </a:ext>
                </a:extLst>
              </a:tr>
              <a:tr h="401320">
                <a:tc>
                  <a:txBody>
                    <a:bodyPr/>
                    <a:lstStyle/>
                    <a:p>
                      <a:pPr>
                        <a:buNone/>
                      </a:pPr>
                      <a:r>
                        <a:rPr lang="zh-CN" altLang="en-US"/>
                        <a:t>姓名</a:t>
                      </a:r>
                    </a:p>
                  </a:txBody>
                  <a:tcPr/>
                </a:tc>
                <a:tc>
                  <a:txBody>
                    <a:bodyPr/>
                    <a:lstStyle/>
                    <a:p>
                      <a:pPr>
                        <a:buNone/>
                      </a:pPr>
                      <a:endParaRPr lang="zh-CN" altLang="en-US"/>
                    </a:p>
                  </a:txBody>
                  <a:tcPr/>
                </a:tc>
                <a:tc>
                  <a:txBody>
                    <a:bodyPr/>
                    <a:lstStyle/>
                    <a:p>
                      <a:pPr>
                        <a:buNone/>
                      </a:pPr>
                      <a:endParaRPr lang="zh-CN" altLang="en-US" dirty="0"/>
                    </a:p>
                  </a:txBody>
                  <a:tcPr/>
                </a:tc>
                <a:extLst>
                  <a:ext uri="{0D108BD9-81ED-4DB2-BD59-A6C34878D82A}">
                    <a16:rowId xmlns:a16="http://schemas.microsoft.com/office/drawing/2014/main" val="10001"/>
                  </a:ext>
                </a:extLst>
              </a:tr>
              <a:tr h="401320">
                <a:tc>
                  <a:txBody>
                    <a:bodyPr/>
                    <a:lstStyle/>
                    <a:p>
                      <a:pPr>
                        <a:buNone/>
                      </a:pPr>
                      <a:r>
                        <a:rPr lang="zh-CN" altLang="en-US"/>
                        <a:t>李明</a:t>
                      </a:r>
                    </a:p>
                  </a:txBody>
                  <a:tcPr/>
                </a:tc>
                <a:tc>
                  <a:txBody>
                    <a:bodyPr/>
                    <a:lstStyle/>
                    <a:p>
                      <a:pPr>
                        <a:buNone/>
                      </a:pPr>
                      <a:r>
                        <a:rPr lang="zh-CN" altLang="en-US"/>
                        <a:t>87</a:t>
                      </a:r>
                    </a:p>
                  </a:txBody>
                  <a:tcPr/>
                </a:tc>
                <a:tc>
                  <a:txBody>
                    <a:bodyPr/>
                    <a:lstStyle/>
                    <a:p>
                      <a:pPr>
                        <a:buNone/>
                      </a:pPr>
                      <a:r>
                        <a:rPr lang="zh-CN" altLang="en-US"/>
                        <a:t>79</a:t>
                      </a:r>
                    </a:p>
                  </a:txBody>
                  <a:tcPr/>
                </a:tc>
                <a:extLst>
                  <a:ext uri="{0D108BD9-81ED-4DB2-BD59-A6C34878D82A}">
                    <a16:rowId xmlns:a16="http://schemas.microsoft.com/office/drawing/2014/main" val="10002"/>
                  </a:ext>
                </a:extLst>
              </a:tr>
              <a:tr h="401320">
                <a:tc>
                  <a:txBody>
                    <a:bodyPr/>
                    <a:lstStyle/>
                    <a:p>
                      <a:pPr>
                        <a:buNone/>
                      </a:pPr>
                      <a:r>
                        <a:rPr lang="zh-CN" altLang="en-US"/>
                        <a:t>张华</a:t>
                      </a:r>
                    </a:p>
                  </a:txBody>
                  <a:tcPr/>
                </a:tc>
                <a:tc>
                  <a:txBody>
                    <a:bodyPr/>
                    <a:lstStyle/>
                    <a:p>
                      <a:pPr>
                        <a:buNone/>
                      </a:pPr>
                      <a:r>
                        <a:rPr lang="zh-CN" altLang="en-US"/>
                        <a:t>76</a:t>
                      </a:r>
                    </a:p>
                  </a:txBody>
                  <a:tcPr/>
                </a:tc>
                <a:tc>
                  <a:txBody>
                    <a:bodyPr/>
                    <a:lstStyle/>
                    <a:p>
                      <a:pPr>
                        <a:buNone/>
                      </a:pPr>
                      <a:r>
                        <a:rPr lang="zh-CN" altLang="en-US"/>
                        <a:t>90</a:t>
                      </a:r>
                    </a:p>
                  </a:txBody>
                  <a:tcPr/>
                </a:tc>
                <a:extLst>
                  <a:ext uri="{0D108BD9-81ED-4DB2-BD59-A6C34878D82A}">
                    <a16:rowId xmlns:a16="http://schemas.microsoft.com/office/drawing/2014/main" val="10003"/>
                  </a:ext>
                </a:extLst>
              </a:tr>
              <a:tr h="401320">
                <a:tc>
                  <a:txBody>
                    <a:bodyPr/>
                    <a:lstStyle/>
                    <a:p>
                      <a:pPr>
                        <a:buNone/>
                      </a:pPr>
                      <a:r>
                        <a:rPr lang="zh-CN" altLang="en-US"/>
                        <a:t>李丹</a:t>
                      </a:r>
                    </a:p>
                  </a:txBody>
                  <a:tcPr/>
                </a:tc>
                <a:tc>
                  <a:txBody>
                    <a:bodyPr/>
                    <a:lstStyle/>
                    <a:p>
                      <a:pPr>
                        <a:buNone/>
                      </a:pPr>
                      <a:r>
                        <a:rPr lang="zh-CN" altLang="en-US"/>
                        <a:t>90</a:t>
                      </a:r>
                    </a:p>
                  </a:txBody>
                  <a:tcPr/>
                </a:tc>
                <a:tc>
                  <a:txBody>
                    <a:bodyPr/>
                    <a:lstStyle/>
                    <a:p>
                      <a:pPr>
                        <a:buNone/>
                      </a:pPr>
                      <a:r>
                        <a:rPr lang="zh-CN" altLang="en-US"/>
                        <a:t>93</a:t>
                      </a:r>
                    </a:p>
                  </a:txBody>
                  <a:tcPr/>
                </a:tc>
                <a:extLst>
                  <a:ext uri="{0D108BD9-81ED-4DB2-BD59-A6C34878D82A}">
                    <a16:rowId xmlns:a16="http://schemas.microsoft.com/office/drawing/2014/main" val="10004"/>
                  </a:ext>
                </a:extLst>
              </a:tr>
              <a:tr h="401320">
                <a:tc>
                  <a:txBody>
                    <a:bodyPr/>
                    <a:lstStyle/>
                    <a:p>
                      <a:pPr>
                        <a:buNone/>
                      </a:pPr>
                      <a:r>
                        <a:rPr lang="zh-CN" altLang="en-US"/>
                        <a:t>张伟</a:t>
                      </a:r>
                    </a:p>
                  </a:txBody>
                  <a:tcPr/>
                </a:tc>
                <a:tc>
                  <a:txBody>
                    <a:bodyPr/>
                    <a:lstStyle/>
                    <a:p>
                      <a:pPr>
                        <a:buNone/>
                      </a:pPr>
                      <a:r>
                        <a:rPr lang="zh-CN" altLang="en-US"/>
                        <a:t>94</a:t>
                      </a:r>
                    </a:p>
                  </a:txBody>
                  <a:tcPr/>
                </a:tc>
                <a:tc>
                  <a:txBody>
                    <a:bodyPr/>
                    <a:lstStyle/>
                    <a:p>
                      <a:pPr>
                        <a:buNone/>
                      </a:pPr>
                      <a:r>
                        <a:rPr lang="zh-CN" altLang="en-US" dirty="0"/>
                        <a:t>85</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目录</a:t>
            </a:r>
          </a:p>
        </p:txBody>
      </p:sp>
      <p:sp>
        <p:nvSpPr>
          <p:cNvPr id="3" name="Rectangle 3"/>
          <p:cNvSpPr txBox="1">
            <a:spLocks noChangeArrowheads="1"/>
          </p:cNvSpPr>
          <p:nvPr/>
        </p:nvSpPr>
        <p:spPr>
          <a:xfrm>
            <a:off x="479425" y="1412875"/>
            <a:ext cx="10081260" cy="6092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zh-CN" altLang="en-US" sz="2400" b="1" dirty="0">
                <a:solidFill>
                  <a:srgbClr val="2965AB">
                    <a:alpha val="40000"/>
                  </a:srgbClr>
                </a:solidFill>
              </a:rPr>
              <a:t>数据预处理概述</a:t>
            </a:r>
          </a:p>
          <a:p>
            <a:pPr>
              <a:lnSpc>
                <a:spcPct val="150000"/>
              </a:lnSpc>
              <a:buClr>
                <a:srgbClr val="2965AB"/>
              </a:buClr>
              <a:buSzPct val="100000"/>
            </a:pPr>
            <a:r>
              <a:rPr lang="zh-CN" altLang="en-US" sz="2400" b="1" dirty="0">
                <a:solidFill>
                  <a:srgbClr val="2965AB">
                    <a:alpha val="40000"/>
                  </a:srgbClr>
                </a:solidFill>
              </a:rPr>
              <a:t>数据读写</a:t>
            </a:r>
          </a:p>
          <a:p>
            <a:pPr>
              <a:lnSpc>
                <a:spcPct val="150000"/>
              </a:lnSpc>
              <a:buClr>
                <a:srgbClr val="2965AB"/>
              </a:buClr>
              <a:buSzPct val="100000"/>
            </a:pPr>
            <a:r>
              <a:rPr lang="zh-CN" altLang="en-US" sz="2400" b="1" dirty="0">
                <a:solidFill>
                  <a:srgbClr val="2965AB">
                    <a:alpha val="40000"/>
                  </a:srgbClr>
                </a:solidFill>
              </a:rPr>
              <a:t>索引和切片</a:t>
            </a:r>
          </a:p>
          <a:p>
            <a:pPr>
              <a:lnSpc>
                <a:spcPct val="150000"/>
              </a:lnSpc>
              <a:buClr>
                <a:srgbClr val="2965AB"/>
              </a:buClr>
              <a:buSzPct val="100000"/>
            </a:pPr>
            <a:r>
              <a:rPr lang="zh-CN" altLang="en-US" sz="2400" b="1" dirty="0">
                <a:solidFill>
                  <a:srgbClr val="2965AB">
                    <a:alpha val="40000"/>
                  </a:srgbClr>
                </a:solidFill>
                <a:sym typeface="+mn-ea"/>
              </a:rPr>
              <a:t>数据描述、统计和分组</a:t>
            </a:r>
            <a:endParaRPr lang="zh-CN" altLang="en-US" sz="2400" b="1" dirty="0">
              <a:solidFill>
                <a:srgbClr val="2965AB"/>
              </a:solidFill>
            </a:endParaRPr>
          </a:p>
          <a:p>
            <a:pPr>
              <a:lnSpc>
                <a:spcPct val="150000"/>
              </a:lnSpc>
              <a:buClr>
                <a:srgbClr val="2965AB"/>
              </a:buClr>
              <a:buSzPct val="100000"/>
            </a:pPr>
            <a:r>
              <a:rPr lang="zh-CN" altLang="en-US" sz="2400" b="1" dirty="0">
                <a:solidFill>
                  <a:srgbClr val="2965AB"/>
                </a:solidFill>
              </a:rPr>
              <a:t>缺失数据和异常值处理</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sym typeface="+mn-ea"/>
              </a:rPr>
              <a:t>时间序列数据处理</a:t>
            </a:r>
            <a:endParaRPr lang="zh-CN" altLang="en-US" sz="2400" b="1" dirty="0">
              <a:solidFill>
                <a:srgbClr val="2965AB"/>
              </a:solidFill>
            </a:endParaRPr>
          </a:p>
          <a:p>
            <a:pPr algn="l">
              <a:lnSpc>
                <a:spcPct val="150000"/>
              </a:lnSpc>
              <a:buClr>
                <a:srgbClr val="2965AB"/>
              </a:buClr>
              <a:buSzPct val="100000"/>
            </a:pPr>
            <a:endParaRPr lang="en-US" altLang="zh-CN" sz="2400" b="1" dirty="0">
              <a:solidFill>
                <a:srgbClr val="2965AB">
                  <a:alpha val="40000"/>
                </a:srgbClr>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en-US" altLang="zh-CN" sz="2400" b="1" dirty="0">
              <a:solidFill>
                <a:srgbClr val="2965AB"/>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缺失数据</a:t>
            </a:r>
          </a:p>
        </p:txBody>
      </p:sp>
      <p:sp>
        <p:nvSpPr>
          <p:cNvPr id="5" name="Rectangle 3"/>
          <p:cNvSpPr txBox="1">
            <a:spLocks noChangeArrowheads="1"/>
          </p:cNvSpPr>
          <p:nvPr/>
        </p:nvSpPr>
        <p:spPr>
          <a:xfrm>
            <a:off x="479689"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50000"/>
              <a:buFont typeface="Wingdings" panose="05000000000000000000" pitchFamily="2" charset="2"/>
              <a:buChar char="l"/>
            </a:pPr>
            <a:r>
              <a:rPr lang="zh-TW" altLang="en-US" sz="2000" b="1" dirty="0">
                <a:solidFill>
                  <a:srgbClr val="2965AB"/>
                </a:solidFill>
                <a:sym typeface="+mn-ea"/>
              </a:rPr>
              <a:t>棒球手数据集</a:t>
            </a:r>
            <a:endParaRPr lang="en-US" altLang="zh-CN" sz="2000" dirty="0"/>
          </a:p>
          <a:p>
            <a:pPr marL="457200" lvl="1" indent="0">
              <a:lnSpc>
                <a:spcPct val="100000"/>
              </a:lnSpc>
              <a:buClr>
                <a:srgbClr val="2965AB"/>
              </a:buClr>
              <a:buSzPct val="100000"/>
              <a:buNone/>
            </a:pPr>
            <a:endParaRPr lang="en-US" altLang="zh-CN" sz="2000" dirty="0"/>
          </a:p>
          <a:p>
            <a:pPr>
              <a:lnSpc>
                <a:spcPct val="100000"/>
              </a:lnSpc>
              <a:buClr>
                <a:srgbClr val="2965AB"/>
              </a:buClr>
              <a:buSzPct val="100000"/>
            </a:pPr>
            <a:endParaRPr lang="en-US" altLang="zh-CN" sz="2000" dirty="0"/>
          </a:p>
        </p:txBody>
      </p:sp>
      <p:graphicFrame>
        <p:nvGraphicFramePr>
          <p:cNvPr id="2" name="表格 1"/>
          <p:cNvGraphicFramePr/>
          <p:nvPr/>
        </p:nvGraphicFramePr>
        <p:xfrm>
          <a:off x="5794468" y="3033241"/>
          <a:ext cx="3042020" cy="1659255"/>
        </p:xfrm>
        <a:graphic>
          <a:graphicData uri="http://schemas.openxmlformats.org/drawingml/2006/table">
            <a:tbl>
              <a:tblPr firstRow="1" bandRow="1">
                <a:tableStyleId>{5C22544A-7EE6-4342-B048-85BDC9FD1C3A}</a:tableStyleId>
              </a:tblPr>
              <a:tblGrid>
                <a:gridCol w="1521010">
                  <a:extLst>
                    <a:ext uri="{9D8B030D-6E8A-4147-A177-3AD203B41FA5}">
                      <a16:colId xmlns:a16="http://schemas.microsoft.com/office/drawing/2014/main" val="20000"/>
                    </a:ext>
                  </a:extLst>
                </a:gridCol>
                <a:gridCol w="1521010">
                  <a:extLst>
                    <a:ext uri="{9D8B030D-6E8A-4147-A177-3AD203B41FA5}">
                      <a16:colId xmlns:a16="http://schemas.microsoft.com/office/drawing/2014/main" val="20001"/>
                    </a:ext>
                  </a:extLst>
                </a:gridCol>
              </a:tblGrid>
              <a:tr h="396240">
                <a:tc>
                  <a:txBody>
                    <a:bodyPr/>
                    <a:lstStyle/>
                    <a:p>
                      <a:pPr>
                        <a:buNone/>
                      </a:pPr>
                      <a:r>
                        <a:rPr lang="zh-CN" altLang="en-US" sz="2000" b="0" dirty="0">
                          <a:solidFill>
                            <a:schemeClr val="tx1"/>
                          </a:solidFill>
                          <a:latin typeface="微软雅黑 Light" panose="020B0502040204020203" pitchFamily="34" charset="-122"/>
                          <a:ea typeface="微软雅黑 Light" panose="020B0502040204020203" pitchFamily="34" charset="-122"/>
                        </a:rPr>
                        <a:t>变量</a:t>
                      </a:r>
                    </a:p>
                  </a:txBody>
                  <a:tcPr/>
                </a:tc>
                <a:tc>
                  <a:txBody>
                    <a:bodyPr/>
                    <a:lstStyle/>
                    <a:p>
                      <a:pPr>
                        <a:buNone/>
                      </a:pPr>
                      <a:r>
                        <a:rPr lang="zh-CN" altLang="en-US" sz="2000" b="0" dirty="0">
                          <a:solidFill>
                            <a:schemeClr val="tx1"/>
                          </a:solidFill>
                          <a:latin typeface="微软雅黑 Light" panose="020B0502040204020203" pitchFamily="34" charset="-122"/>
                          <a:ea typeface="微软雅黑 Light" panose="020B0502040204020203" pitchFamily="34" charset="-122"/>
                        </a:rPr>
                        <a:t>含义</a:t>
                      </a:r>
                    </a:p>
                  </a:txBody>
                  <a:tcPr/>
                </a:tc>
                <a:extLst>
                  <a:ext uri="{0D108BD9-81ED-4DB2-BD59-A6C34878D82A}">
                    <a16:rowId xmlns:a16="http://schemas.microsoft.com/office/drawing/2014/main" val="10000"/>
                  </a:ext>
                </a:extLst>
              </a:tr>
              <a:tr h="470535">
                <a:tc>
                  <a:txBody>
                    <a:bodyPr/>
                    <a:lstStyle/>
                    <a:p>
                      <a:pPr>
                        <a:buNone/>
                      </a:pPr>
                      <a:r>
                        <a:rPr lang="en-US" altLang="zh-CN" sz="2000" b="0" dirty="0">
                          <a:solidFill>
                            <a:schemeClr val="tx1"/>
                          </a:solidFill>
                          <a:latin typeface="微软雅黑 Light" panose="020B0502040204020203" pitchFamily="34" charset="-122"/>
                          <a:ea typeface="微软雅黑 Light" panose="020B0502040204020203" pitchFamily="34" charset="-122"/>
                        </a:rPr>
                        <a:t>Hits</a:t>
                      </a:r>
                    </a:p>
                  </a:txBody>
                  <a:tcPr/>
                </a:tc>
                <a:tc>
                  <a:txBody>
                    <a:bodyPr/>
                    <a:lstStyle/>
                    <a:p>
                      <a:pPr>
                        <a:buNone/>
                      </a:pPr>
                      <a:r>
                        <a:rPr lang="zh-CN" altLang="en-US" sz="2000" b="0" dirty="0">
                          <a:solidFill>
                            <a:schemeClr val="tx1"/>
                          </a:solidFill>
                          <a:latin typeface="微软雅黑 Light" panose="020B0502040204020203" pitchFamily="34" charset="-122"/>
                          <a:ea typeface="微软雅黑 Light" panose="020B0502040204020203" pitchFamily="34" charset="-122"/>
                        </a:rPr>
                        <a:t>击中</a:t>
                      </a:r>
                      <a:r>
                        <a:rPr lang="en-US" altLang="zh-CN" sz="2000" b="0" dirty="0">
                          <a:solidFill>
                            <a:schemeClr val="tx1"/>
                          </a:solidFill>
                          <a:latin typeface="微软雅黑 Light" panose="020B0502040204020203" pitchFamily="34" charset="-122"/>
                          <a:ea typeface="微软雅黑 Light" panose="020B0502040204020203" pitchFamily="34" charset="-122"/>
                        </a:rPr>
                        <a:t>球次数</a:t>
                      </a:r>
                    </a:p>
                  </a:txBody>
                  <a:tcPr/>
                </a:tc>
                <a:extLst>
                  <a:ext uri="{0D108BD9-81ED-4DB2-BD59-A6C34878D82A}">
                    <a16:rowId xmlns:a16="http://schemas.microsoft.com/office/drawing/2014/main" val="10001"/>
                  </a:ext>
                </a:extLst>
              </a:tr>
              <a:tr h="396240">
                <a:tc>
                  <a:txBody>
                    <a:bodyPr/>
                    <a:lstStyle/>
                    <a:p>
                      <a:pPr>
                        <a:buNone/>
                      </a:pPr>
                      <a:r>
                        <a:rPr lang="en-US" altLang="zh-CN" sz="2000" dirty="0">
                          <a:solidFill>
                            <a:schemeClr val="tx1"/>
                          </a:solidFill>
                          <a:latin typeface="微软雅黑 Light" panose="020B0502040204020203" pitchFamily="34" charset="-122"/>
                          <a:ea typeface="微软雅黑 Light" panose="020B0502040204020203" pitchFamily="34" charset="-122"/>
                          <a:sym typeface="+mn-ea"/>
                        </a:rPr>
                        <a:t>Years</a:t>
                      </a:r>
                      <a:endParaRPr lang="en-US" altLang="zh-CN" sz="2000" dirty="0">
                        <a:solidFill>
                          <a:schemeClr val="tx1"/>
                        </a:solidFill>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solidFill>
                            <a:schemeClr val="tx1"/>
                          </a:solidFill>
                          <a:latin typeface="微软雅黑 Light" panose="020B0502040204020203" pitchFamily="34" charset="-122"/>
                          <a:ea typeface="微软雅黑 Light" panose="020B0502040204020203" pitchFamily="34" charset="-122"/>
                        </a:rPr>
                        <a:t>从业年数</a:t>
                      </a:r>
                    </a:p>
                  </a:txBody>
                  <a:tcPr/>
                </a:tc>
                <a:extLst>
                  <a:ext uri="{0D108BD9-81ED-4DB2-BD59-A6C34878D82A}">
                    <a16:rowId xmlns:a16="http://schemas.microsoft.com/office/drawing/2014/main" val="10002"/>
                  </a:ext>
                </a:extLst>
              </a:tr>
              <a:tr h="396240">
                <a:tc>
                  <a:txBody>
                    <a:bodyPr/>
                    <a:lstStyle/>
                    <a:p>
                      <a:pPr>
                        <a:buNone/>
                      </a:pPr>
                      <a:r>
                        <a:rPr lang="en-US" altLang="zh-CN" sz="2000" dirty="0">
                          <a:solidFill>
                            <a:schemeClr val="tx1"/>
                          </a:solidFill>
                          <a:latin typeface="微软雅黑 Light" panose="020B0502040204020203" pitchFamily="34" charset="-122"/>
                          <a:ea typeface="微软雅黑 Light" panose="020B0502040204020203" pitchFamily="34" charset="-122"/>
                        </a:rPr>
                        <a:t>Salary</a:t>
                      </a:r>
                    </a:p>
                  </a:txBody>
                  <a:tcPr/>
                </a:tc>
                <a:tc>
                  <a:txBody>
                    <a:bodyPr/>
                    <a:lstStyle/>
                    <a:p>
                      <a:pPr>
                        <a:buNone/>
                      </a:pPr>
                      <a:r>
                        <a:rPr lang="zh-CN" altLang="en-US" sz="2000" dirty="0">
                          <a:solidFill>
                            <a:schemeClr val="tx1"/>
                          </a:solidFill>
                          <a:latin typeface="微软雅黑 Light" panose="020B0502040204020203" pitchFamily="34" charset="-122"/>
                          <a:ea typeface="微软雅黑 Light" panose="020B0502040204020203" pitchFamily="34" charset="-122"/>
                        </a:rPr>
                        <a:t>薪水</a:t>
                      </a:r>
                    </a:p>
                  </a:txBody>
                  <a:tcPr/>
                </a:tc>
                <a:extLst>
                  <a:ext uri="{0D108BD9-81ED-4DB2-BD59-A6C34878D82A}">
                    <a16:rowId xmlns:a16="http://schemas.microsoft.com/office/drawing/2014/main" val="10003"/>
                  </a:ext>
                </a:extLst>
              </a:tr>
            </a:tbl>
          </a:graphicData>
        </a:graphic>
      </p:graphicFrame>
      <p:sp>
        <p:nvSpPr>
          <p:cNvPr id="7" name="矩形 6"/>
          <p:cNvSpPr/>
          <p:nvPr/>
        </p:nvSpPr>
        <p:spPr>
          <a:xfrm>
            <a:off x="1064349" y="1734386"/>
            <a:ext cx="6096000" cy="706755"/>
          </a:xfrm>
          <a:prstGeom prst="rect">
            <a:avLst/>
          </a:prstGeom>
        </p:spPr>
        <p:txBody>
          <a:bodyPr>
            <a:spAutoFit/>
          </a:bodyPr>
          <a:lstStyle/>
          <a:p>
            <a:r>
              <a:rPr lang="en-US" altLang="zh-CN" sz="2000" dirty="0">
                <a:solidFill>
                  <a:srgbClr val="000087"/>
                </a:solidFill>
                <a:highlight>
                  <a:srgbClr val="FFFFFF"/>
                </a:highlight>
                <a:latin typeface="Monaco" panose="020B0509030404040204" pitchFamily="49" charset="0"/>
              </a:rPr>
              <a:t>hitter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pd</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read_csv</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FF0000"/>
                </a:solidFill>
                <a:highlight>
                  <a:srgbClr val="FFFFFF"/>
                </a:highlight>
                <a:latin typeface="Monaco" panose="020B0509030404040204" pitchFamily="49" charset="0"/>
              </a:rPr>
              <a:t>H</a:t>
            </a:r>
            <a:r>
              <a:rPr lang="en-US" altLang="zh-CN" sz="2000" dirty="0">
                <a:solidFill>
                  <a:srgbClr val="005F5F"/>
                </a:solidFill>
                <a:highlight>
                  <a:srgbClr val="FFFFFF"/>
                </a:highlight>
                <a:latin typeface="Monaco" panose="020B0509030404040204" pitchFamily="49" charset="0"/>
              </a:rPr>
              <a:t>itters.csv'</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9</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3" name="表格 2"/>
          <p:cNvGraphicFramePr/>
          <p:nvPr/>
        </p:nvGraphicFramePr>
        <p:xfrm>
          <a:off x="1064349" y="2441650"/>
          <a:ext cx="3317240" cy="4003219"/>
        </p:xfrm>
        <a:graphic>
          <a:graphicData uri="http://schemas.openxmlformats.org/drawingml/2006/table">
            <a:tbl>
              <a:tblPr firstRow="1" bandRow="1">
                <a:tableStyleId>{5C22544A-7EE6-4342-B048-85BDC9FD1C3A}</a:tableStyleId>
              </a:tblPr>
              <a:tblGrid>
                <a:gridCol w="434483">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6573">
                  <a:extLst>
                    <a:ext uri="{9D8B030D-6E8A-4147-A177-3AD203B41FA5}">
                      <a16:colId xmlns:a16="http://schemas.microsoft.com/office/drawing/2014/main" val="20003"/>
                    </a:ext>
                  </a:extLst>
                </a:gridCol>
              </a:tblGrid>
              <a:tr h="396240">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317053">
                <a:tc>
                  <a:txBody>
                    <a:bodyPr/>
                    <a:lstStyle/>
                    <a:p>
                      <a:pPr>
                        <a:buNone/>
                      </a:pPr>
                      <a:r>
                        <a:rPr lang="zh-CN" altLang="en-US" sz="2000"/>
                        <a:t>0</a:t>
                      </a:r>
                    </a:p>
                  </a:txBody>
                  <a:tcPr/>
                </a:tc>
                <a:tc>
                  <a:txBody>
                    <a:bodyPr/>
                    <a:lstStyle/>
                    <a:p>
                      <a:pPr>
                        <a:buNone/>
                      </a:pPr>
                      <a:r>
                        <a:rPr lang="zh-CN" altLang="en-US" sz="2000" dirty="0"/>
                        <a:t>92</a:t>
                      </a:r>
                    </a:p>
                  </a:txBody>
                  <a:tcPr/>
                </a:tc>
                <a:tc>
                  <a:txBody>
                    <a:bodyPr/>
                    <a:lstStyle/>
                    <a:p>
                      <a:pPr>
                        <a:buNone/>
                      </a:pPr>
                      <a:r>
                        <a:rPr lang="zh-CN" altLang="en-US" sz="2000"/>
                        <a:t>6.0</a:t>
                      </a:r>
                    </a:p>
                  </a:txBody>
                  <a:tcPr/>
                </a:tc>
                <a:tc>
                  <a:txBody>
                    <a:bodyPr/>
                    <a:lstStyle/>
                    <a:p>
                      <a:pPr>
                        <a:buNone/>
                      </a:pPr>
                      <a:r>
                        <a:rPr lang="zh-CN" altLang="en-US" sz="2000"/>
                        <a:t>300.0</a:t>
                      </a:r>
                    </a:p>
                  </a:txBody>
                  <a:tcPr/>
                </a:tc>
                <a:extLst>
                  <a:ext uri="{0D108BD9-81ED-4DB2-BD59-A6C34878D82A}">
                    <a16:rowId xmlns:a16="http://schemas.microsoft.com/office/drawing/2014/main" val="10001"/>
                  </a:ext>
                </a:extLst>
              </a:tr>
              <a:tr h="317053">
                <a:tc>
                  <a:txBody>
                    <a:bodyPr/>
                    <a:lstStyle/>
                    <a:p>
                      <a:pPr>
                        <a:buNone/>
                      </a:pPr>
                      <a:r>
                        <a:rPr lang="zh-CN" altLang="en-US" sz="2000"/>
                        <a:t>1</a:t>
                      </a:r>
                    </a:p>
                  </a:txBody>
                  <a:tcPr/>
                </a:tc>
                <a:tc>
                  <a:txBody>
                    <a:bodyPr/>
                    <a:lstStyle/>
                    <a:p>
                      <a:pPr>
                        <a:buNone/>
                      </a:pPr>
                      <a:r>
                        <a:rPr lang="zh-CN" altLang="en-US" sz="2000" dirty="0"/>
                        <a:t>211</a:t>
                      </a:r>
                    </a:p>
                  </a:txBody>
                  <a:tcPr/>
                </a:tc>
                <a:tc>
                  <a:txBody>
                    <a:bodyPr/>
                    <a:lstStyle/>
                    <a:p>
                      <a:pPr>
                        <a:buNone/>
                      </a:pPr>
                      <a:r>
                        <a:rPr lang="zh-CN" altLang="en-US" sz="2000"/>
                        <a:t>5.0</a:t>
                      </a:r>
                    </a:p>
                  </a:txBody>
                  <a:tcPr/>
                </a:tc>
                <a:tc>
                  <a:txBody>
                    <a:bodyPr/>
                    <a:lstStyle/>
                    <a:p>
                      <a:pPr>
                        <a:buNone/>
                      </a:pPr>
                      <a:r>
                        <a:rPr lang="zh-CN" altLang="en-US" sz="2000"/>
                        <a:t>740.0</a:t>
                      </a:r>
                    </a:p>
                  </a:txBody>
                  <a:tcPr/>
                </a:tc>
                <a:extLst>
                  <a:ext uri="{0D108BD9-81ED-4DB2-BD59-A6C34878D82A}">
                    <a16:rowId xmlns:a16="http://schemas.microsoft.com/office/drawing/2014/main" val="10002"/>
                  </a:ext>
                </a:extLst>
              </a:tr>
              <a:tr h="396240">
                <a:tc>
                  <a:txBody>
                    <a:bodyPr/>
                    <a:lstStyle/>
                    <a:p>
                      <a:pPr>
                        <a:buNone/>
                      </a:pPr>
                      <a:r>
                        <a:rPr lang="zh-CN" altLang="en-US" sz="2000"/>
                        <a:t>2</a:t>
                      </a:r>
                    </a:p>
                  </a:txBody>
                  <a:tcPr/>
                </a:tc>
                <a:tc>
                  <a:txBody>
                    <a:bodyPr/>
                    <a:lstStyle/>
                    <a:p>
                      <a:pPr>
                        <a:buNone/>
                      </a:pPr>
                      <a:r>
                        <a:rPr lang="zh-CN" altLang="en-US" sz="2000"/>
                        <a:t>146</a:t>
                      </a:r>
                    </a:p>
                  </a:txBody>
                  <a:tcPr/>
                </a:tc>
                <a:tc>
                  <a:txBody>
                    <a:bodyPr/>
                    <a:lstStyle/>
                    <a:p>
                      <a:pPr>
                        <a:buNone/>
                      </a:pPr>
                      <a:r>
                        <a:rPr lang="zh-CN" altLang="en-US" sz="2000" dirty="0"/>
                        <a:t>NaN</a:t>
                      </a:r>
                    </a:p>
                  </a:txBody>
                  <a:tcPr/>
                </a:tc>
                <a:tc>
                  <a:txBody>
                    <a:bodyPr/>
                    <a:lstStyle/>
                    <a:p>
                      <a:pPr>
                        <a:buNone/>
                      </a:pPr>
                      <a:r>
                        <a:rPr lang="zh-CN" altLang="en-US" sz="2000"/>
                        <a:t>NaN</a:t>
                      </a:r>
                    </a:p>
                  </a:txBody>
                  <a:tcPr/>
                </a:tc>
                <a:extLst>
                  <a:ext uri="{0D108BD9-81ED-4DB2-BD59-A6C34878D82A}">
                    <a16:rowId xmlns:a16="http://schemas.microsoft.com/office/drawing/2014/main" val="10003"/>
                  </a:ext>
                </a:extLst>
              </a:tr>
              <a:tr h="317053">
                <a:tc>
                  <a:txBody>
                    <a:bodyPr/>
                    <a:lstStyle/>
                    <a:p>
                      <a:pPr>
                        <a:buNone/>
                      </a:pPr>
                      <a:r>
                        <a:rPr lang="zh-CN" altLang="en-US" sz="2000"/>
                        <a:t>3</a:t>
                      </a:r>
                    </a:p>
                  </a:txBody>
                  <a:tcPr/>
                </a:tc>
                <a:tc>
                  <a:txBody>
                    <a:bodyPr/>
                    <a:lstStyle/>
                    <a:p>
                      <a:pPr>
                        <a:buNone/>
                      </a:pPr>
                      <a:r>
                        <a:rPr lang="zh-CN" altLang="en-US" sz="2000"/>
                        <a:t>102</a:t>
                      </a:r>
                    </a:p>
                  </a:txBody>
                  <a:tcPr/>
                </a:tc>
                <a:tc>
                  <a:txBody>
                    <a:bodyPr/>
                    <a:lstStyle/>
                    <a:p>
                      <a:pPr>
                        <a:buNone/>
                      </a:pPr>
                      <a:r>
                        <a:rPr lang="zh-CN" altLang="en-US" sz="2000" dirty="0"/>
                        <a:t>NaN</a:t>
                      </a:r>
                    </a:p>
                  </a:txBody>
                  <a:tcPr/>
                </a:tc>
                <a:tc>
                  <a:txBody>
                    <a:bodyPr/>
                    <a:lstStyle/>
                    <a:p>
                      <a:pPr>
                        <a:buNone/>
                      </a:pPr>
                      <a:r>
                        <a:rPr lang="zh-CN" altLang="en-US" sz="2000"/>
                        <a:t>415.0</a:t>
                      </a:r>
                    </a:p>
                  </a:txBody>
                  <a:tcPr/>
                </a:tc>
                <a:extLst>
                  <a:ext uri="{0D108BD9-81ED-4DB2-BD59-A6C34878D82A}">
                    <a16:rowId xmlns:a16="http://schemas.microsoft.com/office/drawing/2014/main" val="10004"/>
                  </a:ext>
                </a:extLst>
              </a:tr>
              <a:tr h="317053">
                <a:tc>
                  <a:txBody>
                    <a:bodyPr/>
                    <a:lstStyle/>
                    <a:p>
                      <a:pPr>
                        <a:buNone/>
                      </a:pPr>
                      <a:r>
                        <a:rPr lang="zh-CN" altLang="en-US" sz="2000"/>
                        <a:t>4</a:t>
                      </a:r>
                    </a:p>
                  </a:txBody>
                  <a:tcPr/>
                </a:tc>
                <a:tc>
                  <a:txBody>
                    <a:bodyPr/>
                    <a:lstStyle/>
                    <a:p>
                      <a:pPr>
                        <a:buNone/>
                      </a:pPr>
                      <a:r>
                        <a:rPr lang="zh-CN" altLang="en-US" sz="2000"/>
                        <a:t>53</a:t>
                      </a:r>
                    </a:p>
                  </a:txBody>
                  <a:tcPr/>
                </a:tc>
                <a:tc>
                  <a:txBody>
                    <a:bodyPr/>
                    <a:lstStyle/>
                    <a:p>
                      <a:pPr>
                        <a:buNone/>
                      </a:pPr>
                      <a:r>
                        <a:rPr lang="zh-CN" altLang="en-US" sz="2000" dirty="0"/>
                        <a:t>2.0</a:t>
                      </a:r>
                    </a:p>
                  </a:txBody>
                  <a:tcPr/>
                </a:tc>
                <a:tc>
                  <a:txBody>
                    <a:bodyPr/>
                    <a:lstStyle/>
                    <a:p>
                      <a:pPr>
                        <a:buNone/>
                      </a:pPr>
                      <a:r>
                        <a:rPr lang="zh-CN" altLang="en-US" sz="2000" dirty="0"/>
                        <a:t>70.0</a:t>
                      </a:r>
                    </a:p>
                  </a:txBody>
                  <a:tcPr/>
                </a:tc>
                <a:extLst>
                  <a:ext uri="{0D108BD9-81ED-4DB2-BD59-A6C34878D82A}">
                    <a16:rowId xmlns:a16="http://schemas.microsoft.com/office/drawing/2014/main" val="10005"/>
                  </a:ext>
                </a:extLst>
              </a:tr>
              <a:tr h="317053">
                <a:tc>
                  <a:txBody>
                    <a:bodyPr/>
                    <a:lstStyle/>
                    <a:p>
                      <a:pPr>
                        <a:buNone/>
                      </a:pPr>
                      <a:r>
                        <a:rPr lang="zh-CN" altLang="en-US" sz="2000"/>
                        <a:t>5</a:t>
                      </a:r>
                    </a:p>
                  </a:txBody>
                  <a:tcPr/>
                </a:tc>
                <a:tc>
                  <a:txBody>
                    <a:bodyPr/>
                    <a:lstStyle/>
                    <a:p>
                      <a:pPr>
                        <a:buNone/>
                      </a:pPr>
                      <a:r>
                        <a:rPr lang="zh-CN" altLang="en-US" sz="2000"/>
                        <a:t>114</a:t>
                      </a:r>
                    </a:p>
                  </a:txBody>
                  <a:tcPr/>
                </a:tc>
                <a:tc>
                  <a:txBody>
                    <a:bodyPr/>
                    <a:lstStyle/>
                    <a:p>
                      <a:pPr>
                        <a:buNone/>
                      </a:pPr>
                      <a:r>
                        <a:rPr lang="zh-CN" altLang="en-US" sz="2000"/>
                        <a:t>4.0</a:t>
                      </a:r>
                    </a:p>
                  </a:txBody>
                  <a:tcPr/>
                </a:tc>
                <a:tc>
                  <a:txBody>
                    <a:bodyPr/>
                    <a:lstStyle/>
                    <a:p>
                      <a:pPr>
                        <a:buNone/>
                      </a:pPr>
                      <a:r>
                        <a:rPr lang="zh-CN" altLang="en-US" sz="2000" dirty="0"/>
                        <a:t>475.0</a:t>
                      </a:r>
                    </a:p>
                  </a:txBody>
                  <a:tcPr/>
                </a:tc>
                <a:extLst>
                  <a:ext uri="{0D108BD9-81ED-4DB2-BD59-A6C34878D82A}">
                    <a16:rowId xmlns:a16="http://schemas.microsoft.com/office/drawing/2014/main" val="10006"/>
                  </a:ext>
                </a:extLst>
              </a:tr>
              <a:tr h="317053">
                <a:tc>
                  <a:txBody>
                    <a:bodyPr/>
                    <a:lstStyle/>
                    <a:p>
                      <a:pPr>
                        <a:buNone/>
                      </a:pPr>
                      <a:r>
                        <a:rPr lang="zh-CN" altLang="en-US" sz="2000"/>
                        <a:t>6</a:t>
                      </a:r>
                    </a:p>
                  </a:txBody>
                  <a:tcPr/>
                </a:tc>
                <a:tc>
                  <a:txBody>
                    <a:bodyPr/>
                    <a:lstStyle/>
                    <a:p>
                      <a:pPr>
                        <a:buNone/>
                      </a:pPr>
                      <a:r>
                        <a:rPr lang="zh-CN" altLang="en-US" sz="2000"/>
                        <a:t>37</a:t>
                      </a:r>
                    </a:p>
                  </a:txBody>
                  <a:tcPr/>
                </a:tc>
                <a:tc>
                  <a:txBody>
                    <a:bodyPr/>
                    <a:lstStyle/>
                    <a:p>
                      <a:pPr>
                        <a:buNone/>
                      </a:pPr>
                      <a:r>
                        <a:rPr lang="zh-CN" altLang="en-US" sz="2000"/>
                        <a:t>6.0</a:t>
                      </a:r>
                    </a:p>
                  </a:txBody>
                  <a:tcPr/>
                </a:tc>
                <a:tc>
                  <a:txBody>
                    <a:bodyPr/>
                    <a:lstStyle/>
                    <a:p>
                      <a:pPr>
                        <a:buNone/>
                      </a:pPr>
                      <a:r>
                        <a:rPr lang="zh-CN" altLang="en-US" sz="2000" dirty="0"/>
                        <a:t>NaN</a:t>
                      </a:r>
                    </a:p>
                  </a:txBody>
                  <a:tcPr/>
                </a:tc>
                <a:extLst>
                  <a:ext uri="{0D108BD9-81ED-4DB2-BD59-A6C34878D82A}">
                    <a16:rowId xmlns:a16="http://schemas.microsoft.com/office/drawing/2014/main" val="10007"/>
                  </a:ext>
                </a:extLst>
              </a:tr>
              <a:tr h="317053">
                <a:tc>
                  <a:txBody>
                    <a:bodyPr/>
                    <a:lstStyle/>
                    <a:p>
                      <a:pPr>
                        <a:buNone/>
                      </a:pPr>
                      <a:r>
                        <a:rPr lang="zh-CN" altLang="en-US" sz="2000"/>
                        <a:t>7</a:t>
                      </a:r>
                    </a:p>
                  </a:txBody>
                  <a:tcPr/>
                </a:tc>
                <a:tc>
                  <a:txBody>
                    <a:bodyPr/>
                    <a:lstStyle/>
                    <a:p>
                      <a:pPr>
                        <a:buNone/>
                      </a:pPr>
                      <a:r>
                        <a:rPr lang="zh-CN" altLang="en-US" sz="2000"/>
                        <a:t>93</a:t>
                      </a:r>
                    </a:p>
                  </a:txBody>
                  <a:tcPr/>
                </a:tc>
                <a:tc>
                  <a:txBody>
                    <a:bodyPr/>
                    <a:lstStyle/>
                    <a:p>
                      <a:pPr>
                        <a:buNone/>
                      </a:pPr>
                      <a:r>
                        <a:rPr lang="zh-CN" altLang="en-US" sz="2000"/>
                        <a:t>2.0</a:t>
                      </a:r>
                    </a:p>
                  </a:txBody>
                  <a:tcPr/>
                </a:tc>
                <a:tc>
                  <a:txBody>
                    <a:bodyPr/>
                    <a:lstStyle/>
                    <a:p>
                      <a:pPr>
                        <a:buNone/>
                      </a:pPr>
                      <a:r>
                        <a:rPr lang="zh-CN" altLang="en-US" sz="2000"/>
                        <a:t>150.0</a:t>
                      </a:r>
                    </a:p>
                  </a:txBody>
                  <a:tcPr/>
                </a:tc>
                <a:extLst>
                  <a:ext uri="{0D108BD9-81ED-4DB2-BD59-A6C34878D82A}">
                    <a16:rowId xmlns:a16="http://schemas.microsoft.com/office/drawing/2014/main" val="10008"/>
                  </a:ext>
                </a:extLst>
              </a:tr>
              <a:tr h="437059">
                <a:tc>
                  <a:txBody>
                    <a:bodyPr/>
                    <a:lstStyle/>
                    <a:p>
                      <a:pPr>
                        <a:buNone/>
                      </a:pPr>
                      <a:r>
                        <a:rPr lang="zh-CN" altLang="en-US" sz="2000"/>
                        <a:t>8</a:t>
                      </a:r>
                    </a:p>
                  </a:txBody>
                  <a:tcPr/>
                </a:tc>
                <a:tc>
                  <a:txBody>
                    <a:bodyPr/>
                    <a:lstStyle/>
                    <a:p>
                      <a:pPr>
                        <a:buNone/>
                      </a:pPr>
                      <a:r>
                        <a:rPr lang="zh-CN" altLang="en-US" sz="2000"/>
                        <a:t>123</a:t>
                      </a:r>
                    </a:p>
                  </a:txBody>
                  <a:tcPr/>
                </a:tc>
                <a:tc>
                  <a:txBody>
                    <a:bodyPr/>
                    <a:lstStyle/>
                    <a:p>
                      <a:pPr>
                        <a:buNone/>
                      </a:pPr>
                      <a:r>
                        <a:rPr lang="zh-CN" altLang="en-US" sz="2000"/>
                        <a:t>NaN</a:t>
                      </a:r>
                    </a:p>
                  </a:txBody>
                  <a:tcPr/>
                </a:tc>
                <a:tc>
                  <a:txBody>
                    <a:bodyPr/>
                    <a:lstStyle/>
                    <a:p>
                      <a:pPr>
                        <a:buNone/>
                      </a:pPr>
                      <a:r>
                        <a:rPr lang="zh-CN" altLang="en-US" sz="2000" dirty="0"/>
                        <a:t>1260.0</a:t>
                      </a:r>
                    </a:p>
                  </a:txBody>
                  <a:tcPr/>
                </a:tc>
                <a:extLst>
                  <a:ext uri="{0D108BD9-81ED-4DB2-BD59-A6C34878D82A}">
                    <a16:rowId xmlns:a16="http://schemas.microsoft.com/office/drawing/2014/main" val="10009"/>
                  </a:ext>
                </a:extLst>
              </a:tr>
            </a:tbl>
          </a:graphicData>
        </a:graphic>
      </p:graphicFrame>
      <p:sp>
        <p:nvSpPr>
          <p:cNvPr id="6" name="文本框 5"/>
          <p:cNvSpPr txBox="1"/>
          <p:nvPr/>
        </p:nvSpPr>
        <p:spPr>
          <a:xfrm>
            <a:off x="6163350" y="2575079"/>
            <a:ext cx="2304256" cy="400110"/>
          </a:xfrm>
          <a:prstGeom prst="rect">
            <a:avLst/>
          </a:prstGeom>
          <a:noFill/>
        </p:spPr>
        <p:txBody>
          <a:bodyPr wrap="square" rtlCol="0">
            <a:spAutoFit/>
          </a:bodyPr>
          <a:lstStyle/>
          <a:p>
            <a:pPr algn="ctr"/>
            <a:r>
              <a:rPr lang="zh-CN" altLang="en-US" sz="2000" dirty="0">
                <a:latin typeface="微软雅黑 Light" panose="020B0502040204020203" pitchFamily="34" charset="-122"/>
                <a:ea typeface="微软雅黑 Light" panose="020B0502040204020203" pitchFamily="34" charset="-122"/>
              </a:rPr>
              <a:t>变量解释</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335360" y="260648"/>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2965AB"/>
                </a:solidFill>
              </a:rPr>
              <a:t>Pandas简介</a:t>
            </a:r>
          </a:p>
        </p:txBody>
      </p:sp>
      <p:sp>
        <p:nvSpPr>
          <p:cNvPr id="3" name="Rectangle 3"/>
          <p:cNvSpPr txBox="1">
            <a:spLocks noChangeArrowheads="1"/>
          </p:cNvSpPr>
          <p:nvPr/>
        </p:nvSpPr>
        <p:spPr>
          <a:xfrm>
            <a:off x="497840" y="1052830"/>
            <a:ext cx="10081260" cy="5425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数据处理工具</a:t>
            </a:r>
            <a:r>
              <a:rPr lang="en-US" altLang="zh-CN" sz="2000" b="1" dirty="0">
                <a:solidFill>
                  <a:srgbClr val="2965AB"/>
                </a:solidFill>
              </a:rPr>
              <a:t>—Pandas</a:t>
            </a:r>
            <a:endParaRPr lang="zh-CN" sz="2000" dirty="0">
              <a:cs typeface="微软雅黑 Light" panose="020B0502040204020203" pitchFamily="34" charset="-122"/>
              <a:sym typeface="+mn-ea"/>
            </a:endParaRPr>
          </a:p>
          <a:p>
            <a:pPr lvl="1">
              <a:lnSpc>
                <a:spcPct val="100000"/>
              </a:lnSpc>
              <a:buClr>
                <a:srgbClr val="2965AB"/>
              </a:buClr>
              <a:buSzPct val="100000"/>
            </a:pPr>
            <a:r>
              <a:rPr lang="en-US" sz="2000" dirty="0">
                <a:sym typeface="+mn-ea"/>
              </a:rPr>
              <a:t>Pandas 是Python</a:t>
            </a:r>
            <a:r>
              <a:rPr lang="zh-CN" altLang="en-US" sz="2000" dirty="0">
                <a:sym typeface="+mn-ea"/>
              </a:rPr>
              <a:t>中</a:t>
            </a:r>
            <a:r>
              <a:rPr lang="en-US" sz="2000" dirty="0">
                <a:sym typeface="+mn-ea"/>
              </a:rPr>
              <a:t>的一种</a:t>
            </a:r>
            <a:r>
              <a:rPr lang="zh-CN" altLang="en-US" sz="2000" dirty="0">
                <a:sym typeface="+mn-ea"/>
              </a:rPr>
              <a:t>数据处理</a:t>
            </a:r>
            <a:r>
              <a:rPr lang="en-US" sz="2000" dirty="0" err="1">
                <a:sym typeface="+mn-ea"/>
              </a:rPr>
              <a:t>工具</a:t>
            </a:r>
            <a:r>
              <a:rPr lang="zh-CN" altLang="en-US" sz="2000" dirty="0">
                <a:sym typeface="+mn-ea"/>
              </a:rPr>
              <a:t>，是一个</a:t>
            </a:r>
            <a:r>
              <a:rPr lang="zh-CN" altLang="en-US" sz="2000" dirty="0">
                <a:solidFill>
                  <a:srgbClr val="FF0000"/>
                </a:solidFill>
                <a:sym typeface="+mn-ea"/>
              </a:rPr>
              <a:t>包</a:t>
            </a:r>
            <a:r>
              <a:rPr lang="zh-CN" altLang="en-US" sz="2000" dirty="0">
                <a:sym typeface="+mn-ea"/>
              </a:rPr>
              <a:t>（</a:t>
            </a:r>
            <a:r>
              <a:rPr lang="en-US" altLang="zh-CN" sz="2000" dirty="0">
                <a:sym typeface="+mn-ea"/>
              </a:rPr>
              <a:t>package)</a:t>
            </a:r>
            <a:r>
              <a:rPr lang="zh-CN" altLang="en-US" sz="2000" dirty="0">
                <a:sym typeface="+mn-ea"/>
              </a:rPr>
              <a:t>。</a:t>
            </a:r>
            <a:endParaRPr lang="en-US" sz="2000" dirty="0">
              <a:sym typeface="+mn-ea"/>
            </a:endParaRPr>
          </a:p>
          <a:p>
            <a:pPr lvl="1">
              <a:lnSpc>
                <a:spcPct val="100000"/>
              </a:lnSpc>
              <a:buClr>
                <a:srgbClr val="2965AB"/>
              </a:buClr>
              <a:buSzPct val="100000"/>
            </a:pPr>
            <a:endParaRPr lang="en-US" sz="2000" dirty="0">
              <a:sym typeface="+mn-ea"/>
            </a:endParaRPr>
          </a:p>
          <a:p>
            <a:pPr lvl="1">
              <a:lnSpc>
                <a:spcPct val="100000"/>
              </a:lnSpc>
              <a:buClr>
                <a:srgbClr val="2965AB"/>
              </a:buClr>
              <a:buSzPct val="100000"/>
            </a:pPr>
            <a:r>
              <a:rPr lang="en-US" sz="2000" dirty="0">
                <a:sym typeface="+mn-ea"/>
              </a:rPr>
              <a:t>Pandas的名称来自于面板数据（panel data）和数据分析（data analysis）</a:t>
            </a:r>
          </a:p>
          <a:p>
            <a:pPr lvl="1">
              <a:lnSpc>
                <a:spcPct val="100000"/>
              </a:lnSpc>
              <a:buClr>
                <a:srgbClr val="2965AB"/>
              </a:buClr>
              <a:buSzPct val="100000"/>
            </a:pPr>
            <a:endParaRPr lang="en-US" sz="2000" dirty="0">
              <a:sym typeface="+mn-ea"/>
            </a:endParaRPr>
          </a:p>
          <a:p>
            <a:pPr lvl="1">
              <a:lnSpc>
                <a:spcPct val="100000"/>
              </a:lnSpc>
              <a:buClr>
                <a:srgbClr val="2965AB"/>
              </a:buClr>
              <a:buSzPct val="100000"/>
            </a:pPr>
            <a:r>
              <a:rPr lang="en-US" sz="2000" dirty="0">
                <a:sym typeface="+mn-ea"/>
              </a:rPr>
              <a:t>Pandas为了解决数据分析任务而创建的</a:t>
            </a:r>
            <a:r>
              <a:rPr lang="zh-CN" altLang="en-US" sz="2000" dirty="0">
                <a:sym typeface="+mn-ea"/>
              </a:rPr>
              <a:t>，</a:t>
            </a:r>
            <a:r>
              <a:rPr lang="en-US" sz="2000" dirty="0">
                <a:sym typeface="+mn-ea"/>
              </a:rPr>
              <a:t>纳入了大量</a:t>
            </a:r>
            <a:r>
              <a:rPr lang="en-US" sz="2000" dirty="0">
                <a:solidFill>
                  <a:srgbClr val="FF0000"/>
                </a:solidFill>
                <a:sym typeface="+mn-ea"/>
              </a:rPr>
              <a:t>库</a:t>
            </a:r>
            <a:r>
              <a:rPr lang="en-US" sz="2000" dirty="0">
                <a:sym typeface="+mn-ea"/>
              </a:rPr>
              <a:t>和一些标准的数据模型，提供了高效地操作大型数据集所需的工具</a:t>
            </a:r>
          </a:p>
          <a:p>
            <a:pPr lvl="1">
              <a:lnSpc>
                <a:spcPct val="100000"/>
              </a:lnSpc>
              <a:buClr>
                <a:srgbClr val="2965AB"/>
              </a:buClr>
              <a:buSzPct val="100000"/>
            </a:pPr>
            <a:endParaRPr lang="en-US" sz="2000" dirty="0">
              <a:sym typeface="+mn-ea"/>
            </a:endParaRPr>
          </a:p>
          <a:p>
            <a:pPr lvl="1">
              <a:lnSpc>
                <a:spcPct val="100000"/>
              </a:lnSpc>
              <a:buClr>
                <a:srgbClr val="2965AB"/>
              </a:buClr>
              <a:buSzPct val="100000"/>
            </a:pPr>
            <a:r>
              <a:rPr lang="en-US" sz="2000" dirty="0">
                <a:sym typeface="+mn-ea"/>
              </a:rPr>
              <a:t>Pandas提供了大量能使我们快速便捷地处理数据的</a:t>
            </a:r>
            <a:r>
              <a:rPr lang="en-US" sz="2000" dirty="0">
                <a:solidFill>
                  <a:srgbClr val="FF0000"/>
                </a:solidFill>
                <a:sym typeface="+mn-ea"/>
              </a:rPr>
              <a:t>函数</a:t>
            </a:r>
            <a:r>
              <a:rPr lang="en-US" sz="2000" dirty="0">
                <a:sym typeface="+mn-ea"/>
              </a:rPr>
              <a:t>和方法。</a:t>
            </a:r>
          </a:p>
          <a:p>
            <a:pPr lvl="1">
              <a:lnSpc>
                <a:spcPct val="100000"/>
              </a:lnSpc>
              <a:buClr>
                <a:srgbClr val="2965AB"/>
              </a:buClr>
              <a:buSzPct val="100000"/>
            </a:pPr>
            <a:endParaRPr lang="en-US" sz="2000" dirty="0">
              <a:sym typeface="+mn-ea"/>
            </a:endParaRPr>
          </a:p>
          <a:p>
            <a:pPr lvl="1">
              <a:lnSpc>
                <a:spcPct val="100000"/>
              </a:lnSpc>
              <a:buClr>
                <a:srgbClr val="2965AB"/>
              </a:buClr>
              <a:buSzPct val="100000"/>
            </a:pPr>
            <a:r>
              <a:rPr lang="en-US" sz="2000" dirty="0">
                <a:sym typeface="+mn-ea"/>
              </a:rPr>
              <a:t>Pandas</a:t>
            </a:r>
            <a:r>
              <a:rPr lang="zh-CN" altLang="en-US" sz="2000" dirty="0">
                <a:sym typeface="+mn-ea"/>
              </a:rPr>
              <a:t>可以说是</a:t>
            </a:r>
            <a:r>
              <a:rPr lang="en-US" sz="2000" dirty="0">
                <a:sym typeface="+mn-ea"/>
              </a:rPr>
              <a:t>Python成为强大而高效的数据分析环境的重要因素之一</a:t>
            </a:r>
          </a:p>
          <a:p>
            <a:pPr lvl="1">
              <a:lnSpc>
                <a:spcPct val="100000"/>
              </a:lnSpc>
              <a:buClr>
                <a:srgbClr val="2965AB"/>
              </a:buClr>
              <a:buSzPct val="100000"/>
            </a:pPr>
            <a:endParaRPr lang="zh-CN" altLang="en-US" sz="2000" dirty="0">
              <a:sym typeface="+mn-ea"/>
            </a:endParaRPr>
          </a:p>
          <a:p>
            <a:pPr marL="457200" lvl="1" indent="0">
              <a:lnSpc>
                <a:spcPct val="100000"/>
              </a:lnSpc>
              <a:buClr>
                <a:srgbClr val="2965AB"/>
              </a:buClr>
              <a:buSzPct val="100000"/>
              <a:buNone/>
            </a:pPr>
            <a:endParaRPr lang="zh-CN" altLang="en-US" sz="2000" dirty="0">
              <a:sym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870" y="5184140"/>
            <a:ext cx="6819900" cy="141224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sym typeface="+mn-ea"/>
              </a:rPr>
              <a:t>缺失值判断</a:t>
            </a:r>
            <a:endParaRPr kumimoji="1" lang="zh-CN" altLang="en-US" b="1" dirty="0">
              <a:solidFill>
                <a:srgbClr val="2965AB"/>
              </a:solidFill>
            </a:endParaRP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endParaRPr lang="zh-CN" altLang="en-US" sz="2000" b="1" dirty="0">
              <a:solidFill>
                <a:srgbClr val="2965AB"/>
              </a:solidFill>
              <a:latin typeface="Monaco" panose="020B0509030404040204" pitchFamily="49" charset="0"/>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8" name="文本框 7"/>
          <p:cNvSpPr txBox="1"/>
          <p:nvPr/>
        </p:nvSpPr>
        <p:spPr>
          <a:xfrm>
            <a:off x="1487488" y="2204864"/>
            <a:ext cx="6192688" cy="2554545"/>
          </a:xfrm>
          <a:prstGeom prst="rect">
            <a:avLst/>
          </a:prstGeom>
          <a:solidFill>
            <a:schemeClr val="bg1">
              <a:lumMod val="95000"/>
            </a:schemeClr>
          </a:solidFill>
        </p:spPr>
        <p:txBody>
          <a:bodyPr wrap="square" rtlCol="0" anchor="t">
            <a:spAutoFit/>
          </a:bodyPr>
          <a:lstStyle/>
          <a:p>
            <a:r>
              <a:rPr lang="zh-CN" altLang="en-US" sz="2000" dirty="0">
                <a:latin typeface="Monaco" panose="020B0509030404040204" pitchFamily="49" charset="0"/>
              </a:rPr>
              <a:t>&lt;class 'pandas.core.frame.DataFrame'&gt;</a:t>
            </a:r>
          </a:p>
          <a:p>
            <a:r>
              <a:rPr lang="zh-CN" altLang="en-US" sz="2000" dirty="0">
                <a:latin typeface="Monaco" panose="020B0509030404040204" pitchFamily="49" charset="0"/>
              </a:rPr>
              <a:t>RangeIndex: </a:t>
            </a:r>
            <a:r>
              <a:rPr lang="zh-CN" altLang="en-US" sz="2000" dirty="0">
                <a:solidFill>
                  <a:srgbClr val="FF0000"/>
                </a:solidFill>
                <a:latin typeface="Monaco" panose="020B0509030404040204" pitchFamily="49" charset="0"/>
              </a:rPr>
              <a:t>322</a:t>
            </a:r>
            <a:r>
              <a:rPr lang="zh-CN" altLang="en-US" sz="2000" dirty="0">
                <a:latin typeface="Monaco" panose="020B0509030404040204" pitchFamily="49" charset="0"/>
              </a:rPr>
              <a:t> entries, 0 to 321</a:t>
            </a:r>
          </a:p>
          <a:p>
            <a:r>
              <a:rPr lang="zh-CN" altLang="en-US" sz="2000" dirty="0">
                <a:latin typeface="Monaco" panose="020B0509030404040204" pitchFamily="49" charset="0"/>
              </a:rPr>
              <a:t>Data columns (total 3 columns):</a:t>
            </a:r>
          </a:p>
          <a:p>
            <a:r>
              <a:rPr lang="zh-CN" altLang="en-US" sz="2000" dirty="0">
                <a:latin typeface="Monaco" panose="020B0509030404040204" pitchFamily="49" charset="0"/>
              </a:rPr>
              <a:t>Hits      322 non-null int64</a:t>
            </a:r>
          </a:p>
          <a:p>
            <a:r>
              <a:rPr lang="zh-CN" altLang="en-US" sz="2000" dirty="0">
                <a:latin typeface="Monaco" panose="020B0509030404040204" pitchFamily="49" charset="0"/>
              </a:rPr>
              <a:t>Years     308 non-null float64</a:t>
            </a:r>
          </a:p>
          <a:p>
            <a:r>
              <a:rPr lang="zh-CN" altLang="en-US" sz="2000" dirty="0">
                <a:latin typeface="Monaco" panose="020B0509030404040204" pitchFamily="49" charset="0"/>
              </a:rPr>
              <a:t>Salary    262 non-null float64</a:t>
            </a:r>
          </a:p>
          <a:p>
            <a:r>
              <a:rPr lang="zh-CN" altLang="en-US" sz="2000" dirty="0">
                <a:latin typeface="Monaco" panose="020B0509030404040204" pitchFamily="49" charset="0"/>
              </a:rPr>
              <a:t>dtypes: float64(2), int64(1)</a:t>
            </a:r>
          </a:p>
          <a:p>
            <a:r>
              <a:rPr lang="zh-CN" altLang="en-US" sz="2000" dirty="0">
                <a:latin typeface="Monaco" panose="020B0509030404040204" pitchFamily="49" charset="0"/>
              </a:rPr>
              <a:t>memory usage: 7.6 KB</a:t>
            </a:r>
          </a:p>
        </p:txBody>
      </p:sp>
      <p:sp>
        <p:nvSpPr>
          <p:cNvPr id="2" name="矩形 1"/>
          <p:cNvSpPr/>
          <p:nvPr/>
        </p:nvSpPr>
        <p:spPr>
          <a:xfrm>
            <a:off x="1487488" y="1628800"/>
            <a:ext cx="2185214" cy="400110"/>
          </a:xfrm>
          <a:prstGeom prst="rect">
            <a:avLst/>
          </a:prstGeom>
        </p:spPr>
        <p:txBody>
          <a:bodyPr wrap="none">
            <a:spAutoFit/>
          </a:bodyPr>
          <a:lstStyle/>
          <a:p>
            <a:r>
              <a:rPr lang="en-US" altLang="zh-CN" sz="2000" dirty="0">
                <a:solidFill>
                  <a:srgbClr val="000087"/>
                </a:solidFill>
                <a:highlight>
                  <a:srgbClr val="FFFFFF"/>
                </a:highlight>
                <a:latin typeface="Monaco" panose="020B0509030404040204" pitchFamily="49" charset="0"/>
              </a:rPr>
              <a:t>hitter</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info</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9" name="云形标注 5"/>
          <p:cNvSpPr/>
          <p:nvPr/>
        </p:nvSpPr>
        <p:spPr>
          <a:xfrm>
            <a:off x="7925410" y="1162016"/>
            <a:ext cx="3528392" cy="1152128"/>
          </a:xfrm>
          <a:prstGeom prst="cloudCallout">
            <a:avLst>
              <a:gd name="adj1" fmla="val -53330"/>
              <a:gd name="adj2" fmla="val 6124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可见哪个变量中存在缺失值，缺失了多少数据</a:t>
            </a:r>
          </a:p>
        </p:txBody>
      </p:sp>
      <p:sp>
        <p:nvSpPr>
          <p:cNvPr id="3" name="文本框 2"/>
          <p:cNvSpPr txBox="1"/>
          <p:nvPr/>
        </p:nvSpPr>
        <p:spPr>
          <a:xfrm>
            <a:off x="8500110" y="3093720"/>
            <a:ext cx="1113790" cy="368300"/>
          </a:xfrm>
          <a:prstGeom prst="rect">
            <a:avLst/>
          </a:prstGeom>
          <a:noFill/>
        </p:spPr>
        <p:txBody>
          <a:bodyPr wrap="square" rtlCol="0">
            <a:spAutoFit/>
          </a:bodyPr>
          <a:lstStyle/>
          <a:p>
            <a:r>
              <a:rPr lang="zh-CN" altLang="en-US" dirty="0">
                <a:solidFill>
                  <a:schemeClr val="dk1"/>
                </a:solidFill>
                <a:latin typeface="微软雅黑" panose="020B0503020204020204" charset="-122"/>
                <a:ea typeface="微软雅黑" panose="020B0503020204020204" charset="-122"/>
              </a:rPr>
              <a:t>无缺失值</a:t>
            </a:r>
          </a:p>
        </p:txBody>
      </p:sp>
      <p:cxnSp>
        <p:nvCxnSpPr>
          <p:cNvPr id="6" name="直接箭头连接符 5"/>
          <p:cNvCxnSpPr>
            <a:stCxn id="3" idx="1"/>
          </p:cNvCxnSpPr>
          <p:nvPr/>
        </p:nvCxnSpPr>
        <p:spPr>
          <a:xfrm flipH="1">
            <a:off x="6167755" y="3277870"/>
            <a:ext cx="2332355" cy="698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597900" y="3462020"/>
            <a:ext cx="1868805" cy="368300"/>
          </a:xfrm>
          <a:prstGeom prst="rect">
            <a:avLst/>
          </a:prstGeom>
          <a:noFill/>
        </p:spPr>
        <p:txBody>
          <a:bodyPr wrap="square" rtlCol="0">
            <a:spAutoFit/>
          </a:bodyPr>
          <a:lstStyle/>
          <a:p>
            <a:r>
              <a:rPr lang="zh-CN" altLang="en-US" dirty="0">
                <a:solidFill>
                  <a:schemeClr val="dk1"/>
                </a:solidFill>
                <a:latin typeface="微软雅黑" panose="020B0503020204020204" charset="-122"/>
                <a:ea typeface="微软雅黑" panose="020B0503020204020204" charset="-122"/>
              </a:rPr>
              <a:t>有</a:t>
            </a:r>
            <a:r>
              <a:rPr lang="en-US" altLang="zh-CN" dirty="0">
                <a:solidFill>
                  <a:schemeClr val="dk1"/>
                </a:solidFill>
                <a:latin typeface="微软雅黑" panose="020B0503020204020204" charset="-122"/>
                <a:ea typeface="微软雅黑" panose="020B0503020204020204" charset="-122"/>
              </a:rPr>
              <a:t>14</a:t>
            </a:r>
            <a:r>
              <a:rPr lang="zh-CN" altLang="en-US" dirty="0">
                <a:solidFill>
                  <a:schemeClr val="dk1"/>
                </a:solidFill>
                <a:latin typeface="微软雅黑" panose="020B0503020204020204" charset="-122"/>
                <a:ea typeface="微软雅黑" panose="020B0503020204020204" charset="-122"/>
              </a:rPr>
              <a:t>个缺失值</a:t>
            </a:r>
          </a:p>
        </p:txBody>
      </p:sp>
      <p:cxnSp>
        <p:nvCxnSpPr>
          <p:cNvPr id="10" name="直接箭头连接符 9"/>
          <p:cNvCxnSpPr>
            <a:stCxn id="7" idx="1"/>
          </p:cNvCxnSpPr>
          <p:nvPr/>
        </p:nvCxnSpPr>
        <p:spPr>
          <a:xfrm flipH="1">
            <a:off x="6265545" y="3646170"/>
            <a:ext cx="2332355" cy="698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710295" y="3830320"/>
            <a:ext cx="1868805" cy="368300"/>
          </a:xfrm>
          <a:prstGeom prst="rect">
            <a:avLst/>
          </a:prstGeom>
          <a:noFill/>
        </p:spPr>
        <p:txBody>
          <a:bodyPr wrap="square" rtlCol="0">
            <a:spAutoFit/>
          </a:bodyPr>
          <a:lstStyle/>
          <a:p>
            <a:r>
              <a:rPr lang="zh-CN" altLang="en-US" dirty="0">
                <a:solidFill>
                  <a:schemeClr val="dk1"/>
                </a:solidFill>
                <a:latin typeface="微软雅黑" panose="020B0503020204020204" charset="-122"/>
                <a:ea typeface="微软雅黑" panose="020B0503020204020204" charset="-122"/>
              </a:rPr>
              <a:t>有</a:t>
            </a:r>
            <a:r>
              <a:rPr lang="en-US" altLang="zh-CN" dirty="0">
                <a:solidFill>
                  <a:schemeClr val="dk1"/>
                </a:solidFill>
                <a:latin typeface="微软雅黑" panose="020B0503020204020204" charset="-122"/>
                <a:ea typeface="微软雅黑" panose="020B0503020204020204" charset="-122"/>
              </a:rPr>
              <a:t>60</a:t>
            </a:r>
            <a:r>
              <a:rPr lang="zh-CN" altLang="en-US" dirty="0">
                <a:solidFill>
                  <a:schemeClr val="dk1"/>
                </a:solidFill>
                <a:latin typeface="微软雅黑" panose="020B0503020204020204" charset="-122"/>
                <a:ea typeface="微软雅黑" panose="020B0503020204020204" charset="-122"/>
              </a:rPr>
              <a:t>个缺失值</a:t>
            </a:r>
          </a:p>
        </p:txBody>
      </p:sp>
      <p:cxnSp>
        <p:nvCxnSpPr>
          <p:cNvPr id="12" name="直接箭头连接符 11"/>
          <p:cNvCxnSpPr>
            <a:stCxn id="11" idx="1"/>
          </p:cNvCxnSpPr>
          <p:nvPr/>
        </p:nvCxnSpPr>
        <p:spPr>
          <a:xfrm flipH="1">
            <a:off x="6377940" y="4014470"/>
            <a:ext cx="2332355" cy="698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缺失值判断</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latin typeface="Monaco" panose="020B0509030404040204" pitchFamily="49" charset="0"/>
                <a:sym typeface="+mn-ea"/>
              </a:rPr>
              <a:t>isn</a:t>
            </a:r>
            <a:r>
              <a:rPr lang="en-US" altLang="zh-CN" sz="2000" b="1" dirty="0">
                <a:solidFill>
                  <a:srgbClr val="2965AB"/>
                </a:solidFill>
                <a:latin typeface="Monaco" panose="020B0509030404040204" pitchFamily="49" charset="0"/>
                <a:sym typeface="+mn-ea"/>
              </a:rPr>
              <a:t>a</a:t>
            </a:r>
            <a:r>
              <a:rPr lang="zh-CN" altLang="en-US" sz="2000" b="1" dirty="0">
                <a:solidFill>
                  <a:srgbClr val="2965AB"/>
                </a:solidFill>
                <a:latin typeface="Monaco" panose="020B0509030404040204" pitchFamily="49" charset="0"/>
                <a:sym typeface="+mn-ea"/>
              </a:rPr>
              <a:t>()函数</a:t>
            </a:r>
            <a:r>
              <a:rPr lang="en-US" altLang="zh-CN" sz="2000" b="1" dirty="0">
                <a:solidFill>
                  <a:srgbClr val="2965AB"/>
                </a:solidFill>
                <a:latin typeface="Monaco" panose="020B0509030404040204" pitchFamily="49" charset="0"/>
                <a:sym typeface="+mn-ea"/>
              </a:rPr>
              <a:t>可对Pandas对象中的所有数值进行逐一判断，如果是NaN标识的缺失值，则结果True，否则为False</a:t>
            </a:r>
            <a:endParaRPr sz="2000" dirty="0">
              <a:solidFill>
                <a:schemeClr val="tx1"/>
              </a:solidFill>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2" name="矩形 1"/>
          <p:cNvSpPr/>
          <p:nvPr/>
        </p:nvSpPr>
        <p:spPr>
          <a:xfrm>
            <a:off x="900429" y="2180793"/>
            <a:ext cx="2417227" cy="400110"/>
          </a:xfrm>
          <a:prstGeom prst="rect">
            <a:avLst/>
          </a:prstGeom>
        </p:spPr>
        <p:txBody>
          <a:bodyPr wrap="square">
            <a:spAutoFit/>
          </a:bodyPr>
          <a:lstStyle/>
          <a:p>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isna</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17" name="云形标注 5"/>
          <p:cNvSpPr/>
          <p:nvPr/>
        </p:nvSpPr>
        <p:spPr>
          <a:xfrm>
            <a:off x="5170834" y="5241554"/>
            <a:ext cx="2248440" cy="707886"/>
          </a:xfrm>
          <a:prstGeom prst="cloudCallout">
            <a:avLst>
              <a:gd name="adj1" fmla="val -69092"/>
              <a:gd name="adj2" fmla="val 10909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和原数据同样大小</a:t>
            </a:r>
          </a:p>
        </p:txBody>
      </p:sp>
      <p:graphicFrame>
        <p:nvGraphicFramePr>
          <p:cNvPr id="6" name="表格 5"/>
          <p:cNvGraphicFramePr/>
          <p:nvPr/>
        </p:nvGraphicFramePr>
        <p:xfrm>
          <a:off x="900430" y="2580640"/>
          <a:ext cx="3591560" cy="3962400"/>
        </p:xfrm>
        <a:graphic>
          <a:graphicData uri="http://schemas.openxmlformats.org/drawingml/2006/table">
            <a:tbl>
              <a:tblPr firstRow="1" bandRow="1">
                <a:tableStyleId>{5C22544A-7EE6-4342-B048-85BDC9FD1C3A}</a:tableStyleId>
              </a:tblPr>
              <a:tblGrid>
                <a:gridCol w="897890">
                  <a:extLst>
                    <a:ext uri="{9D8B030D-6E8A-4147-A177-3AD203B41FA5}">
                      <a16:colId xmlns:a16="http://schemas.microsoft.com/office/drawing/2014/main" val="20000"/>
                    </a:ext>
                  </a:extLst>
                </a:gridCol>
                <a:gridCol w="897890">
                  <a:extLst>
                    <a:ext uri="{9D8B030D-6E8A-4147-A177-3AD203B41FA5}">
                      <a16:colId xmlns:a16="http://schemas.microsoft.com/office/drawing/2014/main" val="20001"/>
                    </a:ext>
                  </a:extLst>
                </a:gridCol>
                <a:gridCol w="897890">
                  <a:extLst>
                    <a:ext uri="{9D8B030D-6E8A-4147-A177-3AD203B41FA5}">
                      <a16:colId xmlns:a16="http://schemas.microsoft.com/office/drawing/2014/main" val="20002"/>
                    </a:ext>
                  </a:extLst>
                </a:gridCol>
                <a:gridCol w="897890">
                  <a:extLst>
                    <a:ext uri="{9D8B030D-6E8A-4147-A177-3AD203B41FA5}">
                      <a16:colId xmlns:a16="http://schemas.microsoft.com/office/drawing/2014/main" val="20003"/>
                    </a:ext>
                  </a:extLst>
                </a:gridCol>
              </a:tblGrid>
              <a:tr h="396240">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395605">
                <a:tc>
                  <a:txBody>
                    <a:bodyPr/>
                    <a:lstStyle/>
                    <a:p>
                      <a:pPr>
                        <a:buNone/>
                      </a:pPr>
                      <a:r>
                        <a:rPr lang="zh-CN" altLang="en-US" sz="2000"/>
                        <a:t>0</a:t>
                      </a:r>
                    </a:p>
                  </a:txBody>
                  <a:tcPr/>
                </a:tc>
                <a:tc>
                  <a:txBody>
                    <a:bodyPr/>
                    <a:lstStyle/>
                    <a:p>
                      <a:pPr>
                        <a:buNone/>
                      </a:pPr>
                      <a:r>
                        <a:rPr lang="zh-CN" altLang="en-US" sz="2000"/>
                        <a:t>False</a:t>
                      </a:r>
                    </a:p>
                  </a:txBody>
                  <a:tcPr/>
                </a:tc>
                <a:tc>
                  <a:txBody>
                    <a:bodyPr/>
                    <a:lstStyle/>
                    <a:p>
                      <a:pPr>
                        <a:buNone/>
                      </a:pPr>
                      <a:r>
                        <a:rPr lang="zh-CN" altLang="en-US" sz="2000"/>
                        <a:t>False</a:t>
                      </a:r>
                    </a:p>
                  </a:txBody>
                  <a:tcPr/>
                </a:tc>
                <a:tc>
                  <a:txBody>
                    <a:bodyPr/>
                    <a:lstStyle/>
                    <a:p>
                      <a:pPr>
                        <a:buNone/>
                      </a:pPr>
                      <a:r>
                        <a:rPr lang="zh-CN" altLang="en-US" sz="2000"/>
                        <a:t>False</a:t>
                      </a:r>
                    </a:p>
                  </a:txBody>
                  <a:tcPr/>
                </a:tc>
                <a:extLst>
                  <a:ext uri="{0D108BD9-81ED-4DB2-BD59-A6C34878D82A}">
                    <a16:rowId xmlns:a16="http://schemas.microsoft.com/office/drawing/2014/main" val="10001"/>
                  </a:ext>
                </a:extLst>
              </a:tr>
              <a:tr h="395605">
                <a:tc>
                  <a:txBody>
                    <a:bodyPr/>
                    <a:lstStyle/>
                    <a:p>
                      <a:pPr>
                        <a:buNone/>
                      </a:pPr>
                      <a:r>
                        <a:rPr lang="zh-CN" altLang="en-US" sz="2000"/>
                        <a:t>1</a:t>
                      </a:r>
                    </a:p>
                  </a:txBody>
                  <a:tcPr/>
                </a:tc>
                <a:tc>
                  <a:txBody>
                    <a:bodyPr/>
                    <a:lstStyle/>
                    <a:p>
                      <a:pPr>
                        <a:buNone/>
                      </a:pPr>
                      <a:r>
                        <a:rPr lang="zh-CN" altLang="en-US" sz="2000"/>
                        <a:t>False</a:t>
                      </a:r>
                    </a:p>
                  </a:txBody>
                  <a:tcPr/>
                </a:tc>
                <a:tc>
                  <a:txBody>
                    <a:bodyPr/>
                    <a:lstStyle/>
                    <a:p>
                      <a:pPr>
                        <a:buNone/>
                      </a:pPr>
                      <a:r>
                        <a:rPr lang="zh-CN" altLang="en-US" sz="2000"/>
                        <a:t>False</a:t>
                      </a:r>
                    </a:p>
                  </a:txBody>
                  <a:tcPr/>
                </a:tc>
                <a:tc>
                  <a:txBody>
                    <a:bodyPr/>
                    <a:lstStyle/>
                    <a:p>
                      <a:pPr>
                        <a:buNone/>
                      </a:pPr>
                      <a:r>
                        <a:rPr lang="zh-CN" altLang="en-US" sz="2000"/>
                        <a:t>False</a:t>
                      </a:r>
                    </a:p>
                  </a:txBody>
                  <a:tcPr/>
                </a:tc>
                <a:extLst>
                  <a:ext uri="{0D108BD9-81ED-4DB2-BD59-A6C34878D82A}">
                    <a16:rowId xmlns:a16="http://schemas.microsoft.com/office/drawing/2014/main" val="10002"/>
                  </a:ext>
                </a:extLst>
              </a:tr>
              <a:tr h="395605">
                <a:tc>
                  <a:txBody>
                    <a:bodyPr/>
                    <a:lstStyle/>
                    <a:p>
                      <a:pPr>
                        <a:buNone/>
                      </a:pPr>
                      <a:r>
                        <a:rPr lang="zh-CN" altLang="en-US" sz="2000"/>
                        <a:t>2</a:t>
                      </a:r>
                    </a:p>
                  </a:txBody>
                  <a:tcPr/>
                </a:tc>
                <a:tc>
                  <a:txBody>
                    <a:bodyPr/>
                    <a:lstStyle/>
                    <a:p>
                      <a:pPr>
                        <a:buNone/>
                      </a:pPr>
                      <a:r>
                        <a:rPr lang="zh-CN" altLang="en-US" sz="2000"/>
                        <a:t>False</a:t>
                      </a:r>
                    </a:p>
                  </a:txBody>
                  <a:tcPr/>
                </a:tc>
                <a:tc>
                  <a:txBody>
                    <a:bodyPr/>
                    <a:lstStyle/>
                    <a:p>
                      <a:pPr>
                        <a:buNone/>
                      </a:pPr>
                      <a:r>
                        <a:rPr lang="zh-CN" altLang="en-US" sz="2000"/>
                        <a:t>True</a:t>
                      </a:r>
                    </a:p>
                  </a:txBody>
                  <a:tcPr/>
                </a:tc>
                <a:tc>
                  <a:txBody>
                    <a:bodyPr/>
                    <a:lstStyle/>
                    <a:p>
                      <a:pPr>
                        <a:buNone/>
                      </a:pPr>
                      <a:r>
                        <a:rPr lang="zh-CN" altLang="en-US" sz="2000"/>
                        <a:t>True</a:t>
                      </a:r>
                    </a:p>
                  </a:txBody>
                  <a:tcPr/>
                </a:tc>
                <a:extLst>
                  <a:ext uri="{0D108BD9-81ED-4DB2-BD59-A6C34878D82A}">
                    <a16:rowId xmlns:a16="http://schemas.microsoft.com/office/drawing/2014/main" val="10003"/>
                  </a:ext>
                </a:extLst>
              </a:tr>
              <a:tr h="395605">
                <a:tc>
                  <a:txBody>
                    <a:bodyPr/>
                    <a:lstStyle/>
                    <a:p>
                      <a:pPr>
                        <a:buNone/>
                      </a:pPr>
                      <a:r>
                        <a:rPr lang="zh-CN" altLang="en-US" sz="2000"/>
                        <a:t>3</a:t>
                      </a:r>
                    </a:p>
                  </a:txBody>
                  <a:tcPr/>
                </a:tc>
                <a:tc>
                  <a:txBody>
                    <a:bodyPr/>
                    <a:lstStyle/>
                    <a:p>
                      <a:pPr>
                        <a:buNone/>
                      </a:pPr>
                      <a:r>
                        <a:rPr lang="zh-CN" altLang="en-US" sz="2000"/>
                        <a:t>False</a:t>
                      </a:r>
                    </a:p>
                  </a:txBody>
                  <a:tcPr/>
                </a:tc>
                <a:tc>
                  <a:txBody>
                    <a:bodyPr/>
                    <a:lstStyle/>
                    <a:p>
                      <a:pPr>
                        <a:buNone/>
                      </a:pPr>
                      <a:r>
                        <a:rPr lang="zh-CN" altLang="en-US" sz="2000"/>
                        <a:t>True</a:t>
                      </a:r>
                    </a:p>
                  </a:txBody>
                  <a:tcPr/>
                </a:tc>
                <a:tc>
                  <a:txBody>
                    <a:bodyPr/>
                    <a:lstStyle/>
                    <a:p>
                      <a:pPr>
                        <a:buNone/>
                      </a:pPr>
                      <a:r>
                        <a:rPr lang="zh-CN" altLang="en-US" sz="2000"/>
                        <a:t>False</a:t>
                      </a:r>
                    </a:p>
                  </a:txBody>
                  <a:tcPr/>
                </a:tc>
                <a:extLst>
                  <a:ext uri="{0D108BD9-81ED-4DB2-BD59-A6C34878D82A}">
                    <a16:rowId xmlns:a16="http://schemas.microsoft.com/office/drawing/2014/main" val="10004"/>
                  </a:ext>
                </a:extLst>
              </a:tr>
              <a:tr h="395605">
                <a:tc>
                  <a:txBody>
                    <a:bodyPr/>
                    <a:lstStyle/>
                    <a:p>
                      <a:pPr>
                        <a:buNone/>
                      </a:pPr>
                      <a:r>
                        <a:rPr lang="en-US" altLang="zh-CN" sz="2000"/>
                        <a:t>…………</a:t>
                      </a:r>
                    </a:p>
                  </a:txBody>
                  <a:tcPr/>
                </a:tc>
                <a:tc>
                  <a:txBody>
                    <a:bodyPr/>
                    <a:lstStyle/>
                    <a:p>
                      <a:pPr>
                        <a:buNone/>
                      </a:pPr>
                      <a:r>
                        <a:rPr lang="en-US" altLang="zh-CN" sz="2000"/>
                        <a:t>…………</a:t>
                      </a:r>
                    </a:p>
                  </a:txBody>
                  <a:tcPr/>
                </a:tc>
                <a:tc>
                  <a:txBody>
                    <a:bodyPr/>
                    <a:lstStyle/>
                    <a:p>
                      <a:pPr>
                        <a:buNone/>
                      </a:pPr>
                      <a:r>
                        <a:rPr lang="en-US" altLang="zh-CN" sz="2000"/>
                        <a:t>…………</a:t>
                      </a:r>
                    </a:p>
                  </a:txBody>
                  <a:tcPr/>
                </a:tc>
                <a:tc>
                  <a:txBody>
                    <a:bodyPr/>
                    <a:lstStyle/>
                    <a:p>
                      <a:pPr>
                        <a:buNone/>
                      </a:pPr>
                      <a:r>
                        <a:rPr lang="en-US" altLang="zh-CN" sz="2000"/>
                        <a:t>…………</a:t>
                      </a:r>
                    </a:p>
                  </a:txBody>
                  <a:tcPr/>
                </a:tc>
                <a:extLst>
                  <a:ext uri="{0D108BD9-81ED-4DB2-BD59-A6C34878D82A}">
                    <a16:rowId xmlns:a16="http://schemas.microsoft.com/office/drawing/2014/main" val="10005"/>
                  </a:ext>
                </a:extLst>
              </a:tr>
              <a:tr h="395605">
                <a:tc>
                  <a:txBody>
                    <a:bodyPr/>
                    <a:lstStyle/>
                    <a:p>
                      <a:pPr>
                        <a:buNone/>
                      </a:pPr>
                      <a:r>
                        <a:rPr lang="zh-CN" altLang="en-US" sz="2000"/>
                        <a:t>319</a:t>
                      </a:r>
                    </a:p>
                  </a:txBody>
                  <a:tcPr/>
                </a:tc>
                <a:tc>
                  <a:txBody>
                    <a:bodyPr/>
                    <a:lstStyle/>
                    <a:p>
                      <a:pPr>
                        <a:buNone/>
                      </a:pPr>
                      <a:r>
                        <a:rPr lang="zh-CN" altLang="en-US" sz="2000"/>
                        <a:t>False</a:t>
                      </a:r>
                    </a:p>
                  </a:txBody>
                  <a:tcPr/>
                </a:tc>
                <a:tc>
                  <a:txBody>
                    <a:bodyPr/>
                    <a:lstStyle/>
                    <a:p>
                      <a:pPr>
                        <a:buNone/>
                      </a:pPr>
                      <a:r>
                        <a:rPr lang="zh-CN" altLang="en-US" sz="2000"/>
                        <a:t>False</a:t>
                      </a:r>
                    </a:p>
                  </a:txBody>
                  <a:tcPr/>
                </a:tc>
                <a:tc>
                  <a:txBody>
                    <a:bodyPr/>
                    <a:lstStyle/>
                    <a:p>
                      <a:pPr>
                        <a:buNone/>
                      </a:pPr>
                      <a:r>
                        <a:rPr lang="zh-CN" altLang="en-US" sz="2000"/>
                        <a:t>False</a:t>
                      </a:r>
                    </a:p>
                  </a:txBody>
                  <a:tcPr/>
                </a:tc>
                <a:extLst>
                  <a:ext uri="{0D108BD9-81ED-4DB2-BD59-A6C34878D82A}">
                    <a16:rowId xmlns:a16="http://schemas.microsoft.com/office/drawing/2014/main" val="10006"/>
                  </a:ext>
                </a:extLst>
              </a:tr>
              <a:tr h="395605">
                <a:tc>
                  <a:txBody>
                    <a:bodyPr/>
                    <a:lstStyle/>
                    <a:p>
                      <a:pPr>
                        <a:buNone/>
                      </a:pPr>
                      <a:r>
                        <a:rPr lang="zh-CN" altLang="en-US" sz="2000"/>
                        <a:t>320</a:t>
                      </a:r>
                    </a:p>
                  </a:txBody>
                  <a:tcPr/>
                </a:tc>
                <a:tc>
                  <a:txBody>
                    <a:bodyPr/>
                    <a:lstStyle/>
                    <a:p>
                      <a:pPr>
                        <a:buNone/>
                      </a:pPr>
                      <a:r>
                        <a:rPr lang="zh-CN" altLang="en-US" sz="2000"/>
                        <a:t>False</a:t>
                      </a:r>
                    </a:p>
                  </a:txBody>
                  <a:tcPr/>
                </a:tc>
                <a:tc>
                  <a:txBody>
                    <a:bodyPr/>
                    <a:lstStyle/>
                    <a:p>
                      <a:pPr>
                        <a:buNone/>
                      </a:pPr>
                      <a:r>
                        <a:rPr lang="zh-CN" altLang="en-US" sz="2000"/>
                        <a:t>False</a:t>
                      </a:r>
                    </a:p>
                  </a:txBody>
                  <a:tcPr/>
                </a:tc>
                <a:tc>
                  <a:txBody>
                    <a:bodyPr/>
                    <a:lstStyle/>
                    <a:p>
                      <a:pPr>
                        <a:buNone/>
                      </a:pPr>
                      <a:r>
                        <a:rPr lang="zh-CN" altLang="en-US" sz="2000"/>
                        <a:t>False</a:t>
                      </a:r>
                    </a:p>
                  </a:txBody>
                  <a:tcPr/>
                </a:tc>
                <a:extLst>
                  <a:ext uri="{0D108BD9-81ED-4DB2-BD59-A6C34878D82A}">
                    <a16:rowId xmlns:a16="http://schemas.microsoft.com/office/drawing/2014/main" val="10007"/>
                  </a:ext>
                </a:extLst>
              </a:tr>
              <a:tr h="395605">
                <a:tc>
                  <a:txBody>
                    <a:bodyPr/>
                    <a:lstStyle/>
                    <a:p>
                      <a:pPr>
                        <a:buNone/>
                      </a:pPr>
                      <a:r>
                        <a:rPr lang="zh-CN" altLang="en-US" sz="2000"/>
                        <a:t>321</a:t>
                      </a:r>
                    </a:p>
                  </a:txBody>
                  <a:tcPr/>
                </a:tc>
                <a:tc>
                  <a:txBody>
                    <a:bodyPr/>
                    <a:lstStyle/>
                    <a:p>
                      <a:pPr>
                        <a:buNone/>
                      </a:pPr>
                      <a:r>
                        <a:rPr lang="zh-CN" altLang="en-US" sz="2000"/>
                        <a:t>False</a:t>
                      </a:r>
                    </a:p>
                  </a:txBody>
                  <a:tcPr/>
                </a:tc>
                <a:tc>
                  <a:txBody>
                    <a:bodyPr/>
                    <a:lstStyle/>
                    <a:p>
                      <a:pPr>
                        <a:buNone/>
                      </a:pPr>
                      <a:r>
                        <a:rPr lang="zh-CN" altLang="en-US" sz="2000"/>
                        <a:t>False</a:t>
                      </a:r>
                    </a:p>
                  </a:txBody>
                  <a:tcPr/>
                </a:tc>
                <a:tc>
                  <a:txBody>
                    <a:bodyPr/>
                    <a:lstStyle/>
                    <a:p>
                      <a:pPr>
                        <a:buNone/>
                      </a:pPr>
                      <a:r>
                        <a:rPr lang="zh-CN" altLang="en-US" sz="2000" dirty="0"/>
                        <a:t>False</a:t>
                      </a:r>
                    </a:p>
                  </a:txBody>
                  <a:tcPr/>
                </a:tc>
                <a:extLst>
                  <a:ext uri="{0D108BD9-81ED-4DB2-BD59-A6C34878D82A}">
                    <a16:rowId xmlns:a16="http://schemas.microsoft.com/office/drawing/2014/main" val="10008"/>
                  </a:ext>
                </a:extLst>
              </a:tr>
              <a:tr h="395605">
                <a:tc gridSpan="4">
                  <a:txBody>
                    <a:bodyPr/>
                    <a:lstStyle/>
                    <a:p>
                      <a:pPr>
                        <a:buNone/>
                      </a:pPr>
                      <a:r>
                        <a:rPr lang="zh-CN" altLang="en-US" sz="2000" dirty="0"/>
                        <a:t>322 rows × 3 columns</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5400600"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2965AB"/>
              </a:buClr>
              <a:buSzPct val="50000"/>
              <a:buFont typeface="Wingdings" panose="05000000000000000000" pitchFamily="2" charset="2"/>
              <a:buNone/>
            </a:pPr>
            <a:r>
              <a:rPr lang="zh-TW" altLang="en-US" b="1" dirty="0">
                <a:solidFill>
                  <a:srgbClr val="2965AB"/>
                </a:solidFill>
                <a:latin typeface="Monaco" panose="020B0509030404040204" pitchFamily="49" charset="0"/>
              </a:rPr>
              <a:t>查看缺失值的比例</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rgbClr val="2965AB"/>
              </a:buClr>
              <a:buSzPct val="50000"/>
              <a:buFont typeface="Wingdings" panose="05000000000000000000" pitchFamily="2" charset="2"/>
              <a:buChar char="l"/>
            </a:pPr>
            <a:endParaRPr lang="en-US" altLang="zh-TW" sz="2000"/>
          </a:p>
          <a:p>
            <a:pPr lvl="1">
              <a:lnSpc>
                <a:spcPct val="100000"/>
              </a:lnSpc>
              <a:buClr>
                <a:srgbClr val="2965AB"/>
              </a:buClr>
              <a:buSzPct val="50000"/>
              <a:buFont typeface="Wingdings" panose="05000000000000000000" pitchFamily="2" charset="2"/>
              <a:buChar char="l"/>
            </a:pPr>
            <a:r>
              <a:rPr lang="en-US" altLang="zh-TW" sz="2000"/>
              <a:t>True和False在进行算术运算时，可以将其分别视为1和0。所以为了统计每一行或者每一列的缺失值数量，我们可以直接沿行或者沿列进行求和</a:t>
            </a:r>
          </a:p>
          <a:p>
            <a:pPr marL="457200" lvl="1" indent="0">
              <a:lnSpc>
                <a:spcPct val="100000"/>
              </a:lnSpc>
              <a:buClr>
                <a:srgbClr val="2965AB"/>
              </a:buClr>
              <a:buSzPct val="50000"/>
              <a:buFont typeface="Wingdings" panose="05000000000000000000" pitchFamily="2" charset="2"/>
              <a:buNone/>
            </a:pPr>
            <a:endParaRPr lang="en-US" altLang="zh-TW" sz="2000" dirty="0">
              <a:latin typeface="微软雅黑" panose="020B0503020204020204" charset="-122"/>
              <a:ea typeface="微软雅黑" panose="020B0503020204020204" charset="-122"/>
            </a:endParaRPr>
          </a:p>
        </p:txBody>
      </p:sp>
      <p:sp>
        <p:nvSpPr>
          <p:cNvPr id="7" name="Rectangle 6"/>
          <p:cNvSpPr/>
          <p:nvPr/>
        </p:nvSpPr>
        <p:spPr>
          <a:xfrm>
            <a:off x="1271464" y="4562980"/>
            <a:ext cx="3936268" cy="498726"/>
          </a:xfrm>
          <a:prstGeom prst="rect">
            <a:avLst/>
          </a:prstGeom>
          <a:solidFill>
            <a:schemeClr val="bg1">
              <a:lumMod val="95000"/>
            </a:schemeClr>
          </a:solidFill>
        </p:spPr>
        <p:txBody>
          <a:bodyPr wrap="square">
            <a:spAutoFit/>
          </a:bodyPr>
          <a:lstStyle/>
          <a:p>
            <a:pPr>
              <a:lnSpc>
                <a:spcPct val="150000"/>
              </a:lnSpc>
            </a:pPr>
            <a:r>
              <a:rPr lang="en-US" sz="2000" dirty="0">
                <a:latin typeface="Monaco" panose="020B0509030404040204" pitchFamily="49" charset="0"/>
              </a:rPr>
              <a:t>0.18633540372670807</a:t>
            </a:r>
          </a:p>
        </p:txBody>
      </p:sp>
      <p:sp>
        <p:nvSpPr>
          <p:cNvPr id="2" name="矩形 1"/>
          <p:cNvSpPr/>
          <p:nvPr/>
        </p:nvSpPr>
        <p:spPr>
          <a:xfrm>
            <a:off x="1271464" y="2269814"/>
            <a:ext cx="6096000" cy="707886"/>
          </a:xfrm>
          <a:prstGeom prst="rect">
            <a:avLst/>
          </a:prstGeom>
        </p:spPr>
        <p:txBody>
          <a:bodyPr>
            <a:spAutoFit/>
          </a:bodyPr>
          <a:lstStyle/>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统计该列缺失值个数</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hitter</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'Salary'</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isna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sum</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6" name="矩形 5"/>
          <p:cNvSpPr/>
          <p:nvPr/>
        </p:nvSpPr>
        <p:spPr>
          <a:xfrm>
            <a:off x="1271464" y="2978410"/>
            <a:ext cx="1289472" cy="400110"/>
          </a:xfrm>
          <a:prstGeom prst="rect">
            <a:avLst/>
          </a:prstGeom>
          <a:solidFill>
            <a:schemeClr val="bg1">
              <a:lumMod val="95000"/>
            </a:schemeClr>
          </a:solidFill>
        </p:spPr>
        <p:txBody>
          <a:bodyPr wrap="square">
            <a:spAutoFit/>
          </a:bodyPr>
          <a:lstStyle/>
          <a:p>
            <a:r>
              <a:rPr lang="zh-CN" altLang="en-US" sz="2000" dirty="0">
                <a:latin typeface="Monaco" panose="020B0509030404040204" pitchFamily="49" charset="0"/>
              </a:rPr>
              <a:t>60</a:t>
            </a:r>
          </a:p>
        </p:txBody>
      </p:sp>
      <p:sp>
        <p:nvSpPr>
          <p:cNvPr id="9" name="矩形 8"/>
          <p:cNvSpPr/>
          <p:nvPr/>
        </p:nvSpPr>
        <p:spPr>
          <a:xfrm>
            <a:off x="1271464" y="3855118"/>
            <a:ext cx="7531224" cy="707886"/>
          </a:xfrm>
          <a:prstGeom prst="rect">
            <a:avLst/>
          </a:prstGeom>
        </p:spPr>
        <p:txBody>
          <a:bodyPr wrap="square">
            <a:spAutoFit/>
          </a:bodyPr>
          <a:lstStyle/>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统计该列缺失值比例</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hitter</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'Salary'</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isna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sum</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shape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endParaRPr lang="zh-CN" altLang="en-US" sz="2000" dirty="0">
              <a:solidFill>
                <a:schemeClr val="tx1"/>
              </a:solidFill>
            </a:endParaRPr>
          </a:p>
          <a:p>
            <a:pPr lvl="1">
              <a:lnSpc>
                <a:spcPct val="100000"/>
              </a:lnSpc>
              <a:buClr>
                <a:srgbClr val="2965AB"/>
              </a:buClr>
              <a:buSzPct val="100000"/>
            </a:pPr>
            <a:endParaRPr sz="2000" dirty="0">
              <a:cs typeface="微软雅黑" panose="020B0503020204020204" charset="-122"/>
              <a:sym typeface="+mn-ea"/>
            </a:endParaRPr>
          </a:p>
          <a:p>
            <a:pPr lvl="1">
              <a:lnSpc>
                <a:spcPct val="100000"/>
              </a:lnSpc>
              <a:buClr>
                <a:srgbClr val="2965AB"/>
              </a:buClr>
              <a:buSzPct val="100000"/>
            </a:pPr>
            <a:r>
              <a:rPr sz="2000" dirty="0">
                <a:cs typeface="微软雅黑" panose="020B0503020204020204" charset="-122"/>
                <a:sym typeface="+mn-ea"/>
              </a:rPr>
              <a:t>Pandas</a:t>
            </a:r>
            <a:r>
              <a:rPr lang="zh-CN" altLang="en-US" sz="2000" dirty="0">
                <a:cs typeface="微软雅黑" panose="020B0503020204020204" charset="-122"/>
                <a:sym typeface="+mn-ea"/>
              </a:rPr>
              <a:t>用</a:t>
            </a:r>
            <a:r>
              <a:rPr lang="en-US" altLang="zh-CN" sz="2000" dirty="0">
                <a:cs typeface="微软雅黑" panose="020B0503020204020204" charset="-122"/>
                <a:sym typeface="+mn-ea"/>
              </a:rPr>
              <a:t>.</a:t>
            </a:r>
            <a:r>
              <a:rPr sz="2000" dirty="0" err="1">
                <a:latin typeface="Monaco" panose="020B0509030404040204" pitchFamily="49" charset="0"/>
                <a:ea typeface="微软雅黑" panose="020B0503020204020204" charset="-122"/>
                <a:cs typeface="微软雅黑" panose="020B0503020204020204" charset="-122"/>
                <a:sym typeface="+mn-ea"/>
              </a:rPr>
              <a:t>dropna</a:t>
            </a:r>
            <a:r>
              <a:rPr sz="2000" dirty="0">
                <a:latin typeface="Monaco" panose="020B0509030404040204" pitchFamily="49" charset="0"/>
                <a:ea typeface="微软雅黑" panose="020B0503020204020204" charset="-122"/>
                <a:cs typeface="微软雅黑" panose="020B0503020204020204" charset="-122"/>
                <a:sym typeface="+mn-ea"/>
              </a:rPr>
              <a:t>()</a:t>
            </a:r>
            <a:r>
              <a:rPr lang="zh-CN" altLang="en-US" sz="2000" dirty="0">
                <a:latin typeface="Monaco" panose="020B0509030404040204" pitchFamily="49" charset="0"/>
                <a:ea typeface="微软雅黑" panose="020B0503020204020204" charset="-122"/>
                <a:cs typeface="微软雅黑" panose="020B0503020204020204" charset="-122"/>
                <a:sym typeface="+mn-ea"/>
              </a:rPr>
              <a:t>函数</a:t>
            </a:r>
            <a:r>
              <a:rPr lang="zh-CN" altLang="en-US" sz="2000" dirty="0">
                <a:cs typeface="微软雅黑" panose="020B0503020204020204" charset="-122"/>
                <a:sym typeface="+mn-ea"/>
              </a:rPr>
              <a:t>来删除</a:t>
            </a:r>
            <a:r>
              <a:rPr sz="2000" dirty="0" err="1">
                <a:cs typeface="微软雅黑" panose="020B0503020204020204" charset="-122"/>
                <a:sym typeface="+mn-ea"/>
              </a:rPr>
              <a:t>缺失值</a:t>
            </a:r>
            <a:r>
              <a:rPr lang="zh-CN" altLang="en-US" sz="2000" dirty="0">
                <a:cs typeface="微软雅黑" panose="020B0503020204020204" charset="-122"/>
                <a:sym typeface="+mn-ea"/>
              </a:rPr>
              <a:t>所在的行或者列</a:t>
            </a:r>
            <a:r>
              <a:rPr sz="2000" dirty="0">
                <a:cs typeface="微软雅黑" panose="020B0503020204020204" charset="-122"/>
                <a:sym typeface="+mn-ea"/>
              </a:rPr>
              <a:t>。</a:t>
            </a:r>
            <a:r>
              <a:rPr sz="2000" dirty="0" err="1">
                <a:cs typeface="微软雅黑" panose="020B0503020204020204" charset="-122"/>
                <a:sym typeface="+mn-ea"/>
              </a:rPr>
              <a:t>基本参数如下</a:t>
            </a:r>
            <a:r>
              <a:rPr lang="zh-CN" sz="2000" dirty="0">
                <a:cs typeface="微软雅黑" panose="020B0503020204020204" charset="-122"/>
                <a:sym typeface="+mn-ea"/>
              </a:rPr>
              <a:t>：</a:t>
            </a:r>
            <a:endParaRPr dirty="0">
              <a:sym typeface="+mn-ea"/>
            </a:endParaRPr>
          </a:p>
          <a:p>
            <a:pPr marL="914400" lvl="2" indent="0">
              <a:lnSpc>
                <a:spcPct val="100000"/>
              </a:lnSpc>
              <a:buClr>
                <a:srgbClr val="2965AB"/>
              </a:buClr>
              <a:buSzPct val="100000"/>
              <a:buNone/>
            </a:pPr>
            <a:endParaRPr dirty="0">
              <a:sym typeface="+mn-ea"/>
            </a:endParaRPr>
          </a:p>
          <a:p>
            <a:pPr marL="914400" lvl="2" indent="0">
              <a:lnSpc>
                <a:spcPct val="100000"/>
              </a:lnSpc>
              <a:buClr>
                <a:srgbClr val="2965AB"/>
              </a:buClr>
              <a:buSzPct val="100000"/>
              <a:buNone/>
            </a:pPr>
            <a:endParaRPr dirty="0">
              <a:sym typeface="+mn-ea"/>
            </a:endParaRPr>
          </a:p>
          <a:p>
            <a:pPr marL="457200" lvl="1" indent="0">
              <a:lnSpc>
                <a:spcPct val="100000"/>
              </a:lnSpc>
              <a:buClr>
                <a:srgbClr val="2965AB"/>
              </a:buClr>
              <a:buSzPct val="100000"/>
              <a:buNone/>
            </a:pPr>
            <a:endParaRPr lang="zh-CN" altLang="en-US" sz="2000" dirty="0"/>
          </a:p>
          <a:p>
            <a:pPr>
              <a:lnSpc>
                <a:spcPct val="100000"/>
              </a:lnSpc>
              <a:buClr>
                <a:srgbClr val="2965AB"/>
              </a:buClr>
              <a:buSzPct val="100000"/>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b="1" dirty="0">
                <a:solidFill>
                  <a:srgbClr val="2965AB"/>
                </a:solidFill>
                <a:sym typeface="+mn-ea"/>
              </a:rPr>
              <a:t>删除法</a:t>
            </a:r>
            <a:endParaRPr kumimoji="1" lang="zh-CN" altLang="en-US" b="1" dirty="0">
              <a:solidFill>
                <a:srgbClr val="2965AB"/>
              </a:solidFill>
            </a:endParaRPr>
          </a:p>
        </p:txBody>
      </p:sp>
      <p:grpSp>
        <p:nvGrpSpPr>
          <p:cNvPr id="2" name="组合 1"/>
          <p:cNvGrpSpPr/>
          <p:nvPr/>
        </p:nvGrpSpPr>
        <p:grpSpPr>
          <a:xfrm>
            <a:off x="2190750" y="3710305"/>
            <a:ext cx="8408670" cy="2510155"/>
            <a:chOff x="7328" y="7322"/>
            <a:chExt cx="13242" cy="3953"/>
          </a:xfrm>
        </p:grpSpPr>
        <p:sp>
          <p:nvSpPr>
            <p:cNvPr id="3" name="文本框 2"/>
            <p:cNvSpPr txBox="1"/>
            <p:nvPr/>
          </p:nvSpPr>
          <p:spPr>
            <a:xfrm>
              <a:off x="7328" y="7322"/>
              <a:ext cx="13242" cy="628"/>
            </a:xfrm>
            <a:prstGeom prst="rect">
              <a:avLst/>
            </a:prstGeom>
            <a:noFill/>
          </p:spPr>
          <p:txBody>
            <a:bodyPr wrap="square" rtlCol="0" anchor="t">
              <a:spAutoFit/>
            </a:bodyPr>
            <a:lstStyle/>
            <a:p>
              <a:r>
                <a:rPr lang="en-US" altLang="zh-CN" sz="2000" dirty="0" err="1">
                  <a:solidFill>
                    <a:srgbClr val="000087"/>
                  </a:solidFill>
                  <a:highlight>
                    <a:srgbClr val="FFFFFF"/>
                  </a:highlight>
                  <a:latin typeface="Monaco" panose="020B0509030404040204" pitchFamily="49" charset="0"/>
                  <a:sym typeface="+mn-ea"/>
                </a:rPr>
                <a:t>data</a:t>
              </a:r>
              <a:r>
                <a:rPr lang="en-US" altLang="zh-CN" sz="2000" dirty="0" err="1">
                  <a:solidFill>
                    <a:srgbClr val="00005F"/>
                  </a:solidFill>
                  <a:highlight>
                    <a:srgbClr val="FFFFFF"/>
                  </a:highlight>
                  <a:latin typeface="Monaco" panose="020B0509030404040204" pitchFamily="49" charset="0"/>
                  <a:sym typeface="+mn-ea"/>
                </a:rPr>
                <a:t>.</a:t>
              </a:r>
              <a:r>
                <a:rPr lang="en-US" altLang="zh-CN" sz="2000" dirty="0" err="1">
                  <a:solidFill>
                    <a:srgbClr val="000087"/>
                  </a:solidFill>
                  <a:highlight>
                    <a:srgbClr val="FFFFFF"/>
                  </a:highlight>
                  <a:latin typeface="Monaco" panose="020B0509030404040204" pitchFamily="49" charset="0"/>
                  <a:sym typeface="+mn-ea"/>
                </a:rPr>
                <a:t>dropna</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0087"/>
                  </a:solidFill>
                  <a:latin typeface="Monaco" panose="020B0509030404040204" pitchFamily="49" charset="0"/>
                  <a:sym typeface="+mn-ea"/>
                </a:rPr>
                <a:t>how='</a:t>
              </a:r>
              <a:r>
                <a:rPr lang="en-US" altLang="zh-CN" sz="2000" dirty="0" err="1">
                  <a:solidFill>
                    <a:srgbClr val="000087"/>
                  </a:solidFill>
                  <a:latin typeface="Monaco" panose="020B0509030404040204" pitchFamily="49" charset="0"/>
                  <a:sym typeface="+mn-ea"/>
                </a:rPr>
                <a:t>any'</a:t>
              </a:r>
              <a:r>
                <a:rPr lang="en-US" altLang="zh-CN" sz="2000" dirty="0" err="1">
                  <a:solidFill>
                    <a:srgbClr val="00005F"/>
                  </a:solidFill>
                  <a:highlight>
                    <a:srgbClr val="FFFFFF"/>
                  </a:highlight>
                  <a:latin typeface="Monaco" panose="020B0509030404040204" pitchFamily="49" charset="0"/>
                  <a:sym typeface="+mn-ea"/>
                </a:rPr>
                <a:t>,</a:t>
              </a:r>
              <a:r>
                <a:rPr lang="en-US" altLang="zh-CN" sz="2000" dirty="0" err="1">
                  <a:solidFill>
                    <a:srgbClr val="000087"/>
                  </a:solidFill>
                  <a:highlight>
                    <a:srgbClr val="FFFFFF"/>
                  </a:highlight>
                  <a:latin typeface="Monaco" panose="020B0509030404040204" pitchFamily="49" charset="0"/>
                  <a:sym typeface="+mn-ea"/>
                </a:rPr>
                <a:t>axis</a:t>
              </a:r>
              <a:r>
                <a:rPr lang="en-US" altLang="zh-CN" sz="2000" dirty="0">
                  <a:solidFill>
                    <a:srgbClr val="000087"/>
                  </a:solidFill>
                  <a:highlight>
                    <a:srgbClr val="FFFFFF"/>
                  </a:highlight>
                  <a:latin typeface="Monaco" panose="020B0509030404040204" pitchFamily="49" charset="0"/>
                  <a:sym typeface="+mn-ea"/>
                </a:rPr>
                <a:t> </a:t>
              </a:r>
              <a:r>
                <a:rPr lang="en-US" altLang="zh-CN" sz="2000" dirty="0">
                  <a:solidFill>
                    <a:srgbClr val="00005F"/>
                  </a:solidFill>
                  <a:highlight>
                    <a:srgbClr val="FFFFFF"/>
                  </a:highlight>
                  <a:latin typeface="Monaco" panose="020B0509030404040204" pitchFamily="49" charset="0"/>
                  <a:sym typeface="+mn-ea"/>
                </a:rPr>
                <a:t>= </a:t>
              </a:r>
              <a:r>
                <a:rPr lang="en-US" altLang="zh-CN" sz="2000" dirty="0">
                  <a:solidFill>
                    <a:srgbClr val="005F00"/>
                  </a:solidFill>
                  <a:highlight>
                    <a:srgbClr val="FFFFFF"/>
                  </a:highlight>
                  <a:latin typeface="Monaco" panose="020B0509030404040204" pitchFamily="49" charset="0"/>
                  <a:sym typeface="+mn-ea"/>
                </a:rPr>
                <a:t>1,</a:t>
              </a:r>
              <a:r>
                <a:rPr lang="en-US" altLang="zh-CN" sz="2000" dirty="0">
                  <a:solidFill>
                    <a:srgbClr val="000087"/>
                  </a:solidFill>
                  <a:highlight>
                    <a:srgbClr val="FFFFFF"/>
                  </a:highlight>
                  <a:latin typeface="Monaco" panose="020B0509030404040204" pitchFamily="49" charset="0"/>
                  <a:sym typeface="+mn-ea"/>
                </a:rPr>
                <a:t>inplace </a:t>
              </a:r>
              <a:r>
                <a:rPr lang="en-US" altLang="zh-CN" sz="2000" dirty="0">
                  <a:solidFill>
                    <a:srgbClr val="00005F"/>
                  </a:solidFill>
                  <a:highlight>
                    <a:srgbClr val="FFFFFF"/>
                  </a:highlight>
                  <a:latin typeface="Monaco" panose="020B0509030404040204" pitchFamily="49" charset="0"/>
                  <a:sym typeface="+mn-ea"/>
                </a:rPr>
                <a:t>= </a:t>
              </a:r>
              <a:r>
                <a:rPr lang="en-US" altLang="zh-CN" sz="2000" dirty="0">
                  <a:solidFill>
                    <a:srgbClr val="87005F"/>
                  </a:solidFill>
                  <a:highlight>
                    <a:srgbClr val="FFFFFF"/>
                  </a:highlight>
                  <a:latin typeface="Monaco" panose="020B0509030404040204" pitchFamily="49" charset="0"/>
                  <a:sym typeface="+mn-ea"/>
                </a:rPr>
                <a:t>True</a:t>
              </a:r>
              <a:r>
                <a:rPr lang="en-US" altLang="zh-CN" sz="2000" dirty="0">
                  <a:solidFill>
                    <a:srgbClr val="00005F"/>
                  </a:solidFill>
                  <a:highlight>
                    <a:srgbClr val="FFFFFF"/>
                  </a:highlight>
                  <a:latin typeface="Monaco" panose="020B0509030404040204" pitchFamily="49" charset="0"/>
                  <a:sym typeface="+mn-ea"/>
                </a:rPr>
                <a:t>)</a:t>
              </a:r>
              <a:endParaRPr lang="zh-CN" altLang="en-US" sz="2000" dirty="0"/>
            </a:p>
          </p:txBody>
        </p:sp>
        <p:sp>
          <p:nvSpPr>
            <p:cNvPr id="6" name="文本框 5"/>
            <p:cNvSpPr txBox="1"/>
            <p:nvPr/>
          </p:nvSpPr>
          <p:spPr>
            <a:xfrm>
              <a:off x="7695" y="8706"/>
              <a:ext cx="3854" cy="2569"/>
            </a:xfrm>
            <a:prstGeom prst="rect">
              <a:avLst/>
            </a:prstGeom>
            <a:noFill/>
          </p:spPr>
          <p:txBody>
            <a:bodyPr wrap="square" rtlCol="0">
              <a:spAutoFit/>
            </a:bodyPr>
            <a:lstStyle/>
            <a:p>
              <a:pPr algn="l">
                <a:buNone/>
              </a:pPr>
              <a:r>
                <a:rPr lang="zh-CN" altLang="en-US" sz="2000" dirty="0">
                  <a:latin typeface="Monaco" panose="020B0509030404040204" pitchFamily="49" charset="0"/>
                  <a:ea typeface="微软雅黑 Light" panose="020B0502040204020203" pitchFamily="34" charset="-122"/>
                  <a:sym typeface="+mn-ea"/>
                </a:rPr>
                <a:t>设置删除方法(any/all)</a:t>
              </a:r>
              <a:endParaRPr lang="en-US" altLang="zh-CN" sz="2000" dirty="0">
                <a:latin typeface="Monaco" panose="020B0509030404040204" pitchFamily="49" charset="0"/>
                <a:ea typeface="微软雅黑 Light" panose="020B0502040204020203" pitchFamily="34" charset="-122"/>
                <a:sym typeface="+mn-ea"/>
              </a:endParaRPr>
            </a:p>
            <a:p>
              <a:pPr algn="l">
                <a:buNone/>
              </a:pPr>
              <a:r>
                <a:rPr lang="en-US" altLang="zh-CN" sz="2000" dirty="0">
                  <a:latin typeface="Monaco" panose="020B0509030404040204" pitchFamily="49" charset="0"/>
                  <a:ea typeface="微软雅黑 Light" panose="020B0502040204020203" pitchFamily="34" charset="-122"/>
                  <a:sym typeface="+mn-ea"/>
                </a:rPr>
                <a:t>any:</a:t>
              </a:r>
              <a:r>
                <a:rPr lang="zh-CN" altLang="en-US" sz="2000" dirty="0">
                  <a:latin typeface="Monaco" panose="020B0509030404040204" pitchFamily="49" charset="0"/>
                  <a:ea typeface="微软雅黑 Light" panose="020B0502040204020203" pitchFamily="34" charset="-122"/>
                  <a:sym typeface="+mn-ea"/>
                </a:rPr>
                <a:t>缺一个，就得删</a:t>
              </a:r>
              <a:endParaRPr lang="en-US" altLang="zh-CN" sz="2000" dirty="0">
                <a:latin typeface="Monaco" panose="020B0509030404040204" pitchFamily="49" charset="0"/>
                <a:ea typeface="微软雅黑 Light" panose="020B0502040204020203" pitchFamily="34" charset="-122"/>
                <a:sym typeface="+mn-ea"/>
              </a:endParaRPr>
            </a:p>
            <a:p>
              <a:pPr algn="l">
                <a:buNone/>
              </a:pPr>
              <a:r>
                <a:rPr lang="en-US" altLang="zh-CN" sz="2000" dirty="0">
                  <a:latin typeface="Monaco" panose="020B0509030404040204" pitchFamily="49" charset="0"/>
                  <a:ea typeface="微软雅黑 Light" panose="020B0502040204020203" pitchFamily="34" charset="-122"/>
                  <a:sym typeface="+mn-ea"/>
                </a:rPr>
                <a:t>all:</a:t>
              </a:r>
              <a:r>
                <a:rPr lang="zh-CN" altLang="en-US" sz="2000" dirty="0">
                  <a:latin typeface="Monaco" panose="020B0509030404040204" pitchFamily="49" charset="0"/>
                  <a:ea typeface="微软雅黑 Light" panose="020B0502040204020203" pitchFamily="34" charset="-122"/>
                  <a:sym typeface="+mn-ea"/>
                </a:rPr>
                <a:t>都缺时，才删</a:t>
              </a:r>
              <a:endParaRPr lang="en-US" altLang="zh-CN" sz="2000" dirty="0">
                <a:latin typeface="Monaco" panose="020B0509030404040204" pitchFamily="49" charset="0"/>
                <a:ea typeface="微软雅黑 Light" panose="020B0502040204020203" pitchFamily="34" charset="-122"/>
                <a:sym typeface="+mn-ea"/>
              </a:endParaRPr>
            </a:p>
            <a:p>
              <a:pPr algn="l">
                <a:buNone/>
              </a:pPr>
              <a:r>
                <a:rPr lang="zh-CN" altLang="en-US" sz="2000" dirty="0">
                  <a:solidFill>
                    <a:srgbClr val="FF0000"/>
                  </a:solidFill>
                  <a:latin typeface="Monaco" panose="020B0509030404040204" pitchFamily="49" charset="0"/>
                  <a:ea typeface="微软雅黑 Light" panose="020B0502040204020203" pitchFamily="34" charset="-122"/>
                  <a:sym typeface="+mn-ea"/>
                </a:rPr>
                <a:t>默认是</a:t>
              </a:r>
              <a:r>
                <a:rPr lang="en-US" altLang="zh-CN" sz="2000" dirty="0">
                  <a:solidFill>
                    <a:srgbClr val="FF0000"/>
                  </a:solidFill>
                  <a:latin typeface="Monaco" panose="020B0509030404040204" pitchFamily="49" charset="0"/>
                  <a:ea typeface="微软雅黑 Light" panose="020B0502040204020203" pitchFamily="34" charset="-122"/>
                  <a:sym typeface="+mn-ea"/>
                </a:rPr>
                <a:t>any</a:t>
              </a:r>
              <a:endParaRPr lang="zh-CN" altLang="en-US" sz="2000" dirty="0">
                <a:solidFill>
                  <a:srgbClr val="FF0000"/>
                </a:solidFill>
                <a:latin typeface="Monaco" panose="020B0509030404040204" pitchFamily="49" charset="0"/>
                <a:ea typeface="微软雅黑 Light" panose="020B0502040204020203" pitchFamily="34" charset="-122"/>
                <a:sym typeface="+mn-ea"/>
              </a:endParaRPr>
            </a:p>
          </p:txBody>
        </p:sp>
        <p:sp>
          <p:nvSpPr>
            <p:cNvPr id="7" name="文本框 6"/>
            <p:cNvSpPr txBox="1"/>
            <p:nvPr/>
          </p:nvSpPr>
          <p:spPr>
            <a:xfrm>
              <a:off x="12078" y="8706"/>
              <a:ext cx="1871" cy="2569"/>
            </a:xfrm>
            <a:prstGeom prst="rect">
              <a:avLst/>
            </a:prstGeom>
            <a:noFill/>
          </p:spPr>
          <p:txBody>
            <a:bodyPr wrap="square" rtlCol="0">
              <a:spAutoFit/>
            </a:bodyPr>
            <a:lstStyle/>
            <a:p>
              <a:r>
                <a:rPr lang="zh-CN" altLang="en-US" sz="2000" dirty="0">
                  <a:latin typeface="Monaco" panose="020B0509030404040204" pitchFamily="49" charset="0"/>
                  <a:ea typeface="微软雅黑 Light" panose="020B0502040204020203" pitchFamily="34" charset="-122"/>
                </a:rPr>
                <a:t>轴向：</a:t>
              </a:r>
            </a:p>
            <a:p>
              <a:r>
                <a:rPr lang="en-US" altLang="zh-CN" sz="2000" dirty="0">
                  <a:latin typeface="Monaco" panose="020B0509030404040204" pitchFamily="49" charset="0"/>
                  <a:ea typeface="微软雅黑 Light" panose="020B0502040204020203" pitchFamily="34" charset="-122"/>
                </a:rPr>
                <a:t>0</a:t>
              </a:r>
              <a:r>
                <a:rPr lang="zh-CN" altLang="en-US" sz="2000" dirty="0">
                  <a:latin typeface="Monaco" panose="020B0509030404040204" pitchFamily="49" charset="0"/>
                  <a:ea typeface="微软雅黑 Light" panose="020B0502040204020203" pitchFamily="34" charset="-122"/>
                </a:rPr>
                <a:t>删除行</a:t>
              </a:r>
            </a:p>
            <a:p>
              <a:r>
                <a:rPr lang="en-US" altLang="zh-CN" sz="2000" dirty="0">
                  <a:latin typeface="Monaco" panose="020B0509030404040204" pitchFamily="49" charset="0"/>
                  <a:ea typeface="微软雅黑 Light" panose="020B0502040204020203" pitchFamily="34" charset="-122"/>
                </a:rPr>
                <a:t>1</a:t>
              </a:r>
              <a:r>
                <a:rPr lang="zh-CN" altLang="en-US" sz="2000" dirty="0">
                  <a:latin typeface="Monaco" panose="020B0509030404040204" pitchFamily="49" charset="0"/>
                  <a:ea typeface="微软雅黑 Light" panose="020B0502040204020203" pitchFamily="34" charset="-122"/>
                </a:rPr>
                <a:t>删除列</a:t>
              </a:r>
              <a:r>
                <a:rPr lang="en-US" altLang="zh-CN" sz="2000" dirty="0">
                  <a:latin typeface="Monaco" panose="020B0509030404040204" pitchFamily="49" charset="0"/>
                  <a:ea typeface="微软雅黑 Light" panose="020B0502040204020203" pitchFamily="34" charset="-122"/>
                </a:rPr>
                <a:t>,</a:t>
              </a:r>
              <a:r>
                <a:rPr lang="zh-CN" altLang="en-US" sz="2000" dirty="0">
                  <a:solidFill>
                    <a:srgbClr val="FF0000"/>
                  </a:solidFill>
                  <a:latin typeface="Monaco" panose="020B0509030404040204" pitchFamily="49" charset="0"/>
                  <a:ea typeface="微软雅黑 Light" panose="020B0502040204020203" pitchFamily="34" charset="-122"/>
                </a:rPr>
                <a:t>默认删除行</a:t>
              </a:r>
            </a:p>
          </p:txBody>
        </p:sp>
        <p:sp>
          <p:nvSpPr>
            <p:cNvPr id="8" name="文本框 7"/>
            <p:cNvSpPr txBox="1"/>
            <p:nvPr/>
          </p:nvSpPr>
          <p:spPr>
            <a:xfrm>
              <a:off x="15785" y="8706"/>
              <a:ext cx="1545" cy="2569"/>
            </a:xfrm>
            <a:prstGeom prst="rect">
              <a:avLst/>
            </a:prstGeom>
            <a:noFill/>
          </p:spPr>
          <p:txBody>
            <a:bodyPr wrap="square" rtlCol="0">
              <a:spAutoFit/>
            </a:bodyPr>
            <a:lstStyle/>
            <a:p>
              <a:pPr algn="l">
                <a:buNone/>
              </a:pPr>
              <a:r>
                <a:rPr lang="zh-CN" altLang="en-US" sz="2000" dirty="0">
                  <a:latin typeface="Monaco" panose="020B0509030404040204" pitchFamily="49" charset="0"/>
                  <a:ea typeface="微软雅黑 Light" panose="020B0502040204020203" pitchFamily="34" charset="-122"/>
                  <a:sym typeface="+mn-ea"/>
                </a:rPr>
                <a:t>是否覆盖原来的数据，</a:t>
              </a:r>
              <a:r>
                <a:rPr lang="zh-CN" altLang="en-US" sz="2000" dirty="0">
                  <a:solidFill>
                    <a:srgbClr val="FF0000"/>
                  </a:solidFill>
                  <a:latin typeface="Monaco" panose="020B0509030404040204" pitchFamily="49" charset="0"/>
                  <a:ea typeface="微软雅黑 Light" panose="020B0502040204020203" pitchFamily="34" charset="-122"/>
                  <a:sym typeface="+mn-ea"/>
                </a:rPr>
                <a:t>默认是不覆盖</a:t>
              </a:r>
              <a:endParaRPr lang="zh-CN" altLang="en-US" sz="2000" dirty="0">
                <a:solidFill>
                  <a:srgbClr val="FF0000"/>
                </a:solidFill>
                <a:latin typeface="Monaco" panose="020B0509030404040204" pitchFamily="49" charset="0"/>
                <a:ea typeface="微软雅黑 Light" panose="020B0502040204020203" pitchFamily="34" charset="-122"/>
              </a:endParaRPr>
            </a:p>
          </p:txBody>
        </p:sp>
        <p:cxnSp>
          <p:nvCxnSpPr>
            <p:cNvPr id="9" name="直接箭头连接符 8"/>
            <p:cNvCxnSpPr>
              <a:cxnSpLocks/>
              <a:stCxn id="6" idx="0"/>
            </p:cNvCxnSpPr>
            <p:nvPr/>
          </p:nvCxnSpPr>
          <p:spPr>
            <a:xfrm flipV="1">
              <a:off x="9622" y="7950"/>
              <a:ext cx="620" cy="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cxnSpLocks/>
              <a:stCxn id="7" idx="0"/>
            </p:cNvCxnSpPr>
            <p:nvPr/>
          </p:nvCxnSpPr>
          <p:spPr>
            <a:xfrm flipH="1" flipV="1">
              <a:off x="12236" y="7950"/>
              <a:ext cx="778" cy="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cxnSpLocks/>
              <a:stCxn id="8" idx="0"/>
            </p:cNvCxnSpPr>
            <p:nvPr/>
          </p:nvCxnSpPr>
          <p:spPr>
            <a:xfrm flipH="1" flipV="1">
              <a:off x="14478" y="7786"/>
              <a:ext cx="2080" cy="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删除法</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en-US" altLang="zh-CN" sz="2000" b="1" dirty="0" err="1">
                <a:solidFill>
                  <a:srgbClr val="2965AB"/>
                </a:solidFill>
                <a:sym typeface="+mn-ea"/>
              </a:rPr>
              <a:t>删除</a:t>
            </a:r>
            <a:r>
              <a:rPr lang="zh-CN" altLang="en-US" sz="2000" b="1" dirty="0">
                <a:solidFill>
                  <a:srgbClr val="2965AB"/>
                </a:solidFill>
                <a:sym typeface="+mn-ea"/>
              </a:rPr>
              <a:t>存</a:t>
            </a:r>
            <a:r>
              <a:rPr lang="en-US" altLang="zh-CN" sz="2000" b="1" dirty="0" err="1">
                <a:solidFill>
                  <a:srgbClr val="2965AB"/>
                </a:solidFill>
                <a:sym typeface="+mn-ea"/>
              </a:rPr>
              <a:t>在缺失值的行，且不替换原来的对象</a:t>
            </a:r>
            <a:endParaRPr sz="2000" dirty="0">
              <a:ea typeface="微软雅黑" panose="020B0503020204020204" charset="-122"/>
              <a:cs typeface="微软雅黑" panose="020B0503020204020204" charset="-122"/>
              <a:sym typeface="+mn-ea"/>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2" name="矩形 1"/>
          <p:cNvSpPr/>
          <p:nvPr/>
        </p:nvSpPr>
        <p:spPr>
          <a:xfrm>
            <a:off x="1199456" y="1612652"/>
            <a:ext cx="6096000" cy="706755"/>
          </a:xfrm>
          <a:prstGeom prst="rect">
            <a:avLst/>
          </a:prstGeom>
        </p:spPr>
        <p:txBody>
          <a:bodyPr>
            <a:spAutoFit/>
          </a:bodyPr>
          <a:lstStyle/>
          <a:p>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dropna</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hitter</a:t>
            </a:r>
            <a:endParaRPr lang="zh-CN" altLang="en-US" sz="2000" dirty="0">
              <a:latin typeface="Monaco" panose="020B0509030404040204" pitchFamily="49" charset="0"/>
            </a:endParaRPr>
          </a:p>
        </p:txBody>
      </p:sp>
      <p:graphicFrame>
        <p:nvGraphicFramePr>
          <p:cNvPr id="3" name="表格 2"/>
          <p:cNvGraphicFramePr/>
          <p:nvPr/>
        </p:nvGraphicFramePr>
        <p:xfrm>
          <a:off x="1199456" y="2319972"/>
          <a:ext cx="3556000" cy="386715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72008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395759">
                  <a:extLst>
                    <a:ext uri="{9D8B030D-6E8A-4147-A177-3AD203B41FA5}">
                      <a16:colId xmlns:a16="http://schemas.microsoft.com/office/drawing/2014/main" val="20003"/>
                    </a:ext>
                  </a:extLst>
                </a:gridCol>
              </a:tblGrid>
              <a:tr h="365760">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365760">
                <a:tc>
                  <a:txBody>
                    <a:bodyPr/>
                    <a:lstStyle/>
                    <a:p>
                      <a:pPr>
                        <a:buNone/>
                      </a:pPr>
                      <a:r>
                        <a:rPr lang="zh-CN" altLang="en-US" sz="2000"/>
                        <a:t>0</a:t>
                      </a:r>
                    </a:p>
                  </a:txBody>
                  <a:tcPr/>
                </a:tc>
                <a:tc>
                  <a:txBody>
                    <a:bodyPr/>
                    <a:lstStyle/>
                    <a:p>
                      <a:pPr>
                        <a:buNone/>
                      </a:pPr>
                      <a:r>
                        <a:rPr lang="zh-CN" altLang="en-US" sz="2000"/>
                        <a:t>92</a:t>
                      </a:r>
                    </a:p>
                  </a:txBody>
                  <a:tcPr/>
                </a:tc>
                <a:tc>
                  <a:txBody>
                    <a:bodyPr/>
                    <a:lstStyle/>
                    <a:p>
                      <a:pPr>
                        <a:buNone/>
                      </a:pPr>
                      <a:r>
                        <a:rPr lang="zh-CN" altLang="en-US" sz="2000"/>
                        <a:t>6.0</a:t>
                      </a:r>
                    </a:p>
                  </a:txBody>
                  <a:tcPr/>
                </a:tc>
                <a:tc>
                  <a:txBody>
                    <a:bodyPr/>
                    <a:lstStyle/>
                    <a:p>
                      <a:pPr>
                        <a:buNone/>
                      </a:pPr>
                      <a:r>
                        <a:rPr lang="zh-CN" altLang="en-US" sz="2000"/>
                        <a:t>300.000</a:t>
                      </a:r>
                    </a:p>
                  </a:txBody>
                  <a:tcPr/>
                </a:tc>
                <a:extLst>
                  <a:ext uri="{0D108BD9-81ED-4DB2-BD59-A6C34878D82A}">
                    <a16:rowId xmlns:a16="http://schemas.microsoft.com/office/drawing/2014/main" val="10001"/>
                  </a:ext>
                </a:extLst>
              </a:tr>
              <a:tr h="365760">
                <a:tc>
                  <a:txBody>
                    <a:bodyPr/>
                    <a:lstStyle/>
                    <a:p>
                      <a:pPr>
                        <a:buNone/>
                      </a:pPr>
                      <a:r>
                        <a:rPr lang="zh-CN" altLang="en-US" sz="2000"/>
                        <a:t>1</a:t>
                      </a:r>
                    </a:p>
                  </a:txBody>
                  <a:tcPr/>
                </a:tc>
                <a:tc>
                  <a:txBody>
                    <a:bodyPr/>
                    <a:lstStyle/>
                    <a:p>
                      <a:pPr>
                        <a:buNone/>
                      </a:pPr>
                      <a:r>
                        <a:rPr lang="zh-CN" altLang="en-US" sz="2000"/>
                        <a:t>211</a:t>
                      </a:r>
                    </a:p>
                  </a:txBody>
                  <a:tcPr/>
                </a:tc>
                <a:tc>
                  <a:txBody>
                    <a:bodyPr/>
                    <a:lstStyle/>
                    <a:p>
                      <a:pPr>
                        <a:buNone/>
                      </a:pPr>
                      <a:r>
                        <a:rPr lang="zh-CN" altLang="en-US" sz="2000"/>
                        <a:t>5.0</a:t>
                      </a:r>
                    </a:p>
                  </a:txBody>
                  <a:tcPr/>
                </a:tc>
                <a:tc>
                  <a:txBody>
                    <a:bodyPr/>
                    <a:lstStyle/>
                    <a:p>
                      <a:pPr>
                        <a:buNone/>
                      </a:pPr>
                      <a:r>
                        <a:rPr lang="zh-CN" altLang="en-US" sz="2000"/>
                        <a:t>740.000</a:t>
                      </a:r>
                    </a:p>
                  </a:txBody>
                  <a:tcPr/>
                </a:tc>
                <a:extLst>
                  <a:ext uri="{0D108BD9-81ED-4DB2-BD59-A6C34878D82A}">
                    <a16:rowId xmlns:a16="http://schemas.microsoft.com/office/drawing/2014/main" val="10002"/>
                  </a:ext>
                </a:extLst>
              </a:tr>
              <a:tr h="365760">
                <a:tc>
                  <a:txBody>
                    <a:bodyPr/>
                    <a:lstStyle/>
                    <a:p>
                      <a:pPr>
                        <a:buNone/>
                      </a:pPr>
                      <a:r>
                        <a:rPr lang="zh-CN" altLang="en-US" sz="2000"/>
                        <a:t>2</a:t>
                      </a:r>
                    </a:p>
                  </a:txBody>
                  <a:tcPr/>
                </a:tc>
                <a:tc>
                  <a:txBody>
                    <a:bodyPr/>
                    <a:lstStyle/>
                    <a:p>
                      <a:pPr>
                        <a:buNone/>
                      </a:pPr>
                      <a:r>
                        <a:rPr lang="zh-CN" altLang="en-US" sz="2000"/>
                        <a:t>146</a:t>
                      </a:r>
                    </a:p>
                  </a:txBody>
                  <a:tcPr/>
                </a:tc>
                <a:tc>
                  <a:txBody>
                    <a:bodyPr/>
                    <a:lstStyle/>
                    <a:p>
                      <a:pPr>
                        <a:buNone/>
                      </a:pPr>
                      <a:r>
                        <a:rPr lang="zh-CN" altLang="en-US" sz="2000"/>
                        <a:t>NaN</a:t>
                      </a:r>
                    </a:p>
                  </a:txBody>
                  <a:tcPr/>
                </a:tc>
                <a:tc>
                  <a:txBody>
                    <a:bodyPr/>
                    <a:lstStyle/>
                    <a:p>
                      <a:pPr>
                        <a:buNone/>
                      </a:pPr>
                      <a:r>
                        <a:rPr lang="zh-CN" altLang="en-US" sz="2000"/>
                        <a:t>NaN</a:t>
                      </a:r>
                    </a:p>
                  </a:txBody>
                  <a:tcPr/>
                </a:tc>
                <a:extLst>
                  <a:ext uri="{0D108BD9-81ED-4DB2-BD59-A6C34878D82A}">
                    <a16:rowId xmlns:a16="http://schemas.microsoft.com/office/drawing/2014/main" val="10003"/>
                  </a:ext>
                </a:extLst>
              </a:tr>
              <a:tr h="471805">
                <a:tc>
                  <a:txBody>
                    <a:bodyPr/>
                    <a:lstStyle/>
                    <a:p>
                      <a:pPr>
                        <a:buNone/>
                      </a:pPr>
                      <a:r>
                        <a:rPr lang="en-US" altLang="zh-CN" sz="2000" dirty="0"/>
                        <a:t>……</a:t>
                      </a:r>
                    </a:p>
                  </a:txBody>
                  <a:tcPr/>
                </a:tc>
                <a:tc>
                  <a:txBody>
                    <a:bodyPr/>
                    <a:lstStyle/>
                    <a:p>
                      <a:pPr>
                        <a:buNone/>
                      </a:pPr>
                      <a:r>
                        <a:rPr lang="en-US" altLang="zh-CN" sz="2000" dirty="0"/>
                        <a:t>……</a:t>
                      </a:r>
                    </a:p>
                  </a:txBody>
                  <a:tcPr/>
                </a:tc>
                <a:tc>
                  <a:txBody>
                    <a:bodyPr/>
                    <a:lstStyle/>
                    <a:p>
                      <a:pPr>
                        <a:buNone/>
                      </a:pPr>
                      <a:r>
                        <a:rPr lang="en-US" altLang="zh-CN" sz="2000" dirty="0"/>
                        <a:t>……</a:t>
                      </a:r>
                    </a:p>
                  </a:txBody>
                  <a:tcPr/>
                </a:tc>
                <a:tc>
                  <a:txBody>
                    <a:bodyPr/>
                    <a:lstStyle/>
                    <a:p>
                      <a:pPr>
                        <a:buNone/>
                      </a:pPr>
                      <a:r>
                        <a:rPr lang="en-US" altLang="zh-CN" sz="2000" dirty="0"/>
                        <a:t>……</a:t>
                      </a:r>
                    </a:p>
                  </a:txBody>
                  <a:tcPr/>
                </a:tc>
                <a:extLst>
                  <a:ext uri="{0D108BD9-81ED-4DB2-BD59-A6C34878D82A}">
                    <a16:rowId xmlns:a16="http://schemas.microsoft.com/office/drawing/2014/main" val="10004"/>
                  </a:ext>
                </a:extLst>
              </a:tr>
              <a:tr h="471170">
                <a:tc>
                  <a:txBody>
                    <a:bodyPr/>
                    <a:lstStyle/>
                    <a:p>
                      <a:pPr>
                        <a:buNone/>
                      </a:pPr>
                      <a:r>
                        <a:rPr lang="zh-CN" altLang="en-US" sz="2000"/>
                        <a:t>319</a:t>
                      </a:r>
                    </a:p>
                  </a:txBody>
                  <a:tcPr/>
                </a:tc>
                <a:tc>
                  <a:txBody>
                    <a:bodyPr/>
                    <a:lstStyle/>
                    <a:p>
                      <a:pPr>
                        <a:buNone/>
                      </a:pPr>
                      <a:r>
                        <a:rPr lang="zh-CN" altLang="en-US" sz="2000"/>
                        <a:t>73</a:t>
                      </a:r>
                    </a:p>
                  </a:txBody>
                  <a:tcPr/>
                </a:tc>
                <a:tc>
                  <a:txBody>
                    <a:bodyPr/>
                    <a:lstStyle/>
                    <a:p>
                      <a:pPr>
                        <a:buNone/>
                      </a:pPr>
                      <a:r>
                        <a:rPr lang="zh-CN" altLang="en-US" sz="2000"/>
                        <a:t>3.0</a:t>
                      </a:r>
                    </a:p>
                  </a:txBody>
                  <a:tcPr/>
                </a:tc>
                <a:tc>
                  <a:txBody>
                    <a:bodyPr/>
                    <a:lstStyle/>
                    <a:p>
                      <a:pPr>
                        <a:buNone/>
                      </a:pPr>
                      <a:r>
                        <a:rPr lang="zh-CN" altLang="en-US" sz="2000"/>
                        <a:t>100.000</a:t>
                      </a:r>
                    </a:p>
                  </a:txBody>
                  <a:tcPr/>
                </a:tc>
                <a:extLst>
                  <a:ext uri="{0D108BD9-81ED-4DB2-BD59-A6C34878D82A}">
                    <a16:rowId xmlns:a16="http://schemas.microsoft.com/office/drawing/2014/main" val="10005"/>
                  </a:ext>
                </a:extLst>
              </a:tr>
              <a:tr h="471170">
                <a:tc>
                  <a:txBody>
                    <a:bodyPr/>
                    <a:lstStyle/>
                    <a:p>
                      <a:pPr>
                        <a:buNone/>
                      </a:pPr>
                      <a:r>
                        <a:rPr lang="zh-CN" altLang="en-US" sz="2000"/>
                        <a:t>320</a:t>
                      </a:r>
                    </a:p>
                  </a:txBody>
                  <a:tcPr/>
                </a:tc>
                <a:tc>
                  <a:txBody>
                    <a:bodyPr/>
                    <a:lstStyle/>
                    <a:p>
                      <a:pPr>
                        <a:buNone/>
                      </a:pPr>
                      <a:r>
                        <a:rPr lang="zh-CN" altLang="en-US" sz="2000"/>
                        <a:t>135</a:t>
                      </a:r>
                    </a:p>
                  </a:txBody>
                  <a:tcPr/>
                </a:tc>
                <a:tc>
                  <a:txBody>
                    <a:bodyPr/>
                    <a:lstStyle/>
                    <a:p>
                      <a:pPr>
                        <a:buNone/>
                      </a:pPr>
                      <a:r>
                        <a:rPr lang="zh-CN" altLang="en-US" sz="2000"/>
                        <a:t>1.0</a:t>
                      </a:r>
                    </a:p>
                  </a:txBody>
                  <a:tcPr/>
                </a:tc>
                <a:tc>
                  <a:txBody>
                    <a:bodyPr/>
                    <a:lstStyle/>
                    <a:p>
                      <a:pPr>
                        <a:buNone/>
                      </a:pPr>
                      <a:r>
                        <a:rPr lang="zh-CN" altLang="en-US" sz="2000"/>
                        <a:t>172.000</a:t>
                      </a:r>
                    </a:p>
                  </a:txBody>
                  <a:tcPr/>
                </a:tc>
                <a:extLst>
                  <a:ext uri="{0D108BD9-81ED-4DB2-BD59-A6C34878D82A}">
                    <a16:rowId xmlns:a16="http://schemas.microsoft.com/office/drawing/2014/main" val="10006"/>
                  </a:ext>
                </a:extLst>
              </a:tr>
              <a:tr h="471805">
                <a:tc>
                  <a:txBody>
                    <a:bodyPr/>
                    <a:lstStyle/>
                    <a:p>
                      <a:pPr>
                        <a:buNone/>
                      </a:pPr>
                      <a:r>
                        <a:rPr lang="zh-CN" altLang="en-US" sz="2000"/>
                        <a:t>321</a:t>
                      </a:r>
                    </a:p>
                  </a:txBody>
                  <a:tcPr/>
                </a:tc>
                <a:tc>
                  <a:txBody>
                    <a:bodyPr/>
                    <a:lstStyle/>
                    <a:p>
                      <a:pPr>
                        <a:buNone/>
                      </a:pPr>
                      <a:r>
                        <a:rPr lang="zh-CN" altLang="en-US" sz="2000"/>
                        <a:t>148</a:t>
                      </a:r>
                    </a:p>
                  </a:txBody>
                  <a:tcPr/>
                </a:tc>
                <a:tc>
                  <a:txBody>
                    <a:bodyPr/>
                    <a:lstStyle/>
                    <a:p>
                      <a:pPr>
                        <a:buNone/>
                      </a:pPr>
                      <a:r>
                        <a:rPr lang="zh-CN" altLang="en-US" sz="2000"/>
                        <a:t>13.0</a:t>
                      </a:r>
                    </a:p>
                  </a:txBody>
                  <a:tcPr/>
                </a:tc>
                <a:tc>
                  <a:txBody>
                    <a:bodyPr/>
                    <a:lstStyle/>
                    <a:p>
                      <a:pPr>
                        <a:buNone/>
                      </a:pPr>
                      <a:r>
                        <a:rPr lang="zh-CN" altLang="en-US" sz="2000" dirty="0"/>
                        <a:t>700.000</a:t>
                      </a:r>
                    </a:p>
                  </a:txBody>
                  <a:tcPr/>
                </a:tc>
                <a:extLst>
                  <a:ext uri="{0D108BD9-81ED-4DB2-BD59-A6C34878D82A}">
                    <a16:rowId xmlns:a16="http://schemas.microsoft.com/office/drawing/2014/main" val="10007"/>
                  </a:ext>
                </a:extLst>
              </a:tr>
              <a:tr h="365760">
                <a:tc gridSpan="4">
                  <a:txBody>
                    <a:bodyPr/>
                    <a:lstStyle/>
                    <a:p>
                      <a:pPr>
                        <a:buNone/>
                      </a:pPr>
                      <a:r>
                        <a:rPr lang="zh-CN" altLang="en-US" sz="2000" dirty="0"/>
                        <a:t>322 rows × 3 columns</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bl>
          </a:graphicData>
        </a:graphic>
      </p:graphicFrame>
      <p:sp>
        <p:nvSpPr>
          <p:cNvPr id="6" name="文本框 5"/>
          <p:cNvSpPr txBox="1"/>
          <p:nvPr/>
        </p:nvSpPr>
        <p:spPr>
          <a:xfrm>
            <a:off x="652145" y="2976880"/>
            <a:ext cx="361315" cy="2553335"/>
          </a:xfrm>
          <a:prstGeom prst="rect">
            <a:avLst/>
          </a:prstGeom>
          <a:noFill/>
        </p:spPr>
        <p:txBody>
          <a:bodyPr wrap="square" rtlCol="0">
            <a:spAutoFit/>
          </a:bodyPr>
          <a:lstStyle/>
          <a:p>
            <a:r>
              <a:rPr lang="zh-CN" altLang="en-US" sz="2000">
                <a:latin typeface="微软雅黑 Light" charset="0"/>
                <a:ea typeface="微软雅黑 Light" charset="0"/>
              </a:rPr>
              <a:t>原数据集没有变化</a:t>
            </a:r>
          </a:p>
        </p:txBody>
      </p:sp>
      <p:graphicFrame>
        <p:nvGraphicFramePr>
          <p:cNvPr id="10" name="表格 9"/>
          <p:cNvGraphicFramePr/>
          <p:nvPr/>
        </p:nvGraphicFramePr>
        <p:xfrm>
          <a:off x="6780444" y="2320607"/>
          <a:ext cx="3798780" cy="3867150"/>
        </p:xfrm>
        <a:graphic>
          <a:graphicData uri="http://schemas.openxmlformats.org/drawingml/2006/table">
            <a:tbl>
              <a:tblPr firstRow="1" bandRow="1">
                <a:tableStyleId>{5C22544A-7EE6-4342-B048-85BDC9FD1C3A}</a:tableStyleId>
              </a:tblPr>
              <a:tblGrid>
                <a:gridCol w="866604">
                  <a:extLst>
                    <a:ext uri="{9D8B030D-6E8A-4147-A177-3AD203B41FA5}">
                      <a16:colId xmlns:a16="http://schemas.microsoft.com/office/drawing/2014/main" val="20000"/>
                    </a:ext>
                  </a:extLst>
                </a:gridCol>
                <a:gridCol w="814408">
                  <a:extLst>
                    <a:ext uri="{9D8B030D-6E8A-4147-A177-3AD203B41FA5}">
                      <a16:colId xmlns:a16="http://schemas.microsoft.com/office/drawing/2014/main" val="20001"/>
                    </a:ext>
                  </a:extLst>
                </a:gridCol>
                <a:gridCol w="930313">
                  <a:extLst>
                    <a:ext uri="{9D8B030D-6E8A-4147-A177-3AD203B41FA5}">
                      <a16:colId xmlns:a16="http://schemas.microsoft.com/office/drawing/2014/main" val="20002"/>
                    </a:ext>
                  </a:extLst>
                </a:gridCol>
                <a:gridCol w="1187455">
                  <a:extLst>
                    <a:ext uri="{9D8B030D-6E8A-4147-A177-3AD203B41FA5}">
                      <a16:colId xmlns:a16="http://schemas.microsoft.com/office/drawing/2014/main" val="20003"/>
                    </a:ext>
                  </a:extLst>
                </a:gridCol>
              </a:tblGrid>
              <a:tr h="365760">
                <a:tc>
                  <a:txBody>
                    <a:bodyPr/>
                    <a:lstStyle/>
                    <a:p>
                      <a:pPr>
                        <a:buNone/>
                      </a:pPr>
                      <a:endParaRPr lang="zh-CN" altLang="en-US" sz="200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365760">
                <a:tc>
                  <a:txBody>
                    <a:bodyPr/>
                    <a:lstStyle/>
                    <a:p>
                      <a:pPr>
                        <a:buNone/>
                      </a:pPr>
                      <a:r>
                        <a:rPr lang="zh-CN" altLang="en-US" sz="2000"/>
                        <a:t>0</a:t>
                      </a:r>
                    </a:p>
                  </a:txBody>
                  <a:tcPr/>
                </a:tc>
                <a:tc>
                  <a:txBody>
                    <a:bodyPr/>
                    <a:lstStyle/>
                    <a:p>
                      <a:pPr>
                        <a:buNone/>
                      </a:pPr>
                      <a:r>
                        <a:rPr lang="zh-CN" altLang="en-US" sz="2000"/>
                        <a:t>92</a:t>
                      </a:r>
                    </a:p>
                  </a:txBody>
                  <a:tcPr/>
                </a:tc>
                <a:tc>
                  <a:txBody>
                    <a:bodyPr/>
                    <a:lstStyle/>
                    <a:p>
                      <a:pPr>
                        <a:buNone/>
                      </a:pPr>
                      <a:r>
                        <a:rPr lang="zh-CN" altLang="en-US" sz="2000"/>
                        <a:t>6.0</a:t>
                      </a:r>
                    </a:p>
                  </a:txBody>
                  <a:tcPr/>
                </a:tc>
                <a:tc>
                  <a:txBody>
                    <a:bodyPr/>
                    <a:lstStyle/>
                    <a:p>
                      <a:pPr>
                        <a:buNone/>
                      </a:pPr>
                      <a:r>
                        <a:rPr lang="zh-CN" altLang="en-US" sz="2000"/>
                        <a:t>300.000</a:t>
                      </a:r>
                    </a:p>
                  </a:txBody>
                  <a:tcPr/>
                </a:tc>
                <a:extLst>
                  <a:ext uri="{0D108BD9-81ED-4DB2-BD59-A6C34878D82A}">
                    <a16:rowId xmlns:a16="http://schemas.microsoft.com/office/drawing/2014/main" val="10001"/>
                  </a:ext>
                </a:extLst>
              </a:tr>
              <a:tr h="365760">
                <a:tc>
                  <a:txBody>
                    <a:bodyPr/>
                    <a:lstStyle/>
                    <a:p>
                      <a:pPr>
                        <a:buNone/>
                      </a:pPr>
                      <a:r>
                        <a:rPr lang="zh-CN" altLang="en-US" sz="2000"/>
                        <a:t>1</a:t>
                      </a:r>
                    </a:p>
                  </a:txBody>
                  <a:tcPr/>
                </a:tc>
                <a:tc>
                  <a:txBody>
                    <a:bodyPr/>
                    <a:lstStyle/>
                    <a:p>
                      <a:pPr>
                        <a:buNone/>
                      </a:pPr>
                      <a:r>
                        <a:rPr lang="zh-CN" altLang="en-US" sz="2000"/>
                        <a:t>211</a:t>
                      </a:r>
                    </a:p>
                  </a:txBody>
                  <a:tcPr/>
                </a:tc>
                <a:tc>
                  <a:txBody>
                    <a:bodyPr/>
                    <a:lstStyle/>
                    <a:p>
                      <a:pPr>
                        <a:buNone/>
                      </a:pPr>
                      <a:r>
                        <a:rPr lang="zh-CN" altLang="en-US" sz="2000"/>
                        <a:t>5.0</a:t>
                      </a:r>
                    </a:p>
                  </a:txBody>
                  <a:tcPr/>
                </a:tc>
                <a:tc>
                  <a:txBody>
                    <a:bodyPr/>
                    <a:lstStyle/>
                    <a:p>
                      <a:pPr>
                        <a:buNone/>
                      </a:pPr>
                      <a:r>
                        <a:rPr lang="zh-CN" altLang="en-US" sz="2000"/>
                        <a:t>740.000</a:t>
                      </a:r>
                    </a:p>
                  </a:txBody>
                  <a:tcPr/>
                </a:tc>
                <a:extLst>
                  <a:ext uri="{0D108BD9-81ED-4DB2-BD59-A6C34878D82A}">
                    <a16:rowId xmlns:a16="http://schemas.microsoft.com/office/drawing/2014/main" val="10002"/>
                  </a:ext>
                </a:extLst>
              </a:tr>
              <a:tr h="365760">
                <a:tc>
                  <a:txBody>
                    <a:bodyPr/>
                    <a:lstStyle/>
                    <a:p>
                      <a:pPr>
                        <a:buNone/>
                      </a:pPr>
                      <a:r>
                        <a:rPr lang="zh-CN" altLang="en-US" sz="2000"/>
                        <a:t>4</a:t>
                      </a:r>
                    </a:p>
                  </a:txBody>
                  <a:tcPr/>
                </a:tc>
                <a:tc>
                  <a:txBody>
                    <a:bodyPr/>
                    <a:lstStyle/>
                    <a:p>
                      <a:pPr>
                        <a:buNone/>
                      </a:pPr>
                      <a:r>
                        <a:rPr lang="zh-CN" altLang="en-US" sz="2000"/>
                        <a:t>53</a:t>
                      </a:r>
                    </a:p>
                  </a:txBody>
                  <a:tcPr/>
                </a:tc>
                <a:tc>
                  <a:txBody>
                    <a:bodyPr/>
                    <a:lstStyle/>
                    <a:p>
                      <a:pPr>
                        <a:buNone/>
                      </a:pPr>
                      <a:r>
                        <a:rPr lang="zh-CN" altLang="en-US" sz="2000"/>
                        <a:t>2.0</a:t>
                      </a:r>
                    </a:p>
                  </a:txBody>
                  <a:tcPr/>
                </a:tc>
                <a:tc>
                  <a:txBody>
                    <a:bodyPr/>
                    <a:lstStyle/>
                    <a:p>
                      <a:pPr>
                        <a:buNone/>
                      </a:pPr>
                      <a:r>
                        <a:rPr lang="zh-CN" altLang="en-US" sz="2000"/>
                        <a:t>70.000</a:t>
                      </a:r>
                    </a:p>
                  </a:txBody>
                  <a:tcPr/>
                </a:tc>
                <a:extLst>
                  <a:ext uri="{0D108BD9-81ED-4DB2-BD59-A6C34878D82A}">
                    <a16:rowId xmlns:a16="http://schemas.microsoft.com/office/drawing/2014/main" val="10003"/>
                  </a:ext>
                </a:extLst>
              </a:tr>
              <a:tr h="471805">
                <a:tc>
                  <a:txBody>
                    <a:bodyPr/>
                    <a:lstStyle/>
                    <a:p>
                      <a:pPr>
                        <a:buNone/>
                      </a:pPr>
                      <a:r>
                        <a:rPr lang="en-US" altLang="zh-CN" sz="2000"/>
                        <a:t>………</a:t>
                      </a:r>
                    </a:p>
                  </a:txBody>
                  <a:tcPr/>
                </a:tc>
                <a:tc>
                  <a:txBody>
                    <a:bodyPr/>
                    <a:lstStyle/>
                    <a:p>
                      <a:pPr>
                        <a:buNone/>
                      </a:pPr>
                      <a:r>
                        <a:rPr lang="en-US" altLang="zh-CN" sz="2000"/>
                        <a:t>………</a:t>
                      </a:r>
                    </a:p>
                  </a:txBody>
                  <a:tcPr/>
                </a:tc>
                <a:tc>
                  <a:txBody>
                    <a:bodyPr/>
                    <a:lstStyle/>
                    <a:p>
                      <a:pPr>
                        <a:buNone/>
                      </a:pPr>
                      <a:r>
                        <a:rPr lang="en-US" altLang="zh-CN" sz="2000"/>
                        <a:t>………</a:t>
                      </a:r>
                    </a:p>
                  </a:txBody>
                  <a:tcPr/>
                </a:tc>
                <a:tc>
                  <a:txBody>
                    <a:bodyPr/>
                    <a:lstStyle/>
                    <a:p>
                      <a:pPr>
                        <a:buNone/>
                      </a:pPr>
                      <a:r>
                        <a:rPr lang="en-US" altLang="zh-CN" sz="2000"/>
                        <a:t>………</a:t>
                      </a:r>
                    </a:p>
                  </a:txBody>
                  <a:tcPr/>
                </a:tc>
                <a:extLst>
                  <a:ext uri="{0D108BD9-81ED-4DB2-BD59-A6C34878D82A}">
                    <a16:rowId xmlns:a16="http://schemas.microsoft.com/office/drawing/2014/main" val="10004"/>
                  </a:ext>
                </a:extLst>
              </a:tr>
              <a:tr h="471170">
                <a:tc>
                  <a:txBody>
                    <a:bodyPr/>
                    <a:lstStyle/>
                    <a:p>
                      <a:pPr>
                        <a:buNone/>
                      </a:pPr>
                      <a:r>
                        <a:rPr lang="zh-CN" altLang="en-US" sz="2000"/>
                        <a:t>319</a:t>
                      </a:r>
                    </a:p>
                  </a:txBody>
                  <a:tcPr/>
                </a:tc>
                <a:tc>
                  <a:txBody>
                    <a:bodyPr/>
                    <a:lstStyle/>
                    <a:p>
                      <a:pPr>
                        <a:buNone/>
                      </a:pPr>
                      <a:r>
                        <a:rPr lang="zh-CN" altLang="en-US" sz="2000"/>
                        <a:t>73</a:t>
                      </a:r>
                    </a:p>
                  </a:txBody>
                  <a:tcPr/>
                </a:tc>
                <a:tc>
                  <a:txBody>
                    <a:bodyPr/>
                    <a:lstStyle/>
                    <a:p>
                      <a:pPr>
                        <a:buNone/>
                      </a:pPr>
                      <a:r>
                        <a:rPr lang="zh-CN" altLang="en-US" sz="2000"/>
                        <a:t>3.0</a:t>
                      </a:r>
                    </a:p>
                  </a:txBody>
                  <a:tcPr/>
                </a:tc>
                <a:tc>
                  <a:txBody>
                    <a:bodyPr/>
                    <a:lstStyle/>
                    <a:p>
                      <a:pPr>
                        <a:buNone/>
                      </a:pPr>
                      <a:r>
                        <a:rPr lang="zh-CN" altLang="en-US" sz="2000"/>
                        <a:t>100.000</a:t>
                      </a:r>
                    </a:p>
                  </a:txBody>
                  <a:tcPr/>
                </a:tc>
                <a:extLst>
                  <a:ext uri="{0D108BD9-81ED-4DB2-BD59-A6C34878D82A}">
                    <a16:rowId xmlns:a16="http://schemas.microsoft.com/office/drawing/2014/main" val="10005"/>
                  </a:ext>
                </a:extLst>
              </a:tr>
              <a:tr h="471170">
                <a:tc>
                  <a:txBody>
                    <a:bodyPr/>
                    <a:lstStyle/>
                    <a:p>
                      <a:pPr>
                        <a:buNone/>
                      </a:pPr>
                      <a:r>
                        <a:rPr lang="zh-CN" altLang="en-US" sz="2000"/>
                        <a:t>320</a:t>
                      </a:r>
                    </a:p>
                  </a:txBody>
                  <a:tcPr/>
                </a:tc>
                <a:tc>
                  <a:txBody>
                    <a:bodyPr/>
                    <a:lstStyle/>
                    <a:p>
                      <a:pPr>
                        <a:buNone/>
                      </a:pPr>
                      <a:r>
                        <a:rPr lang="zh-CN" altLang="en-US" sz="2000"/>
                        <a:t>135</a:t>
                      </a:r>
                    </a:p>
                  </a:txBody>
                  <a:tcPr/>
                </a:tc>
                <a:tc>
                  <a:txBody>
                    <a:bodyPr/>
                    <a:lstStyle/>
                    <a:p>
                      <a:pPr>
                        <a:buNone/>
                      </a:pPr>
                      <a:r>
                        <a:rPr lang="zh-CN" altLang="en-US" sz="2000"/>
                        <a:t>1.0</a:t>
                      </a:r>
                    </a:p>
                  </a:txBody>
                  <a:tcPr/>
                </a:tc>
                <a:tc>
                  <a:txBody>
                    <a:bodyPr/>
                    <a:lstStyle/>
                    <a:p>
                      <a:pPr>
                        <a:buNone/>
                      </a:pPr>
                      <a:r>
                        <a:rPr lang="zh-CN" altLang="en-US" sz="2000"/>
                        <a:t>172.000</a:t>
                      </a:r>
                    </a:p>
                  </a:txBody>
                  <a:tcPr/>
                </a:tc>
                <a:extLst>
                  <a:ext uri="{0D108BD9-81ED-4DB2-BD59-A6C34878D82A}">
                    <a16:rowId xmlns:a16="http://schemas.microsoft.com/office/drawing/2014/main" val="10006"/>
                  </a:ext>
                </a:extLst>
              </a:tr>
              <a:tr h="471805">
                <a:tc>
                  <a:txBody>
                    <a:bodyPr/>
                    <a:lstStyle/>
                    <a:p>
                      <a:pPr>
                        <a:buNone/>
                      </a:pPr>
                      <a:r>
                        <a:rPr lang="zh-CN" altLang="en-US" sz="2000"/>
                        <a:t>321</a:t>
                      </a:r>
                    </a:p>
                  </a:txBody>
                  <a:tcPr/>
                </a:tc>
                <a:tc>
                  <a:txBody>
                    <a:bodyPr/>
                    <a:lstStyle/>
                    <a:p>
                      <a:pPr>
                        <a:buNone/>
                      </a:pPr>
                      <a:r>
                        <a:rPr lang="zh-CN" altLang="en-US" sz="2000"/>
                        <a:t>148</a:t>
                      </a:r>
                    </a:p>
                  </a:txBody>
                  <a:tcPr/>
                </a:tc>
                <a:tc>
                  <a:txBody>
                    <a:bodyPr/>
                    <a:lstStyle/>
                    <a:p>
                      <a:pPr>
                        <a:buNone/>
                      </a:pPr>
                      <a:r>
                        <a:rPr lang="zh-CN" altLang="en-US" sz="2000"/>
                        <a:t>13.0</a:t>
                      </a:r>
                    </a:p>
                  </a:txBody>
                  <a:tcPr/>
                </a:tc>
                <a:tc>
                  <a:txBody>
                    <a:bodyPr/>
                    <a:lstStyle/>
                    <a:p>
                      <a:pPr>
                        <a:buNone/>
                      </a:pPr>
                      <a:r>
                        <a:rPr lang="zh-CN" altLang="en-US" sz="2000"/>
                        <a:t>700.000</a:t>
                      </a:r>
                    </a:p>
                  </a:txBody>
                  <a:tcPr/>
                </a:tc>
                <a:extLst>
                  <a:ext uri="{0D108BD9-81ED-4DB2-BD59-A6C34878D82A}">
                    <a16:rowId xmlns:a16="http://schemas.microsoft.com/office/drawing/2014/main" val="10007"/>
                  </a:ext>
                </a:extLst>
              </a:tr>
              <a:tr h="365760">
                <a:tc gridSpan="4">
                  <a:txBody>
                    <a:bodyPr/>
                    <a:lstStyle/>
                    <a:p>
                      <a:pPr>
                        <a:buNone/>
                      </a:pPr>
                      <a:r>
                        <a:rPr lang="zh-CN" altLang="en-US" sz="2000" dirty="0"/>
                        <a:t>251 rows × 3 columns</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bl>
          </a:graphicData>
        </a:graphic>
      </p:graphicFrame>
      <p:sp>
        <p:nvSpPr>
          <p:cNvPr id="7" name="矩形 6"/>
          <p:cNvSpPr/>
          <p:nvPr/>
        </p:nvSpPr>
        <p:spPr>
          <a:xfrm>
            <a:off x="6780530" y="1612900"/>
            <a:ext cx="4787900" cy="706755"/>
          </a:xfrm>
          <a:prstGeom prst="rect">
            <a:avLst/>
          </a:prstGeom>
        </p:spPr>
        <p:txBody>
          <a:bodyPr wrap="square">
            <a:spAutoFit/>
          </a:bodyPr>
          <a:lstStyle/>
          <a:p>
            <a:r>
              <a:rPr lang="en-US" altLang="zh-CN" sz="2000" dirty="0" err="1">
                <a:solidFill>
                  <a:srgbClr val="000087"/>
                </a:solidFill>
                <a:highlight>
                  <a:srgbClr val="FFFFFF"/>
                </a:highlight>
                <a:latin typeface="Monaco" panose="020B0509030404040204" pitchFamily="49" charset="0"/>
              </a:rPr>
              <a:t>hitter_dn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dropna</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hitter_dn</a:t>
            </a:r>
            <a:endParaRPr lang="en-US" altLang="zh-CN" sz="2000" dirty="0">
              <a:solidFill>
                <a:srgbClr val="5F5F00"/>
              </a:solidFill>
              <a:highlight>
                <a:srgbClr val="FFFFFF"/>
              </a:highlight>
              <a:latin typeface="Monaco" panose="020B0509030404040204" pitchFamily="49" charset="0"/>
            </a:endParaRPr>
          </a:p>
        </p:txBody>
      </p:sp>
      <p:sp>
        <p:nvSpPr>
          <p:cNvPr id="8" name="文本框 7"/>
          <p:cNvSpPr txBox="1"/>
          <p:nvPr/>
        </p:nvSpPr>
        <p:spPr>
          <a:xfrm>
            <a:off x="5826125" y="3438525"/>
            <a:ext cx="954405" cy="1630045"/>
          </a:xfrm>
          <a:prstGeom prst="rect">
            <a:avLst/>
          </a:prstGeom>
          <a:noFill/>
        </p:spPr>
        <p:txBody>
          <a:bodyPr wrap="square" rtlCol="0">
            <a:spAutoFit/>
          </a:bodyPr>
          <a:lstStyle/>
          <a:p>
            <a:r>
              <a:rPr lang="zh-CN" altLang="en-US" sz="2000">
                <a:latin typeface="微软雅黑 Light" charset="0"/>
                <a:ea typeface="微软雅黑 Light" charset="0"/>
              </a:rPr>
              <a:t>赋值给新变量，数据集发生变化</a:t>
            </a:r>
          </a:p>
        </p:txBody>
      </p:sp>
      <p:sp>
        <p:nvSpPr>
          <p:cNvPr id="9" name="矩形 8"/>
          <p:cNvSpPr/>
          <p:nvPr/>
        </p:nvSpPr>
        <p:spPr>
          <a:xfrm>
            <a:off x="1199515" y="5826760"/>
            <a:ext cx="2880360" cy="3600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780530" y="5826760"/>
            <a:ext cx="2880360" cy="3600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删除法</a:t>
            </a:r>
          </a:p>
        </p:txBody>
      </p:sp>
      <p:sp>
        <p:nvSpPr>
          <p:cNvPr id="2" name="矩形 1"/>
          <p:cNvSpPr/>
          <p:nvPr/>
        </p:nvSpPr>
        <p:spPr>
          <a:xfrm>
            <a:off x="1435676" y="1735207"/>
            <a:ext cx="6096000" cy="706755"/>
          </a:xfrm>
          <a:prstGeom prst="rect">
            <a:avLst/>
          </a:prstGeom>
        </p:spPr>
        <p:txBody>
          <a:bodyPr>
            <a:spAutoFit/>
          </a:bodyPr>
          <a:lstStyle/>
          <a:p>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dropna</a:t>
            </a:r>
            <a:r>
              <a:rPr lang="en-US" altLang="zh-CN" sz="2000" dirty="0">
                <a:solidFill>
                  <a:srgbClr val="00005F"/>
                </a:solidFill>
                <a:highlight>
                  <a:srgbClr val="FFFFFF"/>
                </a:highlight>
                <a:latin typeface="Monaco" panose="020B0509030404040204" pitchFamily="49" charset="0"/>
              </a:rPr>
              <a:t>(</a:t>
            </a:r>
            <a:r>
              <a:rPr sz="2000" dirty="0" err="1">
                <a:latin typeface="Monaco" panose="020B0509030404040204" pitchFamily="49" charset="0"/>
                <a:ea typeface="微软雅黑" panose="020B0503020204020204" charset="-122"/>
                <a:sym typeface="+mn-ea"/>
              </a:rPr>
              <a:t>inplace </a:t>
            </a:r>
            <a:r>
              <a:rPr lang="en-US" sz="2000" dirty="0" err="1">
                <a:latin typeface="Monaco" panose="020B0509030404040204" pitchFamily="49" charset="0"/>
                <a:ea typeface="微软雅黑" panose="020B0503020204020204" charset="-122"/>
                <a:sym typeface="+mn-ea"/>
              </a:rPr>
              <a:t>= </a:t>
            </a:r>
            <a:r>
              <a:rPr lang="en-US" altLang="zh-CN" sz="2000" dirty="0">
                <a:solidFill>
                  <a:srgbClr val="87005F"/>
                </a:solidFill>
                <a:highlight>
                  <a:srgbClr val="FFFFFF"/>
                </a:highlight>
                <a:latin typeface="Monaco" panose="020B0509030404040204" pitchFamily="49" charset="0"/>
                <a:sym typeface="+mn-ea"/>
              </a:rPr>
              <a:t>True</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hitter</a:t>
            </a:r>
            <a:endParaRPr lang="zh-CN" altLang="en-US" sz="2000" dirty="0">
              <a:latin typeface="Monaco" panose="020B0509030404040204" pitchFamily="49" charset="0"/>
            </a:endParaRPr>
          </a:p>
        </p:txBody>
      </p:sp>
      <p:graphicFrame>
        <p:nvGraphicFramePr>
          <p:cNvPr id="10" name="表格 9"/>
          <p:cNvGraphicFramePr/>
          <p:nvPr/>
        </p:nvGraphicFramePr>
        <p:xfrm>
          <a:off x="1435735" y="2442210"/>
          <a:ext cx="5076825" cy="384683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20000"/>
                    </a:ext>
                  </a:extLst>
                </a:gridCol>
                <a:gridCol w="1088390">
                  <a:extLst>
                    <a:ext uri="{9D8B030D-6E8A-4147-A177-3AD203B41FA5}">
                      <a16:colId xmlns:a16="http://schemas.microsoft.com/office/drawing/2014/main" val="20001"/>
                    </a:ext>
                  </a:extLst>
                </a:gridCol>
                <a:gridCol w="1243330">
                  <a:extLst>
                    <a:ext uri="{9D8B030D-6E8A-4147-A177-3AD203B41FA5}">
                      <a16:colId xmlns:a16="http://schemas.microsoft.com/office/drawing/2014/main" val="20002"/>
                    </a:ext>
                  </a:extLst>
                </a:gridCol>
                <a:gridCol w="1586865">
                  <a:extLst>
                    <a:ext uri="{9D8B030D-6E8A-4147-A177-3AD203B41FA5}">
                      <a16:colId xmlns:a16="http://schemas.microsoft.com/office/drawing/2014/main" val="20003"/>
                    </a:ext>
                  </a:extLst>
                </a:gridCol>
              </a:tblGrid>
              <a:tr h="396240">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442595">
                <a:tc>
                  <a:txBody>
                    <a:bodyPr/>
                    <a:lstStyle/>
                    <a:p>
                      <a:pPr>
                        <a:buNone/>
                      </a:pPr>
                      <a:r>
                        <a:rPr lang="zh-CN" altLang="en-US" sz="2000"/>
                        <a:t>0</a:t>
                      </a:r>
                    </a:p>
                  </a:txBody>
                  <a:tcPr/>
                </a:tc>
                <a:tc>
                  <a:txBody>
                    <a:bodyPr/>
                    <a:lstStyle/>
                    <a:p>
                      <a:pPr>
                        <a:buNone/>
                      </a:pPr>
                      <a:r>
                        <a:rPr lang="zh-CN" altLang="en-US" sz="2000"/>
                        <a:t>92</a:t>
                      </a:r>
                    </a:p>
                  </a:txBody>
                  <a:tcPr/>
                </a:tc>
                <a:tc>
                  <a:txBody>
                    <a:bodyPr/>
                    <a:lstStyle/>
                    <a:p>
                      <a:pPr>
                        <a:buNone/>
                      </a:pPr>
                      <a:r>
                        <a:rPr lang="zh-CN" altLang="en-US" sz="2000"/>
                        <a:t>6.0</a:t>
                      </a:r>
                    </a:p>
                  </a:txBody>
                  <a:tcPr/>
                </a:tc>
                <a:tc>
                  <a:txBody>
                    <a:bodyPr/>
                    <a:lstStyle/>
                    <a:p>
                      <a:pPr>
                        <a:buNone/>
                      </a:pPr>
                      <a:r>
                        <a:rPr lang="zh-CN" altLang="en-US" sz="2000"/>
                        <a:t>300.000</a:t>
                      </a:r>
                    </a:p>
                  </a:txBody>
                  <a:tcPr/>
                </a:tc>
                <a:extLst>
                  <a:ext uri="{0D108BD9-81ED-4DB2-BD59-A6C34878D82A}">
                    <a16:rowId xmlns:a16="http://schemas.microsoft.com/office/drawing/2014/main" val="10001"/>
                  </a:ext>
                </a:extLst>
              </a:tr>
              <a:tr h="443230">
                <a:tc>
                  <a:txBody>
                    <a:bodyPr/>
                    <a:lstStyle/>
                    <a:p>
                      <a:pPr>
                        <a:buNone/>
                      </a:pPr>
                      <a:r>
                        <a:rPr lang="zh-CN" altLang="en-US" sz="2000"/>
                        <a:t>1</a:t>
                      </a:r>
                    </a:p>
                  </a:txBody>
                  <a:tcPr/>
                </a:tc>
                <a:tc>
                  <a:txBody>
                    <a:bodyPr/>
                    <a:lstStyle/>
                    <a:p>
                      <a:pPr>
                        <a:buNone/>
                      </a:pPr>
                      <a:r>
                        <a:rPr lang="zh-CN" altLang="en-US" sz="2000"/>
                        <a:t>211</a:t>
                      </a:r>
                    </a:p>
                  </a:txBody>
                  <a:tcPr/>
                </a:tc>
                <a:tc>
                  <a:txBody>
                    <a:bodyPr/>
                    <a:lstStyle/>
                    <a:p>
                      <a:pPr>
                        <a:buNone/>
                      </a:pPr>
                      <a:r>
                        <a:rPr lang="zh-CN" altLang="en-US" sz="2000"/>
                        <a:t>5.0</a:t>
                      </a:r>
                    </a:p>
                  </a:txBody>
                  <a:tcPr/>
                </a:tc>
                <a:tc>
                  <a:txBody>
                    <a:bodyPr/>
                    <a:lstStyle/>
                    <a:p>
                      <a:pPr>
                        <a:buNone/>
                      </a:pPr>
                      <a:r>
                        <a:rPr lang="zh-CN" altLang="en-US" sz="2000"/>
                        <a:t>740.000</a:t>
                      </a:r>
                    </a:p>
                  </a:txBody>
                  <a:tcPr/>
                </a:tc>
                <a:extLst>
                  <a:ext uri="{0D108BD9-81ED-4DB2-BD59-A6C34878D82A}">
                    <a16:rowId xmlns:a16="http://schemas.microsoft.com/office/drawing/2014/main" val="10002"/>
                  </a:ext>
                </a:extLst>
              </a:tr>
              <a:tr h="396240">
                <a:tc>
                  <a:txBody>
                    <a:bodyPr/>
                    <a:lstStyle/>
                    <a:p>
                      <a:pPr>
                        <a:buNone/>
                      </a:pPr>
                      <a:r>
                        <a:rPr lang="zh-CN" altLang="en-US" sz="2000"/>
                        <a:t>4</a:t>
                      </a:r>
                    </a:p>
                  </a:txBody>
                  <a:tcPr/>
                </a:tc>
                <a:tc>
                  <a:txBody>
                    <a:bodyPr/>
                    <a:lstStyle/>
                    <a:p>
                      <a:pPr>
                        <a:buNone/>
                      </a:pPr>
                      <a:r>
                        <a:rPr lang="zh-CN" altLang="en-US" sz="2000"/>
                        <a:t>53</a:t>
                      </a:r>
                    </a:p>
                  </a:txBody>
                  <a:tcPr/>
                </a:tc>
                <a:tc>
                  <a:txBody>
                    <a:bodyPr/>
                    <a:lstStyle/>
                    <a:p>
                      <a:pPr>
                        <a:buNone/>
                      </a:pPr>
                      <a:r>
                        <a:rPr lang="zh-CN" altLang="en-US" sz="2000"/>
                        <a:t>2.0</a:t>
                      </a:r>
                    </a:p>
                  </a:txBody>
                  <a:tcPr/>
                </a:tc>
                <a:tc>
                  <a:txBody>
                    <a:bodyPr/>
                    <a:lstStyle/>
                    <a:p>
                      <a:pPr>
                        <a:buNone/>
                      </a:pPr>
                      <a:r>
                        <a:rPr lang="zh-CN" altLang="en-US" sz="2000"/>
                        <a:t>70.000</a:t>
                      </a:r>
                    </a:p>
                  </a:txBody>
                  <a:tcPr/>
                </a:tc>
                <a:extLst>
                  <a:ext uri="{0D108BD9-81ED-4DB2-BD59-A6C34878D82A}">
                    <a16:rowId xmlns:a16="http://schemas.microsoft.com/office/drawing/2014/main" val="10003"/>
                  </a:ext>
                </a:extLst>
              </a:tr>
              <a:tr h="443230">
                <a:tc>
                  <a:txBody>
                    <a:bodyPr/>
                    <a:lstStyle/>
                    <a:p>
                      <a:pPr>
                        <a:buNone/>
                      </a:pPr>
                      <a:r>
                        <a:rPr lang="en-US" altLang="zh-CN" sz="2000"/>
                        <a:t>………</a:t>
                      </a:r>
                    </a:p>
                  </a:txBody>
                  <a:tcPr/>
                </a:tc>
                <a:tc>
                  <a:txBody>
                    <a:bodyPr/>
                    <a:lstStyle/>
                    <a:p>
                      <a:pPr>
                        <a:buNone/>
                      </a:pPr>
                      <a:r>
                        <a:rPr lang="en-US" altLang="zh-CN" sz="2000"/>
                        <a:t>………</a:t>
                      </a:r>
                    </a:p>
                  </a:txBody>
                  <a:tcPr/>
                </a:tc>
                <a:tc>
                  <a:txBody>
                    <a:bodyPr/>
                    <a:lstStyle/>
                    <a:p>
                      <a:pPr>
                        <a:buNone/>
                      </a:pPr>
                      <a:r>
                        <a:rPr lang="en-US" altLang="zh-CN" sz="2000"/>
                        <a:t>………</a:t>
                      </a:r>
                    </a:p>
                  </a:txBody>
                  <a:tcPr/>
                </a:tc>
                <a:tc>
                  <a:txBody>
                    <a:bodyPr/>
                    <a:lstStyle/>
                    <a:p>
                      <a:pPr>
                        <a:buNone/>
                      </a:pPr>
                      <a:r>
                        <a:rPr lang="en-US" altLang="zh-CN" sz="2000"/>
                        <a:t>………</a:t>
                      </a:r>
                    </a:p>
                  </a:txBody>
                  <a:tcPr/>
                </a:tc>
                <a:extLst>
                  <a:ext uri="{0D108BD9-81ED-4DB2-BD59-A6C34878D82A}">
                    <a16:rowId xmlns:a16="http://schemas.microsoft.com/office/drawing/2014/main" val="10004"/>
                  </a:ext>
                </a:extLst>
              </a:tr>
              <a:tr h="443230">
                <a:tc>
                  <a:txBody>
                    <a:bodyPr/>
                    <a:lstStyle/>
                    <a:p>
                      <a:pPr>
                        <a:buNone/>
                      </a:pPr>
                      <a:r>
                        <a:rPr lang="zh-CN" altLang="en-US" sz="2000"/>
                        <a:t>319</a:t>
                      </a:r>
                    </a:p>
                  </a:txBody>
                  <a:tcPr/>
                </a:tc>
                <a:tc>
                  <a:txBody>
                    <a:bodyPr/>
                    <a:lstStyle/>
                    <a:p>
                      <a:pPr>
                        <a:buNone/>
                      </a:pPr>
                      <a:r>
                        <a:rPr lang="zh-CN" altLang="en-US" sz="2000"/>
                        <a:t>73</a:t>
                      </a:r>
                    </a:p>
                  </a:txBody>
                  <a:tcPr/>
                </a:tc>
                <a:tc>
                  <a:txBody>
                    <a:bodyPr/>
                    <a:lstStyle/>
                    <a:p>
                      <a:pPr>
                        <a:buNone/>
                      </a:pPr>
                      <a:r>
                        <a:rPr lang="zh-CN" altLang="en-US" sz="2000"/>
                        <a:t>3.0</a:t>
                      </a:r>
                    </a:p>
                  </a:txBody>
                  <a:tcPr/>
                </a:tc>
                <a:tc>
                  <a:txBody>
                    <a:bodyPr/>
                    <a:lstStyle/>
                    <a:p>
                      <a:pPr>
                        <a:buNone/>
                      </a:pPr>
                      <a:r>
                        <a:rPr lang="zh-CN" altLang="en-US" sz="2000"/>
                        <a:t>100.000</a:t>
                      </a:r>
                    </a:p>
                  </a:txBody>
                  <a:tcPr/>
                </a:tc>
                <a:extLst>
                  <a:ext uri="{0D108BD9-81ED-4DB2-BD59-A6C34878D82A}">
                    <a16:rowId xmlns:a16="http://schemas.microsoft.com/office/drawing/2014/main" val="10005"/>
                  </a:ext>
                </a:extLst>
              </a:tr>
              <a:tr h="443230">
                <a:tc>
                  <a:txBody>
                    <a:bodyPr/>
                    <a:lstStyle/>
                    <a:p>
                      <a:pPr>
                        <a:buNone/>
                      </a:pPr>
                      <a:r>
                        <a:rPr lang="zh-CN" altLang="en-US" sz="2000"/>
                        <a:t>320</a:t>
                      </a:r>
                    </a:p>
                  </a:txBody>
                  <a:tcPr/>
                </a:tc>
                <a:tc>
                  <a:txBody>
                    <a:bodyPr/>
                    <a:lstStyle/>
                    <a:p>
                      <a:pPr>
                        <a:buNone/>
                      </a:pPr>
                      <a:r>
                        <a:rPr lang="zh-CN" altLang="en-US" sz="2000"/>
                        <a:t>135</a:t>
                      </a:r>
                    </a:p>
                  </a:txBody>
                  <a:tcPr/>
                </a:tc>
                <a:tc>
                  <a:txBody>
                    <a:bodyPr/>
                    <a:lstStyle/>
                    <a:p>
                      <a:pPr>
                        <a:buNone/>
                      </a:pPr>
                      <a:r>
                        <a:rPr lang="zh-CN" altLang="en-US" sz="2000"/>
                        <a:t>1.0</a:t>
                      </a:r>
                    </a:p>
                  </a:txBody>
                  <a:tcPr/>
                </a:tc>
                <a:tc>
                  <a:txBody>
                    <a:bodyPr/>
                    <a:lstStyle/>
                    <a:p>
                      <a:pPr>
                        <a:buNone/>
                      </a:pPr>
                      <a:r>
                        <a:rPr lang="zh-CN" altLang="en-US" sz="2000"/>
                        <a:t>172.000</a:t>
                      </a:r>
                    </a:p>
                  </a:txBody>
                  <a:tcPr/>
                </a:tc>
                <a:extLst>
                  <a:ext uri="{0D108BD9-81ED-4DB2-BD59-A6C34878D82A}">
                    <a16:rowId xmlns:a16="http://schemas.microsoft.com/office/drawing/2014/main" val="10006"/>
                  </a:ext>
                </a:extLst>
              </a:tr>
              <a:tr h="442595">
                <a:tc>
                  <a:txBody>
                    <a:bodyPr/>
                    <a:lstStyle/>
                    <a:p>
                      <a:pPr>
                        <a:buNone/>
                      </a:pPr>
                      <a:r>
                        <a:rPr lang="zh-CN" altLang="en-US" sz="2000"/>
                        <a:t>321</a:t>
                      </a:r>
                    </a:p>
                  </a:txBody>
                  <a:tcPr/>
                </a:tc>
                <a:tc>
                  <a:txBody>
                    <a:bodyPr/>
                    <a:lstStyle/>
                    <a:p>
                      <a:pPr>
                        <a:buNone/>
                      </a:pPr>
                      <a:r>
                        <a:rPr lang="zh-CN" altLang="en-US" sz="2000"/>
                        <a:t>148</a:t>
                      </a:r>
                    </a:p>
                  </a:txBody>
                  <a:tcPr/>
                </a:tc>
                <a:tc>
                  <a:txBody>
                    <a:bodyPr/>
                    <a:lstStyle/>
                    <a:p>
                      <a:pPr>
                        <a:buNone/>
                      </a:pPr>
                      <a:r>
                        <a:rPr lang="zh-CN" altLang="en-US" sz="2000"/>
                        <a:t>13.0</a:t>
                      </a:r>
                    </a:p>
                  </a:txBody>
                  <a:tcPr/>
                </a:tc>
                <a:tc>
                  <a:txBody>
                    <a:bodyPr/>
                    <a:lstStyle/>
                    <a:p>
                      <a:pPr>
                        <a:buNone/>
                      </a:pPr>
                      <a:r>
                        <a:rPr lang="zh-CN" altLang="en-US" sz="2000" dirty="0"/>
                        <a:t>700.000</a:t>
                      </a:r>
                    </a:p>
                  </a:txBody>
                  <a:tcPr/>
                </a:tc>
                <a:extLst>
                  <a:ext uri="{0D108BD9-81ED-4DB2-BD59-A6C34878D82A}">
                    <a16:rowId xmlns:a16="http://schemas.microsoft.com/office/drawing/2014/main" val="10007"/>
                  </a:ext>
                </a:extLst>
              </a:tr>
              <a:tr h="396240">
                <a:tc gridSpan="4">
                  <a:txBody>
                    <a:bodyPr/>
                    <a:lstStyle/>
                    <a:p>
                      <a:pPr>
                        <a:buNone/>
                      </a:pPr>
                      <a:r>
                        <a:rPr lang="zh-CN" altLang="en-US" sz="2000" dirty="0"/>
                        <a:t>251 rows × 3 columns</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bl>
          </a:graphicData>
        </a:graphic>
      </p:graphicFrame>
      <p:sp>
        <p:nvSpPr>
          <p:cNvPr id="11" name="矩形 10"/>
          <p:cNvSpPr/>
          <p:nvPr/>
        </p:nvSpPr>
        <p:spPr>
          <a:xfrm>
            <a:off x="1435735" y="5928995"/>
            <a:ext cx="2880360" cy="3600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en-US" altLang="zh-CN" sz="2000" b="1" dirty="0">
                <a:solidFill>
                  <a:srgbClr val="2965AB"/>
                </a:solidFill>
                <a:sym typeface="+mn-ea"/>
              </a:rPr>
              <a:t>删除有</a:t>
            </a:r>
            <a:r>
              <a:rPr lang="zh-CN" altLang="en-US" sz="2000" b="1" dirty="0">
                <a:solidFill>
                  <a:srgbClr val="2965AB"/>
                </a:solidFill>
                <a:sym typeface="+mn-ea"/>
              </a:rPr>
              <a:t>存</a:t>
            </a:r>
            <a:r>
              <a:rPr lang="en-US" altLang="zh-CN" sz="2000" b="1" dirty="0">
                <a:solidFill>
                  <a:srgbClr val="2965AB"/>
                </a:solidFill>
                <a:sym typeface="+mn-ea"/>
              </a:rPr>
              <a:t>在缺失值的行，且替换原来的对象</a:t>
            </a:r>
            <a:endParaRPr sz="2000" dirty="0">
              <a:ea typeface="微软雅黑" panose="020B0503020204020204" charset="-122"/>
              <a:cs typeface="微软雅黑" panose="020B0503020204020204" charset="-122"/>
              <a:sym typeface="+mn-ea"/>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删除法</a:t>
            </a:r>
          </a:p>
        </p:txBody>
      </p:sp>
      <p:sp>
        <p:nvSpPr>
          <p:cNvPr id="5" name="Rectangle 3"/>
          <p:cNvSpPr txBox="1">
            <a:spLocks noChangeArrowheads="1"/>
          </p:cNvSpPr>
          <p:nvPr/>
        </p:nvSpPr>
        <p:spPr>
          <a:xfrm>
            <a:off x="479376" y="846308"/>
            <a:ext cx="6624736" cy="4670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en-US" altLang="zh-CN" sz="2000" b="1" dirty="0">
                <a:solidFill>
                  <a:srgbClr val="2965AB"/>
                </a:solidFill>
                <a:sym typeface="+mn-ea"/>
              </a:rPr>
              <a:t>thresh</a:t>
            </a:r>
            <a:r>
              <a:rPr lang="zh-CN" altLang="en-US" sz="2000" b="1" dirty="0">
                <a:solidFill>
                  <a:srgbClr val="2965AB"/>
                </a:solidFill>
                <a:sym typeface="+mn-ea"/>
              </a:rPr>
              <a:t>参数</a:t>
            </a:r>
            <a:r>
              <a:rPr lang="en-US" altLang="zh-CN" sz="2000" b="1" dirty="0">
                <a:solidFill>
                  <a:srgbClr val="2965AB"/>
                </a:solidFill>
                <a:sym typeface="+mn-ea"/>
              </a:rPr>
              <a:t>: </a:t>
            </a:r>
          </a:p>
          <a:p>
            <a:pPr>
              <a:lnSpc>
                <a:spcPct val="150000"/>
              </a:lnSpc>
              <a:buClr>
                <a:srgbClr val="2965AB"/>
              </a:buClr>
              <a:buSzPct val="100000"/>
            </a:pPr>
            <a:r>
              <a:rPr lang="zh-CN" altLang="en-US" sz="2000" dirty="0">
                <a:latin typeface="宋体" panose="02010600030101010101" pitchFamily="2" charset="-122"/>
                <a:ea typeface="宋体" panose="02010600030101010101" pitchFamily="2" charset="-122"/>
                <a:sym typeface="+mn-ea"/>
              </a:rPr>
              <a:t>设置底线，够几个数，就保留。不够，就删。</a:t>
            </a:r>
            <a:endParaRPr lang="en-US" altLang="zh-CN" sz="2000" dirty="0">
              <a:latin typeface="宋体" panose="02010600030101010101" pitchFamily="2" charset="-122"/>
              <a:ea typeface="宋体" panose="02010600030101010101" pitchFamily="2" charset="-122"/>
              <a:sym typeface="+mn-ea"/>
            </a:endParaRPr>
          </a:p>
          <a:p>
            <a:pPr>
              <a:lnSpc>
                <a:spcPct val="150000"/>
              </a:lnSpc>
              <a:buClr>
                <a:srgbClr val="2965AB"/>
              </a:buClr>
              <a:buSzPct val="100000"/>
            </a:pPr>
            <a:r>
              <a:rPr lang="zh-CN" altLang="en-US" sz="2000" dirty="0">
                <a:latin typeface="宋体" panose="02010600030101010101" pitchFamily="2" charset="-122"/>
                <a:ea typeface="宋体" panose="02010600030101010101" pitchFamily="2" charset="-122"/>
                <a:sym typeface="+mn-ea"/>
              </a:rPr>
              <a:t>例如：设门槛值为</a:t>
            </a:r>
            <a:r>
              <a:rPr lang="en-US" altLang="zh-CN" sz="2000" dirty="0">
                <a:latin typeface="宋体" panose="02010600030101010101" pitchFamily="2" charset="-122"/>
                <a:ea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sym typeface="+mn-ea"/>
              </a:rPr>
              <a:t>，含义是，如果一行够两个数，就保留这一行。不够两个，就删除。</a:t>
            </a:r>
            <a:endParaRPr lang="en-US" altLang="zh-CN" sz="2000" dirty="0">
              <a:latin typeface="宋体" panose="02010600030101010101" pitchFamily="2" charset="-122"/>
              <a:ea typeface="宋体" panose="02010600030101010101" pitchFamily="2" charset="-122"/>
              <a:sym typeface="+mn-ea"/>
            </a:endParaRPr>
          </a:p>
          <a:p>
            <a:pPr>
              <a:lnSpc>
                <a:spcPct val="150000"/>
              </a:lnSpc>
              <a:buClr>
                <a:srgbClr val="2965AB"/>
              </a:buClr>
              <a:buSzPct val="100000"/>
            </a:pPr>
            <a:r>
              <a:rPr lang="zh-CN" altLang="en-US" sz="2000" dirty="0">
                <a:latin typeface="宋体" panose="02010600030101010101" pitchFamily="2" charset="-122"/>
                <a:ea typeface="宋体" panose="02010600030101010101" pitchFamily="2" charset="-122"/>
                <a:sym typeface="+mn-ea"/>
              </a:rPr>
              <a:t>右例结果：行号</a:t>
            </a:r>
            <a:r>
              <a:rPr lang="en-US" altLang="zh-CN" sz="2000" dirty="0">
                <a:latin typeface="宋体" panose="02010600030101010101" pitchFamily="2" charset="-122"/>
                <a:ea typeface="宋体" panose="02010600030101010101" pitchFamily="2" charset="-122"/>
                <a:sym typeface="+mn-ea"/>
              </a:rPr>
              <a:t>3</a:t>
            </a:r>
            <a:r>
              <a:rPr lang="zh-CN" altLang="en-US" sz="2000" dirty="0">
                <a:latin typeface="宋体" panose="02010600030101010101" pitchFamily="2" charset="-122"/>
                <a:ea typeface="宋体" panose="02010600030101010101" pitchFamily="2" charset="-122"/>
                <a:sym typeface="+mn-ea"/>
              </a:rPr>
              <a:t>，够两个数，所以留下了。行号</a:t>
            </a:r>
            <a:r>
              <a:rPr lang="en-US" altLang="zh-CN" sz="2000" dirty="0">
                <a:latin typeface="宋体" panose="02010600030101010101" pitchFamily="2" charset="-122"/>
                <a:ea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sym typeface="+mn-ea"/>
              </a:rPr>
              <a:t>呢？不够，所以删了</a:t>
            </a:r>
            <a:endParaRPr lang="zh-CN" altLang="en-US" sz="2000" dirty="0">
              <a:latin typeface="宋体" panose="02010600030101010101" pitchFamily="2" charset="-122"/>
              <a:ea typeface="宋体" panose="02010600030101010101" pitchFamily="2" charset="-122"/>
            </a:endParaRPr>
          </a:p>
          <a:p>
            <a:pPr>
              <a:lnSpc>
                <a:spcPct val="100000"/>
              </a:lnSpc>
              <a:buClr>
                <a:srgbClr val="2965AB"/>
              </a:buClr>
              <a:buSzPct val="100000"/>
            </a:pPr>
            <a:endParaRPr lang="en-US" sz="2000" dirty="0"/>
          </a:p>
        </p:txBody>
      </p:sp>
      <p:sp>
        <p:nvSpPr>
          <p:cNvPr id="7" name="矩形 6"/>
          <p:cNvSpPr/>
          <p:nvPr/>
        </p:nvSpPr>
        <p:spPr>
          <a:xfrm>
            <a:off x="8103564" y="1412776"/>
            <a:ext cx="3992880" cy="39878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dropna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thresh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2</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10" name="表格 9"/>
          <p:cNvGraphicFramePr/>
          <p:nvPr>
            <p:extLst>
              <p:ext uri="{D42A27DB-BD31-4B8C-83A1-F6EECF244321}">
                <p14:modId xmlns:p14="http://schemas.microsoft.com/office/powerpoint/2010/main" val="259599151"/>
              </p:ext>
            </p:extLst>
          </p:nvPr>
        </p:nvGraphicFramePr>
        <p:xfrm>
          <a:off x="7968208" y="2204864"/>
          <a:ext cx="3399497" cy="3867150"/>
        </p:xfrm>
        <a:graphic>
          <a:graphicData uri="http://schemas.openxmlformats.org/drawingml/2006/table">
            <a:tbl>
              <a:tblPr firstRow="1" bandRow="1">
                <a:tableStyleId>{5C22544A-7EE6-4342-B048-85BDC9FD1C3A}</a:tableStyleId>
              </a:tblPr>
              <a:tblGrid>
                <a:gridCol w="775517">
                  <a:extLst>
                    <a:ext uri="{9D8B030D-6E8A-4147-A177-3AD203B41FA5}">
                      <a16:colId xmlns:a16="http://schemas.microsoft.com/office/drawing/2014/main" val="20000"/>
                    </a:ext>
                  </a:extLst>
                </a:gridCol>
                <a:gridCol w="728807">
                  <a:extLst>
                    <a:ext uri="{9D8B030D-6E8A-4147-A177-3AD203B41FA5}">
                      <a16:colId xmlns:a16="http://schemas.microsoft.com/office/drawing/2014/main" val="20001"/>
                    </a:ext>
                  </a:extLst>
                </a:gridCol>
                <a:gridCol w="832530">
                  <a:extLst>
                    <a:ext uri="{9D8B030D-6E8A-4147-A177-3AD203B41FA5}">
                      <a16:colId xmlns:a16="http://schemas.microsoft.com/office/drawing/2014/main" val="20002"/>
                    </a:ext>
                  </a:extLst>
                </a:gridCol>
                <a:gridCol w="1062643">
                  <a:extLst>
                    <a:ext uri="{9D8B030D-6E8A-4147-A177-3AD203B41FA5}">
                      <a16:colId xmlns:a16="http://schemas.microsoft.com/office/drawing/2014/main" val="20003"/>
                    </a:ext>
                  </a:extLst>
                </a:gridCol>
              </a:tblGrid>
              <a:tr h="365760">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365760">
                <a:tc>
                  <a:txBody>
                    <a:bodyPr/>
                    <a:lstStyle/>
                    <a:p>
                      <a:pPr>
                        <a:buNone/>
                      </a:pPr>
                      <a:r>
                        <a:rPr lang="zh-CN" altLang="en-US" sz="2000"/>
                        <a:t>0</a:t>
                      </a:r>
                    </a:p>
                  </a:txBody>
                  <a:tcPr/>
                </a:tc>
                <a:tc>
                  <a:txBody>
                    <a:bodyPr/>
                    <a:lstStyle/>
                    <a:p>
                      <a:pPr>
                        <a:buNone/>
                      </a:pPr>
                      <a:r>
                        <a:rPr lang="zh-CN" altLang="en-US" sz="2000"/>
                        <a:t>92</a:t>
                      </a:r>
                    </a:p>
                  </a:txBody>
                  <a:tcPr/>
                </a:tc>
                <a:tc>
                  <a:txBody>
                    <a:bodyPr/>
                    <a:lstStyle/>
                    <a:p>
                      <a:pPr>
                        <a:buNone/>
                      </a:pPr>
                      <a:r>
                        <a:rPr lang="zh-CN" altLang="en-US" sz="2000" dirty="0"/>
                        <a:t>6.0</a:t>
                      </a:r>
                    </a:p>
                  </a:txBody>
                  <a:tcPr/>
                </a:tc>
                <a:tc>
                  <a:txBody>
                    <a:bodyPr/>
                    <a:lstStyle/>
                    <a:p>
                      <a:pPr>
                        <a:buNone/>
                      </a:pPr>
                      <a:r>
                        <a:rPr lang="zh-CN" altLang="en-US" sz="2000"/>
                        <a:t>300.000</a:t>
                      </a:r>
                    </a:p>
                  </a:txBody>
                  <a:tcPr/>
                </a:tc>
                <a:extLst>
                  <a:ext uri="{0D108BD9-81ED-4DB2-BD59-A6C34878D82A}">
                    <a16:rowId xmlns:a16="http://schemas.microsoft.com/office/drawing/2014/main" val="10001"/>
                  </a:ext>
                </a:extLst>
              </a:tr>
              <a:tr h="365760">
                <a:tc>
                  <a:txBody>
                    <a:bodyPr/>
                    <a:lstStyle/>
                    <a:p>
                      <a:pPr>
                        <a:buNone/>
                      </a:pPr>
                      <a:r>
                        <a:rPr lang="zh-CN" altLang="en-US" sz="2000"/>
                        <a:t>1</a:t>
                      </a:r>
                    </a:p>
                  </a:txBody>
                  <a:tcPr/>
                </a:tc>
                <a:tc>
                  <a:txBody>
                    <a:bodyPr/>
                    <a:lstStyle/>
                    <a:p>
                      <a:pPr>
                        <a:buNone/>
                      </a:pPr>
                      <a:r>
                        <a:rPr lang="zh-CN" altLang="en-US" sz="2000"/>
                        <a:t>211</a:t>
                      </a:r>
                    </a:p>
                  </a:txBody>
                  <a:tcPr/>
                </a:tc>
                <a:tc>
                  <a:txBody>
                    <a:bodyPr/>
                    <a:lstStyle/>
                    <a:p>
                      <a:pPr>
                        <a:buNone/>
                      </a:pPr>
                      <a:r>
                        <a:rPr lang="zh-CN" altLang="en-US" sz="2000"/>
                        <a:t>5.0</a:t>
                      </a:r>
                    </a:p>
                  </a:txBody>
                  <a:tcPr/>
                </a:tc>
                <a:tc>
                  <a:txBody>
                    <a:bodyPr/>
                    <a:lstStyle/>
                    <a:p>
                      <a:pPr>
                        <a:buNone/>
                      </a:pPr>
                      <a:r>
                        <a:rPr lang="zh-CN" altLang="en-US" sz="2000"/>
                        <a:t>740.000</a:t>
                      </a:r>
                    </a:p>
                  </a:txBody>
                  <a:tcPr/>
                </a:tc>
                <a:extLst>
                  <a:ext uri="{0D108BD9-81ED-4DB2-BD59-A6C34878D82A}">
                    <a16:rowId xmlns:a16="http://schemas.microsoft.com/office/drawing/2014/main" val="10002"/>
                  </a:ext>
                </a:extLst>
              </a:tr>
              <a:tr h="365760">
                <a:tc>
                  <a:txBody>
                    <a:bodyPr/>
                    <a:lstStyle/>
                    <a:p>
                      <a:pPr>
                        <a:buNone/>
                      </a:pPr>
                      <a:r>
                        <a:rPr lang="zh-CN" altLang="en-US" sz="2000"/>
                        <a:t>3</a:t>
                      </a:r>
                    </a:p>
                  </a:txBody>
                  <a:tcPr/>
                </a:tc>
                <a:tc>
                  <a:txBody>
                    <a:bodyPr/>
                    <a:lstStyle/>
                    <a:p>
                      <a:pPr>
                        <a:buNone/>
                      </a:pPr>
                      <a:r>
                        <a:rPr lang="zh-CN" altLang="en-US" sz="2000"/>
                        <a:t>102</a:t>
                      </a:r>
                    </a:p>
                  </a:txBody>
                  <a:tcPr/>
                </a:tc>
                <a:tc>
                  <a:txBody>
                    <a:bodyPr/>
                    <a:lstStyle/>
                    <a:p>
                      <a:pPr>
                        <a:buNone/>
                      </a:pPr>
                      <a:r>
                        <a:rPr lang="zh-CN" altLang="en-US" sz="2000"/>
                        <a:t>NaN</a:t>
                      </a:r>
                    </a:p>
                  </a:txBody>
                  <a:tcPr/>
                </a:tc>
                <a:tc>
                  <a:txBody>
                    <a:bodyPr/>
                    <a:lstStyle/>
                    <a:p>
                      <a:pPr>
                        <a:buNone/>
                      </a:pPr>
                      <a:r>
                        <a:rPr lang="zh-CN" altLang="en-US" sz="2000"/>
                        <a:t>415.000</a:t>
                      </a:r>
                    </a:p>
                  </a:txBody>
                  <a:tcPr/>
                </a:tc>
                <a:extLst>
                  <a:ext uri="{0D108BD9-81ED-4DB2-BD59-A6C34878D82A}">
                    <a16:rowId xmlns:a16="http://schemas.microsoft.com/office/drawing/2014/main" val="10003"/>
                  </a:ext>
                </a:extLst>
              </a:tr>
              <a:tr h="471805">
                <a:tc>
                  <a:txBody>
                    <a:bodyPr/>
                    <a:lstStyle/>
                    <a:p>
                      <a:pPr>
                        <a:buNone/>
                      </a:pPr>
                      <a:r>
                        <a:rPr lang="en-US" altLang="zh-CN" sz="2000"/>
                        <a:t>4</a:t>
                      </a:r>
                    </a:p>
                  </a:txBody>
                  <a:tcPr/>
                </a:tc>
                <a:tc>
                  <a:txBody>
                    <a:bodyPr/>
                    <a:lstStyle/>
                    <a:p>
                      <a:pPr>
                        <a:buNone/>
                      </a:pPr>
                      <a:r>
                        <a:rPr lang="en-US" altLang="zh-CN" sz="2000"/>
                        <a:t>53</a:t>
                      </a:r>
                    </a:p>
                  </a:txBody>
                  <a:tcPr/>
                </a:tc>
                <a:tc>
                  <a:txBody>
                    <a:bodyPr/>
                    <a:lstStyle/>
                    <a:p>
                      <a:pPr>
                        <a:buNone/>
                      </a:pPr>
                      <a:r>
                        <a:rPr lang="en-US" altLang="zh-CN" sz="2000"/>
                        <a:t>2.0</a:t>
                      </a:r>
                    </a:p>
                  </a:txBody>
                  <a:tcPr/>
                </a:tc>
                <a:tc>
                  <a:txBody>
                    <a:bodyPr/>
                    <a:lstStyle/>
                    <a:p>
                      <a:pPr>
                        <a:buNone/>
                      </a:pPr>
                      <a:r>
                        <a:rPr lang="en-US" altLang="zh-CN" sz="2000"/>
                        <a:t>70.000</a:t>
                      </a:r>
                    </a:p>
                  </a:txBody>
                  <a:tcPr/>
                </a:tc>
                <a:extLst>
                  <a:ext uri="{0D108BD9-81ED-4DB2-BD59-A6C34878D82A}">
                    <a16:rowId xmlns:a16="http://schemas.microsoft.com/office/drawing/2014/main" val="10004"/>
                  </a:ext>
                </a:extLst>
              </a:tr>
              <a:tr h="471170">
                <a:tc>
                  <a:txBody>
                    <a:bodyPr/>
                    <a:lstStyle/>
                    <a:p>
                      <a:pPr>
                        <a:buNone/>
                      </a:pPr>
                      <a:r>
                        <a:rPr lang="en-US" altLang="zh-CN" sz="2000"/>
                        <a:t>……</a:t>
                      </a:r>
                    </a:p>
                  </a:txBody>
                  <a:tcPr/>
                </a:tc>
                <a:tc>
                  <a:txBody>
                    <a:bodyPr/>
                    <a:lstStyle/>
                    <a:p>
                      <a:pPr>
                        <a:buNone/>
                      </a:pPr>
                      <a:r>
                        <a:rPr lang="en-US" altLang="zh-CN" sz="2000">
                          <a:sym typeface="+mn-ea"/>
                        </a:rPr>
                        <a:t>……</a:t>
                      </a:r>
                      <a:endParaRPr lang="zh-CN" altLang="en-US" sz="2000"/>
                    </a:p>
                  </a:txBody>
                  <a:tcPr/>
                </a:tc>
                <a:tc>
                  <a:txBody>
                    <a:bodyPr/>
                    <a:lstStyle/>
                    <a:p>
                      <a:pPr>
                        <a:buNone/>
                      </a:pPr>
                      <a:r>
                        <a:rPr lang="en-US" altLang="zh-CN" sz="2000">
                          <a:sym typeface="+mn-ea"/>
                        </a:rPr>
                        <a:t>……</a:t>
                      </a:r>
                      <a:endParaRPr lang="zh-CN" altLang="en-US" sz="2000"/>
                    </a:p>
                  </a:txBody>
                  <a:tcPr/>
                </a:tc>
                <a:tc>
                  <a:txBody>
                    <a:bodyPr/>
                    <a:lstStyle/>
                    <a:p>
                      <a:pPr>
                        <a:buNone/>
                      </a:pPr>
                      <a:r>
                        <a:rPr lang="en-US" altLang="zh-CN" sz="2000">
                          <a:sym typeface="+mn-ea"/>
                        </a:rPr>
                        <a:t>……</a:t>
                      </a:r>
                      <a:endParaRPr lang="zh-CN" altLang="en-US" sz="2000"/>
                    </a:p>
                  </a:txBody>
                  <a:tcPr/>
                </a:tc>
                <a:extLst>
                  <a:ext uri="{0D108BD9-81ED-4DB2-BD59-A6C34878D82A}">
                    <a16:rowId xmlns:a16="http://schemas.microsoft.com/office/drawing/2014/main" val="10005"/>
                  </a:ext>
                </a:extLst>
              </a:tr>
              <a:tr h="471170">
                <a:tc>
                  <a:txBody>
                    <a:bodyPr/>
                    <a:lstStyle/>
                    <a:p>
                      <a:pPr>
                        <a:buNone/>
                      </a:pPr>
                      <a:r>
                        <a:rPr lang="zh-CN" altLang="en-US" sz="2000"/>
                        <a:t>320</a:t>
                      </a:r>
                    </a:p>
                  </a:txBody>
                  <a:tcPr/>
                </a:tc>
                <a:tc>
                  <a:txBody>
                    <a:bodyPr/>
                    <a:lstStyle/>
                    <a:p>
                      <a:pPr>
                        <a:buNone/>
                      </a:pPr>
                      <a:r>
                        <a:rPr lang="zh-CN" altLang="en-US" sz="2000"/>
                        <a:t>135</a:t>
                      </a:r>
                    </a:p>
                  </a:txBody>
                  <a:tcPr/>
                </a:tc>
                <a:tc>
                  <a:txBody>
                    <a:bodyPr/>
                    <a:lstStyle/>
                    <a:p>
                      <a:pPr>
                        <a:buNone/>
                      </a:pPr>
                      <a:r>
                        <a:rPr lang="zh-CN" altLang="en-US" sz="2000"/>
                        <a:t>1.0</a:t>
                      </a:r>
                    </a:p>
                  </a:txBody>
                  <a:tcPr/>
                </a:tc>
                <a:tc>
                  <a:txBody>
                    <a:bodyPr/>
                    <a:lstStyle/>
                    <a:p>
                      <a:pPr>
                        <a:buNone/>
                      </a:pPr>
                      <a:r>
                        <a:rPr lang="zh-CN" altLang="en-US" sz="2000"/>
                        <a:t>172.000</a:t>
                      </a:r>
                    </a:p>
                  </a:txBody>
                  <a:tcPr/>
                </a:tc>
                <a:extLst>
                  <a:ext uri="{0D108BD9-81ED-4DB2-BD59-A6C34878D82A}">
                    <a16:rowId xmlns:a16="http://schemas.microsoft.com/office/drawing/2014/main" val="10006"/>
                  </a:ext>
                </a:extLst>
              </a:tr>
              <a:tr h="471805">
                <a:tc>
                  <a:txBody>
                    <a:bodyPr/>
                    <a:lstStyle/>
                    <a:p>
                      <a:pPr>
                        <a:buNone/>
                      </a:pPr>
                      <a:r>
                        <a:rPr lang="zh-CN" altLang="en-US" sz="2000"/>
                        <a:t>321</a:t>
                      </a:r>
                    </a:p>
                  </a:txBody>
                  <a:tcPr/>
                </a:tc>
                <a:tc>
                  <a:txBody>
                    <a:bodyPr/>
                    <a:lstStyle/>
                    <a:p>
                      <a:pPr>
                        <a:buNone/>
                      </a:pPr>
                      <a:r>
                        <a:rPr lang="zh-CN" altLang="en-US" sz="2000"/>
                        <a:t>148</a:t>
                      </a:r>
                    </a:p>
                  </a:txBody>
                  <a:tcPr/>
                </a:tc>
                <a:tc>
                  <a:txBody>
                    <a:bodyPr/>
                    <a:lstStyle/>
                    <a:p>
                      <a:pPr>
                        <a:buNone/>
                      </a:pPr>
                      <a:r>
                        <a:rPr lang="zh-CN" altLang="en-US" sz="2000"/>
                        <a:t>13.0</a:t>
                      </a:r>
                    </a:p>
                  </a:txBody>
                  <a:tcPr/>
                </a:tc>
                <a:tc>
                  <a:txBody>
                    <a:bodyPr/>
                    <a:lstStyle/>
                    <a:p>
                      <a:pPr>
                        <a:buNone/>
                      </a:pPr>
                      <a:r>
                        <a:rPr lang="zh-CN" altLang="en-US" sz="2000"/>
                        <a:t>700.000</a:t>
                      </a:r>
                    </a:p>
                  </a:txBody>
                  <a:tcPr/>
                </a:tc>
                <a:extLst>
                  <a:ext uri="{0D108BD9-81ED-4DB2-BD59-A6C34878D82A}">
                    <a16:rowId xmlns:a16="http://schemas.microsoft.com/office/drawing/2014/main" val="10007"/>
                  </a:ext>
                </a:extLst>
              </a:tr>
              <a:tr h="365760">
                <a:tc gridSpan="4">
                  <a:txBody>
                    <a:bodyPr/>
                    <a:lstStyle/>
                    <a:p>
                      <a:pPr>
                        <a:buNone/>
                      </a:pPr>
                      <a:r>
                        <a:rPr lang="zh-CN" altLang="en-US" sz="2000" dirty="0"/>
                        <a:t>319 rows × 3 columns</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bl>
          </a:graphicData>
        </a:graphic>
      </p:graphicFrame>
      <p:sp>
        <p:nvSpPr>
          <p:cNvPr id="11" name="矩形 10"/>
          <p:cNvSpPr/>
          <p:nvPr/>
        </p:nvSpPr>
        <p:spPr>
          <a:xfrm>
            <a:off x="7968208" y="5711969"/>
            <a:ext cx="2880360" cy="3600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填补法</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fillna函数：可以指定元素填补缺失值</a:t>
            </a:r>
            <a:endParaRPr lang="zh-CN" altLang="en-US" sz="2000" b="1" dirty="0">
              <a:solidFill>
                <a:srgbClr val="2965AB"/>
              </a:solidFill>
            </a:endParaRPr>
          </a:p>
          <a:p>
            <a:pPr lvl="1">
              <a:lnSpc>
                <a:spcPct val="100000"/>
              </a:lnSpc>
              <a:buClr>
                <a:srgbClr val="2965AB"/>
              </a:buClr>
              <a:buSzPct val="100000"/>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7" name="矩形 6"/>
          <p:cNvSpPr/>
          <p:nvPr/>
        </p:nvSpPr>
        <p:spPr>
          <a:xfrm>
            <a:off x="1051386" y="2002020"/>
            <a:ext cx="3688080" cy="706755"/>
          </a:xfrm>
          <a:prstGeom prst="rect">
            <a:avLst/>
          </a:prstGeom>
        </p:spPr>
        <p:txBody>
          <a:bodyPr wrap="non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使用数字</a:t>
            </a:r>
            <a:r>
              <a:rPr lang="en-US" altLang="zh-CN" sz="2000" dirty="0">
                <a:solidFill>
                  <a:srgbClr val="87875F"/>
                </a:solidFill>
                <a:highlight>
                  <a:srgbClr val="FFFFFF"/>
                </a:highlight>
                <a:latin typeface="Monaco" panose="020B0509030404040204" pitchFamily="49" charset="0"/>
                <a:sym typeface="+mn-ea"/>
              </a:rPr>
              <a:t>0</a:t>
            </a:r>
            <a:r>
              <a:rPr lang="zh-CN" altLang="en-US" sz="2000" dirty="0">
                <a:solidFill>
                  <a:srgbClr val="87875F"/>
                </a:solidFill>
                <a:highlight>
                  <a:srgbClr val="FFFFFF"/>
                </a:highlight>
                <a:latin typeface="Monaco" panose="020B0509030404040204" pitchFamily="49" charset="0"/>
                <a:sym typeface="+mn-ea"/>
              </a:rPr>
              <a:t>填补缺失值</a:t>
            </a:r>
            <a:endParaRPr lang="en-US" altLang="zh-CN" sz="2000" dirty="0" err="1">
              <a:solidFill>
                <a:srgbClr val="000087"/>
              </a:solidFill>
              <a:highlight>
                <a:srgbClr val="FFFFFF"/>
              </a:highlight>
              <a:latin typeface="Monaco" panose="020B0509030404040204" pitchFamily="49" charset="0"/>
            </a:endParaRPr>
          </a:p>
          <a:p>
            <a:pPr algn="l"/>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fillna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10" name="矩形 9"/>
          <p:cNvSpPr/>
          <p:nvPr/>
        </p:nvSpPr>
        <p:spPr>
          <a:xfrm>
            <a:off x="5663952" y="2002032"/>
            <a:ext cx="5516880" cy="706755"/>
          </a:xfrm>
          <a:prstGeom prst="rect">
            <a:avLst/>
          </a:prstGeom>
        </p:spPr>
        <p:txBody>
          <a:bodyPr wrap="non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使用各列均值填补缺失值</a:t>
            </a:r>
          </a:p>
          <a:p>
            <a:pPr algn="l"/>
            <a:r>
              <a:rPr lang="sv-SE" altLang="zh-CN" sz="2000" dirty="0">
                <a:solidFill>
                  <a:srgbClr val="000087"/>
                </a:solidFill>
                <a:highlight>
                  <a:srgbClr val="FFFFFF"/>
                </a:highlight>
                <a:latin typeface="Monaco" panose="020B0509030404040204" pitchFamily="49" charset="0"/>
              </a:rPr>
              <a:t>hitter</a:t>
            </a:r>
            <a:r>
              <a:rPr lang="sv-SE" altLang="zh-CN" sz="2000" dirty="0">
                <a:solidFill>
                  <a:srgbClr val="00005F"/>
                </a:solidFill>
                <a:highlight>
                  <a:srgbClr val="FFFFFF"/>
                </a:highlight>
                <a:latin typeface="Monaco" panose="020B0509030404040204" pitchFamily="49" charset="0"/>
              </a:rPr>
              <a:t>.</a:t>
            </a:r>
            <a:r>
              <a:rPr lang="sv-SE" altLang="zh-CN" sz="2000" dirty="0">
                <a:solidFill>
                  <a:srgbClr val="000087"/>
                </a:solidFill>
                <a:highlight>
                  <a:srgbClr val="FFFFFF"/>
                </a:highlight>
                <a:latin typeface="Monaco" panose="020B0509030404040204" pitchFamily="49" charset="0"/>
              </a:rPr>
              <a:t>fillna</a:t>
            </a:r>
            <a:r>
              <a:rPr lang="sv-SE" altLang="zh-CN" sz="2000" dirty="0">
                <a:solidFill>
                  <a:srgbClr val="00005F"/>
                </a:solidFill>
                <a:highlight>
                  <a:srgbClr val="FFFFFF"/>
                </a:highlight>
                <a:latin typeface="Monaco" panose="020B0509030404040204" pitchFamily="49" charset="0"/>
              </a:rPr>
              <a:t>(</a:t>
            </a:r>
            <a:r>
              <a:rPr lang="sv-SE" altLang="zh-CN" sz="2000" dirty="0">
                <a:solidFill>
                  <a:srgbClr val="000087"/>
                </a:solidFill>
                <a:highlight>
                  <a:srgbClr val="FFFFFF"/>
                </a:highlight>
                <a:latin typeface="Monaco" panose="020B0509030404040204" pitchFamily="49" charset="0"/>
              </a:rPr>
              <a:t>hitter</a:t>
            </a:r>
            <a:r>
              <a:rPr lang="sv-SE" altLang="zh-CN" sz="2000" dirty="0">
                <a:solidFill>
                  <a:srgbClr val="00005F"/>
                </a:solidFill>
                <a:highlight>
                  <a:srgbClr val="FFFFFF"/>
                </a:highlight>
                <a:latin typeface="Monaco" panose="020B0509030404040204" pitchFamily="49" charset="0"/>
              </a:rPr>
              <a:t>.</a:t>
            </a:r>
            <a:r>
              <a:rPr lang="sv-SE" altLang="zh-CN" sz="2000" dirty="0">
                <a:solidFill>
                  <a:srgbClr val="000087"/>
                </a:solidFill>
                <a:highlight>
                  <a:srgbClr val="FFFFFF"/>
                </a:highlight>
                <a:latin typeface="Monaco" panose="020B0509030404040204" pitchFamily="49" charset="0"/>
              </a:rPr>
              <a:t>mean</a:t>
            </a:r>
            <a:r>
              <a:rPr lang="sv-SE" altLang="zh-CN" sz="2000" dirty="0">
                <a:solidFill>
                  <a:srgbClr val="00005F"/>
                </a:solidFill>
                <a:highlight>
                  <a:srgbClr val="FFFFFF"/>
                </a:highlight>
                <a:latin typeface="Monaco" panose="020B0509030404040204" pitchFamily="49" charset="0"/>
              </a:rPr>
              <a:t>()).</a:t>
            </a:r>
            <a:r>
              <a:rPr lang="sv-SE" altLang="zh-CN" sz="2000" dirty="0">
                <a:solidFill>
                  <a:srgbClr val="000087"/>
                </a:solidFill>
                <a:highlight>
                  <a:srgbClr val="FFFFFF"/>
                </a:highlight>
                <a:latin typeface="Monaco" panose="020B0509030404040204" pitchFamily="49" charset="0"/>
              </a:rPr>
              <a:t>head</a:t>
            </a:r>
            <a:r>
              <a:rPr lang="sv-SE" altLang="zh-CN" sz="2000" dirty="0">
                <a:solidFill>
                  <a:srgbClr val="00005F"/>
                </a:solidFill>
                <a:highlight>
                  <a:srgbClr val="FFFFFF"/>
                </a:highlight>
                <a:latin typeface="Monaco" panose="020B0509030404040204" pitchFamily="49" charset="0"/>
              </a:rPr>
              <a:t>()</a:t>
            </a:r>
            <a:endParaRPr lang="sv-SE" altLang="zh-CN" sz="2000" dirty="0">
              <a:solidFill>
                <a:srgbClr val="5F5F00"/>
              </a:solidFill>
              <a:highlight>
                <a:srgbClr val="FFFFFF"/>
              </a:highlight>
              <a:latin typeface="Monaco" panose="020B0509030404040204" pitchFamily="49" charset="0"/>
            </a:endParaRPr>
          </a:p>
        </p:txBody>
      </p:sp>
      <p:graphicFrame>
        <p:nvGraphicFramePr>
          <p:cNvPr id="2" name="表格 1"/>
          <p:cNvGraphicFramePr/>
          <p:nvPr/>
        </p:nvGraphicFramePr>
        <p:xfrm>
          <a:off x="1051560" y="2708910"/>
          <a:ext cx="3357880" cy="2747010"/>
        </p:xfrm>
        <a:graphic>
          <a:graphicData uri="http://schemas.openxmlformats.org/drawingml/2006/table">
            <a:tbl>
              <a:tblPr firstRow="1" bandRow="1">
                <a:tableStyleId>{5C22544A-7EE6-4342-B048-85BDC9FD1C3A}</a:tableStyleId>
              </a:tblPr>
              <a:tblGrid>
                <a:gridCol w="839470">
                  <a:extLst>
                    <a:ext uri="{9D8B030D-6E8A-4147-A177-3AD203B41FA5}">
                      <a16:colId xmlns:a16="http://schemas.microsoft.com/office/drawing/2014/main" val="20000"/>
                    </a:ext>
                  </a:extLst>
                </a:gridCol>
                <a:gridCol w="839470">
                  <a:extLst>
                    <a:ext uri="{9D8B030D-6E8A-4147-A177-3AD203B41FA5}">
                      <a16:colId xmlns:a16="http://schemas.microsoft.com/office/drawing/2014/main" val="20001"/>
                    </a:ext>
                  </a:extLst>
                </a:gridCol>
                <a:gridCol w="839470">
                  <a:extLst>
                    <a:ext uri="{9D8B030D-6E8A-4147-A177-3AD203B41FA5}">
                      <a16:colId xmlns:a16="http://schemas.microsoft.com/office/drawing/2014/main" val="20002"/>
                    </a:ext>
                  </a:extLst>
                </a:gridCol>
                <a:gridCol w="839470">
                  <a:extLst>
                    <a:ext uri="{9D8B030D-6E8A-4147-A177-3AD203B41FA5}">
                      <a16:colId xmlns:a16="http://schemas.microsoft.com/office/drawing/2014/main" val="20003"/>
                    </a:ext>
                  </a:extLst>
                </a:gridCol>
              </a:tblGrid>
              <a:tr h="457835">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457835">
                <a:tc>
                  <a:txBody>
                    <a:bodyPr/>
                    <a:lstStyle/>
                    <a:p>
                      <a:pPr>
                        <a:buNone/>
                      </a:pPr>
                      <a:r>
                        <a:rPr lang="zh-CN" altLang="en-US" sz="2000"/>
                        <a:t>0</a:t>
                      </a:r>
                    </a:p>
                  </a:txBody>
                  <a:tcPr/>
                </a:tc>
                <a:tc>
                  <a:txBody>
                    <a:bodyPr/>
                    <a:lstStyle/>
                    <a:p>
                      <a:pPr>
                        <a:buNone/>
                      </a:pPr>
                      <a:r>
                        <a:rPr lang="zh-CN" altLang="en-US" sz="2000"/>
                        <a:t>92</a:t>
                      </a:r>
                    </a:p>
                  </a:txBody>
                  <a:tcPr/>
                </a:tc>
                <a:tc>
                  <a:txBody>
                    <a:bodyPr/>
                    <a:lstStyle/>
                    <a:p>
                      <a:pPr>
                        <a:buNone/>
                      </a:pPr>
                      <a:r>
                        <a:rPr lang="zh-CN" altLang="en-US" sz="2000"/>
                        <a:t>6.0</a:t>
                      </a:r>
                    </a:p>
                  </a:txBody>
                  <a:tcPr/>
                </a:tc>
                <a:tc>
                  <a:txBody>
                    <a:bodyPr/>
                    <a:lstStyle/>
                    <a:p>
                      <a:pPr>
                        <a:buNone/>
                      </a:pPr>
                      <a:r>
                        <a:rPr lang="zh-CN" altLang="en-US" sz="2000"/>
                        <a:t>300.0</a:t>
                      </a:r>
                    </a:p>
                  </a:txBody>
                  <a:tcPr/>
                </a:tc>
                <a:extLst>
                  <a:ext uri="{0D108BD9-81ED-4DB2-BD59-A6C34878D82A}">
                    <a16:rowId xmlns:a16="http://schemas.microsoft.com/office/drawing/2014/main" val="10001"/>
                  </a:ext>
                </a:extLst>
              </a:tr>
              <a:tr h="457835">
                <a:tc>
                  <a:txBody>
                    <a:bodyPr/>
                    <a:lstStyle/>
                    <a:p>
                      <a:pPr>
                        <a:buNone/>
                      </a:pPr>
                      <a:r>
                        <a:rPr lang="zh-CN" altLang="en-US" sz="2000"/>
                        <a:t>1</a:t>
                      </a:r>
                    </a:p>
                  </a:txBody>
                  <a:tcPr/>
                </a:tc>
                <a:tc>
                  <a:txBody>
                    <a:bodyPr/>
                    <a:lstStyle/>
                    <a:p>
                      <a:pPr>
                        <a:buNone/>
                      </a:pPr>
                      <a:r>
                        <a:rPr lang="zh-CN" altLang="en-US" sz="2000"/>
                        <a:t>211</a:t>
                      </a:r>
                    </a:p>
                  </a:txBody>
                  <a:tcPr/>
                </a:tc>
                <a:tc>
                  <a:txBody>
                    <a:bodyPr/>
                    <a:lstStyle/>
                    <a:p>
                      <a:pPr>
                        <a:buNone/>
                      </a:pPr>
                      <a:r>
                        <a:rPr lang="zh-CN" altLang="en-US" sz="2000"/>
                        <a:t>5.0</a:t>
                      </a:r>
                    </a:p>
                  </a:txBody>
                  <a:tcPr/>
                </a:tc>
                <a:tc>
                  <a:txBody>
                    <a:bodyPr/>
                    <a:lstStyle/>
                    <a:p>
                      <a:pPr>
                        <a:buNone/>
                      </a:pPr>
                      <a:r>
                        <a:rPr lang="zh-CN" altLang="en-US" sz="2000"/>
                        <a:t>740.0</a:t>
                      </a:r>
                    </a:p>
                  </a:txBody>
                  <a:tcPr/>
                </a:tc>
                <a:extLst>
                  <a:ext uri="{0D108BD9-81ED-4DB2-BD59-A6C34878D82A}">
                    <a16:rowId xmlns:a16="http://schemas.microsoft.com/office/drawing/2014/main" val="10002"/>
                  </a:ext>
                </a:extLst>
              </a:tr>
              <a:tr h="457835">
                <a:tc>
                  <a:txBody>
                    <a:bodyPr/>
                    <a:lstStyle/>
                    <a:p>
                      <a:pPr>
                        <a:buNone/>
                      </a:pPr>
                      <a:r>
                        <a:rPr lang="zh-CN" altLang="en-US" sz="2000"/>
                        <a:t>2</a:t>
                      </a:r>
                    </a:p>
                  </a:txBody>
                  <a:tcPr/>
                </a:tc>
                <a:tc>
                  <a:txBody>
                    <a:bodyPr/>
                    <a:lstStyle/>
                    <a:p>
                      <a:pPr>
                        <a:buNone/>
                      </a:pPr>
                      <a:r>
                        <a:rPr lang="zh-CN" altLang="en-US" sz="2000"/>
                        <a:t>146</a:t>
                      </a:r>
                    </a:p>
                  </a:txBody>
                  <a:tcPr/>
                </a:tc>
                <a:tc>
                  <a:txBody>
                    <a:bodyPr/>
                    <a:lstStyle/>
                    <a:p>
                      <a:pPr>
                        <a:buNone/>
                      </a:pPr>
                      <a:r>
                        <a:rPr lang="zh-CN" altLang="en-US" sz="2000"/>
                        <a:t>0.0</a:t>
                      </a:r>
                    </a:p>
                  </a:txBody>
                  <a:tcPr/>
                </a:tc>
                <a:tc>
                  <a:txBody>
                    <a:bodyPr/>
                    <a:lstStyle/>
                    <a:p>
                      <a:pPr>
                        <a:buNone/>
                      </a:pPr>
                      <a:r>
                        <a:rPr lang="zh-CN" altLang="en-US" sz="2000"/>
                        <a:t>0.0</a:t>
                      </a:r>
                    </a:p>
                  </a:txBody>
                  <a:tcPr/>
                </a:tc>
                <a:extLst>
                  <a:ext uri="{0D108BD9-81ED-4DB2-BD59-A6C34878D82A}">
                    <a16:rowId xmlns:a16="http://schemas.microsoft.com/office/drawing/2014/main" val="10003"/>
                  </a:ext>
                </a:extLst>
              </a:tr>
              <a:tr h="457835">
                <a:tc>
                  <a:txBody>
                    <a:bodyPr/>
                    <a:lstStyle/>
                    <a:p>
                      <a:pPr>
                        <a:buNone/>
                      </a:pPr>
                      <a:r>
                        <a:rPr lang="zh-CN" altLang="en-US" sz="2000"/>
                        <a:t>3</a:t>
                      </a:r>
                    </a:p>
                  </a:txBody>
                  <a:tcPr/>
                </a:tc>
                <a:tc>
                  <a:txBody>
                    <a:bodyPr/>
                    <a:lstStyle/>
                    <a:p>
                      <a:pPr>
                        <a:buNone/>
                      </a:pPr>
                      <a:r>
                        <a:rPr lang="zh-CN" altLang="en-US" sz="2000"/>
                        <a:t>102</a:t>
                      </a:r>
                    </a:p>
                  </a:txBody>
                  <a:tcPr/>
                </a:tc>
                <a:tc>
                  <a:txBody>
                    <a:bodyPr/>
                    <a:lstStyle/>
                    <a:p>
                      <a:pPr>
                        <a:buNone/>
                      </a:pPr>
                      <a:r>
                        <a:rPr lang="zh-CN" altLang="en-US" sz="2000"/>
                        <a:t>0.0</a:t>
                      </a:r>
                    </a:p>
                  </a:txBody>
                  <a:tcPr/>
                </a:tc>
                <a:tc>
                  <a:txBody>
                    <a:bodyPr/>
                    <a:lstStyle/>
                    <a:p>
                      <a:pPr>
                        <a:buNone/>
                      </a:pPr>
                      <a:r>
                        <a:rPr lang="zh-CN" altLang="en-US" sz="2000"/>
                        <a:t>415.0</a:t>
                      </a:r>
                    </a:p>
                  </a:txBody>
                  <a:tcPr/>
                </a:tc>
                <a:extLst>
                  <a:ext uri="{0D108BD9-81ED-4DB2-BD59-A6C34878D82A}">
                    <a16:rowId xmlns:a16="http://schemas.microsoft.com/office/drawing/2014/main" val="10004"/>
                  </a:ext>
                </a:extLst>
              </a:tr>
              <a:tr h="457835">
                <a:tc>
                  <a:txBody>
                    <a:bodyPr/>
                    <a:lstStyle/>
                    <a:p>
                      <a:pPr>
                        <a:buNone/>
                      </a:pPr>
                      <a:r>
                        <a:rPr lang="zh-CN" altLang="en-US" sz="2000"/>
                        <a:t>4</a:t>
                      </a:r>
                    </a:p>
                  </a:txBody>
                  <a:tcPr/>
                </a:tc>
                <a:tc>
                  <a:txBody>
                    <a:bodyPr/>
                    <a:lstStyle/>
                    <a:p>
                      <a:pPr>
                        <a:buNone/>
                      </a:pPr>
                      <a:r>
                        <a:rPr lang="zh-CN" altLang="en-US" sz="2000"/>
                        <a:t>53</a:t>
                      </a:r>
                    </a:p>
                  </a:txBody>
                  <a:tcPr/>
                </a:tc>
                <a:tc>
                  <a:txBody>
                    <a:bodyPr/>
                    <a:lstStyle/>
                    <a:p>
                      <a:pPr>
                        <a:buNone/>
                      </a:pPr>
                      <a:r>
                        <a:rPr lang="zh-CN" altLang="en-US" sz="2000"/>
                        <a:t>2.0</a:t>
                      </a:r>
                    </a:p>
                  </a:txBody>
                  <a:tcPr/>
                </a:tc>
                <a:tc>
                  <a:txBody>
                    <a:bodyPr/>
                    <a:lstStyle/>
                    <a:p>
                      <a:pPr>
                        <a:buNone/>
                      </a:pPr>
                      <a:r>
                        <a:rPr lang="zh-CN" altLang="en-US" sz="2000" dirty="0"/>
                        <a:t>70.0</a:t>
                      </a:r>
                    </a:p>
                  </a:txBody>
                  <a:tcPr/>
                </a:tc>
                <a:extLst>
                  <a:ext uri="{0D108BD9-81ED-4DB2-BD59-A6C34878D82A}">
                    <a16:rowId xmlns:a16="http://schemas.microsoft.com/office/drawing/2014/main" val="10005"/>
                  </a:ext>
                </a:extLst>
              </a:tr>
            </a:tbl>
          </a:graphicData>
        </a:graphic>
      </p:graphicFrame>
      <p:graphicFrame>
        <p:nvGraphicFramePr>
          <p:cNvPr id="3" name="表格 2"/>
          <p:cNvGraphicFramePr/>
          <p:nvPr/>
        </p:nvGraphicFramePr>
        <p:xfrm>
          <a:off x="5767843" y="2708920"/>
          <a:ext cx="4811203" cy="3884930"/>
        </p:xfrm>
        <a:graphic>
          <a:graphicData uri="http://schemas.openxmlformats.org/drawingml/2006/table">
            <a:tbl>
              <a:tblPr firstRow="1" bandRow="1">
                <a:tableStyleId>{5C22544A-7EE6-4342-B048-85BDC9FD1C3A}</a:tableStyleId>
              </a:tblPr>
              <a:tblGrid>
                <a:gridCol w="798614">
                  <a:extLst>
                    <a:ext uri="{9D8B030D-6E8A-4147-A177-3AD203B41FA5}">
                      <a16:colId xmlns:a16="http://schemas.microsoft.com/office/drawing/2014/main" val="20000"/>
                    </a:ext>
                  </a:extLst>
                </a:gridCol>
                <a:gridCol w="946317">
                  <a:extLst>
                    <a:ext uri="{9D8B030D-6E8A-4147-A177-3AD203B41FA5}">
                      <a16:colId xmlns:a16="http://schemas.microsoft.com/office/drawing/2014/main" val="20001"/>
                    </a:ext>
                  </a:extLst>
                </a:gridCol>
                <a:gridCol w="1419476">
                  <a:extLst>
                    <a:ext uri="{9D8B030D-6E8A-4147-A177-3AD203B41FA5}">
                      <a16:colId xmlns:a16="http://schemas.microsoft.com/office/drawing/2014/main" val="20002"/>
                    </a:ext>
                  </a:extLst>
                </a:gridCol>
                <a:gridCol w="1646796">
                  <a:extLst>
                    <a:ext uri="{9D8B030D-6E8A-4147-A177-3AD203B41FA5}">
                      <a16:colId xmlns:a16="http://schemas.microsoft.com/office/drawing/2014/main" val="20003"/>
                    </a:ext>
                  </a:extLst>
                </a:gridCol>
              </a:tblGrid>
              <a:tr h="396240">
                <a:tc>
                  <a:txBody>
                    <a:bodyPr/>
                    <a:lstStyle/>
                    <a:p>
                      <a:pPr>
                        <a:buNone/>
                      </a:pPr>
                      <a:endParaRPr lang="zh-CN" altLang="en-US" sz="2000" dirty="0"/>
                    </a:p>
                  </a:txBody>
                  <a:tcPr/>
                </a:tc>
                <a:tc>
                  <a:txBody>
                    <a:bodyPr/>
                    <a:lstStyle/>
                    <a:p>
                      <a:pPr>
                        <a:buNone/>
                      </a:pPr>
                      <a:r>
                        <a:rPr lang="zh-CN" altLang="en-US" sz="2000" dirty="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365760">
                <a:tc>
                  <a:txBody>
                    <a:bodyPr/>
                    <a:lstStyle/>
                    <a:p>
                      <a:pPr>
                        <a:buNone/>
                      </a:pPr>
                      <a:r>
                        <a:rPr lang="zh-CN" altLang="en-US" sz="2000" dirty="0"/>
                        <a:t>Hits</a:t>
                      </a:r>
                    </a:p>
                  </a:txBody>
                  <a:tcPr/>
                </a:tc>
                <a:tc>
                  <a:txBody>
                    <a:bodyPr/>
                    <a:lstStyle/>
                    <a:p>
                      <a:pPr>
                        <a:buNone/>
                      </a:pPr>
                      <a:r>
                        <a:rPr lang="zh-CN" altLang="en-US" sz="2000" dirty="0"/>
                        <a:t>Years</a:t>
                      </a:r>
                    </a:p>
                  </a:txBody>
                  <a:tcPr/>
                </a:tc>
                <a:tc>
                  <a:txBody>
                    <a:bodyPr/>
                    <a:lstStyle/>
                    <a:p>
                      <a:pPr>
                        <a:buNone/>
                      </a:pPr>
                      <a:r>
                        <a:rPr lang="zh-CN" altLang="en-US" sz="2000" dirty="0"/>
                        <a:t>Salary</a:t>
                      </a:r>
                    </a:p>
                  </a:txBody>
                  <a:tcPr/>
                </a:tc>
                <a:tc>
                  <a:txBody>
                    <a:bodyPr/>
                    <a:lstStyle/>
                    <a:p>
                      <a:pPr>
                        <a:buNone/>
                      </a:pPr>
                      <a:r>
                        <a:rPr lang="zh-CN" altLang="en-US" sz="2000"/>
                        <a:t>300.0</a:t>
                      </a:r>
                    </a:p>
                  </a:txBody>
                  <a:tcPr/>
                </a:tc>
                <a:extLst>
                  <a:ext uri="{0D108BD9-81ED-4DB2-BD59-A6C34878D82A}">
                    <a16:rowId xmlns:a16="http://schemas.microsoft.com/office/drawing/2014/main" val="10001"/>
                  </a:ext>
                </a:extLst>
              </a:tr>
              <a:tr h="631825">
                <a:tc>
                  <a:txBody>
                    <a:bodyPr/>
                    <a:lstStyle/>
                    <a:p>
                      <a:pPr>
                        <a:buNone/>
                      </a:pPr>
                      <a:r>
                        <a:rPr lang="zh-CN" altLang="en-US" sz="2000"/>
                        <a:t>0</a:t>
                      </a:r>
                    </a:p>
                  </a:txBody>
                  <a:tcPr/>
                </a:tc>
                <a:tc>
                  <a:txBody>
                    <a:bodyPr/>
                    <a:lstStyle/>
                    <a:p>
                      <a:pPr>
                        <a:buNone/>
                      </a:pPr>
                      <a:r>
                        <a:rPr lang="zh-CN" altLang="en-US" sz="2000" dirty="0"/>
                        <a:t>92</a:t>
                      </a:r>
                    </a:p>
                  </a:txBody>
                  <a:tcPr/>
                </a:tc>
                <a:tc>
                  <a:txBody>
                    <a:bodyPr/>
                    <a:lstStyle/>
                    <a:p>
                      <a:pPr>
                        <a:buNone/>
                      </a:pPr>
                      <a:r>
                        <a:rPr lang="zh-CN" altLang="en-US" sz="2000" dirty="0"/>
                        <a:t>6.000000</a:t>
                      </a:r>
                    </a:p>
                  </a:txBody>
                  <a:tcPr/>
                </a:tc>
                <a:tc>
                  <a:txBody>
                    <a:bodyPr/>
                    <a:lstStyle/>
                    <a:p>
                      <a:pPr>
                        <a:buNone/>
                      </a:pPr>
                      <a:r>
                        <a:rPr lang="zh-CN" altLang="en-US" sz="2000" dirty="0"/>
                        <a:t>300.00000</a:t>
                      </a:r>
                    </a:p>
                  </a:txBody>
                  <a:tcPr/>
                </a:tc>
                <a:extLst>
                  <a:ext uri="{0D108BD9-81ED-4DB2-BD59-A6C34878D82A}">
                    <a16:rowId xmlns:a16="http://schemas.microsoft.com/office/drawing/2014/main" val="10002"/>
                  </a:ext>
                </a:extLst>
              </a:tr>
              <a:tr h="632460">
                <a:tc>
                  <a:txBody>
                    <a:bodyPr/>
                    <a:lstStyle/>
                    <a:p>
                      <a:pPr>
                        <a:buNone/>
                      </a:pPr>
                      <a:r>
                        <a:rPr lang="zh-CN" altLang="en-US" sz="2000"/>
                        <a:t>1</a:t>
                      </a:r>
                    </a:p>
                  </a:txBody>
                  <a:tcPr/>
                </a:tc>
                <a:tc>
                  <a:txBody>
                    <a:bodyPr/>
                    <a:lstStyle/>
                    <a:p>
                      <a:pPr>
                        <a:buNone/>
                      </a:pPr>
                      <a:r>
                        <a:rPr lang="zh-CN" altLang="en-US" sz="2000"/>
                        <a:t>211</a:t>
                      </a:r>
                    </a:p>
                  </a:txBody>
                  <a:tcPr/>
                </a:tc>
                <a:tc>
                  <a:txBody>
                    <a:bodyPr/>
                    <a:lstStyle/>
                    <a:p>
                      <a:pPr>
                        <a:buNone/>
                      </a:pPr>
                      <a:r>
                        <a:rPr lang="zh-CN" altLang="en-US" sz="2000" dirty="0"/>
                        <a:t>5.000000</a:t>
                      </a:r>
                    </a:p>
                  </a:txBody>
                  <a:tcPr/>
                </a:tc>
                <a:tc>
                  <a:txBody>
                    <a:bodyPr/>
                    <a:lstStyle/>
                    <a:p>
                      <a:pPr>
                        <a:buNone/>
                      </a:pPr>
                      <a:r>
                        <a:rPr lang="zh-CN" altLang="en-US" sz="2000" dirty="0"/>
                        <a:t>740.00000</a:t>
                      </a:r>
                    </a:p>
                  </a:txBody>
                  <a:tcPr/>
                </a:tc>
                <a:extLst>
                  <a:ext uri="{0D108BD9-81ED-4DB2-BD59-A6C34878D82A}">
                    <a16:rowId xmlns:a16="http://schemas.microsoft.com/office/drawing/2014/main" val="10003"/>
                  </a:ext>
                </a:extLst>
              </a:tr>
              <a:tr h="632460">
                <a:tc>
                  <a:txBody>
                    <a:bodyPr/>
                    <a:lstStyle/>
                    <a:p>
                      <a:pPr>
                        <a:buNone/>
                      </a:pPr>
                      <a:r>
                        <a:rPr lang="zh-CN" altLang="en-US" sz="2000"/>
                        <a:t>2</a:t>
                      </a:r>
                    </a:p>
                  </a:txBody>
                  <a:tcPr/>
                </a:tc>
                <a:tc>
                  <a:txBody>
                    <a:bodyPr/>
                    <a:lstStyle/>
                    <a:p>
                      <a:pPr>
                        <a:buNone/>
                      </a:pPr>
                      <a:r>
                        <a:rPr lang="zh-CN" altLang="en-US" sz="2000"/>
                        <a:t>146</a:t>
                      </a:r>
                    </a:p>
                  </a:txBody>
                  <a:tcPr/>
                </a:tc>
                <a:tc>
                  <a:txBody>
                    <a:bodyPr/>
                    <a:lstStyle/>
                    <a:p>
                      <a:pPr>
                        <a:buNone/>
                      </a:pPr>
                      <a:r>
                        <a:rPr lang="zh-CN" altLang="en-US" sz="2000" dirty="0"/>
                        <a:t>7.448052</a:t>
                      </a:r>
                    </a:p>
                  </a:txBody>
                  <a:tcPr/>
                </a:tc>
                <a:tc>
                  <a:txBody>
                    <a:bodyPr/>
                    <a:lstStyle/>
                    <a:p>
                      <a:pPr>
                        <a:buNone/>
                      </a:pPr>
                      <a:r>
                        <a:rPr lang="zh-CN" altLang="en-US" sz="2000" dirty="0"/>
                        <a:t>534.860714</a:t>
                      </a:r>
                    </a:p>
                  </a:txBody>
                  <a:tcPr/>
                </a:tc>
                <a:extLst>
                  <a:ext uri="{0D108BD9-81ED-4DB2-BD59-A6C34878D82A}">
                    <a16:rowId xmlns:a16="http://schemas.microsoft.com/office/drawing/2014/main" val="10004"/>
                  </a:ext>
                </a:extLst>
              </a:tr>
              <a:tr h="631825">
                <a:tc>
                  <a:txBody>
                    <a:bodyPr/>
                    <a:lstStyle/>
                    <a:p>
                      <a:pPr>
                        <a:buNone/>
                      </a:pPr>
                      <a:r>
                        <a:rPr lang="zh-CN" altLang="en-US" sz="2000"/>
                        <a:t>3</a:t>
                      </a:r>
                    </a:p>
                  </a:txBody>
                  <a:tcPr/>
                </a:tc>
                <a:tc>
                  <a:txBody>
                    <a:bodyPr/>
                    <a:lstStyle/>
                    <a:p>
                      <a:pPr>
                        <a:buNone/>
                      </a:pPr>
                      <a:r>
                        <a:rPr lang="zh-CN" altLang="en-US" sz="2000"/>
                        <a:t>102</a:t>
                      </a:r>
                    </a:p>
                  </a:txBody>
                  <a:tcPr/>
                </a:tc>
                <a:tc>
                  <a:txBody>
                    <a:bodyPr/>
                    <a:lstStyle/>
                    <a:p>
                      <a:pPr>
                        <a:buNone/>
                      </a:pPr>
                      <a:r>
                        <a:rPr lang="zh-CN" altLang="en-US" sz="2000"/>
                        <a:t>7.448052</a:t>
                      </a:r>
                    </a:p>
                  </a:txBody>
                  <a:tcPr/>
                </a:tc>
                <a:tc>
                  <a:txBody>
                    <a:bodyPr/>
                    <a:lstStyle/>
                    <a:p>
                      <a:pPr>
                        <a:buNone/>
                      </a:pPr>
                      <a:r>
                        <a:rPr lang="zh-CN" altLang="en-US" sz="2000" dirty="0"/>
                        <a:t>415.00000</a:t>
                      </a:r>
                    </a:p>
                  </a:txBody>
                  <a:tcPr/>
                </a:tc>
                <a:extLst>
                  <a:ext uri="{0D108BD9-81ED-4DB2-BD59-A6C34878D82A}">
                    <a16:rowId xmlns:a16="http://schemas.microsoft.com/office/drawing/2014/main" val="10005"/>
                  </a:ext>
                </a:extLst>
              </a:tr>
              <a:tr h="563880">
                <a:tc>
                  <a:txBody>
                    <a:bodyPr/>
                    <a:lstStyle/>
                    <a:p>
                      <a:pPr>
                        <a:buNone/>
                      </a:pPr>
                      <a:r>
                        <a:rPr lang="zh-CN" altLang="en-US" sz="2000"/>
                        <a:t>4</a:t>
                      </a:r>
                    </a:p>
                  </a:txBody>
                  <a:tcPr/>
                </a:tc>
                <a:tc>
                  <a:txBody>
                    <a:bodyPr/>
                    <a:lstStyle/>
                    <a:p>
                      <a:pPr>
                        <a:buNone/>
                      </a:pPr>
                      <a:r>
                        <a:rPr lang="zh-CN" altLang="en-US" sz="2000"/>
                        <a:t>53</a:t>
                      </a:r>
                    </a:p>
                  </a:txBody>
                  <a:tcPr/>
                </a:tc>
                <a:tc>
                  <a:txBody>
                    <a:bodyPr/>
                    <a:lstStyle/>
                    <a:p>
                      <a:pPr>
                        <a:buNone/>
                      </a:pPr>
                      <a:r>
                        <a:rPr lang="zh-CN" altLang="en-US" sz="2000"/>
                        <a:t>2.000000</a:t>
                      </a:r>
                    </a:p>
                  </a:txBody>
                  <a:tcPr/>
                </a:tc>
                <a:tc>
                  <a:txBody>
                    <a:bodyPr/>
                    <a:lstStyle/>
                    <a:p>
                      <a:pPr>
                        <a:buNone/>
                      </a:pPr>
                      <a:r>
                        <a:rPr lang="zh-CN" altLang="en-US" sz="2000" dirty="0"/>
                        <a:t>70.000000</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fillna函数</a:t>
            </a:r>
            <a:endParaRPr kumimoji="1" lang="zh-CN" altLang="en-US" b="1" dirty="0">
              <a:solidFill>
                <a:srgbClr val="2965AB"/>
              </a:solidFill>
            </a:endParaRPr>
          </a:p>
        </p:txBody>
      </p:sp>
      <p:sp>
        <p:nvSpPr>
          <p:cNvPr id="5" name="Rectangle 3"/>
          <p:cNvSpPr txBox="1">
            <a:spLocks noChangeArrowheads="1"/>
          </p:cNvSpPr>
          <p:nvPr/>
        </p:nvSpPr>
        <p:spPr>
          <a:xfrm>
            <a:off x="498104" y="1052736"/>
            <a:ext cx="7470104"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可通过字典指定各列的填补方法</a:t>
            </a:r>
            <a:endParaRPr lang="zh-CN" altLang="en-US" sz="2000" b="1" dirty="0">
              <a:solidFill>
                <a:srgbClr val="2965AB"/>
              </a:solidFill>
            </a:endParaRPr>
          </a:p>
          <a:p>
            <a:pPr lvl="1">
              <a:lnSpc>
                <a:spcPct val="100000"/>
              </a:lnSpc>
              <a:buClr>
                <a:srgbClr val="2965AB"/>
              </a:buClr>
              <a:buSzPct val="100000"/>
            </a:pPr>
            <a:endParaRPr sz="2000" dirty="0">
              <a:solidFill>
                <a:schemeClr val="tx1"/>
              </a:solidFill>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11" name="矩形 10"/>
          <p:cNvSpPr/>
          <p:nvPr/>
        </p:nvSpPr>
        <p:spPr>
          <a:xfrm>
            <a:off x="1117507" y="1615137"/>
            <a:ext cx="8841957" cy="1014730"/>
          </a:xfrm>
          <a:prstGeom prst="rect">
            <a:avLst/>
          </a:prstGeom>
        </p:spPr>
        <p:txBody>
          <a:bodyPr wrap="square">
            <a:spAutoFit/>
          </a:bodyPr>
          <a:lstStyle/>
          <a:p>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年数用中位数填补，薪资用均值填补</a:t>
            </a:r>
            <a:endParaRPr lang="en-US" altLang="zh-CN" sz="2000" dirty="0" err="1">
              <a:solidFill>
                <a:srgbClr val="000087"/>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fillna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Years'</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hitter</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'Years'</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median</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Salary'</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hitter</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'Salary'</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graphicFrame>
        <p:nvGraphicFramePr>
          <p:cNvPr id="2" name="表格 1"/>
          <p:cNvGraphicFramePr/>
          <p:nvPr/>
        </p:nvGraphicFramePr>
        <p:xfrm>
          <a:off x="1117600" y="2630170"/>
          <a:ext cx="5819608" cy="2856230"/>
        </p:xfrm>
        <a:graphic>
          <a:graphicData uri="http://schemas.openxmlformats.org/drawingml/2006/table">
            <a:tbl>
              <a:tblPr firstRow="1" bandRow="1">
                <a:tableStyleId>{5C22544A-7EE6-4342-B048-85BDC9FD1C3A}</a:tableStyleId>
              </a:tblPr>
              <a:tblGrid>
                <a:gridCol w="1454902">
                  <a:extLst>
                    <a:ext uri="{9D8B030D-6E8A-4147-A177-3AD203B41FA5}">
                      <a16:colId xmlns:a16="http://schemas.microsoft.com/office/drawing/2014/main" val="20000"/>
                    </a:ext>
                  </a:extLst>
                </a:gridCol>
                <a:gridCol w="1454902">
                  <a:extLst>
                    <a:ext uri="{9D8B030D-6E8A-4147-A177-3AD203B41FA5}">
                      <a16:colId xmlns:a16="http://schemas.microsoft.com/office/drawing/2014/main" val="20001"/>
                    </a:ext>
                  </a:extLst>
                </a:gridCol>
                <a:gridCol w="1454902">
                  <a:extLst>
                    <a:ext uri="{9D8B030D-6E8A-4147-A177-3AD203B41FA5}">
                      <a16:colId xmlns:a16="http://schemas.microsoft.com/office/drawing/2014/main" val="20002"/>
                    </a:ext>
                  </a:extLst>
                </a:gridCol>
                <a:gridCol w="1454902">
                  <a:extLst>
                    <a:ext uri="{9D8B030D-6E8A-4147-A177-3AD203B41FA5}">
                      <a16:colId xmlns:a16="http://schemas.microsoft.com/office/drawing/2014/main" val="20003"/>
                    </a:ext>
                  </a:extLst>
                </a:gridCol>
              </a:tblGrid>
              <a:tr h="396240">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492125">
                <a:tc>
                  <a:txBody>
                    <a:bodyPr/>
                    <a:lstStyle/>
                    <a:p>
                      <a:pPr>
                        <a:buNone/>
                      </a:pPr>
                      <a:r>
                        <a:rPr lang="zh-CN" altLang="en-US" sz="2000"/>
                        <a:t>0</a:t>
                      </a:r>
                    </a:p>
                  </a:txBody>
                  <a:tcPr/>
                </a:tc>
                <a:tc>
                  <a:txBody>
                    <a:bodyPr/>
                    <a:lstStyle/>
                    <a:p>
                      <a:pPr>
                        <a:buNone/>
                      </a:pPr>
                      <a:r>
                        <a:rPr lang="zh-CN" altLang="en-US" sz="2000"/>
                        <a:t>92</a:t>
                      </a:r>
                    </a:p>
                  </a:txBody>
                  <a:tcPr/>
                </a:tc>
                <a:tc>
                  <a:txBody>
                    <a:bodyPr/>
                    <a:lstStyle/>
                    <a:p>
                      <a:pPr>
                        <a:buNone/>
                      </a:pPr>
                      <a:r>
                        <a:rPr lang="zh-CN" altLang="en-US" sz="2000"/>
                        <a:t>6.0</a:t>
                      </a:r>
                    </a:p>
                  </a:txBody>
                  <a:tcPr/>
                </a:tc>
                <a:tc>
                  <a:txBody>
                    <a:bodyPr/>
                    <a:lstStyle/>
                    <a:p>
                      <a:pPr>
                        <a:buNone/>
                      </a:pPr>
                      <a:r>
                        <a:rPr lang="zh-CN" altLang="en-US" sz="2000"/>
                        <a:t>300.000000</a:t>
                      </a:r>
                    </a:p>
                  </a:txBody>
                  <a:tcPr/>
                </a:tc>
                <a:extLst>
                  <a:ext uri="{0D108BD9-81ED-4DB2-BD59-A6C34878D82A}">
                    <a16:rowId xmlns:a16="http://schemas.microsoft.com/office/drawing/2014/main" val="10001"/>
                  </a:ext>
                </a:extLst>
              </a:tr>
              <a:tr h="492125">
                <a:tc>
                  <a:txBody>
                    <a:bodyPr/>
                    <a:lstStyle/>
                    <a:p>
                      <a:pPr>
                        <a:buNone/>
                      </a:pPr>
                      <a:r>
                        <a:rPr lang="zh-CN" altLang="en-US" sz="2000"/>
                        <a:t>1</a:t>
                      </a:r>
                    </a:p>
                  </a:txBody>
                  <a:tcPr/>
                </a:tc>
                <a:tc>
                  <a:txBody>
                    <a:bodyPr/>
                    <a:lstStyle/>
                    <a:p>
                      <a:pPr>
                        <a:buNone/>
                      </a:pPr>
                      <a:r>
                        <a:rPr lang="zh-CN" altLang="en-US" sz="2000"/>
                        <a:t>211</a:t>
                      </a:r>
                    </a:p>
                  </a:txBody>
                  <a:tcPr/>
                </a:tc>
                <a:tc>
                  <a:txBody>
                    <a:bodyPr/>
                    <a:lstStyle/>
                    <a:p>
                      <a:pPr>
                        <a:buNone/>
                      </a:pPr>
                      <a:r>
                        <a:rPr lang="zh-CN" altLang="en-US" sz="2000"/>
                        <a:t>5.0</a:t>
                      </a:r>
                    </a:p>
                  </a:txBody>
                  <a:tcPr/>
                </a:tc>
                <a:tc>
                  <a:txBody>
                    <a:bodyPr/>
                    <a:lstStyle/>
                    <a:p>
                      <a:pPr>
                        <a:buNone/>
                      </a:pPr>
                      <a:r>
                        <a:rPr lang="zh-CN" altLang="en-US" sz="2000"/>
                        <a:t>740.000000</a:t>
                      </a:r>
                    </a:p>
                  </a:txBody>
                  <a:tcPr/>
                </a:tc>
                <a:extLst>
                  <a:ext uri="{0D108BD9-81ED-4DB2-BD59-A6C34878D82A}">
                    <a16:rowId xmlns:a16="http://schemas.microsoft.com/office/drawing/2014/main" val="10002"/>
                  </a:ext>
                </a:extLst>
              </a:tr>
              <a:tr h="491490">
                <a:tc>
                  <a:txBody>
                    <a:bodyPr/>
                    <a:lstStyle/>
                    <a:p>
                      <a:pPr>
                        <a:buNone/>
                      </a:pPr>
                      <a:r>
                        <a:rPr lang="zh-CN" altLang="en-US" sz="2000"/>
                        <a:t>2</a:t>
                      </a:r>
                    </a:p>
                  </a:txBody>
                  <a:tcPr/>
                </a:tc>
                <a:tc>
                  <a:txBody>
                    <a:bodyPr/>
                    <a:lstStyle/>
                    <a:p>
                      <a:pPr>
                        <a:buNone/>
                      </a:pPr>
                      <a:r>
                        <a:rPr lang="zh-CN" altLang="en-US" sz="2000"/>
                        <a:t>146</a:t>
                      </a:r>
                    </a:p>
                  </a:txBody>
                  <a:tcPr/>
                </a:tc>
                <a:tc>
                  <a:txBody>
                    <a:bodyPr/>
                    <a:lstStyle/>
                    <a:p>
                      <a:pPr>
                        <a:buNone/>
                      </a:pPr>
                      <a:r>
                        <a:rPr lang="zh-CN" altLang="en-US" sz="2000"/>
                        <a:t>6.0</a:t>
                      </a:r>
                    </a:p>
                  </a:txBody>
                  <a:tcPr/>
                </a:tc>
                <a:tc>
                  <a:txBody>
                    <a:bodyPr/>
                    <a:lstStyle/>
                    <a:p>
                      <a:pPr>
                        <a:buNone/>
                      </a:pPr>
                      <a:r>
                        <a:rPr lang="zh-CN" altLang="en-US" sz="2000"/>
                        <a:t>534.860714</a:t>
                      </a:r>
                    </a:p>
                  </a:txBody>
                  <a:tcPr/>
                </a:tc>
                <a:extLst>
                  <a:ext uri="{0D108BD9-81ED-4DB2-BD59-A6C34878D82A}">
                    <a16:rowId xmlns:a16="http://schemas.microsoft.com/office/drawing/2014/main" val="10003"/>
                  </a:ext>
                </a:extLst>
              </a:tr>
              <a:tr h="492125">
                <a:tc>
                  <a:txBody>
                    <a:bodyPr/>
                    <a:lstStyle/>
                    <a:p>
                      <a:pPr>
                        <a:buNone/>
                      </a:pPr>
                      <a:r>
                        <a:rPr lang="zh-CN" altLang="en-US" sz="2000"/>
                        <a:t>3</a:t>
                      </a:r>
                    </a:p>
                  </a:txBody>
                  <a:tcPr/>
                </a:tc>
                <a:tc>
                  <a:txBody>
                    <a:bodyPr/>
                    <a:lstStyle/>
                    <a:p>
                      <a:pPr>
                        <a:buNone/>
                      </a:pPr>
                      <a:r>
                        <a:rPr lang="zh-CN" altLang="en-US" sz="2000"/>
                        <a:t>102</a:t>
                      </a:r>
                    </a:p>
                  </a:txBody>
                  <a:tcPr/>
                </a:tc>
                <a:tc>
                  <a:txBody>
                    <a:bodyPr/>
                    <a:lstStyle/>
                    <a:p>
                      <a:pPr>
                        <a:buNone/>
                      </a:pPr>
                      <a:r>
                        <a:rPr lang="zh-CN" altLang="en-US" sz="2000"/>
                        <a:t>6.0</a:t>
                      </a:r>
                    </a:p>
                  </a:txBody>
                  <a:tcPr/>
                </a:tc>
                <a:tc>
                  <a:txBody>
                    <a:bodyPr/>
                    <a:lstStyle/>
                    <a:p>
                      <a:pPr>
                        <a:buNone/>
                      </a:pPr>
                      <a:r>
                        <a:rPr lang="zh-CN" altLang="en-US" sz="2000"/>
                        <a:t>415.000000</a:t>
                      </a:r>
                    </a:p>
                  </a:txBody>
                  <a:tcPr/>
                </a:tc>
                <a:extLst>
                  <a:ext uri="{0D108BD9-81ED-4DB2-BD59-A6C34878D82A}">
                    <a16:rowId xmlns:a16="http://schemas.microsoft.com/office/drawing/2014/main" val="10004"/>
                  </a:ext>
                </a:extLst>
              </a:tr>
              <a:tr h="492125">
                <a:tc>
                  <a:txBody>
                    <a:bodyPr/>
                    <a:lstStyle/>
                    <a:p>
                      <a:pPr>
                        <a:buNone/>
                      </a:pPr>
                      <a:r>
                        <a:rPr lang="zh-CN" altLang="en-US" sz="2000"/>
                        <a:t>4</a:t>
                      </a:r>
                    </a:p>
                  </a:txBody>
                  <a:tcPr/>
                </a:tc>
                <a:tc>
                  <a:txBody>
                    <a:bodyPr/>
                    <a:lstStyle/>
                    <a:p>
                      <a:pPr>
                        <a:buNone/>
                      </a:pPr>
                      <a:r>
                        <a:rPr lang="zh-CN" altLang="en-US" sz="2000"/>
                        <a:t>53</a:t>
                      </a:r>
                    </a:p>
                  </a:txBody>
                  <a:tcPr/>
                </a:tc>
                <a:tc>
                  <a:txBody>
                    <a:bodyPr/>
                    <a:lstStyle/>
                    <a:p>
                      <a:pPr>
                        <a:buNone/>
                      </a:pPr>
                      <a:r>
                        <a:rPr lang="zh-CN" altLang="en-US" sz="2000"/>
                        <a:t>2.0</a:t>
                      </a:r>
                    </a:p>
                  </a:txBody>
                  <a:tcPr/>
                </a:tc>
                <a:tc>
                  <a:txBody>
                    <a:bodyPr/>
                    <a:lstStyle/>
                    <a:p>
                      <a:pPr>
                        <a:buNone/>
                      </a:pPr>
                      <a:r>
                        <a:rPr lang="zh-CN" altLang="en-US" sz="2000" dirty="0"/>
                        <a:t>70.000000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函数向前填补：用缺失值的前一个数值进行填补</a:t>
            </a:r>
          </a:p>
          <a:p>
            <a:pPr>
              <a:lnSpc>
                <a:spcPct val="100000"/>
              </a:lnSpc>
              <a:buClr>
                <a:srgbClr val="2965AB"/>
              </a:buClr>
              <a:buSzPct val="100000"/>
            </a:pPr>
            <a:r>
              <a:rPr lang="zh-CN" altLang="en-US" sz="2000" b="1" dirty="0">
                <a:solidFill>
                  <a:srgbClr val="2965AB"/>
                </a:solidFill>
                <a:sym typeface="+mn-ea"/>
              </a:rPr>
              <a:t>向后填补：用缺失值的后一个数值进行填补</a:t>
            </a:r>
            <a:endParaRPr sz="2000" dirty="0">
              <a:solidFill>
                <a:schemeClr val="tx1"/>
              </a:solidFill>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fillna函数</a:t>
            </a:r>
            <a:endParaRPr kumimoji="1" lang="zh-CN" altLang="en-US" b="1" dirty="0">
              <a:solidFill>
                <a:srgbClr val="2965AB"/>
              </a:solidFill>
            </a:endParaRPr>
          </a:p>
        </p:txBody>
      </p:sp>
      <p:graphicFrame>
        <p:nvGraphicFramePr>
          <p:cNvPr id="3" name="表格 2"/>
          <p:cNvGraphicFramePr/>
          <p:nvPr>
            <p:extLst>
              <p:ext uri="{D42A27DB-BD31-4B8C-83A1-F6EECF244321}">
                <p14:modId xmlns:p14="http://schemas.microsoft.com/office/powerpoint/2010/main" val="490061633"/>
              </p:ext>
            </p:extLst>
          </p:nvPr>
        </p:nvGraphicFramePr>
        <p:xfrm>
          <a:off x="452696" y="3614355"/>
          <a:ext cx="3477320" cy="3169920"/>
        </p:xfrm>
        <a:graphic>
          <a:graphicData uri="http://schemas.openxmlformats.org/drawingml/2006/table">
            <a:tbl>
              <a:tblPr firstRow="1" bandRow="1">
                <a:tableStyleId>{5C22544A-7EE6-4342-B048-85BDC9FD1C3A}</a:tableStyleId>
              </a:tblPr>
              <a:tblGrid>
                <a:gridCol w="738505">
                  <a:extLst>
                    <a:ext uri="{9D8B030D-6E8A-4147-A177-3AD203B41FA5}">
                      <a16:colId xmlns:a16="http://schemas.microsoft.com/office/drawing/2014/main" val="20000"/>
                    </a:ext>
                  </a:extLst>
                </a:gridCol>
                <a:gridCol w="1000155">
                  <a:extLst>
                    <a:ext uri="{9D8B030D-6E8A-4147-A177-3AD203B41FA5}">
                      <a16:colId xmlns:a16="http://schemas.microsoft.com/office/drawing/2014/main" val="20001"/>
                    </a:ext>
                  </a:extLst>
                </a:gridCol>
                <a:gridCol w="869330">
                  <a:extLst>
                    <a:ext uri="{9D8B030D-6E8A-4147-A177-3AD203B41FA5}">
                      <a16:colId xmlns:a16="http://schemas.microsoft.com/office/drawing/2014/main" val="20002"/>
                    </a:ext>
                  </a:extLst>
                </a:gridCol>
                <a:gridCol w="869330">
                  <a:extLst>
                    <a:ext uri="{9D8B030D-6E8A-4147-A177-3AD203B41FA5}">
                      <a16:colId xmlns:a16="http://schemas.microsoft.com/office/drawing/2014/main" val="20003"/>
                    </a:ext>
                  </a:extLst>
                </a:gridCol>
              </a:tblGrid>
              <a:tr h="396240">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396240">
                <a:tc>
                  <a:txBody>
                    <a:bodyPr/>
                    <a:lstStyle/>
                    <a:p>
                      <a:pPr>
                        <a:buNone/>
                      </a:pPr>
                      <a:r>
                        <a:rPr lang="zh-CN" altLang="en-US" sz="2000" dirty="0"/>
                        <a:t>0</a:t>
                      </a:r>
                    </a:p>
                  </a:txBody>
                  <a:tcPr/>
                </a:tc>
                <a:tc>
                  <a:txBody>
                    <a:bodyPr/>
                    <a:lstStyle/>
                    <a:p>
                      <a:pPr>
                        <a:buNone/>
                      </a:pPr>
                      <a:r>
                        <a:rPr lang="zh-CN" altLang="en-US" sz="2000" dirty="0"/>
                        <a:t>92</a:t>
                      </a:r>
                    </a:p>
                  </a:txBody>
                  <a:tcPr/>
                </a:tc>
                <a:tc>
                  <a:txBody>
                    <a:bodyPr/>
                    <a:lstStyle/>
                    <a:p>
                      <a:pPr>
                        <a:buNone/>
                      </a:pPr>
                      <a:r>
                        <a:rPr lang="zh-CN" altLang="en-US" sz="2000"/>
                        <a:t>6.0</a:t>
                      </a:r>
                    </a:p>
                  </a:txBody>
                  <a:tcPr/>
                </a:tc>
                <a:tc>
                  <a:txBody>
                    <a:bodyPr/>
                    <a:lstStyle/>
                    <a:p>
                      <a:pPr>
                        <a:buNone/>
                      </a:pPr>
                      <a:r>
                        <a:rPr lang="zh-CN" altLang="en-US" sz="2000"/>
                        <a:t>300.0</a:t>
                      </a:r>
                    </a:p>
                  </a:txBody>
                  <a:tcPr/>
                </a:tc>
                <a:extLst>
                  <a:ext uri="{0D108BD9-81ED-4DB2-BD59-A6C34878D82A}">
                    <a16:rowId xmlns:a16="http://schemas.microsoft.com/office/drawing/2014/main" val="10001"/>
                  </a:ext>
                </a:extLst>
              </a:tr>
              <a:tr h="365760">
                <a:tc>
                  <a:txBody>
                    <a:bodyPr/>
                    <a:lstStyle/>
                    <a:p>
                      <a:pPr>
                        <a:buNone/>
                      </a:pPr>
                      <a:r>
                        <a:rPr lang="zh-CN" altLang="en-US" sz="2000"/>
                        <a:t>1</a:t>
                      </a:r>
                    </a:p>
                  </a:txBody>
                  <a:tcPr/>
                </a:tc>
                <a:tc>
                  <a:txBody>
                    <a:bodyPr/>
                    <a:lstStyle/>
                    <a:p>
                      <a:pPr>
                        <a:buNone/>
                      </a:pPr>
                      <a:r>
                        <a:rPr lang="zh-CN" altLang="en-US" sz="2000" dirty="0"/>
                        <a:t>211</a:t>
                      </a:r>
                    </a:p>
                  </a:txBody>
                  <a:tcPr/>
                </a:tc>
                <a:tc>
                  <a:txBody>
                    <a:bodyPr/>
                    <a:lstStyle/>
                    <a:p>
                      <a:pPr>
                        <a:buNone/>
                      </a:pPr>
                      <a:r>
                        <a:rPr lang="zh-CN" altLang="en-US" sz="2000" dirty="0"/>
                        <a:t>5.0</a:t>
                      </a:r>
                    </a:p>
                  </a:txBody>
                  <a:tcPr/>
                </a:tc>
                <a:tc>
                  <a:txBody>
                    <a:bodyPr/>
                    <a:lstStyle/>
                    <a:p>
                      <a:pPr>
                        <a:buNone/>
                      </a:pPr>
                      <a:r>
                        <a:rPr lang="zh-CN" altLang="en-US" sz="2000"/>
                        <a:t>740.0</a:t>
                      </a:r>
                    </a:p>
                  </a:txBody>
                  <a:tcPr/>
                </a:tc>
                <a:extLst>
                  <a:ext uri="{0D108BD9-81ED-4DB2-BD59-A6C34878D82A}">
                    <a16:rowId xmlns:a16="http://schemas.microsoft.com/office/drawing/2014/main" val="10002"/>
                  </a:ext>
                </a:extLst>
              </a:tr>
              <a:tr h="365760">
                <a:tc>
                  <a:txBody>
                    <a:bodyPr/>
                    <a:lstStyle/>
                    <a:p>
                      <a:pPr>
                        <a:buNone/>
                      </a:pPr>
                      <a:r>
                        <a:rPr lang="zh-CN" altLang="en-US" sz="2000"/>
                        <a:t>2</a:t>
                      </a:r>
                    </a:p>
                  </a:txBody>
                  <a:tcPr/>
                </a:tc>
                <a:tc>
                  <a:txBody>
                    <a:bodyPr/>
                    <a:lstStyle/>
                    <a:p>
                      <a:pPr>
                        <a:buNone/>
                      </a:pPr>
                      <a:r>
                        <a:rPr lang="zh-CN" altLang="en-US" sz="2000"/>
                        <a:t>146</a:t>
                      </a:r>
                    </a:p>
                  </a:txBody>
                  <a:tcPr/>
                </a:tc>
                <a:tc>
                  <a:txBody>
                    <a:bodyPr/>
                    <a:lstStyle/>
                    <a:p>
                      <a:pPr>
                        <a:buNone/>
                      </a:pPr>
                      <a:r>
                        <a:rPr lang="zh-CN" altLang="en-US" sz="2000" dirty="0"/>
                        <a:t>5.0</a:t>
                      </a:r>
                    </a:p>
                  </a:txBody>
                  <a:tcPr/>
                </a:tc>
                <a:tc>
                  <a:txBody>
                    <a:bodyPr/>
                    <a:lstStyle/>
                    <a:p>
                      <a:pPr>
                        <a:buNone/>
                      </a:pPr>
                      <a:r>
                        <a:rPr lang="zh-CN" altLang="en-US" sz="2000"/>
                        <a:t>740.0</a:t>
                      </a:r>
                    </a:p>
                  </a:txBody>
                  <a:tcPr/>
                </a:tc>
                <a:extLst>
                  <a:ext uri="{0D108BD9-81ED-4DB2-BD59-A6C34878D82A}">
                    <a16:rowId xmlns:a16="http://schemas.microsoft.com/office/drawing/2014/main" val="10003"/>
                  </a:ext>
                </a:extLst>
              </a:tr>
              <a:tr h="365760">
                <a:tc>
                  <a:txBody>
                    <a:bodyPr/>
                    <a:lstStyle/>
                    <a:p>
                      <a:pPr>
                        <a:buNone/>
                      </a:pPr>
                      <a:r>
                        <a:rPr lang="zh-CN" altLang="en-US" sz="2000"/>
                        <a:t>3</a:t>
                      </a:r>
                    </a:p>
                  </a:txBody>
                  <a:tcPr/>
                </a:tc>
                <a:tc>
                  <a:txBody>
                    <a:bodyPr/>
                    <a:lstStyle/>
                    <a:p>
                      <a:pPr>
                        <a:buNone/>
                      </a:pPr>
                      <a:r>
                        <a:rPr lang="zh-CN" altLang="en-US" sz="2000"/>
                        <a:t>102</a:t>
                      </a:r>
                    </a:p>
                  </a:txBody>
                  <a:tcPr/>
                </a:tc>
                <a:tc>
                  <a:txBody>
                    <a:bodyPr/>
                    <a:lstStyle/>
                    <a:p>
                      <a:pPr>
                        <a:buNone/>
                      </a:pPr>
                      <a:r>
                        <a:rPr lang="zh-CN" altLang="en-US" sz="2000" dirty="0"/>
                        <a:t>5.0</a:t>
                      </a:r>
                    </a:p>
                  </a:txBody>
                  <a:tcPr/>
                </a:tc>
                <a:tc>
                  <a:txBody>
                    <a:bodyPr/>
                    <a:lstStyle/>
                    <a:p>
                      <a:pPr>
                        <a:buNone/>
                      </a:pPr>
                      <a:r>
                        <a:rPr lang="zh-CN" altLang="en-US" sz="2000"/>
                        <a:t>415.0</a:t>
                      </a:r>
                    </a:p>
                  </a:txBody>
                  <a:tcPr/>
                </a:tc>
                <a:extLst>
                  <a:ext uri="{0D108BD9-81ED-4DB2-BD59-A6C34878D82A}">
                    <a16:rowId xmlns:a16="http://schemas.microsoft.com/office/drawing/2014/main" val="10004"/>
                  </a:ext>
                </a:extLst>
              </a:tr>
              <a:tr h="365760">
                <a:tc>
                  <a:txBody>
                    <a:bodyPr/>
                    <a:lstStyle/>
                    <a:p>
                      <a:pPr>
                        <a:buNone/>
                      </a:pPr>
                      <a:r>
                        <a:rPr lang="zh-CN" altLang="en-US" sz="2000"/>
                        <a:t>4</a:t>
                      </a:r>
                    </a:p>
                  </a:txBody>
                  <a:tcPr/>
                </a:tc>
                <a:tc>
                  <a:txBody>
                    <a:bodyPr/>
                    <a:lstStyle/>
                    <a:p>
                      <a:pPr>
                        <a:buNone/>
                      </a:pPr>
                      <a:r>
                        <a:rPr lang="zh-CN" altLang="en-US" sz="2000"/>
                        <a:t>53</a:t>
                      </a:r>
                    </a:p>
                  </a:txBody>
                  <a:tcPr/>
                </a:tc>
                <a:tc>
                  <a:txBody>
                    <a:bodyPr/>
                    <a:lstStyle/>
                    <a:p>
                      <a:pPr>
                        <a:buNone/>
                      </a:pPr>
                      <a:r>
                        <a:rPr lang="zh-CN" altLang="en-US" sz="2000" dirty="0"/>
                        <a:t>2.0</a:t>
                      </a:r>
                    </a:p>
                  </a:txBody>
                  <a:tcPr/>
                </a:tc>
                <a:tc>
                  <a:txBody>
                    <a:bodyPr/>
                    <a:lstStyle/>
                    <a:p>
                      <a:pPr>
                        <a:buNone/>
                      </a:pPr>
                      <a:r>
                        <a:rPr lang="zh-CN" altLang="en-US" sz="2000" dirty="0"/>
                        <a:t>70.0</a:t>
                      </a:r>
                    </a:p>
                  </a:txBody>
                  <a:tcPr/>
                </a:tc>
                <a:extLst>
                  <a:ext uri="{0D108BD9-81ED-4DB2-BD59-A6C34878D82A}">
                    <a16:rowId xmlns:a16="http://schemas.microsoft.com/office/drawing/2014/main" val="10005"/>
                  </a:ext>
                </a:extLst>
              </a:tr>
              <a:tr h="365760">
                <a:tc>
                  <a:txBody>
                    <a:bodyPr/>
                    <a:lstStyle/>
                    <a:p>
                      <a:pPr>
                        <a:buNone/>
                      </a:pPr>
                      <a:r>
                        <a:rPr lang="zh-CN" altLang="en-US" sz="2000"/>
                        <a:t>5</a:t>
                      </a:r>
                    </a:p>
                  </a:txBody>
                  <a:tcPr/>
                </a:tc>
                <a:tc>
                  <a:txBody>
                    <a:bodyPr/>
                    <a:lstStyle/>
                    <a:p>
                      <a:pPr>
                        <a:buNone/>
                      </a:pPr>
                      <a:r>
                        <a:rPr lang="zh-CN" altLang="en-US" sz="2000"/>
                        <a:t>114</a:t>
                      </a:r>
                    </a:p>
                  </a:txBody>
                  <a:tcPr/>
                </a:tc>
                <a:tc>
                  <a:txBody>
                    <a:bodyPr/>
                    <a:lstStyle/>
                    <a:p>
                      <a:pPr>
                        <a:buNone/>
                      </a:pPr>
                      <a:r>
                        <a:rPr lang="zh-CN" altLang="en-US" sz="2000"/>
                        <a:t>4.0</a:t>
                      </a:r>
                    </a:p>
                  </a:txBody>
                  <a:tcPr/>
                </a:tc>
                <a:tc>
                  <a:txBody>
                    <a:bodyPr/>
                    <a:lstStyle/>
                    <a:p>
                      <a:pPr>
                        <a:buNone/>
                      </a:pPr>
                      <a:r>
                        <a:rPr lang="zh-CN" altLang="en-US" sz="2000" dirty="0"/>
                        <a:t>475.0</a:t>
                      </a:r>
                    </a:p>
                  </a:txBody>
                  <a:tcPr/>
                </a:tc>
                <a:extLst>
                  <a:ext uri="{0D108BD9-81ED-4DB2-BD59-A6C34878D82A}">
                    <a16:rowId xmlns:a16="http://schemas.microsoft.com/office/drawing/2014/main" val="10006"/>
                  </a:ext>
                </a:extLst>
              </a:tr>
              <a:tr h="365760">
                <a:tc>
                  <a:txBody>
                    <a:bodyPr/>
                    <a:lstStyle/>
                    <a:p>
                      <a:pPr>
                        <a:buNone/>
                      </a:pPr>
                      <a:r>
                        <a:rPr lang="zh-CN" altLang="en-US" sz="2000"/>
                        <a:t>6</a:t>
                      </a:r>
                    </a:p>
                  </a:txBody>
                  <a:tcPr/>
                </a:tc>
                <a:tc>
                  <a:txBody>
                    <a:bodyPr/>
                    <a:lstStyle/>
                    <a:p>
                      <a:pPr>
                        <a:buNone/>
                      </a:pPr>
                      <a:r>
                        <a:rPr lang="zh-CN" altLang="en-US" sz="2000"/>
                        <a:t>37</a:t>
                      </a:r>
                    </a:p>
                  </a:txBody>
                  <a:tcPr/>
                </a:tc>
                <a:tc>
                  <a:txBody>
                    <a:bodyPr/>
                    <a:lstStyle/>
                    <a:p>
                      <a:pPr>
                        <a:buNone/>
                      </a:pPr>
                      <a:r>
                        <a:rPr lang="zh-CN" altLang="en-US" sz="2000"/>
                        <a:t>6.0</a:t>
                      </a:r>
                    </a:p>
                  </a:txBody>
                  <a:tcPr/>
                </a:tc>
                <a:tc>
                  <a:txBody>
                    <a:bodyPr/>
                    <a:lstStyle/>
                    <a:p>
                      <a:pPr>
                        <a:buNone/>
                      </a:pPr>
                      <a:r>
                        <a:rPr lang="zh-CN" altLang="en-US" sz="2000" dirty="0"/>
                        <a:t>475.0</a:t>
                      </a:r>
                    </a:p>
                  </a:txBody>
                  <a:tcPr/>
                </a:tc>
                <a:extLst>
                  <a:ext uri="{0D108BD9-81ED-4DB2-BD59-A6C34878D82A}">
                    <a16:rowId xmlns:a16="http://schemas.microsoft.com/office/drawing/2014/main" val="10007"/>
                  </a:ext>
                </a:extLst>
              </a:tr>
            </a:tbl>
          </a:graphicData>
        </a:graphic>
      </p:graphicFrame>
      <p:sp>
        <p:nvSpPr>
          <p:cNvPr id="2" name="矩形 1"/>
          <p:cNvSpPr/>
          <p:nvPr/>
        </p:nvSpPr>
        <p:spPr>
          <a:xfrm>
            <a:off x="479336" y="2175485"/>
            <a:ext cx="3851375" cy="707886"/>
          </a:xfrm>
          <a:prstGeom prst="rect">
            <a:avLst/>
          </a:prstGeom>
        </p:spPr>
        <p:txBody>
          <a:bodyPr wrap="non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向前填补：</a:t>
            </a:r>
            <a:r>
              <a:rPr lang="en-US" altLang="zh-CN" sz="2000" dirty="0" err="1">
                <a:solidFill>
                  <a:srgbClr val="87875F"/>
                </a:solidFill>
                <a:highlight>
                  <a:srgbClr val="FFFFFF"/>
                </a:highlight>
                <a:latin typeface="Monaco" panose="020B0509030404040204" pitchFamily="49" charset="0"/>
                <a:sym typeface="+mn-ea"/>
              </a:rPr>
              <a:t>f,front</a:t>
            </a:r>
            <a:endParaRPr lang="en-US" altLang="zh-CN" sz="2000" dirty="0">
              <a:solidFill>
                <a:srgbClr val="000087"/>
              </a:solidFill>
              <a:highlight>
                <a:srgbClr val="FFFFFF"/>
              </a:highlight>
              <a:latin typeface="Monaco" panose="020B0509030404040204" pitchFamily="49" charset="0"/>
            </a:endParaRPr>
          </a:p>
          <a:p>
            <a:pPr algn="l"/>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fillna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method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ffill</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7</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11" name="矩形 10"/>
          <p:cNvSpPr/>
          <p:nvPr/>
        </p:nvSpPr>
        <p:spPr>
          <a:xfrm>
            <a:off x="7087558" y="2175778"/>
            <a:ext cx="3035831" cy="707886"/>
          </a:xfrm>
          <a:prstGeom prst="rect">
            <a:avLst/>
          </a:prstGeom>
        </p:spPr>
        <p:txBody>
          <a:bodyPr wrap="none">
            <a:spAutoFit/>
          </a:bodyPr>
          <a:lstStyle/>
          <a:p>
            <a:pPr algn="l"/>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向后填补</a:t>
            </a:r>
            <a:r>
              <a:rPr lang="en-US" altLang="zh-CN" sz="2000" dirty="0">
                <a:solidFill>
                  <a:srgbClr val="87875F"/>
                </a:solidFill>
                <a:highlight>
                  <a:srgbClr val="FFFFFF"/>
                </a:highlight>
                <a:latin typeface="Monaco" panose="020B0509030404040204" pitchFamily="49" charset="0"/>
                <a:sym typeface="+mn-ea"/>
              </a:rPr>
              <a:t>:b, behind</a:t>
            </a:r>
            <a:endParaRPr lang="en-US" altLang="zh-CN" sz="2000" dirty="0">
              <a:solidFill>
                <a:srgbClr val="000087"/>
              </a:solidFill>
              <a:highlight>
                <a:srgbClr val="FFFFFF"/>
              </a:highlight>
              <a:latin typeface="Monaco" panose="020B0509030404040204" pitchFamily="49" charset="0"/>
            </a:endParaRPr>
          </a:p>
          <a:p>
            <a:pPr algn="l"/>
            <a:r>
              <a:rPr lang="en-US" altLang="zh-CN" sz="2000" dirty="0" err="1">
                <a:solidFill>
                  <a:srgbClr val="000087"/>
                </a:solidFill>
                <a:highlight>
                  <a:srgbClr val="FFFFFF"/>
                </a:highlight>
                <a:latin typeface="Monaco" panose="020B0509030404040204" pitchFamily="49" charset="0"/>
              </a:rPr>
              <a:t>hitter</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fillna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method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bfill</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7" name="表格 6"/>
          <p:cNvGraphicFramePr/>
          <p:nvPr/>
        </p:nvGraphicFramePr>
        <p:xfrm>
          <a:off x="7088179" y="2882230"/>
          <a:ext cx="3350100" cy="3169920"/>
        </p:xfrm>
        <a:graphic>
          <a:graphicData uri="http://schemas.openxmlformats.org/drawingml/2006/table">
            <a:tbl>
              <a:tblPr firstRow="1" bandRow="1">
                <a:tableStyleId>{5C22544A-7EE6-4342-B048-85BDC9FD1C3A}</a:tableStyleId>
              </a:tblPr>
              <a:tblGrid>
                <a:gridCol w="837565">
                  <a:extLst>
                    <a:ext uri="{9D8B030D-6E8A-4147-A177-3AD203B41FA5}">
                      <a16:colId xmlns:a16="http://schemas.microsoft.com/office/drawing/2014/main" val="20000"/>
                    </a:ext>
                  </a:extLst>
                </a:gridCol>
                <a:gridCol w="837485">
                  <a:extLst>
                    <a:ext uri="{9D8B030D-6E8A-4147-A177-3AD203B41FA5}">
                      <a16:colId xmlns:a16="http://schemas.microsoft.com/office/drawing/2014/main" val="20001"/>
                    </a:ext>
                  </a:extLst>
                </a:gridCol>
                <a:gridCol w="837525">
                  <a:extLst>
                    <a:ext uri="{9D8B030D-6E8A-4147-A177-3AD203B41FA5}">
                      <a16:colId xmlns:a16="http://schemas.microsoft.com/office/drawing/2014/main" val="20002"/>
                    </a:ext>
                  </a:extLst>
                </a:gridCol>
                <a:gridCol w="837525">
                  <a:extLst>
                    <a:ext uri="{9D8B030D-6E8A-4147-A177-3AD203B41FA5}">
                      <a16:colId xmlns:a16="http://schemas.microsoft.com/office/drawing/2014/main" val="20003"/>
                    </a:ext>
                  </a:extLst>
                </a:gridCol>
              </a:tblGrid>
              <a:tr h="396240">
                <a:tc>
                  <a:txBody>
                    <a:bodyPr/>
                    <a:lstStyle/>
                    <a:p>
                      <a:pPr>
                        <a:buNone/>
                      </a:pPr>
                      <a:endParaRPr lang="zh-CN" altLang="en-US" sz="2000" dirty="0"/>
                    </a:p>
                  </a:txBody>
                  <a:tcPr/>
                </a:tc>
                <a:tc>
                  <a:txBody>
                    <a:bodyPr/>
                    <a:lstStyle/>
                    <a:p>
                      <a:pPr>
                        <a:buNone/>
                      </a:pPr>
                      <a:r>
                        <a:rPr lang="zh-CN" altLang="en-US" sz="2000"/>
                        <a:t>Hits</a:t>
                      </a:r>
                    </a:p>
                  </a:txBody>
                  <a:tcPr/>
                </a:tc>
                <a:tc>
                  <a:txBody>
                    <a:bodyPr/>
                    <a:lstStyle/>
                    <a:p>
                      <a:pPr>
                        <a:buNone/>
                      </a:pPr>
                      <a:r>
                        <a:rPr lang="zh-CN" altLang="en-US" sz="2000"/>
                        <a:t>Years</a:t>
                      </a:r>
                    </a:p>
                  </a:txBody>
                  <a:tcPr/>
                </a:tc>
                <a:tc>
                  <a:txBody>
                    <a:bodyPr/>
                    <a:lstStyle/>
                    <a:p>
                      <a:pPr>
                        <a:buNone/>
                      </a:pPr>
                      <a:r>
                        <a:rPr lang="zh-CN" altLang="en-US" sz="2000"/>
                        <a:t>Salary</a:t>
                      </a:r>
                    </a:p>
                  </a:txBody>
                  <a:tcPr/>
                </a:tc>
                <a:extLst>
                  <a:ext uri="{0D108BD9-81ED-4DB2-BD59-A6C34878D82A}">
                    <a16:rowId xmlns:a16="http://schemas.microsoft.com/office/drawing/2014/main" val="10000"/>
                  </a:ext>
                </a:extLst>
              </a:tr>
              <a:tr h="365760">
                <a:tc>
                  <a:txBody>
                    <a:bodyPr/>
                    <a:lstStyle/>
                    <a:p>
                      <a:pPr>
                        <a:buNone/>
                      </a:pPr>
                      <a:r>
                        <a:rPr lang="zh-CN" altLang="en-US" sz="2000"/>
                        <a:t>0</a:t>
                      </a:r>
                    </a:p>
                  </a:txBody>
                  <a:tcPr/>
                </a:tc>
                <a:tc>
                  <a:txBody>
                    <a:bodyPr/>
                    <a:lstStyle/>
                    <a:p>
                      <a:pPr>
                        <a:buNone/>
                      </a:pPr>
                      <a:r>
                        <a:rPr lang="zh-CN" altLang="en-US" sz="2000" dirty="0"/>
                        <a:t>92</a:t>
                      </a:r>
                    </a:p>
                  </a:txBody>
                  <a:tcPr/>
                </a:tc>
                <a:tc>
                  <a:txBody>
                    <a:bodyPr/>
                    <a:lstStyle/>
                    <a:p>
                      <a:pPr>
                        <a:buNone/>
                      </a:pPr>
                      <a:r>
                        <a:rPr lang="zh-CN" altLang="en-US" sz="2000"/>
                        <a:t>6.0</a:t>
                      </a:r>
                    </a:p>
                  </a:txBody>
                  <a:tcPr/>
                </a:tc>
                <a:tc>
                  <a:txBody>
                    <a:bodyPr/>
                    <a:lstStyle/>
                    <a:p>
                      <a:pPr>
                        <a:buNone/>
                      </a:pPr>
                      <a:r>
                        <a:rPr lang="zh-CN" altLang="en-US" sz="2000"/>
                        <a:t>300.0</a:t>
                      </a:r>
                    </a:p>
                  </a:txBody>
                  <a:tcPr/>
                </a:tc>
                <a:extLst>
                  <a:ext uri="{0D108BD9-81ED-4DB2-BD59-A6C34878D82A}">
                    <a16:rowId xmlns:a16="http://schemas.microsoft.com/office/drawing/2014/main" val="10001"/>
                  </a:ext>
                </a:extLst>
              </a:tr>
              <a:tr h="365760">
                <a:tc>
                  <a:txBody>
                    <a:bodyPr/>
                    <a:lstStyle/>
                    <a:p>
                      <a:pPr>
                        <a:buNone/>
                      </a:pPr>
                      <a:r>
                        <a:rPr lang="zh-CN" altLang="en-US" sz="2000"/>
                        <a:t>1</a:t>
                      </a:r>
                    </a:p>
                  </a:txBody>
                  <a:tcPr/>
                </a:tc>
                <a:tc>
                  <a:txBody>
                    <a:bodyPr/>
                    <a:lstStyle/>
                    <a:p>
                      <a:pPr>
                        <a:buNone/>
                      </a:pPr>
                      <a:r>
                        <a:rPr lang="zh-CN" altLang="en-US" sz="2000" dirty="0"/>
                        <a:t>211</a:t>
                      </a:r>
                    </a:p>
                  </a:txBody>
                  <a:tcPr/>
                </a:tc>
                <a:tc>
                  <a:txBody>
                    <a:bodyPr/>
                    <a:lstStyle/>
                    <a:p>
                      <a:pPr>
                        <a:buNone/>
                      </a:pPr>
                      <a:r>
                        <a:rPr lang="zh-CN" altLang="en-US" sz="2000" dirty="0"/>
                        <a:t>5.0</a:t>
                      </a:r>
                    </a:p>
                  </a:txBody>
                  <a:tcPr/>
                </a:tc>
                <a:tc>
                  <a:txBody>
                    <a:bodyPr/>
                    <a:lstStyle/>
                    <a:p>
                      <a:pPr>
                        <a:buNone/>
                      </a:pPr>
                      <a:r>
                        <a:rPr lang="zh-CN" altLang="en-US" sz="2000"/>
                        <a:t>740.0</a:t>
                      </a:r>
                    </a:p>
                  </a:txBody>
                  <a:tcPr/>
                </a:tc>
                <a:extLst>
                  <a:ext uri="{0D108BD9-81ED-4DB2-BD59-A6C34878D82A}">
                    <a16:rowId xmlns:a16="http://schemas.microsoft.com/office/drawing/2014/main" val="10002"/>
                  </a:ext>
                </a:extLst>
              </a:tr>
              <a:tr h="365760">
                <a:tc>
                  <a:txBody>
                    <a:bodyPr/>
                    <a:lstStyle/>
                    <a:p>
                      <a:pPr>
                        <a:buNone/>
                      </a:pPr>
                      <a:r>
                        <a:rPr lang="zh-CN" altLang="en-US" sz="2000"/>
                        <a:t>2</a:t>
                      </a:r>
                    </a:p>
                  </a:txBody>
                  <a:tcPr/>
                </a:tc>
                <a:tc>
                  <a:txBody>
                    <a:bodyPr/>
                    <a:lstStyle/>
                    <a:p>
                      <a:pPr>
                        <a:buNone/>
                      </a:pPr>
                      <a:r>
                        <a:rPr lang="zh-CN" altLang="en-US" sz="2000"/>
                        <a:t>146</a:t>
                      </a:r>
                    </a:p>
                  </a:txBody>
                  <a:tcPr/>
                </a:tc>
                <a:tc>
                  <a:txBody>
                    <a:bodyPr/>
                    <a:lstStyle/>
                    <a:p>
                      <a:pPr>
                        <a:buNone/>
                      </a:pPr>
                      <a:r>
                        <a:rPr lang="zh-CN" altLang="en-US" sz="2000" dirty="0"/>
                        <a:t>2.0</a:t>
                      </a:r>
                    </a:p>
                  </a:txBody>
                  <a:tcPr/>
                </a:tc>
                <a:tc>
                  <a:txBody>
                    <a:bodyPr/>
                    <a:lstStyle/>
                    <a:p>
                      <a:pPr>
                        <a:buNone/>
                      </a:pPr>
                      <a:r>
                        <a:rPr lang="zh-CN" altLang="en-US" sz="2000"/>
                        <a:t>415.0</a:t>
                      </a:r>
                    </a:p>
                  </a:txBody>
                  <a:tcPr/>
                </a:tc>
                <a:extLst>
                  <a:ext uri="{0D108BD9-81ED-4DB2-BD59-A6C34878D82A}">
                    <a16:rowId xmlns:a16="http://schemas.microsoft.com/office/drawing/2014/main" val="10003"/>
                  </a:ext>
                </a:extLst>
              </a:tr>
              <a:tr h="365760">
                <a:tc>
                  <a:txBody>
                    <a:bodyPr/>
                    <a:lstStyle/>
                    <a:p>
                      <a:pPr>
                        <a:buNone/>
                      </a:pPr>
                      <a:r>
                        <a:rPr lang="zh-CN" altLang="en-US" sz="2000"/>
                        <a:t>3</a:t>
                      </a:r>
                    </a:p>
                  </a:txBody>
                  <a:tcPr/>
                </a:tc>
                <a:tc>
                  <a:txBody>
                    <a:bodyPr/>
                    <a:lstStyle/>
                    <a:p>
                      <a:pPr>
                        <a:buNone/>
                      </a:pPr>
                      <a:r>
                        <a:rPr lang="zh-CN" altLang="en-US" sz="2000"/>
                        <a:t>102</a:t>
                      </a:r>
                    </a:p>
                  </a:txBody>
                  <a:tcPr/>
                </a:tc>
                <a:tc>
                  <a:txBody>
                    <a:bodyPr/>
                    <a:lstStyle/>
                    <a:p>
                      <a:pPr>
                        <a:buNone/>
                      </a:pPr>
                      <a:r>
                        <a:rPr lang="zh-CN" altLang="en-US" sz="2000"/>
                        <a:t>2.0</a:t>
                      </a:r>
                    </a:p>
                  </a:txBody>
                  <a:tcPr/>
                </a:tc>
                <a:tc>
                  <a:txBody>
                    <a:bodyPr/>
                    <a:lstStyle/>
                    <a:p>
                      <a:pPr>
                        <a:buNone/>
                      </a:pPr>
                      <a:r>
                        <a:rPr lang="zh-CN" altLang="en-US" sz="2000"/>
                        <a:t>415.0</a:t>
                      </a:r>
                    </a:p>
                  </a:txBody>
                  <a:tcPr/>
                </a:tc>
                <a:extLst>
                  <a:ext uri="{0D108BD9-81ED-4DB2-BD59-A6C34878D82A}">
                    <a16:rowId xmlns:a16="http://schemas.microsoft.com/office/drawing/2014/main" val="10004"/>
                  </a:ext>
                </a:extLst>
              </a:tr>
              <a:tr h="365760">
                <a:tc>
                  <a:txBody>
                    <a:bodyPr/>
                    <a:lstStyle/>
                    <a:p>
                      <a:pPr>
                        <a:buNone/>
                      </a:pPr>
                      <a:r>
                        <a:rPr lang="zh-CN" altLang="en-US" sz="2000"/>
                        <a:t>4</a:t>
                      </a:r>
                    </a:p>
                  </a:txBody>
                  <a:tcPr/>
                </a:tc>
                <a:tc>
                  <a:txBody>
                    <a:bodyPr/>
                    <a:lstStyle/>
                    <a:p>
                      <a:pPr>
                        <a:buNone/>
                      </a:pPr>
                      <a:r>
                        <a:rPr lang="zh-CN" altLang="en-US" sz="2000"/>
                        <a:t>53</a:t>
                      </a:r>
                    </a:p>
                  </a:txBody>
                  <a:tcPr/>
                </a:tc>
                <a:tc>
                  <a:txBody>
                    <a:bodyPr/>
                    <a:lstStyle/>
                    <a:p>
                      <a:pPr>
                        <a:buNone/>
                      </a:pPr>
                      <a:r>
                        <a:rPr lang="zh-CN" altLang="en-US" sz="2000"/>
                        <a:t>2.0</a:t>
                      </a:r>
                    </a:p>
                  </a:txBody>
                  <a:tcPr/>
                </a:tc>
                <a:tc>
                  <a:txBody>
                    <a:bodyPr/>
                    <a:lstStyle/>
                    <a:p>
                      <a:pPr>
                        <a:buNone/>
                      </a:pPr>
                      <a:r>
                        <a:rPr lang="zh-CN" altLang="en-US" sz="2000" dirty="0"/>
                        <a:t>70.0</a:t>
                      </a:r>
                    </a:p>
                  </a:txBody>
                  <a:tcPr/>
                </a:tc>
                <a:extLst>
                  <a:ext uri="{0D108BD9-81ED-4DB2-BD59-A6C34878D82A}">
                    <a16:rowId xmlns:a16="http://schemas.microsoft.com/office/drawing/2014/main" val="10005"/>
                  </a:ext>
                </a:extLst>
              </a:tr>
              <a:tr h="365760">
                <a:tc>
                  <a:txBody>
                    <a:bodyPr/>
                    <a:lstStyle/>
                    <a:p>
                      <a:pPr>
                        <a:buNone/>
                      </a:pPr>
                      <a:r>
                        <a:rPr lang="zh-CN" altLang="en-US" sz="2000"/>
                        <a:t>5</a:t>
                      </a:r>
                    </a:p>
                  </a:txBody>
                  <a:tcPr/>
                </a:tc>
                <a:tc>
                  <a:txBody>
                    <a:bodyPr/>
                    <a:lstStyle/>
                    <a:p>
                      <a:pPr>
                        <a:buNone/>
                      </a:pPr>
                      <a:r>
                        <a:rPr lang="zh-CN" altLang="en-US" sz="2000"/>
                        <a:t>114</a:t>
                      </a:r>
                    </a:p>
                  </a:txBody>
                  <a:tcPr/>
                </a:tc>
                <a:tc>
                  <a:txBody>
                    <a:bodyPr/>
                    <a:lstStyle/>
                    <a:p>
                      <a:pPr>
                        <a:buNone/>
                      </a:pPr>
                      <a:r>
                        <a:rPr lang="zh-CN" altLang="en-US" sz="2000"/>
                        <a:t>4.0</a:t>
                      </a:r>
                    </a:p>
                  </a:txBody>
                  <a:tcPr/>
                </a:tc>
                <a:tc>
                  <a:txBody>
                    <a:bodyPr/>
                    <a:lstStyle/>
                    <a:p>
                      <a:pPr>
                        <a:buNone/>
                      </a:pPr>
                      <a:r>
                        <a:rPr lang="zh-CN" altLang="en-US" sz="2000" dirty="0"/>
                        <a:t>475.0</a:t>
                      </a:r>
                    </a:p>
                  </a:txBody>
                  <a:tcPr/>
                </a:tc>
                <a:extLst>
                  <a:ext uri="{0D108BD9-81ED-4DB2-BD59-A6C34878D82A}">
                    <a16:rowId xmlns:a16="http://schemas.microsoft.com/office/drawing/2014/main" val="10006"/>
                  </a:ext>
                </a:extLst>
              </a:tr>
              <a:tr h="365760">
                <a:tc>
                  <a:txBody>
                    <a:bodyPr/>
                    <a:lstStyle/>
                    <a:p>
                      <a:pPr>
                        <a:buNone/>
                      </a:pPr>
                      <a:r>
                        <a:rPr lang="zh-CN" altLang="en-US" sz="2000"/>
                        <a:t>6</a:t>
                      </a:r>
                    </a:p>
                  </a:txBody>
                  <a:tcPr/>
                </a:tc>
                <a:tc>
                  <a:txBody>
                    <a:bodyPr/>
                    <a:lstStyle/>
                    <a:p>
                      <a:pPr>
                        <a:buNone/>
                      </a:pPr>
                      <a:r>
                        <a:rPr lang="zh-CN" altLang="en-US" sz="2000"/>
                        <a:t>37</a:t>
                      </a:r>
                    </a:p>
                  </a:txBody>
                  <a:tcPr/>
                </a:tc>
                <a:tc>
                  <a:txBody>
                    <a:bodyPr/>
                    <a:lstStyle/>
                    <a:p>
                      <a:pPr>
                        <a:buNone/>
                      </a:pPr>
                      <a:r>
                        <a:rPr lang="zh-CN" altLang="en-US" sz="2000"/>
                        <a:t>6.0</a:t>
                      </a:r>
                    </a:p>
                  </a:txBody>
                  <a:tcPr/>
                </a:tc>
                <a:tc>
                  <a:txBody>
                    <a:bodyPr/>
                    <a:lstStyle/>
                    <a:p>
                      <a:pPr>
                        <a:buNone/>
                      </a:pPr>
                      <a:r>
                        <a:rPr lang="zh-CN" altLang="en-US" sz="2000" dirty="0"/>
                        <a:t>150.0</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Pandas模块（通常叫“包”）</a:t>
            </a:r>
            <a:endParaRPr kumimoji="1" lang="en-US" altLang="zh-CN" b="1" dirty="0">
              <a:solidFill>
                <a:srgbClr val="2965AB"/>
              </a:solidFill>
              <a:sym typeface="+mn-ea"/>
            </a:endParaRPr>
          </a:p>
        </p:txBody>
      </p:sp>
      <p:sp>
        <p:nvSpPr>
          <p:cNvPr id="5" name="Rectangle 3"/>
          <p:cNvSpPr txBox="1">
            <a:spLocks noChangeArrowheads="1"/>
          </p:cNvSpPr>
          <p:nvPr/>
        </p:nvSpPr>
        <p:spPr>
          <a:xfrm>
            <a:off x="-16498" y="1158393"/>
            <a:ext cx="5464426" cy="26306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en-US" sz="2000" b="1" dirty="0" err="1">
                <a:solidFill>
                  <a:srgbClr val="2965AB"/>
                </a:solidFill>
                <a:sym typeface="+mn-ea"/>
              </a:rPr>
              <a:t>安装pandas</a:t>
            </a:r>
            <a:endParaRPr lang="en-US" sz="2000" b="1" dirty="0">
              <a:solidFill>
                <a:srgbClr val="2965AB"/>
              </a:solidFill>
            </a:endParaRPr>
          </a:p>
          <a:p>
            <a:pPr lvl="1">
              <a:lnSpc>
                <a:spcPct val="100000"/>
              </a:lnSpc>
              <a:buClr>
                <a:srgbClr val="2965AB"/>
              </a:buClr>
              <a:buSzPct val="100000"/>
            </a:pPr>
            <a:r>
              <a:rPr lang="zh-CN" altLang="en-US" sz="2000" dirty="0">
                <a:sym typeface="+mn-ea"/>
              </a:rPr>
              <a:t>使用</a:t>
            </a:r>
            <a:r>
              <a:rPr lang="en-US" altLang="zh-CN" sz="2000" dirty="0">
                <a:sym typeface="+mn-ea"/>
              </a:rPr>
              <a:t>pip</a:t>
            </a:r>
            <a:r>
              <a:rPr lang="zh-CN" altLang="en-US" sz="2000" dirty="0">
                <a:sym typeface="+mn-ea"/>
              </a:rPr>
              <a:t>语句：</a:t>
            </a:r>
            <a:r>
              <a:rPr lang="en-US" altLang="zh-CN" sz="2000" dirty="0">
                <a:solidFill>
                  <a:srgbClr val="000087"/>
                </a:solidFill>
                <a:highlight>
                  <a:srgbClr val="FFFFFF"/>
                </a:highlight>
                <a:latin typeface="Monaco" panose="020B0509030404040204" pitchFamily="49" charset="0"/>
              </a:rPr>
              <a:t>pip</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install</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pandas</a:t>
            </a:r>
          </a:p>
          <a:p>
            <a:pPr lvl="1">
              <a:lnSpc>
                <a:spcPct val="100000"/>
              </a:lnSpc>
              <a:buClr>
                <a:srgbClr val="2965AB"/>
              </a:buClr>
              <a:buSzPct val="100000"/>
            </a:pPr>
            <a:r>
              <a:rPr lang="zh-CN" altLang="en-US" sz="2000" dirty="0">
                <a:highlight>
                  <a:srgbClr val="FFFFFF"/>
                </a:highlight>
                <a:latin typeface="Monaco" panose="020B0509030404040204" pitchFamily="49" charset="0"/>
                <a:sym typeface="+mn-ea"/>
              </a:rPr>
              <a:t>解释：</a:t>
            </a:r>
            <a:r>
              <a:rPr lang="en-US" altLang="zh-CN" sz="2000" dirty="0">
                <a:highlight>
                  <a:srgbClr val="FFFFFF"/>
                </a:highlight>
                <a:latin typeface="Monaco" panose="020B0509030404040204" pitchFamily="49" charset="0"/>
                <a:sym typeface="+mn-ea"/>
              </a:rPr>
              <a:t>pip</a:t>
            </a:r>
            <a:r>
              <a:rPr lang="zh-CN" altLang="en-US" sz="2000" dirty="0">
                <a:highlight>
                  <a:srgbClr val="FFFFFF"/>
                </a:highlight>
                <a:latin typeface="Monaco" panose="020B0509030404040204" pitchFamily="49" charset="0"/>
                <a:sym typeface="+mn-ea"/>
              </a:rPr>
              <a:t>是</a:t>
            </a:r>
            <a:r>
              <a:rPr lang="en-US" altLang="zh-CN" sz="2000" dirty="0">
                <a:highlight>
                  <a:srgbClr val="FFFFFF"/>
                </a:highlight>
                <a:latin typeface="Monaco" panose="020B0509030404040204" pitchFamily="49" charset="0"/>
                <a:sym typeface="+mn-ea"/>
              </a:rPr>
              <a:t>python</a:t>
            </a:r>
            <a:r>
              <a:rPr lang="zh-CN" altLang="en-US" sz="2000" dirty="0">
                <a:highlight>
                  <a:srgbClr val="FFFFFF"/>
                </a:highlight>
                <a:latin typeface="Monaco" panose="020B0509030404040204" pitchFamily="49" charset="0"/>
                <a:sym typeface="+mn-ea"/>
              </a:rPr>
              <a:t>的一个包，专门用于管理包的，包括安装、升级、删除等等。</a:t>
            </a:r>
            <a:endParaRPr lang="en-US" altLang="zh-CN" sz="2000" dirty="0">
              <a:highlight>
                <a:srgbClr val="FFFFFF"/>
              </a:highlight>
              <a:latin typeface="Monaco" panose="020B0509030404040204" pitchFamily="49" charset="0"/>
              <a:sym typeface="+mn-ea"/>
            </a:endParaRPr>
          </a:p>
          <a:p>
            <a:pPr lvl="1">
              <a:lnSpc>
                <a:spcPct val="100000"/>
              </a:lnSpc>
              <a:buClr>
                <a:srgbClr val="2965AB"/>
              </a:buClr>
              <a:buSzPct val="100000"/>
            </a:pPr>
            <a:r>
              <a:rPr lang="zh-CN" altLang="en-US" sz="2000" dirty="0">
                <a:highlight>
                  <a:srgbClr val="FFFFFF"/>
                </a:highlight>
                <a:latin typeface="Monaco" panose="020B0509030404040204" pitchFamily="49" charset="0"/>
                <a:sym typeface="+mn-ea"/>
              </a:rPr>
              <a:t>具体含义：</a:t>
            </a:r>
            <a:r>
              <a:rPr lang="en-US" altLang="zh-CN" sz="2000" dirty="0">
                <a:highlight>
                  <a:srgbClr val="FFFFFF"/>
                </a:highlight>
                <a:latin typeface="Monaco" panose="020B0509030404040204" pitchFamily="49" charset="0"/>
                <a:sym typeface="+mn-ea"/>
              </a:rPr>
              <a:t>p</a:t>
            </a:r>
            <a:r>
              <a:rPr lang="zh-CN" altLang="en-US" sz="2000" dirty="0">
                <a:highlight>
                  <a:srgbClr val="FFFFFF"/>
                </a:highlight>
                <a:latin typeface="Monaco" panose="020B0509030404040204" pitchFamily="49" charset="0"/>
                <a:sym typeface="+mn-ea"/>
              </a:rPr>
              <a:t>，</a:t>
            </a:r>
            <a:r>
              <a:rPr lang="en-US" altLang="zh-CN" sz="2000" dirty="0">
                <a:highlight>
                  <a:srgbClr val="FFFFFF"/>
                </a:highlight>
                <a:latin typeface="Monaco" panose="020B0509030404040204" pitchFamily="49" charset="0"/>
                <a:sym typeface="+mn-ea"/>
              </a:rPr>
              <a:t>python</a:t>
            </a:r>
            <a:r>
              <a:rPr lang="zh-CN" altLang="en-US" sz="2000" dirty="0">
                <a:highlight>
                  <a:srgbClr val="FFFFFF"/>
                </a:highlight>
                <a:latin typeface="Monaco" panose="020B0509030404040204" pitchFamily="49" charset="0"/>
                <a:sym typeface="+mn-ea"/>
              </a:rPr>
              <a:t>，</a:t>
            </a:r>
            <a:r>
              <a:rPr lang="en-US" altLang="zh-CN" sz="2000" dirty="0" err="1">
                <a:highlight>
                  <a:srgbClr val="FFFFFF"/>
                </a:highlight>
                <a:latin typeface="Monaco" panose="020B0509030404040204" pitchFamily="49" charset="0"/>
                <a:sym typeface="+mn-ea"/>
              </a:rPr>
              <a:t>i</a:t>
            </a:r>
            <a:r>
              <a:rPr lang="zh-CN" altLang="en-US" sz="2000" dirty="0">
                <a:highlight>
                  <a:srgbClr val="FFFFFF"/>
                </a:highlight>
                <a:latin typeface="Monaco" panose="020B0509030404040204" pitchFamily="49" charset="0"/>
                <a:sym typeface="+mn-ea"/>
              </a:rPr>
              <a:t>，</a:t>
            </a:r>
            <a:r>
              <a:rPr lang="en-US" altLang="zh-CN" sz="2000" dirty="0">
                <a:highlight>
                  <a:srgbClr val="FFFFFF"/>
                </a:highlight>
                <a:latin typeface="Monaco" panose="020B0509030404040204" pitchFamily="49" charset="0"/>
                <a:sym typeface="+mn-ea"/>
              </a:rPr>
              <a:t>install</a:t>
            </a:r>
            <a:r>
              <a:rPr lang="zh-CN" altLang="en-US" sz="2000" dirty="0">
                <a:highlight>
                  <a:srgbClr val="FFFFFF"/>
                </a:highlight>
                <a:latin typeface="Monaco" panose="020B0509030404040204" pitchFamily="49" charset="0"/>
                <a:sym typeface="+mn-ea"/>
              </a:rPr>
              <a:t>，安装，</a:t>
            </a:r>
            <a:r>
              <a:rPr lang="en-US" altLang="zh-CN" sz="2000" dirty="0">
                <a:highlight>
                  <a:srgbClr val="FFFFFF"/>
                </a:highlight>
                <a:latin typeface="Monaco" panose="020B0509030404040204" pitchFamily="49" charset="0"/>
                <a:sym typeface="+mn-ea"/>
              </a:rPr>
              <a:t>p</a:t>
            </a:r>
            <a:r>
              <a:rPr lang="zh-CN" altLang="en-US" sz="2000" dirty="0">
                <a:highlight>
                  <a:srgbClr val="FFFFFF"/>
                </a:highlight>
                <a:latin typeface="Monaco" panose="020B0509030404040204" pitchFamily="49" charset="0"/>
                <a:sym typeface="+mn-ea"/>
              </a:rPr>
              <a:t>，</a:t>
            </a:r>
            <a:r>
              <a:rPr lang="en-US" altLang="zh-CN" sz="2000" dirty="0">
                <a:highlight>
                  <a:srgbClr val="FFFFFF"/>
                </a:highlight>
                <a:latin typeface="Monaco" panose="020B0509030404040204" pitchFamily="49" charset="0"/>
                <a:sym typeface="+mn-ea"/>
              </a:rPr>
              <a:t>package</a:t>
            </a:r>
            <a:r>
              <a:rPr lang="zh-CN" altLang="en-US" sz="2000" dirty="0">
                <a:highlight>
                  <a:srgbClr val="FFFFFF"/>
                </a:highlight>
                <a:latin typeface="Monaco" panose="020B0509030404040204" pitchFamily="49" charset="0"/>
                <a:sym typeface="+mn-ea"/>
              </a:rPr>
              <a:t>，包。合起来，就是</a:t>
            </a:r>
            <a:r>
              <a:rPr lang="en-US" altLang="zh-CN" sz="2000" dirty="0">
                <a:highlight>
                  <a:srgbClr val="FFFFFF"/>
                </a:highlight>
                <a:latin typeface="Monaco" panose="020B0509030404040204" pitchFamily="49" charset="0"/>
                <a:sym typeface="+mn-ea"/>
              </a:rPr>
              <a:t>python</a:t>
            </a:r>
            <a:r>
              <a:rPr lang="zh-CN" altLang="en-US" sz="2000" dirty="0">
                <a:highlight>
                  <a:srgbClr val="FFFFFF"/>
                </a:highlight>
                <a:latin typeface="Monaco" panose="020B0509030404040204" pitchFamily="49" charset="0"/>
                <a:sym typeface="+mn-ea"/>
              </a:rPr>
              <a:t>中用来安装包的一个工具包。</a:t>
            </a:r>
            <a:endParaRPr lang="en-US" altLang="zh-CN" sz="2000" dirty="0">
              <a:sym typeface="+mn-ea"/>
            </a:endParaRPr>
          </a:p>
          <a:p>
            <a:pPr lvl="1">
              <a:lnSpc>
                <a:spcPct val="100000"/>
              </a:lnSpc>
              <a:buClr>
                <a:srgbClr val="2965AB"/>
              </a:buClr>
              <a:buSzPct val="100000"/>
            </a:pPr>
            <a:r>
              <a:rPr lang="zh-CN" altLang="en-US" sz="2000" dirty="0">
                <a:sym typeface="+mn-ea"/>
              </a:rPr>
              <a:t>或使用conda语句</a:t>
            </a:r>
            <a:r>
              <a:rPr lang="en-US" altLang="zh-CN" sz="2000" dirty="0">
                <a:sym typeface="+mn-ea"/>
              </a:rPr>
              <a:t>: </a:t>
            </a:r>
            <a:r>
              <a:rPr lang="pt-BR" altLang="zh-CN" sz="2000" dirty="0">
                <a:solidFill>
                  <a:srgbClr val="000087"/>
                </a:solidFill>
                <a:highlight>
                  <a:srgbClr val="FFFFFF"/>
                </a:highlight>
                <a:latin typeface="Monaco" panose="020B0509030404040204" pitchFamily="49" charset="0"/>
              </a:rPr>
              <a:t>conda</a:t>
            </a:r>
            <a:r>
              <a:rPr lang="pt-BR" altLang="zh-CN" sz="2000" dirty="0">
                <a:solidFill>
                  <a:srgbClr val="5F5F00"/>
                </a:solidFill>
                <a:highlight>
                  <a:srgbClr val="FFFFFF"/>
                </a:highlight>
                <a:latin typeface="Monaco" panose="020B0509030404040204" pitchFamily="49" charset="0"/>
              </a:rPr>
              <a:t> </a:t>
            </a:r>
            <a:r>
              <a:rPr lang="pt-BR" altLang="zh-CN" sz="2000" dirty="0">
                <a:solidFill>
                  <a:srgbClr val="000087"/>
                </a:solidFill>
                <a:highlight>
                  <a:srgbClr val="FFFFFF"/>
                </a:highlight>
                <a:latin typeface="Monaco" panose="020B0509030404040204" pitchFamily="49" charset="0"/>
              </a:rPr>
              <a:t>install</a:t>
            </a:r>
            <a:r>
              <a:rPr lang="pt-BR" altLang="zh-CN" sz="2000" dirty="0">
                <a:solidFill>
                  <a:srgbClr val="5F5F00"/>
                </a:solidFill>
                <a:highlight>
                  <a:srgbClr val="FFFFFF"/>
                </a:highlight>
                <a:latin typeface="Monaco" panose="020B0509030404040204" pitchFamily="49" charset="0"/>
              </a:rPr>
              <a:t> </a:t>
            </a:r>
            <a:r>
              <a:rPr lang="pt-BR" altLang="zh-CN" sz="2000" dirty="0">
                <a:solidFill>
                  <a:srgbClr val="000087"/>
                </a:solidFill>
                <a:highlight>
                  <a:srgbClr val="FFFFFF"/>
                </a:highlight>
                <a:latin typeface="Monaco" panose="020B0509030404040204" pitchFamily="49" charset="0"/>
              </a:rPr>
              <a:t>pandas</a:t>
            </a:r>
          </a:p>
          <a:p>
            <a:pPr lvl="1">
              <a:lnSpc>
                <a:spcPct val="100000"/>
              </a:lnSpc>
              <a:buClr>
                <a:srgbClr val="2965AB"/>
              </a:buClr>
              <a:buSzPct val="100000"/>
            </a:pPr>
            <a:r>
              <a:rPr lang="zh-CN" altLang="en-US" sz="2000" dirty="0">
                <a:highlight>
                  <a:srgbClr val="FFFFFF"/>
                </a:highlight>
                <a:latin typeface="Monaco" panose="020B0509030404040204" pitchFamily="49" charset="0"/>
              </a:rPr>
              <a:t>解释：</a:t>
            </a:r>
            <a:r>
              <a:rPr lang="en-US" altLang="zh-CN" sz="2000" dirty="0" err="1">
                <a:highlight>
                  <a:srgbClr val="FFFFFF"/>
                </a:highlight>
                <a:latin typeface="Monaco" panose="020B0509030404040204" pitchFamily="49" charset="0"/>
              </a:rPr>
              <a:t>conda</a:t>
            </a:r>
            <a:r>
              <a:rPr lang="zh-CN" altLang="en-US" sz="2000" dirty="0">
                <a:highlight>
                  <a:srgbClr val="FFFFFF"/>
                </a:highlight>
                <a:latin typeface="Monaco" panose="020B0509030404040204" pitchFamily="49" charset="0"/>
              </a:rPr>
              <a:t>也是</a:t>
            </a:r>
            <a:r>
              <a:rPr lang="en-US" altLang="zh-CN" sz="2000" dirty="0">
                <a:highlight>
                  <a:srgbClr val="FFFFFF"/>
                </a:highlight>
                <a:latin typeface="Monaco" panose="020B0509030404040204" pitchFamily="49" charset="0"/>
              </a:rPr>
              <a:t>python</a:t>
            </a:r>
            <a:r>
              <a:rPr lang="zh-CN" altLang="en-US" sz="2000" dirty="0">
                <a:highlight>
                  <a:srgbClr val="FFFFFF"/>
                </a:highlight>
                <a:latin typeface="Monaco" panose="020B0509030404040204" pitchFamily="49" charset="0"/>
              </a:rPr>
              <a:t>一个包，功能和</a:t>
            </a:r>
            <a:r>
              <a:rPr lang="en-US" altLang="zh-CN" sz="2000" dirty="0">
                <a:highlight>
                  <a:srgbClr val="FFFFFF"/>
                </a:highlight>
                <a:latin typeface="Monaco" panose="020B0509030404040204" pitchFamily="49" charset="0"/>
              </a:rPr>
              <a:t>pip</a:t>
            </a:r>
            <a:r>
              <a:rPr lang="zh-CN" altLang="en-US" sz="2000" dirty="0">
                <a:highlight>
                  <a:srgbClr val="FFFFFF"/>
                </a:highlight>
                <a:latin typeface="Monaco" panose="020B0509030404040204" pitchFamily="49" charset="0"/>
              </a:rPr>
              <a:t>相似。</a:t>
            </a:r>
            <a:endParaRPr lang="pt-BR" altLang="zh-CN" sz="2000" dirty="0">
              <a:highlight>
                <a:srgbClr val="FFFFFF"/>
              </a:highlight>
              <a:latin typeface="Monaco" panose="020B0509030404040204" pitchFamily="49" charset="0"/>
            </a:endParaRPr>
          </a:p>
          <a:p>
            <a:pPr lvl="1">
              <a:lnSpc>
                <a:spcPct val="100000"/>
              </a:lnSpc>
              <a:buClr>
                <a:srgbClr val="2965AB"/>
              </a:buClr>
              <a:buSzPct val="100000"/>
            </a:pPr>
            <a:r>
              <a:rPr lang="zh-CN" altLang="en-US" sz="2000" dirty="0">
                <a:highlight>
                  <a:srgbClr val="FFFFFF"/>
                </a:highlight>
                <a:latin typeface="Monaco" panose="020B0509030404040204" pitchFamily="49" charset="0"/>
              </a:rPr>
              <a:t>具体操作：</a:t>
            </a:r>
            <a:endParaRPr lang="en-US" altLang="zh-CN" sz="2000" dirty="0">
              <a:highlight>
                <a:srgbClr val="FFFFFF"/>
              </a:highlight>
              <a:latin typeface="Monaco" panose="020B0509030404040204" pitchFamily="49" charset="0"/>
            </a:endParaRPr>
          </a:p>
          <a:p>
            <a:pPr marL="457200" lvl="1" indent="0">
              <a:lnSpc>
                <a:spcPct val="100000"/>
              </a:lnSpc>
              <a:buClr>
                <a:srgbClr val="2965AB"/>
              </a:buClr>
              <a:buSzPct val="100000"/>
              <a:buNone/>
            </a:pPr>
            <a:r>
              <a:rPr lang="zh-CN" altLang="en-US" sz="2000" dirty="0"/>
              <a:t>打开</a:t>
            </a:r>
            <a:r>
              <a:rPr lang="en-US" altLang="zh-CN" sz="2000" dirty="0"/>
              <a:t>Anaconda prompt</a:t>
            </a:r>
            <a:r>
              <a:rPr lang="zh-CN" altLang="en-US" sz="2000" dirty="0"/>
              <a:t>，如图</a:t>
            </a:r>
            <a:endParaRPr lang="en-US" altLang="zh-CN" sz="2000" dirty="0"/>
          </a:p>
          <a:p>
            <a:pPr marL="457200" lvl="1" indent="0">
              <a:lnSpc>
                <a:spcPct val="100000"/>
              </a:lnSpc>
              <a:buClr>
                <a:srgbClr val="2965AB"/>
              </a:buClr>
              <a:buSzPct val="100000"/>
              <a:buNone/>
            </a:pPr>
            <a:endParaRPr lang="en-US" altLang="zh-CN" sz="2000" dirty="0">
              <a:solidFill>
                <a:srgbClr val="000087"/>
              </a:solidFill>
              <a:highlight>
                <a:srgbClr val="FFFFFF"/>
              </a:highlight>
              <a:latin typeface="Monaco" panose="020B0509030404040204" pitchFamily="49" charset="0"/>
            </a:endParaRPr>
          </a:p>
          <a:p>
            <a:pPr marL="457200" lvl="1" indent="0">
              <a:lnSpc>
                <a:spcPct val="100000"/>
              </a:lnSpc>
              <a:buClr>
                <a:srgbClr val="2965AB"/>
              </a:buClr>
              <a:buSzPct val="100000"/>
              <a:buNone/>
            </a:pPr>
            <a:endParaRPr lang="en-US" sz="2000" dirty="0">
              <a:sym typeface="+mn-ea"/>
            </a:endParaRPr>
          </a:p>
          <a:p>
            <a:pPr>
              <a:lnSpc>
                <a:spcPct val="100000"/>
              </a:lnSpc>
              <a:buClr>
                <a:srgbClr val="2965AB"/>
              </a:buClr>
              <a:buSzPct val="100000"/>
            </a:pPr>
            <a:endParaRPr lang="en-US" sz="2000" dirty="0">
              <a:solidFill>
                <a:srgbClr val="FF0000"/>
              </a:solidFill>
            </a:endParaRPr>
          </a:p>
        </p:txBody>
      </p:sp>
      <p:pic>
        <p:nvPicPr>
          <p:cNvPr id="9" name="图片 8">
            <a:extLst>
              <a:ext uri="{FF2B5EF4-FFF2-40B4-BE49-F238E27FC236}">
                <a16:creationId xmlns:a16="http://schemas.microsoft.com/office/drawing/2014/main" id="{5E37C032-9B08-43BA-A50F-A626BF44C8BC}"/>
              </a:ext>
            </a:extLst>
          </p:cNvPr>
          <p:cNvPicPr>
            <a:picLocks noChangeAspect="1"/>
          </p:cNvPicPr>
          <p:nvPr/>
        </p:nvPicPr>
        <p:blipFill>
          <a:blip r:embed="rId3"/>
          <a:stretch>
            <a:fillRect/>
          </a:stretch>
        </p:blipFill>
        <p:spPr>
          <a:xfrm>
            <a:off x="6096000" y="1132497"/>
            <a:ext cx="4857750" cy="3190875"/>
          </a:xfrm>
          <a:prstGeom prst="rect">
            <a:avLst/>
          </a:prstGeom>
        </p:spPr>
      </p:pic>
      <p:sp>
        <p:nvSpPr>
          <p:cNvPr id="2" name="矩形 1">
            <a:extLst>
              <a:ext uri="{FF2B5EF4-FFF2-40B4-BE49-F238E27FC236}">
                <a16:creationId xmlns:a16="http://schemas.microsoft.com/office/drawing/2014/main" id="{3C978D56-266D-4D96-8468-1F894FFEC13D}"/>
              </a:ext>
            </a:extLst>
          </p:cNvPr>
          <p:cNvSpPr/>
          <p:nvPr/>
        </p:nvSpPr>
        <p:spPr>
          <a:xfrm>
            <a:off x="4943872" y="5013176"/>
            <a:ext cx="6560899" cy="400110"/>
          </a:xfrm>
          <a:prstGeom prst="rect">
            <a:avLst/>
          </a:prstGeom>
        </p:spPr>
        <p:txBody>
          <a:bodyPr wrap="none">
            <a:spAutoFit/>
          </a:bodyPr>
          <a:lstStyle/>
          <a:p>
            <a:pPr lvl="1">
              <a:buClr>
                <a:srgbClr val="2965AB"/>
              </a:buClr>
              <a:buSzPct val="100000"/>
            </a:pPr>
            <a:r>
              <a:rPr lang="zh-CN" altLang="en-US" sz="2000" dirty="0"/>
              <a:t>前提，需要在电脑上安装</a:t>
            </a:r>
            <a:r>
              <a:rPr lang="en-US" altLang="zh-CN" sz="2000" dirty="0"/>
              <a:t>Anaconda</a:t>
            </a:r>
            <a:r>
              <a:rPr lang="zh-CN" altLang="en-US" sz="2000" dirty="0"/>
              <a:t>，下面简要说明。</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rPr>
              <a:t>异常值</a:t>
            </a:r>
            <a:r>
              <a:rPr lang="zh-CN" altLang="en-US" sz="2000" b="1" dirty="0">
                <a:solidFill>
                  <a:srgbClr val="2965AB"/>
                </a:solidFill>
                <a:sym typeface="+mn-ea"/>
              </a:rPr>
              <a:t>又称为离群值，指距离其他样本数</a:t>
            </a:r>
            <a:endParaRPr lang="zh-CN" altLang="en-US" sz="2000" b="1" dirty="0">
              <a:solidFill>
                <a:srgbClr val="2965AB"/>
              </a:solidFill>
            </a:endParaRPr>
          </a:p>
          <a:p>
            <a:pPr lvl="1">
              <a:lnSpc>
                <a:spcPct val="100000"/>
              </a:lnSpc>
              <a:buClr>
                <a:srgbClr val="2965AB"/>
              </a:buClr>
              <a:buSzPct val="100000"/>
            </a:pPr>
            <a:r>
              <a:rPr lang="zh-CN" altLang="en-US" sz="2000" dirty="0">
                <a:sym typeface="+mn-ea"/>
              </a:rPr>
              <a:t>使用回归方法预测时</a:t>
            </a:r>
            <a:r>
              <a:rPr lang="zh-TW" altLang="en-US" sz="2000" dirty="0">
                <a:sym typeface="+mn-ea"/>
              </a:rPr>
              <a:t>，异常值会导致预测销量的偏离</a:t>
            </a:r>
            <a:endParaRPr lang="zh-CN" altLang="en-US" sz="2000" b="1" dirty="0">
              <a:solidFill>
                <a:srgbClr val="2965AB"/>
              </a:solidFill>
            </a:endParaRPr>
          </a:p>
          <a:p>
            <a:pPr>
              <a:lnSpc>
                <a:spcPct val="100000"/>
              </a:lnSpc>
              <a:buClr>
                <a:srgbClr val="2965AB"/>
              </a:buClr>
              <a:buSzPct val="100000"/>
            </a:pPr>
            <a:r>
              <a:rPr lang="zh-CN" altLang="en-US" sz="2000" b="1" dirty="0">
                <a:solidFill>
                  <a:srgbClr val="2965AB"/>
                </a:solidFill>
                <a:sym typeface="+mn-ea"/>
              </a:rPr>
              <a:t>引起异常值的原因有多种：</a:t>
            </a:r>
            <a:endParaRPr lang="zh-CN" altLang="en-US" sz="2000" b="1" dirty="0">
              <a:solidFill>
                <a:srgbClr val="2965AB"/>
              </a:solidFill>
            </a:endParaRPr>
          </a:p>
          <a:p>
            <a:pPr lvl="1">
              <a:lnSpc>
                <a:spcPct val="100000"/>
              </a:lnSpc>
              <a:buClr>
                <a:srgbClr val="2965AB"/>
              </a:buClr>
              <a:buSzPct val="100000"/>
            </a:pPr>
            <a:r>
              <a:rPr lang="zh-TW" altLang="en-US" sz="2000" dirty="0">
                <a:sym typeface="+mn-ea"/>
              </a:rPr>
              <a:t>数据输入错误</a:t>
            </a:r>
            <a:r>
              <a:rPr lang="zh-CN" altLang="zh-TW" sz="2000" dirty="0">
                <a:sym typeface="+mn-ea"/>
              </a:rPr>
              <a:t>、</a:t>
            </a:r>
            <a:r>
              <a:rPr lang="zh-TW" altLang="en-US" sz="2000" dirty="0">
                <a:sym typeface="+mn-ea"/>
              </a:rPr>
              <a:t>数据收集错误</a:t>
            </a:r>
            <a:r>
              <a:rPr lang="zh-CN" altLang="zh-TW" sz="2000" dirty="0">
                <a:sym typeface="+mn-ea"/>
              </a:rPr>
              <a:t>、</a:t>
            </a:r>
            <a:r>
              <a:rPr lang="zh-TW" altLang="en-US" sz="2000" dirty="0">
                <a:sym typeface="+mn-ea"/>
              </a:rPr>
              <a:t>数据处理错误</a:t>
            </a:r>
            <a:r>
              <a:rPr lang="zh-CN" altLang="zh-TW" sz="2000" dirty="0">
                <a:sym typeface="+mn-ea"/>
              </a:rPr>
              <a:t>等等</a:t>
            </a:r>
            <a:endParaRPr lang="zh-TW" altLang="en-US" sz="2000" dirty="0">
              <a:sym typeface="+mn-ea"/>
            </a:endParaRPr>
          </a:p>
          <a:p>
            <a:pPr marL="457200" lvl="1" indent="0">
              <a:lnSpc>
                <a:spcPct val="100000"/>
              </a:lnSpc>
              <a:buClr>
                <a:srgbClr val="2965AB"/>
              </a:buClr>
              <a:buSzPct val="50000"/>
              <a:buFont typeface="Wingdings" panose="05000000000000000000" pitchFamily="2" charset="2"/>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rPr>
              <a:t>异常值</a:t>
            </a:r>
          </a:p>
        </p:txBody>
      </p:sp>
      <p:grpSp>
        <p:nvGrpSpPr>
          <p:cNvPr id="11" name="组合 10"/>
          <p:cNvGrpSpPr/>
          <p:nvPr/>
        </p:nvGrpSpPr>
        <p:grpSpPr>
          <a:xfrm>
            <a:off x="1778339" y="2723014"/>
            <a:ext cx="5231765" cy="4067810"/>
            <a:chOff x="5347335" y="2745105"/>
            <a:chExt cx="5231765" cy="4067810"/>
          </a:xfrm>
        </p:grpSpPr>
        <p:pic>
          <p:nvPicPr>
            <p:cNvPr id="8" name="图片 7" descr="下载"/>
            <p:cNvPicPr>
              <a:picLocks noChangeAspect="1"/>
            </p:cNvPicPr>
            <p:nvPr/>
          </p:nvPicPr>
          <p:blipFill>
            <a:blip r:embed="rId3"/>
            <a:stretch>
              <a:fillRect/>
            </a:stretch>
          </p:blipFill>
          <p:spPr>
            <a:xfrm>
              <a:off x="5347335" y="2745105"/>
              <a:ext cx="5231765" cy="4067810"/>
            </a:xfrm>
            <a:prstGeom prst="rect">
              <a:avLst/>
            </a:prstGeom>
          </p:spPr>
        </p:pic>
        <p:sp>
          <p:nvSpPr>
            <p:cNvPr id="9" name="文本框 8"/>
            <p:cNvSpPr txBox="1"/>
            <p:nvPr/>
          </p:nvSpPr>
          <p:spPr>
            <a:xfrm>
              <a:off x="8311515" y="2897505"/>
              <a:ext cx="969645" cy="398780"/>
            </a:xfrm>
            <a:prstGeom prst="rect">
              <a:avLst/>
            </a:prstGeom>
            <a:noFill/>
          </p:spPr>
          <p:txBody>
            <a:bodyPr wrap="square" rtlCol="0">
              <a:spAutoFit/>
            </a:bodyPr>
            <a:lstStyle/>
            <a:p>
              <a:r>
                <a:rPr lang="zh-CN" altLang="zh-TW" sz="2000" dirty="0">
                  <a:latin typeface="微软雅黑 Light" panose="020B0502040204020203" pitchFamily="34" charset="-122"/>
                  <a:ea typeface="微软雅黑 Light" panose="020B0502040204020203" pitchFamily="34" charset="-122"/>
                </a:rPr>
                <a:t>离群值</a:t>
              </a:r>
            </a:p>
          </p:txBody>
        </p:sp>
        <p:cxnSp>
          <p:nvCxnSpPr>
            <p:cNvPr id="10" name="直接箭头连接符 9"/>
            <p:cNvCxnSpPr>
              <a:stCxn id="9" idx="3"/>
            </p:cNvCxnSpPr>
            <p:nvPr/>
          </p:nvCxnSpPr>
          <p:spPr>
            <a:xfrm flipV="1">
              <a:off x="9281160" y="2996565"/>
              <a:ext cx="487680" cy="1003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aphicFrame>
        <p:nvGraphicFramePr>
          <p:cNvPr id="5" name="表格 4"/>
          <p:cNvGraphicFramePr>
            <a:graphicFrameLocks noGrp="1"/>
          </p:cNvGraphicFramePr>
          <p:nvPr/>
        </p:nvGraphicFramePr>
        <p:xfrm>
          <a:off x="8984615" y="1675765"/>
          <a:ext cx="2249170" cy="4389120"/>
        </p:xfrm>
        <a:graphic>
          <a:graphicData uri="http://schemas.openxmlformats.org/drawingml/2006/table">
            <a:tbl>
              <a:tblPr firstRow="1" bandRow="1">
                <a:tableStyleId>{5C22544A-7EE6-4342-B048-85BDC9FD1C3A}</a:tableStyleId>
              </a:tblPr>
              <a:tblGrid>
                <a:gridCol w="749935">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935">
                  <a:extLst>
                    <a:ext uri="{9D8B030D-6E8A-4147-A177-3AD203B41FA5}">
                      <a16:colId xmlns:a16="http://schemas.microsoft.com/office/drawing/2014/main" val="20002"/>
                    </a:ext>
                  </a:extLst>
                </a:gridCol>
              </a:tblGrid>
              <a:tr h="365760">
                <a:tc>
                  <a:txBody>
                    <a:bodyPr/>
                    <a:lstStyle/>
                    <a:p>
                      <a:pPr algn="r" fontAlgn="ctr"/>
                      <a:endParaRPr lang="en-US" b="1" dirty="0">
                        <a:effectLst/>
                      </a:endParaRPr>
                    </a:p>
                  </a:txBody>
                  <a:tcPr anchor="ctr"/>
                </a:tc>
                <a:tc>
                  <a:txBody>
                    <a:bodyPr/>
                    <a:lstStyle/>
                    <a:p>
                      <a:pPr algn="r" fontAlgn="ctr"/>
                      <a:r>
                        <a:rPr lang="en-US" b="1" dirty="0">
                          <a:effectLst/>
                        </a:rPr>
                        <a:t>x</a:t>
                      </a:r>
                    </a:p>
                  </a:txBody>
                  <a:tcPr anchor="ctr"/>
                </a:tc>
                <a:tc>
                  <a:txBody>
                    <a:bodyPr/>
                    <a:lstStyle/>
                    <a:p>
                      <a:pPr algn="r"/>
                      <a:r>
                        <a:rPr lang="en-US" altLang="zh-CN" dirty="0"/>
                        <a:t>y</a:t>
                      </a:r>
                      <a:endParaRPr lang="zh-CN" altLang="en-US" dirty="0"/>
                    </a:p>
                  </a:txBody>
                  <a:tcPr/>
                </a:tc>
                <a:extLst>
                  <a:ext uri="{0D108BD9-81ED-4DB2-BD59-A6C34878D82A}">
                    <a16:rowId xmlns:a16="http://schemas.microsoft.com/office/drawing/2014/main" val="10000"/>
                  </a:ext>
                </a:extLst>
              </a:tr>
              <a:tr h="365760">
                <a:tc>
                  <a:txBody>
                    <a:bodyPr/>
                    <a:lstStyle/>
                    <a:p>
                      <a:pPr algn="r" fontAlgn="ctr"/>
                      <a:r>
                        <a:rPr lang="en-US" altLang="zh-CN" b="1" dirty="0">
                          <a:effectLst/>
                        </a:rPr>
                        <a:t>0</a:t>
                      </a:r>
                    </a:p>
                  </a:txBody>
                  <a:tcPr anchor="ctr"/>
                </a:tc>
                <a:tc>
                  <a:txBody>
                    <a:bodyPr/>
                    <a:lstStyle/>
                    <a:p>
                      <a:pPr algn="r" fontAlgn="ctr"/>
                      <a:r>
                        <a:rPr lang="en-US" altLang="zh-CN">
                          <a:effectLst/>
                        </a:rPr>
                        <a:t>10</a:t>
                      </a:r>
                    </a:p>
                  </a:txBody>
                  <a:tcPr anchor="ctr"/>
                </a:tc>
                <a:tc>
                  <a:txBody>
                    <a:bodyPr/>
                    <a:lstStyle/>
                    <a:p>
                      <a:pPr algn="r" fontAlgn="ctr"/>
                      <a:r>
                        <a:rPr lang="en-US" altLang="zh-CN">
                          <a:effectLst/>
                        </a:rPr>
                        <a:t>7.46</a:t>
                      </a:r>
                    </a:p>
                  </a:txBody>
                  <a:tcPr anchor="ctr"/>
                </a:tc>
                <a:extLst>
                  <a:ext uri="{0D108BD9-81ED-4DB2-BD59-A6C34878D82A}">
                    <a16:rowId xmlns:a16="http://schemas.microsoft.com/office/drawing/2014/main" val="10001"/>
                  </a:ext>
                </a:extLst>
              </a:tr>
              <a:tr h="365760">
                <a:tc>
                  <a:txBody>
                    <a:bodyPr/>
                    <a:lstStyle/>
                    <a:p>
                      <a:pPr algn="r" fontAlgn="ctr"/>
                      <a:r>
                        <a:rPr lang="en-US" altLang="zh-CN" b="1" dirty="0">
                          <a:effectLst/>
                        </a:rPr>
                        <a:t>1</a:t>
                      </a:r>
                    </a:p>
                  </a:txBody>
                  <a:tcPr anchor="ctr"/>
                </a:tc>
                <a:tc>
                  <a:txBody>
                    <a:bodyPr/>
                    <a:lstStyle/>
                    <a:p>
                      <a:pPr algn="r" fontAlgn="ctr"/>
                      <a:r>
                        <a:rPr lang="en-US" altLang="zh-CN">
                          <a:effectLst/>
                        </a:rPr>
                        <a:t>8</a:t>
                      </a:r>
                    </a:p>
                  </a:txBody>
                  <a:tcPr anchor="ctr"/>
                </a:tc>
                <a:tc>
                  <a:txBody>
                    <a:bodyPr/>
                    <a:lstStyle/>
                    <a:p>
                      <a:pPr algn="r" fontAlgn="ctr"/>
                      <a:r>
                        <a:rPr lang="en-US" altLang="zh-CN">
                          <a:effectLst/>
                        </a:rPr>
                        <a:t>6.77</a:t>
                      </a:r>
                    </a:p>
                  </a:txBody>
                  <a:tcPr anchor="ctr"/>
                </a:tc>
                <a:extLst>
                  <a:ext uri="{0D108BD9-81ED-4DB2-BD59-A6C34878D82A}">
                    <a16:rowId xmlns:a16="http://schemas.microsoft.com/office/drawing/2014/main" val="10002"/>
                  </a:ext>
                </a:extLst>
              </a:tr>
              <a:tr h="365760">
                <a:tc>
                  <a:txBody>
                    <a:bodyPr/>
                    <a:lstStyle/>
                    <a:p>
                      <a:pPr algn="r" fontAlgn="ctr"/>
                      <a:r>
                        <a:rPr lang="en-US" altLang="zh-CN" b="1" dirty="0">
                          <a:effectLst/>
                        </a:rPr>
                        <a:t>2</a:t>
                      </a:r>
                    </a:p>
                  </a:txBody>
                  <a:tcPr anchor="ctr"/>
                </a:tc>
                <a:tc>
                  <a:txBody>
                    <a:bodyPr/>
                    <a:lstStyle/>
                    <a:p>
                      <a:pPr algn="r" fontAlgn="ctr"/>
                      <a:r>
                        <a:rPr lang="en-US" altLang="zh-CN">
                          <a:effectLst/>
                        </a:rPr>
                        <a:t>13</a:t>
                      </a:r>
                    </a:p>
                  </a:txBody>
                  <a:tcPr anchor="ctr"/>
                </a:tc>
                <a:tc>
                  <a:txBody>
                    <a:bodyPr/>
                    <a:lstStyle/>
                    <a:p>
                      <a:pPr algn="r" fontAlgn="ctr"/>
                      <a:r>
                        <a:rPr lang="en-US" altLang="zh-CN">
                          <a:effectLst/>
                        </a:rPr>
                        <a:t>12.74</a:t>
                      </a:r>
                    </a:p>
                  </a:txBody>
                  <a:tcPr anchor="ctr"/>
                </a:tc>
                <a:extLst>
                  <a:ext uri="{0D108BD9-81ED-4DB2-BD59-A6C34878D82A}">
                    <a16:rowId xmlns:a16="http://schemas.microsoft.com/office/drawing/2014/main" val="10003"/>
                  </a:ext>
                </a:extLst>
              </a:tr>
              <a:tr h="365760">
                <a:tc>
                  <a:txBody>
                    <a:bodyPr/>
                    <a:lstStyle/>
                    <a:p>
                      <a:pPr algn="r" fontAlgn="ctr"/>
                      <a:r>
                        <a:rPr lang="en-US" altLang="zh-CN" b="1" dirty="0">
                          <a:effectLst/>
                        </a:rPr>
                        <a:t>3</a:t>
                      </a:r>
                    </a:p>
                  </a:txBody>
                  <a:tcPr anchor="ctr"/>
                </a:tc>
                <a:tc>
                  <a:txBody>
                    <a:bodyPr/>
                    <a:lstStyle/>
                    <a:p>
                      <a:pPr algn="r" fontAlgn="ctr"/>
                      <a:r>
                        <a:rPr lang="en-US" altLang="zh-CN">
                          <a:effectLst/>
                        </a:rPr>
                        <a:t>9</a:t>
                      </a:r>
                    </a:p>
                  </a:txBody>
                  <a:tcPr anchor="ctr"/>
                </a:tc>
                <a:tc>
                  <a:txBody>
                    <a:bodyPr/>
                    <a:lstStyle/>
                    <a:p>
                      <a:pPr algn="r" fontAlgn="ctr"/>
                      <a:r>
                        <a:rPr lang="en-US" altLang="zh-CN">
                          <a:effectLst/>
                        </a:rPr>
                        <a:t>7.11</a:t>
                      </a:r>
                    </a:p>
                  </a:txBody>
                  <a:tcPr anchor="ctr"/>
                </a:tc>
                <a:extLst>
                  <a:ext uri="{0D108BD9-81ED-4DB2-BD59-A6C34878D82A}">
                    <a16:rowId xmlns:a16="http://schemas.microsoft.com/office/drawing/2014/main" val="10004"/>
                  </a:ext>
                </a:extLst>
              </a:tr>
              <a:tr h="365760">
                <a:tc>
                  <a:txBody>
                    <a:bodyPr/>
                    <a:lstStyle/>
                    <a:p>
                      <a:pPr algn="r" fontAlgn="ctr"/>
                      <a:r>
                        <a:rPr lang="en-US" altLang="zh-CN" b="1" dirty="0">
                          <a:effectLst/>
                        </a:rPr>
                        <a:t>4</a:t>
                      </a:r>
                    </a:p>
                  </a:txBody>
                  <a:tcPr anchor="ctr"/>
                </a:tc>
                <a:tc>
                  <a:txBody>
                    <a:bodyPr/>
                    <a:lstStyle/>
                    <a:p>
                      <a:pPr algn="r" fontAlgn="ctr"/>
                      <a:r>
                        <a:rPr lang="en-US" altLang="zh-CN">
                          <a:effectLst/>
                        </a:rPr>
                        <a:t>11</a:t>
                      </a:r>
                    </a:p>
                  </a:txBody>
                  <a:tcPr anchor="ctr"/>
                </a:tc>
                <a:tc>
                  <a:txBody>
                    <a:bodyPr/>
                    <a:lstStyle/>
                    <a:p>
                      <a:pPr algn="r" fontAlgn="ctr"/>
                      <a:r>
                        <a:rPr lang="en-US" altLang="zh-CN" dirty="0">
                          <a:effectLst/>
                        </a:rPr>
                        <a:t>7.81</a:t>
                      </a:r>
                    </a:p>
                  </a:txBody>
                  <a:tcPr anchor="ctr"/>
                </a:tc>
                <a:extLst>
                  <a:ext uri="{0D108BD9-81ED-4DB2-BD59-A6C34878D82A}">
                    <a16:rowId xmlns:a16="http://schemas.microsoft.com/office/drawing/2014/main" val="10005"/>
                  </a:ext>
                </a:extLst>
              </a:tr>
              <a:tr h="365760">
                <a:tc>
                  <a:txBody>
                    <a:bodyPr/>
                    <a:lstStyle/>
                    <a:p>
                      <a:pPr algn="r" fontAlgn="ctr"/>
                      <a:r>
                        <a:rPr lang="en-US" altLang="zh-CN" b="1" dirty="0">
                          <a:effectLst/>
                        </a:rPr>
                        <a:t>5</a:t>
                      </a:r>
                    </a:p>
                  </a:txBody>
                  <a:tcPr anchor="ctr"/>
                </a:tc>
                <a:tc>
                  <a:txBody>
                    <a:bodyPr/>
                    <a:lstStyle/>
                    <a:p>
                      <a:pPr algn="r" fontAlgn="ctr"/>
                      <a:r>
                        <a:rPr lang="en-US" altLang="zh-CN">
                          <a:effectLst/>
                        </a:rPr>
                        <a:t>14</a:t>
                      </a:r>
                    </a:p>
                  </a:txBody>
                  <a:tcPr anchor="ctr"/>
                </a:tc>
                <a:tc>
                  <a:txBody>
                    <a:bodyPr/>
                    <a:lstStyle/>
                    <a:p>
                      <a:pPr algn="r" fontAlgn="ctr"/>
                      <a:r>
                        <a:rPr lang="en-US" altLang="zh-CN">
                          <a:effectLst/>
                        </a:rPr>
                        <a:t>8.84</a:t>
                      </a:r>
                    </a:p>
                  </a:txBody>
                  <a:tcPr anchor="ctr"/>
                </a:tc>
                <a:extLst>
                  <a:ext uri="{0D108BD9-81ED-4DB2-BD59-A6C34878D82A}">
                    <a16:rowId xmlns:a16="http://schemas.microsoft.com/office/drawing/2014/main" val="10006"/>
                  </a:ext>
                </a:extLst>
              </a:tr>
              <a:tr h="365760">
                <a:tc>
                  <a:txBody>
                    <a:bodyPr/>
                    <a:lstStyle/>
                    <a:p>
                      <a:pPr algn="r" fontAlgn="ctr"/>
                      <a:r>
                        <a:rPr lang="en-US" altLang="zh-CN" b="1" dirty="0">
                          <a:effectLst/>
                        </a:rPr>
                        <a:t>6</a:t>
                      </a:r>
                    </a:p>
                  </a:txBody>
                  <a:tcPr anchor="ctr"/>
                </a:tc>
                <a:tc>
                  <a:txBody>
                    <a:bodyPr/>
                    <a:lstStyle/>
                    <a:p>
                      <a:pPr algn="r" fontAlgn="ctr"/>
                      <a:r>
                        <a:rPr lang="en-US" altLang="zh-CN">
                          <a:effectLst/>
                        </a:rPr>
                        <a:t>6</a:t>
                      </a:r>
                    </a:p>
                  </a:txBody>
                  <a:tcPr anchor="ctr"/>
                </a:tc>
                <a:tc>
                  <a:txBody>
                    <a:bodyPr/>
                    <a:lstStyle/>
                    <a:p>
                      <a:pPr algn="r" fontAlgn="ctr"/>
                      <a:r>
                        <a:rPr lang="en-US" altLang="zh-CN">
                          <a:effectLst/>
                        </a:rPr>
                        <a:t>6.08</a:t>
                      </a:r>
                    </a:p>
                  </a:txBody>
                  <a:tcPr anchor="ctr"/>
                </a:tc>
                <a:extLst>
                  <a:ext uri="{0D108BD9-81ED-4DB2-BD59-A6C34878D82A}">
                    <a16:rowId xmlns:a16="http://schemas.microsoft.com/office/drawing/2014/main" val="10007"/>
                  </a:ext>
                </a:extLst>
              </a:tr>
              <a:tr h="365760">
                <a:tc>
                  <a:txBody>
                    <a:bodyPr/>
                    <a:lstStyle/>
                    <a:p>
                      <a:pPr algn="r" fontAlgn="ctr"/>
                      <a:r>
                        <a:rPr lang="en-US" altLang="zh-CN" b="1" dirty="0">
                          <a:effectLst/>
                        </a:rPr>
                        <a:t>7</a:t>
                      </a:r>
                    </a:p>
                  </a:txBody>
                  <a:tcPr anchor="ctr"/>
                </a:tc>
                <a:tc>
                  <a:txBody>
                    <a:bodyPr/>
                    <a:lstStyle/>
                    <a:p>
                      <a:pPr algn="r" fontAlgn="ctr"/>
                      <a:r>
                        <a:rPr lang="en-US" altLang="zh-CN">
                          <a:effectLst/>
                        </a:rPr>
                        <a:t>4</a:t>
                      </a:r>
                    </a:p>
                  </a:txBody>
                  <a:tcPr anchor="ctr"/>
                </a:tc>
                <a:tc>
                  <a:txBody>
                    <a:bodyPr/>
                    <a:lstStyle/>
                    <a:p>
                      <a:pPr algn="r" fontAlgn="ctr"/>
                      <a:r>
                        <a:rPr lang="en-US" altLang="zh-CN">
                          <a:effectLst/>
                        </a:rPr>
                        <a:t>5.39</a:t>
                      </a:r>
                    </a:p>
                  </a:txBody>
                  <a:tcPr anchor="ctr"/>
                </a:tc>
                <a:extLst>
                  <a:ext uri="{0D108BD9-81ED-4DB2-BD59-A6C34878D82A}">
                    <a16:rowId xmlns:a16="http://schemas.microsoft.com/office/drawing/2014/main" val="10008"/>
                  </a:ext>
                </a:extLst>
              </a:tr>
              <a:tr h="365760">
                <a:tc>
                  <a:txBody>
                    <a:bodyPr/>
                    <a:lstStyle/>
                    <a:p>
                      <a:pPr algn="r" fontAlgn="ctr"/>
                      <a:r>
                        <a:rPr lang="en-US" altLang="zh-CN" b="1" dirty="0">
                          <a:effectLst/>
                        </a:rPr>
                        <a:t>8</a:t>
                      </a:r>
                    </a:p>
                  </a:txBody>
                  <a:tcPr anchor="ctr"/>
                </a:tc>
                <a:tc>
                  <a:txBody>
                    <a:bodyPr/>
                    <a:lstStyle/>
                    <a:p>
                      <a:pPr algn="r" fontAlgn="ctr"/>
                      <a:r>
                        <a:rPr lang="en-US" altLang="zh-CN">
                          <a:effectLst/>
                        </a:rPr>
                        <a:t>12</a:t>
                      </a:r>
                    </a:p>
                  </a:txBody>
                  <a:tcPr anchor="ctr"/>
                </a:tc>
                <a:tc>
                  <a:txBody>
                    <a:bodyPr/>
                    <a:lstStyle/>
                    <a:p>
                      <a:pPr algn="r" fontAlgn="ctr"/>
                      <a:r>
                        <a:rPr lang="en-US" altLang="zh-CN">
                          <a:effectLst/>
                        </a:rPr>
                        <a:t>8.15</a:t>
                      </a:r>
                    </a:p>
                  </a:txBody>
                  <a:tcPr anchor="ctr"/>
                </a:tc>
                <a:extLst>
                  <a:ext uri="{0D108BD9-81ED-4DB2-BD59-A6C34878D82A}">
                    <a16:rowId xmlns:a16="http://schemas.microsoft.com/office/drawing/2014/main" val="10009"/>
                  </a:ext>
                </a:extLst>
              </a:tr>
              <a:tr h="365760">
                <a:tc>
                  <a:txBody>
                    <a:bodyPr/>
                    <a:lstStyle/>
                    <a:p>
                      <a:pPr algn="r" fontAlgn="ctr"/>
                      <a:r>
                        <a:rPr lang="en-US" altLang="zh-CN" b="1" dirty="0">
                          <a:effectLst/>
                        </a:rPr>
                        <a:t>9</a:t>
                      </a:r>
                    </a:p>
                  </a:txBody>
                  <a:tcPr anchor="ctr"/>
                </a:tc>
                <a:tc>
                  <a:txBody>
                    <a:bodyPr/>
                    <a:lstStyle/>
                    <a:p>
                      <a:pPr algn="r" fontAlgn="ctr"/>
                      <a:r>
                        <a:rPr lang="en-US" altLang="zh-CN">
                          <a:effectLst/>
                        </a:rPr>
                        <a:t>7</a:t>
                      </a:r>
                    </a:p>
                  </a:txBody>
                  <a:tcPr anchor="ctr"/>
                </a:tc>
                <a:tc>
                  <a:txBody>
                    <a:bodyPr/>
                    <a:lstStyle/>
                    <a:p>
                      <a:pPr algn="r" fontAlgn="ctr"/>
                      <a:r>
                        <a:rPr lang="en-US" altLang="zh-CN">
                          <a:effectLst/>
                        </a:rPr>
                        <a:t>6.42</a:t>
                      </a:r>
                    </a:p>
                  </a:txBody>
                  <a:tcPr anchor="ctr"/>
                </a:tc>
                <a:extLst>
                  <a:ext uri="{0D108BD9-81ED-4DB2-BD59-A6C34878D82A}">
                    <a16:rowId xmlns:a16="http://schemas.microsoft.com/office/drawing/2014/main" val="10010"/>
                  </a:ext>
                </a:extLst>
              </a:tr>
              <a:tr h="365760">
                <a:tc>
                  <a:txBody>
                    <a:bodyPr/>
                    <a:lstStyle/>
                    <a:p>
                      <a:pPr algn="r" fontAlgn="ctr"/>
                      <a:r>
                        <a:rPr lang="en-US" altLang="zh-CN" b="1" dirty="0">
                          <a:effectLst/>
                        </a:rPr>
                        <a:t>10</a:t>
                      </a:r>
                    </a:p>
                  </a:txBody>
                  <a:tcPr anchor="ctr"/>
                </a:tc>
                <a:tc>
                  <a:txBody>
                    <a:bodyPr/>
                    <a:lstStyle/>
                    <a:p>
                      <a:pPr algn="r" fontAlgn="ctr"/>
                      <a:r>
                        <a:rPr lang="en-US" altLang="zh-CN" dirty="0">
                          <a:effectLst/>
                        </a:rPr>
                        <a:t>5</a:t>
                      </a:r>
                    </a:p>
                  </a:txBody>
                  <a:tcPr anchor="ctr"/>
                </a:tc>
                <a:tc>
                  <a:txBody>
                    <a:bodyPr/>
                    <a:lstStyle/>
                    <a:p>
                      <a:pPr algn="r" fontAlgn="ctr"/>
                      <a:r>
                        <a:rPr lang="en-US" altLang="zh-CN" dirty="0">
                          <a:effectLst/>
                        </a:rPr>
                        <a:t>5.73</a:t>
                      </a:r>
                    </a:p>
                  </a:txBody>
                  <a:tcPr anchor="ctr"/>
                </a:tc>
                <a:extLst>
                  <a:ext uri="{0D108BD9-81ED-4DB2-BD59-A6C34878D82A}">
                    <a16:rowId xmlns:a16="http://schemas.microsoft.com/office/drawing/2014/main" val="10011"/>
                  </a:ext>
                </a:extLst>
              </a:tr>
            </a:tbl>
          </a:graphicData>
        </a:graphic>
      </p:graphicFrame>
      <p:cxnSp>
        <p:nvCxnSpPr>
          <p:cNvPr id="3" name="直接箭头连接符 2"/>
          <p:cNvCxnSpPr>
            <a:stCxn id="5" idx="1"/>
          </p:cNvCxnSpPr>
          <p:nvPr/>
        </p:nvCxnSpPr>
        <p:spPr>
          <a:xfrm flipH="1">
            <a:off x="6913245" y="3870325"/>
            <a:ext cx="207137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98104" y="1052736"/>
            <a:ext cx="509384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箱形图（Box-plot）：展示数据离散程度的一种图形</a:t>
            </a:r>
          </a:p>
          <a:p>
            <a:pPr>
              <a:lnSpc>
                <a:spcPct val="100000"/>
              </a:lnSpc>
              <a:buClr>
                <a:srgbClr val="2965AB"/>
              </a:buClr>
              <a:buSzPct val="100000"/>
            </a:pPr>
            <a:r>
              <a:rPr lang="zh-CN" altLang="en-US" sz="2000" b="1" dirty="0">
                <a:solidFill>
                  <a:srgbClr val="2965AB"/>
                </a:solidFill>
                <a:sym typeface="+mn-ea"/>
              </a:rPr>
              <a:t>超出上边缘或下边缘的数值为异常值</a:t>
            </a:r>
          </a:p>
          <a:p>
            <a:pPr lvl="1">
              <a:lnSpc>
                <a:spcPct val="100000"/>
              </a:lnSpc>
              <a:buClr>
                <a:srgbClr val="2965AB"/>
              </a:buClr>
              <a:buSzPct val="50000"/>
              <a:buFont typeface="Wingdings" panose="05000000000000000000" pitchFamily="2" charset="2"/>
              <a:buChar char="l"/>
            </a:pPr>
            <a:r>
              <a:rPr lang="zh-CN" sz="2000" dirty="0">
                <a:solidFill>
                  <a:schemeClr val="tx1"/>
                </a:solidFill>
              </a:rPr>
              <a:t>如数据绘制箱线图，发现几个点超出</a:t>
            </a:r>
          </a:p>
          <a:p>
            <a:pPr marL="457200" lvl="1" indent="0">
              <a:lnSpc>
                <a:spcPct val="100000"/>
              </a:lnSpc>
              <a:buClr>
                <a:srgbClr val="2965AB"/>
              </a:buClr>
              <a:buSzPct val="50000"/>
              <a:buFont typeface="Wingdings" panose="05000000000000000000" pitchFamily="2" charset="2"/>
              <a:buNone/>
            </a:pPr>
            <a:r>
              <a:rPr lang="zh-CN" sz="2000" dirty="0">
                <a:solidFill>
                  <a:schemeClr val="tx1"/>
                </a:solidFill>
              </a:rPr>
              <a:t>上边缘，可判断为离群值</a:t>
            </a:r>
            <a:endParaRPr lang="en-US" altLang="zh-CN" sz="2000" dirty="0"/>
          </a:p>
          <a:p>
            <a:pPr lvl="1">
              <a:lnSpc>
                <a:spcPct val="100000"/>
              </a:lnSpc>
              <a:buClr>
                <a:srgbClr val="2965AB"/>
              </a:buClr>
              <a:buSzPct val="50000"/>
              <a:buFont typeface="Wingdings" panose="05000000000000000000" pitchFamily="2" charset="2"/>
              <a:buChar char="l"/>
            </a:pPr>
            <a:r>
              <a:rPr lang="zh-CN" altLang="en-US" sz="2000" dirty="0">
                <a:solidFill>
                  <a:srgbClr val="FF0000"/>
                </a:solidFill>
              </a:rPr>
              <a:t>超出上四分位数</a:t>
            </a:r>
            <a:r>
              <a:rPr lang="en-US" altLang="zh-CN" sz="2000" dirty="0">
                <a:solidFill>
                  <a:srgbClr val="FF0000"/>
                </a:solidFill>
              </a:rPr>
              <a:t>1.5</a:t>
            </a:r>
            <a:r>
              <a:rPr lang="zh-CN" altLang="en-US" sz="2000" dirty="0">
                <a:solidFill>
                  <a:srgbClr val="FF0000"/>
                </a:solidFill>
              </a:rPr>
              <a:t>倍</a:t>
            </a:r>
            <a:r>
              <a:rPr lang="zh-CN" altLang="en-US" sz="2000" dirty="0">
                <a:solidFill>
                  <a:schemeClr val="tx1"/>
                </a:solidFill>
              </a:rPr>
              <a:t>的四分位差的点，或低于下四分位数</a:t>
            </a:r>
            <a:r>
              <a:rPr lang="en-US" altLang="zh-CN" sz="2000" dirty="0">
                <a:solidFill>
                  <a:schemeClr val="tx1"/>
                </a:solidFill>
              </a:rPr>
              <a:t>1.5</a:t>
            </a:r>
            <a:r>
              <a:rPr lang="zh-CN" altLang="en-US" sz="2000" dirty="0">
                <a:solidFill>
                  <a:schemeClr val="tx1"/>
                </a:solidFill>
              </a:rPr>
              <a:t>倍四分位差的点，称为</a:t>
            </a:r>
            <a:r>
              <a:rPr lang="zh-CN" altLang="en-US" sz="2000" dirty="0"/>
              <a:t>离群值</a:t>
            </a:r>
            <a:endParaRPr lang="en-US" altLang="zh-CN" sz="2000" dirty="0"/>
          </a:p>
          <a:p>
            <a:pPr lvl="1">
              <a:lnSpc>
                <a:spcPct val="100000"/>
              </a:lnSpc>
              <a:buClr>
                <a:srgbClr val="2965AB"/>
              </a:buClr>
              <a:buSzPct val="50000"/>
              <a:buFont typeface="Wingdings" panose="05000000000000000000" pitchFamily="2" charset="2"/>
              <a:buChar char="l"/>
            </a:pPr>
            <a:r>
              <a:rPr lang="zh-CN" altLang="en-US" sz="2000" dirty="0">
                <a:solidFill>
                  <a:schemeClr val="tx1"/>
                </a:solidFill>
              </a:rPr>
              <a:t>四分位差：上四分位数减去下四分位数。</a:t>
            </a:r>
            <a:endParaRPr sz="2000" dirty="0">
              <a:solidFill>
                <a:schemeClr val="tx1"/>
              </a:solidFill>
            </a:endParaRPr>
          </a:p>
          <a:p>
            <a:pPr marL="457200" lvl="1" indent="0">
              <a:lnSpc>
                <a:spcPct val="100000"/>
              </a:lnSpc>
              <a:buClr>
                <a:srgbClr val="2965AB"/>
              </a:buClr>
              <a:buSzPct val="100000"/>
              <a:buNone/>
            </a:pPr>
            <a:endParaRPr lang="zh-CN" altLang="en-US" sz="2000" b="1" dirty="0">
              <a:solidFill>
                <a:srgbClr val="2965AB"/>
              </a:solidFill>
            </a:endParaRPr>
          </a:p>
          <a:p>
            <a:pPr>
              <a:lnSpc>
                <a:spcPct val="100000"/>
              </a:lnSpc>
              <a:buClr>
                <a:srgbClr val="2965AB"/>
              </a:buClr>
              <a:buSzPct val="100000"/>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sym typeface="+mn-ea"/>
              </a:rPr>
              <a:t>箱图检测法 </a:t>
            </a:r>
            <a:endParaRPr kumimoji="1" lang="zh-CN" altLang="en-US" b="1" dirty="0">
              <a:solidFill>
                <a:srgbClr val="2965AB"/>
              </a:solidFill>
            </a:endParaRPr>
          </a:p>
        </p:txBody>
      </p:sp>
      <p:pic>
        <p:nvPicPr>
          <p:cNvPr id="6" name="图片 5"/>
          <p:cNvPicPr>
            <a:picLocks noChangeAspect="1"/>
          </p:cNvPicPr>
          <p:nvPr/>
        </p:nvPicPr>
        <p:blipFill>
          <a:blip r:embed="rId3"/>
          <a:stretch>
            <a:fillRect/>
          </a:stretch>
        </p:blipFill>
        <p:spPr>
          <a:xfrm>
            <a:off x="5509865" y="2644591"/>
            <a:ext cx="6427470" cy="4152265"/>
          </a:xfrm>
          <a:prstGeom prst="rect">
            <a:avLst/>
          </a:prstGeom>
        </p:spPr>
      </p:pic>
      <p:sp>
        <p:nvSpPr>
          <p:cNvPr id="2" name="矩形 1"/>
          <p:cNvSpPr/>
          <p:nvPr/>
        </p:nvSpPr>
        <p:spPr>
          <a:xfrm>
            <a:off x="5892602" y="1936705"/>
            <a:ext cx="4696122" cy="707886"/>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pd</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read_excel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'xy.xlsx'</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boxplot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a:solidFill>
                  <a:srgbClr val="2965AB"/>
                </a:solidFill>
                <a:sym typeface="+mn-ea"/>
              </a:rPr>
              <a:t>删除异常值 </a:t>
            </a:r>
            <a:endParaRPr kumimoji="1" lang="zh-CN" altLang="en-US" b="1" dirty="0">
              <a:solidFill>
                <a:srgbClr val="2965AB"/>
              </a:solidFill>
            </a:endParaRPr>
          </a:p>
        </p:txBody>
      </p:sp>
      <p:sp>
        <p:nvSpPr>
          <p:cNvPr id="2" name="矩形 1"/>
          <p:cNvSpPr/>
          <p:nvPr/>
        </p:nvSpPr>
        <p:spPr>
          <a:xfrm>
            <a:off x="242157" y="1052736"/>
            <a:ext cx="6933963" cy="2246769"/>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q1</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np</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percentile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'y'</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25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下四分位数</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q2</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np</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percentile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'y'</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50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中位数</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q3</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np</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percentile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data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'y'</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75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下四分位数</a:t>
            </a:r>
            <a:endParaRPr lang="zh-CN" altLang="en-US"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qiyi</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q</a:t>
            </a:r>
            <a:r>
              <a:rPr lang="en-US" altLang="zh-CN" sz="2000" dirty="0">
                <a:solidFill>
                  <a:srgbClr val="FF0000"/>
                </a:solidFill>
                <a:highlight>
                  <a:srgbClr val="FFFFFF"/>
                </a:highlight>
                <a:latin typeface="Monaco" panose="020B0509030404040204" pitchFamily="49" charset="0"/>
              </a:rPr>
              <a:t>3</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1.5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q3</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q1</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删除异常值点</a:t>
            </a:r>
            <a:endParaRPr lang="zh-CN" altLang="en-US" sz="2000" dirty="0">
              <a:solidFill>
                <a:srgbClr val="5F5F00"/>
              </a:solidFill>
              <a:highlight>
                <a:srgbClr val="FFFFFF"/>
              </a:highlight>
              <a:latin typeface="Monaco" panose="020B0509030404040204" pitchFamily="49" charset="0"/>
            </a:endParaRPr>
          </a:p>
          <a:p>
            <a:r>
              <a:rPr lang="it-IT" altLang="zh-CN" sz="2000" dirty="0">
                <a:solidFill>
                  <a:srgbClr val="000087"/>
                </a:solidFill>
                <a:highlight>
                  <a:srgbClr val="FFFFFF"/>
                </a:highlight>
                <a:latin typeface="Monaco" panose="020B0509030404040204" pitchFamily="49" charset="0"/>
              </a:rPr>
              <a:t>data_d</a:t>
            </a:r>
            <a:r>
              <a:rPr lang="it-IT" altLang="zh-CN" sz="2000" dirty="0">
                <a:solidFill>
                  <a:srgbClr val="00005F"/>
                </a:solidFill>
                <a:highlight>
                  <a:srgbClr val="FFFFFF"/>
                </a:highlight>
                <a:latin typeface="Monaco" panose="020B0509030404040204" pitchFamily="49" charset="0"/>
              </a:rPr>
              <a:t>=</a:t>
            </a:r>
            <a:r>
              <a:rPr lang="it-IT" altLang="zh-CN" sz="2000" dirty="0">
                <a:solidFill>
                  <a:srgbClr val="000087"/>
                </a:solidFill>
                <a:highlight>
                  <a:srgbClr val="FFFFFF"/>
                </a:highlight>
                <a:latin typeface="Monaco" panose="020B0509030404040204" pitchFamily="49" charset="0"/>
              </a:rPr>
              <a:t>data</a:t>
            </a:r>
            <a:r>
              <a:rPr lang="it-IT" altLang="zh-CN" sz="2000" dirty="0">
                <a:solidFill>
                  <a:srgbClr val="00005F"/>
                </a:solidFill>
                <a:highlight>
                  <a:srgbClr val="FFFFFF"/>
                </a:highlight>
                <a:latin typeface="Monaco" panose="020B0509030404040204" pitchFamily="49" charset="0"/>
              </a:rPr>
              <a:t>.</a:t>
            </a:r>
            <a:r>
              <a:rPr lang="it-IT" altLang="zh-CN" sz="2000" dirty="0">
                <a:solidFill>
                  <a:srgbClr val="000087"/>
                </a:solidFill>
                <a:highlight>
                  <a:srgbClr val="FFFFFF"/>
                </a:highlight>
                <a:latin typeface="Monaco" panose="020B0509030404040204" pitchFamily="49" charset="0"/>
              </a:rPr>
              <a:t>drop</a:t>
            </a:r>
            <a:r>
              <a:rPr lang="it-IT" altLang="zh-CN" sz="2000" dirty="0">
                <a:solidFill>
                  <a:srgbClr val="00005F"/>
                </a:solidFill>
                <a:highlight>
                  <a:srgbClr val="FFFFFF"/>
                </a:highlight>
                <a:latin typeface="Monaco" panose="020B0509030404040204" pitchFamily="49" charset="0"/>
              </a:rPr>
              <a:t>(</a:t>
            </a:r>
            <a:r>
              <a:rPr lang="it-IT" altLang="zh-CN" sz="2000" dirty="0">
                <a:solidFill>
                  <a:srgbClr val="000087"/>
                </a:solidFill>
                <a:highlight>
                  <a:srgbClr val="FFFFFF"/>
                </a:highlight>
                <a:latin typeface="Monaco" panose="020B0509030404040204" pitchFamily="49" charset="0"/>
              </a:rPr>
              <a:t>data</a:t>
            </a:r>
            <a:r>
              <a:rPr lang="it-IT" altLang="zh-CN" sz="2000" dirty="0">
                <a:solidFill>
                  <a:srgbClr val="00005F"/>
                </a:solidFill>
                <a:highlight>
                  <a:srgbClr val="FFFFFF"/>
                </a:highlight>
                <a:latin typeface="Monaco" panose="020B0509030404040204" pitchFamily="49" charset="0"/>
              </a:rPr>
              <a:t>[</a:t>
            </a:r>
            <a:r>
              <a:rPr lang="it-IT" altLang="zh-CN" sz="2000" dirty="0">
                <a:solidFill>
                  <a:srgbClr val="000087"/>
                </a:solidFill>
                <a:highlight>
                  <a:srgbClr val="FFFFFF"/>
                </a:highlight>
                <a:latin typeface="Monaco" panose="020B0509030404040204" pitchFamily="49" charset="0"/>
              </a:rPr>
              <a:t>data</a:t>
            </a:r>
            <a:r>
              <a:rPr lang="it-IT" altLang="zh-CN" sz="2000" dirty="0">
                <a:solidFill>
                  <a:srgbClr val="00005F"/>
                </a:solidFill>
                <a:highlight>
                  <a:srgbClr val="FFFFFF"/>
                </a:highlight>
                <a:latin typeface="Monaco" panose="020B0509030404040204" pitchFamily="49" charset="0"/>
              </a:rPr>
              <a:t>[</a:t>
            </a:r>
            <a:r>
              <a:rPr lang="it-IT" altLang="zh-CN" sz="2000" dirty="0">
                <a:solidFill>
                  <a:srgbClr val="005F5F"/>
                </a:solidFill>
                <a:highlight>
                  <a:srgbClr val="FFFFFF"/>
                </a:highlight>
                <a:latin typeface="Monaco" panose="020B0509030404040204" pitchFamily="49" charset="0"/>
              </a:rPr>
              <a:t>'y'</a:t>
            </a:r>
            <a:r>
              <a:rPr lang="it-IT" altLang="zh-CN" sz="2000" dirty="0">
                <a:solidFill>
                  <a:srgbClr val="00005F"/>
                </a:solidFill>
                <a:highlight>
                  <a:srgbClr val="FFFFFF"/>
                </a:highlight>
                <a:latin typeface="Monaco" panose="020B0509030404040204" pitchFamily="49" charset="0"/>
              </a:rPr>
              <a:t>]&gt;</a:t>
            </a:r>
            <a:r>
              <a:rPr lang="it-IT" altLang="zh-CN" sz="2000" dirty="0">
                <a:solidFill>
                  <a:srgbClr val="000087"/>
                </a:solidFill>
                <a:highlight>
                  <a:srgbClr val="FFFFFF"/>
                </a:highlight>
                <a:latin typeface="Monaco" panose="020B0509030404040204" pitchFamily="49" charset="0"/>
              </a:rPr>
              <a:t>qiyi</a:t>
            </a:r>
            <a:r>
              <a:rPr lang="it-IT" altLang="zh-CN" sz="2000" dirty="0">
                <a:solidFill>
                  <a:srgbClr val="00005F"/>
                </a:solidFill>
                <a:highlight>
                  <a:srgbClr val="FFFFFF"/>
                </a:highlight>
                <a:latin typeface="Monaco" panose="020B0509030404040204" pitchFamily="49" charset="0"/>
              </a:rPr>
              <a:t>].</a:t>
            </a:r>
            <a:r>
              <a:rPr lang="it-IT" altLang="zh-CN" sz="2000" dirty="0">
                <a:solidFill>
                  <a:srgbClr val="000087"/>
                </a:solidFill>
                <a:highlight>
                  <a:srgbClr val="FFFFFF"/>
                </a:highlight>
                <a:latin typeface="Monaco" panose="020B0509030404040204" pitchFamily="49" charset="0"/>
              </a:rPr>
              <a:t>index</a:t>
            </a:r>
            <a:r>
              <a:rPr lang="it-IT" altLang="zh-CN" sz="2000" dirty="0">
                <a:solidFill>
                  <a:srgbClr val="00005F"/>
                </a:solidFill>
                <a:highlight>
                  <a:srgbClr val="FFFFFF"/>
                </a:highlight>
                <a:latin typeface="Monaco" panose="020B0509030404040204" pitchFamily="49" charset="0"/>
              </a:rPr>
              <a:t>)</a:t>
            </a:r>
            <a:endParaRPr lang="it-IT"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data_d</a:t>
            </a:r>
            <a:endParaRPr lang="zh-CN" altLang="en-US" sz="2000" dirty="0">
              <a:latin typeface="Monaco" panose="020B0509030404040204" pitchFamily="49" charset="0"/>
            </a:endParaRPr>
          </a:p>
        </p:txBody>
      </p:sp>
      <p:graphicFrame>
        <p:nvGraphicFramePr>
          <p:cNvPr id="7" name="表格 6"/>
          <p:cNvGraphicFramePr>
            <a:graphicFrameLocks noGrp="1"/>
          </p:cNvGraphicFramePr>
          <p:nvPr/>
        </p:nvGraphicFramePr>
        <p:xfrm>
          <a:off x="8832304" y="1049313"/>
          <a:ext cx="2218932" cy="4023360"/>
        </p:xfrm>
        <a:graphic>
          <a:graphicData uri="http://schemas.openxmlformats.org/drawingml/2006/table">
            <a:tbl>
              <a:tblPr firstRow="1" bandRow="1">
                <a:tableStyleId>{5C22544A-7EE6-4342-B048-85BDC9FD1C3A}</a:tableStyleId>
              </a:tblPr>
              <a:tblGrid>
                <a:gridCol w="739644">
                  <a:extLst>
                    <a:ext uri="{9D8B030D-6E8A-4147-A177-3AD203B41FA5}">
                      <a16:colId xmlns:a16="http://schemas.microsoft.com/office/drawing/2014/main" val="20000"/>
                    </a:ext>
                  </a:extLst>
                </a:gridCol>
                <a:gridCol w="739644">
                  <a:extLst>
                    <a:ext uri="{9D8B030D-6E8A-4147-A177-3AD203B41FA5}">
                      <a16:colId xmlns:a16="http://schemas.microsoft.com/office/drawing/2014/main" val="20001"/>
                    </a:ext>
                  </a:extLst>
                </a:gridCol>
                <a:gridCol w="739644">
                  <a:extLst>
                    <a:ext uri="{9D8B030D-6E8A-4147-A177-3AD203B41FA5}">
                      <a16:colId xmlns:a16="http://schemas.microsoft.com/office/drawing/2014/main" val="20002"/>
                    </a:ext>
                  </a:extLst>
                </a:gridCol>
              </a:tblGrid>
              <a:tr h="204252">
                <a:tc>
                  <a:txBody>
                    <a:bodyPr/>
                    <a:lstStyle/>
                    <a:p>
                      <a:pPr algn="r" fontAlgn="ctr"/>
                      <a:endParaRPr lang="en-US" b="1" dirty="0">
                        <a:effectLst/>
                      </a:endParaRPr>
                    </a:p>
                  </a:txBody>
                  <a:tcPr anchor="ctr"/>
                </a:tc>
                <a:tc>
                  <a:txBody>
                    <a:bodyPr/>
                    <a:lstStyle/>
                    <a:p>
                      <a:pPr algn="r" fontAlgn="ctr"/>
                      <a:r>
                        <a:rPr lang="en-US" b="1" dirty="0">
                          <a:effectLst/>
                        </a:rPr>
                        <a:t>x</a:t>
                      </a:r>
                    </a:p>
                  </a:txBody>
                  <a:tcPr anchor="ctr"/>
                </a:tc>
                <a:tc>
                  <a:txBody>
                    <a:bodyPr/>
                    <a:lstStyle/>
                    <a:p>
                      <a:pPr algn="r"/>
                      <a:r>
                        <a:rPr lang="en-US" altLang="zh-CN" dirty="0"/>
                        <a:t>y</a:t>
                      </a:r>
                      <a:endParaRPr lang="zh-CN" altLang="en-US" dirty="0"/>
                    </a:p>
                  </a:txBody>
                  <a:tcPr/>
                </a:tc>
                <a:extLst>
                  <a:ext uri="{0D108BD9-81ED-4DB2-BD59-A6C34878D82A}">
                    <a16:rowId xmlns:a16="http://schemas.microsoft.com/office/drawing/2014/main" val="10000"/>
                  </a:ext>
                </a:extLst>
              </a:tr>
              <a:tr h="204252">
                <a:tc>
                  <a:txBody>
                    <a:bodyPr/>
                    <a:lstStyle/>
                    <a:p>
                      <a:pPr algn="r" fontAlgn="ctr"/>
                      <a:r>
                        <a:rPr lang="en-US" altLang="zh-CN" b="1" dirty="0">
                          <a:effectLst/>
                        </a:rPr>
                        <a:t>0</a:t>
                      </a:r>
                    </a:p>
                  </a:txBody>
                  <a:tcPr anchor="ctr"/>
                </a:tc>
                <a:tc>
                  <a:txBody>
                    <a:bodyPr/>
                    <a:lstStyle/>
                    <a:p>
                      <a:pPr algn="r" fontAlgn="ctr"/>
                      <a:r>
                        <a:rPr lang="en-US" altLang="zh-CN">
                          <a:effectLst/>
                        </a:rPr>
                        <a:t>10</a:t>
                      </a:r>
                    </a:p>
                  </a:txBody>
                  <a:tcPr anchor="ctr"/>
                </a:tc>
                <a:tc>
                  <a:txBody>
                    <a:bodyPr/>
                    <a:lstStyle/>
                    <a:p>
                      <a:pPr algn="r" fontAlgn="ctr"/>
                      <a:r>
                        <a:rPr lang="en-US" altLang="zh-CN" dirty="0">
                          <a:effectLst/>
                        </a:rPr>
                        <a:t>7.46</a:t>
                      </a:r>
                    </a:p>
                  </a:txBody>
                  <a:tcPr anchor="ctr"/>
                </a:tc>
                <a:extLst>
                  <a:ext uri="{0D108BD9-81ED-4DB2-BD59-A6C34878D82A}">
                    <a16:rowId xmlns:a16="http://schemas.microsoft.com/office/drawing/2014/main" val="10001"/>
                  </a:ext>
                </a:extLst>
              </a:tr>
              <a:tr h="204252">
                <a:tc>
                  <a:txBody>
                    <a:bodyPr/>
                    <a:lstStyle/>
                    <a:p>
                      <a:pPr algn="r" fontAlgn="ctr"/>
                      <a:r>
                        <a:rPr lang="en-US" altLang="zh-CN" b="1" dirty="0">
                          <a:effectLst/>
                        </a:rPr>
                        <a:t>1</a:t>
                      </a:r>
                    </a:p>
                  </a:txBody>
                  <a:tcPr anchor="ctr"/>
                </a:tc>
                <a:tc>
                  <a:txBody>
                    <a:bodyPr/>
                    <a:lstStyle/>
                    <a:p>
                      <a:pPr algn="r" fontAlgn="ctr"/>
                      <a:r>
                        <a:rPr lang="en-US" altLang="zh-CN">
                          <a:effectLst/>
                        </a:rPr>
                        <a:t>8</a:t>
                      </a:r>
                    </a:p>
                  </a:txBody>
                  <a:tcPr anchor="ctr"/>
                </a:tc>
                <a:tc>
                  <a:txBody>
                    <a:bodyPr/>
                    <a:lstStyle/>
                    <a:p>
                      <a:pPr algn="r" fontAlgn="ctr"/>
                      <a:r>
                        <a:rPr lang="en-US" altLang="zh-CN">
                          <a:effectLst/>
                        </a:rPr>
                        <a:t>6.77</a:t>
                      </a:r>
                    </a:p>
                  </a:txBody>
                  <a:tcPr anchor="ctr"/>
                </a:tc>
                <a:extLst>
                  <a:ext uri="{0D108BD9-81ED-4DB2-BD59-A6C34878D82A}">
                    <a16:rowId xmlns:a16="http://schemas.microsoft.com/office/drawing/2014/main" val="10002"/>
                  </a:ext>
                </a:extLst>
              </a:tr>
              <a:tr h="204252">
                <a:tc>
                  <a:txBody>
                    <a:bodyPr/>
                    <a:lstStyle/>
                    <a:p>
                      <a:pPr algn="r" fontAlgn="ctr"/>
                      <a:r>
                        <a:rPr lang="en-US" altLang="zh-CN" b="1" dirty="0">
                          <a:effectLst/>
                        </a:rPr>
                        <a:t>3</a:t>
                      </a:r>
                    </a:p>
                  </a:txBody>
                  <a:tcPr anchor="ctr"/>
                </a:tc>
                <a:tc>
                  <a:txBody>
                    <a:bodyPr/>
                    <a:lstStyle/>
                    <a:p>
                      <a:pPr algn="r" fontAlgn="ctr"/>
                      <a:r>
                        <a:rPr lang="en-US" altLang="zh-CN">
                          <a:effectLst/>
                        </a:rPr>
                        <a:t>9</a:t>
                      </a:r>
                    </a:p>
                  </a:txBody>
                  <a:tcPr anchor="ctr"/>
                </a:tc>
                <a:tc>
                  <a:txBody>
                    <a:bodyPr/>
                    <a:lstStyle/>
                    <a:p>
                      <a:pPr algn="r" fontAlgn="ctr"/>
                      <a:r>
                        <a:rPr lang="en-US" altLang="zh-CN" dirty="0">
                          <a:effectLst/>
                        </a:rPr>
                        <a:t>7.11</a:t>
                      </a:r>
                    </a:p>
                  </a:txBody>
                  <a:tcPr anchor="ctr"/>
                </a:tc>
                <a:extLst>
                  <a:ext uri="{0D108BD9-81ED-4DB2-BD59-A6C34878D82A}">
                    <a16:rowId xmlns:a16="http://schemas.microsoft.com/office/drawing/2014/main" val="10003"/>
                  </a:ext>
                </a:extLst>
              </a:tr>
              <a:tr h="204252">
                <a:tc>
                  <a:txBody>
                    <a:bodyPr/>
                    <a:lstStyle/>
                    <a:p>
                      <a:pPr algn="r" fontAlgn="ctr"/>
                      <a:r>
                        <a:rPr lang="en-US" altLang="zh-CN" b="1" dirty="0">
                          <a:effectLst/>
                        </a:rPr>
                        <a:t>4</a:t>
                      </a:r>
                    </a:p>
                  </a:txBody>
                  <a:tcPr anchor="ctr"/>
                </a:tc>
                <a:tc>
                  <a:txBody>
                    <a:bodyPr/>
                    <a:lstStyle/>
                    <a:p>
                      <a:pPr algn="r" fontAlgn="ctr"/>
                      <a:r>
                        <a:rPr lang="en-US" altLang="zh-CN" dirty="0">
                          <a:effectLst/>
                        </a:rPr>
                        <a:t>11</a:t>
                      </a:r>
                    </a:p>
                  </a:txBody>
                  <a:tcPr anchor="ctr"/>
                </a:tc>
                <a:tc>
                  <a:txBody>
                    <a:bodyPr/>
                    <a:lstStyle/>
                    <a:p>
                      <a:pPr algn="r" fontAlgn="ctr"/>
                      <a:r>
                        <a:rPr lang="en-US" altLang="zh-CN" dirty="0">
                          <a:effectLst/>
                        </a:rPr>
                        <a:t>7.81</a:t>
                      </a:r>
                    </a:p>
                  </a:txBody>
                  <a:tcPr anchor="ctr"/>
                </a:tc>
                <a:extLst>
                  <a:ext uri="{0D108BD9-81ED-4DB2-BD59-A6C34878D82A}">
                    <a16:rowId xmlns:a16="http://schemas.microsoft.com/office/drawing/2014/main" val="10004"/>
                  </a:ext>
                </a:extLst>
              </a:tr>
              <a:tr h="204252">
                <a:tc>
                  <a:txBody>
                    <a:bodyPr/>
                    <a:lstStyle/>
                    <a:p>
                      <a:pPr algn="r" fontAlgn="ctr"/>
                      <a:r>
                        <a:rPr lang="en-US" altLang="zh-CN" b="1" dirty="0">
                          <a:effectLst/>
                        </a:rPr>
                        <a:t>5</a:t>
                      </a:r>
                    </a:p>
                  </a:txBody>
                  <a:tcPr anchor="ctr"/>
                </a:tc>
                <a:tc>
                  <a:txBody>
                    <a:bodyPr/>
                    <a:lstStyle/>
                    <a:p>
                      <a:pPr algn="r" fontAlgn="ctr"/>
                      <a:r>
                        <a:rPr lang="en-US" altLang="zh-CN">
                          <a:effectLst/>
                        </a:rPr>
                        <a:t>14</a:t>
                      </a:r>
                    </a:p>
                  </a:txBody>
                  <a:tcPr anchor="ctr"/>
                </a:tc>
                <a:tc>
                  <a:txBody>
                    <a:bodyPr/>
                    <a:lstStyle/>
                    <a:p>
                      <a:pPr algn="r" fontAlgn="ctr"/>
                      <a:r>
                        <a:rPr lang="en-US" altLang="zh-CN">
                          <a:effectLst/>
                        </a:rPr>
                        <a:t>8.84</a:t>
                      </a:r>
                    </a:p>
                  </a:txBody>
                  <a:tcPr anchor="ctr"/>
                </a:tc>
                <a:extLst>
                  <a:ext uri="{0D108BD9-81ED-4DB2-BD59-A6C34878D82A}">
                    <a16:rowId xmlns:a16="http://schemas.microsoft.com/office/drawing/2014/main" val="10005"/>
                  </a:ext>
                </a:extLst>
              </a:tr>
              <a:tr h="204252">
                <a:tc>
                  <a:txBody>
                    <a:bodyPr/>
                    <a:lstStyle/>
                    <a:p>
                      <a:pPr algn="r" fontAlgn="ctr"/>
                      <a:r>
                        <a:rPr lang="en-US" altLang="zh-CN" b="1" dirty="0">
                          <a:effectLst/>
                        </a:rPr>
                        <a:t>6</a:t>
                      </a:r>
                    </a:p>
                  </a:txBody>
                  <a:tcPr anchor="ctr"/>
                </a:tc>
                <a:tc>
                  <a:txBody>
                    <a:bodyPr/>
                    <a:lstStyle/>
                    <a:p>
                      <a:pPr algn="r" fontAlgn="ctr"/>
                      <a:r>
                        <a:rPr lang="en-US" altLang="zh-CN">
                          <a:effectLst/>
                        </a:rPr>
                        <a:t>6</a:t>
                      </a:r>
                    </a:p>
                  </a:txBody>
                  <a:tcPr anchor="ctr"/>
                </a:tc>
                <a:tc>
                  <a:txBody>
                    <a:bodyPr/>
                    <a:lstStyle/>
                    <a:p>
                      <a:pPr algn="r" fontAlgn="ctr"/>
                      <a:r>
                        <a:rPr lang="en-US" altLang="zh-CN">
                          <a:effectLst/>
                        </a:rPr>
                        <a:t>6.08</a:t>
                      </a:r>
                    </a:p>
                  </a:txBody>
                  <a:tcPr anchor="ctr"/>
                </a:tc>
                <a:extLst>
                  <a:ext uri="{0D108BD9-81ED-4DB2-BD59-A6C34878D82A}">
                    <a16:rowId xmlns:a16="http://schemas.microsoft.com/office/drawing/2014/main" val="10006"/>
                  </a:ext>
                </a:extLst>
              </a:tr>
              <a:tr h="204252">
                <a:tc>
                  <a:txBody>
                    <a:bodyPr/>
                    <a:lstStyle/>
                    <a:p>
                      <a:pPr algn="r" fontAlgn="ctr"/>
                      <a:r>
                        <a:rPr lang="en-US" altLang="zh-CN" b="1" dirty="0">
                          <a:effectLst/>
                        </a:rPr>
                        <a:t>7</a:t>
                      </a:r>
                    </a:p>
                  </a:txBody>
                  <a:tcPr anchor="ctr"/>
                </a:tc>
                <a:tc>
                  <a:txBody>
                    <a:bodyPr/>
                    <a:lstStyle/>
                    <a:p>
                      <a:pPr algn="r" fontAlgn="ctr"/>
                      <a:r>
                        <a:rPr lang="en-US" altLang="zh-CN">
                          <a:effectLst/>
                        </a:rPr>
                        <a:t>4</a:t>
                      </a:r>
                    </a:p>
                  </a:txBody>
                  <a:tcPr anchor="ctr"/>
                </a:tc>
                <a:tc>
                  <a:txBody>
                    <a:bodyPr/>
                    <a:lstStyle/>
                    <a:p>
                      <a:pPr algn="r" fontAlgn="ctr"/>
                      <a:r>
                        <a:rPr lang="en-US" altLang="zh-CN">
                          <a:effectLst/>
                        </a:rPr>
                        <a:t>5.39</a:t>
                      </a:r>
                    </a:p>
                  </a:txBody>
                  <a:tcPr anchor="ctr"/>
                </a:tc>
                <a:extLst>
                  <a:ext uri="{0D108BD9-81ED-4DB2-BD59-A6C34878D82A}">
                    <a16:rowId xmlns:a16="http://schemas.microsoft.com/office/drawing/2014/main" val="10007"/>
                  </a:ext>
                </a:extLst>
              </a:tr>
              <a:tr h="204252">
                <a:tc>
                  <a:txBody>
                    <a:bodyPr/>
                    <a:lstStyle/>
                    <a:p>
                      <a:pPr algn="r" fontAlgn="ctr"/>
                      <a:r>
                        <a:rPr lang="en-US" altLang="zh-CN" b="1" dirty="0">
                          <a:effectLst/>
                        </a:rPr>
                        <a:t>8</a:t>
                      </a:r>
                    </a:p>
                  </a:txBody>
                  <a:tcPr anchor="ctr"/>
                </a:tc>
                <a:tc>
                  <a:txBody>
                    <a:bodyPr/>
                    <a:lstStyle/>
                    <a:p>
                      <a:pPr algn="r" fontAlgn="ctr"/>
                      <a:r>
                        <a:rPr lang="en-US" altLang="zh-CN">
                          <a:effectLst/>
                        </a:rPr>
                        <a:t>12</a:t>
                      </a:r>
                    </a:p>
                  </a:txBody>
                  <a:tcPr anchor="ctr"/>
                </a:tc>
                <a:tc>
                  <a:txBody>
                    <a:bodyPr/>
                    <a:lstStyle/>
                    <a:p>
                      <a:pPr algn="r" fontAlgn="ctr"/>
                      <a:r>
                        <a:rPr lang="en-US" altLang="zh-CN">
                          <a:effectLst/>
                        </a:rPr>
                        <a:t>8.15</a:t>
                      </a:r>
                    </a:p>
                  </a:txBody>
                  <a:tcPr anchor="ctr"/>
                </a:tc>
                <a:extLst>
                  <a:ext uri="{0D108BD9-81ED-4DB2-BD59-A6C34878D82A}">
                    <a16:rowId xmlns:a16="http://schemas.microsoft.com/office/drawing/2014/main" val="10008"/>
                  </a:ext>
                </a:extLst>
              </a:tr>
              <a:tr h="204252">
                <a:tc>
                  <a:txBody>
                    <a:bodyPr/>
                    <a:lstStyle/>
                    <a:p>
                      <a:pPr algn="r" fontAlgn="ctr"/>
                      <a:r>
                        <a:rPr lang="en-US" altLang="zh-CN" b="1" dirty="0">
                          <a:effectLst/>
                        </a:rPr>
                        <a:t>9</a:t>
                      </a:r>
                    </a:p>
                  </a:txBody>
                  <a:tcPr anchor="ctr"/>
                </a:tc>
                <a:tc>
                  <a:txBody>
                    <a:bodyPr/>
                    <a:lstStyle/>
                    <a:p>
                      <a:pPr algn="r" fontAlgn="ctr"/>
                      <a:r>
                        <a:rPr lang="en-US" altLang="zh-CN">
                          <a:effectLst/>
                        </a:rPr>
                        <a:t>7</a:t>
                      </a:r>
                    </a:p>
                  </a:txBody>
                  <a:tcPr anchor="ctr"/>
                </a:tc>
                <a:tc>
                  <a:txBody>
                    <a:bodyPr/>
                    <a:lstStyle/>
                    <a:p>
                      <a:pPr algn="r" fontAlgn="ctr"/>
                      <a:r>
                        <a:rPr lang="en-US" altLang="zh-CN">
                          <a:effectLst/>
                        </a:rPr>
                        <a:t>6.42</a:t>
                      </a:r>
                    </a:p>
                  </a:txBody>
                  <a:tcPr anchor="ctr"/>
                </a:tc>
                <a:extLst>
                  <a:ext uri="{0D108BD9-81ED-4DB2-BD59-A6C34878D82A}">
                    <a16:rowId xmlns:a16="http://schemas.microsoft.com/office/drawing/2014/main" val="10009"/>
                  </a:ext>
                </a:extLst>
              </a:tr>
              <a:tr h="204252">
                <a:tc>
                  <a:txBody>
                    <a:bodyPr/>
                    <a:lstStyle/>
                    <a:p>
                      <a:pPr algn="r" fontAlgn="ctr"/>
                      <a:r>
                        <a:rPr lang="en-US" altLang="zh-CN" b="1" dirty="0">
                          <a:effectLst/>
                        </a:rPr>
                        <a:t>10</a:t>
                      </a:r>
                    </a:p>
                  </a:txBody>
                  <a:tcPr anchor="ctr"/>
                </a:tc>
                <a:tc>
                  <a:txBody>
                    <a:bodyPr/>
                    <a:lstStyle/>
                    <a:p>
                      <a:pPr algn="r" fontAlgn="ctr"/>
                      <a:r>
                        <a:rPr lang="en-US" altLang="zh-CN" dirty="0">
                          <a:effectLst/>
                        </a:rPr>
                        <a:t>5</a:t>
                      </a:r>
                    </a:p>
                  </a:txBody>
                  <a:tcPr anchor="ctr"/>
                </a:tc>
                <a:tc>
                  <a:txBody>
                    <a:bodyPr/>
                    <a:lstStyle/>
                    <a:p>
                      <a:pPr algn="r" fontAlgn="ctr"/>
                      <a:r>
                        <a:rPr lang="en-US" altLang="zh-CN" dirty="0">
                          <a:effectLst/>
                        </a:rPr>
                        <a:t>5.73</a:t>
                      </a:r>
                    </a:p>
                  </a:txBody>
                  <a:tcPr anchor="ctr"/>
                </a:tc>
                <a:extLst>
                  <a:ext uri="{0D108BD9-81ED-4DB2-BD59-A6C34878D82A}">
                    <a16:rowId xmlns:a16="http://schemas.microsoft.com/office/drawing/2014/main" val="10010"/>
                  </a:ext>
                </a:extLst>
              </a:tr>
            </a:tbl>
          </a:graphicData>
        </a:graphic>
      </p:graphicFrame>
      <p:cxnSp>
        <p:nvCxnSpPr>
          <p:cNvPr id="8" name="直接箭头连接符 7"/>
          <p:cNvCxnSpPr>
            <a:stCxn id="2" idx="3"/>
          </p:cNvCxnSpPr>
          <p:nvPr/>
        </p:nvCxnSpPr>
        <p:spPr>
          <a:xfrm>
            <a:off x="7176120" y="2176121"/>
            <a:ext cx="1656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6250" y="4872618"/>
            <a:ext cx="2646878"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data_d</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boxplot</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pic>
        <p:nvPicPr>
          <p:cNvPr id="13" name="图片 12"/>
          <p:cNvPicPr>
            <a:picLocks noChangeAspect="1"/>
          </p:cNvPicPr>
          <p:nvPr/>
        </p:nvPicPr>
        <p:blipFill>
          <a:blip r:embed="rId3"/>
          <a:stretch>
            <a:fillRect/>
          </a:stretch>
        </p:blipFill>
        <p:spPr>
          <a:xfrm>
            <a:off x="3298023" y="3551577"/>
            <a:ext cx="4317228" cy="3042192"/>
          </a:xfrm>
          <a:prstGeom prst="rect">
            <a:avLst/>
          </a:prstGeom>
        </p:spPr>
      </p:pic>
      <p:cxnSp>
        <p:nvCxnSpPr>
          <p:cNvPr id="15" name="直接箭头连接符 14"/>
          <p:cNvCxnSpPr>
            <a:stCxn id="12" idx="3"/>
            <a:endCxn id="13" idx="1"/>
          </p:cNvCxnSpPr>
          <p:nvPr/>
        </p:nvCxnSpPr>
        <p:spPr>
          <a:xfrm>
            <a:off x="2903128" y="5072673"/>
            <a:ext cx="394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391873" y="1772552"/>
            <a:ext cx="1512168"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删除异常值</a:t>
            </a:r>
          </a:p>
        </p:txBody>
      </p:sp>
      <p:pic>
        <p:nvPicPr>
          <p:cNvPr id="17" name="图片 16" descr="下载 (1)"/>
          <p:cNvPicPr>
            <a:picLocks noChangeAspect="1"/>
          </p:cNvPicPr>
          <p:nvPr/>
        </p:nvPicPr>
        <p:blipFill>
          <a:blip r:embed="rId4"/>
          <a:stretch>
            <a:fillRect/>
          </a:stretch>
        </p:blipFill>
        <p:spPr>
          <a:xfrm>
            <a:off x="6143284" y="1998894"/>
            <a:ext cx="5806559" cy="45982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sym typeface="+mn-ea"/>
              </a:rPr>
              <a:t>异常值处理 </a:t>
            </a:r>
            <a:endParaRPr kumimoji="1" lang="zh-CN" altLang="en-US" b="1" dirty="0">
              <a:solidFill>
                <a:srgbClr val="2965AB"/>
              </a:solidFill>
            </a:endParaRPr>
          </a:p>
        </p:txBody>
      </p:sp>
      <p:sp>
        <p:nvSpPr>
          <p:cNvPr id="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对于错误的异常值，可以进行删除处理</a:t>
            </a:r>
          </a:p>
          <a:p>
            <a:pPr lvl="1">
              <a:lnSpc>
                <a:spcPct val="100000"/>
              </a:lnSpc>
              <a:buClr>
                <a:srgbClr val="2965AB"/>
              </a:buClr>
              <a:buSzPct val="50000"/>
              <a:buFont typeface="Wingdings" panose="05000000000000000000" pitchFamily="2" charset="2"/>
              <a:buChar char="l"/>
            </a:pPr>
            <a:r>
              <a:rPr lang="zh-TW" altLang="en-US" sz="2000" dirty="0">
                <a:sym typeface="+mn-ea"/>
              </a:rPr>
              <a:t>比如年龄中的个别异常值</a:t>
            </a:r>
            <a:r>
              <a:rPr lang="en-US" altLang="en-US" sz="2000" dirty="0">
                <a:sym typeface="+mn-ea"/>
              </a:rPr>
              <a:t>：255</a:t>
            </a:r>
            <a:r>
              <a:rPr lang="zh-TW" altLang="en-US" sz="2000" dirty="0">
                <a:sym typeface="+mn-ea"/>
              </a:rPr>
              <a:t>或者</a:t>
            </a:r>
            <a:r>
              <a:rPr lang="en-US" altLang="en-US" sz="2000" dirty="0">
                <a:sym typeface="+mn-ea"/>
              </a:rPr>
              <a:t>-1</a:t>
            </a:r>
            <a:r>
              <a:rPr lang="zh-TW" altLang="en-US" sz="2000" dirty="0">
                <a:sym typeface="+mn-ea"/>
              </a:rPr>
              <a:t>等</a:t>
            </a:r>
            <a:endParaRPr lang="en-US" altLang="zh-TW" sz="2000" dirty="0">
              <a:sym typeface="+mn-ea"/>
            </a:endParaRPr>
          </a:p>
          <a:p>
            <a:pPr>
              <a:lnSpc>
                <a:spcPct val="100000"/>
              </a:lnSpc>
              <a:buClr>
                <a:srgbClr val="2965AB"/>
              </a:buClr>
              <a:buSzPct val="100000"/>
            </a:pPr>
            <a:r>
              <a:rPr lang="zh-CN" altLang="en-US" sz="2000" b="1" dirty="0">
                <a:solidFill>
                  <a:srgbClr val="2965AB"/>
                </a:solidFill>
                <a:sym typeface="+mn-ea"/>
              </a:rPr>
              <a:t>在某些时候，异常值是真实存在的，并且具有重要的意义，不应该将其删除</a:t>
            </a:r>
          </a:p>
          <a:p>
            <a:pPr lvl="1">
              <a:lnSpc>
                <a:spcPct val="100000"/>
              </a:lnSpc>
              <a:buClr>
                <a:srgbClr val="2965AB"/>
              </a:buClr>
              <a:buSzPct val="50000"/>
              <a:buFont typeface="Wingdings" panose="05000000000000000000" pitchFamily="2" charset="2"/>
              <a:buChar char="l"/>
            </a:pPr>
            <a:r>
              <a:rPr lang="zh-TW" altLang="en-US" sz="2000" dirty="0">
                <a:sym typeface="+mn-ea"/>
              </a:rPr>
              <a:t>例如</a:t>
            </a:r>
            <a:r>
              <a:rPr lang="zh-CN" altLang="zh-TW" sz="2000" dirty="0">
                <a:sym typeface="+mn-ea"/>
              </a:rPr>
              <a:t>：</a:t>
            </a:r>
            <a:r>
              <a:rPr lang="zh-CN" altLang="en-US" sz="2000" dirty="0">
                <a:sym typeface="+mn-ea"/>
              </a:rPr>
              <a:t>销售业绩离群点，可探究为何某销售员的业绩会明显高于其他同事</a:t>
            </a:r>
            <a:endParaRPr lang="en-US" altLang="zh-CN" sz="2000" dirty="0">
              <a:sym typeface="+mn-ea"/>
            </a:endParaRPr>
          </a:p>
          <a:p>
            <a:pPr marL="457200" lvl="1" indent="0">
              <a:lnSpc>
                <a:spcPct val="100000"/>
              </a:lnSpc>
              <a:buClr>
                <a:srgbClr val="2965AB"/>
              </a:buClr>
              <a:buSzPct val="50000"/>
              <a:buNone/>
            </a:pPr>
            <a:r>
              <a:rPr lang="en-US" altLang="zh-CN" sz="2000" dirty="0">
                <a:sym typeface="+mn-ea"/>
              </a:rPr>
              <a:t>             </a:t>
            </a:r>
            <a:r>
              <a:rPr lang="zh-CN" altLang="en-US" sz="2000" dirty="0">
                <a:sym typeface="+mn-ea"/>
              </a:rPr>
              <a:t>诈骗信息、新药检测等等</a:t>
            </a:r>
          </a:p>
          <a:p>
            <a:pPr marL="457200" lvl="1" indent="0">
              <a:lnSpc>
                <a:spcPct val="100000"/>
              </a:lnSpc>
              <a:buClr>
                <a:srgbClr val="2965AB"/>
              </a:buClr>
              <a:buSzPct val="50000"/>
              <a:buFont typeface="Wingdings" panose="05000000000000000000" pitchFamily="2" charset="2"/>
              <a:buNone/>
            </a:pPr>
            <a:endParaRPr lang="zh-TW" altLang="en-US" sz="2000" dirty="0">
              <a:sym typeface="+mn-ea"/>
            </a:endParaRPr>
          </a:p>
          <a:p>
            <a:pPr marL="457200" lvl="1" indent="0">
              <a:lnSpc>
                <a:spcPct val="100000"/>
              </a:lnSpc>
              <a:buClr>
                <a:srgbClr val="2965AB"/>
              </a:buClr>
              <a:buSzPct val="50000"/>
              <a:buFont typeface="Wingdings" panose="05000000000000000000" pitchFamily="2" charset="2"/>
              <a:buNone/>
            </a:pPr>
            <a:endParaRPr lang="zh-TW" altLang="en-US" sz="2000" dirty="0">
              <a:latin typeface="微软雅黑 Light" charset="0"/>
              <a:ea typeface="微软雅黑 Light" charset="0"/>
            </a:endParaRPr>
          </a:p>
          <a:p>
            <a:pPr>
              <a:lnSpc>
                <a:spcPct val="100000"/>
              </a:lnSpc>
              <a:buClr>
                <a:srgbClr val="2965AB"/>
              </a:buClr>
              <a:buSzPct val="50000"/>
              <a:buFont typeface="Wingdings" panose="05000000000000000000" pitchFamily="2" charset="2"/>
              <a:buChar char="l"/>
            </a:pPr>
            <a:endParaRPr lang="en-US" sz="2000" b="1" dirty="0">
              <a:solidFill>
                <a:srgbClr val="2965AB"/>
              </a:solidFill>
            </a:endParaRPr>
          </a:p>
          <a:p>
            <a:pPr lvl="1">
              <a:lnSpc>
                <a:spcPct val="100000"/>
              </a:lnSpc>
              <a:buClr>
                <a:srgbClr val="2965AB"/>
              </a:buClr>
              <a:buSzPct val="100000"/>
            </a:pPr>
            <a:endParaRPr lang="zh-CN" altLang="en-US" sz="2000" b="1" dirty="0">
              <a:solidFill>
                <a:srgbClr val="2965AB"/>
              </a:solidFill>
            </a:endParaRPr>
          </a:p>
          <a:p>
            <a:pPr>
              <a:lnSpc>
                <a:spcPct val="100000"/>
              </a:lnSpc>
              <a:buClr>
                <a:srgbClr val="2965AB"/>
              </a:buClr>
              <a:buSzPct val="100000"/>
            </a:pPr>
            <a:endParaRPr 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目录</a:t>
            </a:r>
          </a:p>
        </p:txBody>
      </p:sp>
      <p:sp>
        <p:nvSpPr>
          <p:cNvPr id="3" name="Rectangle 3"/>
          <p:cNvSpPr txBox="1">
            <a:spLocks noChangeArrowheads="1"/>
          </p:cNvSpPr>
          <p:nvPr/>
        </p:nvSpPr>
        <p:spPr>
          <a:xfrm>
            <a:off x="479425" y="1207135"/>
            <a:ext cx="10081260" cy="50552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100000"/>
            </a:pPr>
            <a:r>
              <a:rPr lang="zh-CN" altLang="en-US" sz="2400" b="1" dirty="0">
                <a:solidFill>
                  <a:srgbClr val="2965AB">
                    <a:alpha val="40000"/>
                  </a:srgbClr>
                </a:solidFill>
              </a:rPr>
              <a:t>数据预处理概述</a:t>
            </a:r>
            <a:endParaRPr lang="zh-CN" altLang="en-US" sz="2400" b="1" dirty="0">
              <a:solidFill>
                <a:srgbClr val="2965AB"/>
              </a:solidFill>
            </a:endParaRPr>
          </a:p>
          <a:p>
            <a:pPr>
              <a:lnSpc>
                <a:spcPct val="150000"/>
              </a:lnSpc>
              <a:buClr>
                <a:srgbClr val="2965AB"/>
              </a:buClr>
              <a:buSzPct val="100000"/>
            </a:pPr>
            <a:r>
              <a:rPr lang="zh-CN" altLang="en-US" sz="2400" b="1" dirty="0">
                <a:solidFill>
                  <a:srgbClr val="2965AB">
                    <a:alpha val="40000"/>
                  </a:srgbClr>
                </a:solidFill>
              </a:rPr>
              <a:t>数据读写</a:t>
            </a:r>
          </a:p>
          <a:p>
            <a:pPr>
              <a:lnSpc>
                <a:spcPct val="150000"/>
              </a:lnSpc>
              <a:buClr>
                <a:srgbClr val="2965AB"/>
              </a:buClr>
              <a:buSzPct val="100000"/>
            </a:pPr>
            <a:r>
              <a:rPr lang="zh-CN" altLang="en-US" sz="2400" b="1" dirty="0">
                <a:solidFill>
                  <a:srgbClr val="2965AB">
                    <a:alpha val="40000"/>
                  </a:srgbClr>
                </a:solidFill>
              </a:rPr>
              <a:t>索引和切片</a:t>
            </a:r>
          </a:p>
          <a:p>
            <a:pPr>
              <a:lnSpc>
                <a:spcPct val="150000"/>
              </a:lnSpc>
              <a:buClr>
                <a:srgbClr val="2965AB"/>
              </a:buClr>
              <a:buSzPct val="100000"/>
            </a:pPr>
            <a:r>
              <a:rPr lang="zh-CN" altLang="en-US" sz="2400" b="1" dirty="0">
                <a:solidFill>
                  <a:srgbClr val="2965AB">
                    <a:alpha val="40000"/>
                  </a:srgbClr>
                </a:solidFill>
                <a:sym typeface="+mn-ea"/>
              </a:rPr>
              <a:t>数据描述、统计和分组</a:t>
            </a:r>
            <a:endParaRPr lang="zh-CN" altLang="en-US" sz="2400" b="1" dirty="0">
              <a:solidFill>
                <a:srgbClr val="2965AB">
                  <a:alpha val="40000"/>
                </a:srgbClr>
              </a:solidFill>
            </a:endParaRPr>
          </a:p>
          <a:p>
            <a:pPr>
              <a:lnSpc>
                <a:spcPct val="150000"/>
              </a:lnSpc>
              <a:buClr>
                <a:srgbClr val="2965AB"/>
              </a:buClr>
              <a:buSzPct val="100000"/>
            </a:pPr>
            <a:r>
              <a:rPr lang="zh-CN" altLang="en-US" sz="2400" b="1" dirty="0">
                <a:solidFill>
                  <a:srgbClr val="2965AB">
                    <a:alpha val="40000"/>
                  </a:srgbClr>
                </a:solidFill>
              </a:rPr>
              <a:t>缺失数据和异常值处理</a:t>
            </a:r>
          </a:p>
          <a:p>
            <a:pPr>
              <a:lnSpc>
                <a:spcPct val="150000"/>
              </a:lnSpc>
              <a:buClr>
                <a:srgbClr val="2965AB"/>
              </a:buClr>
              <a:buSzPct val="100000"/>
            </a:pPr>
            <a:r>
              <a:rPr lang="zh-CN" altLang="en-US" sz="2400" b="1" dirty="0">
                <a:solidFill>
                  <a:srgbClr val="2965AB"/>
                </a:solidFill>
                <a:sym typeface="+mn-ea"/>
              </a:rPr>
              <a:t>时间序列数据处理</a:t>
            </a:r>
            <a:endParaRPr lang="zh-CN" altLang="en-US" sz="2400" b="1" dirty="0">
              <a:solidFill>
                <a:srgbClr val="2965AB"/>
              </a:solidFill>
            </a:endParaRPr>
          </a:p>
          <a:p>
            <a:pPr marL="0" indent="0">
              <a:lnSpc>
                <a:spcPct val="150000"/>
              </a:lnSpc>
              <a:buClr>
                <a:srgbClr val="2965AB"/>
              </a:buClr>
              <a:buSzPct val="100000"/>
              <a:buNone/>
            </a:pPr>
            <a:endParaRPr lang="zh-CN" altLang="en-US" sz="2400" b="1" dirty="0">
              <a:solidFill>
                <a:srgbClr val="2965AB"/>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zh-CN" altLang="en-US" sz="2400" b="1" dirty="0">
              <a:solidFill>
                <a:srgbClr val="2965AB"/>
              </a:solidFill>
            </a:endParaRPr>
          </a:p>
          <a:p>
            <a:pPr>
              <a:lnSpc>
                <a:spcPct val="150000"/>
              </a:lnSpc>
              <a:buClr>
                <a:srgbClr val="2965AB"/>
              </a:buClr>
              <a:buSzPct val="100000"/>
            </a:pPr>
            <a:endParaRPr lang="en-US" altLang="zh-CN" sz="2400" b="1" dirty="0">
              <a:solidFill>
                <a:srgbClr val="2965AB"/>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时间序列</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Pandas时间序列数据的意义取决于具体的应用场景，主要有如下几种</a:t>
            </a:r>
            <a:endParaRPr lang="en-US" sz="2000" dirty="0"/>
          </a:p>
          <a:p>
            <a:pPr lvl="1">
              <a:lnSpc>
                <a:spcPct val="100000"/>
              </a:lnSpc>
              <a:buClr>
                <a:srgbClr val="2965AB"/>
              </a:buClr>
              <a:buSzPct val="100000"/>
            </a:pPr>
            <a:r>
              <a:rPr lang="zh-CN" altLang="en-US" sz="2000" dirty="0">
                <a:sym typeface="+mn-ea"/>
              </a:rPr>
              <a:t>时间戳(timestamp)，即特定的时刻：如2018年5月2日10时20分30秒</a:t>
            </a:r>
          </a:p>
          <a:p>
            <a:pPr lvl="1">
              <a:lnSpc>
                <a:spcPct val="100000"/>
              </a:lnSpc>
              <a:buClr>
                <a:srgbClr val="2965AB"/>
              </a:buClr>
              <a:buSzPct val="100000"/>
            </a:pPr>
            <a:r>
              <a:rPr lang="zh-CN" altLang="en-US" sz="2000" dirty="0">
                <a:sym typeface="+mn-ea"/>
              </a:rPr>
              <a:t>固定时期(period)：如2007年1月或2010年全年</a:t>
            </a:r>
          </a:p>
          <a:p>
            <a:pPr lvl="1">
              <a:lnSpc>
                <a:spcPct val="100000"/>
              </a:lnSpc>
              <a:buClr>
                <a:srgbClr val="2965AB"/>
              </a:buClr>
              <a:buSzPct val="100000"/>
            </a:pPr>
            <a:r>
              <a:rPr lang="zh-CN" altLang="en-US" sz="2000" dirty="0">
                <a:sym typeface="+mn-ea"/>
              </a:rPr>
              <a:t>时间间隔(interval)，由开始和结束时间戳表示。可被看做间隔的特例：如</a:t>
            </a:r>
            <a:r>
              <a:rPr lang="en-US" altLang="zh-CN" sz="2000" dirty="0">
                <a:sym typeface="+mn-ea"/>
              </a:rPr>
              <a:t>	</a:t>
            </a:r>
            <a:r>
              <a:rPr lang="zh-CN" altLang="en-US" sz="2000" dirty="0">
                <a:sym typeface="+mn-ea"/>
              </a:rPr>
              <a:t>2018年5月2日到2018年5月10日</a:t>
            </a:r>
          </a:p>
          <a:p>
            <a:pPr marL="457200" lvl="1" indent="0">
              <a:lnSpc>
                <a:spcPct val="100000"/>
              </a:lnSpc>
              <a:buClr>
                <a:srgbClr val="2965AB"/>
              </a:buClr>
              <a:buSzPct val="100000"/>
              <a:buNone/>
            </a:pPr>
            <a:endParaRPr lang="zh-CN" altLang="en-US"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pic>
        <p:nvPicPr>
          <p:cNvPr id="8" name="图片 7" descr="下载 (1)"/>
          <p:cNvPicPr>
            <a:picLocks noChangeAspect="1"/>
          </p:cNvPicPr>
          <p:nvPr/>
        </p:nvPicPr>
        <p:blipFill>
          <a:blip r:embed="rId3"/>
          <a:stretch>
            <a:fillRect/>
          </a:stretch>
        </p:blipFill>
        <p:spPr>
          <a:xfrm>
            <a:off x="899795" y="2957195"/>
            <a:ext cx="10058400" cy="37147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479376" y="1101835"/>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数据类型</a:t>
            </a:r>
            <a:endParaRPr lang="en-US" sz="2000" dirty="0"/>
          </a:p>
          <a:p>
            <a:pPr lvl="1">
              <a:lnSpc>
                <a:spcPct val="100000"/>
              </a:lnSpc>
              <a:buClr>
                <a:srgbClr val="2965AB"/>
              </a:buClr>
              <a:buSzPct val="100000"/>
            </a:pPr>
            <a:r>
              <a:rPr sz="2000" dirty="0" err="1">
                <a:sym typeface="+mn-ea"/>
              </a:rPr>
              <a:t>python标准库包含用于日期（date）和时间（time）数据的数据类型</a:t>
            </a:r>
            <a:r>
              <a:rPr lang="zh-CN" altLang="en-US" sz="2000" dirty="0">
                <a:sym typeface="+mn-ea"/>
              </a:rPr>
              <a:t>，主要用到的模块有</a:t>
            </a:r>
            <a:r>
              <a:rPr lang="en-US" sz="2000" dirty="0">
                <a:sym typeface="+mn-ea"/>
              </a:rPr>
              <a:t>datetime</a:t>
            </a:r>
            <a:endParaRPr lang="zh-CN" altLang="en-US" sz="2000" b="1" dirty="0">
              <a:solidFill>
                <a:srgbClr val="2965AB"/>
              </a:solidFill>
              <a:sym typeface="+mn-ea"/>
            </a:endParaRPr>
          </a:p>
          <a:p>
            <a:pPr>
              <a:lnSpc>
                <a:spcPct val="100000"/>
              </a:lnSpc>
              <a:buClr>
                <a:srgbClr val="2965AB"/>
              </a:buClr>
              <a:buSzPct val="100000"/>
            </a:pPr>
            <a:r>
              <a:rPr lang="zh-CN" altLang="en-US" sz="2000" b="1" dirty="0">
                <a:solidFill>
                  <a:srgbClr val="2965AB"/>
                </a:solidFill>
                <a:sym typeface="+mn-ea"/>
              </a:rPr>
              <a:t>datetime模块</a:t>
            </a:r>
            <a:endParaRPr lang="zh-CN" altLang="en-US" sz="2000" dirty="0">
              <a:solidFill>
                <a:schemeClr val="tx1"/>
              </a:solidFill>
              <a:sym typeface="+mn-ea"/>
            </a:endParaRPr>
          </a:p>
          <a:p>
            <a:pPr lvl="1">
              <a:lnSpc>
                <a:spcPct val="100000"/>
              </a:lnSpc>
              <a:buClr>
                <a:srgbClr val="2965AB"/>
              </a:buClr>
              <a:buSzPct val="100000"/>
            </a:pPr>
            <a:r>
              <a:rPr sz="2000" dirty="0" err="1">
                <a:sym typeface="+mn-ea"/>
              </a:rPr>
              <a:t>datetime以毫秒形式存储日期和时间</a:t>
            </a:r>
            <a:endParaRPr lang="zh-CN" altLang="en-US" sz="2000" dirty="0">
              <a:solidFill>
                <a:schemeClr val="tx1"/>
              </a:solidFill>
              <a:sym typeface="+mn-ea"/>
            </a:endParaRPr>
          </a:p>
          <a:p>
            <a:pPr lvl="1">
              <a:lnSpc>
                <a:spcPct val="100000"/>
              </a:lnSpc>
              <a:buClr>
                <a:srgbClr val="2965AB"/>
              </a:buClr>
              <a:buSzPct val="100000"/>
            </a:pPr>
            <a:endParaRPr lang="zh-CN" altLang="en-US" sz="2000" dirty="0">
              <a:solidFill>
                <a:schemeClr val="tx1"/>
              </a:solidFill>
              <a:sym typeface="+mn-ea"/>
            </a:endParaRPr>
          </a:p>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b="1" dirty="0">
                <a:solidFill>
                  <a:srgbClr val="2965AB"/>
                </a:solidFill>
              </a:rPr>
              <a:t>时间数据的类型</a:t>
            </a:r>
          </a:p>
        </p:txBody>
      </p:sp>
      <p:sp>
        <p:nvSpPr>
          <p:cNvPr id="3" name="文本框 2"/>
          <p:cNvSpPr txBox="1"/>
          <p:nvPr/>
        </p:nvSpPr>
        <p:spPr>
          <a:xfrm>
            <a:off x="1265247" y="4109699"/>
            <a:ext cx="7272710" cy="400110"/>
          </a:xfrm>
          <a:prstGeom prst="rect">
            <a:avLst/>
          </a:prstGeom>
          <a:solidFill>
            <a:schemeClr val="bg1">
              <a:lumMod val="95000"/>
            </a:schemeClr>
          </a:solidFill>
        </p:spPr>
        <p:txBody>
          <a:bodyPr wrap="square" rtlCol="0" anchor="t">
            <a:spAutoFit/>
          </a:bodyPr>
          <a:lstStyle/>
          <a:p>
            <a:r>
              <a:rPr lang="zh-CN" altLang="en-US" sz="2000" dirty="0"/>
              <a:t>datetime.datetime(2018, 12, 17, 15, 42, 12, 617646)</a:t>
            </a:r>
          </a:p>
        </p:txBody>
      </p:sp>
      <p:sp>
        <p:nvSpPr>
          <p:cNvPr id="6" name="文本框 5"/>
          <p:cNvSpPr txBox="1"/>
          <p:nvPr/>
        </p:nvSpPr>
        <p:spPr>
          <a:xfrm>
            <a:off x="1265589" y="5385332"/>
            <a:ext cx="2540000" cy="400110"/>
          </a:xfrm>
          <a:prstGeom prst="rect">
            <a:avLst/>
          </a:prstGeom>
          <a:solidFill>
            <a:schemeClr val="bg1">
              <a:lumMod val="95000"/>
            </a:schemeClr>
          </a:solidFill>
        </p:spPr>
        <p:txBody>
          <a:bodyPr wrap="square" rtlCol="0" anchor="t">
            <a:spAutoFit/>
          </a:bodyPr>
          <a:lstStyle/>
          <a:p>
            <a:r>
              <a:rPr lang="zh-CN" altLang="en-US" sz="2000" dirty="0"/>
              <a:t>(2018, 12, 17)</a:t>
            </a:r>
          </a:p>
        </p:txBody>
      </p:sp>
      <p:sp>
        <p:nvSpPr>
          <p:cNvPr id="8" name="矩形 7"/>
          <p:cNvSpPr/>
          <p:nvPr/>
        </p:nvSpPr>
        <p:spPr>
          <a:xfrm>
            <a:off x="1238919" y="3094066"/>
            <a:ext cx="6624638" cy="1015663"/>
          </a:xfrm>
          <a:prstGeom prst="rect">
            <a:avLst/>
          </a:prstGeom>
        </p:spPr>
        <p:txBody>
          <a:bodyPr wrap="square">
            <a:spAutoFit/>
          </a:bodyPr>
          <a:lstStyle/>
          <a:p>
            <a:r>
              <a:rPr lang="en-US" altLang="zh-CN" sz="2000" dirty="0">
                <a:solidFill>
                  <a:srgbClr val="87005F"/>
                </a:solidFill>
                <a:highlight>
                  <a:srgbClr val="FFFFFF"/>
                </a:highlight>
                <a:latin typeface="Monaco" panose="020B0509030404040204" pitchFamily="49" charset="0"/>
              </a:rPr>
              <a:t>from</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datetime</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87005F"/>
                </a:solidFill>
                <a:highlight>
                  <a:srgbClr val="FFFFFF"/>
                </a:highlight>
                <a:latin typeface="Monaco" panose="020B0509030404040204" pitchFamily="49" charset="0"/>
              </a:rPr>
              <a:t>import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datetime</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now</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datetime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now</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now</a:t>
            </a:r>
            <a:endParaRPr lang="en-US" altLang="zh-CN" sz="2000" dirty="0">
              <a:solidFill>
                <a:srgbClr val="5F5F00"/>
              </a:solidFill>
              <a:highlight>
                <a:srgbClr val="FFFFFF"/>
              </a:highlight>
              <a:latin typeface="Monaco" panose="020B0509030404040204" pitchFamily="49" charset="0"/>
            </a:endParaRPr>
          </a:p>
        </p:txBody>
      </p:sp>
      <p:sp>
        <p:nvSpPr>
          <p:cNvPr id="9" name="矩形 8"/>
          <p:cNvSpPr/>
          <p:nvPr/>
        </p:nvSpPr>
        <p:spPr>
          <a:xfrm>
            <a:off x="1265589" y="4985087"/>
            <a:ext cx="4493538"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now</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year</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now</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month</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now</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day</a:t>
            </a:r>
            <a:endParaRPr lang="en-US" altLang="zh-CN"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b="1" dirty="0">
                <a:solidFill>
                  <a:srgbClr val="2965AB"/>
                </a:solidFill>
              </a:rPr>
              <a:t>datetime</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datetime.</a:t>
            </a:r>
            <a:r>
              <a:rPr lang="zh-CN" altLang="en-US" sz="2000" b="1" dirty="0">
                <a:solidFill>
                  <a:srgbClr val="FF0000"/>
                </a:solidFill>
                <a:sym typeface="+mn-ea"/>
              </a:rPr>
              <a:t>timedelta</a:t>
            </a:r>
            <a:r>
              <a:rPr lang="zh-CN" altLang="en-US" sz="2000" b="1" dirty="0">
                <a:solidFill>
                  <a:srgbClr val="2965AB"/>
                </a:solidFill>
                <a:sym typeface="+mn-ea"/>
              </a:rPr>
              <a:t>表示两个datetime对象之间的时间差</a:t>
            </a:r>
          </a:p>
          <a:p>
            <a:pPr marL="457200" lvl="1" indent="0">
              <a:lnSpc>
                <a:spcPct val="100000"/>
              </a:lnSpc>
              <a:buClr>
                <a:srgbClr val="2965AB"/>
              </a:buClr>
              <a:buSzPct val="100000"/>
              <a:buNone/>
            </a:pPr>
            <a:endParaRPr lang="zh-CN" altLang="en-US" sz="2000" dirty="0">
              <a:solidFill>
                <a:schemeClr val="tx1"/>
              </a:solidFill>
              <a:sym typeface="+mn-ea"/>
            </a:endParaRPr>
          </a:p>
          <a:p>
            <a:pPr lvl="1">
              <a:lnSpc>
                <a:spcPct val="100000"/>
              </a:lnSpc>
              <a:buClr>
                <a:srgbClr val="2965AB"/>
              </a:buClr>
              <a:buSzPct val="100000"/>
            </a:pPr>
            <a:endParaRPr lang="zh-CN" altLang="en-US" sz="2000" dirty="0">
              <a:solidFill>
                <a:schemeClr val="tx1"/>
              </a:solidFill>
              <a:sym typeface="+mn-ea"/>
            </a:endParaRPr>
          </a:p>
          <a:p>
            <a:pPr lvl="1">
              <a:lnSpc>
                <a:spcPct val="100000"/>
              </a:lnSpc>
              <a:buClr>
                <a:srgbClr val="2965AB"/>
              </a:buClr>
              <a:buSzPct val="100000"/>
            </a:pPr>
            <a:endParaRPr lang="zh-CN" altLang="en-US" sz="2000" dirty="0">
              <a:solidFill>
                <a:schemeClr val="tx1"/>
              </a:solidFill>
              <a:sym typeface="+mn-ea"/>
            </a:endParaRPr>
          </a:p>
          <a:p>
            <a:pPr lvl="1">
              <a:lnSpc>
                <a:spcPct val="100000"/>
              </a:lnSpc>
              <a:buClr>
                <a:srgbClr val="2965AB"/>
              </a:buClr>
              <a:buSzPct val="100000"/>
            </a:pPr>
            <a:endParaRPr lang="zh-CN" altLang="en-US" sz="2000" dirty="0">
              <a:solidFill>
                <a:schemeClr val="tx1"/>
              </a:solidFill>
              <a:sym typeface="+mn-ea"/>
            </a:endParaRPr>
          </a:p>
          <a:p>
            <a:pPr lvl="1">
              <a:lnSpc>
                <a:spcPct val="100000"/>
              </a:lnSpc>
              <a:buClr>
                <a:srgbClr val="2965AB"/>
              </a:buClr>
              <a:buSzPct val="100000"/>
            </a:pPr>
            <a:r>
              <a:rPr lang="en-US" altLang="zh-CN" sz="2000" dirty="0" err="1">
                <a:solidFill>
                  <a:schemeClr val="tx1"/>
                </a:solidFill>
                <a:sym typeface="+mn-ea"/>
              </a:rPr>
              <a:t>timedelta</a:t>
            </a:r>
            <a:r>
              <a:rPr lang="zh-CN" altLang="en-US" sz="2000" dirty="0">
                <a:solidFill>
                  <a:schemeClr val="tx1"/>
                </a:solidFill>
                <a:sym typeface="+mn-ea"/>
              </a:rPr>
              <a:t>的三个参数：</a:t>
            </a:r>
            <a:r>
              <a:rPr lang="zh-CN" altLang="en-US" sz="2000" dirty="0">
                <a:solidFill>
                  <a:srgbClr val="FF0000"/>
                </a:solidFill>
                <a:sym typeface="+mn-ea"/>
              </a:rPr>
              <a:t>天，秒，微秒</a:t>
            </a:r>
          </a:p>
          <a:p>
            <a:pPr lvl="1">
              <a:lnSpc>
                <a:spcPct val="100000"/>
              </a:lnSpc>
              <a:buClr>
                <a:srgbClr val="2965AB"/>
              </a:buClr>
              <a:buSzPct val="100000"/>
            </a:pPr>
            <a:r>
              <a:rPr sz="2000" dirty="0">
                <a:sym typeface="+mn-ea"/>
              </a:rPr>
              <a:t>给datetime对象加上或减去一个或多个timedelta，会产生一个新的对象</a:t>
            </a: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9" name="文本框 8"/>
          <p:cNvSpPr txBox="1"/>
          <p:nvPr/>
        </p:nvSpPr>
        <p:spPr>
          <a:xfrm>
            <a:off x="1055455" y="2497511"/>
            <a:ext cx="4847074" cy="400110"/>
          </a:xfrm>
          <a:prstGeom prst="rect">
            <a:avLst/>
          </a:prstGeom>
          <a:solidFill>
            <a:schemeClr val="bg1">
              <a:lumMod val="95000"/>
            </a:schemeClr>
          </a:solidFill>
        </p:spPr>
        <p:txBody>
          <a:bodyPr wrap="square" rtlCol="0" anchor="t">
            <a:spAutoFit/>
          </a:bodyPr>
          <a:lstStyle/>
          <a:p>
            <a:r>
              <a:rPr lang="zh-CN" altLang="en-US" sz="2000" dirty="0"/>
              <a:t>datetime.timedelta(365, 56532, 617646)</a:t>
            </a:r>
          </a:p>
        </p:txBody>
      </p:sp>
      <p:sp>
        <p:nvSpPr>
          <p:cNvPr id="11" name="文本框 10"/>
          <p:cNvSpPr txBox="1"/>
          <p:nvPr/>
        </p:nvSpPr>
        <p:spPr>
          <a:xfrm>
            <a:off x="1063891" y="5347380"/>
            <a:ext cx="6835140" cy="400110"/>
          </a:xfrm>
          <a:prstGeom prst="rect">
            <a:avLst/>
          </a:prstGeom>
          <a:solidFill>
            <a:schemeClr val="bg1">
              <a:lumMod val="95000"/>
            </a:schemeClr>
          </a:solidFill>
        </p:spPr>
        <p:txBody>
          <a:bodyPr wrap="square" rtlCol="0" anchor="t">
            <a:spAutoFit/>
          </a:bodyPr>
          <a:lstStyle/>
          <a:p>
            <a:r>
              <a:rPr lang="zh-CN" altLang="en-US" sz="2000" dirty="0"/>
              <a:t>datetime.datetime(2018, 12, 27, 15, 42, 12, 617646)</a:t>
            </a:r>
          </a:p>
        </p:txBody>
      </p:sp>
      <p:sp>
        <p:nvSpPr>
          <p:cNvPr id="2" name="矩形 1"/>
          <p:cNvSpPr/>
          <p:nvPr/>
        </p:nvSpPr>
        <p:spPr>
          <a:xfrm>
            <a:off x="1055440" y="1789579"/>
            <a:ext cx="6096000" cy="707886"/>
          </a:xfrm>
          <a:prstGeom prst="rect">
            <a:avLst/>
          </a:prstGeom>
        </p:spPr>
        <p:txBody>
          <a:bodyPr>
            <a:spAutoFit/>
          </a:bodyPr>
          <a:lstStyle/>
          <a:p>
            <a:r>
              <a:rPr lang="nn-NO" altLang="zh-CN" sz="2000" dirty="0">
                <a:solidFill>
                  <a:srgbClr val="000087"/>
                </a:solidFill>
                <a:highlight>
                  <a:srgbClr val="FFFFFF"/>
                </a:highlight>
                <a:latin typeface="Monaco" panose="020B0509030404040204" pitchFamily="49" charset="0"/>
              </a:rPr>
              <a:t>delta</a:t>
            </a:r>
            <a:r>
              <a:rPr lang="nn-NO" altLang="zh-CN" sz="2000" dirty="0">
                <a:solidFill>
                  <a:srgbClr val="5F5F00"/>
                </a:solidFill>
                <a:highlight>
                  <a:srgbClr val="FFFFFF"/>
                </a:highlight>
                <a:latin typeface="Monaco" panose="020B0509030404040204" pitchFamily="49" charset="0"/>
              </a:rPr>
              <a:t> </a:t>
            </a:r>
            <a:r>
              <a:rPr lang="nn-NO" altLang="zh-CN" sz="2000" dirty="0">
                <a:solidFill>
                  <a:srgbClr val="00005F"/>
                </a:solidFill>
                <a:highlight>
                  <a:srgbClr val="FFFFFF"/>
                </a:highlight>
                <a:latin typeface="Monaco" panose="020B0509030404040204" pitchFamily="49" charset="0"/>
              </a:rPr>
              <a:t>=</a:t>
            </a:r>
            <a:r>
              <a:rPr lang="nn-NO" altLang="zh-CN" sz="2000" dirty="0">
                <a:solidFill>
                  <a:srgbClr val="5F5F00"/>
                </a:solidFill>
                <a:highlight>
                  <a:srgbClr val="FFFFFF"/>
                </a:highlight>
                <a:latin typeface="Monaco" panose="020B0509030404040204" pitchFamily="49" charset="0"/>
              </a:rPr>
              <a:t> </a:t>
            </a:r>
            <a:r>
              <a:rPr lang="nn-NO" altLang="zh-CN" sz="2000" dirty="0">
                <a:solidFill>
                  <a:srgbClr val="000087"/>
                </a:solidFill>
                <a:highlight>
                  <a:srgbClr val="FFFFFF"/>
                </a:highlight>
                <a:latin typeface="Monaco" panose="020B0509030404040204" pitchFamily="49" charset="0"/>
              </a:rPr>
              <a:t>now</a:t>
            </a:r>
            <a:r>
              <a:rPr lang="nn-NO" altLang="zh-CN" sz="2000" dirty="0">
                <a:solidFill>
                  <a:srgbClr val="5F5F00"/>
                </a:solidFill>
                <a:highlight>
                  <a:srgbClr val="FFFFFF"/>
                </a:highlight>
                <a:latin typeface="Monaco" panose="020B0509030404040204" pitchFamily="49" charset="0"/>
              </a:rPr>
              <a:t> </a:t>
            </a:r>
            <a:r>
              <a:rPr lang="nn-NO" altLang="zh-CN" sz="2000" dirty="0">
                <a:solidFill>
                  <a:srgbClr val="00005F"/>
                </a:solidFill>
                <a:highlight>
                  <a:srgbClr val="FFFFFF"/>
                </a:highlight>
                <a:latin typeface="Monaco" panose="020B0509030404040204" pitchFamily="49" charset="0"/>
              </a:rPr>
              <a:t>-</a:t>
            </a:r>
            <a:r>
              <a:rPr lang="nn-NO" altLang="zh-CN" sz="2000" dirty="0">
                <a:solidFill>
                  <a:srgbClr val="5F5F00"/>
                </a:solidFill>
                <a:highlight>
                  <a:srgbClr val="FFFFFF"/>
                </a:highlight>
                <a:latin typeface="Monaco" panose="020B0509030404040204" pitchFamily="49" charset="0"/>
              </a:rPr>
              <a:t> </a:t>
            </a:r>
            <a:r>
              <a:rPr lang="nn-NO" altLang="zh-CN" sz="2000" dirty="0">
                <a:solidFill>
                  <a:srgbClr val="000087"/>
                </a:solidFill>
                <a:highlight>
                  <a:srgbClr val="FFFFFF"/>
                </a:highlight>
                <a:latin typeface="Monaco" panose="020B0509030404040204" pitchFamily="49" charset="0"/>
              </a:rPr>
              <a:t>datetime</a:t>
            </a:r>
            <a:r>
              <a:rPr lang="nn-NO" altLang="zh-CN" sz="2000" dirty="0">
                <a:solidFill>
                  <a:srgbClr val="00005F"/>
                </a:solidFill>
                <a:highlight>
                  <a:srgbClr val="FFFFFF"/>
                </a:highlight>
                <a:latin typeface="Monaco" panose="020B0509030404040204" pitchFamily="49" charset="0"/>
              </a:rPr>
              <a:t>(</a:t>
            </a:r>
            <a:r>
              <a:rPr lang="nn-NO" altLang="zh-CN" sz="2000" dirty="0">
                <a:solidFill>
                  <a:srgbClr val="005F00"/>
                </a:solidFill>
                <a:highlight>
                  <a:srgbClr val="FFFFFF"/>
                </a:highlight>
                <a:latin typeface="Monaco" panose="020B0509030404040204" pitchFamily="49" charset="0"/>
              </a:rPr>
              <a:t>2017</a:t>
            </a:r>
            <a:r>
              <a:rPr lang="nn-NO" altLang="zh-CN" sz="2000" dirty="0">
                <a:solidFill>
                  <a:srgbClr val="00005F"/>
                </a:solidFill>
                <a:highlight>
                  <a:srgbClr val="FFFFFF"/>
                </a:highlight>
                <a:latin typeface="Monaco" panose="020B0509030404040204" pitchFamily="49" charset="0"/>
              </a:rPr>
              <a:t>,</a:t>
            </a:r>
            <a:r>
              <a:rPr lang="nn-NO" altLang="zh-CN" sz="2000" dirty="0">
                <a:solidFill>
                  <a:srgbClr val="5F5F00"/>
                </a:solidFill>
                <a:highlight>
                  <a:srgbClr val="FFFFFF"/>
                </a:highlight>
                <a:latin typeface="Monaco" panose="020B0509030404040204" pitchFamily="49" charset="0"/>
              </a:rPr>
              <a:t> </a:t>
            </a:r>
            <a:r>
              <a:rPr lang="nn-NO" altLang="zh-CN" sz="2000" dirty="0">
                <a:solidFill>
                  <a:srgbClr val="005F00"/>
                </a:solidFill>
                <a:highlight>
                  <a:srgbClr val="FFFFFF"/>
                </a:highlight>
                <a:latin typeface="Monaco" panose="020B0509030404040204" pitchFamily="49" charset="0"/>
              </a:rPr>
              <a:t>12</a:t>
            </a:r>
            <a:r>
              <a:rPr lang="nn-NO" altLang="zh-CN" sz="2000" dirty="0">
                <a:solidFill>
                  <a:srgbClr val="00005F"/>
                </a:solidFill>
                <a:highlight>
                  <a:srgbClr val="FFFFFF"/>
                </a:highlight>
                <a:latin typeface="Monaco" panose="020B0509030404040204" pitchFamily="49" charset="0"/>
              </a:rPr>
              <a:t>,</a:t>
            </a:r>
            <a:r>
              <a:rPr lang="nn-NO" altLang="zh-CN" sz="2000" dirty="0">
                <a:solidFill>
                  <a:srgbClr val="005F00"/>
                </a:solidFill>
                <a:highlight>
                  <a:srgbClr val="FFFFFF"/>
                </a:highlight>
                <a:latin typeface="Monaco" panose="020B0509030404040204" pitchFamily="49" charset="0"/>
              </a:rPr>
              <a:t>17</a:t>
            </a:r>
            <a:r>
              <a:rPr lang="nn-NO" altLang="zh-CN" sz="2000" dirty="0">
                <a:solidFill>
                  <a:srgbClr val="00005F"/>
                </a:solidFill>
                <a:highlight>
                  <a:srgbClr val="FFFFFF"/>
                </a:highlight>
                <a:latin typeface="Monaco" panose="020B0509030404040204" pitchFamily="49" charset="0"/>
              </a:rPr>
              <a:t>)</a:t>
            </a:r>
            <a:endParaRPr lang="nn-NO"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delta</a:t>
            </a:r>
            <a:endParaRPr lang="zh-CN" altLang="en-US" sz="2000" dirty="0">
              <a:latin typeface="Monaco" panose="020B0509030404040204" pitchFamily="49" charset="0"/>
            </a:endParaRPr>
          </a:p>
        </p:txBody>
      </p:sp>
      <p:sp>
        <p:nvSpPr>
          <p:cNvPr id="3" name="矩形 2"/>
          <p:cNvSpPr/>
          <p:nvPr/>
        </p:nvSpPr>
        <p:spPr>
          <a:xfrm>
            <a:off x="1055440" y="3838341"/>
            <a:ext cx="6096000" cy="1015663"/>
          </a:xfrm>
          <a:prstGeom prst="rect">
            <a:avLst/>
          </a:prstGeom>
        </p:spPr>
        <p:txBody>
          <a:bodyPr>
            <a:spAutoFit/>
          </a:bodyPr>
          <a:lstStyle/>
          <a:p>
            <a:r>
              <a:rPr lang="en-US" altLang="zh-CN" sz="2000" dirty="0">
                <a:solidFill>
                  <a:srgbClr val="87005F"/>
                </a:solidFill>
                <a:highlight>
                  <a:srgbClr val="FFFFFF"/>
                </a:highlight>
                <a:latin typeface="Monaco" panose="020B0509030404040204" pitchFamily="49" charset="0"/>
              </a:rPr>
              <a:t>from</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datetime</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87005F"/>
                </a:solidFill>
                <a:highlight>
                  <a:srgbClr val="FFFFFF"/>
                </a:highlight>
                <a:latin typeface="Monaco" panose="020B0509030404040204" pitchFamily="49" charset="0"/>
              </a:rPr>
              <a:t>import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timedelta</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now</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timedelta</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10</a:t>
            </a:r>
            <a:r>
              <a:rPr lang="en-US" altLang="zh-CN" sz="2000" dirty="0">
                <a:solidFill>
                  <a:srgbClr val="00005F"/>
                </a:solidFill>
                <a:highlight>
                  <a:srgbClr val="FFFFFF"/>
                </a:highlight>
                <a:latin typeface="Monaco" panose="020B0509030404040204" pitchFamily="49" charset="0"/>
              </a:rPr>
              <a:t>)</a:t>
            </a:r>
          </a:p>
          <a:p>
            <a:r>
              <a:rPr lang="en-US" altLang="zh-CN" sz="2000" dirty="0">
                <a:solidFill>
                  <a:srgbClr val="5F5F00"/>
                </a:solidFill>
                <a:highlight>
                  <a:srgbClr val="FFFFFF"/>
                </a:highlight>
                <a:latin typeface="Monaco" panose="020B0509030404040204" pitchFamily="49" charset="0"/>
              </a:rPr>
              <a:t>#</a:t>
            </a:r>
            <a:r>
              <a:rPr lang="zh-CN" altLang="en-US" sz="2000" dirty="0">
                <a:solidFill>
                  <a:srgbClr val="5F5F00"/>
                </a:solidFill>
                <a:highlight>
                  <a:srgbClr val="FFFFFF"/>
                </a:highlight>
                <a:latin typeface="Monaco" panose="020B0509030404040204" pitchFamily="49" charset="0"/>
              </a:rPr>
              <a:t>解读：</a:t>
            </a:r>
            <a:r>
              <a:rPr lang="en-US" altLang="zh-CN" sz="2000" dirty="0">
                <a:solidFill>
                  <a:srgbClr val="5F5F00"/>
                </a:solidFill>
                <a:highlight>
                  <a:srgbClr val="FFFFFF"/>
                </a:highlight>
                <a:latin typeface="Monaco" panose="020B0509030404040204" pitchFamily="49" charset="0"/>
              </a:rPr>
              <a:t>now</a:t>
            </a:r>
            <a:r>
              <a:rPr lang="zh-CN" altLang="en-US" sz="2000" dirty="0">
                <a:solidFill>
                  <a:srgbClr val="5F5F00"/>
                </a:solidFill>
                <a:highlight>
                  <a:srgbClr val="FFFFFF"/>
                </a:highlight>
                <a:latin typeface="Monaco" panose="020B0509030404040204" pitchFamily="49" charset="0"/>
              </a:rPr>
              <a:t>的时间上加上</a:t>
            </a:r>
            <a:r>
              <a:rPr lang="en-US" altLang="zh-CN" sz="2000" dirty="0">
                <a:solidFill>
                  <a:srgbClr val="5F5F00"/>
                </a:solidFill>
                <a:highlight>
                  <a:srgbClr val="FFFFFF"/>
                </a:highlight>
                <a:latin typeface="Monaco" panose="020B0509030404040204" pitchFamily="49" charset="0"/>
              </a:rPr>
              <a:t>10</a:t>
            </a:r>
            <a:r>
              <a:rPr lang="zh-CN" altLang="en-US" sz="2000" dirty="0">
                <a:solidFill>
                  <a:srgbClr val="5F5F00"/>
                </a:solidFill>
                <a:highlight>
                  <a:srgbClr val="FFFFFF"/>
                </a:highlight>
                <a:latin typeface="Monaco" panose="020B0509030404040204" pitchFamily="49" charset="0"/>
              </a:rPr>
              <a:t>天</a:t>
            </a:r>
            <a:endParaRPr lang="en-US" altLang="zh-CN"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b="1" dirty="0">
                <a:solidFill>
                  <a:srgbClr val="2965AB"/>
                </a:solidFill>
              </a:rPr>
              <a:t>字符串和datetime的转换</a:t>
            </a:r>
          </a:p>
        </p:txBody>
      </p:sp>
      <p:sp>
        <p:nvSpPr>
          <p:cNvPr id="5" name="Rectangle 3"/>
          <p:cNvSpPr txBox="1">
            <a:spLocks noChangeArrowheads="1"/>
          </p:cNvSpPr>
          <p:nvPr/>
        </p:nvSpPr>
        <p:spPr>
          <a:xfrm>
            <a:off x="488841" y="830282"/>
            <a:ext cx="10081120" cy="7067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时间转换成字符串</a:t>
            </a:r>
          </a:p>
          <a:p>
            <a:pPr lvl="1">
              <a:lnSpc>
                <a:spcPct val="100000"/>
              </a:lnSpc>
              <a:buClr>
                <a:srgbClr val="2965AB"/>
              </a:buClr>
              <a:buSzPct val="100000"/>
            </a:pPr>
            <a:r>
              <a:rPr lang="zh-CN" altLang="en-US" sz="2000" dirty="0">
                <a:solidFill>
                  <a:schemeClr val="tx1"/>
                </a:solidFill>
                <a:sym typeface="+mn-ea"/>
              </a:rPr>
              <a:t>利用str 或strftime</a:t>
            </a:r>
          </a:p>
          <a:p>
            <a:pPr lvl="1">
              <a:lnSpc>
                <a:spcPct val="100000"/>
              </a:lnSpc>
              <a:buClr>
                <a:srgbClr val="2965AB"/>
              </a:buClr>
              <a:buSzPct val="100000"/>
            </a:pPr>
            <a:r>
              <a:rPr lang="zh-CN" altLang="en-US" sz="2000" dirty="0">
                <a:solidFill>
                  <a:schemeClr val="tx1"/>
                </a:solidFill>
                <a:sym typeface="+mn-ea"/>
              </a:rPr>
              <a:t>先用</a:t>
            </a:r>
            <a:r>
              <a:rPr lang="en-US" altLang="zh-CN" sz="2000" dirty="0">
                <a:solidFill>
                  <a:schemeClr val="tx1"/>
                </a:solidFill>
                <a:sym typeface="+mn-ea"/>
              </a:rPr>
              <a:t>datetime()</a:t>
            </a:r>
            <a:r>
              <a:rPr lang="zh-CN" altLang="en-US" sz="2000" dirty="0">
                <a:solidFill>
                  <a:schemeClr val="tx1"/>
                </a:solidFill>
                <a:sym typeface="+mn-ea"/>
              </a:rPr>
              <a:t>函数确定一个时间，例：</a:t>
            </a:r>
          </a:p>
          <a:p>
            <a:pPr lvl="1">
              <a:lnSpc>
                <a:spcPct val="100000"/>
              </a:lnSpc>
              <a:buClr>
                <a:srgbClr val="2965AB"/>
              </a:buClr>
              <a:buSzPct val="100000"/>
            </a:pPr>
            <a:endParaRPr lang="zh-CN" altLang="en-US" sz="2000" dirty="0">
              <a:solidFill>
                <a:schemeClr val="tx1"/>
              </a:solidFill>
              <a:sym typeface="+mn-ea"/>
            </a:endParaRPr>
          </a:p>
          <a:p>
            <a:pPr lvl="1">
              <a:lnSpc>
                <a:spcPct val="100000"/>
              </a:lnSpc>
              <a:buClr>
                <a:srgbClr val="2965AB"/>
              </a:buClr>
              <a:buSzPct val="100000"/>
            </a:pPr>
            <a:endParaRPr lang="zh-CN" altLang="en-US" sz="2000" dirty="0">
              <a:solidFill>
                <a:schemeClr val="tx1"/>
              </a:solidFill>
              <a:sym typeface="+mn-ea"/>
            </a:endParaRPr>
          </a:p>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3" name="文本框 2"/>
          <p:cNvSpPr txBox="1"/>
          <p:nvPr/>
        </p:nvSpPr>
        <p:spPr>
          <a:xfrm>
            <a:off x="1260292" y="2702569"/>
            <a:ext cx="4453388" cy="400110"/>
          </a:xfrm>
          <a:prstGeom prst="rect">
            <a:avLst/>
          </a:prstGeom>
          <a:solidFill>
            <a:schemeClr val="bg1">
              <a:lumMod val="95000"/>
            </a:schemeClr>
          </a:solidFill>
        </p:spPr>
        <p:txBody>
          <a:bodyPr wrap="square" rtlCol="0" anchor="t">
            <a:spAutoFit/>
          </a:bodyPr>
          <a:lstStyle/>
          <a:p>
            <a:r>
              <a:rPr lang="zh-CN" altLang="en-US" sz="2000" dirty="0"/>
              <a:t>datetime.datetime(2018, 5, 2, 0, 0)</a:t>
            </a:r>
          </a:p>
        </p:txBody>
      </p:sp>
      <p:sp>
        <p:nvSpPr>
          <p:cNvPr id="7" name="文本框 6"/>
          <p:cNvSpPr txBox="1"/>
          <p:nvPr/>
        </p:nvSpPr>
        <p:spPr>
          <a:xfrm>
            <a:off x="1260599" y="4404347"/>
            <a:ext cx="2540000" cy="400110"/>
          </a:xfrm>
          <a:prstGeom prst="rect">
            <a:avLst/>
          </a:prstGeom>
          <a:solidFill>
            <a:schemeClr val="bg1">
              <a:lumMod val="95000"/>
            </a:schemeClr>
          </a:solidFill>
        </p:spPr>
        <p:txBody>
          <a:bodyPr wrap="square" rtlCol="0" anchor="t">
            <a:spAutoFit/>
          </a:bodyPr>
          <a:lstStyle/>
          <a:p>
            <a:r>
              <a:rPr lang="zh-CN" altLang="en-US" sz="2000" dirty="0"/>
              <a:t>'2018-05-02 00:00:00'</a:t>
            </a:r>
          </a:p>
        </p:txBody>
      </p:sp>
      <p:sp>
        <p:nvSpPr>
          <p:cNvPr id="12" name="文本框 11"/>
          <p:cNvSpPr txBox="1"/>
          <p:nvPr/>
        </p:nvSpPr>
        <p:spPr>
          <a:xfrm>
            <a:off x="7871961" y="3408663"/>
            <a:ext cx="2467292" cy="400110"/>
          </a:xfrm>
          <a:prstGeom prst="rect">
            <a:avLst/>
          </a:prstGeom>
          <a:solidFill>
            <a:schemeClr val="bg1">
              <a:lumMod val="95000"/>
            </a:schemeClr>
          </a:solidFill>
        </p:spPr>
        <p:txBody>
          <a:bodyPr wrap="square" rtlCol="0" anchor="t">
            <a:spAutoFit/>
          </a:bodyPr>
          <a:lstStyle/>
          <a:p>
            <a:r>
              <a:rPr lang="zh-CN" altLang="en-US" sz="2000" dirty="0"/>
              <a:t>'05-02-2018'</a:t>
            </a:r>
          </a:p>
        </p:txBody>
      </p:sp>
      <p:sp>
        <p:nvSpPr>
          <p:cNvPr id="8" name="矩形 7"/>
          <p:cNvSpPr/>
          <p:nvPr/>
        </p:nvSpPr>
        <p:spPr>
          <a:xfrm>
            <a:off x="1260292" y="1907736"/>
            <a:ext cx="4176464" cy="706755"/>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stamp</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datetime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2018</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2</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stamp</a:t>
            </a:r>
            <a:endParaRPr lang="zh-CN" altLang="en-US" sz="2000" dirty="0">
              <a:solidFill>
                <a:srgbClr val="87875F"/>
              </a:solidFill>
              <a:highlight>
                <a:srgbClr val="FFFFFF"/>
              </a:highlight>
              <a:latin typeface="Monaco" panose="020B0509030404040204" pitchFamily="49" charset="0"/>
              <a:sym typeface="+mn-ea"/>
            </a:endParaRPr>
          </a:p>
        </p:txBody>
      </p:sp>
      <p:sp>
        <p:nvSpPr>
          <p:cNvPr id="10" name="矩形 9"/>
          <p:cNvSpPr/>
          <p:nvPr/>
        </p:nvSpPr>
        <p:spPr>
          <a:xfrm>
            <a:off x="1251585" y="3928110"/>
            <a:ext cx="3535045" cy="398780"/>
          </a:xfrm>
          <a:prstGeom prst="rect">
            <a:avLst/>
          </a:prstGeom>
        </p:spPr>
        <p:txBody>
          <a:bodyPr wrap="square">
            <a:spAutoFit/>
          </a:bodyPr>
          <a:lstStyle/>
          <a:p>
            <a:pPr algn="l"/>
            <a:r>
              <a:rPr lang="en-US" altLang="zh-CN" sz="2000" dirty="0">
                <a:solidFill>
                  <a:srgbClr val="000087"/>
                </a:solidFill>
                <a:highlight>
                  <a:srgbClr val="FFFFFF"/>
                </a:highlight>
                <a:latin typeface="Monaco" panose="020B0509030404040204" pitchFamily="49" charset="0"/>
              </a:rPr>
              <a:t>str</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stamp</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字符串型</a:t>
            </a:r>
            <a:endParaRPr lang="en-US" altLang="zh-CN" sz="2000" dirty="0">
              <a:solidFill>
                <a:srgbClr val="5F5F00"/>
              </a:solidFill>
              <a:highlight>
                <a:srgbClr val="FFFFFF"/>
              </a:highlight>
              <a:latin typeface="Monaco" panose="020B0509030404040204" pitchFamily="49" charset="0"/>
            </a:endParaRPr>
          </a:p>
        </p:txBody>
      </p:sp>
      <p:sp>
        <p:nvSpPr>
          <p:cNvPr id="17" name="矩形 16"/>
          <p:cNvSpPr/>
          <p:nvPr/>
        </p:nvSpPr>
        <p:spPr>
          <a:xfrm>
            <a:off x="7748270" y="2393000"/>
            <a:ext cx="4090670" cy="1015663"/>
          </a:xfrm>
          <a:prstGeom prst="rect">
            <a:avLst/>
          </a:prstGeom>
        </p:spPr>
        <p:txBody>
          <a:bodyPr wrap="square">
            <a:spAutoFit/>
          </a:bodyPr>
          <a:lstStyle/>
          <a:p>
            <a:r>
              <a:rPr lang="en-US" altLang="zh-CN" sz="2000" dirty="0">
                <a:solidFill>
                  <a:srgbClr val="87875F"/>
                </a:solidFill>
                <a:highlight>
                  <a:srgbClr val="FFFFFF"/>
                </a:highlight>
                <a:latin typeface="Monaco" panose="020B0509030404040204" pitchFamily="49" charset="0"/>
              </a:rPr>
              <a:t>#str</a:t>
            </a:r>
            <a:r>
              <a:rPr lang="zh-CN" altLang="en-US" sz="2000" dirty="0">
                <a:solidFill>
                  <a:srgbClr val="87875F"/>
                </a:solidFill>
                <a:highlight>
                  <a:srgbClr val="FFFFFF"/>
                </a:highlight>
                <a:latin typeface="Monaco" panose="020B0509030404040204" pitchFamily="49" charset="0"/>
              </a:rPr>
              <a:t>字符串，</a:t>
            </a:r>
            <a:r>
              <a:rPr lang="en-US" altLang="zh-CN" sz="2000" dirty="0">
                <a:solidFill>
                  <a:srgbClr val="87875F"/>
                </a:solidFill>
                <a:highlight>
                  <a:srgbClr val="FFFFFF"/>
                </a:highlight>
                <a:latin typeface="Monaco" panose="020B0509030404040204" pitchFamily="49" charset="0"/>
              </a:rPr>
              <a:t>f</a:t>
            </a:r>
            <a:r>
              <a:rPr lang="zh-CN" altLang="en-US" sz="2000" dirty="0">
                <a:solidFill>
                  <a:srgbClr val="87875F"/>
                </a:solidFill>
                <a:highlight>
                  <a:srgbClr val="FFFFFF"/>
                </a:highlight>
                <a:latin typeface="Monaco" panose="020B0509030404040204" pitchFamily="49" charset="0"/>
              </a:rPr>
              <a:t>，</a:t>
            </a:r>
            <a:r>
              <a:rPr lang="en-US" altLang="zh-CN" sz="2000" dirty="0">
                <a:solidFill>
                  <a:srgbClr val="87875F"/>
                </a:solidFill>
                <a:highlight>
                  <a:srgbClr val="FFFFFF"/>
                </a:highlight>
                <a:latin typeface="Monaco" panose="020B0509030404040204" pitchFamily="49" charset="0"/>
              </a:rPr>
              <a:t>format,</a:t>
            </a:r>
            <a:r>
              <a:rPr lang="zh-CN" altLang="en-US" sz="2000" dirty="0">
                <a:solidFill>
                  <a:srgbClr val="87875F"/>
                </a:solidFill>
                <a:highlight>
                  <a:srgbClr val="FFFFFF"/>
                </a:highlight>
                <a:latin typeface="Monaco" panose="020B0509030404040204" pitchFamily="49" charset="0"/>
              </a:rPr>
              <a:t>格式，</a:t>
            </a:r>
            <a:r>
              <a:rPr lang="en-US" altLang="zh-CN" sz="2000" dirty="0">
                <a:solidFill>
                  <a:srgbClr val="87875F"/>
                </a:solidFill>
                <a:highlight>
                  <a:srgbClr val="FFFFFF"/>
                </a:highlight>
                <a:latin typeface="Monaco" panose="020B0509030404040204" pitchFamily="49" charset="0"/>
              </a:rPr>
              <a:t>%Y</a:t>
            </a:r>
            <a:r>
              <a:rPr lang="zh-CN" altLang="en-US" sz="2000" dirty="0">
                <a:solidFill>
                  <a:srgbClr val="87875F"/>
                </a:solidFill>
                <a:highlight>
                  <a:srgbClr val="FFFFFF"/>
                </a:highlight>
                <a:latin typeface="Monaco" panose="020B0509030404040204" pitchFamily="49" charset="0"/>
              </a:rPr>
              <a:t>是</a:t>
            </a:r>
            <a:r>
              <a:rPr lang="en-US" altLang="zh-CN" sz="2000" dirty="0">
                <a:solidFill>
                  <a:srgbClr val="87875F"/>
                </a:solidFill>
                <a:highlight>
                  <a:srgbClr val="FFFFFF"/>
                </a:highlight>
                <a:latin typeface="Monaco" panose="020B0509030404040204" pitchFamily="49" charset="0"/>
              </a:rPr>
              <a:t>4</a:t>
            </a:r>
            <a:r>
              <a:rPr lang="zh-CN" altLang="en-US" sz="2000" dirty="0">
                <a:solidFill>
                  <a:srgbClr val="87875F"/>
                </a:solidFill>
                <a:highlight>
                  <a:srgbClr val="FFFFFF"/>
                </a:highlight>
                <a:latin typeface="Monaco" panose="020B0509030404040204" pitchFamily="49" charset="0"/>
              </a:rPr>
              <a:t>位年，</a:t>
            </a:r>
            <a:r>
              <a:rPr lang="en-US" altLang="zh-CN" sz="2000" dirty="0">
                <a:solidFill>
                  <a:srgbClr val="87875F"/>
                </a:solidFill>
                <a:highlight>
                  <a:srgbClr val="FFFFFF"/>
                </a:highlight>
                <a:latin typeface="Monaco" panose="020B0509030404040204" pitchFamily="49" charset="0"/>
              </a:rPr>
              <a:t>%y</a:t>
            </a:r>
            <a:r>
              <a:rPr lang="zh-CN" altLang="en-US" sz="2000" dirty="0">
                <a:solidFill>
                  <a:srgbClr val="87875F"/>
                </a:solidFill>
                <a:highlight>
                  <a:srgbClr val="FFFFFF"/>
                </a:highlight>
                <a:latin typeface="Monaco" panose="020B0509030404040204" pitchFamily="49" charset="0"/>
              </a:rPr>
              <a:t>是</a:t>
            </a:r>
            <a:r>
              <a:rPr lang="en-US" altLang="zh-CN" sz="2000" dirty="0">
                <a:solidFill>
                  <a:srgbClr val="87875F"/>
                </a:solidFill>
                <a:highlight>
                  <a:srgbClr val="FFFFFF"/>
                </a:highlight>
                <a:latin typeface="Monaco" panose="020B0509030404040204" pitchFamily="49" charset="0"/>
              </a:rPr>
              <a:t>2</a:t>
            </a:r>
            <a:r>
              <a:rPr lang="zh-CN" altLang="en-US" sz="2000" dirty="0">
                <a:solidFill>
                  <a:srgbClr val="87875F"/>
                </a:solidFill>
                <a:highlight>
                  <a:srgbClr val="FFFFFF"/>
                </a:highlight>
                <a:latin typeface="Monaco" panose="020B0509030404040204" pitchFamily="49" charset="0"/>
              </a:rPr>
              <a:t>位年</a:t>
            </a:r>
            <a:endParaRPr lang="zh-CN" altLang="en-US"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stamp</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str</a:t>
            </a:r>
            <a:r>
              <a:rPr lang="en-US" altLang="zh-CN" sz="2000" dirty="0" err="1">
                <a:solidFill>
                  <a:srgbClr val="FF0000"/>
                </a:solidFill>
                <a:highlight>
                  <a:srgbClr val="FFFFFF"/>
                </a:highlight>
                <a:latin typeface="Monaco" panose="020B0509030404040204" pitchFamily="49" charset="0"/>
              </a:rPr>
              <a:t>f</a:t>
            </a:r>
            <a:r>
              <a:rPr lang="en-US" altLang="zh-CN" sz="2000" dirty="0" err="1">
                <a:solidFill>
                  <a:srgbClr val="000087"/>
                </a:solidFill>
                <a:highlight>
                  <a:srgbClr val="FFFFFF"/>
                </a:highlight>
                <a:latin typeface="Monaco" panose="020B0509030404040204" pitchFamily="49" charset="0"/>
              </a:rPr>
              <a:t>time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'%m-%d-%Y'</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18" name="文本框 17"/>
          <p:cNvSpPr txBox="1"/>
          <p:nvPr/>
        </p:nvSpPr>
        <p:spPr>
          <a:xfrm>
            <a:off x="7835607" y="4306236"/>
            <a:ext cx="3364230" cy="1938992"/>
          </a:xfrm>
          <a:prstGeom prst="rect">
            <a:avLst/>
          </a:prstGeom>
          <a:noFill/>
        </p:spPr>
        <p:txBody>
          <a:bodyPr wrap="square" rtlCol="0" anchor="t">
            <a:spAutoFit/>
          </a:bodyPr>
          <a:lstStyle/>
          <a:p>
            <a:r>
              <a:rPr lang="zh-CN" altLang="en-US" sz="2000" dirty="0">
                <a:latin typeface="微软雅黑 Light" panose="020B0502040204020203" pitchFamily="34" charset="-122"/>
                <a:ea typeface="微软雅黑 Light" panose="020B0502040204020203" pitchFamily="34" charset="-122"/>
              </a:rPr>
              <a:t>代码	说明</a:t>
            </a:r>
          </a:p>
          <a:p>
            <a:r>
              <a:rPr lang="zh-CN" altLang="en-US" sz="2000" dirty="0">
                <a:latin typeface="微软雅黑 Light" panose="020B0502040204020203" pitchFamily="34" charset="-122"/>
                <a:ea typeface="微软雅黑 Light" panose="020B0502040204020203" pitchFamily="34" charset="-122"/>
              </a:rPr>
              <a:t>%Y	4位数的年</a:t>
            </a:r>
          </a:p>
          <a:p>
            <a:r>
              <a:rPr lang="zh-CN" altLang="en-US" sz="2000" dirty="0">
                <a:latin typeface="微软雅黑 Light" panose="020B0502040204020203" pitchFamily="34" charset="-122"/>
                <a:ea typeface="微软雅黑 Light" panose="020B0502040204020203" pitchFamily="34" charset="-122"/>
              </a:rPr>
              <a:t>%y	2位数的年</a:t>
            </a:r>
          </a:p>
          <a:p>
            <a:r>
              <a:rPr lang="zh-CN" altLang="en-US" sz="2000" dirty="0">
                <a:latin typeface="微软雅黑 Light" panose="020B0502040204020203" pitchFamily="34" charset="-122"/>
                <a:ea typeface="微软雅黑 Light" panose="020B0502040204020203" pitchFamily="34" charset="-122"/>
              </a:rPr>
              <a:t>%m	2位数的月[01,12]</a:t>
            </a:r>
          </a:p>
          <a:p>
            <a:r>
              <a:rPr lang="zh-CN" altLang="en-US" sz="2000" dirty="0">
                <a:latin typeface="微软雅黑 Light" panose="020B0502040204020203" pitchFamily="34" charset="-122"/>
                <a:ea typeface="微软雅黑 Light" panose="020B0502040204020203" pitchFamily="34" charset="-122"/>
              </a:rPr>
              <a:t>%d	2位数的日[01,31]</a:t>
            </a:r>
          </a:p>
          <a:p>
            <a:r>
              <a:rPr lang="zh-CN" altLang="en-US" sz="2000" dirty="0">
                <a:latin typeface="微软雅黑 Light" panose="020B0502040204020203" pitchFamily="34" charset="-122"/>
                <a:ea typeface="微软雅黑 Light" panose="020B0502040204020203" pitchFamily="34" charset="-122"/>
              </a:rPr>
              <a:t>%H	24小时制的时[00,23]</a:t>
            </a:r>
          </a:p>
        </p:txBody>
      </p:sp>
      <p:sp>
        <p:nvSpPr>
          <p:cNvPr id="19" name="文本框 18"/>
          <p:cNvSpPr txBox="1"/>
          <p:nvPr/>
        </p:nvSpPr>
        <p:spPr>
          <a:xfrm>
            <a:off x="7835607" y="3906126"/>
            <a:ext cx="2540000" cy="400110"/>
          </a:xfrm>
          <a:prstGeom prst="rect">
            <a:avLst/>
          </a:prstGeom>
          <a:noFill/>
        </p:spPr>
        <p:txBody>
          <a:bodyPr wrap="square" rtlCol="0" anchor="t">
            <a:spAutoFit/>
          </a:bodyPr>
          <a:lstStyle/>
          <a:p>
            <a:r>
              <a:rPr lang="zh-CN" altLang="en-US" sz="2000" dirty="0">
                <a:latin typeface="微软雅黑 Light" panose="020B0502040204020203" pitchFamily="34" charset="-122"/>
                <a:ea typeface="微软雅黑 Light" panose="020B0502040204020203" pitchFamily="34" charset="-122"/>
              </a:rPr>
              <a:t>datetime格式定义</a:t>
            </a:r>
          </a:p>
        </p:txBody>
      </p:sp>
      <p:cxnSp>
        <p:nvCxnSpPr>
          <p:cNvPr id="2" name="直接箭头连接符 1"/>
          <p:cNvCxnSpPr/>
          <p:nvPr/>
        </p:nvCxnSpPr>
        <p:spPr>
          <a:xfrm>
            <a:off x="1903730" y="3093720"/>
            <a:ext cx="0" cy="784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cxnSpLocks/>
            <a:stCxn id="3" idx="3"/>
            <a:endCxn id="17" idx="1"/>
          </p:cNvCxnSpPr>
          <p:nvPr/>
        </p:nvCxnSpPr>
        <p:spPr>
          <a:xfrm flipV="1">
            <a:off x="5713680" y="2900832"/>
            <a:ext cx="2034590" cy="1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65325" y="3286760"/>
            <a:ext cx="1130300" cy="398780"/>
          </a:xfrm>
          <a:prstGeom prst="rect">
            <a:avLst/>
          </a:prstGeom>
          <a:noFill/>
        </p:spPr>
        <p:txBody>
          <a:bodyPr wrap="square" rtlCol="0">
            <a:spAutoFit/>
          </a:bodyPr>
          <a:lstStyle/>
          <a:p>
            <a:r>
              <a:rPr lang="en-US" altLang="zh-CN" sz="2000">
                <a:latin typeface="微软雅黑 Light" charset="0"/>
                <a:ea typeface="微软雅黑" panose="020B0503020204020204" charset="-122"/>
                <a:cs typeface="微软雅黑 Light" charset="0"/>
              </a:rPr>
              <a:t>str</a:t>
            </a:r>
            <a:r>
              <a:rPr lang="zh-CN" altLang="en-US" sz="2000">
                <a:latin typeface="微软雅黑 Light" charset="0"/>
                <a:ea typeface="微软雅黑" panose="020B0503020204020204" charset="-122"/>
                <a:cs typeface="微软雅黑 Light" charset="0"/>
              </a:rPr>
              <a:t>函数</a:t>
            </a:r>
          </a:p>
        </p:txBody>
      </p:sp>
      <p:sp>
        <p:nvSpPr>
          <p:cNvPr id="13" name="文本框 12"/>
          <p:cNvSpPr txBox="1"/>
          <p:nvPr/>
        </p:nvSpPr>
        <p:spPr>
          <a:xfrm>
            <a:off x="6165850" y="2548890"/>
            <a:ext cx="1130935" cy="706755"/>
          </a:xfrm>
          <a:prstGeom prst="rect">
            <a:avLst/>
          </a:prstGeom>
          <a:noFill/>
        </p:spPr>
        <p:txBody>
          <a:bodyPr wrap="square" rtlCol="0">
            <a:spAutoFit/>
          </a:bodyPr>
          <a:lstStyle/>
          <a:p>
            <a:pPr algn="ctr"/>
            <a:r>
              <a:rPr lang="zh-CN" altLang="en-US" sz="2000" dirty="0">
                <a:sym typeface="+mn-ea"/>
              </a:rPr>
              <a:t>strftime</a:t>
            </a:r>
            <a:r>
              <a:rPr lang="zh-CN" altLang="en-US" sz="2000" dirty="0">
                <a:latin typeface="微软雅黑 Light" charset="0"/>
                <a:ea typeface="微软雅黑" panose="020B0503020204020204" charset="-122"/>
                <a:cs typeface="微软雅黑 Light" charset="0"/>
              </a:rPr>
              <a:t>函数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b="1" dirty="0">
                <a:solidFill>
                  <a:srgbClr val="2965AB"/>
                </a:solidFill>
              </a:rPr>
              <a:t>字符串和datetime的转换</a:t>
            </a:r>
          </a:p>
        </p:txBody>
      </p:sp>
      <p:sp>
        <p:nvSpPr>
          <p:cNvPr id="5" name="Rectangle 3"/>
          <p:cNvSpPr txBox="1">
            <a:spLocks noChangeArrowheads="1"/>
          </p:cNvSpPr>
          <p:nvPr/>
        </p:nvSpPr>
        <p:spPr>
          <a:xfrm>
            <a:off x="498104" y="1052736"/>
            <a:ext cx="10081120" cy="10147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字符串转换成时间</a:t>
            </a:r>
          </a:p>
          <a:p>
            <a:pPr lvl="1">
              <a:lnSpc>
                <a:spcPct val="100000"/>
              </a:lnSpc>
              <a:buClr>
                <a:srgbClr val="2965AB"/>
              </a:buClr>
              <a:buSzPct val="100000"/>
            </a:pPr>
            <a:r>
              <a:rPr lang="zh-CN" altLang="en-US" sz="2000" dirty="0">
                <a:sym typeface="+mn-ea"/>
              </a:rPr>
              <a:t>利用strptime将字符串转换成时间</a:t>
            </a:r>
            <a:endParaRPr lang="en-US" altLang="zh-CN" sz="2000" dirty="0">
              <a:sym typeface="+mn-ea"/>
            </a:endParaRPr>
          </a:p>
          <a:p>
            <a:pPr lvl="1">
              <a:lnSpc>
                <a:spcPct val="100000"/>
              </a:lnSpc>
              <a:buClr>
                <a:srgbClr val="2965AB"/>
              </a:buClr>
              <a:buSzPct val="100000"/>
            </a:pPr>
            <a:r>
              <a:rPr lang="zh-CN" altLang="en-US" sz="2000" dirty="0">
                <a:sym typeface="+mn-ea"/>
              </a:rPr>
              <a:t>关键字母：</a:t>
            </a:r>
            <a:r>
              <a:rPr lang="en-US" altLang="zh-CN" sz="2000" dirty="0">
                <a:sym typeface="+mn-ea"/>
              </a:rPr>
              <a:t>p: pointed to </a:t>
            </a:r>
            <a:r>
              <a:rPr lang="zh-CN" altLang="en-US" sz="2000" dirty="0">
                <a:sym typeface="+mn-ea"/>
              </a:rPr>
              <a:t>指向</a:t>
            </a: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15" name="文本框 14"/>
          <p:cNvSpPr txBox="1"/>
          <p:nvPr/>
        </p:nvSpPr>
        <p:spPr>
          <a:xfrm>
            <a:off x="1085275" y="4221088"/>
            <a:ext cx="4453389" cy="400110"/>
          </a:xfrm>
          <a:prstGeom prst="rect">
            <a:avLst/>
          </a:prstGeom>
          <a:solidFill>
            <a:schemeClr val="bg1">
              <a:lumMod val="95000"/>
            </a:schemeClr>
          </a:solidFill>
        </p:spPr>
        <p:txBody>
          <a:bodyPr wrap="square" rtlCol="0" anchor="t">
            <a:spAutoFit/>
          </a:bodyPr>
          <a:lstStyle/>
          <a:p>
            <a:r>
              <a:rPr lang="zh-CN" altLang="en-US" sz="2000" dirty="0"/>
              <a:t>datetime.datetime(2018, 5, 2, 0, 0)</a:t>
            </a:r>
          </a:p>
        </p:txBody>
      </p:sp>
      <p:sp>
        <p:nvSpPr>
          <p:cNvPr id="9" name="矩形 8"/>
          <p:cNvSpPr/>
          <p:nvPr/>
        </p:nvSpPr>
        <p:spPr>
          <a:xfrm>
            <a:off x="1050183" y="2333745"/>
            <a:ext cx="6096000" cy="1631216"/>
          </a:xfrm>
          <a:prstGeom prst="rect">
            <a:avLst/>
          </a:prstGeom>
        </p:spPr>
        <p:txBody>
          <a:bodyPr>
            <a:spAutoFit/>
          </a:bodyPr>
          <a:lstStyle/>
          <a:p>
            <a:r>
              <a:rPr lang="en-US" altLang="zh-CN" sz="2000" dirty="0">
                <a:solidFill>
                  <a:srgbClr val="000087"/>
                </a:solidFill>
                <a:highlight>
                  <a:srgbClr val="FFFFFF"/>
                </a:highlight>
                <a:latin typeface="Monaco" panose="020B0509030404040204" pitchFamily="49" charset="0"/>
              </a:rPr>
              <a:t>value</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'2018-05-02'</a:t>
            </a:r>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字符串</a:t>
            </a:r>
          </a:p>
          <a:p>
            <a:r>
              <a:rPr lang="en-US" altLang="zh-CN" sz="2000" dirty="0">
                <a:solidFill>
                  <a:srgbClr val="87875F"/>
                </a:solidFill>
                <a:highlight>
                  <a:srgbClr val="FFFFFF"/>
                </a:highlight>
                <a:latin typeface="Monaco" panose="020B0509030404040204" pitchFamily="49" charset="0"/>
                <a:sym typeface="+mn-ea"/>
              </a:rPr>
              <a:t>#</a:t>
            </a:r>
            <a:r>
              <a:rPr lang="zh-CN" altLang="en-US" sz="2000" dirty="0">
                <a:solidFill>
                  <a:srgbClr val="87875F"/>
                </a:solidFill>
                <a:highlight>
                  <a:srgbClr val="FFFFFF"/>
                </a:highlight>
                <a:latin typeface="Monaco" panose="020B0509030404040204" pitchFamily="49" charset="0"/>
                <a:sym typeface="+mn-ea"/>
              </a:rPr>
              <a:t>字符串转换为时间</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datetime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strptime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value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'%Y-%m-%d'</a:t>
            </a:r>
            <a:r>
              <a:rPr lang="en-US" altLang="zh-CN" sz="2000" dirty="0">
                <a:solidFill>
                  <a:srgbClr val="00005F"/>
                </a:solidFill>
                <a:highlight>
                  <a:srgbClr val="FFFFFF"/>
                </a:highlight>
                <a:latin typeface="Monaco" panose="020B0509030404040204" pitchFamily="49" charset="0"/>
              </a:rPr>
              <a:t>)</a:t>
            </a:r>
          </a:p>
          <a:p>
            <a:r>
              <a:rPr lang="zh-CN" altLang="en-US" sz="2000" dirty="0">
                <a:solidFill>
                  <a:srgbClr val="00005F"/>
                </a:solidFill>
                <a:highlight>
                  <a:srgbClr val="FFFFFF"/>
                </a:highlight>
                <a:latin typeface="Monaco" panose="020B0509030404040204" pitchFamily="49" charset="0"/>
              </a:rPr>
              <a:t>可以合并：</a:t>
            </a:r>
            <a:endParaRPr lang="en-US" altLang="zh-CN" sz="2000" dirty="0">
              <a:solidFill>
                <a:srgbClr val="00005F"/>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datetime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strptime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'2018-05-02'</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'%Y-%m-%d’</a:t>
            </a:r>
            <a:r>
              <a:rPr lang="en-US" altLang="zh-CN" sz="2000" dirty="0">
                <a:solidFill>
                  <a:srgbClr val="00005F"/>
                </a:solidFill>
                <a:highlight>
                  <a:srgbClr val="FFFFFF"/>
                </a:highlight>
                <a:latin typeface="Monaco" panose="020B0509030404040204"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99C5FC-4527-4B9A-BC5A-291BAEC61EEC}"/>
              </a:ext>
            </a:extLst>
          </p:cNvPr>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b="1" dirty="0">
                <a:solidFill>
                  <a:srgbClr val="2965AB"/>
                </a:solidFill>
                <a:sym typeface="+mn-ea"/>
              </a:rPr>
              <a:t>Anaconda</a:t>
            </a:r>
            <a:r>
              <a:rPr kumimoji="1" lang="zh-CN" altLang="en-US" b="1" dirty="0">
                <a:solidFill>
                  <a:srgbClr val="2965AB"/>
                </a:solidFill>
                <a:sym typeface="+mn-ea"/>
              </a:rPr>
              <a:t>安装</a:t>
            </a:r>
            <a:endParaRPr kumimoji="1" lang="en-US" altLang="zh-CN" b="1" dirty="0">
              <a:solidFill>
                <a:srgbClr val="2965AB"/>
              </a:solidFill>
              <a:sym typeface="+mn-ea"/>
            </a:endParaRPr>
          </a:p>
        </p:txBody>
      </p:sp>
      <p:sp>
        <p:nvSpPr>
          <p:cNvPr id="3" name="文本框 2">
            <a:extLst>
              <a:ext uri="{FF2B5EF4-FFF2-40B4-BE49-F238E27FC236}">
                <a16:creationId xmlns:a16="http://schemas.microsoft.com/office/drawing/2014/main" id="{38D1665F-547B-45AF-8A69-AD7E71C8B922}"/>
              </a:ext>
            </a:extLst>
          </p:cNvPr>
          <p:cNvSpPr txBox="1"/>
          <p:nvPr/>
        </p:nvSpPr>
        <p:spPr>
          <a:xfrm>
            <a:off x="479376" y="980728"/>
            <a:ext cx="10945216" cy="5584606"/>
          </a:xfrm>
          <a:prstGeom prst="rect">
            <a:avLst/>
          </a:prstGeom>
          <a:noFill/>
        </p:spPr>
        <p:txBody>
          <a:bodyPr wrap="square" rtlCol="0">
            <a:spAutoFit/>
          </a:bodyPr>
          <a:lstStyle/>
          <a:p>
            <a:pPr>
              <a:lnSpc>
                <a:spcPct val="150000"/>
              </a:lnSpc>
            </a:pPr>
            <a:r>
              <a:rPr lang="en-US" altLang="zh-CN" sz="2000" dirty="0"/>
              <a:t>Anaconda</a:t>
            </a:r>
            <a:r>
              <a:rPr lang="zh-CN" altLang="en-US" sz="2000" dirty="0"/>
              <a:t>是一个</a:t>
            </a:r>
            <a:r>
              <a:rPr lang="en-US" altLang="zh-CN" sz="2000" dirty="0"/>
              <a:t>python</a:t>
            </a:r>
            <a:r>
              <a:rPr lang="zh-CN" altLang="en-US" sz="2000" dirty="0"/>
              <a:t>运行环境，非常</a:t>
            </a:r>
            <a:r>
              <a:rPr lang="zh-CN" altLang="en-US" sz="2000"/>
              <a:t>流行。环境，可以理解成一个平台。</a:t>
            </a:r>
            <a:endParaRPr lang="en-US" altLang="zh-CN" sz="2000" dirty="0"/>
          </a:p>
          <a:p>
            <a:pPr>
              <a:lnSpc>
                <a:spcPct val="150000"/>
              </a:lnSpc>
            </a:pPr>
            <a:r>
              <a:rPr lang="en-US" altLang="zh-CN" sz="2000" dirty="0"/>
              <a:t>Anaconda</a:t>
            </a:r>
            <a:r>
              <a:rPr lang="zh-CN" altLang="en-US" sz="2000" dirty="0"/>
              <a:t>内置了许多常用的包，方便读者调用，免去了一个个下载安装的麻烦。</a:t>
            </a:r>
            <a:endParaRPr lang="en-US" altLang="zh-CN" sz="2000" dirty="0"/>
          </a:p>
          <a:p>
            <a:pPr>
              <a:lnSpc>
                <a:spcPct val="150000"/>
              </a:lnSpc>
            </a:pPr>
            <a:r>
              <a:rPr lang="zh-CN" altLang="en-US" sz="2000" dirty="0"/>
              <a:t>下载网址：</a:t>
            </a:r>
            <a:r>
              <a:rPr lang="en-US" altLang="zh-CN" sz="2000" dirty="0">
                <a:hlinkClick r:id="rId2"/>
              </a:rPr>
              <a:t>https://www.anaconda.com/</a:t>
            </a:r>
            <a:endParaRPr lang="en-US" altLang="zh-CN" sz="2000" dirty="0"/>
          </a:p>
          <a:p>
            <a:pPr>
              <a:lnSpc>
                <a:spcPct val="150000"/>
              </a:lnSpc>
            </a:pPr>
            <a:r>
              <a:rPr lang="zh-CN" altLang="en-US" sz="2000" dirty="0"/>
              <a:t>免费软件，安装简单，一切按默认就可以。</a:t>
            </a:r>
            <a:endParaRPr lang="en-US" altLang="zh-CN" sz="2000" dirty="0"/>
          </a:p>
          <a:p>
            <a:pPr>
              <a:lnSpc>
                <a:spcPct val="150000"/>
              </a:lnSpc>
            </a:pPr>
            <a:r>
              <a:rPr lang="zh-CN" altLang="en-US" sz="2000" dirty="0"/>
              <a:t>安装</a:t>
            </a:r>
            <a:r>
              <a:rPr lang="en-US" altLang="zh-CN" sz="2000" dirty="0"/>
              <a:t>pandas</a:t>
            </a:r>
            <a:r>
              <a:rPr lang="zh-CN" altLang="en-US" sz="2000" dirty="0"/>
              <a:t>包的操作：</a:t>
            </a:r>
            <a:endParaRPr lang="en-US" altLang="zh-CN" sz="2000" dirty="0"/>
          </a:p>
          <a:p>
            <a:pPr>
              <a:lnSpc>
                <a:spcPct val="150000"/>
              </a:lnSpc>
            </a:pPr>
            <a:r>
              <a:rPr lang="zh-CN" altLang="en-US" sz="2000" dirty="0"/>
              <a:t>打开</a:t>
            </a:r>
            <a:r>
              <a:rPr lang="en-US" altLang="zh-CN" sz="2000" dirty="0"/>
              <a:t>Anaconda prompt</a:t>
            </a:r>
            <a:r>
              <a:rPr lang="zh-CN" altLang="en-US" sz="2000" dirty="0"/>
              <a:t>，执行下面命令：</a:t>
            </a:r>
            <a:endParaRPr lang="en-US" altLang="zh-CN" sz="2000" dirty="0"/>
          </a:p>
          <a:p>
            <a:pPr>
              <a:lnSpc>
                <a:spcPct val="150000"/>
              </a:lnSpc>
            </a:pPr>
            <a:r>
              <a:rPr lang="en-US" altLang="zh-CN" sz="2000" dirty="0"/>
              <a:t>pip install pandas</a:t>
            </a:r>
          </a:p>
          <a:p>
            <a:pPr>
              <a:lnSpc>
                <a:spcPct val="150000"/>
              </a:lnSpc>
            </a:pPr>
            <a:r>
              <a:rPr lang="zh-CN" altLang="en-US" sz="2000" dirty="0"/>
              <a:t>或者</a:t>
            </a:r>
            <a:r>
              <a:rPr lang="en-US" altLang="zh-CN" sz="2000" dirty="0" err="1"/>
              <a:t>conda</a:t>
            </a:r>
            <a:r>
              <a:rPr lang="zh-CN" altLang="en-US" sz="2000" dirty="0"/>
              <a:t> </a:t>
            </a:r>
            <a:r>
              <a:rPr lang="en-US" altLang="zh-CN" sz="2000" dirty="0"/>
              <a:t>install</a:t>
            </a:r>
            <a:r>
              <a:rPr lang="zh-CN" altLang="en-US" sz="2000" dirty="0"/>
              <a:t> </a:t>
            </a:r>
            <a:r>
              <a:rPr lang="en-US" altLang="zh-CN" sz="2000" dirty="0"/>
              <a:t>pandas</a:t>
            </a:r>
          </a:p>
          <a:p>
            <a:pPr>
              <a:lnSpc>
                <a:spcPct val="150000"/>
              </a:lnSpc>
            </a:pPr>
            <a:r>
              <a:rPr lang="zh-CN" altLang="en-US" sz="2000" dirty="0">
                <a:solidFill>
                  <a:srgbClr val="FF0000"/>
                </a:solidFill>
              </a:rPr>
              <a:t>友情提示</a:t>
            </a:r>
            <a:r>
              <a:rPr lang="zh-CN" altLang="en-US" sz="2000" dirty="0"/>
              <a:t>：这是按大纲要求，教大家安装</a:t>
            </a:r>
            <a:r>
              <a:rPr lang="en-US" altLang="zh-CN" sz="2000" dirty="0"/>
              <a:t>pandas</a:t>
            </a:r>
            <a:r>
              <a:rPr lang="zh-CN" altLang="en-US" sz="2000" dirty="0"/>
              <a:t>的方法，其实可以不安装。？</a:t>
            </a:r>
            <a:endParaRPr lang="en-US" altLang="zh-CN" sz="2000" dirty="0"/>
          </a:p>
          <a:p>
            <a:pPr>
              <a:lnSpc>
                <a:spcPct val="150000"/>
              </a:lnSpc>
            </a:pPr>
            <a:r>
              <a:rPr lang="zh-CN" altLang="en-US" sz="2000" dirty="0"/>
              <a:t>前面说了，</a:t>
            </a:r>
            <a:r>
              <a:rPr lang="en-US" altLang="zh-CN" sz="2000" dirty="0"/>
              <a:t>Anaconda</a:t>
            </a:r>
            <a:r>
              <a:rPr lang="zh-CN" altLang="en-US" sz="2000" dirty="0">
                <a:solidFill>
                  <a:srgbClr val="FF0000"/>
                </a:solidFill>
              </a:rPr>
              <a:t>已经内置</a:t>
            </a:r>
            <a:r>
              <a:rPr lang="zh-CN" altLang="en-US" sz="2000" dirty="0"/>
              <a:t>了许多</a:t>
            </a:r>
            <a:r>
              <a:rPr lang="en-US" altLang="zh-CN" sz="2000" dirty="0"/>
              <a:t>python</a:t>
            </a:r>
            <a:r>
              <a:rPr lang="zh-CN" altLang="en-US" sz="2000" dirty="0"/>
              <a:t>包，</a:t>
            </a:r>
            <a:r>
              <a:rPr lang="en-US" altLang="zh-CN" sz="2000" dirty="0"/>
              <a:t>pandas</a:t>
            </a:r>
            <a:r>
              <a:rPr lang="zh-CN" altLang="en-US" sz="2000" dirty="0"/>
              <a:t>就是其中的一个。</a:t>
            </a:r>
            <a:endParaRPr lang="en-US" altLang="zh-CN" sz="2000" dirty="0"/>
          </a:p>
          <a:p>
            <a:pPr>
              <a:lnSpc>
                <a:spcPct val="150000"/>
              </a:lnSpc>
            </a:pPr>
            <a:r>
              <a:rPr lang="zh-CN" altLang="en-US" sz="2000" dirty="0"/>
              <a:t>实战一下。</a:t>
            </a:r>
            <a:endParaRPr lang="en-US" altLang="zh-CN" sz="2000" dirty="0"/>
          </a:p>
          <a:p>
            <a:pPr>
              <a:lnSpc>
                <a:spcPct val="150000"/>
              </a:lnSpc>
            </a:pPr>
            <a:endParaRPr lang="zh-CN" altLang="en-US" sz="2000" dirty="0"/>
          </a:p>
        </p:txBody>
      </p:sp>
    </p:spTree>
    <p:extLst>
      <p:ext uri="{BB962C8B-B14F-4D97-AF65-F5344CB8AC3E}">
        <p14:creationId xmlns:p14="http://schemas.microsoft.com/office/powerpoint/2010/main" val="111977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7488832"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b="1" dirty="0">
                <a:solidFill>
                  <a:srgbClr val="2965AB"/>
                </a:solidFill>
              </a:rPr>
              <a:t>Pandas处理成组日期</a:t>
            </a:r>
            <a:r>
              <a:rPr kumimoji="1" lang="zh-CN" altLang="en-US" b="1" dirty="0">
                <a:solidFill>
                  <a:srgbClr val="2965AB"/>
                </a:solidFill>
              </a:rPr>
              <a:t>：字符串转时间</a:t>
            </a:r>
            <a:endParaRPr kumimoji="1" lang="zh-CN" b="1" dirty="0">
              <a:solidFill>
                <a:srgbClr val="2965AB"/>
              </a:solidFill>
            </a:endParaRPr>
          </a:p>
        </p:txBody>
      </p:sp>
      <p:sp>
        <p:nvSpPr>
          <p:cNvPr id="5" name="Rectangle 3"/>
          <p:cNvSpPr txBox="1">
            <a:spLocks noChangeArrowheads="1"/>
          </p:cNvSpPr>
          <p:nvPr/>
        </p:nvSpPr>
        <p:spPr>
          <a:xfrm>
            <a:off x="498104" y="1052736"/>
            <a:ext cx="10081120" cy="10801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
                <a:srgbClr val="2965AB"/>
              </a:buClr>
              <a:buSzPct val="100000"/>
            </a:pPr>
            <a:endParaRPr lang="zh-CN" altLang="en-US" sz="2000" dirty="0">
              <a:sym typeface="+mn-ea"/>
            </a:endParaRPr>
          </a:p>
          <a:p>
            <a:pPr lvl="1">
              <a:lnSpc>
                <a:spcPct val="100000"/>
              </a:lnSpc>
              <a:buClr>
                <a:srgbClr val="2965AB"/>
              </a:buClr>
              <a:buSzPct val="100000"/>
            </a:pPr>
            <a:r>
              <a:rPr lang="zh-CN" altLang="en-US" sz="2000" dirty="0">
                <a:sym typeface="+mn-ea"/>
              </a:rPr>
              <a:t>Pandas</a:t>
            </a:r>
            <a:r>
              <a:rPr lang="zh-CN" altLang="en-US" sz="2000" dirty="0">
                <a:solidFill>
                  <a:schemeClr val="tx1"/>
                </a:solidFill>
                <a:sym typeface="+mn-ea"/>
              </a:rPr>
              <a:t>通常用于处理成组日期，不管这些日期是DataFrame的轴索引还是列，</a:t>
            </a:r>
            <a:r>
              <a:rPr lang="en-US" altLang="zh-CN" sz="2000" dirty="0">
                <a:solidFill>
                  <a:srgbClr val="FF0000"/>
                </a:solidFill>
                <a:sym typeface="+mn-ea"/>
              </a:rPr>
              <a:t>.</a:t>
            </a:r>
            <a:r>
              <a:rPr lang="zh-CN" altLang="en-US" sz="2000" dirty="0">
                <a:solidFill>
                  <a:schemeClr val="tx1"/>
                </a:solidFill>
                <a:sym typeface="+mn-ea"/>
              </a:rPr>
              <a:t>to_datetime（）</a:t>
            </a:r>
            <a:r>
              <a:rPr lang="zh-CN" altLang="en-US" sz="2000" dirty="0">
                <a:sym typeface="+mn-ea"/>
              </a:rPr>
              <a:t>函数</a:t>
            </a:r>
            <a:r>
              <a:rPr lang="zh-CN" altLang="en-US" sz="2000" dirty="0">
                <a:solidFill>
                  <a:schemeClr val="tx1"/>
                </a:solidFill>
                <a:sym typeface="+mn-ea"/>
              </a:rPr>
              <a:t>可以解析多种不同的日期表示形式</a:t>
            </a:r>
            <a:endParaRPr lang="en-US" altLang="zh-CN" sz="2000" dirty="0">
              <a:solidFill>
                <a:schemeClr val="tx1"/>
              </a:solidFill>
              <a:sym typeface="+mn-ea"/>
            </a:endParaRPr>
          </a:p>
          <a:p>
            <a:pPr lvl="1">
              <a:lnSpc>
                <a:spcPct val="100000"/>
              </a:lnSpc>
              <a:buClr>
                <a:srgbClr val="2965AB"/>
              </a:buClr>
              <a:buSzPct val="100000"/>
            </a:pPr>
            <a:r>
              <a:rPr lang="zh-CN" altLang="en-US" sz="2000" dirty="0">
                <a:solidFill>
                  <a:schemeClr val="tx1"/>
                </a:solidFill>
                <a:sym typeface="+mn-ea"/>
              </a:rPr>
              <a:t>转换一个日期，例：</a:t>
            </a:r>
            <a:endParaRPr lang="en-US" altLang="zh-CN" sz="2000" dirty="0">
              <a:solidFill>
                <a:schemeClr val="tx1"/>
              </a:solidFill>
              <a:sym typeface="+mn-ea"/>
            </a:endParaRPr>
          </a:p>
          <a:p>
            <a:pPr marL="457200" lvl="1" indent="0">
              <a:lnSpc>
                <a:spcPct val="100000"/>
              </a:lnSpc>
              <a:buClr>
                <a:srgbClr val="2965AB"/>
              </a:buClr>
              <a:buSzPct val="100000"/>
              <a:buNone/>
            </a:pPr>
            <a:r>
              <a:rPr lang="en-US" altLang="zh-CN" sz="2000" dirty="0" err="1">
                <a:solidFill>
                  <a:srgbClr val="000087"/>
                </a:solidFill>
                <a:highlight>
                  <a:srgbClr val="FFFFFF"/>
                </a:highlight>
                <a:latin typeface="Monaco" panose="020B0509030404040204" pitchFamily="49" charset="0"/>
                <a:ea typeface="+mn-ea"/>
                <a:sym typeface="+mn-ea"/>
              </a:rPr>
              <a:t>pd.to_datetime</a:t>
            </a:r>
            <a:r>
              <a:rPr lang="en-US" altLang="zh-CN" sz="2000" dirty="0">
                <a:latin typeface="Monaco" panose="020B0509030404040204" pitchFamily="49" charset="0"/>
                <a:ea typeface="+mn-ea"/>
                <a:sym typeface="+mn-ea"/>
              </a:rPr>
              <a:t>(‘2019-01-02’)   #</a:t>
            </a:r>
            <a:r>
              <a:rPr lang="zh-CN" altLang="en-US" sz="2000" dirty="0">
                <a:latin typeface="Monaco" panose="020B0509030404040204" pitchFamily="49" charset="0"/>
                <a:ea typeface="+mn-ea"/>
                <a:sym typeface="+mn-ea"/>
              </a:rPr>
              <a:t>里面是字符串</a:t>
            </a:r>
            <a:endParaRPr lang="en-US" altLang="zh-CN" sz="2000" dirty="0">
              <a:latin typeface="Monaco" panose="020B0509030404040204" pitchFamily="49" charset="0"/>
              <a:ea typeface="+mn-ea"/>
              <a:sym typeface="+mn-ea"/>
            </a:endParaRPr>
          </a:p>
          <a:p>
            <a:pPr marL="457200" lvl="1" indent="0">
              <a:lnSpc>
                <a:spcPct val="100000"/>
              </a:lnSpc>
              <a:buClr>
                <a:srgbClr val="2965AB"/>
              </a:buClr>
              <a:buSzPct val="100000"/>
              <a:buNone/>
            </a:pPr>
            <a:r>
              <a:rPr lang="zh-CN" altLang="en-US" sz="2000" dirty="0">
                <a:solidFill>
                  <a:schemeClr val="tx1"/>
                </a:solidFill>
                <a:sym typeface="+mn-ea"/>
              </a:rPr>
              <a:t>结果：</a:t>
            </a:r>
          </a:p>
          <a:p>
            <a:pPr marL="457200" lvl="1" indent="0">
              <a:lnSpc>
                <a:spcPct val="100000"/>
              </a:lnSpc>
              <a:buClr>
                <a:srgbClr val="2965AB"/>
              </a:buClr>
              <a:buSzPct val="100000"/>
              <a:buNone/>
            </a:pPr>
            <a:r>
              <a:rPr lang="en-US" altLang="zh-CN" sz="2000" dirty="0">
                <a:latin typeface="+mn-lt"/>
                <a:ea typeface="+mn-ea"/>
                <a:sym typeface="+mn-ea"/>
              </a:rPr>
              <a:t>Timestamp('2019-01-02 00:00:00‘)</a:t>
            </a:r>
            <a:endParaRPr lang="zh-CN" altLang="en-US" sz="2000" dirty="0">
              <a:latin typeface="+mn-lt"/>
              <a:ea typeface="+mn-ea"/>
              <a:sym typeface="+mn-ea"/>
            </a:endParaRPr>
          </a:p>
          <a:p>
            <a:pPr>
              <a:lnSpc>
                <a:spcPct val="100000"/>
              </a:lnSpc>
              <a:buClr>
                <a:srgbClr val="2965AB"/>
              </a:buClr>
              <a:buSzPct val="100000"/>
            </a:pPr>
            <a:r>
              <a:rPr lang="zh-CN" altLang="en-US" sz="2000" dirty="0">
                <a:sym typeface="+mn-ea"/>
              </a:rPr>
              <a:t>同时转换多个：</a:t>
            </a: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r>
              <a:rPr lang="zh-CN" altLang="en-US" sz="2000" dirty="0"/>
              <a:t>结果：</a:t>
            </a:r>
            <a:endParaRPr lang="en-US" sz="2000" dirty="0"/>
          </a:p>
          <a:p>
            <a:pPr marL="0" indent="0">
              <a:lnSpc>
                <a:spcPct val="100000"/>
              </a:lnSpc>
              <a:buClr>
                <a:srgbClr val="2965AB"/>
              </a:buClr>
              <a:buSzPct val="100000"/>
              <a:buNone/>
            </a:pPr>
            <a:endParaRPr lang="en-US" sz="2000" dirty="0"/>
          </a:p>
        </p:txBody>
      </p:sp>
      <p:sp>
        <p:nvSpPr>
          <p:cNvPr id="9" name="文本框 8"/>
          <p:cNvSpPr txBox="1"/>
          <p:nvPr/>
        </p:nvSpPr>
        <p:spPr>
          <a:xfrm>
            <a:off x="765297" y="4869160"/>
            <a:ext cx="9164389" cy="369332"/>
          </a:xfrm>
          <a:prstGeom prst="rect">
            <a:avLst/>
          </a:prstGeom>
          <a:solidFill>
            <a:schemeClr val="bg1">
              <a:lumMod val="95000"/>
            </a:schemeClr>
          </a:solidFill>
        </p:spPr>
        <p:txBody>
          <a:bodyPr wrap="square" rtlCol="0" anchor="t">
            <a:spAutoFit/>
          </a:bodyPr>
          <a:lstStyle/>
          <a:p>
            <a:r>
              <a:rPr lang="en-US" altLang="zh-CN" dirty="0" err="1"/>
              <a:t>DatetimeIndex</a:t>
            </a:r>
            <a:r>
              <a:rPr lang="en-US" altLang="zh-CN" dirty="0"/>
              <a:t>(['2019-01-02', '2019-01-03'], </a:t>
            </a:r>
            <a:r>
              <a:rPr lang="en-US" altLang="zh-CN" dirty="0" err="1"/>
              <a:t>dtype</a:t>
            </a:r>
            <a:r>
              <a:rPr lang="en-US" altLang="zh-CN" dirty="0"/>
              <a:t>='datetime64[ns]', </a:t>
            </a:r>
            <a:r>
              <a:rPr lang="en-US" altLang="zh-CN" dirty="0" err="1"/>
              <a:t>freq</a:t>
            </a:r>
            <a:r>
              <a:rPr lang="en-US" altLang="zh-CN" dirty="0"/>
              <a:t>=None)</a:t>
            </a:r>
            <a:endParaRPr lang="zh-CN" altLang="en-US" sz="2000" dirty="0"/>
          </a:p>
        </p:txBody>
      </p:sp>
      <p:sp>
        <p:nvSpPr>
          <p:cNvPr id="2" name="矩形 1"/>
          <p:cNvSpPr/>
          <p:nvPr/>
        </p:nvSpPr>
        <p:spPr>
          <a:xfrm>
            <a:off x="1078705" y="3933056"/>
            <a:ext cx="8537575" cy="400110"/>
          </a:xfrm>
          <a:prstGeom prst="rect">
            <a:avLst/>
          </a:prstGeom>
        </p:spPr>
        <p:txBody>
          <a:bodyPr wrap="square">
            <a:spAutoFit/>
          </a:bodyPr>
          <a:lstStyle/>
          <a:p>
            <a:r>
              <a:rPr lang="en-US" altLang="zh-CN" sz="2000" dirty="0" err="1">
                <a:solidFill>
                  <a:srgbClr val="000087"/>
                </a:solidFill>
                <a:latin typeface="Monaco" panose="020B0509030404040204" pitchFamily="49" charset="0"/>
              </a:rPr>
              <a:t>pd.to_datetime</a:t>
            </a:r>
            <a:r>
              <a:rPr lang="en-US" altLang="zh-CN" sz="2000" dirty="0">
                <a:latin typeface="Monaco" panose="020B0509030404040204" pitchFamily="49" charset="0"/>
              </a:rPr>
              <a:t>(['2019-01-02','2019-01-03']</a:t>
            </a:r>
            <a:r>
              <a:rPr lang="en-US" altLang="zh-CN" sz="2000" dirty="0">
                <a:solidFill>
                  <a:srgbClr val="000087"/>
                </a:solidFill>
                <a:latin typeface="Monaco" panose="020B0509030404040204" pitchFamily="49" charset="0"/>
              </a:rPr>
              <a:t>)</a:t>
            </a:r>
            <a:endParaRPr lang="zh-CN" altLang="en-US" sz="2000" dirty="0">
              <a:solidFill>
                <a:srgbClr val="87875F"/>
              </a:solidFill>
              <a:highlight>
                <a:srgbClr val="FFFFFF"/>
              </a:highlight>
              <a:latin typeface="Monaco" panose="020B0509030404040204" pitchFamily="49" charset="0"/>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parse_dates参数</a:t>
            </a:r>
          </a:p>
          <a:p>
            <a:pPr lvl="1">
              <a:lnSpc>
                <a:spcPct val="100000"/>
              </a:lnSpc>
              <a:buClr>
                <a:srgbClr val="2965AB"/>
              </a:buClr>
              <a:buSzPct val="100000"/>
            </a:pPr>
            <a:r>
              <a:rPr lang="zh-CN" altLang="en-US" sz="2000" dirty="0">
                <a:sym typeface="+mn-ea"/>
              </a:rPr>
              <a:t>设置</a:t>
            </a:r>
            <a:r>
              <a:rPr lang="zh-CN" altLang="en-US" sz="2000" dirty="0">
                <a:latin typeface="Monaco" panose="020B0509030404040204" pitchFamily="49" charset="0"/>
                <a:sym typeface="+mn-ea"/>
              </a:rPr>
              <a:t>parse_dates=True</a:t>
            </a:r>
            <a:r>
              <a:rPr lang="zh-CN" altLang="en-US" sz="2000" dirty="0">
                <a:sym typeface="+mn-ea"/>
              </a:rPr>
              <a:t>，</a:t>
            </a:r>
            <a:r>
              <a:rPr lang="en-US" altLang="zh-CN" sz="2000" dirty="0">
                <a:sym typeface="+mn-ea"/>
              </a:rPr>
              <a:t>P</a:t>
            </a:r>
            <a:r>
              <a:rPr lang="zh-CN" altLang="en-US" sz="2000" dirty="0">
                <a:sym typeface="+mn-ea"/>
              </a:rPr>
              <a:t>andas将时间格式的字符串转换为日期类型</a:t>
            </a: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b="1" dirty="0">
                <a:solidFill>
                  <a:srgbClr val="2965AB"/>
                </a:solidFill>
              </a:rPr>
              <a:t>读取时间序列</a:t>
            </a:r>
          </a:p>
        </p:txBody>
      </p:sp>
      <p:sp>
        <p:nvSpPr>
          <p:cNvPr id="14" name="文本框 13"/>
          <p:cNvSpPr txBox="1"/>
          <p:nvPr/>
        </p:nvSpPr>
        <p:spPr>
          <a:xfrm>
            <a:off x="1003935" y="4593590"/>
            <a:ext cx="9773285" cy="706755"/>
          </a:xfrm>
          <a:prstGeom prst="rect">
            <a:avLst/>
          </a:prstGeom>
          <a:solidFill>
            <a:schemeClr val="bg1">
              <a:lumMod val="95000"/>
            </a:schemeClr>
          </a:solidFill>
        </p:spPr>
        <p:txBody>
          <a:bodyPr wrap="square" rtlCol="0" anchor="t">
            <a:spAutoFit/>
          </a:bodyPr>
          <a:lstStyle/>
          <a:p>
            <a:r>
              <a:rPr lang="zh-CN" altLang="en-US" sz="2000" dirty="0"/>
              <a:t>DatetimeIndex(['2017-12-01', '2017-12-04', '2017-12-05'], dtype='datetime64[ns]', name='Time', freq=None)</a:t>
            </a:r>
          </a:p>
        </p:txBody>
      </p:sp>
      <p:sp>
        <p:nvSpPr>
          <p:cNvPr id="15" name="文本框 14"/>
          <p:cNvSpPr txBox="1"/>
          <p:nvPr/>
        </p:nvSpPr>
        <p:spPr>
          <a:xfrm>
            <a:off x="1003935" y="2976880"/>
            <a:ext cx="9772585" cy="400110"/>
          </a:xfrm>
          <a:prstGeom prst="rect">
            <a:avLst/>
          </a:prstGeom>
          <a:solidFill>
            <a:schemeClr val="bg1">
              <a:lumMod val="95000"/>
            </a:schemeClr>
          </a:solidFill>
        </p:spPr>
        <p:txBody>
          <a:bodyPr wrap="square" rtlCol="0" anchor="t">
            <a:spAutoFit/>
          </a:bodyPr>
          <a:lstStyle/>
          <a:p>
            <a:r>
              <a:rPr lang="zh-CN" altLang="en-US" sz="2000" dirty="0"/>
              <a:t>Index(['2017-12-01', '2017-12-04', '2017-12-05'], dtype='object', name='Time')</a:t>
            </a:r>
          </a:p>
        </p:txBody>
      </p:sp>
      <p:sp>
        <p:nvSpPr>
          <p:cNvPr id="3" name="矩形 2"/>
          <p:cNvSpPr/>
          <p:nvPr/>
        </p:nvSpPr>
        <p:spPr>
          <a:xfrm>
            <a:off x="1003934" y="1962165"/>
            <a:ext cx="7180297" cy="1014730"/>
          </a:xfrm>
          <a:prstGeom prst="rect">
            <a:avLst/>
          </a:prstGeom>
        </p:spPr>
        <p:txBody>
          <a:bodyPr wrap="square">
            <a:spAutoFit/>
          </a:bodyPr>
          <a:lstStyle/>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索引列原来是字符串格式的，</a:t>
            </a:r>
            <a:r>
              <a:rPr lang="en-US" altLang="zh-CN" sz="2000" dirty="0" err="1">
                <a:solidFill>
                  <a:srgbClr val="87875F"/>
                </a:solidFill>
                <a:highlight>
                  <a:srgbClr val="FFFFFF"/>
                </a:highlight>
                <a:latin typeface="Monaco" panose="020B0509030404040204" pitchFamily="49" charset="0"/>
              </a:rPr>
              <a:t>aapl</a:t>
            </a:r>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苹果公司股票</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aapl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pd</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read_csv</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'aapl.csv'</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index_col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aapl</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3</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6" name="矩形 5"/>
          <p:cNvSpPr/>
          <p:nvPr/>
        </p:nvSpPr>
        <p:spPr>
          <a:xfrm>
            <a:off x="1003935" y="3553460"/>
            <a:ext cx="10235565" cy="1014730"/>
          </a:xfrm>
          <a:prstGeom prst="rect">
            <a:avLst/>
          </a:prstGeom>
        </p:spPr>
        <p:txBody>
          <a:bodyPr wrap="square">
            <a:spAutoFit/>
          </a:bodyPr>
          <a:lstStyle/>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索引列变成了时间格式</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aapl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pd</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read_csv</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u="sng" dirty="0">
                <a:solidFill>
                  <a:srgbClr val="005F5F"/>
                </a:solidFill>
                <a:highlight>
                  <a:srgbClr val="FFFFFF"/>
                </a:highlight>
                <a:latin typeface="Monaco" panose="020B0509030404040204" pitchFamily="49" charset="0"/>
              </a:rPr>
              <a:t>aapl.csv</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parse_dates</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87005F"/>
                </a:solidFill>
                <a:highlight>
                  <a:srgbClr val="FFFFFF"/>
                </a:highlight>
                <a:latin typeface="Monaco" panose="020B0509030404040204" pitchFamily="49" charset="0"/>
              </a:rPr>
              <a:t>True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index_col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aapl</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3</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
        <p:nvSpPr>
          <p:cNvPr id="7" name="矩形 6"/>
          <p:cNvSpPr/>
          <p:nvPr/>
        </p:nvSpPr>
        <p:spPr>
          <a:xfrm>
            <a:off x="1003935" y="2996565"/>
            <a:ext cx="701040" cy="380365"/>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03935" y="4568190"/>
            <a:ext cx="1614170" cy="380365"/>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62470" y="4593590"/>
            <a:ext cx="1990725" cy="380365"/>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28385" y="2976880"/>
            <a:ext cx="1534160" cy="380365"/>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A89B067-EC9C-48E0-8884-F5E0C191195D}"/>
              </a:ext>
            </a:extLst>
          </p:cNvPr>
          <p:cNvPicPr>
            <a:picLocks noChangeAspect="1"/>
          </p:cNvPicPr>
          <p:nvPr/>
        </p:nvPicPr>
        <p:blipFill>
          <a:blip r:embed="rId3"/>
          <a:stretch>
            <a:fillRect/>
          </a:stretch>
        </p:blipFill>
        <p:spPr>
          <a:xfrm>
            <a:off x="9233191" y="866175"/>
            <a:ext cx="2692066" cy="1676423"/>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时期（period）表示的是时间区间</a:t>
            </a:r>
          </a:p>
          <a:p>
            <a:pPr lvl="1">
              <a:lnSpc>
                <a:spcPct val="100000"/>
              </a:lnSpc>
              <a:buClr>
                <a:srgbClr val="2965AB"/>
              </a:buClr>
              <a:buSzPct val="100000"/>
            </a:pPr>
            <a:r>
              <a:rPr sz="2000">
                <a:sym typeface="+mn-ea"/>
              </a:rPr>
              <a:t>比如数日、数月、数季、数年等</a:t>
            </a:r>
            <a:endParaRPr lang="zh-CN" altLang="en-US"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b="1" dirty="0">
                <a:solidFill>
                  <a:srgbClr val="2965AB"/>
                </a:solidFill>
              </a:rPr>
              <a:t>时期</a:t>
            </a:r>
          </a:p>
        </p:txBody>
      </p:sp>
      <p:pic>
        <p:nvPicPr>
          <p:cNvPr id="7" name="图片 6"/>
          <p:cNvPicPr>
            <a:picLocks noChangeAspect="1"/>
          </p:cNvPicPr>
          <p:nvPr/>
        </p:nvPicPr>
        <p:blipFill>
          <a:blip r:embed="rId3"/>
          <a:stretch>
            <a:fillRect/>
          </a:stretch>
        </p:blipFill>
        <p:spPr>
          <a:xfrm>
            <a:off x="492760" y="2753995"/>
            <a:ext cx="4881880" cy="3118485"/>
          </a:xfrm>
          <a:prstGeom prst="rect">
            <a:avLst/>
          </a:prstGeom>
        </p:spPr>
      </p:pic>
      <p:pic>
        <p:nvPicPr>
          <p:cNvPr id="8" name="图片 7"/>
          <p:cNvPicPr>
            <a:picLocks noChangeAspect="1"/>
          </p:cNvPicPr>
          <p:nvPr/>
        </p:nvPicPr>
        <p:blipFill>
          <a:blip r:embed="rId4"/>
          <a:stretch>
            <a:fillRect/>
          </a:stretch>
        </p:blipFill>
        <p:spPr>
          <a:xfrm>
            <a:off x="7717155" y="1856105"/>
            <a:ext cx="4213860" cy="4914265"/>
          </a:xfrm>
          <a:prstGeom prst="rect">
            <a:avLst/>
          </a:prstGeom>
        </p:spPr>
      </p:pic>
      <p:cxnSp>
        <p:nvCxnSpPr>
          <p:cNvPr id="9" name="直接箭头连接符 8"/>
          <p:cNvCxnSpPr>
            <a:stCxn id="7" idx="3"/>
            <a:endCxn id="8" idx="1"/>
          </p:cNvCxnSpPr>
          <p:nvPr/>
        </p:nvCxnSpPr>
        <p:spPr>
          <a:xfrm>
            <a:off x="5374640" y="4313555"/>
            <a:ext cx="23425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云形标注 5"/>
          <p:cNvSpPr/>
          <p:nvPr/>
        </p:nvSpPr>
        <p:spPr>
          <a:xfrm>
            <a:off x="5050155" y="1468755"/>
            <a:ext cx="2992120" cy="1180465"/>
          </a:xfrm>
          <a:prstGeom prst="cloudCallout">
            <a:avLst>
              <a:gd name="adj1" fmla="val -58679"/>
              <a:gd name="adj2" fmla="val 5263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思考：如何统计月度或季度数据？</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2965AB"/>
              </a:buClr>
              <a:buSzPct val="100000"/>
              <a:buNone/>
            </a:pPr>
            <a:r>
              <a:rPr lang="zh-CN" altLang="en-US" b="1" dirty="0">
                <a:solidFill>
                  <a:srgbClr val="2965AB"/>
                </a:solidFill>
                <a:sym typeface="+mn-ea"/>
              </a:rPr>
              <a:t>读入数据</a:t>
            </a: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graphicFrame>
        <p:nvGraphicFramePr>
          <p:cNvPr id="12" name="表格 11"/>
          <p:cNvGraphicFramePr/>
          <p:nvPr/>
        </p:nvGraphicFramePr>
        <p:xfrm>
          <a:off x="591533" y="2114394"/>
          <a:ext cx="9505056" cy="27736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gridCol w="1800200">
                  <a:extLst>
                    <a:ext uri="{9D8B030D-6E8A-4147-A177-3AD203B41FA5}">
                      <a16:colId xmlns:a16="http://schemas.microsoft.com/office/drawing/2014/main" val="20005"/>
                    </a:ext>
                  </a:extLst>
                </a:gridCol>
              </a:tblGrid>
              <a:tr h="381000">
                <a:tc>
                  <a:txBody>
                    <a:bodyPr/>
                    <a:lstStyle/>
                    <a:p>
                      <a:pPr>
                        <a:buNone/>
                      </a:pPr>
                      <a:endParaRPr lang="zh-CN" altLang="en-US" sz="2000" dirty="0"/>
                    </a:p>
                  </a:txBody>
                  <a:tcPr/>
                </a:tc>
                <a:tc>
                  <a:txBody>
                    <a:bodyPr/>
                    <a:lstStyle/>
                    <a:p>
                      <a:pPr>
                        <a:buNone/>
                      </a:pPr>
                      <a:r>
                        <a:rPr lang="zh-CN" altLang="en-US" sz="2000"/>
                        <a:t>所属区域</a:t>
                      </a:r>
                    </a:p>
                  </a:txBody>
                  <a:tcPr/>
                </a:tc>
                <a:tc>
                  <a:txBody>
                    <a:bodyPr/>
                    <a:lstStyle/>
                    <a:p>
                      <a:pPr>
                        <a:buNone/>
                      </a:pPr>
                      <a:r>
                        <a:rPr lang="zh-CN" altLang="en-US" sz="2000"/>
                        <a:t>产品类别</a:t>
                      </a:r>
                    </a:p>
                  </a:txBody>
                  <a:tcPr/>
                </a:tc>
                <a:tc>
                  <a:txBody>
                    <a:bodyPr/>
                    <a:lstStyle/>
                    <a:p>
                      <a:pPr>
                        <a:buNone/>
                      </a:pPr>
                      <a:r>
                        <a:rPr lang="zh-CN" altLang="en-US" sz="2000"/>
                        <a:t>数量</a:t>
                      </a:r>
                    </a:p>
                  </a:txBody>
                  <a:tcPr/>
                </a:tc>
                <a:tc>
                  <a:txBody>
                    <a:bodyPr/>
                    <a:lstStyle/>
                    <a:p>
                      <a:pPr>
                        <a:buNone/>
                      </a:pPr>
                      <a:r>
                        <a:rPr lang="zh-CN" altLang="en-US" sz="2000"/>
                        <a:t>销售额</a:t>
                      </a:r>
                    </a:p>
                  </a:txBody>
                  <a:tcPr/>
                </a:tc>
                <a:tc>
                  <a:txBody>
                    <a:bodyPr/>
                    <a:lstStyle/>
                    <a:p>
                      <a:pPr>
                        <a:buNone/>
                      </a:pPr>
                      <a:r>
                        <a:rPr lang="zh-CN" altLang="en-US" sz="2000"/>
                        <a:t>成本</a:t>
                      </a:r>
                    </a:p>
                  </a:txBody>
                  <a:tcPr/>
                </a:tc>
                <a:extLst>
                  <a:ext uri="{0D108BD9-81ED-4DB2-BD59-A6C34878D82A}">
                    <a16:rowId xmlns:a16="http://schemas.microsoft.com/office/drawing/2014/main" val="10000"/>
                  </a:ext>
                </a:extLst>
              </a:tr>
              <a:tr h="381000">
                <a:tc>
                  <a:txBody>
                    <a:bodyPr/>
                    <a:lstStyle/>
                    <a:p>
                      <a:pPr>
                        <a:buNone/>
                      </a:pPr>
                      <a:r>
                        <a:rPr lang="zh-CN" altLang="en-US" sz="2000"/>
                        <a:t>订购日期</a:t>
                      </a:r>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1"/>
                  </a:ext>
                </a:extLst>
              </a:tr>
              <a:tr h="381000">
                <a:tc>
                  <a:txBody>
                    <a:bodyPr/>
                    <a:lstStyle/>
                    <a:p>
                      <a:pPr>
                        <a:buNone/>
                      </a:pPr>
                      <a:r>
                        <a:rPr lang="zh-CN" altLang="en-US" sz="2000"/>
                        <a:t>2007-03-21</a:t>
                      </a:r>
                    </a:p>
                  </a:txBody>
                  <a:tcPr/>
                </a:tc>
                <a:tc>
                  <a:txBody>
                    <a:bodyPr/>
                    <a:lstStyle/>
                    <a:p>
                      <a:pPr>
                        <a:buNone/>
                      </a:pPr>
                      <a:r>
                        <a:rPr lang="zh-CN" altLang="en-US" sz="2000"/>
                        <a:t>苏州</a:t>
                      </a:r>
                    </a:p>
                  </a:txBody>
                  <a:tcPr/>
                </a:tc>
                <a:tc>
                  <a:txBody>
                    <a:bodyPr/>
                    <a:lstStyle/>
                    <a:p>
                      <a:pPr>
                        <a:buNone/>
                      </a:pPr>
                      <a:r>
                        <a:rPr lang="zh-CN" altLang="en-US" sz="2000" dirty="0"/>
                        <a:t>宠物用品</a:t>
                      </a:r>
                    </a:p>
                  </a:txBody>
                  <a:tcPr/>
                </a:tc>
                <a:tc>
                  <a:txBody>
                    <a:bodyPr/>
                    <a:lstStyle/>
                    <a:p>
                      <a:pPr>
                        <a:buNone/>
                      </a:pPr>
                      <a:r>
                        <a:rPr lang="zh-CN" altLang="en-US" sz="2000"/>
                        <a:t>16</a:t>
                      </a:r>
                    </a:p>
                  </a:txBody>
                  <a:tcPr/>
                </a:tc>
                <a:tc>
                  <a:txBody>
                    <a:bodyPr/>
                    <a:lstStyle/>
                    <a:p>
                      <a:pPr>
                        <a:buNone/>
                      </a:pPr>
                      <a:r>
                        <a:rPr lang="zh-CN" altLang="en-US" sz="2000"/>
                        <a:t>19269.685164</a:t>
                      </a:r>
                    </a:p>
                  </a:txBody>
                  <a:tcPr/>
                </a:tc>
                <a:tc>
                  <a:txBody>
                    <a:bodyPr/>
                    <a:lstStyle/>
                    <a:p>
                      <a:pPr>
                        <a:buNone/>
                      </a:pPr>
                      <a:r>
                        <a:rPr lang="zh-CN" altLang="en-US" sz="2000"/>
                        <a:t>18982.847760</a:t>
                      </a:r>
                    </a:p>
                  </a:txBody>
                  <a:tcPr/>
                </a:tc>
                <a:extLst>
                  <a:ext uri="{0D108BD9-81ED-4DB2-BD59-A6C34878D82A}">
                    <a16:rowId xmlns:a16="http://schemas.microsoft.com/office/drawing/2014/main" val="10002"/>
                  </a:ext>
                </a:extLst>
              </a:tr>
              <a:tr h="381000">
                <a:tc>
                  <a:txBody>
                    <a:bodyPr/>
                    <a:lstStyle/>
                    <a:p>
                      <a:pPr>
                        <a:buNone/>
                      </a:pPr>
                      <a:r>
                        <a:rPr lang="zh-CN" altLang="en-US" sz="2000"/>
                        <a:t>2007-04-28</a:t>
                      </a:r>
                    </a:p>
                  </a:txBody>
                  <a:tcPr/>
                </a:tc>
                <a:tc>
                  <a:txBody>
                    <a:bodyPr/>
                    <a:lstStyle/>
                    <a:p>
                      <a:pPr>
                        <a:buNone/>
                      </a:pPr>
                      <a:r>
                        <a:rPr lang="zh-CN" altLang="en-US" sz="2000"/>
                        <a:t>苏州</a:t>
                      </a:r>
                    </a:p>
                  </a:txBody>
                  <a:tcPr/>
                </a:tc>
                <a:tc>
                  <a:txBody>
                    <a:bodyPr/>
                    <a:lstStyle/>
                    <a:p>
                      <a:pPr>
                        <a:buNone/>
                      </a:pPr>
                      <a:r>
                        <a:rPr lang="zh-CN" altLang="en-US" sz="2000"/>
                        <a:t>宠物用品</a:t>
                      </a:r>
                    </a:p>
                  </a:txBody>
                  <a:tcPr/>
                </a:tc>
                <a:tc>
                  <a:txBody>
                    <a:bodyPr/>
                    <a:lstStyle/>
                    <a:p>
                      <a:pPr>
                        <a:buNone/>
                      </a:pPr>
                      <a:r>
                        <a:rPr lang="zh-CN" altLang="en-US" sz="2000" dirty="0"/>
                        <a:t>40</a:t>
                      </a:r>
                    </a:p>
                  </a:txBody>
                  <a:tcPr/>
                </a:tc>
                <a:tc>
                  <a:txBody>
                    <a:bodyPr/>
                    <a:lstStyle/>
                    <a:p>
                      <a:pPr>
                        <a:buNone/>
                      </a:pPr>
                      <a:r>
                        <a:rPr lang="zh-CN" altLang="en-US" sz="2000" dirty="0"/>
                        <a:t>39465.169800</a:t>
                      </a:r>
                    </a:p>
                  </a:txBody>
                  <a:tcPr/>
                </a:tc>
                <a:tc>
                  <a:txBody>
                    <a:bodyPr/>
                    <a:lstStyle/>
                    <a:p>
                      <a:pPr>
                        <a:buNone/>
                      </a:pPr>
                      <a:r>
                        <a:rPr lang="zh-CN" altLang="en-US" sz="2000"/>
                        <a:t>40893.083149</a:t>
                      </a:r>
                    </a:p>
                  </a:txBody>
                  <a:tcPr/>
                </a:tc>
                <a:extLst>
                  <a:ext uri="{0D108BD9-81ED-4DB2-BD59-A6C34878D82A}">
                    <a16:rowId xmlns:a16="http://schemas.microsoft.com/office/drawing/2014/main" val="10003"/>
                  </a:ext>
                </a:extLst>
              </a:tr>
              <a:tr h="381000">
                <a:tc>
                  <a:txBody>
                    <a:bodyPr/>
                    <a:lstStyle/>
                    <a:p>
                      <a:pPr>
                        <a:buNone/>
                      </a:pPr>
                      <a:r>
                        <a:rPr lang="zh-CN" altLang="en-US" sz="2000"/>
                        <a:t>2007-04-28</a:t>
                      </a:r>
                    </a:p>
                  </a:txBody>
                  <a:tcPr/>
                </a:tc>
                <a:tc>
                  <a:txBody>
                    <a:bodyPr/>
                    <a:lstStyle/>
                    <a:p>
                      <a:pPr>
                        <a:buNone/>
                      </a:pPr>
                      <a:r>
                        <a:rPr lang="zh-CN" altLang="en-US" sz="2000"/>
                        <a:t>苏州</a:t>
                      </a:r>
                    </a:p>
                  </a:txBody>
                  <a:tcPr/>
                </a:tc>
                <a:tc>
                  <a:txBody>
                    <a:bodyPr/>
                    <a:lstStyle/>
                    <a:p>
                      <a:pPr>
                        <a:buNone/>
                      </a:pPr>
                      <a:r>
                        <a:rPr lang="zh-CN" altLang="en-US" sz="2000"/>
                        <a:t>宠物用品</a:t>
                      </a:r>
                    </a:p>
                  </a:txBody>
                  <a:tcPr/>
                </a:tc>
                <a:tc>
                  <a:txBody>
                    <a:bodyPr/>
                    <a:lstStyle/>
                    <a:p>
                      <a:pPr>
                        <a:buNone/>
                      </a:pPr>
                      <a:r>
                        <a:rPr lang="zh-CN" altLang="en-US" sz="2000"/>
                        <a:t>20</a:t>
                      </a:r>
                    </a:p>
                  </a:txBody>
                  <a:tcPr/>
                </a:tc>
                <a:tc>
                  <a:txBody>
                    <a:bodyPr/>
                    <a:lstStyle/>
                    <a:p>
                      <a:pPr>
                        <a:buNone/>
                      </a:pPr>
                      <a:r>
                        <a:rPr lang="zh-CN" altLang="en-US" sz="2000" dirty="0"/>
                        <a:t>21015.944745</a:t>
                      </a:r>
                    </a:p>
                  </a:txBody>
                  <a:tcPr/>
                </a:tc>
                <a:tc>
                  <a:txBody>
                    <a:bodyPr/>
                    <a:lstStyle/>
                    <a:p>
                      <a:pPr>
                        <a:buNone/>
                      </a:pPr>
                      <a:r>
                        <a:rPr lang="zh-CN" altLang="en-US" sz="2000" dirty="0"/>
                        <a:t>22294.085221</a:t>
                      </a:r>
                    </a:p>
                  </a:txBody>
                  <a:tcPr/>
                </a:tc>
                <a:extLst>
                  <a:ext uri="{0D108BD9-81ED-4DB2-BD59-A6C34878D82A}">
                    <a16:rowId xmlns:a16="http://schemas.microsoft.com/office/drawing/2014/main" val="10004"/>
                  </a:ext>
                </a:extLst>
              </a:tr>
              <a:tr h="381000">
                <a:tc>
                  <a:txBody>
                    <a:bodyPr/>
                    <a:lstStyle/>
                    <a:p>
                      <a:pPr>
                        <a:buNone/>
                      </a:pPr>
                      <a:r>
                        <a:rPr lang="zh-CN" altLang="en-US" sz="2000"/>
                        <a:t>2007-05-31</a:t>
                      </a:r>
                    </a:p>
                  </a:txBody>
                  <a:tcPr/>
                </a:tc>
                <a:tc>
                  <a:txBody>
                    <a:bodyPr/>
                    <a:lstStyle/>
                    <a:p>
                      <a:pPr>
                        <a:buNone/>
                      </a:pPr>
                      <a:r>
                        <a:rPr lang="zh-CN" altLang="en-US" sz="2000"/>
                        <a:t>苏州</a:t>
                      </a:r>
                    </a:p>
                  </a:txBody>
                  <a:tcPr/>
                </a:tc>
                <a:tc>
                  <a:txBody>
                    <a:bodyPr/>
                    <a:lstStyle/>
                    <a:p>
                      <a:pPr>
                        <a:buNone/>
                      </a:pPr>
                      <a:r>
                        <a:rPr lang="zh-CN" altLang="en-US" sz="2000"/>
                        <a:t>宠物用品</a:t>
                      </a:r>
                    </a:p>
                  </a:txBody>
                  <a:tcPr/>
                </a:tc>
                <a:tc>
                  <a:txBody>
                    <a:bodyPr/>
                    <a:lstStyle/>
                    <a:p>
                      <a:pPr>
                        <a:buNone/>
                      </a:pPr>
                      <a:r>
                        <a:rPr lang="zh-CN" altLang="en-US" sz="2000"/>
                        <a:t>20</a:t>
                      </a:r>
                    </a:p>
                  </a:txBody>
                  <a:tcPr/>
                </a:tc>
                <a:tc>
                  <a:txBody>
                    <a:bodyPr/>
                    <a:lstStyle/>
                    <a:p>
                      <a:pPr>
                        <a:buNone/>
                      </a:pPr>
                      <a:r>
                        <a:rPr lang="zh-CN" altLang="en-US" sz="2000"/>
                        <a:t>23710.258593</a:t>
                      </a:r>
                    </a:p>
                  </a:txBody>
                  <a:tcPr/>
                </a:tc>
                <a:tc>
                  <a:txBody>
                    <a:bodyPr/>
                    <a:lstStyle/>
                    <a:p>
                      <a:pPr>
                        <a:buNone/>
                      </a:pPr>
                      <a:r>
                        <a:rPr lang="zh-CN" altLang="en-US" sz="2000" dirty="0"/>
                        <a:t>24318.374118</a:t>
                      </a:r>
                    </a:p>
                  </a:txBody>
                  <a:tcPr/>
                </a:tc>
                <a:extLst>
                  <a:ext uri="{0D108BD9-81ED-4DB2-BD59-A6C34878D82A}">
                    <a16:rowId xmlns:a16="http://schemas.microsoft.com/office/drawing/2014/main" val="10005"/>
                  </a:ext>
                </a:extLst>
              </a:tr>
              <a:tr h="381000">
                <a:tc>
                  <a:txBody>
                    <a:bodyPr/>
                    <a:lstStyle/>
                    <a:p>
                      <a:pPr>
                        <a:buNone/>
                      </a:pPr>
                      <a:r>
                        <a:rPr lang="zh-CN" altLang="en-US" sz="2000"/>
                        <a:t>2007-06-13</a:t>
                      </a:r>
                    </a:p>
                  </a:txBody>
                  <a:tcPr/>
                </a:tc>
                <a:tc>
                  <a:txBody>
                    <a:bodyPr/>
                    <a:lstStyle/>
                    <a:p>
                      <a:pPr>
                        <a:buNone/>
                      </a:pPr>
                      <a:r>
                        <a:rPr lang="zh-CN" altLang="en-US" sz="2000"/>
                        <a:t>苏州</a:t>
                      </a:r>
                    </a:p>
                  </a:txBody>
                  <a:tcPr/>
                </a:tc>
                <a:tc>
                  <a:txBody>
                    <a:bodyPr/>
                    <a:lstStyle/>
                    <a:p>
                      <a:pPr>
                        <a:buNone/>
                      </a:pPr>
                      <a:r>
                        <a:rPr lang="zh-CN" altLang="en-US" sz="2000"/>
                        <a:t>宠物用品</a:t>
                      </a:r>
                    </a:p>
                  </a:txBody>
                  <a:tcPr/>
                </a:tc>
                <a:tc>
                  <a:txBody>
                    <a:bodyPr/>
                    <a:lstStyle/>
                    <a:p>
                      <a:pPr>
                        <a:buNone/>
                      </a:pPr>
                      <a:r>
                        <a:rPr lang="zh-CN" altLang="en-US" sz="2000"/>
                        <a:t>16</a:t>
                      </a:r>
                    </a:p>
                  </a:txBody>
                  <a:tcPr/>
                </a:tc>
                <a:tc>
                  <a:txBody>
                    <a:bodyPr/>
                    <a:lstStyle/>
                    <a:p>
                      <a:pPr>
                        <a:buNone/>
                      </a:pPr>
                      <a:r>
                        <a:rPr lang="zh-CN" altLang="en-US" sz="2000"/>
                        <a:t>20015.072431</a:t>
                      </a:r>
                    </a:p>
                  </a:txBody>
                  <a:tcPr/>
                </a:tc>
                <a:tc>
                  <a:txBody>
                    <a:bodyPr/>
                    <a:lstStyle/>
                    <a:p>
                      <a:pPr>
                        <a:buNone/>
                      </a:pPr>
                      <a:r>
                        <a:rPr lang="zh-CN" altLang="en-US" sz="2000" dirty="0"/>
                        <a:t>20256.694699</a:t>
                      </a:r>
                    </a:p>
                  </a:txBody>
                  <a:tcPr/>
                </a:tc>
                <a:extLst>
                  <a:ext uri="{0D108BD9-81ED-4DB2-BD59-A6C34878D82A}">
                    <a16:rowId xmlns:a16="http://schemas.microsoft.com/office/drawing/2014/main" val="10006"/>
                  </a:ext>
                </a:extLst>
              </a:tr>
            </a:tbl>
          </a:graphicData>
        </a:graphic>
      </p:graphicFrame>
      <p:sp>
        <p:nvSpPr>
          <p:cNvPr id="2" name="矩形 1"/>
          <p:cNvSpPr/>
          <p:nvPr/>
        </p:nvSpPr>
        <p:spPr>
          <a:xfrm>
            <a:off x="497840" y="1330325"/>
            <a:ext cx="11110595" cy="707886"/>
          </a:xfrm>
          <a:prstGeom prst="rect">
            <a:avLst/>
          </a:prstGeom>
        </p:spPr>
        <p:txBody>
          <a:bodyPr wrap="square">
            <a:spAutoFit/>
          </a:bodyPr>
          <a:lstStyle/>
          <a:p>
            <a:r>
              <a:rPr lang="en-US" altLang="zh-CN" sz="2000" dirty="0" err="1">
                <a:solidFill>
                  <a:srgbClr val="000087"/>
                </a:solidFill>
                <a:latin typeface="Monaco" panose="020B0509030404040204" pitchFamily="49" charset="0"/>
              </a:rPr>
              <a:t>data_table</a:t>
            </a:r>
            <a:r>
              <a:rPr lang="en-US" altLang="zh-CN" sz="2000" dirty="0">
                <a:solidFill>
                  <a:srgbClr val="000087"/>
                </a:solidFill>
                <a:latin typeface="Monaco" panose="020B0509030404040204" pitchFamily="49" charset="0"/>
              </a:rPr>
              <a:t> = </a:t>
            </a:r>
            <a:r>
              <a:rPr lang="en-US" altLang="zh-CN" sz="2000" dirty="0" err="1">
                <a:solidFill>
                  <a:srgbClr val="000087"/>
                </a:solidFill>
                <a:latin typeface="Monaco" panose="020B0509030404040204" pitchFamily="49" charset="0"/>
              </a:rPr>
              <a:t>pd.read_csv</a:t>
            </a:r>
            <a:r>
              <a:rPr lang="en-US" altLang="zh-CN" sz="2000" dirty="0">
                <a:solidFill>
                  <a:srgbClr val="000087"/>
                </a:solidFill>
                <a:latin typeface="Monaco" panose="020B0509030404040204" pitchFamily="49" charset="0"/>
              </a:rPr>
              <a:t>('./input/sales.csv',</a:t>
            </a:r>
            <a:r>
              <a:rPr lang="en-US" altLang="zh-CN" sz="2000" dirty="0" err="1">
                <a:solidFill>
                  <a:srgbClr val="000087"/>
                </a:solidFill>
                <a:latin typeface="Monaco" panose="020B0509030404040204" pitchFamily="49" charset="0"/>
              </a:rPr>
              <a:t>parse_dates</a:t>
            </a:r>
            <a:r>
              <a:rPr lang="en-US" altLang="zh-CN" sz="2000" dirty="0">
                <a:solidFill>
                  <a:srgbClr val="000087"/>
                </a:solidFill>
                <a:latin typeface="Monaco" panose="020B0509030404040204" pitchFamily="49" charset="0"/>
              </a:rPr>
              <a:t>=True, </a:t>
            </a:r>
            <a:r>
              <a:rPr lang="en-US" altLang="zh-CN" sz="2000" dirty="0" err="1">
                <a:solidFill>
                  <a:srgbClr val="000087"/>
                </a:solidFill>
                <a:latin typeface="Monaco" panose="020B0509030404040204" pitchFamily="49" charset="0"/>
              </a:rPr>
              <a:t>index_col</a:t>
            </a:r>
            <a:r>
              <a:rPr lang="en-US" altLang="zh-CN" sz="2000" dirty="0">
                <a:solidFill>
                  <a:srgbClr val="000087"/>
                </a:solidFill>
                <a:latin typeface="Monaco" panose="020B0509030404040204" pitchFamily="49" charset="0"/>
              </a:rPr>
              <a:t>=0)</a:t>
            </a:r>
          </a:p>
          <a:p>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查看指定时间内数据</a:t>
            </a:r>
            <a:endParaRPr kumimoji="1" lang="zh-CN" b="1" dirty="0">
              <a:solidFill>
                <a:srgbClr val="2965AB"/>
              </a:solidFill>
            </a:endParaRP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3" name="文本框 2"/>
          <p:cNvSpPr txBox="1"/>
          <p:nvPr/>
        </p:nvSpPr>
        <p:spPr>
          <a:xfrm>
            <a:off x="1093470" y="2643136"/>
            <a:ext cx="2540000" cy="400110"/>
          </a:xfrm>
          <a:prstGeom prst="rect">
            <a:avLst/>
          </a:prstGeom>
          <a:solidFill>
            <a:schemeClr val="bg1">
              <a:lumMod val="95000"/>
            </a:schemeClr>
          </a:solidFill>
        </p:spPr>
        <p:txBody>
          <a:bodyPr wrap="square" rtlCol="0" anchor="t">
            <a:spAutoFit/>
          </a:bodyPr>
          <a:lstStyle/>
          <a:p>
            <a:r>
              <a:rPr lang="zh-CN" altLang="en-US" sz="2000" dirty="0"/>
              <a:t>(98, 5)</a:t>
            </a:r>
          </a:p>
        </p:txBody>
      </p:sp>
      <p:sp>
        <p:nvSpPr>
          <p:cNvPr id="7" name="文本框 6"/>
          <p:cNvSpPr txBox="1"/>
          <p:nvPr/>
        </p:nvSpPr>
        <p:spPr>
          <a:xfrm>
            <a:off x="1112768" y="4014810"/>
            <a:ext cx="2540000" cy="400110"/>
          </a:xfrm>
          <a:prstGeom prst="rect">
            <a:avLst/>
          </a:prstGeom>
          <a:solidFill>
            <a:schemeClr val="bg1">
              <a:lumMod val="95000"/>
            </a:schemeClr>
          </a:solidFill>
        </p:spPr>
        <p:txBody>
          <a:bodyPr wrap="square" rtlCol="0" anchor="t">
            <a:spAutoFit/>
          </a:bodyPr>
          <a:lstStyle/>
          <a:p>
            <a:r>
              <a:rPr lang="zh-CN" altLang="en-US" sz="2000" dirty="0"/>
              <a:t>(40, 5)</a:t>
            </a:r>
          </a:p>
        </p:txBody>
      </p:sp>
      <p:sp>
        <p:nvSpPr>
          <p:cNvPr id="8" name="矩形 7"/>
          <p:cNvSpPr/>
          <p:nvPr/>
        </p:nvSpPr>
        <p:spPr>
          <a:xfrm>
            <a:off x="1093470" y="3614700"/>
            <a:ext cx="4801314" cy="400110"/>
          </a:xfrm>
          <a:prstGeom prst="rect">
            <a:avLst/>
          </a:prstGeom>
        </p:spPr>
        <p:txBody>
          <a:bodyPr wrap="none">
            <a:spAutoFit/>
          </a:bodyPr>
          <a:lstStyle/>
          <a:p>
            <a:r>
              <a:rPr lang="en-US" altLang="zh-CN" sz="2000" dirty="0" err="1">
                <a:solidFill>
                  <a:srgbClr val="000087"/>
                </a:solidFill>
                <a:highlight>
                  <a:srgbClr val="FFFFFF"/>
                </a:highlight>
                <a:latin typeface="Monaco" panose="020B0509030404040204" pitchFamily="49" charset="0"/>
              </a:rPr>
              <a:t>data_table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'2007-11-27'</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shape</a:t>
            </a:r>
            <a:endParaRPr lang="en-US" altLang="zh-CN" sz="2000" dirty="0">
              <a:solidFill>
                <a:srgbClr val="5F5F00"/>
              </a:solidFill>
              <a:highlight>
                <a:srgbClr val="FFFFFF"/>
              </a:highlight>
              <a:latin typeface="Monaco" panose="020B0509030404040204" pitchFamily="49" charset="0"/>
            </a:endParaRPr>
          </a:p>
        </p:txBody>
      </p:sp>
      <p:sp>
        <p:nvSpPr>
          <p:cNvPr id="6" name="矩形 5"/>
          <p:cNvSpPr/>
          <p:nvPr/>
        </p:nvSpPr>
        <p:spPr>
          <a:xfrm>
            <a:off x="1093470" y="1258143"/>
            <a:ext cx="8602930" cy="1323439"/>
          </a:xfrm>
          <a:prstGeom prst="rect">
            <a:avLst/>
          </a:prstGeom>
        </p:spPr>
        <p:txBody>
          <a:bodyPr wrap="square">
            <a:spAutoFit/>
          </a:bodyPr>
          <a:lstStyle/>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查看五月有多条少记录</a:t>
            </a:r>
            <a:endParaRPr lang="zh-CN" altLang="en-US"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'2007-05-1'</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'2007-05-31'</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shape</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87875F"/>
                </a:solidFill>
                <a:highlight>
                  <a:srgbClr val="FFFFFF"/>
                </a:highlight>
                <a:latin typeface="Monaco" panose="020B0509030404040204" pitchFamily="49" charset="0"/>
              </a:rPr>
              <a:t>#</a:t>
            </a:r>
            <a:r>
              <a:rPr lang="zh-CN" altLang="en-US" sz="2000" dirty="0">
                <a:solidFill>
                  <a:srgbClr val="87875F"/>
                </a:solidFill>
                <a:highlight>
                  <a:srgbClr val="FFFFFF"/>
                </a:highlight>
                <a:latin typeface="Monaco" panose="020B0509030404040204" pitchFamily="49" charset="0"/>
              </a:rPr>
              <a:t>也可以这么写</a:t>
            </a:r>
            <a:endParaRPr lang="zh-CN" altLang="en-US" sz="2000" dirty="0">
              <a:solidFill>
                <a:srgbClr val="5F5F00"/>
              </a:solidFill>
              <a:highlight>
                <a:srgbClr val="FFFFFF"/>
              </a:highlight>
              <a:latin typeface="Monaco" panose="020B0509030404040204" pitchFamily="49" charset="0"/>
            </a:endParaRPr>
          </a:p>
          <a:p>
            <a:r>
              <a:rPr lang="en-US" altLang="zh-CN" sz="2000" dirty="0">
                <a:solidFill>
                  <a:srgbClr val="87875F"/>
                </a:solidFill>
                <a:highlight>
                  <a:srgbClr val="FFFFFF"/>
                </a:highlight>
                <a:latin typeface="Monaco" panose="020B0509030404040204" pitchFamily="49" charset="0"/>
              </a:rPr>
              <a:t>#</a:t>
            </a:r>
            <a:r>
              <a:rPr lang="en-US" altLang="zh-CN" sz="2000" dirty="0" err="1">
                <a:solidFill>
                  <a:srgbClr val="87875F"/>
                </a:solidFill>
                <a:highlight>
                  <a:srgbClr val="FFFFFF"/>
                </a:highlight>
                <a:latin typeface="Monaco" panose="020B0509030404040204" pitchFamily="49" charset="0"/>
              </a:rPr>
              <a:t>data_table.loc</a:t>
            </a:r>
            <a:r>
              <a:rPr lang="en-US" altLang="zh-CN" sz="2000" dirty="0">
                <a:solidFill>
                  <a:srgbClr val="87875F"/>
                </a:solidFill>
                <a:highlight>
                  <a:srgbClr val="FFFFFF"/>
                </a:highlight>
                <a:latin typeface="Monaco" panose="020B0509030404040204" pitchFamily="49" charset="0"/>
              </a:rPr>
              <a:t>['2007-05'].shape</a:t>
            </a:r>
            <a:endParaRPr lang="zh-CN" altLang="en-US" sz="2000" dirty="0">
              <a:latin typeface="Monaco" panose="020B05090304040402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07308" y="905233"/>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将</a:t>
            </a:r>
            <a:r>
              <a:rPr lang="zh-CN" altLang="en-US" sz="2000" b="1" dirty="0">
                <a:solidFill>
                  <a:srgbClr val="FF0000"/>
                </a:solidFill>
                <a:sym typeface="+mn-ea"/>
              </a:rPr>
              <a:t>Datetime</a:t>
            </a:r>
            <a:r>
              <a:rPr lang="zh-CN" altLang="en-US" sz="2000" b="1" dirty="0">
                <a:solidFill>
                  <a:srgbClr val="2965AB"/>
                </a:solidFill>
                <a:sym typeface="+mn-ea"/>
              </a:rPr>
              <a:t>Index序列转换为</a:t>
            </a:r>
            <a:r>
              <a:rPr lang="zh-CN" altLang="en-US" sz="2000" b="1" dirty="0">
                <a:solidFill>
                  <a:srgbClr val="FF0000"/>
                </a:solidFill>
                <a:sym typeface="+mn-ea"/>
              </a:rPr>
              <a:t>Period</a:t>
            </a:r>
            <a:r>
              <a:rPr lang="zh-CN" altLang="en-US" sz="2000" b="1" dirty="0">
                <a:solidFill>
                  <a:srgbClr val="2965AB"/>
                </a:solidFill>
                <a:sym typeface="+mn-ea"/>
              </a:rPr>
              <a:t>Index序列</a:t>
            </a:r>
            <a:endParaRPr lang="en-US" altLang="zh-CN" sz="2000" b="1" dirty="0">
              <a:solidFill>
                <a:srgbClr val="2965AB"/>
              </a:solidFill>
              <a:sym typeface="+mn-ea"/>
            </a:endParaRPr>
          </a:p>
          <a:p>
            <a:pPr>
              <a:lnSpc>
                <a:spcPct val="100000"/>
              </a:lnSpc>
              <a:buClr>
                <a:srgbClr val="2965AB"/>
              </a:buClr>
              <a:buSzPct val="100000"/>
            </a:pPr>
            <a:r>
              <a:rPr lang="zh-CN" altLang="en-US" sz="2000" b="1" dirty="0">
                <a:solidFill>
                  <a:srgbClr val="2965AB"/>
                </a:solidFill>
                <a:sym typeface="+mn-ea"/>
              </a:rPr>
              <a:t>把</a:t>
            </a:r>
            <a:r>
              <a:rPr lang="zh-CN" altLang="en-US" sz="2000" b="1" dirty="0">
                <a:solidFill>
                  <a:srgbClr val="FF0000"/>
                </a:solidFill>
                <a:sym typeface="+mn-ea"/>
              </a:rPr>
              <a:t>日期索引</a:t>
            </a:r>
            <a:r>
              <a:rPr lang="zh-CN" altLang="en-US" sz="2000" b="1" dirty="0">
                <a:solidFill>
                  <a:srgbClr val="2965AB"/>
                </a:solidFill>
                <a:sym typeface="+mn-ea"/>
              </a:rPr>
              <a:t>变</a:t>
            </a:r>
            <a:r>
              <a:rPr lang="zh-CN" altLang="en-US" sz="2000" b="1" dirty="0">
                <a:solidFill>
                  <a:srgbClr val="FF0000"/>
                </a:solidFill>
                <a:sym typeface="+mn-ea"/>
              </a:rPr>
              <a:t>时期索引（</a:t>
            </a:r>
            <a:r>
              <a:rPr lang="zh-CN" altLang="en-US" sz="2000" b="1" dirty="0">
                <a:sym typeface="+mn-ea"/>
              </a:rPr>
              <a:t>变成</a:t>
            </a:r>
            <a:r>
              <a:rPr lang="en-US" altLang="zh-CN" sz="2000" b="1" dirty="0">
                <a:sym typeface="+mn-ea"/>
              </a:rPr>
              <a:t>”</a:t>
            </a:r>
            <a:r>
              <a:rPr lang="zh-CN" altLang="en-US" sz="2000" b="1" dirty="0">
                <a:sym typeface="+mn-ea"/>
              </a:rPr>
              <a:t>季</a:t>
            </a:r>
            <a:r>
              <a:rPr lang="en-US" altLang="zh-CN" sz="2000" b="1" dirty="0">
                <a:sym typeface="+mn-ea"/>
              </a:rPr>
              <a:t>”</a:t>
            </a:r>
            <a:r>
              <a:rPr lang="zh-CN" altLang="en-US" sz="2000" b="1" dirty="0">
                <a:solidFill>
                  <a:srgbClr val="FF0000"/>
                </a:solidFill>
                <a:sym typeface="+mn-ea"/>
              </a:rPr>
              <a:t>）</a:t>
            </a:r>
            <a:endParaRPr lang="zh-CN" altLang="en-US" sz="2000" dirty="0">
              <a:solidFill>
                <a:srgbClr val="FF0000"/>
              </a:solidFill>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graphicFrame>
        <p:nvGraphicFramePr>
          <p:cNvPr id="6" name="表格 5"/>
          <p:cNvGraphicFramePr/>
          <p:nvPr/>
        </p:nvGraphicFramePr>
        <p:xfrm>
          <a:off x="1345248" y="2739519"/>
          <a:ext cx="9233850" cy="3210070"/>
        </p:xfrm>
        <a:graphic>
          <a:graphicData uri="http://schemas.openxmlformats.org/drawingml/2006/table">
            <a:tbl>
              <a:tblPr firstRow="1" bandRow="1">
                <a:tableStyleId>{5C22544A-7EE6-4342-B048-85BDC9FD1C3A}</a:tableStyleId>
              </a:tblPr>
              <a:tblGrid>
                <a:gridCol w="1538975">
                  <a:extLst>
                    <a:ext uri="{9D8B030D-6E8A-4147-A177-3AD203B41FA5}">
                      <a16:colId xmlns:a16="http://schemas.microsoft.com/office/drawing/2014/main" val="20000"/>
                    </a:ext>
                  </a:extLst>
                </a:gridCol>
                <a:gridCol w="1538975">
                  <a:extLst>
                    <a:ext uri="{9D8B030D-6E8A-4147-A177-3AD203B41FA5}">
                      <a16:colId xmlns:a16="http://schemas.microsoft.com/office/drawing/2014/main" val="20001"/>
                    </a:ext>
                  </a:extLst>
                </a:gridCol>
                <a:gridCol w="1538975">
                  <a:extLst>
                    <a:ext uri="{9D8B030D-6E8A-4147-A177-3AD203B41FA5}">
                      <a16:colId xmlns:a16="http://schemas.microsoft.com/office/drawing/2014/main" val="20002"/>
                    </a:ext>
                  </a:extLst>
                </a:gridCol>
                <a:gridCol w="1538975">
                  <a:extLst>
                    <a:ext uri="{9D8B030D-6E8A-4147-A177-3AD203B41FA5}">
                      <a16:colId xmlns:a16="http://schemas.microsoft.com/office/drawing/2014/main" val="20003"/>
                    </a:ext>
                  </a:extLst>
                </a:gridCol>
                <a:gridCol w="1538975">
                  <a:extLst>
                    <a:ext uri="{9D8B030D-6E8A-4147-A177-3AD203B41FA5}">
                      <a16:colId xmlns:a16="http://schemas.microsoft.com/office/drawing/2014/main" val="20004"/>
                    </a:ext>
                  </a:extLst>
                </a:gridCol>
                <a:gridCol w="1538975">
                  <a:extLst>
                    <a:ext uri="{9D8B030D-6E8A-4147-A177-3AD203B41FA5}">
                      <a16:colId xmlns:a16="http://schemas.microsoft.com/office/drawing/2014/main" val="20005"/>
                    </a:ext>
                  </a:extLst>
                </a:gridCol>
              </a:tblGrid>
              <a:tr h="320990">
                <a:tc>
                  <a:txBody>
                    <a:bodyPr/>
                    <a:lstStyle/>
                    <a:p>
                      <a:pPr>
                        <a:buNone/>
                      </a:pPr>
                      <a:endParaRPr lang="zh-CN" altLang="en-US" dirty="0"/>
                    </a:p>
                  </a:txBody>
                  <a:tcPr/>
                </a:tc>
                <a:tc>
                  <a:txBody>
                    <a:bodyPr/>
                    <a:lstStyle/>
                    <a:p>
                      <a:pPr>
                        <a:buNone/>
                      </a:pPr>
                      <a:r>
                        <a:rPr lang="zh-CN" altLang="en-US"/>
                        <a:t>所属区域</a:t>
                      </a:r>
                    </a:p>
                  </a:txBody>
                  <a:tcPr/>
                </a:tc>
                <a:tc>
                  <a:txBody>
                    <a:bodyPr/>
                    <a:lstStyle/>
                    <a:p>
                      <a:pPr>
                        <a:buNone/>
                      </a:pPr>
                      <a:r>
                        <a:rPr lang="zh-CN" altLang="en-US"/>
                        <a:t>产品类别</a:t>
                      </a:r>
                    </a:p>
                  </a:txBody>
                  <a:tcPr/>
                </a:tc>
                <a:tc>
                  <a:txBody>
                    <a:bodyPr/>
                    <a:lstStyle/>
                    <a:p>
                      <a:pPr>
                        <a:buNone/>
                      </a:pPr>
                      <a:r>
                        <a:rPr lang="zh-CN" altLang="en-US"/>
                        <a:t>数量</a:t>
                      </a:r>
                    </a:p>
                  </a:txBody>
                  <a:tcPr/>
                </a:tc>
                <a:tc>
                  <a:txBody>
                    <a:bodyPr/>
                    <a:lstStyle/>
                    <a:p>
                      <a:pPr>
                        <a:buNone/>
                      </a:pPr>
                      <a:r>
                        <a:rPr lang="zh-CN" altLang="en-US"/>
                        <a:t>销售额</a:t>
                      </a:r>
                    </a:p>
                  </a:txBody>
                  <a:tcPr/>
                </a:tc>
                <a:tc>
                  <a:txBody>
                    <a:bodyPr/>
                    <a:lstStyle/>
                    <a:p>
                      <a:pPr>
                        <a:buNone/>
                      </a:pPr>
                      <a:r>
                        <a:rPr lang="zh-CN" altLang="en-US"/>
                        <a:t>成本</a:t>
                      </a:r>
                    </a:p>
                  </a:txBody>
                  <a:tcPr/>
                </a:tc>
                <a:extLst>
                  <a:ext uri="{0D108BD9-81ED-4DB2-BD59-A6C34878D82A}">
                    <a16:rowId xmlns:a16="http://schemas.microsoft.com/office/drawing/2014/main" val="10000"/>
                  </a:ext>
                </a:extLst>
              </a:tr>
              <a:tr h="320990">
                <a:tc>
                  <a:txBody>
                    <a:bodyPr/>
                    <a:lstStyle/>
                    <a:p>
                      <a:pPr>
                        <a:buNone/>
                      </a:pPr>
                      <a:r>
                        <a:rPr lang="zh-CN" altLang="en-US"/>
                        <a:t>订购日期</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95710">
                <a:tc>
                  <a:txBody>
                    <a:bodyPr/>
                    <a:lstStyle/>
                    <a:p>
                      <a:pPr>
                        <a:buNone/>
                      </a:pPr>
                      <a:r>
                        <a:rPr lang="zh-CN" altLang="en-US"/>
                        <a:t>2007Q1</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16</a:t>
                      </a:r>
                    </a:p>
                  </a:txBody>
                  <a:tcPr/>
                </a:tc>
                <a:tc>
                  <a:txBody>
                    <a:bodyPr/>
                    <a:lstStyle/>
                    <a:p>
                      <a:pPr>
                        <a:buNone/>
                      </a:pPr>
                      <a:r>
                        <a:rPr lang="zh-CN" altLang="en-US"/>
                        <a:t>19269.685164</a:t>
                      </a:r>
                    </a:p>
                  </a:txBody>
                  <a:tcPr/>
                </a:tc>
                <a:tc>
                  <a:txBody>
                    <a:bodyPr/>
                    <a:lstStyle/>
                    <a:p>
                      <a:pPr>
                        <a:buNone/>
                      </a:pPr>
                      <a:r>
                        <a:rPr lang="zh-CN" altLang="en-US"/>
                        <a:t>18982.847760</a:t>
                      </a:r>
                    </a:p>
                  </a:txBody>
                  <a:tcPr/>
                </a:tc>
                <a:extLst>
                  <a:ext uri="{0D108BD9-81ED-4DB2-BD59-A6C34878D82A}">
                    <a16:rowId xmlns:a16="http://schemas.microsoft.com/office/drawing/2014/main" val="10002"/>
                  </a:ext>
                </a:extLst>
              </a:tr>
              <a:tr h="495710">
                <a:tc>
                  <a:txBody>
                    <a:bodyPr/>
                    <a:lstStyle/>
                    <a:p>
                      <a:pPr>
                        <a:buNone/>
                      </a:pPr>
                      <a:r>
                        <a:rPr lang="zh-CN" altLang="en-US"/>
                        <a:t>2007Q2</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40</a:t>
                      </a:r>
                    </a:p>
                  </a:txBody>
                  <a:tcPr/>
                </a:tc>
                <a:tc>
                  <a:txBody>
                    <a:bodyPr/>
                    <a:lstStyle/>
                    <a:p>
                      <a:pPr>
                        <a:buNone/>
                      </a:pPr>
                      <a:r>
                        <a:rPr lang="zh-CN" altLang="en-US"/>
                        <a:t>39465.169800</a:t>
                      </a:r>
                    </a:p>
                  </a:txBody>
                  <a:tcPr/>
                </a:tc>
                <a:tc>
                  <a:txBody>
                    <a:bodyPr/>
                    <a:lstStyle/>
                    <a:p>
                      <a:pPr>
                        <a:buNone/>
                      </a:pPr>
                      <a:r>
                        <a:rPr lang="zh-CN" altLang="en-US"/>
                        <a:t>40893.083149</a:t>
                      </a:r>
                    </a:p>
                  </a:txBody>
                  <a:tcPr/>
                </a:tc>
                <a:extLst>
                  <a:ext uri="{0D108BD9-81ED-4DB2-BD59-A6C34878D82A}">
                    <a16:rowId xmlns:a16="http://schemas.microsoft.com/office/drawing/2014/main" val="10003"/>
                  </a:ext>
                </a:extLst>
              </a:tr>
              <a:tr h="495710">
                <a:tc>
                  <a:txBody>
                    <a:bodyPr/>
                    <a:lstStyle/>
                    <a:p>
                      <a:pPr>
                        <a:buNone/>
                      </a:pPr>
                      <a:r>
                        <a:rPr lang="zh-CN" altLang="en-US"/>
                        <a:t>2007Q2</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20</a:t>
                      </a:r>
                    </a:p>
                  </a:txBody>
                  <a:tcPr/>
                </a:tc>
                <a:tc>
                  <a:txBody>
                    <a:bodyPr/>
                    <a:lstStyle/>
                    <a:p>
                      <a:pPr>
                        <a:buNone/>
                      </a:pPr>
                      <a:r>
                        <a:rPr lang="zh-CN" altLang="en-US"/>
                        <a:t>21015.944745</a:t>
                      </a:r>
                    </a:p>
                  </a:txBody>
                  <a:tcPr/>
                </a:tc>
                <a:tc>
                  <a:txBody>
                    <a:bodyPr/>
                    <a:lstStyle/>
                    <a:p>
                      <a:pPr>
                        <a:buNone/>
                      </a:pPr>
                      <a:r>
                        <a:rPr lang="zh-CN" altLang="en-US"/>
                        <a:t>22294.085221</a:t>
                      </a:r>
                    </a:p>
                  </a:txBody>
                  <a:tcPr/>
                </a:tc>
                <a:extLst>
                  <a:ext uri="{0D108BD9-81ED-4DB2-BD59-A6C34878D82A}">
                    <a16:rowId xmlns:a16="http://schemas.microsoft.com/office/drawing/2014/main" val="10004"/>
                  </a:ext>
                </a:extLst>
              </a:tr>
              <a:tr h="495710">
                <a:tc>
                  <a:txBody>
                    <a:bodyPr/>
                    <a:lstStyle/>
                    <a:p>
                      <a:pPr>
                        <a:buNone/>
                      </a:pPr>
                      <a:r>
                        <a:rPr lang="zh-CN" altLang="en-US"/>
                        <a:t>2007Q2</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20</a:t>
                      </a:r>
                    </a:p>
                  </a:txBody>
                  <a:tcPr/>
                </a:tc>
                <a:tc>
                  <a:txBody>
                    <a:bodyPr/>
                    <a:lstStyle/>
                    <a:p>
                      <a:pPr>
                        <a:buNone/>
                      </a:pPr>
                      <a:r>
                        <a:rPr lang="zh-CN" altLang="en-US" dirty="0"/>
                        <a:t>23710.258593</a:t>
                      </a:r>
                    </a:p>
                  </a:txBody>
                  <a:tcPr/>
                </a:tc>
                <a:tc>
                  <a:txBody>
                    <a:bodyPr/>
                    <a:lstStyle/>
                    <a:p>
                      <a:pPr>
                        <a:buNone/>
                      </a:pPr>
                      <a:r>
                        <a:rPr lang="zh-CN" altLang="en-US" dirty="0"/>
                        <a:t>24318.374118</a:t>
                      </a:r>
                    </a:p>
                  </a:txBody>
                  <a:tcPr/>
                </a:tc>
                <a:extLst>
                  <a:ext uri="{0D108BD9-81ED-4DB2-BD59-A6C34878D82A}">
                    <a16:rowId xmlns:a16="http://schemas.microsoft.com/office/drawing/2014/main" val="10005"/>
                  </a:ext>
                </a:extLst>
              </a:tr>
              <a:tr h="495710">
                <a:tc>
                  <a:txBody>
                    <a:bodyPr/>
                    <a:lstStyle/>
                    <a:p>
                      <a:pPr>
                        <a:buNone/>
                      </a:pPr>
                      <a:r>
                        <a:rPr lang="zh-CN" altLang="en-US"/>
                        <a:t>2007Q2</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16</a:t>
                      </a:r>
                    </a:p>
                  </a:txBody>
                  <a:tcPr/>
                </a:tc>
                <a:tc>
                  <a:txBody>
                    <a:bodyPr/>
                    <a:lstStyle/>
                    <a:p>
                      <a:pPr>
                        <a:buNone/>
                      </a:pPr>
                      <a:r>
                        <a:rPr lang="zh-CN" altLang="en-US"/>
                        <a:t>20015.072431</a:t>
                      </a:r>
                    </a:p>
                  </a:txBody>
                  <a:tcPr/>
                </a:tc>
                <a:tc>
                  <a:txBody>
                    <a:bodyPr/>
                    <a:lstStyle/>
                    <a:p>
                      <a:pPr>
                        <a:buNone/>
                      </a:pPr>
                      <a:r>
                        <a:rPr lang="zh-CN" altLang="en-US" dirty="0"/>
                        <a:t>20256.694699</a:t>
                      </a:r>
                    </a:p>
                  </a:txBody>
                  <a:tcPr/>
                </a:tc>
                <a:extLst>
                  <a:ext uri="{0D108BD9-81ED-4DB2-BD59-A6C34878D82A}">
                    <a16:rowId xmlns:a16="http://schemas.microsoft.com/office/drawing/2014/main" val="10006"/>
                  </a:ext>
                </a:extLst>
              </a:tr>
            </a:tbl>
          </a:graphicData>
        </a:graphic>
      </p:graphicFrame>
      <p:sp>
        <p:nvSpPr>
          <p:cNvPr id="7"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2965AB"/>
              </a:buClr>
              <a:buSzPct val="100000"/>
              <a:buNone/>
            </a:pPr>
            <a:r>
              <a:rPr lang="en-US" altLang="zh-CN" b="1" dirty="0">
                <a:solidFill>
                  <a:srgbClr val="2965AB"/>
                </a:solidFill>
                <a:sym typeface="+mn-ea"/>
              </a:rPr>
              <a:t>.</a:t>
            </a:r>
            <a:r>
              <a:rPr lang="zh-CN" altLang="en-US" b="1" dirty="0">
                <a:solidFill>
                  <a:srgbClr val="2965AB"/>
                </a:solidFill>
                <a:sym typeface="+mn-ea"/>
              </a:rPr>
              <a:t>to_period</a:t>
            </a:r>
            <a:r>
              <a:rPr lang="en-US" altLang="zh-CN" b="1" dirty="0">
                <a:solidFill>
                  <a:srgbClr val="2965AB"/>
                </a:solidFill>
                <a:sym typeface="+mn-ea"/>
              </a:rPr>
              <a:t>()</a:t>
            </a:r>
            <a:r>
              <a:rPr lang="zh-CN" altLang="en-US" b="1" dirty="0">
                <a:solidFill>
                  <a:srgbClr val="2965AB"/>
                </a:solidFill>
                <a:sym typeface="+mn-ea"/>
              </a:rPr>
              <a:t>函数更改时间索引</a:t>
            </a:r>
          </a:p>
        </p:txBody>
      </p:sp>
      <p:sp>
        <p:nvSpPr>
          <p:cNvPr id="8" name="文本框 7"/>
          <p:cNvSpPr txBox="1"/>
          <p:nvPr/>
        </p:nvSpPr>
        <p:spPr>
          <a:xfrm>
            <a:off x="1294130" y="1724660"/>
            <a:ext cx="8488680" cy="1014730"/>
          </a:xfrm>
          <a:prstGeom prst="rect">
            <a:avLst/>
          </a:prstGeom>
          <a:noFill/>
        </p:spPr>
        <p:txBody>
          <a:bodyPr wrap="square" rtlCol="0" anchor="t">
            <a:spAutoFit/>
          </a:bodyPr>
          <a:lstStyle/>
          <a:p>
            <a:r>
              <a:rPr lang="en-US" altLang="zh-CN" sz="2000" dirty="0">
                <a:solidFill>
                  <a:srgbClr val="87875F"/>
                </a:solidFill>
                <a:highlight>
                  <a:srgbClr val="FFFFFF"/>
                </a:highlight>
                <a:latin typeface="Monaco" panose="020B0509030404040204" pitchFamily="49" charset="0"/>
                <a:sym typeface="+mn-ea"/>
              </a:rPr>
              <a:t>#'Q'</a:t>
            </a:r>
            <a:r>
              <a:rPr lang="zh-CN" altLang="en-US" sz="2000" dirty="0">
                <a:solidFill>
                  <a:srgbClr val="87875F"/>
                </a:solidFill>
                <a:highlight>
                  <a:srgbClr val="FFFFFF"/>
                </a:highlight>
                <a:latin typeface="Monaco" panose="020B0509030404040204" pitchFamily="49" charset="0"/>
                <a:sym typeface="+mn-ea"/>
              </a:rPr>
              <a:t>表示</a:t>
            </a:r>
            <a:r>
              <a:rPr lang="zh-CN" altLang="en-US" sz="2000" dirty="0">
                <a:solidFill>
                  <a:srgbClr val="FF0000"/>
                </a:solidFill>
                <a:highlight>
                  <a:srgbClr val="FFFFFF"/>
                </a:highlight>
                <a:latin typeface="Monaco" panose="020B0509030404040204" pitchFamily="49" charset="0"/>
                <a:sym typeface="+mn-ea"/>
              </a:rPr>
              <a:t>季度</a:t>
            </a:r>
            <a:endParaRPr lang="zh-CN" altLang="en-US" sz="2000" dirty="0">
              <a:solidFill>
                <a:srgbClr val="FF00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sym typeface="+mn-ea"/>
              </a:rPr>
              <a:t>data_table</a:t>
            </a:r>
            <a:r>
              <a:rPr lang="en-US" altLang="zh-CN" sz="2000" dirty="0" err="1">
                <a:solidFill>
                  <a:srgbClr val="00005F"/>
                </a:solidFill>
                <a:highlight>
                  <a:srgbClr val="FFFFFF"/>
                </a:highlight>
                <a:latin typeface="Monaco" panose="020B0509030404040204" pitchFamily="49" charset="0"/>
                <a:sym typeface="+mn-ea"/>
              </a:rPr>
              <a:t>.</a:t>
            </a:r>
            <a:r>
              <a:rPr lang="en-US" altLang="zh-CN" sz="2000" dirty="0" err="1">
                <a:solidFill>
                  <a:srgbClr val="000087"/>
                </a:solidFill>
                <a:highlight>
                  <a:srgbClr val="FFFFFF"/>
                </a:highlight>
                <a:latin typeface="Monaco" panose="020B0509030404040204" pitchFamily="49" charset="0"/>
                <a:sym typeface="+mn-ea"/>
              </a:rPr>
              <a:t>index </a:t>
            </a:r>
            <a:r>
              <a:rPr lang="en-US" altLang="zh-CN" sz="2000" dirty="0">
                <a:solidFill>
                  <a:srgbClr val="00005F"/>
                </a:solidFill>
                <a:highlight>
                  <a:srgbClr val="FFFFFF"/>
                </a:highlight>
                <a:latin typeface="Monaco" panose="020B0509030404040204" pitchFamily="49" charset="0"/>
                <a:sym typeface="+mn-ea"/>
              </a:rPr>
              <a:t>= </a:t>
            </a:r>
            <a:r>
              <a:rPr lang="en-US" altLang="zh-CN" sz="2000" dirty="0" err="1">
                <a:solidFill>
                  <a:srgbClr val="000087"/>
                </a:solidFill>
                <a:highlight>
                  <a:srgbClr val="FFFFFF"/>
                </a:highlight>
                <a:latin typeface="Monaco" panose="020B0509030404040204" pitchFamily="49" charset="0"/>
                <a:sym typeface="+mn-ea"/>
              </a:rPr>
              <a:t>data_table</a:t>
            </a:r>
            <a:r>
              <a:rPr lang="en-US" altLang="zh-CN" sz="2000" dirty="0" err="1">
                <a:solidFill>
                  <a:srgbClr val="00005F"/>
                </a:solidFill>
                <a:highlight>
                  <a:srgbClr val="FFFFFF"/>
                </a:highlight>
                <a:latin typeface="Monaco" panose="020B0509030404040204" pitchFamily="49" charset="0"/>
                <a:sym typeface="+mn-ea"/>
              </a:rPr>
              <a:t>.</a:t>
            </a:r>
            <a:r>
              <a:rPr lang="en-US" altLang="zh-CN" sz="2000" dirty="0" err="1">
                <a:solidFill>
                  <a:srgbClr val="000087"/>
                </a:solidFill>
                <a:highlight>
                  <a:srgbClr val="FFFFFF"/>
                </a:highlight>
                <a:latin typeface="Monaco" panose="020B0509030404040204" pitchFamily="49" charset="0"/>
                <a:sym typeface="+mn-ea"/>
              </a:rPr>
              <a:t>index</a:t>
            </a:r>
            <a:r>
              <a:rPr lang="en-US" altLang="zh-CN" sz="2000" dirty="0" err="1">
                <a:solidFill>
                  <a:srgbClr val="00005F"/>
                </a:solidFill>
                <a:highlight>
                  <a:srgbClr val="FFFFFF"/>
                </a:highlight>
                <a:latin typeface="Monaco" panose="020B0509030404040204" pitchFamily="49" charset="0"/>
                <a:sym typeface="+mn-ea"/>
              </a:rPr>
              <a:t>.</a:t>
            </a:r>
            <a:r>
              <a:rPr lang="en-US" altLang="zh-CN" sz="2000" dirty="0" err="1">
                <a:solidFill>
                  <a:srgbClr val="000087"/>
                </a:solidFill>
                <a:highlight>
                  <a:srgbClr val="FFFFFF"/>
                </a:highlight>
                <a:latin typeface="Monaco" panose="020B0509030404040204" pitchFamily="49" charset="0"/>
                <a:sym typeface="+mn-ea"/>
              </a:rPr>
              <a:t>to_period</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5F5F"/>
                </a:solidFill>
                <a:highlight>
                  <a:srgbClr val="FFFFFF"/>
                </a:highlight>
                <a:latin typeface="Monaco" panose="020B0509030404040204" pitchFamily="49" charset="0"/>
                <a:sym typeface="+mn-ea"/>
              </a:rPr>
              <a:t>"Q"</a:t>
            </a:r>
            <a:r>
              <a:rPr lang="en-US" altLang="zh-CN" sz="2000" dirty="0">
                <a:solidFill>
                  <a:srgbClr val="00005F"/>
                </a:solidFill>
                <a:highlight>
                  <a:srgbClr val="FFFFFF"/>
                </a:highlight>
                <a:latin typeface="Monaco" panose="020B0509030404040204" pitchFamily="49" charset="0"/>
                <a:sym typeface="+mn-ea"/>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sym typeface="+mn-ea"/>
              </a:rPr>
              <a:t>data_table</a:t>
            </a:r>
            <a:r>
              <a:rPr lang="en-US" altLang="zh-CN" sz="2000" dirty="0" err="1">
                <a:solidFill>
                  <a:srgbClr val="00005F"/>
                </a:solidFill>
                <a:highlight>
                  <a:srgbClr val="FFFFFF"/>
                </a:highlight>
                <a:latin typeface="Monaco" panose="020B0509030404040204" pitchFamily="49" charset="0"/>
                <a:sym typeface="+mn-ea"/>
              </a:rPr>
              <a:t>.head</a:t>
            </a:r>
            <a:r>
              <a:rPr lang="en-US" altLang="zh-CN" sz="2000" dirty="0">
                <a:solidFill>
                  <a:srgbClr val="00005F"/>
                </a:solidFill>
                <a:highlight>
                  <a:srgbClr val="FFFFFF"/>
                </a:highlight>
                <a:latin typeface="Monaco" panose="020B0509030404040204" pitchFamily="49" charset="0"/>
                <a:sym typeface="+mn-ea"/>
              </a:rPr>
              <a:t>()</a:t>
            </a:r>
            <a:endParaRPr lang="zh-CN" altLang="en-US" sz="2000" dirty="0"/>
          </a:p>
        </p:txBody>
      </p:sp>
      <p:sp>
        <p:nvSpPr>
          <p:cNvPr id="3" name="圆角矩形 2"/>
          <p:cNvSpPr/>
          <p:nvPr/>
        </p:nvSpPr>
        <p:spPr>
          <a:xfrm>
            <a:off x="1345565" y="3357245"/>
            <a:ext cx="1008380" cy="23037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92019" y="836712"/>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将DatetimeIndex序列转换为PeriodIndex序列</a:t>
            </a:r>
            <a:endParaRPr lang="zh-CN" altLang="en-US" sz="2000" dirty="0">
              <a:sym typeface="+mn-ea"/>
            </a:endParaRPr>
          </a:p>
          <a:p>
            <a:pPr lvl="1">
              <a:lnSpc>
                <a:spcPct val="100000"/>
              </a:lnSpc>
              <a:buClr>
                <a:srgbClr val="2965AB"/>
              </a:buClr>
              <a:buSzPct val="100000"/>
            </a:pPr>
            <a:r>
              <a:rPr lang="zh-CN" altLang="en-US" sz="2000" b="1" dirty="0">
                <a:solidFill>
                  <a:srgbClr val="2965AB"/>
                </a:solidFill>
                <a:sym typeface="+mn-ea"/>
              </a:rPr>
              <a:t>把</a:t>
            </a:r>
            <a:r>
              <a:rPr lang="zh-CN" altLang="en-US" sz="2000" b="1" dirty="0">
                <a:solidFill>
                  <a:srgbClr val="FF0000"/>
                </a:solidFill>
                <a:sym typeface="+mn-ea"/>
              </a:rPr>
              <a:t>日期索引</a:t>
            </a:r>
            <a:r>
              <a:rPr lang="zh-CN" altLang="en-US" sz="2000" b="1" dirty="0">
                <a:solidFill>
                  <a:srgbClr val="2965AB"/>
                </a:solidFill>
                <a:sym typeface="+mn-ea"/>
              </a:rPr>
              <a:t>变</a:t>
            </a:r>
            <a:r>
              <a:rPr lang="zh-CN" altLang="en-US" sz="2000" b="1" dirty="0">
                <a:solidFill>
                  <a:srgbClr val="FF0000"/>
                </a:solidFill>
                <a:sym typeface="+mn-ea"/>
              </a:rPr>
              <a:t>时期索引（</a:t>
            </a:r>
            <a:r>
              <a:rPr lang="zh-CN" altLang="en-US" sz="2000" b="1" dirty="0">
                <a:sym typeface="+mn-ea"/>
              </a:rPr>
              <a:t>变成</a:t>
            </a:r>
            <a:r>
              <a:rPr lang="en-US" altLang="zh-CN" sz="2000" b="1" dirty="0">
                <a:sym typeface="+mn-ea"/>
              </a:rPr>
              <a:t>”</a:t>
            </a:r>
            <a:r>
              <a:rPr lang="zh-CN" altLang="en-US" sz="2000" b="1" dirty="0">
                <a:sym typeface="+mn-ea"/>
              </a:rPr>
              <a:t>月</a:t>
            </a:r>
            <a:r>
              <a:rPr lang="en-US" altLang="zh-CN" sz="2000" b="1" dirty="0">
                <a:sym typeface="+mn-ea"/>
              </a:rPr>
              <a:t>”</a:t>
            </a:r>
            <a:r>
              <a:rPr lang="zh-CN" altLang="en-US" sz="2000" b="1" dirty="0">
                <a:solidFill>
                  <a:srgbClr val="FF0000"/>
                </a:solidFill>
                <a:sym typeface="+mn-ea"/>
              </a:rPr>
              <a:t>）</a:t>
            </a:r>
            <a:endParaRPr lang="zh-CN" altLang="en-US" sz="2000" dirty="0">
              <a:solidFill>
                <a:srgbClr val="FF0000"/>
              </a:solidFill>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2965AB"/>
              </a:buClr>
              <a:buSzPct val="100000"/>
              <a:buNone/>
            </a:pPr>
            <a:r>
              <a:rPr lang="zh-CN" altLang="en-US" b="1" dirty="0">
                <a:solidFill>
                  <a:srgbClr val="2965AB"/>
                </a:solidFill>
                <a:sym typeface="+mn-ea"/>
              </a:rPr>
              <a:t>查看每</a:t>
            </a:r>
            <a:r>
              <a:rPr lang="zh-CN" altLang="en-US" b="1" dirty="0">
                <a:solidFill>
                  <a:srgbClr val="FF0000"/>
                </a:solidFill>
                <a:sym typeface="+mn-ea"/>
              </a:rPr>
              <a:t>月</a:t>
            </a:r>
            <a:r>
              <a:rPr lang="zh-CN" altLang="en-US" b="1" dirty="0">
                <a:solidFill>
                  <a:srgbClr val="2965AB"/>
                </a:solidFill>
                <a:sym typeface="+mn-ea"/>
              </a:rPr>
              <a:t>的成交笔数</a:t>
            </a:r>
          </a:p>
        </p:txBody>
      </p:sp>
      <p:sp>
        <p:nvSpPr>
          <p:cNvPr id="7" name="文本框 6"/>
          <p:cNvSpPr txBox="1"/>
          <p:nvPr/>
        </p:nvSpPr>
        <p:spPr>
          <a:xfrm>
            <a:off x="1220470" y="2634282"/>
            <a:ext cx="4707850" cy="4093428"/>
          </a:xfrm>
          <a:prstGeom prst="rect">
            <a:avLst/>
          </a:prstGeom>
          <a:solidFill>
            <a:schemeClr val="bg1">
              <a:lumMod val="95000"/>
            </a:schemeClr>
          </a:solidFill>
        </p:spPr>
        <p:txBody>
          <a:bodyPr wrap="square" rtlCol="0" anchor="t">
            <a:spAutoFit/>
          </a:bodyPr>
          <a:lstStyle/>
          <a:p>
            <a:r>
              <a:rPr lang="zh-CN" altLang="en-US" sz="2000" dirty="0"/>
              <a:t>2007-11    201</a:t>
            </a:r>
          </a:p>
          <a:p>
            <a:r>
              <a:rPr lang="zh-CN" altLang="en-US" sz="2000" dirty="0"/>
              <a:t>2007-12    169</a:t>
            </a:r>
          </a:p>
          <a:p>
            <a:r>
              <a:rPr lang="zh-CN" altLang="en-US" sz="2000" dirty="0"/>
              <a:t>2007-09    114</a:t>
            </a:r>
          </a:p>
          <a:p>
            <a:r>
              <a:rPr lang="zh-CN" altLang="en-US" sz="2000" dirty="0"/>
              <a:t>2007-03    114</a:t>
            </a:r>
          </a:p>
          <a:p>
            <a:r>
              <a:rPr lang="zh-CN" altLang="en-US" sz="2000" dirty="0"/>
              <a:t>2007-05     98</a:t>
            </a:r>
          </a:p>
          <a:p>
            <a:r>
              <a:rPr lang="zh-CN" altLang="en-US" sz="2000" dirty="0"/>
              <a:t>2007-10     93</a:t>
            </a:r>
          </a:p>
          <a:p>
            <a:r>
              <a:rPr lang="zh-CN" altLang="en-US" sz="2000" dirty="0"/>
              <a:t>2007-07     91</a:t>
            </a:r>
          </a:p>
          <a:p>
            <a:r>
              <a:rPr lang="zh-CN" altLang="en-US" sz="2000" dirty="0"/>
              <a:t>2007-08     84</a:t>
            </a:r>
          </a:p>
          <a:p>
            <a:r>
              <a:rPr lang="zh-CN" altLang="en-US" sz="2000" dirty="0"/>
              <a:t>2007-04     79</a:t>
            </a:r>
          </a:p>
          <a:p>
            <a:r>
              <a:rPr lang="zh-CN" altLang="en-US" sz="2000" dirty="0"/>
              <a:t>2007-06     78</a:t>
            </a:r>
          </a:p>
          <a:p>
            <a:r>
              <a:rPr lang="zh-CN" altLang="en-US" sz="2000" dirty="0"/>
              <a:t>2007-02     53</a:t>
            </a:r>
          </a:p>
          <a:p>
            <a:r>
              <a:rPr lang="zh-CN" altLang="en-US" sz="2000" dirty="0"/>
              <a:t>2007-01     46</a:t>
            </a:r>
          </a:p>
          <a:p>
            <a:r>
              <a:rPr lang="zh-CN" altLang="en-US" sz="2000" dirty="0"/>
              <a:t>Freq: M, Name: 订购日期, dtype: int64</a:t>
            </a:r>
          </a:p>
        </p:txBody>
      </p:sp>
      <p:sp>
        <p:nvSpPr>
          <p:cNvPr id="6" name="矩形 5"/>
          <p:cNvSpPr/>
          <p:nvPr/>
        </p:nvSpPr>
        <p:spPr>
          <a:xfrm>
            <a:off x="1220470" y="1619373"/>
            <a:ext cx="8907978" cy="1014730"/>
          </a:xfrm>
          <a:prstGeom prst="rect">
            <a:avLst/>
          </a:prstGeom>
        </p:spPr>
        <p:txBody>
          <a:bodyPr wrap="square">
            <a:spAutoFit/>
          </a:bodyPr>
          <a:lstStyle/>
          <a:p>
            <a:r>
              <a:rPr lang="en-US" altLang="zh-CN" sz="2000" dirty="0">
                <a:solidFill>
                  <a:srgbClr val="87875F"/>
                </a:solidFill>
                <a:highlight>
                  <a:srgbClr val="FFFFFF"/>
                </a:highlight>
                <a:latin typeface="Monaco" panose="020B0509030404040204" pitchFamily="49" charset="0"/>
              </a:rPr>
              <a:t>#'M'</a:t>
            </a:r>
            <a:r>
              <a:rPr lang="zh-CN" altLang="en-US" sz="2000" dirty="0">
                <a:solidFill>
                  <a:srgbClr val="87875F"/>
                </a:solidFill>
                <a:highlight>
                  <a:srgbClr val="FFFFFF"/>
                </a:highlight>
                <a:latin typeface="Monaco" panose="020B0509030404040204" pitchFamily="49" charset="0"/>
              </a:rPr>
              <a:t>表示月</a:t>
            </a:r>
            <a:endParaRPr lang="zh-CN" altLang="en-US"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to_period</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"M"</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FF0000"/>
                </a:solidFill>
                <a:highlight>
                  <a:srgbClr val="FFFFFF"/>
                </a:highlight>
                <a:latin typeface="Monaco" panose="020B0509030404040204" pitchFamily="49" charset="0"/>
              </a:rPr>
              <a:t>value_counts</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将</a:t>
            </a:r>
            <a:r>
              <a:rPr lang="zh-CN" altLang="en-US" sz="2000" b="1" dirty="0">
                <a:solidFill>
                  <a:srgbClr val="FF0000"/>
                </a:solidFill>
                <a:sym typeface="+mn-ea"/>
              </a:rPr>
              <a:t>Period</a:t>
            </a:r>
            <a:r>
              <a:rPr lang="zh-CN" altLang="en-US" sz="2000" b="1" dirty="0">
                <a:solidFill>
                  <a:srgbClr val="2965AB"/>
                </a:solidFill>
                <a:sym typeface="+mn-ea"/>
              </a:rPr>
              <a:t>Index序列转换为</a:t>
            </a:r>
            <a:r>
              <a:rPr lang="zh-CN" altLang="en-US" sz="2000" b="1" dirty="0">
                <a:solidFill>
                  <a:srgbClr val="FF0000"/>
                </a:solidFill>
                <a:sym typeface="+mn-ea"/>
              </a:rPr>
              <a:t>Date</a:t>
            </a:r>
            <a:r>
              <a:rPr lang="zh-CN" altLang="en-US" sz="2000" b="1" dirty="0">
                <a:solidFill>
                  <a:srgbClr val="2965AB"/>
                </a:solidFill>
                <a:sym typeface="+mn-ea"/>
              </a:rPr>
              <a:t>timeIndex序列</a:t>
            </a:r>
            <a:endParaRPr lang="en-US" altLang="zh-CN" sz="2000" b="1" dirty="0">
              <a:solidFill>
                <a:srgbClr val="2965AB"/>
              </a:solidFill>
              <a:sym typeface="+mn-ea"/>
            </a:endParaRPr>
          </a:p>
          <a:p>
            <a:pPr>
              <a:lnSpc>
                <a:spcPct val="100000"/>
              </a:lnSpc>
              <a:buClr>
                <a:srgbClr val="2965AB"/>
              </a:buClr>
              <a:buSzPct val="100000"/>
            </a:pPr>
            <a:r>
              <a:rPr lang="zh-CN" altLang="en-US" sz="2000" b="1" dirty="0">
                <a:solidFill>
                  <a:srgbClr val="2965AB"/>
                </a:solidFill>
                <a:sym typeface="+mn-ea"/>
              </a:rPr>
              <a:t>把</a:t>
            </a:r>
            <a:r>
              <a:rPr lang="zh-CN" altLang="en-US" sz="2000" b="1" dirty="0">
                <a:solidFill>
                  <a:srgbClr val="FF0000"/>
                </a:solidFill>
                <a:sym typeface="+mn-ea"/>
              </a:rPr>
              <a:t>时间索引</a:t>
            </a:r>
            <a:r>
              <a:rPr lang="zh-CN" altLang="en-US" sz="2000" b="1" dirty="0">
                <a:solidFill>
                  <a:srgbClr val="2965AB"/>
                </a:solidFill>
                <a:sym typeface="+mn-ea"/>
              </a:rPr>
              <a:t>变</a:t>
            </a:r>
            <a:r>
              <a:rPr lang="zh-CN" altLang="en-US" sz="2000" b="1" dirty="0">
                <a:solidFill>
                  <a:srgbClr val="FF0000"/>
                </a:solidFill>
                <a:sym typeface="+mn-ea"/>
              </a:rPr>
              <a:t>日期索引</a:t>
            </a:r>
            <a:endParaRPr lang="zh-CN" altLang="en-US" sz="2000" dirty="0">
              <a:solidFill>
                <a:srgbClr val="FF0000"/>
              </a:solidFill>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2965AB"/>
              </a:buClr>
              <a:buSzPct val="100000"/>
              <a:buNone/>
            </a:pPr>
            <a:r>
              <a:rPr lang="zh-CN" altLang="en-US" b="1" dirty="0">
                <a:solidFill>
                  <a:srgbClr val="2965AB"/>
                </a:solidFill>
                <a:sym typeface="+mn-ea"/>
              </a:rPr>
              <a:t>to_timestamp</a:t>
            </a:r>
            <a:r>
              <a:rPr lang="en-US" altLang="zh-CN" b="1" dirty="0">
                <a:solidFill>
                  <a:srgbClr val="2965AB"/>
                </a:solidFill>
                <a:sym typeface="+mn-ea"/>
              </a:rPr>
              <a:t>()</a:t>
            </a:r>
            <a:r>
              <a:rPr lang="zh-CN" altLang="en-US" b="1" dirty="0">
                <a:solidFill>
                  <a:srgbClr val="2965AB"/>
                </a:solidFill>
                <a:sym typeface="+mn-ea"/>
              </a:rPr>
              <a:t>函数</a:t>
            </a:r>
          </a:p>
        </p:txBody>
      </p:sp>
      <p:graphicFrame>
        <p:nvGraphicFramePr>
          <p:cNvPr id="3" name="表格 2"/>
          <p:cNvGraphicFramePr/>
          <p:nvPr/>
        </p:nvGraphicFramePr>
        <p:xfrm>
          <a:off x="1199198" y="2502664"/>
          <a:ext cx="9233850" cy="3210070"/>
        </p:xfrm>
        <a:graphic>
          <a:graphicData uri="http://schemas.openxmlformats.org/drawingml/2006/table">
            <a:tbl>
              <a:tblPr firstRow="1" bandRow="1">
                <a:tableStyleId>{5C22544A-7EE6-4342-B048-85BDC9FD1C3A}</a:tableStyleId>
              </a:tblPr>
              <a:tblGrid>
                <a:gridCol w="1538975">
                  <a:extLst>
                    <a:ext uri="{9D8B030D-6E8A-4147-A177-3AD203B41FA5}">
                      <a16:colId xmlns:a16="http://schemas.microsoft.com/office/drawing/2014/main" val="20000"/>
                    </a:ext>
                  </a:extLst>
                </a:gridCol>
                <a:gridCol w="1538975">
                  <a:extLst>
                    <a:ext uri="{9D8B030D-6E8A-4147-A177-3AD203B41FA5}">
                      <a16:colId xmlns:a16="http://schemas.microsoft.com/office/drawing/2014/main" val="20001"/>
                    </a:ext>
                  </a:extLst>
                </a:gridCol>
                <a:gridCol w="1538975">
                  <a:extLst>
                    <a:ext uri="{9D8B030D-6E8A-4147-A177-3AD203B41FA5}">
                      <a16:colId xmlns:a16="http://schemas.microsoft.com/office/drawing/2014/main" val="20002"/>
                    </a:ext>
                  </a:extLst>
                </a:gridCol>
                <a:gridCol w="1538975">
                  <a:extLst>
                    <a:ext uri="{9D8B030D-6E8A-4147-A177-3AD203B41FA5}">
                      <a16:colId xmlns:a16="http://schemas.microsoft.com/office/drawing/2014/main" val="20003"/>
                    </a:ext>
                  </a:extLst>
                </a:gridCol>
                <a:gridCol w="1538975">
                  <a:extLst>
                    <a:ext uri="{9D8B030D-6E8A-4147-A177-3AD203B41FA5}">
                      <a16:colId xmlns:a16="http://schemas.microsoft.com/office/drawing/2014/main" val="20004"/>
                    </a:ext>
                  </a:extLst>
                </a:gridCol>
                <a:gridCol w="1538975">
                  <a:extLst>
                    <a:ext uri="{9D8B030D-6E8A-4147-A177-3AD203B41FA5}">
                      <a16:colId xmlns:a16="http://schemas.microsoft.com/office/drawing/2014/main" val="20005"/>
                    </a:ext>
                  </a:extLst>
                </a:gridCol>
              </a:tblGrid>
              <a:tr h="365760">
                <a:tc>
                  <a:txBody>
                    <a:bodyPr/>
                    <a:lstStyle/>
                    <a:p>
                      <a:pPr>
                        <a:buNone/>
                      </a:pPr>
                      <a:endParaRPr lang="zh-CN" altLang="en-US" dirty="0"/>
                    </a:p>
                  </a:txBody>
                  <a:tcPr/>
                </a:tc>
                <a:tc>
                  <a:txBody>
                    <a:bodyPr/>
                    <a:lstStyle/>
                    <a:p>
                      <a:pPr>
                        <a:buNone/>
                      </a:pPr>
                      <a:r>
                        <a:rPr lang="zh-CN" altLang="en-US"/>
                        <a:t>所属区域</a:t>
                      </a:r>
                    </a:p>
                  </a:txBody>
                  <a:tcPr/>
                </a:tc>
                <a:tc>
                  <a:txBody>
                    <a:bodyPr/>
                    <a:lstStyle/>
                    <a:p>
                      <a:pPr>
                        <a:buNone/>
                      </a:pPr>
                      <a:r>
                        <a:rPr lang="zh-CN" altLang="en-US"/>
                        <a:t>产品类别</a:t>
                      </a:r>
                    </a:p>
                  </a:txBody>
                  <a:tcPr/>
                </a:tc>
                <a:tc>
                  <a:txBody>
                    <a:bodyPr/>
                    <a:lstStyle/>
                    <a:p>
                      <a:pPr>
                        <a:buNone/>
                      </a:pPr>
                      <a:r>
                        <a:rPr lang="zh-CN" altLang="en-US"/>
                        <a:t>数量</a:t>
                      </a:r>
                    </a:p>
                  </a:txBody>
                  <a:tcPr/>
                </a:tc>
                <a:tc>
                  <a:txBody>
                    <a:bodyPr/>
                    <a:lstStyle/>
                    <a:p>
                      <a:pPr>
                        <a:buNone/>
                      </a:pPr>
                      <a:r>
                        <a:rPr lang="zh-CN" altLang="en-US"/>
                        <a:t>销售额</a:t>
                      </a:r>
                    </a:p>
                  </a:txBody>
                  <a:tcPr/>
                </a:tc>
                <a:tc>
                  <a:txBody>
                    <a:bodyPr/>
                    <a:lstStyle/>
                    <a:p>
                      <a:pPr>
                        <a:buNone/>
                      </a:pPr>
                      <a:r>
                        <a:rPr lang="zh-CN" altLang="en-US"/>
                        <a:t>成本</a:t>
                      </a:r>
                    </a:p>
                  </a:txBody>
                  <a:tcPr/>
                </a:tc>
                <a:extLst>
                  <a:ext uri="{0D108BD9-81ED-4DB2-BD59-A6C34878D82A}">
                    <a16:rowId xmlns:a16="http://schemas.microsoft.com/office/drawing/2014/main" val="10000"/>
                  </a:ext>
                </a:extLst>
              </a:tr>
              <a:tr h="320990">
                <a:tc>
                  <a:txBody>
                    <a:bodyPr/>
                    <a:lstStyle/>
                    <a:p>
                      <a:pPr>
                        <a:buNone/>
                      </a:pPr>
                      <a:r>
                        <a:rPr lang="zh-CN" altLang="en-US"/>
                        <a:t>订购日期</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95710">
                <a:tc>
                  <a:txBody>
                    <a:bodyPr/>
                    <a:lstStyle/>
                    <a:p>
                      <a:pPr>
                        <a:buNone/>
                      </a:pPr>
                      <a:r>
                        <a:rPr lang="zh-CN" altLang="en-US"/>
                        <a:t>2007-01-01</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16</a:t>
                      </a:r>
                    </a:p>
                  </a:txBody>
                  <a:tcPr/>
                </a:tc>
                <a:tc>
                  <a:txBody>
                    <a:bodyPr/>
                    <a:lstStyle/>
                    <a:p>
                      <a:pPr>
                        <a:buNone/>
                      </a:pPr>
                      <a:r>
                        <a:rPr lang="zh-CN" altLang="en-US"/>
                        <a:t>19269.685164</a:t>
                      </a:r>
                    </a:p>
                  </a:txBody>
                  <a:tcPr/>
                </a:tc>
                <a:tc>
                  <a:txBody>
                    <a:bodyPr/>
                    <a:lstStyle/>
                    <a:p>
                      <a:pPr>
                        <a:buNone/>
                      </a:pPr>
                      <a:r>
                        <a:rPr lang="zh-CN" altLang="en-US"/>
                        <a:t>18982.847760</a:t>
                      </a:r>
                    </a:p>
                  </a:txBody>
                  <a:tcPr/>
                </a:tc>
                <a:extLst>
                  <a:ext uri="{0D108BD9-81ED-4DB2-BD59-A6C34878D82A}">
                    <a16:rowId xmlns:a16="http://schemas.microsoft.com/office/drawing/2014/main" val="10002"/>
                  </a:ext>
                </a:extLst>
              </a:tr>
              <a:tr h="495710">
                <a:tc>
                  <a:txBody>
                    <a:bodyPr/>
                    <a:lstStyle/>
                    <a:p>
                      <a:pPr>
                        <a:buNone/>
                      </a:pPr>
                      <a:r>
                        <a:rPr lang="zh-CN" altLang="en-US"/>
                        <a:t>2007-04-01</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40</a:t>
                      </a:r>
                    </a:p>
                  </a:txBody>
                  <a:tcPr/>
                </a:tc>
                <a:tc>
                  <a:txBody>
                    <a:bodyPr/>
                    <a:lstStyle/>
                    <a:p>
                      <a:pPr>
                        <a:buNone/>
                      </a:pPr>
                      <a:r>
                        <a:rPr lang="zh-CN" altLang="en-US"/>
                        <a:t>39465.169800</a:t>
                      </a:r>
                    </a:p>
                  </a:txBody>
                  <a:tcPr/>
                </a:tc>
                <a:tc>
                  <a:txBody>
                    <a:bodyPr/>
                    <a:lstStyle/>
                    <a:p>
                      <a:pPr>
                        <a:buNone/>
                      </a:pPr>
                      <a:r>
                        <a:rPr lang="zh-CN" altLang="en-US"/>
                        <a:t>40893.083149</a:t>
                      </a:r>
                    </a:p>
                  </a:txBody>
                  <a:tcPr/>
                </a:tc>
                <a:extLst>
                  <a:ext uri="{0D108BD9-81ED-4DB2-BD59-A6C34878D82A}">
                    <a16:rowId xmlns:a16="http://schemas.microsoft.com/office/drawing/2014/main" val="10003"/>
                  </a:ext>
                </a:extLst>
              </a:tr>
              <a:tr h="495710">
                <a:tc>
                  <a:txBody>
                    <a:bodyPr/>
                    <a:lstStyle/>
                    <a:p>
                      <a:pPr>
                        <a:buNone/>
                      </a:pPr>
                      <a:r>
                        <a:rPr lang="zh-CN" altLang="en-US"/>
                        <a:t>2007-04-01</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20</a:t>
                      </a:r>
                    </a:p>
                  </a:txBody>
                  <a:tcPr/>
                </a:tc>
                <a:tc>
                  <a:txBody>
                    <a:bodyPr/>
                    <a:lstStyle/>
                    <a:p>
                      <a:pPr>
                        <a:buNone/>
                      </a:pPr>
                      <a:r>
                        <a:rPr lang="zh-CN" altLang="en-US"/>
                        <a:t>21015.944745</a:t>
                      </a:r>
                    </a:p>
                  </a:txBody>
                  <a:tcPr/>
                </a:tc>
                <a:tc>
                  <a:txBody>
                    <a:bodyPr/>
                    <a:lstStyle/>
                    <a:p>
                      <a:pPr>
                        <a:buNone/>
                      </a:pPr>
                      <a:r>
                        <a:rPr lang="zh-CN" altLang="en-US"/>
                        <a:t>22294.085221</a:t>
                      </a:r>
                    </a:p>
                  </a:txBody>
                  <a:tcPr/>
                </a:tc>
                <a:extLst>
                  <a:ext uri="{0D108BD9-81ED-4DB2-BD59-A6C34878D82A}">
                    <a16:rowId xmlns:a16="http://schemas.microsoft.com/office/drawing/2014/main" val="10004"/>
                  </a:ext>
                </a:extLst>
              </a:tr>
              <a:tr h="495710">
                <a:tc>
                  <a:txBody>
                    <a:bodyPr/>
                    <a:lstStyle/>
                    <a:p>
                      <a:pPr>
                        <a:buNone/>
                      </a:pPr>
                      <a:r>
                        <a:rPr lang="zh-CN" altLang="en-US"/>
                        <a:t>2007-04-01</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20</a:t>
                      </a:r>
                    </a:p>
                  </a:txBody>
                  <a:tcPr/>
                </a:tc>
                <a:tc>
                  <a:txBody>
                    <a:bodyPr/>
                    <a:lstStyle/>
                    <a:p>
                      <a:pPr>
                        <a:buNone/>
                      </a:pPr>
                      <a:r>
                        <a:rPr lang="zh-CN" altLang="en-US" dirty="0"/>
                        <a:t>23710.258593</a:t>
                      </a:r>
                    </a:p>
                  </a:txBody>
                  <a:tcPr/>
                </a:tc>
                <a:tc>
                  <a:txBody>
                    <a:bodyPr/>
                    <a:lstStyle/>
                    <a:p>
                      <a:pPr>
                        <a:buNone/>
                      </a:pPr>
                      <a:r>
                        <a:rPr lang="zh-CN" altLang="en-US" dirty="0"/>
                        <a:t>24318.374118</a:t>
                      </a:r>
                    </a:p>
                  </a:txBody>
                  <a:tcPr/>
                </a:tc>
                <a:extLst>
                  <a:ext uri="{0D108BD9-81ED-4DB2-BD59-A6C34878D82A}">
                    <a16:rowId xmlns:a16="http://schemas.microsoft.com/office/drawing/2014/main" val="10005"/>
                  </a:ext>
                </a:extLst>
              </a:tr>
              <a:tr h="495710">
                <a:tc>
                  <a:txBody>
                    <a:bodyPr/>
                    <a:lstStyle/>
                    <a:p>
                      <a:pPr>
                        <a:buNone/>
                      </a:pPr>
                      <a:r>
                        <a:rPr lang="zh-CN" altLang="en-US"/>
                        <a:t>2007-04-01</a:t>
                      </a:r>
                    </a:p>
                  </a:txBody>
                  <a:tcPr/>
                </a:tc>
                <a:tc>
                  <a:txBody>
                    <a:bodyPr/>
                    <a:lstStyle/>
                    <a:p>
                      <a:pPr>
                        <a:buNone/>
                      </a:pPr>
                      <a:r>
                        <a:rPr lang="zh-CN" altLang="en-US"/>
                        <a:t>苏州</a:t>
                      </a:r>
                    </a:p>
                  </a:txBody>
                  <a:tcPr/>
                </a:tc>
                <a:tc>
                  <a:txBody>
                    <a:bodyPr/>
                    <a:lstStyle/>
                    <a:p>
                      <a:pPr>
                        <a:buNone/>
                      </a:pPr>
                      <a:r>
                        <a:rPr lang="zh-CN" altLang="en-US"/>
                        <a:t>宠物用品</a:t>
                      </a:r>
                    </a:p>
                  </a:txBody>
                  <a:tcPr/>
                </a:tc>
                <a:tc>
                  <a:txBody>
                    <a:bodyPr/>
                    <a:lstStyle/>
                    <a:p>
                      <a:pPr>
                        <a:buNone/>
                      </a:pPr>
                      <a:r>
                        <a:rPr lang="zh-CN" altLang="en-US"/>
                        <a:t>16</a:t>
                      </a:r>
                    </a:p>
                  </a:txBody>
                  <a:tcPr/>
                </a:tc>
                <a:tc>
                  <a:txBody>
                    <a:bodyPr/>
                    <a:lstStyle/>
                    <a:p>
                      <a:pPr>
                        <a:buNone/>
                      </a:pPr>
                      <a:r>
                        <a:rPr lang="zh-CN" altLang="en-US"/>
                        <a:t>20015.072431</a:t>
                      </a:r>
                    </a:p>
                  </a:txBody>
                  <a:tcPr/>
                </a:tc>
                <a:tc>
                  <a:txBody>
                    <a:bodyPr/>
                    <a:lstStyle/>
                    <a:p>
                      <a:pPr>
                        <a:buNone/>
                      </a:pPr>
                      <a:r>
                        <a:rPr lang="zh-CN" altLang="en-US" dirty="0"/>
                        <a:t>20256.694699</a:t>
                      </a:r>
                    </a:p>
                  </a:txBody>
                  <a:tcPr/>
                </a:tc>
                <a:extLst>
                  <a:ext uri="{0D108BD9-81ED-4DB2-BD59-A6C34878D82A}">
                    <a16:rowId xmlns:a16="http://schemas.microsoft.com/office/drawing/2014/main" val="10006"/>
                  </a:ext>
                </a:extLst>
              </a:tr>
            </a:tbl>
          </a:graphicData>
        </a:graphic>
      </p:graphicFrame>
      <p:sp>
        <p:nvSpPr>
          <p:cNvPr id="5" name="矩形 4"/>
          <p:cNvSpPr/>
          <p:nvPr/>
        </p:nvSpPr>
        <p:spPr>
          <a:xfrm>
            <a:off x="1199456" y="1794613"/>
            <a:ext cx="9233850" cy="707886"/>
          </a:xfrm>
          <a:prstGeom prst="rect">
            <a:avLst/>
          </a:prstGeom>
        </p:spPr>
        <p:txBody>
          <a:bodyPr wrap="square">
            <a:spAutoFit/>
          </a:bodyPr>
          <a:lstStyle/>
          <a:p>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FF0000"/>
                </a:solidFill>
                <a:highlight>
                  <a:srgbClr val="FFFFFF"/>
                </a:highlight>
                <a:latin typeface="Monaco" panose="020B0509030404040204" pitchFamily="49" charset="0"/>
              </a:rPr>
              <a:t>to_timestamp</a:t>
            </a:r>
            <a:r>
              <a:rPr lang="en-US" altLang="zh-CN" sz="2000" dirty="0">
                <a:solidFill>
                  <a:srgbClr val="FF0000"/>
                </a:solidFill>
                <a:highlight>
                  <a:srgbClr val="FFFFFF"/>
                </a:highlight>
                <a:latin typeface="Monaco" panose="020B0509030404040204" pitchFamily="49" charset="0"/>
              </a:rPr>
              <a:t>()</a:t>
            </a:r>
          </a:p>
          <a:p>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结合</a:t>
            </a:r>
            <a:r>
              <a:rPr kumimoji="1" lang="en-US" altLang="zh-CN" b="1" dirty="0" err="1">
                <a:solidFill>
                  <a:srgbClr val="2965AB"/>
                </a:solidFill>
              </a:rPr>
              <a:t>Groupby</a:t>
            </a:r>
            <a:r>
              <a:rPr kumimoji="1" lang="zh-CN" altLang="en-US" b="1" dirty="0">
                <a:solidFill>
                  <a:srgbClr val="2965AB"/>
                </a:solidFill>
              </a:rPr>
              <a:t>使用</a:t>
            </a:r>
            <a:endParaRPr kumimoji="1" lang="zh-CN" b="1" dirty="0">
              <a:solidFill>
                <a:srgbClr val="2965AB"/>
              </a:solidFill>
            </a:endParaRPr>
          </a:p>
        </p:txBody>
      </p:sp>
      <p:sp>
        <p:nvSpPr>
          <p:cNvPr id="5"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总销售额与季度和区域数据的关系</a:t>
            </a:r>
          </a:p>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3" name="文本框 2"/>
          <p:cNvSpPr txBox="1"/>
          <p:nvPr/>
        </p:nvSpPr>
        <p:spPr>
          <a:xfrm>
            <a:off x="7464152" y="1052736"/>
            <a:ext cx="4408673" cy="5507990"/>
          </a:xfrm>
          <a:prstGeom prst="rect">
            <a:avLst/>
          </a:prstGeom>
          <a:solidFill>
            <a:schemeClr val="bg1">
              <a:lumMod val="95000"/>
            </a:schemeClr>
          </a:solidFill>
        </p:spPr>
        <p:txBody>
          <a:bodyPr wrap="square" rtlCol="0" anchor="t">
            <a:spAutoFit/>
          </a:bodyPr>
          <a:lstStyle/>
          <a:p>
            <a:r>
              <a:rPr lang="zh-CN" altLang="en-US" sz="1600" dirty="0"/>
              <a:t>订购日期    所属区域</a:t>
            </a:r>
          </a:p>
          <a:p>
            <a:r>
              <a:rPr lang="zh-CN" altLang="en-US" sz="1600" dirty="0"/>
              <a:t>2007Q1  南京      4.199709e+05</a:t>
            </a:r>
          </a:p>
          <a:p>
            <a:r>
              <a:rPr lang="zh-CN" altLang="en-US" sz="1600" dirty="0"/>
              <a:t>        常熟      1.112869e+06</a:t>
            </a:r>
          </a:p>
          <a:p>
            <a:r>
              <a:rPr lang="zh-CN" altLang="en-US" sz="1600" dirty="0"/>
              <a:t>        无锡      1.470196e+06</a:t>
            </a:r>
          </a:p>
          <a:p>
            <a:r>
              <a:rPr lang="zh-CN" altLang="en-US" sz="1600" dirty="0"/>
              <a:t>        昆山      3.629551e+05</a:t>
            </a:r>
          </a:p>
          <a:p>
            <a:r>
              <a:rPr lang="zh-CN" altLang="en-US" sz="1600" dirty="0"/>
              <a:t>        苏州      1.194019e+06</a:t>
            </a:r>
          </a:p>
          <a:p>
            <a:r>
              <a:rPr lang="zh-CN" altLang="en-US" sz="1600" dirty="0"/>
              <a:t>2007Q2  南京      5.253262e+05</a:t>
            </a:r>
          </a:p>
          <a:p>
            <a:r>
              <a:rPr lang="zh-CN" altLang="en-US" sz="1600" dirty="0"/>
              <a:t>        常熟      1.271495e+06</a:t>
            </a:r>
          </a:p>
          <a:p>
            <a:r>
              <a:rPr lang="zh-CN" altLang="en-US" sz="1600" dirty="0"/>
              <a:t>        无锡      3.181270e+06</a:t>
            </a:r>
          </a:p>
          <a:p>
            <a:r>
              <a:rPr lang="zh-CN" altLang="en-US" sz="1600" dirty="0"/>
              <a:t>        昆山      3.931003e+05</a:t>
            </a:r>
          </a:p>
          <a:p>
            <a:r>
              <a:rPr lang="zh-CN" altLang="en-US" sz="1600" dirty="0"/>
              <a:t>        苏州      1.569379e+06</a:t>
            </a:r>
          </a:p>
          <a:p>
            <a:r>
              <a:rPr lang="zh-CN" altLang="en-US" sz="1600" dirty="0"/>
              <a:t>2007Q3  南京      7.786184e+05</a:t>
            </a:r>
          </a:p>
          <a:p>
            <a:r>
              <a:rPr lang="zh-CN" altLang="en-US" sz="1600" dirty="0"/>
              <a:t>        常熟      1.474677e+06</a:t>
            </a:r>
          </a:p>
          <a:p>
            <a:r>
              <a:rPr lang="zh-CN" altLang="en-US" sz="1600" dirty="0"/>
              <a:t>        无锡      1.841391e+06</a:t>
            </a:r>
          </a:p>
          <a:p>
            <a:r>
              <a:rPr lang="zh-CN" altLang="en-US" sz="1600" dirty="0"/>
              <a:t>        昆山      9.612730e+05</a:t>
            </a:r>
          </a:p>
          <a:p>
            <a:r>
              <a:rPr lang="zh-CN" altLang="en-US" sz="1600" dirty="0"/>
              <a:t>        苏州      1.568131e+06</a:t>
            </a:r>
          </a:p>
          <a:p>
            <a:r>
              <a:rPr lang="zh-CN" altLang="en-US" sz="1600" dirty="0"/>
              <a:t>2007Q4  南京      1.491308e+06</a:t>
            </a:r>
          </a:p>
          <a:p>
            <a:r>
              <a:rPr lang="zh-CN" altLang="en-US" sz="1600" dirty="0"/>
              <a:t>        常熟      3.054020e+06</a:t>
            </a:r>
          </a:p>
          <a:p>
            <a:r>
              <a:rPr lang="zh-CN" altLang="en-US" sz="1600" dirty="0"/>
              <a:t>        无锡      2.179307e+06</a:t>
            </a:r>
          </a:p>
          <a:p>
            <a:r>
              <a:rPr lang="zh-CN" altLang="en-US" sz="1600" dirty="0"/>
              <a:t>        昆山      1.916056e+06</a:t>
            </a:r>
          </a:p>
          <a:p>
            <a:r>
              <a:rPr lang="zh-CN" altLang="en-US" sz="1600" dirty="0"/>
              <a:t>        苏州      2.122251e+06</a:t>
            </a:r>
          </a:p>
          <a:p>
            <a:r>
              <a:rPr lang="zh-CN" altLang="en-US" sz="1600" dirty="0"/>
              <a:t>Name: 销售额, dtype: float64</a:t>
            </a:r>
          </a:p>
        </p:txBody>
      </p:sp>
      <p:sp>
        <p:nvSpPr>
          <p:cNvPr id="7" name="矩形 6"/>
          <p:cNvSpPr/>
          <p:nvPr/>
        </p:nvSpPr>
        <p:spPr>
          <a:xfrm>
            <a:off x="334010" y="1772920"/>
            <a:ext cx="7130415" cy="1014730"/>
          </a:xfrm>
          <a:prstGeom prst="rect">
            <a:avLst/>
          </a:prstGeom>
        </p:spPr>
        <p:txBody>
          <a:bodyPr wrap="square">
            <a:spAutoFit/>
          </a:bodyPr>
          <a:lstStyle/>
          <a:p>
            <a:r>
              <a:rPr lang="en-US" altLang="zh-CN" sz="2000" dirty="0" err="1">
                <a:solidFill>
                  <a:srgbClr val="000087"/>
                </a:solidFill>
                <a:highlight>
                  <a:srgbClr val="FFFFFF"/>
                </a:highlight>
                <a:latin typeface="Monaco" panose="020B0509030404040204" pitchFamily="49" charset="0"/>
              </a:rPr>
              <a:t>dt_gp</a:t>
            </a:r>
            <a:r>
              <a:rPr lang="en-US" altLang="zh-CN" sz="2000" dirty="0">
                <a:solidFill>
                  <a:srgbClr val="000087"/>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groupby</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data_table</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index</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zh-CN" altLang="en-US" sz="2000" dirty="0">
                <a:solidFill>
                  <a:srgbClr val="5F5F00"/>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所属区域</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endParaRPr lang="zh-CN" altLang="en-US"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dt_gp</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zh-CN" altLang="en-US" sz="2000" dirty="0">
                <a:solidFill>
                  <a:srgbClr val="005F5F"/>
                </a:solidFill>
                <a:highlight>
                  <a:srgbClr val="FFFFFF"/>
                </a:highlight>
                <a:latin typeface="Monaco" panose="020B0509030404040204" pitchFamily="49" charset="0"/>
              </a:rPr>
              <a:t>销售额</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sum</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数据展示</a:t>
            </a:r>
          </a:p>
          <a:p>
            <a:pPr lvl="1">
              <a:lnSpc>
                <a:spcPct val="100000"/>
              </a:lnSpc>
              <a:buClr>
                <a:srgbClr val="2965AB"/>
              </a:buClr>
              <a:buSzPct val="100000"/>
            </a:pPr>
            <a:r>
              <a:rPr lang="en-US" altLang="zh-CN" sz="2000" dirty="0">
                <a:sym typeface="+mn-ea"/>
              </a:rPr>
              <a:t>2017</a:t>
            </a:r>
            <a:r>
              <a:rPr lang="zh-CN" altLang="en-US" sz="2000" dirty="0">
                <a:sym typeface="+mn-ea"/>
              </a:rPr>
              <a:t>年</a:t>
            </a:r>
            <a:r>
              <a:rPr lang="en-US" altLang="zh-CN" sz="2000" dirty="0">
                <a:sym typeface="+mn-ea"/>
              </a:rPr>
              <a:t>12</a:t>
            </a:r>
            <a:r>
              <a:rPr lang="zh-CN" altLang="en-US" sz="2000" dirty="0">
                <a:sym typeface="+mn-ea"/>
              </a:rPr>
              <a:t>月至</a:t>
            </a:r>
            <a:r>
              <a:rPr lang="en-US" altLang="zh-CN" sz="2000" dirty="0">
                <a:sym typeface="+mn-ea"/>
              </a:rPr>
              <a:t>18</a:t>
            </a:r>
            <a:r>
              <a:rPr lang="zh-CN" altLang="en-US" sz="2000" dirty="0">
                <a:sym typeface="+mn-ea"/>
              </a:rPr>
              <a:t>年</a:t>
            </a:r>
            <a:r>
              <a:rPr lang="en-US" altLang="zh-CN" sz="2000" dirty="0">
                <a:sym typeface="+mn-ea"/>
              </a:rPr>
              <a:t>12</a:t>
            </a:r>
            <a:r>
              <a:rPr lang="zh-CN" altLang="en-US" sz="2000" dirty="0">
                <a:sym typeface="+mn-ea"/>
              </a:rPr>
              <a:t>月苹果公司的股票信息（开盘价、最高价、最低价、收盘价等）</a:t>
            </a: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b="1" dirty="0">
                <a:solidFill>
                  <a:srgbClr val="2965AB"/>
                </a:solidFill>
              </a:rPr>
              <a:t>Pandas</a:t>
            </a:r>
            <a:r>
              <a:rPr kumimoji="1" lang="zh-CN" altLang="zh-CN" b="1" dirty="0">
                <a:solidFill>
                  <a:srgbClr val="2965AB"/>
                </a:solidFill>
              </a:rPr>
              <a:t>时间序列绘图</a:t>
            </a:r>
          </a:p>
        </p:txBody>
      </p:sp>
      <p:sp>
        <p:nvSpPr>
          <p:cNvPr id="2" name="矩形 1"/>
          <p:cNvSpPr/>
          <p:nvPr/>
        </p:nvSpPr>
        <p:spPr>
          <a:xfrm>
            <a:off x="1069098" y="1951111"/>
            <a:ext cx="10326854" cy="706755"/>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aapl</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pd</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read_csv</a:t>
            </a:r>
            <a:r>
              <a:rPr lang="en-US" altLang="zh-CN" sz="2000" dirty="0">
                <a:solidFill>
                  <a:srgbClr val="000087"/>
                </a:solidFill>
                <a:highlight>
                  <a:srgbClr val="FFFFFF"/>
                </a:highlight>
                <a:latin typeface="Monaco" panose="020B0509030404040204" pitchFamily="49" charset="0"/>
              </a:rPr>
              <a:t>('./input/aapl.csv',</a:t>
            </a:r>
            <a:r>
              <a:rPr lang="en-US" altLang="zh-CN" sz="2000" dirty="0" err="1">
                <a:solidFill>
                  <a:srgbClr val="000087"/>
                </a:solidFill>
                <a:highlight>
                  <a:srgbClr val="FFFFFF"/>
                </a:highlight>
                <a:latin typeface="Monaco" panose="020B0509030404040204" pitchFamily="49" charset="0"/>
              </a:rPr>
              <a:t>parse_dates</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87005F"/>
                </a:solidFill>
                <a:highlight>
                  <a:srgbClr val="FFFFFF"/>
                </a:highlight>
                <a:latin typeface="Monaco" panose="020B0509030404040204" pitchFamily="49" charset="0"/>
              </a:rPr>
              <a:t>True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index_col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aapl</a:t>
            </a:r>
            <a:r>
              <a:rPr lang="en-US" altLang="zh-CN" sz="2000" dirty="0" err="1">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head</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p:txBody>
      </p:sp>
      <p:graphicFrame>
        <p:nvGraphicFramePr>
          <p:cNvPr id="9" name="表格 8"/>
          <p:cNvGraphicFramePr/>
          <p:nvPr/>
        </p:nvGraphicFramePr>
        <p:xfrm>
          <a:off x="1418590" y="3046095"/>
          <a:ext cx="9627870" cy="3566160"/>
        </p:xfrm>
        <a:graphic>
          <a:graphicData uri="http://schemas.openxmlformats.org/drawingml/2006/table">
            <a:tbl>
              <a:tblPr firstRow="1" bandRow="1">
                <a:tableStyleId>{5C22544A-7EE6-4342-B048-85BDC9FD1C3A}</a:tableStyleId>
              </a:tblPr>
              <a:tblGrid>
                <a:gridCol w="1375410">
                  <a:extLst>
                    <a:ext uri="{9D8B030D-6E8A-4147-A177-3AD203B41FA5}">
                      <a16:colId xmlns:a16="http://schemas.microsoft.com/office/drawing/2014/main" val="20000"/>
                    </a:ext>
                  </a:extLst>
                </a:gridCol>
                <a:gridCol w="1375410">
                  <a:extLst>
                    <a:ext uri="{9D8B030D-6E8A-4147-A177-3AD203B41FA5}">
                      <a16:colId xmlns:a16="http://schemas.microsoft.com/office/drawing/2014/main" val="20001"/>
                    </a:ext>
                  </a:extLst>
                </a:gridCol>
                <a:gridCol w="1375410">
                  <a:extLst>
                    <a:ext uri="{9D8B030D-6E8A-4147-A177-3AD203B41FA5}">
                      <a16:colId xmlns:a16="http://schemas.microsoft.com/office/drawing/2014/main" val="20002"/>
                    </a:ext>
                  </a:extLst>
                </a:gridCol>
                <a:gridCol w="1375410">
                  <a:extLst>
                    <a:ext uri="{9D8B030D-6E8A-4147-A177-3AD203B41FA5}">
                      <a16:colId xmlns:a16="http://schemas.microsoft.com/office/drawing/2014/main" val="20003"/>
                    </a:ext>
                  </a:extLst>
                </a:gridCol>
                <a:gridCol w="1375410">
                  <a:extLst>
                    <a:ext uri="{9D8B030D-6E8A-4147-A177-3AD203B41FA5}">
                      <a16:colId xmlns:a16="http://schemas.microsoft.com/office/drawing/2014/main" val="20004"/>
                    </a:ext>
                  </a:extLst>
                </a:gridCol>
                <a:gridCol w="1375410">
                  <a:extLst>
                    <a:ext uri="{9D8B030D-6E8A-4147-A177-3AD203B41FA5}">
                      <a16:colId xmlns:a16="http://schemas.microsoft.com/office/drawing/2014/main" val="20005"/>
                    </a:ext>
                  </a:extLst>
                </a:gridCol>
                <a:gridCol w="1375410">
                  <a:extLst>
                    <a:ext uri="{9D8B030D-6E8A-4147-A177-3AD203B41FA5}">
                      <a16:colId xmlns:a16="http://schemas.microsoft.com/office/drawing/2014/main" val="20006"/>
                    </a:ext>
                  </a:extLst>
                </a:gridCol>
              </a:tblGrid>
              <a:tr h="640080">
                <a:tc>
                  <a:txBody>
                    <a:bodyPr/>
                    <a:lstStyle/>
                    <a:p>
                      <a:pPr>
                        <a:buNone/>
                      </a:pPr>
                      <a:endParaRPr lang="zh-CN" altLang="en-US"/>
                    </a:p>
                  </a:txBody>
                  <a:tcPr/>
                </a:tc>
                <a:tc>
                  <a:txBody>
                    <a:bodyPr/>
                    <a:lstStyle/>
                    <a:p>
                      <a:pPr>
                        <a:buNone/>
                      </a:pPr>
                      <a:r>
                        <a:rPr lang="zh-CN" altLang="en-US"/>
                        <a:t>AAPL.Open</a:t>
                      </a:r>
                    </a:p>
                  </a:txBody>
                  <a:tcPr/>
                </a:tc>
                <a:tc>
                  <a:txBody>
                    <a:bodyPr/>
                    <a:lstStyle/>
                    <a:p>
                      <a:pPr>
                        <a:buNone/>
                      </a:pPr>
                      <a:r>
                        <a:rPr lang="zh-CN" altLang="en-US"/>
                        <a:t>AAPL.High</a:t>
                      </a:r>
                    </a:p>
                  </a:txBody>
                  <a:tcPr/>
                </a:tc>
                <a:tc>
                  <a:txBody>
                    <a:bodyPr/>
                    <a:lstStyle/>
                    <a:p>
                      <a:pPr>
                        <a:buNone/>
                      </a:pPr>
                      <a:r>
                        <a:rPr lang="zh-CN" altLang="en-US"/>
                        <a:t>AAPL.Low</a:t>
                      </a:r>
                    </a:p>
                  </a:txBody>
                  <a:tcPr/>
                </a:tc>
                <a:tc>
                  <a:txBody>
                    <a:bodyPr/>
                    <a:lstStyle/>
                    <a:p>
                      <a:pPr>
                        <a:buNone/>
                      </a:pPr>
                      <a:r>
                        <a:rPr lang="zh-CN" altLang="en-US"/>
                        <a:t>AAPL.Close</a:t>
                      </a:r>
                    </a:p>
                  </a:txBody>
                  <a:tcPr/>
                </a:tc>
                <a:tc>
                  <a:txBody>
                    <a:bodyPr/>
                    <a:lstStyle/>
                    <a:p>
                      <a:pPr>
                        <a:buNone/>
                      </a:pPr>
                      <a:r>
                        <a:rPr lang="zh-CN" altLang="en-US"/>
                        <a:t>AAPL.Volume</a:t>
                      </a:r>
                    </a:p>
                  </a:txBody>
                  <a:tcPr/>
                </a:tc>
                <a:tc>
                  <a:txBody>
                    <a:bodyPr/>
                    <a:lstStyle/>
                    <a:p>
                      <a:pPr>
                        <a:buNone/>
                      </a:pPr>
                      <a:r>
                        <a:rPr lang="zh-CN" altLang="en-US"/>
                        <a:t>AAPL.Adjusted</a:t>
                      </a:r>
                    </a:p>
                  </a:txBody>
                  <a:tcPr/>
                </a:tc>
                <a:extLst>
                  <a:ext uri="{0D108BD9-81ED-4DB2-BD59-A6C34878D82A}">
                    <a16:rowId xmlns:a16="http://schemas.microsoft.com/office/drawing/2014/main" val="10000"/>
                  </a:ext>
                </a:extLst>
              </a:tr>
              <a:tr h="365760">
                <a:tc>
                  <a:txBody>
                    <a:bodyPr/>
                    <a:lstStyle/>
                    <a:p>
                      <a:pPr>
                        <a:buNone/>
                      </a:pPr>
                      <a:r>
                        <a:rPr lang="zh-CN" altLang="en-US"/>
                        <a:t>Time</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512445">
                <a:tc>
                  <a:txBody>
                    <a:bodyPr/>
                    <a:lstStyle/>
                    <a:p>
                      <a:pPr>
                        <a:buNone/>
                      </a:pPr>
                      <a:r>
                        <a:rPr lang="zh-CN" altLang="en-US"/>
                        <a:t>2017-12-01</a:t>
                      </a:r>
                    </a:p>
                  </a:txBody>
                  <a:tcPr/>
                </a:tc>
                <a:tc>
                  <a:txBody>
                    <a:bodyPr/>
                    <a:lstStyle/>
                    <a:p>
                      <a:pPr>
                        <a:buNone/>
                      </a:pPr>
                      <a:r>
                        <a:rPr lang="zh-CN" altLang="en-US"/>
                        <a:t>169.949997</a:t>
                      </a:r>
                    </a:p>
                  </a:txBody>
                  <a:tcPr/>
                </a:tc>
                <a:tc>
                  <a:txBody>
                    <a:bodyPr/>
                    <a:lstStyle/>
                    <a:p>
                      <a:pPr>
                        <a:buNone/>
                      </a:pPr>
                      <a:r>
                        <a:rPr lang="zh-CN" altLang="en-US"/>
                        <a:t>171.669998</a:t>
                      </a:r>
                    </a:p>
                  </a:txBody>
                  <a:tcPr/>
                </a:tc>
                <a:tc>
                  <a:txBody>
                    <a:bodyPr/>
                    <a:lstStyle/>
                    <a:p>
                      <a:pPr>
                        <a:buNone/>
                      </a:pPr>
                      <a:r>
                        <a:rPr lang="zh-CN" altLang="en-US"/>
                        <a:t>168.500000</a:t>
                      </a:r>
                    </a:p>
                  </a:txBody>
                  <a:tcPr/>
                </a:tc>
                <a:tc>
                  <a:txBody>
                    <a:bodyPr/>
                    <a:lstStyle/>
                    <a:p>
                      <a:pPr>
                        <a:buNone/>
                      </a:pPr>
                      <a:r>
                        <a:rPr lang="zh-CN" altLang="en-US"/>
                        <a:t>171.050003</a:t>
                      </a:r>
                    </a:p>
                  </a:txBody>
                  <a:tcPr/>
                </a:tc>
                <a:tc>
                  <a:txBody>
                    <a:bodyPr/>
                    <a:lstStyle/>
                    <a:p>
                      <a:pPr>
                        <a:buNone/>
                      </a:pPr>
                      <a:r>
                        <a:rPr lang="zh-CN" altLang="en-US"/>
                        <a:t>39759300</a:t>
                      </a:r>
                    </a:p>
                  </a:txBody>
                  <a:tcPr/>
                </a:tc>
                <a:tc>
                  <a:txBody>
                    <a:bodyPr/>
                    <a:lstStyle/>
                    <a:p>
                      <a:pPr>
                        <a:buNone/>
                      </a:pPr>
                      <a:r>
                        <a:rPr lang="zh-CN" altLang="en-US"/>
                        <a:t>168.519974</a:t>
                      </a:r>
                    </a:p>
                  </a:txBody>
                  <a:tcPr/>
                </a:tc>
                <a:extLst>
                  <a:ext uri="{0D108BD9-81ED-4DB2-BD59-A6C34878D82A}">
                    <a16:rowId xmlns:a16="http://schemas.microsoft.com/office/drawing/2014/main" val="10002"/>
                  </a:ext>
                </a:extLst>
              </a:tr>
              <a:tr h="511810">
                <a:tc>
                  <a:txBody>
                    <a:bodyPr/>
                    <a:lstStyle/>
                    <a:p>
                      <a:pPr>
                        <a:buNone/>
                      </a:pPr>
                      <a:r>
                        <a:rPr lang="zh-CN" altLang="en-US"/>
                        <a:t>2017-12-04</a:t>
                      </a:r>
                    </a:p>
                  </a:txBody>
                  <a:tcPr/>
                </a:tc>
                <a:tc>
                  <a:txBody>
                    <a:bodyPr/>
                    <a:lstStyle/>
                    <a:p>
                      <a:pPr>
                        <a:buNone/>
                      </a:pPr>
                      <a:r>
                        <a:rPr lang="zh-CN" altLang="en-US"/>
                        <a:t>172.479996</a:t>
                      </a:r>
                    </a:p>
                  </a:txBody>
                  <a:tcPr/>
                </a:tc>
                <a:tc>
                  <a:txBody>
                    <a:bodyPr/>
                    <a:lstStyle/>
                    <a:p>
                      <a:pPr>
                        <a:buNone/>
                      </a:pPr>
                      <a:r>
                        <a:rPr lang="zh-CN" altLang="en-US"/>
                        <a:t>172.619995</a:t>
                      </a:r>
                    </a:p>
                  </a:txBody>
                  <a:tcPr/>
                </a:tc>
                <a:tc>
                  <a:txBody>
                    <a:bodyPr/>
                    <a:lstStyle/>
                    <a:p>
                      <a:pPr>
                        <a:buNone/>
                      </a:pPr>
                      <a:r>
                        <a:rPr lang="zh-CN" altLang="en-US"/>
                        <a:t>169.630005</a:t>
                      </a:r>
                    </a:p>
                  </a:txBody>
                  <a:tcPr/>
                </a:tc>
                <a:tc>
                  <a:txBody>
                    <a:bodyPr/>
                    <a:lstStyle/>
                    <a:p>
                      <a:pPr>
                        <a:buNone/>
                      </a:pPr>
                      <a:r>
                        <a:rPr lang="zh-CN" altLang="en-US"/>
                        <a:t>169.800003</a:t>
                      </a:r>
                    </a:p>
                  </a:txBody>
                  <a:tcPr/>
                </a:tc>
                <a:tc>
                  <a:txBody>
                    <a:bodyPr/>
                    <a:lstStyle/>
                    <a:p>
                      <a:pPr>
                        <a:buNone/>
                      </a:pPr>
                      <a:r>
                        <a:rPr lang="zh-CN" altLang="en-US"/>
                        <a:t>32542400</a:t>
                      </a:r>
                    </a:p>
                  </a:txBody>
                  <a:tcPr/>
                </a:tc>
                <a:tc>
                  <a:txBody>
                    <a:bodyPr/>
                    <a:lstStyle/>
                    <a:p>
                      <a:pPr>
                        <a:buNone/>
                      </a:pPr>
                      <a:r>
                        <a:rPr lang="zh-CN" altLang="en-US"/>
                        <a:t>167.288483</a:t>
                      </a:r>
                    </a:p>
                  </a:txBody>
                  <a:tcPr/>
                </a:tc>
                <a:extLst>
                  <a:ext uri="{0D108BD9-81ED-4DB2-BD59-A6C34878D82A}">
                    <a16:rowId xmlns:a16="http://schemas.microsoft.com/office/drawing/2014/main" val="10003"/>
                  </a:ext>
                </a:extLst>
              </a:tr>
              <a:tr h="511810">
                <a:tc>
                  <a:txBody>
                    <a:bodyPr/>
                    <a:lstStyle/>
                    <a:p>
                      <a:pPr>
                        <a:buNone/>
                      </a:pPr>
                      <a:r>
                        <a:rPr lang="zh-CN" altLang="en-US"/>
                        <a:t>2017-12-05</a:t>
                      </a:r>
                    </a:p>
                  </a:txBody>
                  <a:tcPr/>
                </a:tc>
                <a:tc>
                  <a:txBody>
                    <a:bodyPr/>
                    <a:lstStyle/>
                    <a:p>
                      <a:pPr>
                        <a:buNone/>
                      </a:pPr>
                      <a:r>
                        <a:rPr lang="zh-CN" altLang="en-US"/>
                        <a:t>169.059998</a:t>
                      </a:r>
                    </a:p>
                  </a:txBody>
                  <a:tcPr/>
                </a:tc>
                <a:tc>
                  <a:txBody>
                    <a:bodyPr/>
                    <a:lstStyle/>
                    <a:p>
                      <a:pPr>
                        <a:buNone/>
                      </a:pPr>
                      <a:r>
                        <a:rPr lang="zh-CN" altLang="en-US"/>
                        <a:t>171.520004</a:t>
                      </a:r>
                    </a:p>
                  </a:txBody>
                  <a:tcPr/>
                </a:tc>
                <a:tc>
                  <a:txBody>
                    <a:bodyPr/>
                    <a:lstStyle/>
                    <a:p>
                      <a:pPr>
                        <a:buNone/>
                      </a:pPr>
                      <a:r>
                        <a:rPr lang="zh-CN" altLang="en-US"/>
                        <a:t>168.399994</a:t>
                      </a:r>
                    </a:p>
                  </a:txBody>
                  <a:tcPr/>
                </a:tc>
                <a:tc>
                  <a:txBody>
                    <a:bodyPr/>
                    <a:lstStyle/>
                    <a:p>
                      <a:pPr>
                        <a:buNone/>
                      </a:pPr>
                      <a:r>
                        <a:rPr lang="zh-CN" altLang="en-US"/>
                        <a:t>169.639999</a:t>
                      </a:r>
                    </a:p>
                  </a:txBody>
                  <a:tcPr/>
                </a:tc>
                <a:tc>
                  <a:txBody>
                    <a:bodyPr/>
                    <a:lstStyle/>
                    <a:p>
                      <a:pPr>
                        <a:buNone/>
                      </a:pPr>
                      <a:r>
                        <a:rPr lang="zh-CN" altLang="en-US"/>
                        <a:t>27350200</a:t>
                      </a:r>
                    </a:p>
                  </a:txBody>
                  <a:tcPr/>
                </a:tc>
                <a:tc>
                  <a:txBody>
                    <a:bodyPr/>
                    <a:lstStyle/>
                    <a:p>
                      <a:pPr>
                        <a:buNone/>
                      </a:pPr>
                      <a:r>
                        <a:rPr lang="zh-CN" altLang="en-US"/>
                        <a:t>167.130829</a:t>
                      </a:r>
                    </a:p>
                  </a:txBody>
                  <a:tcPr/>
                </a:tc>
                <a:extLst>
                  <a:ext uri="{0D108BD9-81ED-4DB2-BD59-A6C34878D82A}">
                    <a16:rowId xmlns:a16="http://schemas.microsoft.com/office/drawing/2014/main" val="10004"/>
                  </a:ext>
                </a:extLst>
              </a:tr>
              <a:tr h="512445">
                <a:tc>
                  <a:txBody>
                    <a:bodyPr/>
                    <a:lstStyle/>
                    <a:p>
                      <a:pPr>
                        <a:buNone/>
                      </a:pPr>
                      <a:r>
                        <a:rPr lang="zh-CN" altLang="en-US"/>
                        <a:t>2017-12-06</a:t>
                      </a:r>
                    </a:p>
                  </a:txBody>
                  <a:tcPr/>
                </a:tc>
                <a:tc>
                  <a:txBody>
                    <a:bodyPr/>
                    <a:lstStyle/>
                    <a:p>
                      <a:pPr>
                        <a:buNone/>
                      </a:pPr>
                      <a:r>
                        <a:rPr lang="zh-CN" altLang="en-US"/>
                        <a:t>167.500000</a:t>
                      </a:r>
                    </a:p>
                  </a:txBody>
                  <a:tcPr/>
                </a:tc>
                <a:tc>
                  <a:txBody>
                    <a:bodyPr/>
                    <a:lstStyle/>
                    <a:p>
                      <a:pPr>
                        <a:buNone/>
                      </a:pPr>
                      <a:r>
                        <a:rPr lang="zh-CN" altLang="en-US"/>
                        <a:t>170.199997</a:t>
                      </a:r>
                    </a:p>
                  </a:txBody>
                  <a:tcPr/>
                </a:tc>
                <a:tc>
                  <a:txBody>
                    <a:bodyPr/>
                    <a:lstStyle/>
                    <a:p>
                      <a:pPr>
                        <a:buNone/>
                      </a:pPr>
                      <a:r>
                        <a:rPr lang="zh-CN" altLang="en-US"/>
                        <a:t>166.460007</a:t>
                      </a:r>
                    </a:p>
                  </a:txBody>
                  <a:tcPr/>
                </a:tc>
                <a:tc>
                  <a:txBody>
                    <a:bodyPr/>
                    <a:lstStyle/>
                    <a:p>
                      <a:pPr>
                        <a:buNone/>
                      </a:pPr>
                      <a:r>
                        <a:rPr lang="zh-CN" altLang="en-US"/>
                        <a:t>169.009995</a:t>
                      </a:r>
                    </a:p>
                  </a:txBody>
                  <a:tcPr/>
                </a:tc>
                <a:tc>
                  <a:txBody>
                    <a:bodyPr/>
                    <a:lstStyle/>
                    <a:p>
                      <a:pPr>
                        <a:buNone/>
                      </a:pPr>
                      <a:r>
                        <a:rPr lang="zh-CN" altLang="en-US"/>
                        <a:t>28560000</a:t>
                      </a:r>
                    </a:p>
                  </a:txBody>
                  <a:tcPr/>
                </a:tc>
                <a:tc>
                  <a:txBody>
                    <a:bodyPr/>
                    <a:lstStyle/>
                    <a:p>
                      <a:pPr>
                        <a:buNone/>
                      </a:pPr>
                      <a:r>
                        <a:rPr lang="zh-CN" altLang="en-US"/>
                        <a:t>166.510162</a:t>
                      </a:r>
                    </a:p>
                  </a:txBody>
                  <a:tcPr/>
                </a:tc>
                <a:extLst>
                  <a:ext uri="{0D108BD9-81ED-4DB2-BD59-A6C34878D82A}">
                    <a16:rowId xmlns:a16="http://schemas.microsoft.com/office/drawing/2014/main" val="10005"/>
                  </a:ext>
                </a:extLst>
              </a:tr>
              <a:tr h="511810">
                <a:tc>
                  <a:txBody>
                    <a:bodyPr/>
                    <a:lstStyle/>
                    <a:p>
                      <a:pPr>
                        <a:buNone/>
                      </a:pPr>
                      <a:r>
                        <a:rPr lang="zh-CN" altLang="en-US"/>
                        <a:t>2017-12-07</a:t>
                      </a:r>
                    </a:p>
                  </a:txBody>
                  <a:tcPr/>
                </a:tc>
                <a:tc>
                  <a:txBody>
                    <a:bodyPr/>
                    <a:lstStyle/>
                    <a:p>
                      <a:pPr>
                        <a:buNone/>
                      </a:pPr>
                      <a:r>
                        <a:rPr lang="zh-CN" altLang="en-US"/>
                        <a:t>169.029999</a:t>
                      </a:r>
                    </a:p>
                  </a:txBody>
                  <a:tcPr/>
                </a:tc>
                <a:tc>
                  <a:txBody>
                    <a:bodyPr/>
                    <a:lstStyle/>
                    <a:p>
                      <a:pPr>
                        <a:buNone/>
                      </a:pPr>
                      <a:r>
                        <a:rPr lang="zh-CN" altLang="en-US"/>
                        <a:t>170.440002</a:t>
                      </a:r>
                    </a:p>
                  </a:txBody>
                  <a:tcPr/>
                </a:tc>
                <a:tc>
                  <a:txBody>
                    <a:bodyPr/>
                    <a:lstStyle/>
                    <a:p>
                      <a:pPr>
                        <a:buNone/>
                      </a:pPr>
                      <a:r>
                        <a:rPr lang="zh-CN" altLang="en-US"/>
                        <a:t>168.910004</a:t>
                      </a:r>
                    </a:p>
                  </a:txBody>
                  <a:tcPr/>
                </a:tc>
                <a:tc>
                  <a:txBody>
                    <a:bodyPr/>
                    <a:lstStyle/>
                    <a:p>
                      <a:pPr>
                        <a:buNone/>
                      </a:pPr>
                      <a:r>
                        <a:rPr lang="zh-CN" altLang="en-US"/>
                        <a:t>169.320007</a:t>
                      </a:r>
                    </a:p>
                  </a:txBody>
                  <a:tcPr/>
                </a:tc>
                <a:tc>
                  <a:txBody>
                    <a:bodyPr/>
                    <a:lstStyle/>
                    <a:p>
                      <a:pPr>
                        <a:buNone/>
                      </a:pPr>
                      <a:r>
                        <a:rPr lang="zh-CN" altLang="en-US"/>
                        <a:t>25673300</a:t>
                      </a:r>
                    </a:p>
                  </a:txBody>
                  <a:tcPr/>
                </a:tc>
                <a:tc>
                  <a:txBody>
                    <a:bodyPr/>
                    <a:lstStyle/>
                    <a:p>
                      <a:pPr>
                        <a:buNone/>
                      </a:pPr>
                      <a:r>
                        <a:rPr lang="zh-CN" altLang="en-US"/>
                        <a:t>166.815567</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rgbClr val="2965AB"/>
                </a:solidFill>
                <a:sym typeface="+mn-ea"/>
              </a:rPr>
              <a:t>Pandas模块</a:t>
            </a:r>
            <a:endParaRPr kumimoji="1" lang="en-US" altLang="zh-CN" b="1" dirty="0">
              <a:solidFill>
                <a:srgbClr val="2965AB"/>
              </a:solidFill>
              <a:sym typeface="+mn-ea"/>
            </a:endParaRPr>
          </a:p>
        </p:txBody>
      </p:sp>
      <p:sp>
        <p:nvSpPr>
          <p:cNvPr id="5" name="Rectangle 3"/>
          <p:cNvSpPr txBox="1">
            <a:spLocks noChangeArrowheads="1"/>
          </p:cNvSpPr>
          <p:nvPr/>
        </p:nvSpPr>
        <p:spPr>
          <a:xfrm>
            <a:off x="0" y="810972"/>
            <a:ext cx="5231904" cy="62117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基本数据结构</a:t>
            </a:r>
            <a:endParaRPr lang="en-US" sz="2000" b="1" dirty="0">
              <a:solidFill>
                <a:srgbClr val="2965AB"/>
              </a:solidFill>
            </a:endParaRPr>
          </a:p>
          <a:p>
            <a:pPr lvl="1">
              <a:lnSpc>
                <a:spcPct val="100000"/>
              </a:lnSpc>
              <a:buClr>
                <a:srgbClr val="2965AB"/>
              </a:buClr>
              <a:buSzPct val="100000"/>
            </a:pPr>
            <a:r>
              <a:rPr lang="zh-CN" altLang="en-US" sz="2000" dirty="0">
                <a:sym typeface="+mn-ea"/>
              </a:rPr>
              <a:t>一，</a:t>
            </a:r>
            <a:r>
              <a:rPr lang="en-US" sz="2000" dirty="0">
                <a:sym typeface="+mn-ea"/>
              </a:rPr>
              <a:t>Series：</a:t>
            </a:r>
            <a:r>
              <a:rPr lang="zh-CN" altLang="en-US" sz="2000" dirty="0">
                <a:sym typeface="+mn-ea"/>
              </a:rPr>
              <a:t>序列</a:t>
            </a:r>
            <a:endParaRPr lang="en-US" altLang="zh-CN" sz="2000" dirty="0">
              <a:sym typeface="+mn-ea"/>
            </a:endParaRPr>
          </a:p>
          <a:p>
            <a:pPr lvl="1">
              <a:lnSpc>
                <a:spcPct val="100000"/>
              </a:lnSpc>
              <a:buClr>
                <a:srgbClr val="2965AB"/>
              </a:buClr>
              <a:buSzPct val="100000"/>
            </a:pPr>
            <a:r>
              <a:rPr lang="zh-CN" altLang="en-US" sz="2000" dirty="0">
                <a:sym typeface="+mn-ea"/>
              </a:rPr>
              <a:t>由一组数据及其索引组成，索引相当于行号，例：</a:t>
            </a:r>
            <a:endParaRPr lang="en-US" altLang="zh-CN" sz="2000" dirty="0">
              <a:sym typeface="+mn-ea"/>
            </a:endParaRPr>
          </a:p>
          <a:p>
            <a:pPr lvl="1">
              <a:lnSpc>
                <a:spcPct val="100000"/>
              </a:lnSpc>
              <a:buClr>
                <a:srgbClr val="2965AB"/>
              </a:buClr>
              <a:buSzPct val="100000"/>
            </a:pPr>
            <a:endParaRPr lang="en-US" altLang="zh-CN" sz="2000" dirty="0">
              <a:sym typeface="+mn-ea"/>
            </a:endParaRPr>
          </a:p>
          <a:p>
            <a:pPr lvl="1">
              <a:lnSpc>
                <a:spcPct val="100000"/>
              </a:lnSpc>
              <a:buClr>
                <a:srgbClr val="2965AB"/>
              </a:buClr>
              <a:buSzPct val="100000"/>
            </a:pPr>
            <a:endParaRPr lang="en-US" sz="2000" dirty="0">
              <a:sym typeface="+mn-ea"/>
            </a:endParaRPr>
          </a:p>
          <a:p>
            <a:pPr lvl="1">
              <a:lnSpc>
                <a:spcPct val="100000"/>
              </a:lnSpc>
              <a:buClr>
                <a:srgbClr val="2965AB"/>
              </a:buClr>
              <a:buSzPct val="100000"/>
            </a:pPr>
            <a:endParaRPr lang="en-US" sz="2000" dirty="0">
              <a:sym typeface="+mn-ea"/>
            </a:endParaRPr>
          </a:p>
          <a:p>
            <a:pPr lvl="1">
              <a:lnSpc>
                <a:spcPct val="100000"/>
              </a:lnSpc>
              <a:buClr>
                <a:srgbClr val="2965AB"/>
              </a:buClr>
              <a:buSzPct val="100000"/>
            </a:pPr>
            <a:endParaRPr lang="en-US" altLang="zh-CN" sz="2000" dirty="0">
              <a:sym typeface="+mn-ea"/>
            </a:endParaRPr>
          </a:p>
          <a:p>
            <a:pPr lvl="1">
              <a:lnSpc>
                <a:spcPct val="100000"/>
              </a:lnSpc>
              <a:buClr>
                <a:srgbClr val="2965AB"/>
              </a:buClr>
              <a:buSzPct val="100000"/>
            </a:pPr>
            <a:r>
              <a:rPr lang="zh-CN" altLang="en-US" sz="2000" dirty="0">
                <a:sym typeface="+mn-ea"/>
              </a:rPr>
              <a:t>这是一个序列，序列值是</a:t>
            </a:r>
            <a:r>
              <a:rPr lang="en-US" altLang="zh-CN" sz="2000" dirty="0">
                <a:sym typeface="+mn-ea"/>
              </a:rPr>
              <a:t>97,92,65,70</a:t>
            </a:r>
          </a:p>
          <a:p>
            <a:pPr lvl="1">
              <a:lnSpc>
                <a:spcPct val="100000"/>
              </a:lnSpc>
              <a:buClr>
                <a:srgbClr val="2965AB"/>
              </a:buClr>
              <a:buSzPct val="100000"/>
            </a:pPr>
            <a:r>
              <a:rPr lang="zh-CN" altLang="en-US" sz="2000" dirty="0">
                <a:sym typeface="+mn-ea"/>
              </a:rPr>
              <a:t>索引号是</a:t>
            </a:r>
            <a:r>
              <a:rPr lang="en-US" altLang="zh-CN" sz="2000" dirty="0">
                <a:sym typeface="+mn-ea"/>
              </a:rPr>
              <a:t>0,1,2,3</a:t>
            </a:r>
            <a:endParaRPr lang="en-US" sz="2000" dirty="0">
              <a:sym typeface="+mn-ea"/>
            </a:endParaRPr>
          </a:p>
          <a:p>
            <a:pPr lvl="1">
              <a:lnSpc>
                <a:spcPct val="100000"/>
              </a:lnSpc>
              <a:buClr>
                <a:srgbClr val="2965AB"/>
              </a:buClr>
              <a:buSzPct val="100000"/>
            </a:pPr>
            <a:r>
              <a:rPr lang="zh-CN" altLang="en-US" sz="2000" dirty="0">
                <a:sym typeface="+mn-ea"/>
              </a:rPr>
              <a:t>二，</a:t>
            </a:r>
            <a:r>
              <a:rPr lang="en-US" sz="2000" dirty="0" err="1">
                <a:sym typeface="+mn-ea"/>
              </a:rPr>
              <a:t>DataFrame</a:t>
            </a:r>
            <a:r>
              <a:rPr lang="en-US" sz="2000" dirty="0">
                <a:sym typeface="+mn-ea"/>
              </a:rPr>
              <a:t>：</a:t>
            </a:r>
            <a:r>
              <a:rPr lang="zh-CN" altLang="en-US" sz="2000" dirty="0">
                <a:sym typeface="+mn-ea"/>
              </a:rPr>
              <a:t>数据框</a:t>
            </a:r>
            <a:endParaRPr lang="en-US" sz="2000" dirty="0">
              <a:sym typeface="+mn-ea"/>
            </a:endParaRPr>
          </a:p>
          <a:p>
            <a:pPr marL="457200" lvl="1" indent="0">
              <a:lnSpc>
                <a:spcPct val="100000"/>
              </a:lnSpc>
              <a:buClr>
                <a:srgbClr val="2965AB"/>
              </a:buClr>
              <a:buSzPct val="100000"/>
              <a:buNone/>
            </a:pPr>
            <a:r>
              <a:rPr lang="zh-CN" altLang="en-US" sz="2000" dirty="0"/>
              <a:t>是二维表格数据，二维是指行和列，行名称一般叫索引，列名称一般叫字段或变量，见右表：</a:t>
            </a:r>
            <a:endParaRPr lang="en-US" sz="2000" dirty="0"/>
          </a:p>
          <a:p>
            <a:pPr lvl="1">
              <a:lnSpc>
                <a:spcPct val="100000"/>
              </a:lnSpc>
              <a:buClr>
                <a:srgbClr val="2965AB"/>
              </a:buClr>
              <a:buSzPct val="100000"/>
            </a:pPr>
            <a:r>
              <a:rPr lang="zh-CN" altLang="en-US" sz="2000" dirty="0"/>
              <a:t>数一下，几行？</a:t>
            </a:r>
            <a:r>
              <a:rPr lang="en-US" altLang="zh-CN" sz="2000" dirty="0"/>
              <a:t>13,14</a:t>
            </a:r>
            <a:r>
              <a:rPr lang="zh-CN" altLang="en-US" sz="2000" dirty="0"/>
              <a:t>还是</a:t>
            </a:r>
            <a:r>
              <a:rPr lang="en-US" altLang="zh-CN" sz="2000" dirty="0"/>
              <a:t>15</a:t>
            </a:r>
            <a:r>
              <a:rPr lang="zh-CN" altLang="en-US" sz="2000" dirty="0"/>
              <a:t>行？</a:t>
            </a:r>
            <a:endParaRPr lang="en-US" altLang="zh-CN" sz="2000" dirty="0"/>
          </a:p>
          <a:p>
            <a:pPr lvl="1">
              <a:lnSpc>
                <a:spcPct val="100000"/>
              </a:lnSpc>
              <a:buClr>
                <a:srgbClr val="2965AB"/>
              </a:buClr>
              <a:buSzPct val="100000"/>
            </a:pPr>
            <a:r>
              <a:rPr lang="en-US" sz="2000" dirty="0"/>
              <a:t>14</a:t>
            </a:r>
            <a:r>
              <a:rPr lang="zh-CN" altLang="en-US" sz="2000" dirty="0"/>
              <a:t>行，默认从</a:t>
            </a:r>
            <a:r>
              <a:rPr lang="en-US" altLang="zh-CN" sz="2000" dirty="0"/>
              <a:t>0</a:t>
            </a:r>
            <a:r>
              <a:rPr lang="zh-CN" altLang="en-US" sz="2000" dirty="0"/>
              <a:t>开始。列标题不算。</a:t>
            </a:r>
            <a:endParaRPr lang="en-US" sz="2000" dirty="0"/>
          </a:p>
          <a:p>
            <a:pPr marL="457200" lvl="1" indent="0">
              <a:lnSpc>
                <a:spcPct val="100000"/>
              </a:lnSpc>
              <a:buClr>
                <a:srgbClr val="2965AB"/>
              </a:buClr>
              <a:buSzPct val="100000"/>
              <a:buNone/>
            </a:pPr>
            <a:endParaRPr lang="en-US" sz="2000" dirty="0">
              <a:sym typeface="+mn-ea"/>
            </a:endParaRPr>
          </a:p>
          <a:p>
            <a:pPr>
              <a:lnSpc>
                <a:spcPct val="100000"/>
              </a:lnSpc>
              <a:buClr>
                <a:srgbClr val="2965AB"/>
              </a:buClr>
              <a:buSzPct val="100000"/>
            </a:pPr>
            <a:endParaRPr lang="en-US" sz="2000" dirty="0">
              <a:solidFill>
                <a:srgbClr val="FF0000"/>
              </a:solidFill>
            </a:endParaRPr>
          </a:p>
        </p:txBody>
      </p:sp>
      <p:pic>
        <p:nvPicPr>
          <p:cNvPr id="3" name="图片 2"/>
          <p:cNvPicPr>
            <a:picLocks noChangeAspect="1"/>
          </p:cNvPicPr>
          <p:nvPr/>
        </p:nvPicPr>
        <p:blipFill>
          <a:blip r:embed="rId3"/>
          <a:stretch>
            <a:fillRect/>
          </a:stretch>
        </p:blipFill>
        <p:spPr>
          <a:xfrm>
            <a:off x="5217570" y="952931"/>
            <a:ext cx="6360160" cy="4647565"/>
          </a:xfrm>
          <a:prstGeom prst="rect">
            <a:avLst/>
          </a:prstGeom>
        </p:spPr>
      </p:pic>
      <p:pic>
        <p:nvPicPr>
          <p:cNvPr id="2" name="图片 1">
            <a:extLst>
              <a:ext uri="{FF2B5EF4-FFF2-40B4-BE49-F238E27FC236}">
                <a16:creationId xmlns:a16="http://schemas.microsoft.com/office/drawing/2014/main" id="{87F7E3F8-FB6A-457E-831A-E49C909158CD}"/>
              </a:ext>
            </a:extLst>
          </p:cNvPr>
          <p:cNvPicPr>
            <a:picLocks noChangeAspect="1"/>
          </p:cNvPicPr>
          <p:nvPr/>
        </p:nvPicPr>
        <p:blipFill>
          <a:blip r:embed="rId4"/>
          <a:stretch>
            <a:fillRect/>
          </a:stretch>
        </p:blipFill>
        <p:spPr>
          <a:xfrm>
            <a:off x="1788854" y="2222582"/>
            <a:ext cx="1639863" cy="1238264"/>
          </a:xfrm>
          <a:prstGeom prst="rect">
            <a:avLst/>
          </a:prstGeom>
        </p:spPr>
      </p:pic>
      <p:sp>
        <p:nvSpPr>
          <p:cNvPr id="8" name="矩形 7">
            <a:extLst>
              <a:ext uri="{FF2B5EF4-FFF2-40B4-BE49-F238E27FC236}">
                <a16:creationId xmlns:a16="http://schemas.microsoft.com/office/drawing/2014/main" id="{0920DD11-981F-42C3-8D8D-CBBF20A7C52F}"/>
              </a:ext>
            </a:extLst>
          </p:cNvPr>
          <p:cNvSpPr/>
          <p:nvPr/>
        </p:nvSpPr>
        <p:spPr>
          <a:xfrm>
            <a:off x="5347492" y="5803803"/>
            <a:ext cx="5429028" cy="707886"/>
          </a:xfrm>
          <a:prstGeom prst="rect">
            <a:avLst/>
          </a:prstGeom>
        </p:spPr>
        <p:txBody>
          <a:bodyPr wrap="square">
            <a:spAutoFit/>
          </a:bodyPr>
          <a:lstStyle/>
          <a:p>
            <a:r>
              <a:rPr lang="zh-CN" altLang="en-US" sz="2000" dirty="0">
                <a:solidFill>
                  <a:prstClr val="black"/>
                </a:solidFill>
              </a:rPr>
              <a:t>几列呢？</a:t>
            </a:r>
            <a:r>
              <a:rPr lang="en-US" altLang="zh-CN" sz="2000" dirty="0">
                <a:solidFill>
                  <a:prstClr val="black"/>
                </a:solidFill>
              </a:rPr>
              <a:t>9</a:t>
            </a:r>
            <a:r>
              <a:rPr lang="zh-CN" altLang="en-US" sz="2000" dirty="0">
                <a:solidFill>
                  <a:prstClr val="black"/>
                </a:solidFill>
              </a:rPr>
              <a:t>列还是</a:t>
            </a:r>
            <a:r>
              <a:rPr lang="en-US" altLang="zh-CN" sz="2000" dirty="0">
                <a:solidFill>
                  <a:prstClr val="black"/>
                </a:solidFill>
              </a:rPr>
              <a:t>10</a:t>
            </a:r>
            <a:r>
              <a:rPr lang="zh-CN" altLang="en-US" sz="2000" dirty="0">
                <a:solidFill>
                  <a:prstClr val="black"/>
                </a:solidFill>
              </a:rPr>
              <a:t>列？</a:t>
            </a:r>
            <a:endParaRPr lang="en-US" altLang="zh-CN" sz="2000" dirty="0">
              <a:solidFill>
                <a:prstClr val="black"/>
              </a:solidFill>
            </a:endParaRPr>
          </a:p>
          <a:p>
            <a:r>
              <a:rPr lang="en-US" altLang="zh-CN" sz="2000" dirty="0">
                <a:solidFill>
                  <a:prstClr val="black"/>
                </a:solidFill>
              </a:rPr>
              <a:t>9</a:t>
            </a:r>
            <a:r>
              <a:rPr lang="zh-CN" altLang="en-US" sz="2000" dirty="0">
                <a:solidFill>
                  <a:prstClr val="black"/>
                </a:solidFill>
              </a:rPr>
              <a:t>列，因为索引不算一列。</a:t>
            </a:r>
            <a:endParaRPr lang="zh-CN" altLang="en-US" dirty="0"/>
          </a:p>
        </p:txBody>
      </p:sp>
    </p:spTree>
    <p:extLst>
      <p:ext uri="{BB962C8B-B14F-4D97-AF65-F5344CB8AC3E}">
        <p14:creationId xmlns:p14="http://schemas.microsoft.com/office/powerpoint/2010/main" val="24060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苹果公司股票的开盘价变化</a:t>
            </a:r>
          </a:p>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b="1" dirty="0">
                <a:solidFill>
                  <a:srgbClr val="2965AB"/>
                </a:solidFill>
              </a:rPr>
              <a:t>Pandas</a:t>
            </a:r>
            <a:r>
              <a:rPr kumimoji="1" lang="zh-CN" altLang="zh-CN" b="1" dirty="0">
                <a:solidFill>
                  <a:srgbClr val="2965AB"/>
                </a:solidFill>
              </a:rPr>
              <a:t>时间序列绘图</a:t>
            </a:r>
          </a:p>
        </p:txBody>
      </p:sp>
      <p:sp>
        <p:nvSpPr>
          <p:cNvPr id="3" name="矩形 2"/>
          <p:cNvSpPr/>
          <p:nvPr/>
        </p:nvSpPr>
        <p:spPr>
          <a:xfrm>
            <a:off x="1075055" y="1792605"/>
            <a:ext cx="10926445" cy="706755"/>
          </a:xfrm>
          <a:prstGeom prst="rect">
            <a:avLst/>
          </a:prstGeom>
        </p:spPr>
        <p:txBody>
          <a:bodyPr wrap="square">
            <a:spAutoFit/>
          </a:bodyPr>
          <a:lstStyle/>
          <a:p>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matplotlib</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inline</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000087"/>
                </a:solidFill>
                <a:highlight>
                  <a:srgbClr val="FFFFFF"/>
                </a:highlight>
                <a:latin typeface="Monaco" panose="020B0509030404040204" pitchFamily="49" charset="0"/>
              </a:rPr>
              <a:t>aapl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AAPL.Open</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plot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title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'AAPL Daily Price'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figsize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15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5</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pic>
        <p:nvPicPr>
          <p:cNvPr id="6" name="图片 5" descr="下载 (1)"/>
          <p:cNvPicPr>
            <a:picLocks noChangeAspect="1"/>
          </p:cNvPicPr>
          <p:nvPr/>
        </p:nvPicPr>
        <p:blipFill>
          <a:blip r:embed="rId3"/>
          <a:stretch>
            <a:fillRect/>
          </a:stretch>
        </p:blipFill>
        <p:spPr>
          <a:xfrm>
            <a:off x="1075055" y="2804795"/>
            <a:ext cx="10058400" cy="3714750"/>
          </a:xfrm>
          <a:prstGeom prst="rect">
            <a:avLst/>
          </a:prstGeom>
        </p:spPr>
      </p:pic>
      <p:sp>
        <p:nvSpPr>
          <p:cNvPr id="10" name="椭圆 9"/>
          <p:cNvSpPr/>
          <p:nvPr/>
        </p:nvSpPr>
        <p:spPr>
          <a:xfrm>
            <a:off x="2903220" y="4657725"/>
            <a:ext cx="1257300" cy="113093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b="1" dirty="0">
                <a:solidFill>
                  <a:srgbClr val="2965AB"/>
                </a:solidFill>
              </a:rPr>
              <a:t>查看固定时期数据变化</a:t>
            </a:r>
          </a:p>
        </p:txBody>
      </p:sp>
      <p:pic>
        <p:nvPicPr>
          <p:cNvPr id="3" name="图片 2" descr="下载 (2)"/>
          <p:cNvPicPr>
            <a:picLocks noChangeAspect="1"/>
          </p:cNvPicPr>
          <p:nvPr/>
        </p:nvPicPr>
        <p:blipFill>
          <a:blip r:embed="rId3"/>
          <a:stretch>
            <a:fillRect/>
          </a:stretch>
        </p:blipFill>
        <p:spPr>
          <a:xfrm>
            <a:off x="953592" y="2572395"/>
            <a:ext cx="10058400" cy="3801745"/>
          </a:xfrm>
          <a:prstGeom prst="rect">
            <a:avLst/>
          </a:prstGeom>
        </p:spPr>
      </p:pic>
      <p:sp>
        <p:nvSpPr>
          <p:cNvPr id="7" name="矩形 6"/>
          <p:cNvSpPr/>
          <p:nvPr/>
        </p:nvSpPr>
        <p:spPr>
          <a:xfrm>
            <a:off x="1344930" y="1544955"/>
            <a:ext cx="7319010" cy="706755"/>
          </a:xfrm>
          <a:prstGeom prst="rect">
            <a:avLst/>
          </a:prstGeom>
        </p:spPr>
        <p:txBody>
          <a:bodyPr wrap="square">
            <a:spAutoFit/>
          </a:bodyPr>
          <a:lstStyle/>
          <a:p>
            <a:r>
              <a:rPr lang="en-US" altLang="zh-CN" sz="2000" dirty="0" err="1">
                <a:solidFill>
                  <a:srgbClr val="000087"/>
                </a:solidFill>
                <a:highlight>
                  <a:srgbClr val="FFFFFF"/>
                </a:highlight>
                <a:latin typeface="Monaco" panose="020B0509030404040204" pitchFamily="49" charset="0"/>
              </a:rPr>
              <a:t>aapl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AAPL.Open</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'2018-02'</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plot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title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5F"/>
                </a:solidFill>
                <a:highlight>
                  <a:srgbClr val="FFFFFF"/>
                </a:highlight>
                <a:latin typeface="Monaco" panose="020B0509030404040204" pitchFamily="49" charset="0"/>
              </a:rPr>
              <a:t>'Feb Open Price'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figsize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00"/>
                </a:solidFill>
                <a:highlight>
                  <a:srgbClr val="FFFFFF"/>
                </a:highlight>
                <a:latin typeface="Monaco" panose="020B0509030404040204" pitchFamily="49" charset="0"/>
              </a:rPr>
              <a:t>15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5</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1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二月份苹果股票的开盘价变化折线图</a:t>
            </a:r>
          </a:p>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b="1" dirty="0">
                <a:solidFill>
                  <a:srgbClr val="2965AB"/>
                </a:solidFill>
                <a:sym typeface="+mn-ea"/>
              </a:rPr>
              <a:t>查看</a:t>
            </a:r>
            <a:r>
              <a:rPr kumimoji="1" lang="zh-CN" altLang="en-US" b="1" dirty="0">
                <a:solidFill>
                  <a:srgbClr val="2965AB"/>
                </a:solidFill>
                <a:sym typeface="+mn-ea"/>
              </a:rPr>
              <a:t>指定时间间隔的数据变化</a:t>
            </a:r>
          </a:p>
        </p:txBody>
      </p:sp>
      <p:pic>
        <p:nvPicPr>
          <p:cNvPr id="6" name="图片 5" descr="下载 (3)"/>
          <p:cNvPicPr>
            <a:picLocks noChangeAspect="1"/>
          </p:cNvPicPr>
          <p:nvPr/>
        </p:nvPicPr>
        <p:blipFill>
          <a:blip r:embed="rId3"/>
          <a:stretch>
            <a:fillRect/>
          </a:stretch>
        </p:blipFill>
        <p:spPr>
          <a:xfrm>
            <a:off x="911424" y="2838690"/>
            <a:ext cx="10058400" cy="3692525"/>
          </a:xfrm>
          <a:prstGeom prst="rect">
            <a:avLst/>
          </a:prstGeom>
        </p:spPr>
      </p:pic>
      <p:sp>
        <p:nvSpPr>
          <p:cNvPr id="3" name="矩形 2"/>
          <p:cNvSpPr/>
          <p:nvPr/>
        </p:nvSpPr>
        <p:spPr>
          <a:xfrm>
            <a:off x="1415480" y="1591770"/>
            <a:ext cx="8064896" cy="706755"/>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aapl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AAPL.Open</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'01-2018'</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'03-2018'</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plot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title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'Jan-Mar Open Price'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figsize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15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5</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1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一月到三月苹果股票的开盘价变化折线图</a:t>
            </a:r>
          </a:p>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zh-CN" b="1" dirty="0">
                <a:solidFill>
                  <a:srgbClr val="2965AB"/>
                </a:solidFill>
              </a:rPr>
              <a:t>绘制多条折线图</a:t>
            </a:r>
          </a:p>
        </p:txBody>
      </p:sp>
      <p:pic>
        <p:nvPicPr>
          <p:cNvPr id="7" name="图片 6" descr="下载 (4)"/>
          <p:cNvPicPr>
            <a:picLocks noChangeAspect="1"/>
          </p:cNvPicPr>
          <p:nvPr/>
        </p:nvPicPr>
        <p:blipFill>
          <a:blip r:embed="rId3"/>
          <a:stretch>
            <a:fillRect/>
          </a:stretch>
        </p:blipFill>
        <p:spPr>
          <a:xfrm>
            <a:off x="1066800" y="2946493"/>
            <a:ext cx="10058400" cy="3801745"/>
          </a:xfrm>
          <a:prstGeom prst="rect">
            <a:avLst/>
          </a:prstGeom>
        </p:spPr>
      </p:pic>
      <p:sp>
        <p:nvSpPr>
          <p:cNvPr id="2" name="矩形 1"/>
          <p:cNvSpPr/>
          <p:nvPr/>
        </p:nvSpPr>
        <p:spPr>
          <a:xfrm>
            <a:off x="1163452" y="2147535"/>
            <a:ext cx="9865096" cy="706755"/>
          </a:xfrm>
          <a:prstGeom prst="rect">
            <a:avLst/>
          </a:prstGeom>
        </p:spPr>
        <p:txBody>
          <a:bodyPr wrap="square">
            <a:spAutoFit/>
          </a:bodyPr>
          <a:lstStyle/>
          <a:p>
            <a:r>
              <a:rPr lang="en-US" altLang="zh-CN" sz="2000" dirty="0">
                <a:solidFill>
                  <a:srgbClr val="000087"/>
                </a:solidFill>
                <a:highlight>
                  <a:srgbClr val="FFFFFF"/>
                </a:highlight>
                <a:latin typeface="Monaco" panose="020B0509030404040204" pitchFamily="49" charset="0"/>
              </a:rPr>
              <a:t>aapl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'AAPL.Open'</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'AAPL.High'</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AAPL.Low</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loc</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'2018-02'</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plot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title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'AAPL Feb Price'</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err="1">
                <a:solidFill>
                  <a:srgbClr val="000087"/>
                </a:solidFill>
                <a:highlight>
                  <a:srgbClr val="FFFFFF"/>
                </a:highlight>
                <a:latin typeface="Monaco" panose="020B0509030404040204" pitchFamily="49" charset="0"/>
              </a:rPr>
              <a:t>figsize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15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5</a:t>
            </a:r>
            <a:r>
              <a:rPr lang="en-US" altLang="zh-CN" sz="2000" dirty="0">
                <a:solidFill>
                  <a:srgbClr val="00005F"/>
                </a:solidFill>
                <a:highlight>
                  <a:srgbClr val="FFFFFF"/>
                </a:highlight>
                <a:latin typeface="Monaco" panose="020B0509030404040204" pitchFamily="49" charset="0"/>
              </a:rPr>
              <a:t>))</a:t>
            </a:r>
            <a:endParaRPr lang="zh-CN" altLang="en-US" sz="2000" dirty="0">
              <a:latin typeface="Monaco" panose="020B0509030404040204" pitchFamily="49" charset="0"/>
            </a:endParaRPr>
          </a:p>
        </p:txBody>
      </p:sp>
      <p:sp>
        <p:nvSpPr>
          <p:cNvPr id="3"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苹果股票二月份的开盘价、最高价、最低价折线图</a:t>
            </a: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498104" y="1052736"/>
            <a:ext cx="10081120" cy="12961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在移动窗口上计算的各种统计量也是一类常见于时间序列的数组变换。称为移动窗口函数</a:t>
            </a:r>
          </a:p>
          <a:p>
            <a:pPr lvl="1">
              <a:lnSpc>
                <a:spcPct val="100000"/>
              </a:lnSpc>
              <a:buClr>
                <a:srgbClr val="2965AB"/>
              </a:buClr>
              <a:buSzPct val="100000"/>
            </a:pPr>
            <a:r>
              <a:rPr lang="zh-CN" sz="2000" dirty="0">
                <a:latin typeface="Monaco" panose="020B0509030404040204" pitchFamily="49" charset="0"/>
                <a:cs typeface="Monaco" panose="020B0509030404040204" pitchFamily="49" charset="0"/>
                <a:sym typeface="+mn-ea"/>
              </a:rPr>
              <a:t>rolling().mean()</a:t>
            </a:r>
            <a:r>
              <a:rPr lang="zh-CN" sz="2000" dirty="0">
                <a:sym typeface="+mn-ea"/>
              </a:rPr>
              <a:t>是其中最简单的一个。它接受一个时间序列或数据框以及期数参数</a:t>
            </a:r>
          </a:p>
          <a:p>
            <a:pPr marL="457200" lvl="1" indent="0">
              <a:lnSpc>
                <a:spcPct val="100000"/>
              </a:lnSpc>
              <a:buClr>
                <a:srgbClr val="2965AB"/>
              </a:buClr>
              <a:buSzPct val="100000"/>
              <a:buNone/>
            </a:pPr>
            <a:endParaRPr lang="zh-CN" altLang="en-US" sz="2000" dirty="0">
              <a:solidFill>
                <a:schemeClr val="tx1"/>
              </a:solidFill>
              <a:sym typeface="+mn-ea"/>
            </a:endParaRPr>
          </a:p>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zh-CN" sz="2000" dirty="0"/>
          </a:p>
          <a:p>
            <a:pPr marL="0" indent="0">
              <a:lnSpc>
                <a:spcPct val="100000"/>
              </a:lnSpc>
              <a:buClr>
                <a:srgbClr val="2965AB"/>
              </a:buClr>
              <a:buSzPct val="100000"/>
              <a:buNone/>
            </a:pPr>
            <a:endParaRPr lang="zh-CN" sz="2000" dirty="0"/>
          </a:p>
        </p:txBody>
      </p:sp>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zh-CN" b="1" dirty="0">
                <a:solidFill>
                  <a:srgbClr val="2965AB"/>
                </a:solidFill>
              </a:rPr>
              <a:t>移动窗口函数</a:t>
            </a:r>
          </a:p>
        </p:txBody>
      </p:sp>
      <p:grpSp>
        <p:nvGrpSpPr>
          <p:cNvPr id="11" name="组合 10"/>
          <p:cNvGrpSpPr/>
          <p:nvPr/>
        </p:nvGrpSpPr>
        <p:grpSpPr>
          <a:xfrm>
            <a:off x="1847528" y="3284984"/>
            <a:ext cx="7040880" cy="1688465"/>
            <a:chOff x="2934" y="5086"/>
            <a:chExt cx="11088" cy="2659"/>
          </a:xfrm>
        </p:grpSpPr>
        <p:sp>
          <p:nvSpPr>
            <p:cNvPr id="2" name="文本框 1"/>
            <p:cNvSpPr txBox="1"/>
            <p:nvPr/>
          </p:nvSpPr>
          <p:spPr>
            <a:xfrm>
              <a:off x="2934" y="5086"/>
              <a:ext cx="11088" cy="628"/>
            </a:xfrm>
            <a:prstGeom prst="rect">
              <a:avLst/>
            </a:prstGeom>
            <a:noFill/>
          </p:spPr>
          <p:txBody>
            <a:bodyPr wrap="none" rtlCol="0" anchor="t">
              <a:spAutoFit/>
            </a:bodyPr>
            <a:lstStyle/>
            <a:p>
              <a:r>
                <a:rPr lang="en-US" altLang="zh-CN" sz="2000" dirty="0" err="1">
                  <a:solidFill>
                    <a:srgbClr val="000087"/>
                  </a:solidFill>
                  <a:highlight>
                    <a:srgbClr val="FFFFFF"/>
                  </a:highlight>
                  <a:latin typeface="Monaco" panose="020B0509030404040204" pitchFamily="49" charset="0"/>
                  <a:sym typeface="+mn-ea"/>
                </a:rPr>
                <a:t>aapl</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5F5F"/>
                  </a:solidFill>
                  <a:highlight>
                    <a:srgbClr val="FFFFFF"/>
                  </a:highlight>
                  <a:latin typeface="Monaco" panose="020B0509030404040204" pitchFamily="49" charset="0"/>
                  <a:sym typeface="+mn-ea"/>
                </a:rPr>
                <a:t>'</a:t>
              </a:r>
              <a:r>
                <a:rPr lang="en-US" altLang="zh-CN" sz="2000" dirty="0" err="1">
                  <a:solidFill>
                    <a:srgbClr val="005F5F"/>
                  </a:solidFill>
                  <a:highlight>
                    <a:srgbClr val="FFFFFF"/>
                  </a:highlight>
                  <a:latin typeface="Monaco" panose="020B0509030404040204" pitchFamily="49" charset="0"/>
                  <a:sym typeface="+mn-ea"/>
                </a:rPr>
                <a:t>AAPL.Open</a:t>
              </a:r>
              <a:r>
                <a:rPr lang="en-US" altLang="zh-CN" sz="2000" dirty="0">
                  <a:solidFill>
                    <a:srgbClr val="005F5F"/>
                  </a:solidFill>
                  <a:highlight>
                    <a:srgbClr val="FFFFFF"/>
                  </a:highlight>
                  <a:latin typeface="Monaco" panose="020B0509030404040204" pitchFamily="49" charset="0"/>
                  <a:sym typeface="+mn-ea"/>
                </a:rPr>
                <a:t>'</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0087"/>
                  </a:solidFill>
                  <a:highlight>
                    <a:srgbClr val="FFFFFF"/>
                  </a:highlight>
                  <a:latin typeface="Monaco" panose="020B0509030404040204" pitchFamily="49" charset="0"/>
                  <a:sym typeface="+mn-ea"/>
                </a:rPr>
                <a:t>rolling</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0087"/>
                  </a:solidFill>
                  <a:highlight>
                    <a:srgbClr val="FFFFFF"/>
                  </a:highlight>
                  <a:latin typeface="Monaco" panose="020B0509030404040204" pitchFamily="49" charset="0"/>
                  <a:sym typeface="+mn-ea"/>
                </a:rPr>
                <a:t>window </a:t>
              </a:r>
              <a:r>
                <a:rPr lang="en-US" altLang="zh-CN" sz="2000" dirty="0">
                  <a:solidFill>
                    <a:srgbClr val="00005F"/>
                  </a:solidFill>
                  <a:highlight>
                    <a:srgbClr val="FFFFFF"/>
                  </a:highlight>
                  <a:latin typeface="Monaco" panose="020B0509030404040204" pitchFamily="49" charset="0"/>
                  <a:sym typeface="+mn-ea"/>
                </a:rPr>
                <a:t>= </a:t>
              </a:r>
              <a:r>
                <a:rPr lang="en-US" altLang="zh-CN" sz="2000" dirty="0">
                  <a:solidFill>
                    <a:srgbClr val="005F00"/>
                  </a:solidFill>
                  <a:highlight>
                    <a:srgbClr val="FFFFFF"/>
                  </a:highlight>
                  <a:latin typeface="Monaco" panose="020B0509030404040204" pitchFamily="49" charset="0"/>
                  <a:sym typeface="+mn-ea"/>
                </a:rPr>
                <a:t>10</a:t>
              </a:r>
              <a:r>
                <a:rPr lang="en-US" altLang="zh-CN" sz="2000" dirty="0">
                  <a:solidFill>
                    <a:srgbClr val="00005F"/>
                  </a:solidFill>
                  <a:highlight>
                    <a:srgbClr val="FFFFFF"/>
                  </a:highlight>
                  <a:latin typeface="Monaco" panose="020B0509030404040204" pitchFamily="49" charset="0"/>
                  <a:sym typeface="+mn-ea"/>
                </a:rPr>
                <a:t>).</a:t>
              </a:r>
              <a:r>
                <a:rPr lang="en-US" altLang="zh-CN" sz="2000" dirty="0">
                  <a:solidFill>
                    <a:srgbClr val="000087"/>
                  </a:solidFill>
                  <a:highlight>
                    <a:srgbClr val="FFFFFF"/>
                  </a:highlight>
                  <a:latin typeface="Monaco" panose="020B0509030404040204" pitchFamily="49" charset="0"/>
                  <a:sym typeface="+mn-ea"/>
                </a:rPr>
                <a:t>mean</a:t>
              </a:r>
              <a:r>
                <a:rPr lang="en-US" altLang="zh-CN" sz="2000" dirty="0">
                  <a:solidFill>
                    <a:srgbClr val="00005F"/>
                  </a:solidFill>
                  <a:highlight>
                    <a:srgbClr val="FFFFFF"/>
                  </a:highlight>
                  <a:latin typeface="Monaco" panose="020B0509030404040204" pitchFamily="49" charset="0"/>
                  <a:sym typeface="+mn-ea"/>
                </a:rPr>
                <a:t>()</a:t>
              </a:r>
              <a:endParaRPr lang="zh-CN" altLang="en-US" sz="2000"/>
            </a:p>
          </p:txBody>
        </p:sp>
        <p:sp>
          <p:nvSpPr>
            <p:cNvPr id="3" name="文本框 2"/>
            <p:cNvSpPr txBox="1"/>
            <p:nvPr/>
          </p:nvSpPr>
          <p:spPr>
            <a:xfrm>
              <a:off x="3779" y="6747"/>
              <a:ext cx="2091" cy="628"/>
            </a:xfrm>
            <a:prstGeom prst="rect">
              <a:avLst/>
            </a:prstGeom>
            <a:noFill/>
          </p:spPr>
          <p:txBody>
            <a:bodyPr wrap="square" rtlCol="0">
              <a:spAutoFit/>
            </a:bodyPr>
            <a:lstStyle/>
            <a:p>
              <a:pPr algn="ctr"/>
              <a:r>
                <a:rPr lang="zh-CN" sz="2000">
                  <a:latin typeface="微软雅黑 Light" panose="020B0502040204020203" pitchFamily="34" charset="-122"/>
                  <a:ea typeface="微软雅黑 Light" panose="020B0502040204020203" pitchFamily="34" charset="-122"/>
                </a:rPr>
                <a:t>时间序列</a:t>
              </a:r>
            </a:p>
          </p:txBody>
        </p:sp>
        <p:sp>
          <p:nvSpPr>
            <p:cNvPr id="5" name="文本框 4"/>
            <p:cNvSpPr txBox="1"/>
            <p:nvPr/>
          </p:nvSpPr>
          <p:spPr>
            <a:xfrm>
              <a:off x="7054" y="6632"/>
              <a:ext cx="2091" cy="1113"/>
            </a:xfrm>
            <a:prstGeom prst="rect">
              <a:avLst/>
            </a:prstGeom>
            <a:noFill/>
          </p:spPr>
          <p:txBody>
            <a:bodyPr wrap="square" rtlCol="0">
              <a:spAutoFit/>
            </a:bodyPr>
            <a:lstStyle/>
            <a:p>
              <a:pPr algn="ctr"/>
              <a:r>
                <a:rPr lang="zh-CN" altLang="en-US" sz="2000" dirty="0">
                  <a:latin typeface="微软雅黑 Light" panose="020B0502040204020203" pitchFamily="34" charset="-122"/>
                  <a:ea typeface="微软雅黑 Light" panose="020B0502040204020203" pitchFamily="34" charset="-122"/>
                </a:rPr>
                <a:t>期数参数：取</a:t>
              </a:r>
              <a:r>
                <a:rPr lang="en-US" altLang="zh-CN" sz="2000" dirty="0">
                  <a:latin typeface="微软雅黑 Light" panose="020B0502040204020203" pitchFamily="34" charset="-122"/>
                  <a:ea typeface="微软雅黑 Light" panose="020B0502040204020203" pitchFamily="34" charset="-122"/>
                </a:rPr>
                <a:t>10</a:t>
              </a:r>
              <a:r>
                <a:rPr lang="zh-CN" altLang="en-US" sz="2000" dirty="0">
                  <a:latin typeface="微软雅黑 Light" panose="020B0502040204020203" pitchFamily="34" charset="-122"/>
                  <a:ea typeface="微软雅黑 Light" panose="020B0502040204020203" pitchFamily="34" charset="-122"/>
                </a:rPr>
                <a:t>期</a:t>
              </a:r>
            </a:p>
          </p:txBody>
        </p:sp>
        <p:sp>
          <p:nvSpPr>
            <p:cNvPr id="6" name="文本框 5"/>
            <p:cNvSpPr txBox="1"/>
            <p:nvPr/>
          </p:nvSpPr>
          <p:spPr>
            <a:xfrm>
              <a:off x="9284" y="6874"/>
              <a:ext cx="2091" cy="628"/>
            </a:xfrm>
            <a:prstGeom prst="rect">
              <a:avLst/>
            </a:prstGeom>
            <a:noFill/>
          </p:spPr>
          <p:txBody>
            <a:bodyPr wrap="square" rtlCol="0">
              <a:spAutoFit/>
            </a:bodyPr>
            <a:lstStyle/>
            <a:p>
              <a:pPr algn="ctr"/>
              <a:r>
                <a:rPr lang="zh-CN" sz="2000" dirty="0">
                  <a:latin typeface="微软雅黑 Light" panose="020B0502040204020203" pitchFamily="34" charset="-122"/>
                  <a:ea typeface="微软雅黑 Light" panose="020B0502040204020203" pitchFamily="34" charset="-122"/>
                </a:rPr>
                <a:t>求均值</a:t>
              </a:r>
            </a:p>
          </p:txBody>
        </p:sp>
        <p:cxnSp>
          <p:nvCxnSpPr>
            <p:cNvPr id="7" name="直接箭头连接符 6"/>
            <p:cNvCxnSpPr>
              <a:stCxn id="3" idx="0"/>
            </p:cNvCxnSpPr>
            <p:nvPr/>
          </p:nvCxnSpPr>
          <p:spPr>
            <a:xfrm flipV="1">
              <a:off x="4825" y="5809"/>
              <a:ext cx="0" cy="93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flipV="1">
              <a:off x="8100" y="5648"/>
              <a:ext cx="0" cy="98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0"/>
            </p:cNvCxnSpPr>
            <p:nvPr/>
          </p:nvCxnSpPr>
          <p:spPr>
            <a:xfrm flipV="1">
              <a:off x="10330" y="5959"/>
              <a:ext cx="0" cy="91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zh-CN" b="1" dirty="0">
                <a:solidFill>
                  <a:srgbClr val="2965AB"/>
                </a:solidFill>
              </a:rPr>
              <a:t>简单移动窗口函数</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25" y="2678430"/>
            <a:ext cx="10968990" cy="4050665"/>
          </a:xfrm>
          <a:prstGeom prst="rect">
            <a:avLst/>
          </a:prstGeom>
        </p:spPr>
      </p:pic>
      <p:sp>
        <p:nvSpPr>
          <p:cNvPr id="11" name="矩形 10"/>
          <p:cNvSpPr/>
          <p:nvPr/>
        </p:nvSpPr>
        <p:spPr>
          <a:xfrm>
            <a:off x="497791" y="1663593"/>
            <a:ext cx="11421283" cy="1014730"/>
          </a:xfrm>
          <a:prstGeom prst="rect">
            <a:avLst/>
          </a:prstGeom>
        </p:spPr>
        <p:txBody>
          <a:bodyPr wrap="square">
            <a:spAutoFit/>
          </a:bodyPr>
          <a:lstStyle/>
          <a:p>
            <a:r>
              <a:rPr lang="en-US" altLang="zh-CN" sz="2000" dirty="0" err="1">
                <a:solidFill>
                  <a:srgbClr val="000087"/>
                </a:solidFill>
                <a:highlight>
                  <a:srgbClr val="FFFFFF"/>
                </a:highlight>
                <a:latin typeface="Monaco" panose="020B0509030404040204" pitchFamily="49" charset="0"/>
              </a:rPr>
              <a:t>aapl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AAPL.Open</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plot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aapl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AAPL.Open</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rolling</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window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10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plot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title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'10-day Moving Average of AAPL Stock Price'</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figsize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15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endParaRPr lang="zh-CN" altLang="en-US" sz="2000" dirty="0">
              <a:latin typeface="Monaco" panose="020B0509030404040204" pitchFamily="49" charset="0"/>
            </a:endParaRPr>
          </a:p>
        </p:txBody>
      </p:sp>
      <p:sp>
        <p:nvSpPr>
          <p:cNvPr id="1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每</a:t>
            </a:r>
            <a:r>
              <a:rPr lang="en-US" altLang="zh-CN" sz="2000" b="1" dirty="0">
                <a:solidFill>
                  <a:srgbClr val="2965AB"/>
                </a:solidFill>
                <a:sym typeface="+mn-ea"/>
              </a:rPr>
              <a:t>10</a:t>
            </a:r>
            <a:r>
              <a:rPr lang="zh-CN" altLang="en-US" sz="2000" b="1" dirty="0">
                <a:solidFill>
                  <a:srgbClr val="2965AB"/>
                </a:solidFill>
                <a:sym typeface="+mn-ea"/>
              </a:rPr>
              <a:t>期数据求均值</a:t>
            </a:r>
          </a:p>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zh-CN" b="1" dirty="0">
                <a:solidFill>
                  <a:srgbClr val="2965AB"/>
                </a:solidFill>
              </a:rPr>
              <a:t>简单移动窗口函数</a:t>
            </a:r>
          </a:p>
        </p:txBody>
      </p:sp>
      <p:sp>
        <p:nvSpPr>
          <p:cNvPr id="11" name="矩形 10"/>
          <p:cNvSpPr/>
          <p:nvPr/>
        </p:nvSpPr>
        <p:spPr>
          <a:xfrm>
            <a:off x="497791" y="1663593"/>
            <a:ext cx="11421283" cy="1014730"/>
          </a:xfrm>
          <a:prstGeom prst="rect">
            <a:avLst/>
          </a:prstGeom>
        </p:spPr>
        <p:txBody>
          <a:bodyPr wrap="square">
            <a:spAutoFit/>
          </a:bodyPr>
          <a:lstStyle/>
          <a:p>
            <a:r>
              <a:rPr lang="en-US" altLang="zh-CN" sz="2000" dirty="0" err="1">
                <a:solidFill>
                  <a:srgbClr val="000087"/>
                </a:solidFill>
                <a:highlight>
                  <a:srgbClr val="FFFFFF"/>
                </a:highlight>
                <a:latin typeface="Monaco" panose="020B0509030404040204" pitchFamily="49" charset="0"/>
              </a:rPr>
              <a:t>aapl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AAPL.Open</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plot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err="1">
                <a:solidFill>
                  <a:srgbClr val="000087"/>
                </a:solidFill>
                <a:highlight>
                  <a:srgbClr val="FFFFFF"/>
                </a:highlight>
                <a:latin typeface="Monaco" panose="020B0509030404040204" pitchFamily="49" charset="0"/>
              </a:rPr>
              <a:t>aapl</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a:t>
            </a:r>
            <a:r>
              <a:rPr lang="en-US" altLang="zh-CN" sz="2000" dirty="0" err="1">
                <a:solidFill>
                  <a:srgbClr val="005F5F"/>
                </a:solidFill>
                <a:highlight>
                  <a:srgbClr val="FFFFFF"/>
                </a:highlight>
                <a:latin typeface="Monaco" panose="020B0509030404040204" pitchFamily="49" charset="0"/>
              </a:rPr>
              <a:t>AAPL.Open</a:t>
            </a:r>
            <a:r>
              <a:rPr lang="en-US" altLang="zh-CN" sz="2000" dirty="0">
                <a:solidFill>
                  <a:srgbClr val="005F5F"/>
                </a:solidFill>
                <a:highlight>
                  <a:srgbClr val="FFFFFF"/>
                </a:highlight>
                <a:latin typeface="Monaco" panose="020B0509030404040204" pitchFamily="49" charset="0"/>
              </a:rPr>
              <a:t>'</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rolling</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window </a:t>
            </a:r>
            <a:r>
              <a:rPr lang="en-US" altLang="zh-CN" sz="2000" dirty="0">
                <a:solidFill>
                  <a:srgbClr val="00005F"/>
                </a:solidFill>
                <a:highlight>
                  <a:srgbClr val="FFFFFF"/>
                </a:highlight>
                <a:latin typeface="Monaco" panose="020B0509030404040204" pitchFamily="49" charset="0"/>
              </a:rPr>
              <a:t>= 3</a:t>
            </a:r>
            <a:r>
              <a:rPr lang="en-US" altLang="zh-CN" sz="2000" dirty="0">
                <a:solidFill>
                  <a:srgbClr val="005F00"/>
                </a:solidFill>
                <a:highlight>
                  <a:srgbClr val="FFFFFF"/>
                </a:highlight>
                <a:latin typeface="Monaco" panose="020B0509030404040204" pitchFamily="49" charset="0"/>
              </a:rPr>
              <a:t>0</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mean</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0087"/>
                </a:solidFill>
                <a:highlight>
                  <a:srgbClr val="FFFFFF"/>
                </a:highlight>
                <a:latin typeface="Monaco" panose="020B0509030404040204" pitchFamily="49" charset="0"/>
              </a:rPr>
              <a:t>plot</a:t>
            </a:r>
            <a:r>
              <a:rPr lang="en-US" altLang="zh-CN" sz="2000" dirty="0">
                <a:solidFill>
                  <a:srgbClr val="00005F"/>
                </a:solidFill>
                <a:highlight>
                  <a:srgbClr val="FFFFFF"/>
                </a:highlight>
                <a:latin typeface="Monaco" panose="020B0509030404040204" pitchFamily="49" charset="0"/>
              </a:rPr>
              <a:t>(</a:t>
            </a:r>
            <a:endParaRPr lang="en-US" altLang="zh-CN" sz="2000" dirty="0">
              <a:solidFill>
                <a:srgbClr val="5F5F00"/>
              </a:solidFill>
              <a:highlight>
                <a:srgbClr val="FFFFFF"/>
              </a:highlight>
              <a:latin typeface="Monaco" panose="020B0509030404040204" pitchFamily="49" charset="0"/>
            </a:endParaRPr>
          </a:p>
          <a:p>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0087"/>
                </a:solidFill>
                <a:highlight>
                  <a:srgbClr val="FFFFFF"/>
                </a:highlight>
                <a:latin typeface="Monaco" panose="020B0509030404040204" pitchFamily="49" charset="0"/>
              </a:rPr>
              <a:t>title </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005F5F"/>
                </a:solidFill>
                <a:highlight>
                  <a:srgbClr val="FFFFFF"/>
                </a:highlight>
                <a:latin typeface="Monaco" panose="020B0509030404040204" pitchFamily="49" charset="0"/>
              </a:rPr>
              <a:t>'30-day Moving Average of AAPL Stock Price'</a:t>
            </a:r>
            <a:r>
              <a:rPr lang="en-US" altLang="zh-CN" sz="2000" dirty="0">
                <a:solidFill>
                  <a:srgbClr val="00005F"/>
                </a:solidFill>
                <a:highlight>
                  <a:srgbClr val="FFFFFF"/>
                </a:highlight>
                <a:latin typeface="Monaco" panose="020B0509030404040204" pitchFamily="49" charset="0"/>
              </a:rPr>
              <a:t>,</a:t>
            </a:r>
            <a:r>
              <a:rPr lang="en-US" altLang="zh-CN" sz="2000" dirty="0" err="1">
                <a:solidFill>
                  <a:srgbClr val="000087"/>
                </a:solidFill>
                <a:highlight>
                  <a:srgbClr val="FFFFFF"/>
                </a:highlight>
                <a:latin typeface="Monaco" panose="020B0509030404040204" pitchFamily="49" charset="0"/>
              </a:rPr>
              <a:t>figsize </a:t>
            </a:r>
            <a:r>
              <a:rPr lang="en-US" altLang="zh-CN" sz="2000" dirty="0">
                <a:solidFill>
                  <a:srgbClr val="00005F"/>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15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r>
              <a:rPr lang="en-US" altLang="zh-CN" sz="2000" dirty="0">
                <a:solidFill>
                  <a:srgbClr val="005F00"/>
                </a:solidFill>
                <a:highlight>
                  <a:srgbClr val="FFFFFF"/>
                </a:highlight>
                <a:latin typeface="Monaco" panose="020B0509030404040204" pitchFamily="49" charset="0"/>
              </a:rPr>
              <a:t>5</a:t>
            </a:r>
            <a:r>
              <a:rPr lang="en-US" altLang="zh-CN" sz="2000" dirty="0">
                <a:solidFill>
                  <a:srgbClr val="00005F"/>
                </a:solidFill>
                <a:highlight>
                  <a:srgbClr val="FFFFFF"/>
                </a:highlight>
                <a:latin typeface="Monaco" panose="020B0509030404040204" pitchFamily="49" charset="0"/>
              </a:rPr>
              <a:t>))</a:t>
            </a:r>
            <a:r>
              <a:rPr lang="en-US" altLang="zh-CN" sz="2000" dirty="0">
                <a:solidFill>
                  <a:srgbClr val="5F5F00"/>
                </a:solidFill>
                <a:highlight>
                  <a:srgbClr val="FFFFFF"/>
                </a:highlight>
                <a:latin typeface="Monaco" panose="020B0509030404040204" pitchFamily="49" charset="0"/>
              </a:rPr>
              <a:t> </a:t>
            </a:r>
            <a:endParaRPr lang="zh-CN" altLang="en-US" sz="2000" dirty="0">
              <a:latin typeface="Monaco" panose="020B0509030404040204" pitchFamily="49" charset="0"/>
            </a:endParaRPr>
          </a:p>
        </p:txBody>
      </p:sp>
      <p:pic>
        <p:nvPicPr>
          <p:cNvPr id="5" name="图片 4" descr="下载 (1)"/>
          <p:cNvPicPr>
            <a:picLocks noChangeAspect="1"/>
          </p:cNvPicPr>
          <p:nvPr/>
        </p:nvPicPr>
        <p:blipFill>
          <a:blip r:embed="rId3"/>
          <a:stretch>
            <a:fillRect/>
          </a:stretch>
        </p:blipFill>
        <p:spPr>
          <a:xfrm>
            <a:off x="611505" y="2679065"/>
            <a:ext cx="10775315" cy="3979545"/>
          </a:xfrm>
          <a:prstGeom prst="rect">
            <a:avLst/>
          </a:prstGeom>
        </p:spPr>
      </p:pic>
      <p:sp>
        <p:nvSpPr>
          <p:cNvPr id="1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每</a:t>
            </a:r>
            <a:r>
              <a:rPr lang="en-US" altLang="zh-CN" sz="2000" b="1" dirty="0">
                <a:solidFill>
                  <a:srgbClr val="2965AB"/>
                </a:solidFill>
                <a:sym typeface="+mn-ea"/>
              </a:rPr>
              <a:t>30</a:t>
            </a:r>
            <a:r>
              <a:rPr lang="zh-CN" altLang="en-US" sz="2000" b="1" dirty="0">
                <a:solidFill>
                  <a:srgbClr val="2965AB"/>
                </a:solidFill>
                <a:sym typeface="+mn-ea"/>
              </a:rPr>
              <a:t>期数据求均值</a:t>
            </a:r>
          </a:p>
          <a:p>
            <a:pPr>
              <a:lnSpc>
                <a:spcPct val="100000"/>
              </a:lnSpc>
              <a:buClr>
                <a:srgbClr val="2965AB"/>
              </a:buClr>
              <a:buSzPct val="100000"/>
            </a:pP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79376" y="116632"/>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zh-CN" b="1" dirty="0">
                <a:solidFill>
                  <a:srgbClr val="2965AB"/>
                </a:solidFill>
              </a:rPr>
              <a:t>总结</a:t>
            </a:r>
          </a:p>
        </p:txBody>
      </p:sp>
      <p:sp>
        <p:nvSpPr>
          <p:cNvPr id="2" name="Rectangle 3"/>
          <p:cNvSpPr txBox="1">
            <a:spLocks noChangeArrowheads="1"/>
          </p:cNvSpPr>
          <p:nvPr/>
        </p:nvSpPr>
        <p:spPr>
          <a:xfrm>
            <a:off x="498104" y="1052736"/>
            <a:ext cx="10081120" cy="4896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2965AB"/>
              </a:buClr>
              <a:buSzPct val="100000"/>
            </a:pPr>
            <a:r>
              <a:rPr lang="zh-CN" altLang="en-US" sz="2000" b="1" dirty="0">
                <a:solidFill>
                  <a:srgbClr val="2965AB"/>
                </a:solidFill>
                <a:sym typeface="+mn-ea"/>
              </a:rPr>
              <a:t>数据预处理概述</a:t>
            </a:r>
            <a:endParaRPr lang="en-US" sz="2000" dirty="0"/>
          </a:p>
          <a:p>
            <a:pPr lvl="1">
              <a:lnSpc>
                <a:spcPct val="100000"/>
              </a:lnSpc>
              <a:buClr>
                <a:srgbClr val="2965AB"/>
              </a:buClr>
              <a:buSzPct val="100000"/>
            </a:pPr>
            <a:r>
              <a:rPr lang="zh-CN" sz="2000" dirty="0">
                <a:sym typeface="+mn-ea"/>
              </a:rPr>
              <a:t>简述了数据预处理的含义和必要性</a:t>
            </a:r>
            <a:endParaRPr sz="2000" dirty="0">
              <a:sym typeface="+mn-ea"/>
            </a:endParaRPr>
          </a:p>
          <a:p>
            <a:pPr>
              <a:lnSpc>
                <a:spcPct val="100000"/>
              </a:lnSpc>
              <a:buClr>
                <a:srgbClr val="2965AB"/>
              </a:buClr>
              <a:buSzPct val="100000"/>
            </a:pPr>
            <a:r>
              <a:rPr lang="zh-CN" altLang="en-US" sz="2000" b="1" dirty="0">
                <a:solidFill>
                  <a:srgbClr val="2965AB"/>
                </a:solidFill>
                <a:sym typeface="+mn-ea"/>
              </a:rPr>
              <a:t>数据读写</a:t>
            </a:r>
            <a:endParaRPr lang="en-US" sz="2000" dirty="0"/>
          </a:p>
          <a:p>
            <a:pPr lvl="1">
              <a:lnSpc>
                <a:spcPct val="100000"/>
              </a:lnSpc>
              <a:buClr>
                <a:srgbClr val="2965AB"/>
              </a:buClr>
              <a:buSzPct val="100000"/>
            </a:pPr>
            <a:r>
              <a:rPr lang="zh-CN" sz="2000" dirty="0">
                <a:sym typeface="+mn-ea"/>
              </a:rPr>
              <a:t>如何使用</a:t>
            </a:r>
            <a:r>
              <a:rPr lang="en-US" altLang="zh-CN" sz="2000" dirty="0">
                <a:sym typeface="+mn-ea"/>
              </a:rPr>
              <a:t>Pandas</a:t>
            </a:r>
            <a:r>
              <a:rPr lang="zh-CN" altLang="en-US" sz="2000" dirty="0">
                <a:sym typeface="+mn-ea"/>
              </a:rPr>
              <a:t>从文件中读取和将数据写入文件</a:t>
            </a:r>
            <a:endParaRPr lang="zh-CN" sz="2000" dirty="0">
              <a:sym typeface="+mn-ea"/>
            </a:endParaRPr>
          </a:p>
          <a:p>
            <a:pPr>
              <a:lnSpc>
                <a:spcPct val="100000"/>
              </a:lnSpc>
              <a:buClr>
                <a:srgbClr val="2965AB"/>
              </a:buClr>
              <a:buSzPct val="100000"/>
            </a:pPr>
            <a:r>
              <a:rPr lang="zh-CN" altLang="en-US" sz="2000" b="1" dirty="0">
                <a:solidFill>
                  <a:srgbClr val="2965AB"/>
                </a:solidFill>
                <a:sym typeface="+mn-ea"/>
              </a:rPr>
              <a:t>索引和切片</a:t>
            </a:r>
            <a:endParaRPr lang="en-US" sz="2000" dirty="0"/>
          </a:p>
          <a:p>
            <a:pPr lvl="1">
              <a:lnSpc>
                <a:spcPct val="100000"/>
              </a:lnSpc>
              <a:buClr>
                <a:srgbClr val="2965AB"/>
              </a:buClr>
              <a:buSzPct val="100000"/>
            </a:pPr>
            <a:r>
              <a:rPr lang="zh-CN" sz="2000" dirty="0">
                <a:sym typeface="+mn-ea"/>
              </a:rPr>
              <a:t>如何使用</a:t>
            </a:r>
            <a:r>
              <a:rPr lang="en-US" altLang="zh-CN" sz="2000" dirty="0">
                <a:sym typeface="+mn-ea"/>
              </a:rPr>
              <a:t>Pandas</a:t>
            </a:r>
            <a:r>
              <a:rPr lang="zh-CN" altLang="en-US" sz="2000" dirty="0">
                <a:sym typeface="+mn-ea"/>
              </a:rPr>
              <a:t>灵活的从数据框中选取目标数据</a:t>
            </a:r>
            <a:endParaRPr lang="zh-CN" sz="2000" dirty="0">
              <a:sym typeface="+mn-ea"/>
            </a:endParaRPr>
          </a:p>
          <a:p>
            <a:pPr>
              <a:lnSpc>
                <a:spcPct val="100000"/>
              </a:lnSpc>
              <a:buClr>
                <a:srgbClr val="2965AB"/>
              </a:buClr>
              <a:buSzPct val="100000"/>
            </a:pPr>
            <a:r>
              <a:rPr lang="zh-CN" altLang="en-US" sz="2000" b="1" dirty="0">
                <a:solidFill>
                  <a:srgbClr val="2965AB"/>
                </a:solidFill>
                <a:sym typeface="+mn-ea"/>
              </a:rPr>
              <a:t>数据</a:t>
            </a:r>
            <a:r>
              <a:rPr lang="zh-CN" altLang="zh-CN" sz="2000" b="1" dirty="0">
                <a:solidFill>
                  <a:srgbClr val="2965AB"/>
                </a:solidFill>
                <a:sym typeface="+mn-ea"/>
              </a:rPr>
              <a:t>描述</a:t>
            </a:r>
            <a:r>
              <a:rPr lang="zh-CN" altLang="en-US" sz="2000" b="1" dirty="0">
                <a:solidFill>
                  <a:srgbClr val="2965AB"/>
                </a:solidFill>
                <a:sym typeface="+mn-ea"/>
              </a:rPr>
              <a:t>、统计和分组</a:t>
            </a:r>
            <a:endParaRPr lang="en-US" sz="2000" dirty="0"/>
          </a:p>
          <a:p>
            <a:pPr lvl="1">
              <a:lnSpc>
                <a:spcPct val="100000"/>
              </a:lnSpc>
              <a:buClr>
                <a:srgbClr val="2965AB"/>
              </a:buClr>
              <a:buSzPct val="100000"/>
            </a:pPr>
            <a:r>
              <a:rPr lang="zh-CN" sz="2000" dirty="0">
                <a:sym typeface="+mn-ea"/>
              </a:rPr>
              <a:t>简述了</a:t>
            </a:r>
            <a:r>
              <a:rPr lang="en-US" altLang="zh-CN" sz="2000" dirty="0">
                <a:sym typeface="+mn-ea"/>
              </a:rPr>
              <a:t>Pandas</a:t>
            </a:r>
            <a:r>
              <a:rPr lang="zh-CN" altLang="en-US" sz="2000" dirty="0">
                <a:sym typeface="+mn-ea"/>
              </a:rPr>
              <a:t>中常用的描述数据的函数，如何对数据计算统计量，以及数据分组</a:t>
            </a:r>
            <a:endParaRPr lang="zh-CN" sz="2000" dirty="0">
              <a:sym typeface="+mn-ea"/>
            </a:endParaRPr>
          </a:p>
          <a:p>
            <a:pPr>
              <a:lnSpc>
                <a:spcPct val="100000"/>
              </a:lnSpc>
              <a:buClr>
                <a:srgbClr val="2965AB"/>
              </a:buClr>
              <a:buSzPct val="100000"/>
            </a:pPr>
            <a:r>
              <a:rPr lang="zh-CN" altLang="en-US" sz="2000" b="1" dirty="0">
                <a:solidFill>
                  <a:srgbClr val="2965AB"/>
                </a:solidFill>
                <a:sym typeface="+mn-ea"/>
              </a:rPr>
              <a:t>缺失数据和异常值处理</a:t>
            </a:r>
            <a:endParaRPr lang="en-US" sz="2000" dirty="0"/>
          </a:p>
          <a:p>
            <a:pPr lvl="1">
              <a:lnSpc>
                <a:spcPct val="100000"/>
              </a:lnSpc>
              <a:buClr>
                <a:srgbClr val="2965AB"/>
              </a:buClr>
              <a:buSzPct val="100000"/>
            </a:pPr>
            <a:r>
              <a:rPr lang="zh-CN" sz="2000" dirty="0">
                <a:sym typeface="+mn-ea"/>
              </a:rPr>
              <a:t>缺失数据和异常数据的检测方法，以及相应的处理方法</a:t>
            </a:r>
          </a:p>
          <a:p>
            <a:pPr>
              <a:lnSpc>
                <a:spcPct val="100000"/>
              </a:lnSpc>
              <a:buClr>
                <a:srgbClr val="2965AB"/>
              </a:buClr>
              <a:buSzPct val="100000"/>
            </a:pPr>
            <a:r>
              <a:rPr lang="zh-CN" altLang="en-US" sz="2000" b="1" dirty="0">
                <a:solidFill>
                  <a:srgbClr val="2965AB"/>
                </a:solidFill>
                <a:sym typeface="+mn-ea"/>
              </a:rPr>
              <a:t>时间序列数据处理</a:t>
            </a:r>
            <a:endParaRPr lang="en-US" sz="2000" dirty="0"/>
          </a:p>
          <a:p>
            <a:pPr lvl="1">
              <a:lnSpc>
                <a:spcPct val="100000"/>
              </a:lnSpc>
              <a:buClr>
                <a:srgbClr val="2965AB"/>
              </a:buClr>
              <a:buSzPct val="100000"/>
            </a:pPr>
            <a:r>
              <a:rPr lang="zh-CN" sz="2000" dirty="0">
                <a:sym typeface="+mn-ea"/>
              </a:rPr>
              <a:t>介绍了时间数据的几种类型、相互转换的方法，以及使用</a:t>
            </a:r>
            <a:r>
              <a:rPr lang="en-US" altLang="zh-CN" sz="2000" dirty="0">
                <a:sym typeface="+mn-ea"/>
              </a:rPr>
              <a:t>Pandas</a:t>
            </a:r>
            <a:r>
              <a:rPr lang="zh-CN" altLang="en-US" sz="2000" dirty="0">
                <a:sym typeface="+mn-ea"/>
              </a:rPr>
              <a:t>绘制时间序列图形和简单的移动窗口函数</a:t>
            </a:r>
            <a:endParaRPr sz="2000" dirty="0">
              <a:sym typeface="+mn-ea"/>
            </a:endParaRPr>
          </a:p>
          <a:p>
            <a:pPr lvl="1">
              <a:lnSpc>
                <a:spcPct val="100000"/>
              </a:lnSpc>
              <a:buClr>
                <a:srgbClr val="2965AB"/>
              </a:buClr>
              <a:buSzPct val="100000"/>
            </a:pPr>
            <a:endParaRPr lang="zh-CN" altLang="en-US" sz="2000" dirty="0">
              <a:latin typeface="微软雅黑 Light" panose="020B0502040204020203" pitchFamily="34" charset="-122"/>
              <a:ea typeface="微软雅黑 Light" panose="020B0502040204020203" pitchFamily="34" charset="-122"/>
            </a:endParaRPr>
          </a:p>
          <a:p>
            <a:pPr marL="457200" lvl="1" indent="0">
              <a:lnSpc>
                <a:spcPct val="100000"/>
              </a:lnSpc>
              <a:buClr>
                <a:srgbClr val="2965AB"/>
              </a:buClr>
              <a:buSzPct val="100000"/>
              <a:buNone/>
            </a:pPr>
            <a:endParaRPr lang="en-US" sz="2000" dirty="0"/>
          </a:p>
          <a:p>
            <a:pPr marL="0" indent="0">
              <a:lnSpc>
                <a:spcPct val="100000"/>
              </a:lnSpc>
              <a:buClr>
                <a:srgbClr val="2965AB"/>
              </a:buClr>
              <a:buSzPct val="100000"/>
              <a:buNone/>
            </a:pPr>
            <a:endParaRPr lang="en-US" sz="2000" dirty="0"/>
          </a:p>
        </p:txBody>
      </p:sp>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11B59A"/>
      </a:accent1>
      <a:accent2>
        <a:srgbClr val="ED7D31"/>
      </a:accent2>
      <a:accent3>
        <a:srgbClr val="A5A5A5"/>
      </a:accent3>
      <a:accent4>
        <a:srgbClr val="FFC000"/>
      </a:accent4>
      <a:accent5>
        <a:srgbClr val="3DB39E"/>
      </a:accent5>
      <a:accent6>
        <a:srgbClr val="70AD47"/>
      </a:accent6>
      <a:hlink>
        <a:srgbClr val="3DB39E"/>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11B59A"/>
    </a:accent1>
    <a:accent2>
      <a:srgbClr val="ED7D31"/>
    </a:accent2>
    <a:accent3>
      <a:srgbClr val="A5A5A5"/>
    </a:accent3>
    <a:accent4>
      <a:srgbClr val="FFC000"/>
    </a:accent4>
    <a:accent5>
      <a:srgbClr val="3DB39E"/>
    </a:accent5>
    <a:accent6>
      <a:srgbClr val="70AD47"/>
    </a:accent6>
    <a:hlink>
      <a:srgbClr val="3DB39E"/>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2677</TotalTime>
  <Words>9286</Words>
  <Application>Microsoft Office PowerPoint</Application>
  <PresentationFormat>宽屏</PresentationFormat>
  <Paragraphs>2525</Paragraphs>
  <Slides>97</Slides>
  <Notes>95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97</vt:i4>
      </vt:variant>
    </vt:vector>
  </HeadingPairs>
  <TitlesOfParts>
    <vt:vector size="106" baseType="lpstr">
      <vt:lpstr>Monaco</vt:lpstr>
      <vt:lpstr>等线</vt:lpstr>
      <vt:lpstr>宋体</vt:lpstr>
      <vt:lpstr>微软雅黑</vt:lpstr>
      <vt:lpstr>微软雅黑 Light</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Tonna Tang</dc:creator>
  <cp:lastModifiedBy>YANG GAO</cp:lastModifiedBy>
  <cp:revision>862</cp:revision>
  <dcterms:created xsi:type="dcterms:W3CDTF">2015-06-09T12:52:00Z</dcterms:created>
  <dcterms:modified xsi:type="dcterms:W3CDTF">2022-03-18T03:20:37Z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