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534" r:id="rId2"/>
    <p:sldId id="542" r:id="rId3"/>
    <p:sldId id="775" r:id="rId4"/>
    <p:sldId id="611" r:id="rId5"/>
    <p:sldId id="650" r:id="rId6"/>
    <p:sldId id="651" r:id="rId7"/>
    <p:sldId id="652" r:id="rId8"/>
    <p:sldId id="836" r:id="rId9"/>
    <p:sldId id="693" r:id="rId10"/>
    <p:sldId id="893" r:id="rId11"/>
    <p:sldId id="894" r:id="rId12"/>
    <p:sldId id="949" r:id="rId13"/>
    <p:sldId id="950" r:id="rId14"/>
    <p:sldId id="951" r:id="rId15"/>
    <p:sldId id="952" r:id="rId16"/>
    <p:sldId id="1008" r:id="rId17"/>
    <p:sldId id="762" r:id="rId18"/>
    <p:sldId id="737" r:id="rId19"/>
    <p:sldId id="562" r:id="rId20"/>
    <p:sldId id="561" r:id="rId21"/>
    <p:sldId id="563" r:id="rId22"/>
    <p:sldId id="565" r:id="rId23"/>
    <p:sldId id="566" r:id="rId24"/>
    <p:sldId id="568" r:id="rId25"/>
    <p:sldId id="569" r:id="rId26"/>
    <p:sldId id="740" r:id="rId27"/>
    <p:sldId id="741" r:id="rId28"/>
    <p:sldId id="742" r:id="rId29"/>
    <p:sldId id="747" r:id="rId30"/>
    <p:sldId id="748" r:id="rId31"/>
    <p:sldId id="751" r:id="rId32"/>
    <p:sldId id="1009" r:id="rId33"/>
    <p:sldId id="759" r:id="rId34"/>
    <p:sldId id="761" r:id="rId35"/>
    <p:sldId id="753" r:id="rId36"/>
    <p:sldId id="754" r:id="rId37"/>
    <p:sldId id="755" r:id="rId38"/>
    <p:sldId id="756" r:id="rId39"/>
    <p:sldId id="757" r:id="rId40"/>
    <p:sldId id="758" r:id="rId41"/>
    <p:sldId id="763" r:id="rId42"/>
    <p:sldId id="764" r:id="rId43"/>
    <p:sldId id="765" r:id="rId44"/>
    <p:sldId id="767" r:id="rId45"/>
    <p:sldId id="766" r:id="rId46"/>
    <p:sldId id="768" r:id="rId47"/>
    <p:sldId id="832" r:id="rId48"/>
    <p:sldId id="769" r:id="rId49"/>
    <p:sldId id="770" r:id="rId50"/>
    <p:sldId id="772" r:id="rId51"/>
    <p:sldId id="581" r:id="rId52"/>
    <p:sldId id="833" r:id="rId53"/>
    <p:sldId id="600" r:id="rId54"/>
    <p:sldId id="773" r:id="rId55"/>
    <p:sldId id="834" r:id="rId56"/>
    <p:sldId id="774" r:id="rId57"/>
    <p:sldId id="601" r:id="rId58"/>
    <p:sldId id="835" r:id="rId59"/>
    <p:sldId id="585" r:id="rId60"/>
    <p:sldId id="587" r:id="rId61"/>
    <p:sldId id="588" r:id="rId62"/>
    <p:sldId id="594" r:id="rId63"/>
    <p:sldId id="590" r:id="rId64"/>
    <p:sldId id="596" r:id="rId65"/>
    <p:sldId id="1064" r:id="rId6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11">
          <p15:clr>
            <a:srgbClr val="A4A3A4"/>
          </p15:clr>
        </p15:guide>
        <p15:guide id="2" orient="horz" pos="3748">
          <p15:clr>
            <a:srgbClr val="A4A3A4"/>
          </p15:clr>
        </p15:guide>
        <p15:guide id="3" pos="3822">
          <p15:clr>
            <a:srgbClr val="A4A3A4"/>
          </p15:clr>
        </p15:guide>
        <p15:guide id="4" pos="24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5AB"/>
    <a:srgbClr val="C50F95"/>
    <a:srgbClr val="FAFBFD"/>
    <a:srgbClr val="4B9EE9"/>
    <a:srgbClr val="3BBC5D"/>
    <a:srgbClr val="942124"/>
    <a:srgbClr val="1D3F4F"/>
    <a:srgbClr val="C55A11"/>
    <a:srgbClr val="52CC8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66" autoAdjust="0"/>
    <p:restoredTop sz="95448" autoAdjust="0"/>
  </p:normalViewPr>
  <p:slideViewPr>
    <p:cSldViewPr>
      <p:cViewPr varScale="1">
        <p:scale>
          <a:sx n="70" d="100"/>
          <a:sy n="70" d="100"/>
        </p:scale>
        <p:origin x="816" y="52"/>
      </p:cViewPr>
      <p:guideLst>
        <p:guide orient="horz" pos="3511"/>
        <p:guide orient="horz" pos="3748"/>
        <p:guide pos="3822"/>
        <p:guide pos="24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838"/>
    </p:cViewPr>
  </p:sorterViewPr>
  <p:notesViewPr>
    <p:cSldViewPr snapToGrid="0">
      <p:cViewPr>
        <p:scale>
          <a:sx n="66" d="100"/>
          <a:sy n="66" d="100"/>
        </p:scale>
        <p:origin x="4352" y="7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1338;&#38597;\&#22823;&#32434;\&#26032;&#24314;&#25991;&#20214;&#22841;\&#26032;&#24314;%20XLSX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京津冀地区</a:t>
            </a:r>
            <a:r>
              <a:rPr lang="en-US" altLang="zh-CN"/>
              <a:t>GDP</a:t>
            </a:r>
            <a:r>
              <a:rPr lang="zh-CN" altLang="en-US"/>
              <a:t>对比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4.7491300032750865E-2"/>
          <c:y val="8.9120521172638453E-2"/>
          <c:w val="0.90200719193610657"/>
          <c:h val="0.721203005976044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'[新建 XLSX 工作表.xlsx]Sheet1'!$A$2</c:f>
              <c:strCache>
                <c:ptCount val="1"/>
                <c:pt idx="0">
                  <c:v>北京市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'[新建 XLSX 工作表.xlsx]Sheet1'!$B$1:$K$1</c:f>
              <c:strCache>
                <c:ptCount val="10"/>
                <c:pt idx="0">
                  <c:v>2008年</c:v>
                </c:pt>
                <c:pt idx="1">
                  <c:v>2009年</c:v>
                </c:pt>
                <c:pt idx="2">
                  <c:v>2010年</c:v>
                </c:pt>
                <c:pt idx="3">
                  <c:v>2011年</c:v>
                </c:pt>
                <c:pt idx="4">
                  <c:v>2012年</c:v>
                </c:pt>
                <c:pt idx="5">
                  <c:v>2013年</c:v>
                </c:pt>
                <c:pt idx="6">
                  <c:v>2014年</c:v>
                </c:pt>
                <c:pt idx="7">
                  <c:v>2015年</c:v>
                </c:pt>
                <c:pt idx="8">
                  <c:v>2016年</c:v>
                </c:pt>
                <c:pt idx="9">
                  <c:v>2017年</c:v>
                </c:pt>
              </c:strCache>
            </c:strRef>
          </c:cat>
          <c:val>
            <c:numRef>
              <c:f>'[新建 XLSX 工作表.xlsx]Sheet1'!$B$2:$K$2</c:f>
              <c:numCache>
                <c:formatCode>General</c:formatCode>
                <c:ptCount val="10"/>
                <c:pt idx="0">
                  <c:v>11115</c:v>
                </c:pt>
                <c:pt idx="1">
                  <c:v>12153.03</c:v>
                </c:pt>
                <c:pt idx="2">
                  <c:v>14113.58</c:v>
                </c:pt>
                <c:pt idx="3">
                  <c:v>16251.93</c:v>
                </c:pt>
                <c:pt idx="4">
                  <c:v>17879.400000000001</c:v>
                </c:pt>
                <c:pt idx="5">
                  <c:v>19800.810000000001</c:v>
                </c:pt>
                <c:pt idx="6">
                  <c:v>21330.83</c:v>
                </c:pt>
                <c:pt idx="7">
                  <c:v>23014.59</c:v>
                </c:pt>
                <c:pt idx="8">
                  <c:v>25669.13</c:v>
                </c:pt>
                <c:pt idx="9">
                  <c:v>28000.35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59-43FB-9F60-93B0CEE5F0F9}"/>
            </c:ext>
          </c:extLst>
        </c:ser>
        <c:ser>
          <c:idx val="1"/>
          <c:order val="1"/>
          <c:tx>
            <c:strRef>
              <c:f>'[新建 XLSX 工作表.xlsx]Sheet1'!$A$3</c:f>
              <c:strCache>
                <c:ptCount val="1"/>
                <c:pt idx="0">
                  <c:v>天津市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'[新建 XLSX 工作表.xlsx]Sheet1'!$B$1:$K$1</c:f>
              <c:strCache>
                <c:ptCount val="10"/>
                <c:pt idx="0">
                  <c:v>2008年</c:v>
                </c:pt>
                <c:pt idx="1">
                  <c:v>2009年</c:v>
                </c:pt>
                <c:pt idx="2">
                  <c:v>2010年</c:v>
                </c:pt>
                <c:pt idx="3">
                  <c:v>2011年</c:v>
                </c:pt>
                <c:pt idx="4">
                  <c:v>2012年</c:v>
                </c:pt>
                <c:pt idx="5">
                  <c:v>2013年</c:v>
                </c:pt>
                <c:pt idx="6">
                  <c:v>2014年</c:v>
                </c:pt>
                <c:pt idx="7">
                  <c:v>2015年</c:v>
                </c:pt>
                <c:pt idx="8">
                  <c:v>2016年</c:v>
                </c:pt>
                <c:pt idx="9">
                  <c:v>2017年</c:v>
                </c:pt>
              </c:strCache>
            </c:strRef>
          </c:cat>
          <c:val>
            <c:numRef>
              <c:f>'[新建 XLSX 工作表.xlsx]Sheet1'!$B$3:$K$3</c:f>
              <c:numCache>
                <c:formatCode>General</c:formatCode>
                <c:ptCount val="10"/>
                <c:pt idx="0">
                  <c:v>6719.01</c:v>
                </c:pt>
                <c:pt idx="1">
                  <c:v>7521.85</c:v>
                </c:pt>
                <c:pt idx="2">
                  <c:v>9224.4599999999991</c:v>
                </c:pt>
                <c:pt idx="3">
                  <c:v>11307.28</c:v>
                </c:pt>
                <c:pt idx="4">
                  <c:v>12893.88</c:v>
                </c:pt>
                <c:pt idx="5">
                  <c:v>14442.01</c:v>
                </c:pt>
                <c:pt idx="6">
                  <c:v>15726.93</c:v>
                </c:pt>
                <c:pt idx="7">
                  <c:v>16538.189999999999</c:v>
                </c:pt>
                <c:pt idx="8">
                  <c:v>17885.39</c:v>
                </c:pt>
                <c:pt idx="9">
                  <c:v>18595.38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59-43FB-9F60-93B0CEE5F0F9}"/>
            </c:ext>
          </c:extLst>
        </c:ser>
        <c:ser>
          <c:idx val="2"/>
          <c:order val="2"/>
          <c:tx>
            <c:strRef>
              <c:f>'[新建 XLSX 工作表.xlsx]Sheet1'!$A$4</c:f>
              <c:strCache>
                <c:ptCount val="1"/>
                <c:pt idx="0">
                  <c:v>河北省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'[新建 XLSX 工作表.xlsx]Sheet1'!$B$1:$K$1</c:f>
              <c:strCache>
                <c:ptCount val="10"/>
                <c:pt idx="0">
                  <c:v>2008年</c:v>
                </c:pt>
                <c:pt idx="1">
                  <c:v>2009年</c:v>
                </c:pt>
                <c:pt idx="2">
                  <c:v>2010年</c:v>
                </c:pt>
                <c:pt idx="3">
                  <c:v>2011年</c:v>
                </c:pt>
                <c:pt idx="4">
                  <c:v>2012年</c:v>
                </c:pt>
                <c:pt idx="5">
                  <c:v>2013年</c:v>
                </c:pt>
                <c:pt idx="6">
                  <c:v>2014年</c:v>
                </c:pt>
                <c:pt idx="7">
                  <c:v>2015年</c:v>
                </c:pt>
                <c:pt idx="8">
                  <c:v>2016年</c:v>
                </c:pt>
                <c:pt idx="9">
                  <c:v>2017年</c:v>
                </c:pt>
              </c:strCache>
            </c:strRef>
          </c:cat>
          <c:val>
            <c:numRef>
              <c:f>'[新建 XLSX 工作表.xlsx]Sheet1'!$B$4:$K$4</c:f>
              <c:numCache>
                <c:formatCode>General</c:formatCode>
                <c:ptCount val="10"/>
                <c:pt idx="0">
                  <c:v>16011.97</c:v>
                </c:pt>
                <c:pt idx="1">
                  <c:v>17235.48</c:v>
                </c:pt>
                <c:pt idx="2">
                  <c:v>20394.259999999998</c:v>
                </c:pt>
                <c:pt idx="3">
                  <c:v>24515.759999999998</c:v>
                </c:pt>
                <c:pt idx="4">
                  <c:v>26575.01</c:v>
                </c:pt>
                <c:pt idx="5">
                  <c:v>28442.95</c:v>
                </c:pt>
                <c:pt idx="6">
                  <c:v>29421.15</c:v>
                </c:pt>
                <c:pt idx="7">
                  <c:v>29806.11</c:v>
                </c:pt>
                <c:pt idx="8">
                  <c:v>32070.45</c:v>
                </c:pt>
                <c:pt idx="9">
                  <c:v>35964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359-43FB-9F60-93B0CEE5F0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208320"/>
        <c:axId val="45210240"/>
      </c:barChart>
      <c:catAx>
        <c:axId val="45208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年份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210240"/>
        <c:crosses val="autoZero"/>
        <c:auto val="1"/>
        <c:lblAlgn val="ctr"/>
        <c:lblOffset val="100"/>
        <c:noMultiLvlLbl val="0"/>
      </c:catAx>
      <c:valAx>
        <c:axId val="45210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GDP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208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F731E-89C4-4E73-A518-E26E46AC2251}" type="datetimeFigureOut">
              <a:rPr lang="zh-CN" altLang="en-US" smtClean="0"/>
              <a:t>22.3.18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3D8A9-B803-49B7-8826-85E446611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683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56477-A869-4A11-A4FA-B75D94106C96}" type="datetimeFigureOut">
              <a:rPr lang="zh-CN" altLang="en-US" smtClean="0"/>
              <a:t>22.3.18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E6889-349A-49E8-AAE1-A1FB1A7B9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475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499ddd974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8" name="Google Shape;688;g499ddd9749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689" name="Google Shape;689;g499ddd9749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499d00c20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6" name="Google Shape;696;g499d00c205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g499d00c205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499d00c20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5" name="Google Shape;745;g499d00c205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746" name="Google Shape;746;g499d00c205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499ddd9749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5" name="Google Shape;755;g499ddd9749_1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g499ddd9749_1_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499ddd9749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7" name="Google Shape;767;g499ddd9749_1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endParaRPr lang="en-US"/>
          </a:p>
        </p:txBody>
      </p:sp>
      <p:sp>
        <p:nvSpPr>
          <p:cNvPr id="768" name="Google Shape;768;g499ddd9749_1_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33a22df25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5" name="Google Shape;775;g33a22df25d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g33a22df25d_0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48954e42d3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4" name="Google Shape;864;g48954e42d3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865" name="Google Shape;865;g48954e42d3_0_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工作薄，在此处我们有着数多数据记录和运算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工作薄，在此处我们有着数多数据记录和运算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工作薄，在此处我们有着数多数据记录和运算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3"/>
          <p:cNvSpPr>
            <a:spLocks noGrp="1"/>
          </p:cNvSpPr>
          <p:nvPr>
            <p:ph type="sldNum" sz="quarter" idx="4"/>
          </p:nvPr>
        </p:nvSpPr>
        <p:spPr>
          <a:xfrm>
            <a:off x="9120336" y="63813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7C6C06A-6A1C-2E45-A070-5E5418E076A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22.3.18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线连接符 16"/>
          <p:cNvCxnSpPr/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3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画板 8@10x-100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0"/>
            <a:ext cx="12269407" cy="691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47071" y="2204864"/>
            <a:ext cx="569785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第二部分</a:t>
            </a:r>
            <a:r>
              <a:rPr lang="en-US" altLang="zh-CN" sz="36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sz="36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Excel</a:t>
            </a:r>
            <a:r>
              <a:rPr sz="36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数据可视化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4"/>
          <p:cNvSpPr txBox="1"/>
          <p:nvPr/>
        </p:nvSpPr>
        <p:spPr>
          <a:xfrm>
            <a:off x="498100" y="900323"/>
            <a:ext cx="10081200" cy="55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0" lvl="0" indent="-342900" algn="l" rtl="0">
              <a:spcBef>
                <a:spcPts val="0"/>
              </a:spcBef>
              <a:spcAft>
                <a:spcPts val="0"/>
              </a:spcAft>
              <a:buClr>
                <a:srgbClr val="2965AB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965A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标题</a:t>
            </a:r>
            <a:r>
              <a:rPr lang="en-US" sz="2000" b="1" dirty="0">
                <a:solidFill>
                  <a:srgbClr val="2965A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- 对图表的概述</a:t>
            </a:r>
            <a:endParaRPr sz="2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000" b="1" dirty="0">
              <a:solidFill>
                <a:srgbClr val="2965AB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b="1" dirty="0">
              <a:solidFill>
                <a:srgbClr val="2965A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 b="1" dirty="0">
              <a:solidFill>
                <a:srgbClr val="2965A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692" name="Google Shape;692;p5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835181" y="1728150"/>
            <a:ext cx="8326586" cy="4052448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54"/>
          <p:cNvSpPr txBox="1"/>
          <p:nvPr/>
        </p:nvSpPr>
        <p:spPr>
          <a:xfrm>
            <a:off x="479375" y="188375"/>
            <a:ext cx="52467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65AB"/>
              </a:buClr>
              <a:buSzPts val="2800"/>
              <a:buFont typeface="Arial" panose="020B0604020202020204"/>
              <a:buNone/>
            </a:pPr>
            <a:r>
              <a:rPr lang="en-US" altLang="zh-CN" sz="2800" b="1" dirty="0">
                <a:solidFill>
                  <a:srgbClr val="2965A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图形元素简介 </a:t>
            </a:r>
            <a:r>
              <a:rPr lang="en-US" altLang="zh-CN" sz="2800" b="1" dirty="0">
                <a:solidFill>
                  <a:srgbClr val="2965A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rPr>
              <a:t>- 标题</a:t>
            </a:r>
          </a:p>
        </p:txBody>
      </p:sp>
      <p:sp>
        <p:nvSpPr>
          <p:cNvPr id="683" name="Google Shape;683;p53"/>
          <p:cNvSpPr/>
          <p:nvPr/>
        </p:nvSpPr>
        <p:spPr>
          <a:xfrm>
            <a:off x="4069080" y="1727835"/>
            <a:ext cx="3823335" cy="363855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5"/>
          <p:cNvSpPr txBox="1"/>
          <p:nvPr/>
        </p:nvSpPr>
        <p:spPr>
          <a:xfrm>
            <a:off x="493776" y="896112"/>
            <a:ext cx="10081200" cy="876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0" lvl="0" indent="-342900" algn="l" rtl="0">
              <a:spcBef>
                <a:spcPts val="0"/>
              </a:spcBef>
              <a:spcAft>
                <a:spcPts val="0"/>
              </a:spcAft>
              <a:buClr>
                <a:srgbClr val="2965AB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965A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图例  - 对图表元素的注释 </a:t>
            </a:r>
            <a:endParaRPr sz="2000" b="1" dirty="0">
              <a:solidFill>
                <a:srgbClr val="2965A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65200" lvl="1" indent="-342900" algn="l" rtl="0">
              <a:spcBef>
                <a:spcPts val="500"/>
              </a:spcBef>
              <a:spcAft>
                <a:spcPts val="0"/>
              </a:spcAft>
              <a:buClr>
                <a:srgbClr val="2965AB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离散型数据图例</a:t>
            </a:r>
            <a:endParaRPr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b="1" dirty="0">
              <a:solidFill>
                <a:srgbClr val="2965AB"/>
              </a:solidFill>
            </a:endParaRPr>
          </a:p>
          <a:p>
            <a:pPr marL="1257300" lvl="0" indent="-34290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b="1" dirty="0">
              <a:solidFill>
                <a:srgbClr val="2965AB"/>
              </a:solidFill>
            </a:endParaRP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b="1" dirty="0">
              <a:solidFill>
                <a:srgbClr val="2965A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b="1" dirty="0">
              <a:solidFill>
                <a:srgbClr val="2965A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12573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914400"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  </a:t>
            </a:r>
            <a:endParaRPr sz="2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42" name="Google Shape;742;p55"/>
          <p:cNvSpPr txBox="1"/>
          <p:nvPr/>
        </p:nvSpPr>
        <p:spPr>
          <a:xfrm>
            <a:off x="479375" y="188375"/>
            <a:ext cx="52467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65AB"/>
              </a:buClr>
              <a:buSzPts val="2800"/>
              <a:buFont typeface="Arial" panose="020B0604020202020204"/>
              <a:buNone/>
            </a:pPr>
            <a:r>
              <a:rPr lang="en-US" altLang="zh-CN" sz="2800" b="1" dirty="0">
                <a:solidFill>
                  <a:srgbClr val="2965A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图形元素简介</a:t>
            </a:r>
            <a:r>
              <a:rPr lang="en-US" altLang="zh-CN" sz="2800" b="1" dirty="0">
                <a:solidFill>
                  <a:srgbClr val="2965A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rPr>
              <a:t> - </a:t>
            </a:r>
            <a:r>
              <a:rPr lang="zh-CN" altLang="en-US" sz="2800" b="1" dirty="0">
                <a:solidFill>
                  <a:srgbClr val="2965A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rPr>
              <a:t>图例</a:t>
            </a:r>
            <a:endParaRPr lang="zh-CN" altLang="en-US" sz="2800" b="1" dirty="0">
              <a:solidFill>
                <a:srgbClr val="2965AB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2462646"/>
            <a:ext cx="4652118" cy="270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56"/>
          <p:cNvSpPr txBox="1"/>
          <p:nvPr/>
        </p:nvSpPr>
        <p:spPr>
          <a:xfrm>
            <a:off x="498100" y="900323"/>
            <a:ext cx="10081200" cy="800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0" lvl="0" indent="-342900" algn="l" rtl="0">
              <a:spcBef>
                <a:spcPts val="0"/>
              </a:spcBef>
              <a:spcAft>
                <a:spcPts val="0"/>
              </a:spcAft>
              <a:buClr>
                <a:srgbClr val="2965AB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965A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图例  - 对图表元素的注释 </a:t>
            </a:r>
            <a:endParaRPr sz="2000" b="1" dirty="0">
              <a:solidFill>
                <a:srgbClr val="2965A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65200" lvl="1" indent="-342900" algn="l" rtl="0">
              <a:spcBef>
                <a:spcPts val="500"/>
              </a:spcBef>
              <a:spcAft>
                <a:spcPts val="0"/>
              </a:spcAft>
              <a:buClr>
                <a:srgbClr val="2965AB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连续型数据图例</a:t>
            </a:r>
            <a:endParaRPr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b="1" dirty="0">
              <a:solidFill>
                <a:srgbClr val="2965AB"/>
              </a:solidFill>
            </a:endParaRPr>
          </a:p>
          <a:p>
            <a:pPr marL="1257300" lvl="0" indent="-34290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b="1" dirty="0">
              <a:solidFill>
                <a:srgbClr val="2965AB"/>
              </a:solidFill>
            </a:endParaRP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b="1" dirty="0">
              <a:solidFill>
                <a:srgbClr val="2965A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b="1" dirty="0">
              <a:solidFill>
                <a:srgbClr val="2965A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12573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12573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749" name="Google Shape;749;p56"/>
          <p:cNvPicPr preferRelativeResize="0"/>
          <p:nvPr/>
        </p:nvPicPr>
        <p:blipFill rotWithShape="1">
          <a:blip r:embed="rId3"/>
          <a:srcRect t="8659"/>
          <a:stretch>
            <a:fillRect/>
          </a:stretch>
        </p:blipFill>
        <p:spPr>
          <a:xfrm>
            <a:off x="300038" y="1890675"/>
            <a:ext cx="11591925" cy="4158575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56"/>
          <p:cNvSpPr txBox="1"/>
          <p:nvPr/>
        </p:nvSpPr>
        <p:spPr>
          <a:xfrm>
            <a:off x="0" y="6328500"/>
            <a:ext cx="31656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(Ref: Tableau Sample Workbooks)</a:t>
            </a:r>
          </a:p>
        </p:txBody>
      </p:sp>
      <p:sp>
        <p:nvSpPr>
          <p:cNvPr id="751" name="Google Shape;751;p56"/>
          <p:cNvSpPr/>
          <p:nvPr/>
        </p:nvSpPr>
        <p:spPr>
          <a:xfrm>
            <a:off x="10225510" y="3705170"/>
            <a:ext cx="1667100" cy="529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56"/>
          <p:cNvSpPr txBox="1"/>
          <p:nvPr/>
        </p:nvSpPr>
        <p:spPr>
          <a:xfrm>
            <a:off x="479375" y="188375"/>
            <a:ext cx="52467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65AB"/>
              </a:buClr>
              <a:buSzPts val="2800"/>
              <a:buFont typeface="Arial" panose="020B0604020202020204"/>
              <a:buNone/>
            </a:pPr>
            <a:r>
              <a:rPr lang="en-US" altLang="zh-CN" sz="2800" b="1" dirty="0">
                <a:solidFill>
                  <a:srgbClr val="2965A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图形元素简介</a:t>
            </a:r>
            <a:r>
              <a:rPr lang="en-US" altLang="zh-CN" sz="2800" b="1" dirty="0">
                <a:solidFill>
                  <a:srgbClr val="2965A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rPr>
              <a:t> - </a:t>
            </a:r>
            <a:r>
              <a:rPr lang="zh-CN" altLang="en-US" sz="2800" b="1" dirty="0">
                <a:solidFill>
                  <a:srgbClr val="2965A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rPr>
              <a:t>图例</a:t>
            </a:r>
            <a:endParaRPr lang="zh-CN" altLang="en-US" sz="2800" b="1" dirty="0">
              <a:solidFill>
                <a:srgbClr val="2965AB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57"/>
          <p:cNvSpPr txBox="1"/>
          <p:nvPr/>
        </p:nvSpPr>
        <p:spPr>
          <a:xfrm>
            <a:off x="498100" y="900323"/>
            <a:ext cx="10081200" cy="55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0" lvl="0" indent="-342900" algn="l" rtl="0">
              <a:spcBef>
                <a:spcPts val="0"/>
              </a:spcBef>
              <a:spcAft>
                <a:spcPts val="0"/>
              </a:spcAft>
              <a:buClr>
                <a:srgbClr val="2965AB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965A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坐标轴 - </a:t>
            </a:r>
            <a:r>
              <a:rPr lang="en-US" sz="2000" b="1" dirty="0" err="1">
                <a:solidFill>
                  <a:srgbClr val="2965A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x轴</a:t>
            </a:r>
            <a:r>
              <a:rPr lang="en-US" sz="2000" b="1" dirty="0">
                <a:solidFill>
                  <a:srgbClr val="2965A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&amp; </a:t>
            </a:r>
            <a:r>
              <a:rPr lang="en-US" sz="2000" b="1" dirty="0" err="1">
                <a:solidFill>
                  <a:srgbClr val="2965A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y轴</a:t>
            </a:r>
            <a:r>
              <a:rPr lang="zh-CN" altLang="en-US" sz="2000" b="1" dirty="0">
                <a:solidFill>
                  <a:srgbClr val="2965A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（横轴、纵轴）</a:t>
            </a:r>
            <a:endParaRPr sz="2000" b="1" dirty="0">
              <a:solidFill>
                <a:srgbClr val="2965A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0" indent="-342900" algn="l" rtl="0">
              <a:spcBef>
                <a:spcPts val="500"/>
              </a:spcBef>
              <a:spcAft>
                <a:spcPts val="0"/>
              </a:spcAft>
              <a:buNone/>
            </a:pPr>
            <a:endParaRPr sz="2000" b="1" dirty="0">
              <a:solidFill>
                <a:srgbClr val="2965AB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b="1" dirty="0">
              <a:solidFill>
                <a:srgbClr val="2965A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 b="1" dirty="0">
              <a:solidFill>
                <a:srgbClr val="2965A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759" name="Google Shape;759;p5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161101" y="1408475"/>
            <a:ext cx="7869799" cy="5179375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57"/>
          <p:cNvSpPr/>
          <p:nvPr/>
        </p:nvSpPr>
        <p:spPr>
          <a:xfrm>
            <a:off x="2646950" y="6222050"/>
            <a:ext cx="7098600" cy="365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1" name="Google Shape;761;p57"/>
          <p:cNvGrpSpPr/>
          <p:nvPr/>
        </p:nvGrpSpPr>
        <p:grpSpPr>
          <a:xfrm>
            <a:off x="2440625" y="1735975"/>
            <a:ext cx="6989100" cy="4572000"/>
            <a:chOff x="2440625" y="1735975"/>
            <a:chExt cx="6989100" cy="4572000"/>
          </a:xfrm>
        </p:grpSpPr>
        <p:sp>
          <p:nvSpPr>
            <p:cNvPr id="762" name="Google Shape;762;p57"/>
            <p:cNvSpPr/>
            <p:nvPr/>
          </p:nvSpPr>
          <p:spPr>
            <a:xfrm rot="5400000">
              <a:off x="309425" y="3867175"/>
              <a:ext cx="4572000" cy="3096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63" name="Google Shape;763;p57"/>
            <p:cNvCxnSpPr/>
            <p:nvPr/>
          </p:nvCxnSpPr>
          <p:spPr>
            <a:xfrm rot="10800000" flipH="1">
              <a:off x="2836025" y="2010500"/>
              <a:ext cx="6593700" cy="5505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sp>
        <p:nvSpPr>
          <p:cNvPr id="764" name="Google Shape;764;p57"/>
          <p:cNvSpPr txBox="1"/>
          <p:nvPr/>
        </p:nvSpPr>
        <p:spPr>
          <a:xfrm>
            <a:off x="479375" y="188375"/>
            <a:ext cx="52467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65AB"/>
              </a:buClr>
              <a:buSzPts val="2800"/>
              <a:buFont typeface="Arial" panose="020B0604020202020204"/>
              <a:buNone/>
            </a:pPr>
            <a:r>
              <a:rPr lang="en-US" altLang="zh-CN" sz="2800" b="1" dirty="0">
                <a:solidFill>
                  <a:srgbClr val="2965A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图形元素简介</a:t>
            </a:r>
            <a:r>
              <a:rPr lang="en-US" altLang="zh-CN" sz="2800" b="1" dirty="0">
                <a:solidFill>
                  <a:srgbClr val="2965A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rPr>
              <a:t> - 坐标系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840416" y="2561000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注意：纵轴是从</a:t>
            </a:r>
            <a:r>
              <a:rPr lang="en-US" altLang="zh-CN" dirty="0"/>
              <a:t>0</a:t>
            </a:r>
            <a:r>
              <a:rPr lang="zh-CN" altLang="en-US" dirty="0"/>
              <a:t>开始的。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58"/>
          <p:cNvSpPr txBox="1"/>
          <p:nvPr/>
        </p:nvSpPr>
        <p:spPr>
          <a:xfrm>
            <a:off x="498100" y="900323"/>
            <a:ext cx="6822036" cy="55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0" lvl="0" indent="-342900" algn="l" rtl="0">
              <a:spcBef>
                <a:spcPts val="0"/>
              </a:spcBef>
              <a:spcAft>
                <a:spcPts val="0"/>
              </a:spcAft>
              <a:buClr>
                <a:srgbClr val="2965AB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965A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坐标轴 - </a:t>
            </a:r>
            <a:r>
              <a:rPr lang="en-US" sz="2000" b="1" dirty="0" err="1">
                <a:solidFill>
                  <a:srgbClr val="2965A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x轴</a:t>
            </a:r>
            <a:r>
              <a:rPr lang="en-US" sz="2000" b="1" dirty="0">
                <a:solidFill>
                  <a:srgbClr val="2965A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&amp; </a:t>
            </a:r>
            <a:r>
              <a:rPr lang="en-US" sz="2000" b="1" dirty="0" err="1">
                <a:solidFill>
                  <a:srgbClr val="2965A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y轴</a:t>
            </a:r>
            <a:endParaRPr sz="2000" b="1" dirty="0">
              <a:solidFill>
                <a:srgbClr val="2965A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0" indent="-342900" algn="l" rtl="0">
              <a:spcBef>
                <a:spcPts val="500"/>
              </a:spcBef>
              <a:spcAft>
                <a:spcPts val="0"/>
              </a:spcAft>
              <a:buNone/>
            </a:pPr>
            <a:endParaRPr sz="2000" b="1" dirty="0">
              <a:solidFill>
                <a:srgbClr val="2965AB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b="1" dirty="0">
              <a:solidFill>
                <a:srgbClr val="2965A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 b="1" dirty="0">
              <a:solidFill>
                <a:srgbClr val="2965A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771" name="Google Shape;771;p5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63352" y="1440825"/>
            <a:ext cx="7294126" cy="49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58"/>
          <p:cNvSpPr txBox="1"/>
          <p:nvPr/>
        </p:nvSpPr>
        <p:spPr>
          <a:xfrm>
            <a:off x="479375" y="188375"/>
            <a:ext cx="52467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65AB"/>
              </a:buClr>
              <a:buSzPts val="2800"/>
              <a:buFont typeface="Arial" panose="020B0604020202020204"/>
              <a:buNone/>
            </a:pPr>
            <a:r>
              <a:rPr lang="en-US" altLang="zh-CN" sz="2800" b="1" dirty="0">
                <a:solidFill>
                  <a:srgbClr val="2965A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图形元素简介</a:t>
            </a:r>
            <a:r>
              <a:rPr lang="en-US" altLang="zh-CN" sz="2800" b="1" dirty="0">
                <a:solidFill>
                  <a:srgbClr val="2965A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rPr>
              <a:t> - 坐标系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20136" y="1124744"/>
            <a:ext cx="4680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这张图和上一张图有什么相同和不同？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标题相同，横轴相同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纵轴是否相同呢？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没有从</a:t>
            </a:r>
            <a:r>
              <a:rPr lang="en-US" altLang="zh-CN" sz="2000" dirty="0"/>
              <a:t>0</a:t>
            </a:r>
            <a:r>
              <a:rPr lang="zh-CN" altLang="en-US" sz="2000" dirty="0"/>
              <a:t>开始，而是从</a:t>
            </a:r>
            <a:r>
              <a:rPr lang="en-US" altLang="zh-CN" sz="2000" dirty="0"/>
              <a:t>25.5</a:t>
            </a:r>
            <a:r>
              <a:rPr lang="zh-CN" altLang="en-US" sz="2000" dirty="0"/>
              <a:t>开始的。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为什么要这么做？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把差距拉大，便于查看。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59"/>
          <p:cNvSpPr txBox="1"/>
          <p:nvPr/>
        </p:nvSpPr>
        <p:spPr>
          <a:xfrm>
            <a:off x="498100" y="900323"/>
            <a:ext cx="10081200" cy="440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0" lvl="0" indent="-342900" algn="l" rtl="0">
              <a:spcBef>
                <a:spcPts val="0"/>
              </a:spcBef>
              <a:spcAft>
                <a:spcPts val="0"/>
              </a:spcAft>
              <a:buClr>
                <a:srgbClr val="2965AB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965A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坐标轴 - </a:t>
            </a:r>
            <a:r>
              <a:rPr lang="en-US" sz="2000" b="1" dirty="0" err="1">
                <a:solidFill>
                  <a:srgbClr val="2965A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x轴</a:t>
            </a:r>
            <a:r>
              <a:rPr lang="en-US" sz="2000" b="1" dirty="0">
                <a:solidFill>
                  <a:srgbClr val="2965A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&amp; </a:t>
            </a:r>
            <a:r>
              <a:rPr lang="en-US" sz="2000" b="1" dirty="0" err="1">
                <a:solidFill>
                  <a:srgbClr val="2965A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y轴</a:t>
            </a:r>
            <a:endParaRPr sz="2000" b="1" dirty="0">
              <a:solidFill>
                <a:srgbClr val="2965A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0" indent="-342900" algn="l" rtl="0">
              <a:spcBef>
                <a:spcPts val="500"/>
              </a:spcBef>
              <a:spcAft>
                <a:spcPts val="0"/>
              </a:spcAft>
              <a:buNone/>
            </a:pPr>
            <a:endParaRPr sz="2000" b="1" dirty="0">
              <a:solidFill>
                <a:srgbClr val="2965AB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b="1" dirty="0">
              <a:solidFill>
                <a:srgbClr val="2965A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 b="1" dirty="0">
              <a:solidFill>
                <a:srgbClr val="2965A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779" name="Google Shape;779;p59"/>
          <p:cNvPicPr preferRelativeResize="0"/>
          <p:nvPr/>
        </p:nvPicPr>
        <p:blipFill rotWithShape="1">
          <a:blip r:embed="rId3"/>
          <a:srcRect b="3474"/>
          <a:stretch>
            <a:fillRect/>
          </a:stretch>
        </p:blipFill>
        <p:spPr>
          <a:xfrm>
            <a:off x="3444475" y="813425"/>
            <a:ext cx="8013574" cy="5908674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59"/>
          <p:cNvSpPr txBox="1"/>
          <p:nvPr/>
        </p:nvSpPr>
        <p:spPr>
          <a:xfrm>
            <a:off x="479375" y="188375"/>
            <a:ext cx="52467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65AB"/>
              </a:buClr>
              <a:buSzPts val="2800"/>
              <a:buFont typeface="Arial" panose="020B0604020202020204"/>
              <a:buNone/>
            </a:pPr>
            <a:r>
              <a:rPr lang="en-US" altLang="zh-CN" sz="2800" b="1" dirty="0">
                <a:solidFill>
                  <a:srgbClr val="2965A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图形元素简介</a:t>
            </a:r>
            <a:r>
              <a:rPr lang="en-US" altLang="zh-CN" sz="2800" b="1" dirty="0">
                <a:solidFill>
                  <a:srgbClr val="2965A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rPr>
              <a:t> - 坐标系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1344" y="1700808"/>
            <a:ext cx="3253131" cy="2537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这张图和上一张有什么相同和不同？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标题相同。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横坐标和纵坐标颠倒了一下。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Excel</a:t>
            </a:r>
            <a:r>
              <a:rPr lang="zh-CN" altLang="en-US" dirty="0"/>
              <a:t>里，管这一张叫条形图。上一张叫柱形图。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61"/>
          <p:cNvSpPr txBox="1"/>
          <p:nvPr/>
        </p:nvSpPr>
        <p:spPr>
          <a:xfrm>
            <a:off x="498100" y="900323"/>
            <a:ext cx="10081200" cy="55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0" lvl="0" indent="-342900" algn="l" rtl="0">
              <a:spcBef>
                <a:spcPts val="0"/>
              </a:spcBef>
              <a:spcAft>
                <a:spcPts val="0"/>
              </a:spcAft>
              <a:buClr>
                <a:srgbClr val="2965AB"/>
              </a:buClr>
              <a:buSzPts val="1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2965A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lang="en-US" sz="2000" b="1" dirty="0" err="1">
                <a:solidFill>
                  <a:srgbClr val="2965A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标签</a:t>
            </a:r>
            <a:endParaRPr sz="2000" b="1" dirty="0">
              <a:solidFill>
                <a:srgbClr val="2965A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0" indent="-342900" algn="l" rtl="0">
              <a:spcBef>
                <a:spcPts val="500"/>
              </a:spcBef>
              <a:spcAft>
                <a:spcPts val="0"/>
              </a:spcAft>
              <a:buNone/>
            </a:pPr>
            <a:endParaRPr sz="2000" b="1" dirty="0">
              <a:solidFill>
                <a:srgbClr val="2965AB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b="1" dirty="0">
              <a:solidFill>
                <a:srgbClr val="2965A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 b="1" dirty="0">
              <a:solidFill>
                <a:srgbClr val="2965A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68" name="Google Shape;868;p61"/>
          <p:cNvSpPr txBox="1"/>
          <p:nvPr/>
        </p:nvSpPr>
        <p:spPr>
          <a:xfrm>
            <a:off x="1189100" y="4681125"/>
            <a:ext cx="290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9" name="Google Shape;869;p6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715449" y="1406925"/>
            <a:ext cx="8607975" cy="50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61"/>
          <p:cNvSpPr txBox="1"/>
          <p:nvPr/>
        </p:nvSpPr>
        <p:spPr>
          <a:xfrm>
            <a:off x="479375" y="188375"/>
            <a:ext cx="52467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65AB"/>
              </a:buClr>
              <a:buSzPts val="2800"/>
              <a:buFont typeface="Arial" panose="020B0604020202020204"/>
              <a:buNone/>
            </a:pPr>
            <a:r>
              <a:rPr lang="en-US" altLang="zh-CN" sz="2800" b="1" dirty="0">
                <a:solidFill>
                  <a:srgbClr val="2965A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图形元素简介</a:t>
            </a:r>
            <a:r>
              <a:rPr lang="en-US" altLang="zh-CN" sz="2800" b="1" dirty="0">
                <a:solidFill>
                  <a:srgbClr val="2965A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rPr>
              <a:t> - </a:t>
            </a:r>
            <a:r>
              <a:rPr lang="zh-CN" altLang="en-US" sz="2800" b="1" dirty="0">
                <a:solidFill>
                  <a:srgbClr val="2965A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rPr>
              <a:t>标签</a:t>
            </a:r>
            <a:endParaRPr lang="zh-CN" altLang="en-US" sz="2800" b="1" dirty="0">
              <a:solidFill>
                <a:srgbClr val="2965AB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479376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目录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79376" y="1412776"/>
            <a:ext cx="10081120" cy="3096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en-US" altLang="zh-CN" sz="2400" b="1" dirty="0">
                <a:solidFill>
                  <a:srgbClr val="2965AB">
                    <a:alpha val="40000"/>
                  </a:srgbClr>
                </a:solidFill>
              </a:rPr>
              <a:t>Excel</a:t>
            </a:r>
            <a:r>
              <a:rPr lang="zh-CN" altLang="zh-CN" sz="2400" b="1" dirty="0">
                <a:solidFill>
                  <a:srgbClr val="2965AB">
                    <a:alpha val="40000"/>
                  </a:srgbClr>
                </a:solidFill>
              </a:rPr>
              <a:t>简介</a:t>
            </a:r>
          </a:p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>
                    <a:alpha val="40000"/>
                  </a:srgbClr>
                </a:solidFill>
              </a:rPr>
              <a:t>图形元素简介</a:t>
            </a:r>
          </a:p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/>
                </a:solidFill>
              </a:rPr>
              <a:t>柱形图</a:t>
            </a:r>
          </a:p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en-US" altLang="zh-CN" sz="2400" b="1" dirty="0">
                <a:solidFill>
                  <a:srgbClr val="2965AB">
                    <a:alpha val="40000"/>
                  </a:srgbClr>
                </a:solidFill>
              </a:rPr>
              <a:t>直方图</a:t>
            </a:r>
          </a:p>
          <a:p>
            <a:pPr algn="l"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en-US" altLang="zh-CN" sz="2400" b="1" dirty="0">
                <a:solidFill>
                  <a:srgbClr val="2965AB">
                    <a:alpha val="40000"/>
                  </a:srgbClr>
                </a:solidFill>
              </a:rPr>
              <a:t>饼图</a:t>
            </a:r>
          </a:p>
          <a:p>
            <a:pPr algn="l"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en-US" altLang="zh-CN" sz="2400" b="1" dirty="0">
                <a:solidFill>
                  <a:srgbClr val="2965AB">
                    <a:alpha val="40000"/>
                  </a:srgbClr>
                </a:solidFill>
              </a:rPr>
              <a:t>散点图</a:t>
            </a:r>
          </a:p>
          <a:p>
            <a:pPr algn="l"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>
                    <a:alpha val="40000"/>
                  </a:srgbClr>
                </a:solidFill>
                <a:sym typeface="+mn-ea"/>
              </a:rPr>
              <a:t>数据透视表</a:t>
            </a:r>
            <a:endParaRPr lang="zh-CN" altLang="en-US" sz="2400" b="1" dirty="0">
              <a:solidFill>
                <a:srgbClr val="2965AB"/>
              </a:solidFill>
            </a:endParaRPr>
          </a:p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endParaRPr lang="en-US" altLang="zh-CN" sz="2400" b="1" dirty="0">
              <a:solidFill>
                <a:srgbClr val="2965AB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数据展示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/>
              <a:t>收集了</a:t>
            </a:r>
            <a:r>
              <a:rPr lang="en-US" altLang="zh-CN" sz="2000" dirty="0"/>
              <a:t>2008</a:t>
            </a:r>
            <a:r>
              <a:rPr lang="zh-CN" altLang="en-US" sz="2000" dirty="0"/>
              <a:t>年至</a:t>
            </a:r>
            <a:r>
              <a:rPr lang="en-US" altLang="zh-CN" sz="2000" dirty="0"/>
              <a:t>2017</a:t>
            </a:r>
            <a:r>
              <a:rPr lang="zh-CN" altLang="en-US" sz="2000" dirty="0"/>
              <a:t>年我国</a:t>
            </a:r>
            <a:r>
              <a:rPr lang="en-US" altLang="zh-CN" sz="2000" dirty="0">
                <a:sym typeface="+mn-ea"/>
              </a:rPr>
              <a:t>32</a:t>
            </a:r>
            <a:r>
              <a:rPr lang="zh-CN" altLang="en-US" sz="2000" dirty="0">
                <a:sym typeface="+mn-ea"/>
              </a:rPr>
              <a:t>个</a:t>
            </a:r>
            <a:r>
              <a:rPr lang="zh-CN" altLang="en-US" sz="2000" dirty="0"/>
              <a:t>省、直辖市、自治区的</a:t>
            </a:r>
            <a:r>
              <a:rPr lang="en-US" altLang="zh-CN" sz="2000" dirty="0"/>
              <a:t>GDP</a:t>
            </a:r>
            <a:r>
              <a:rPr lang="zh-CN" altLang="en-US" sz="2000" dirty="0"/>
              <a:t>数据</a:t>
            </a:r>
            <a:endParaRPr lang="en-US" sz="2000" dirty="0"/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1541001"/>
            <a:ext cx="8627745" cy="48069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20336" y="1541001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这是一个面板数据，既有时间维度，又有空间维度。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展现河北省历年</a:t>
            </a:r>
            <a:r>
              <a:rPr lang="en-US" altLang="zh-CN" b="1" dirty="0">
                <a:solidFill>
                  <a:srgbClr val="2965AB"/>
                </a:solidFill>
                <a:sym typeface="+mn-ea"/>
              </a:rPr>
              <a:t>GDP</a:t>
            </a:r>
            <a:r>
              <a:rPr lang="zh-CN" altLang="en-US" b="1" dirty="0">
                <a:solidFill>
                  <a:srgbClr val="2965AB"/>
                </a:solidFill>
                <a:sym typeface="+mn-ea"/>
              </a:rPr>
              <a:t>的水平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4929" y="105019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第一步：选定要绘图的数据区域，此处使用河北省的历年数据</a:t>
            </a:r>
            <a:endParaRPr lang="zh-CN" altLang="en-US" sz="2000" dirty="0"/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494665" y="3962400"/>
            <a:ext cx="727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cxnSp>
        <p:nvCxnSpPr>
          <p:cNvPr id="11" name="直接箭头连接符 10"/>
          <p:cNvCxnSpPr>
            <a:stCxn id="9" idx="3"/>
          </p:cNvCxnSpPr>
          <p:nvPr/>
        </p:nvCxnSpPr>
        <p:spPr>
          <a:xfrm flipV="1">
            <a:off x="1222375" y="4149090"/>
            <a:ext cx="69723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云形标注 7"/>
          <p:cNvSpPr/>
          <p:nvPr/>
        </p:nvSpPr>
        <p:spPr>
          <a:xfrm>
            <a:off x="6463030" y="1965325"/>
            <a:ext cx="2823845" cy="1089660"/>
          </a:xfrm>
          <a:prstGeom prst="cloudCallout">
            <a:avLst>
              <a:gd name="adj1" fmla="val -21932"/>
              <a:gd name="adj2" fmla="val 7124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如何展现河北历年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GDP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的水平？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125" y="3237230"/>
            <a:ext cx="9630410" cy="12947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479376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目录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79376" y="1412776"/>
            <a:ext cx="10081120" cy="3096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en-US" altLang="zh-CN" sz="2400" b="1" dirty="0">
                <a:solidFill>
                  <a:srgbClr val="2965AB"/>
                </a:solidFill>
              </a:rPr>
              <a:t>Excel</a:t>
            </a:r>
            <a:r>
              <a:rPr lang="zh-CN" altLang="zh-CN" sz="2400" b="1" dirty="0">
                <a:solidFill>
                  <a:srgbClr val="2965AB"/>
                </a:solidFill>
              </a:rPr>
              <a:t>简介</a:t>
            </a:r>
          </a:p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/>
                </a:solidFill>
              </a:rPr>
              <a:t>图形元素简介</a:t>
            </a:r>
          </a:p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/>
                </a:solidFill>
              </a:rPr>
              <a:t>柱形图</a:t>
            </a:r>
          </a:p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/>
                </a:solidFill>
              </a:rPr>
              <a:t>直方图</a:t>
            </a:r>
          </a:p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/>
                </a:solidFill>
              </a:rPr>
              <a:t>饼图</a:t>
            </a:r>
          </a:p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/>
                </a:solidFill>
              </a:rPr>
              <a:t>散点图</a:t>
            </a:r>
          </a:p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/>
                </a:solidFill>
              </a:rPr>
              <a:t>数据透视表</a:t>
            </a:r>
          </a:p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endParaRPr lang="en-US" altLang="zh-CN" sz="2400" b="1" dirty="0">
              <a:solidFill>
                <a:srgbClr val="2965AB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选择柱图形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4929" y="105019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olidFill>
                  <a:srgbClr val="2965AB"/>
                </a:solidFill>
                <a:sym typeface="+mn-ea"/>
              </a:rPr>
              <a:t>第二步：在菜单“插入”中选取合适的选项，即柱形图（注意，不同版本，略有差别）</a:t>
            </a:r>
            <a:endParaRPr lang="zh-CN" altLang="en-US" sz="2000" dirty="0">
              <a:solidFill>
                <a:srgbClr val="2965AB"/>
              </a:solidFill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85" y="2279650"/>
            <a:ext cx="5304790" cy="1295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727325" y="4449445"/>
            <a:ext cx="8089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点击</a:t>
            </a:r>
          </a:p>
        </p:txBody>
      </p:sp>
      <p:cxnSp>
        <p:nvCxnSpPr>
          <p:cNvPr id="8" name="直接箭头连接符 7"/>
          <p:cNvCxnSpPr>
            <a:stCxn id="7" idx="0"/>
          </p:cNvCxnSpPr>
          <p:nvPr/>
        </p:nvCxnSpPr>
        <p:spPr>
          <a:xfrm flipH="1" flipV="1">
            <a:off x="2567940" y="3501390"/>
            <a:ext cx="563880" cy="948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446655" y="3971925"/>
            <a:ext cx="498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007100" y="2743200"/>
            <a:ext cx="498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116320" y="3501390"/>
            <a:ext cx="498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025" y="1882775"/>
            <a:ext cx="4853940" cy="4546600"/>
          </a:xfrm>
          <a:prstGeom prst="rect">
            <a:avLst/>
          </a:prstGeom>
        </p:spPr>
      </p:pic>
      <p:cxnSp>
        <p:nvCxnSpPr>
          <p:cNvPr id="12" name="直接箭头连接符 11"/>
          <p:cNvCxnSpPr>
            <a:stCxn id="7" idx="3"/>
          </p:cNvCxnSpPr>
          <p:nvPr/>
        </p:nvCxnSpPr>
        <p:spPr>
          <a:xfrm flipV="1">
            <a:off x="3536315" y="2348865"/>
            <a:ext cx="4071620" cy="2299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</p:cNvCxnSpPr>
          <p:nvPr/>
        </p:nvCxnSpPr>
        <p:spPr>
          <a:xfrm flipV="1">
            <a:off x="3536315" y="2924810"/>
            <a:ext cx="3495675" cy="1724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绘制结果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4928" y="5229200"/>
            <a:ext cx="10641631" cy="7175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发现问题：横坐标是数字</a:t>
            </a:r>
            <a:r>
              <a:rPr lang="en-US" altLang="zh-CN" sz="2000" dirty="0">
                <a:sym typeface="+mn-ea"/>
              </a:rPr>
              <a:t>1,2,3,4</a:t>
            </a:r>
            <a:r>
              <a:rPr lang="zh-CN" altLang="en-US" sz="2000" dirty="0">
                <a:sym typeface="+mn-ea"/>
              </a:rPr>
              <a:t>等，并没有显示其年份信息，为什么呢？</a:t>
            </a:r>
            <a:endParaRPr lang="zh-CN" altLang="en-US" sz="2000" dirty="0"/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我们先实际操作一下：打开数据集“第二章数据</a:t>
            </a:r>
            <a:r>
              <a:rPr lang="en-US" altLang="zh-CN" sz="2000" dirty="0">
                <a:sym typeface="+mn-ea"/>
              </a:rPr>
              <a:t>.</a:t>
            </a:r>
            <a:r>
              <a:rPr lang="en-US" altLang="zh-CN" sz="2000" dirty="0" err="1">
                <a:sym typeface="+mn-ea"/>
              </a:rPr>
              <a:t>xlsx</a:t>
            </a:r>
            <a:r>
              <a:rPr lang="zh-CN" altLang="en-US" sz="2000" dirty="0">
                <a:sym typeface="+mn-ea"/>
              </a:rPr>
              <a:t>”，插入</a:t>
            </a:r>
            <a:r>
              <a:rPr lang="en-US" altLang="zh-CN" sz="2000" dirty="0">
                <a:sym typeface="+mn-ea"/>
              </a:rPr>
              <a:t>—</a:t>
            </a:r>
            <a:r>
              <a:rPr lang="zh-CN" altLang="en-US" sz="2000" dirty="0">
                <a:sym typeface="+mn-ea"/>
              </a:rPr>
              <a:t>柱形图，二维图，第</a:t>
            </a:r>
            <a:r>
              <a:rPr lang="en-US" altLang="zh-CN" sz="2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个。</a:t>
            </a:r>
            <a:endParaRPr lang="en-US" altLang="zh-CN" sz="2000" b="1" dirty="0">
              <a:solidFill>
                <a:srgbClr val="2965AB"/>
              </a:solidFill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908720"/>
            <a:ext cx="6536055" cy="38474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调整柱形图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在选取河北省数据的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同时</a:t>
            </a:r>
            <a:r>
              <a:rPr lang="zh-CN" altLang="en-US" sz="2000" dirty="0">
                <a:sym typeface="+mn-ea"/>
              </a:rPr>
              <a:t>，选取第一行的年份信息（用</a:t>
            </a:r>
            <a:r>
              <a:rPr lang="en-US" altLang="zh-CN" sz="2000" dirty="0">
                <a:sym typeface="+mn-ea"/>
              </a:rPr>
              <a:t>Ctrl</a:t>
            </a:r>
            <a:r>
              <a:rPr lang="zh-CN" altLang="en-US" sz="2000" dirty="0">
                <a:sym typeface="+mn-ea"/>
              </a:rPr>
              <a:t>键），横坐标就可以显示年份了</a:t>
            </a:r>
            <a:endParaRPr lang="en-US" sz="2000" b="1" dirty="0">
              <a:solidFill>
                <a:srgbClr val="2965AB"/>
              </a:solidFill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20" y="1702435"/>
            <a:ext cx="9207500" cy="11366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3051036"/>
            <a:ext cx="6056630" cy="35934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36160" y="407707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实际操作一下。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可否京、津、冀三者比较？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8640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</a:rPr>
              <a:t>多样本柱形图</a:t>
            </a:r>
            <a:endParaRPr lang="en-US" sz="2000" b="1" dirty="0">
              <a:solidFill>
                <a:srgbClr val="2965AB"/>
              </a:solidFill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/>
              <a:t>同时选取多个样本（北京、天津和河北），其它操作不变（实战）</a:t>
            </a:r>
            <a:endParaRPr lang="en-US" sz="2000" dirty="0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3667968613"/>
              </p:ext>
            </p:extLst>
          </p:nvPr>
        </p:nvGraphicFramePr>
        <p:xfrm>
          <a:off x="695400" y="1844824"/>
          <a:ext cx="9053195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柱形图样式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5165848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  <a:sym typeface="+mn-ea"/>
              </a:rPr>
              <a:t>可以选择多种柱形图的绘制形式</a:t>
            </a:r>
            <a:endParaRPr lang="zh-CN" altLang="en-US" sz="2000" b="1" dirty="0">
              <a:solidFill>
                <a:srgbClr val="2965AB"/>
              </a:solidFill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/>
              <a:t>右图可以看到</a:t>
            </a:r>
            <a:r>
              <a:rPr lang="en-US" altLang="zh-CN" sz="2000" dirty="0"/>
              <a:t>7</a:t>
            </a:r>
            <a:r>
              <a:rPr lang="zh-CN" altLang="en-US" sz="2000" dirty="0"/>
              <a:t>种形式：</a:t>
            </a:r>
            <a:endParaRPr lang="en-US" altLang="zh-CN" sz="2000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/>
              <a:t>前三个是</a:t>
            </a:r>
            <a:r>
              <a:rPr lang="zh-CN" altLang="en-US" sz="2000" dirty="0">
                <a:solidFill>
                  <a:srgbClr val="FF0000"/>
                </a:solidFill>
              </a:rPr>
              <a:t>二维图</a:t>
            </a:r>
            <a:r>
              <a:rPr lang="zh-CN" altLang="en-US" sz="2000" dirty="0"/>
              <a:t>，后四个是三维图</a:t>
            </a:r>
            <a:endParaRPr lang="en-US" altLang="zh-CN" sz="2000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/>
              <a:t>前三个中，第一个是簇状柱形图，就是并列摆放。</a:t>
            </a:r>
            <a:endParaRPr lang="en-US" altLang="zh-CN" sz="2000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/>
              <a:t>第二个是堆积柱形图，摞在一起。</a:t>
            </a:r>
            <a:endParaRPr lang="en-US" altLang="zh-CN" sz="2000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/>
              <a:t>第三个是百分比堆积</a:t>
            </a:r>
            <a:endParaRPr lang="en-US" altLang="zh-CN" sz="2000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/>
              <a:t>后四个</a:t>
            </a:r>
            <a:r>
              <a:rPr lang="zh-CN" altLang="en-US" sz="2000" dirty="0">
                <a:solidFill>
                  <a:srgbClr val="FF0000"/>
                </a:solidFill>
              </a:rPr>
              <a:t>三维图</a:t>
            </a:r>
            <a:r>
              <a:rPr lang="zh-CN" altLang="en-US" sz="2000" dirty="0"/>
              <a:t>也是这样，先后顺序是：簇状，堆积，百分比堆积</a:t>
            </a:r>
            <a:endParaRPr lang="en-US" altLang="zh-CN" sz="2000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/>
              <a:t>不同的是，最后多了一个“三维柱形图”。</a:t>
            </a:r>
            <a:endParaRPr lang="en-US" altLang="zh-CN" sz="2000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/>
              <a:t>七种，我们都实战一下：</a:t>
            </a:r>
            <a:endParaRPr lang="en-US" sz="2000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390" y="869950"/>
            <a:ext cx="6241415" cy="58464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69795" y="3302000"/>
            <a:ext cx="14871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多种选择</a:t>
            </a:r>
          </a:p>
        </p:txBody>
      </p:sp>
      <p:cxnSp>
        <p:nvCxnSpPr>
          <p:cNvPr id="7" name="直接箭头连接符 6"/>
          <p:cNvCxnSpPr>
            <a:stCxn id="6" idx="3"/>
          </p:cNvCxnSpPr>
          <p:nvPr/>
        </p:nvCxnSpPr>
        <p:spPr>
          <a:xfrm flipV="1">
            <a:off x="3656965" y="2132965"/>
            <a:ext cx="4455160" cy="1368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3"/>
          </p:cNvCxnSpPr>
          <p:nvPr/>
        </p:nvCxnSpPr>
        <p:spPr>
          <a:xfrm flipV="1">
            <a:off x="3656965" y="2132965"/>
            <a:ext cx="5967730" cy="1368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648075" y="3500755"/>
            <a:ext cx="3888105" cy="288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3"/>
          </p:cNvCxnSpPr>
          <p:nvPr/>
        </p:nvCxnSpPr>
        <p:spPr>
          <a:xfrm>
            <a:off x="3656965" y="3501390"/>
            <a:ext cx="6111240" cy="215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柱形图：能否选列呢？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  <a:sym typeface="+mn-ea"/>
              </a:rPr>
              <a:t>选择第一列地区信息和第二、三列2008、2009年的GDP数据绘制柱状图（实战）</a:t>
            </a:r>
            <a:endParaRPr lang="zh-CN" altLang="en-US" sz="2000" b="1" dirty="0">
              <a:solidFill>
                <a:srgbClr val="2965AB"/>
              </a:solidFill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sz="2000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635" y="1739265"/>
            <a:ext cx="7852410" cy="4210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30" y="1739265"/>
            <a:ext cx="2762250" cy="4210050"/>
          </a:xfrm>
          <a:prstGeom prst="rect">
            <a:avLst/>
          </a:prstGeom>
        </p:spPr>
      </p:pic>
      <p:cxnSp>
        <p:nvCxnSpPr>
          <p:cNvPr id="2" name="直接箭头连接符 1"/>
          <p:cNvCxnSpPr>
            <a:stCxn id="9" idx="3"/>
            <a:endCxn id="6" idx="1"/>
          </p:cNvCxnSpPr>
          <p:nvPr/>
        </p:nvCxnSpPr>
        <p:spPr>
          <a:xfrm>
            <a:off x="3027680" y="3844290"/>
            <a:ext cx="11639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7344816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展示频数分布（前面是数值柱形图）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9689" y="1063531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</a:rPr>
              <a:t>数据展示</a:t>
            </a:r>
            <a:endParaRPr lang="zh-CN" altLang="en-US" sz="2000" dirty="0"/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590" y="1408430"/>
            <a:ext cx="7245985" cy="53460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1305" y="4712335"/>
            <a:ext cx="4307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美国中部大西洋地区男员工收入水平数据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19" y="2145918"/>
            <a:ext cx="4307916" cy="25668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展示频数分布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4929" y="105019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</a:rPr>
              <a:t>变量解释</a:t>
            </a: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/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</p:txBody>
      </p:sp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1962540162"/>
              </p:ext>
            </p:extLst>
          </p:nvPr>
        </p:nvGraphicFramePr>
        <p:xfrm>
          <a:off x="2366010" y="1445895"/>
          <a:ext cx="9178290" cy="4345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2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解释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年份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数据记录的年份（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sym typeface="+mn-ea"/>
                        </a:rPr>
                        <a:t>2003年~2009年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员工年龄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sym typeface="+mn-ea"/>
                        </a:rPr>
                        <a:t>18岁~80岁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婚姻状况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sym typeface="+mn-ea"/>
                        </a:rPr>
                        <a:t>1（未婚） 、2（已婚）、3（丧偶）、4（离异）、5（分居）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人种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sym typeface="+mn-ea"/>
                        </a:rPr>
                        <a:t>1（白人）、2（黑人）、3（亚洲人）、4（其他）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91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文化程度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sym typeface="+mn-ea"/>
                        </a:rPr>
                        <a:t>1（高中以下）、2（高中毕业）、3（大学在读）、</a:t>
                      </a:r>
                    </a:p>
                    <a:p>
                      <a:pPr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sym typeface="+mn-ea"/>
                        </a:rPr>
                        <a:t>4（大学毕业）、5（高级学位）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工作类型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sym typeface="+mn-ea"/>
                        </a:rPr>
                        <a:t>1（工业）、2（技术）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健康状况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sym typeface="+mn-ea"/>
                        </a:rPr>
                        <a:t>1（良好）、2（优秀）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有无医疗保险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sym typeface="+mn-ea"/>
                        </a:rPr>
                        <a:t>1（有）、2（没有）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年薪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sym typeface="+mn-ea"/>
                        </a:rPr>
                        <a:t>20~319（千美元）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425" y="116840"/>
            <a:ext cx="5556250" cy="5295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展现不同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人种</a:t>
            </a:r>
            <a:r>
              <a:rPr lang="zh-CN" altLang="en-US" b="1" dirty="0">
                <a:solidFill>
                  <a:srgbClr val="2965AB"/>
                </a:solidFill>
                <a:sym typeface="+mn-ea"/>
              </a:rPr>
              <a:t>的占比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830" y="1646555"/>
            <a:ext cx="3603625" cy="850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88815" y="1718310"/>
            <a:ext cx="20624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1.建立存放统计结果的表区域</a:t>
            </a:r>
          </a:p>
        </p:txBody>
      </p:sp>
      <p:cxnSp>
        <p:nvCxnSpPr>
          <p:cNvPr id="7" name="直接箭头连接符 6"/>
          <p:cNvCxnSpPr>
            <a:stCxn id="3" idx="3"/>
            <a:endCxn id="2" idx="1"/>
          </p:cNvCxnSpPr>
          <p:nvPr/>
        </p:nvCxnSpPr>
        <p:spPr>
          <a:xfrm>
            <a:off x="6551295" y="2072005"/>
            <a:ext cx="72453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3395345"/>
            <a:ext cx="11024235" cy="16637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475855" y="5949315"/>
            <a:ext cx="17132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2.选择存放统计量的表格</a:t>
            </a:r>
          </a:p>
        </p:txBody>
      </p:sp>
      <p:cxnSp>
        <p:nvCxnSpPr>
          <p:cNvPr id="10" name="直接箭头连接符 9"/>
          <p:cNvCxnSpPr>
            <a:stCxn id="9" idx="0"/>
          </p:cNvCxnSpPr>
          <p:nvPr/>
        </p:nvCxnSpPr>
        <p:spPr>
          <a:xfrm flipH="1" flipV="1">
            <a:off x="8328025" y="5085715"/>
            <a:ext cx="4445" cy="8636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79425" y="5949315"/>
            <a:ext cx="2648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3.点击函数工具（在编辑栏的左侧）</a:t>
            </a:r>
          </a:p>
        </p:txBody>
      </p:sp>
      <p:cxnSp>
        <p:nvCxnSpPr>
          <p:cNvPr id="12" name="直接箭头连接符 11"/>
          <p:cNvCxnSpPr>
            <a:stCxn id="11" idx="0"/>
          </p:cNvCxnSpPr>
          <p:nvPr/>
        </p:nvCxnSpPr>
        <p:spPr>
          <a:xfrm flipV="1">
            <a:off x="1803518" y="3932555"/>
            <a:ext cx="16087" cy="20167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479689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</a:rPr>
              <a:t>第一步：计算统计量的预先工作</a:t>
            </a:r>
            <a:endParaRPr lang="en-US" sz="2000" b="1" dirty="0">
              <a:solidFill>
                <a:srgbClr val="2965AB"/>
              </a:solidFill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展现不同人种的占比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9689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</a:rPr>
              <a:t>第二步：使用函数（</a:t>
            </a:r>
            <a:r>
              <a:rPr lang="en-US" altLang="zh-CN" sz="2000" b="1" dirty="0" err="1">
                <a:solidFill>
                  <a:srgbClr val="2965AB"/>
                </a:solidFill>
              </a:rPr>
              <a:t>countif</a:t>
            </a:r>
            <a:r>
              <a:rPr lang="en-US" altLang="zh-CN" sz="2000" b="1" dirty="0">
                <a:solidFill>
                  <a:srgbClr val="2965AB"/>
                </a:solidFill>
              </a:rPr>
              <a:t>)</a:t>
            </a:r>
            <a:r>
              <a:rPr lang="zh-CN" altLang="en-US" sz="2000" b="1" dirty="0">
                <a:solidFill>
                  <a:srgbClr val="2965AB"/>
                </a:solidFill>
              </a:rPr>
              <a:t>计算统计量</a:t>
            </a:r>
            <a:endParaRPr lang="en-US" sz="2000" b="1" dirty="0">
              <a:solidFill>
                <a:srgbClr val="2965AB"/>
              </a:solidFill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10" y="1916430"/>
            <a:ext cx="4949825" cy="48145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975" y="1916430"/>
            <a:ext cx="5325110" cy="3320415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>
            <a:off x="5504180" y="3954780"/>
            <a:ext cx="86995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6725920" y="2552700"/>
            <a:ext cx="2788920" cy="219710"/>
          </a:xfrm>
          <a:prstGeom prst="roundRect">
            <a:avLst/>
          </a:prstGeom>
          <a:noFill/>
          <a:ln w="508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6725920" y="2868930"/>
            <a:ext cx="3161665" cy="291465"/>
          </a:xfrm>
          <a:prstGeom prst="roundRect">
            <a:avLst/>
          </a:prstGeom>
          <a:noFill/>
          <a:ln w="50800" cmpd="sng">
            <a:solidFill>
              <a:srgbClr val="3BBC5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374130" y="1052830"/>
            <a:ext cx="1957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选择统计区域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人种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那一列）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9" name="直接箭头连接符 18"/>
          <p:cNvCxnSpPr>
            <a:stCxn id="18" idx="2"/>
          </p:cNvCxnSpPr>
          <p:nvPr/>
        </p:nvCxnSpPr>
        <p:spPr>
          <a:xfrm flipH="1">
            <a:off x="7348375" y="1760716"/>
            <a:ext cx="4526" cy="83326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475610" y="1010160"/>
            <a:ext cx="3020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选择要统计的变量值（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，白人，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黑人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……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</a:p>
        </p:txBody>
      </p:sp>
      <p:cxnSp>
        <p:nvCxnSpPr>
          <p:cNvPr id="21" name="直接箭头连接符 20"/>
          <p:cNvCxnSpPr>
            <a:stCxn id="20" idx="2"/>
          </p:cNvCxnSpPr>
          <p:nvPr/>
        </p:nvCxnSpPr>
        <p:spPr>
          <a:xfrm flipH="1">
            <a:off x="8688289" y="1718046"/>
            <a:ext cx="1297816" cy="1296616"/>
          </a:xfrm>
          <a:prstGeom prst="straightConnector1">
            <a:avLst/>
          </a:prstGeom>
          <a:ln w="25400">
            <a:solidFill>
              <a:srgbClr val="3BBC5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160" y="5413534"/>
            <a:ext cx="4391025" cy="50101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634355" y="5473971"/>
            <a:ext cx="17932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或直接在函数框中写入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39156" y="6084669"/>
            <a:ext cx="5269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括号中的等号和双引号可以省略。</a:t>
            </a:r>
            <a:endParaRPr lang="en-US" altLang="zh-CN" dirty="0"/>
          </a:p>
          <a:p>
            <a:r>
              <a:rPr lang="zh-CN" altLang="en-US" dirty="0"/>
              <a:t>我们实战一下：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479376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目录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79376" y="1412776"/>
            <a:ext cx="10081120" cy="3096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en-US" altLang="zh-CN" sz="2400" b="1" dirty="0">
                <a:solidFill>
                  <a:srgbClr val="2965AB"/>
                </a:solidFill>
              </a:rPr>
              <a:t>Excel</a:t>
            </a:r>
            <a:r>
              <a:rPr lang="zh-CN" altLang="zh-CN" sz="2400" b="1" dirty="0">
                <a:solidFill>
                  <a:srgbClr val="2965AB"/>
                </a:solidFill>
              </a:rPr>
              <a:t>简介</a:t>
            </a:r>
          </a:p>
          <a:p>
            <a:pPr algn="l"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>
                    <a:alpha val="40000"/>
                  </a:srgbClr>
                </a:solidFill>
              </a:rPr>
              <a:t>图形元素简介</a:t>
            </a:r>
          </a:p>
          <a:p>
            <a:pPr algn="l"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>
                    <a:alpha val="40000"/>
                  </a:srgbClr>
                </a:solidFill>
              </a:rPr>
              <a:t>柱形图</a:t>
            </a:r>
          </a:p>
          <a:p>
            <a:pPr algn="l"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>
                    <a:alpha val="40000"/>
                  </a:srgbClr>
                </a:solidFill>
              </a:rPr>
              <a:t>直方图</a:t>
            </a:r>
          </a:p>
          <a:p>
            <a:pPr algn="l"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>
                    <a:alpha val="40000"/>
                  </a:srgbClr>
                </a:solidFill>
              </a:rPr>
              <a:t>饼图</a:t>
            </a:r>
          </a:p>
          <a:p>
            <a:pPr algn="l"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>
                    <a:alpha val="40000"/>
                  </a:srgbClr>
                </a:solidFill>
              </a:rPr>
              <a:t>散点图</a:t>
            </a:r>
          </a:p>
          <a:p>
            <a:pPr algn="l"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>
                    <a:alpha val="40000"/>
                  </a:srgbClr>
                </a:solidFill>
              </a:rPr>
              <a:t>折线图</a:t>
            </a:r>
          </a:p>
          <a:p>
            <a:pPr algn="l"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>
                    <a:alpha val="40000"/>
                  </a:srgbClr>
                </a:solidFill>
              </a:rPr>
              <a:t>数据透视表</a:t>
            </a:r>
          </a:p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endParaRPr lang="en-US" altLang="zh-CN" sz="2400" b="1" dirty="0">
              <a:solidFill>
                <a:srgbClr val="2965AB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展现不同人种的占比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9689" y="980981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</a:rPr>
              <a:t>第三步：利用频数表绘柱形图</a:t>
            </a:r>
            <a:endParaRPr lang="en-US" sz="2000" b="1" dirty="0">
              <a:solidFill>
                <a:srgbClr val="2965AB"/>
              </a:solidFill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/>
              <a:t>频数表</a:t>
            </a: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30" y="1917065"/>
            <a:ext cx="4358005" cy="5861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45" y="3586480"/>
            <a:ext cx="4803775" cy="2918460"/>
          </a:xfrm>
          <a:prstGeom prst="rect">
            <a:avLst/>
          </a:prstGeom>
        </p:spPr>
      </p:pic>
      <p:cxnSp>
        <p:nvCxnSpPr>
          <p:cNvPr id="8" name="直接箭头连接符 7"/>
          <p:cNvCxnSpPr>
            <a:stCxn id="3" idx="2"/>
            <a:endCxn id="7" idx="0"/>
          </p:cNvCxnSpPr>
          <p:nvPr/>
        </p:nvCxnSpPr>
        <p:spPr>
          <a:xfrm>
            <a:off x="3168650" y="2503170"/>
            <a:ext cx="0" cy="1083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259454" y="2691130"/>
            <a:ext cx="3628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绘制柱形图：全部选中，插入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柱形图，二维第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个（实战）</a:t>
            </a:r>
          </a:p>
        </p:txBody>
      </p:sp>
      <p:sp>
        <p:nvSpPr>
          <p:cNvPr id="10" name="云形标注 9"/>
          <p:cNvSpPr/>
          <p:nvPr/>
        </p:nvSpPr>
        <p:spPr>
          <a:xfrm>
            <a:off x="8606790" y="2503170"/>
            <a:ext cx="2657475" cy="818515"/>
          </a:xfrm>
          <a:prstGeom prst="cloudCallout">
            <a:avLst>
              <a:gd name="adj1" fmla="val -21932"/>
              <a:gd name="adj2" fmla="val 7124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  <a:sym typeface="+mn-ea"/>
              </a:rPr>
              <a:t>易于比较数据间的数量差异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5010" y="3586480"/>
            <a:ext cx="4671060" cy="2927350"/>
          </a:xfrm>
          <a:prstGeom prst="rect">
            <a:avLst/>
          </a:prstGeom>
        </p:spPr>
      </p:pic>
      <p:cxnSp>
        <p:nvCxnSpPr>
          <p:cNvPr id="12" name="直接箭头连接符 11"/>
          <p:cNvCxnSpPr>
            <a:stCxn id="7" idx="3"/>
            <a:endCxn id="11" idx="1"/>
          </p:cNvCxnSpPr>
          <p:nvPr/>
        </p:nvCxnSpPr>
        <p:spPr>
          <a:xfrm>
            <a:off x="5570220" y="5045710"/>
            <a:ext cx="1494790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595620" y="4338955"/>
            <a:ext cx="14433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添加标签、改变颜色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（右击条形，实战）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文化程度分布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9689" y="980981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  <a:sym typeface="+mn-ea"/>
              </a:rPr>
              <a:t>图形做法与人种的柱形图完全相同，省略。</a:t>
            </a:r>
            <a:endParaRPr lang="en-US" altLang="zh-CN" sz="2000" b="1" dirty="0">
              <a:solidFill>
                <a:srgbClr val="2965AB"/>
              </a:solidFill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  <a:sym typeface="+mn-ea"/>
              </a:rPr>
              <a:t>文化程度方面，高中学历最多，大学学历其次，高中以下学历最少</a:t>
            </a:r>
            <a:endParaRPr lang="zh-CN" altLang="en-US" sz="2000" b="1" dirty="0">
              <a:solidFill>
                <a:srgbClr val="2965AB"/>
              </a:solidFill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/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25" y="2379345"/>
            <a:ext cx="5936615" cy="3498215"/>
          </a:xfrm>
          <a:prstGeom prst="rect">
            <a:avLst/>
          </a:prstGeom>
        </p:spPr>
      </p:pic>
      <p:sp>
        <p:nvSpPr>
          <p:cNvPr id="10" name="云形标注 9"/>
          <p:cNvSpPr/>
          <p:nvPr/>
        </p:nvSpPr>
        <p:spPr>
          <a:xfrm>
            <a:off x="6844030" y="2379345"/>
            <a:ext cx="3289935" cy="1417320"/>
          </a:xfrm>
          <a:prstGeom prst="cloudCallout">
            <a:avLst>
              <a:gd name="adj1" fmla="val -21932"/>
              <a:gd name="adj2" fmla="val 7124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文化程度和人种有关系吗？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7488832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文化程度和人种的关系（交叉表柱形图）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9689" y="980981"/>
            <a:ext cx="10081120" cy="36721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</a:rPr>
              <a:t>第一步：</a:t>
            </a:r>
            <a:r>
              <a:rPr lang="zh-CN" altLang="en-US" sz="2000" b="1" dirty="0">
                <a:solidFill>
                  <a:srgbClr val="2965AB"/>
                </a:solidFill>
                <a:sym typeface="+mn-ea"/>
              </a:rPr>
              <a:t>计算统计量的预先工作（做交叉表）</a:t>
            </a: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b="1" dirty="0">
              <a:solidFill>
                <a:srgbClr val="2965AB"/>
              </a:solidFill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b="1" dirty="0">
              <a:solidFill>
                <a:srgbClr val="2965AB"/>
              </a:solidFill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b="1" dirty="0">
              <a:solidFill>
                <a:srgbClr val="2965AB"/>
              </a:solidFill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b="1" dirty="0">
              <a:solidFill>
                <a:srgbClr val="2965AB"/>
              </a:solidFill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  <a:sym typeface="+mn-ea"/>
              </a:rPr>
              <a:t>第二步：编写函数计算统计量   </a:t>
            </a:r>
            <a:r>
              <a:rPr lang="en-US" altLang="zh-CN" sz="2000" b="1" dirty="0">
                <a:solidFill>
                  <a:srgbClr val="2965AB"/>
                </a:solidFill>
                <a:sym typeface="+mn-ea"/>
              </a:rPr>
              <a:t>COUNTIF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S</a:t>
            </a:r>
            <a:r>
              <a:rPr lang="en-US" altLang="zh-CN" sz="2000" b="1" dirty="0">
                <a:solidFill>
                  <a:srgbClr val="2965AB"/>
                </a:solidFill>
                <a:sym typeface="+mn-ea"/>
              </a:rPr>
              <a:t>(D:D,1,E:E,1)/COUNTIF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S</a:t>
            </a:r>
            <a:r>
              <a:rPr lang="en-US" altLang="zh-CN" sz="2000" b="1" dirty="0">
                <a:solidFill>
                  <a:srgbClr val="2965AB"/>
                </a:solidFill>
                <a:sym typeface="+mn-ea"/>
              </a:rPr>
              <a:t>(D:D,1)</a:t>
            </a: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  <a:sym typeface="+mn-ea"/>
              </a:rPr>
              <a:t>关键是含义：第一个括号中，</a:t>
            </a:r>
            <a:r>
              <a:rPr lang="en-US" altLang="zh-CN" sz="2000" b="1" dirty="0">
                <a:solidFill>
                  <a:srgbClr val="2965AB"/>
                </a:solidFill>
                <a:sym typeface="+mn-ea"/>
              </a:rPr>
              <a:t>D:D</a:t>
            </a:r>
            <a:r>
              <a:rPr lang="zh-CN" altLang="en-US" sz="2000" b="1" dirty="0">
                <a:solidFill>
                  <a:srgbClr val="2965AB"/>
                </a:solidFill>
                <a:sym typeface="+mn-ea"/>
              </a:rPr>
              <a:t>，是人种所在列；</a:t>
            </a:r>
            <a:r>
              <a:rPr lang="en-US" altLang="zh-CN" sz="2000" b="1" dirty="0">
                <a:solidFill>
                  <a:srgbClr val="2965AB"/>
                </a:solidFill>
                <a:sym typeface="+mn-ea"/>
              </a:rPr>
              <a:t>1</a:t>
            </a:r>
            <a:r>
              <a:rPr lang="zh-CN" altLang="en-US" sz="2000" b="1" dirty="0">
                <a:solidFill>
                  <a:srgbClr val="2965AB"/>
                </a:solidFill>
                <a:sym typeface="+mn-ea"/>
              </a:rPr>
              <a:t>是白人，</a:t>
            </a:r>
            <a:r>
              <a:rPr lang="en-US" altLang="zh-CN" sz="2000" b="1" dirty="0">
                <a:solidFill>
                  <a:srgbClr val="2965AB"/>
                </a:solidFill>
                <a:sym typeface="+mn-ea"/>
              </a:rPr>
              <a:t>E:E</a:t>
            </a:r>
            <a:r>
              <a:rPr lang="zh-CN" altLang="en-US" sz="2000" b="1" dirty="0">
                <a:solidFill>
                  <a:srgbClr val="2965AB"/>
                </a:solidFill>
                <a:sym typeface="+mn-ea"/>
              </a:rPr>
              <a:t>是文化程度所在列，</a:t>
            </a:r>
            <a:r>
              <a:rPr lang="en-US" altLang="zh-CN" sz="2000" b="1" dirty="0">
                <a:solidFill>
                  <a:srgbClr val="2965AB"/>
                </a:solidFill>
                <a:sym typeface="+mn-ea"/>
              </a:rPr>
              <a:t>1</a:t>
            </a:r>
            <a:r>
              <a:rPr lang="zh-CN" altLang="en-US" sz="2000" b="1" dirty="0">
                <a:solidFill>
                  <a:srgbClr val="2965AB"/>
                </a:solidFill>
                <a:sym typeface="+mn-ea"/>
              </a:rPr>
              <a:t>是高 中以下；整个括号内的含义是：白人之中高中以下人数。分数线。分母是人种中的白人数。整个函数含义：白人中，高中以下所占比重。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实战</a:t>
            </a:r>
            <a:r>
              <a:rPr lang="zh-CN" altLang="en-US" sz="2000" b="1" dirty="0">
                <a:solidFill>
                  <a:srgbClr val="2965AB"/>
                </a:solidFill>
                <a:sym typeface="+mn-ea"/>
              </a:rPr>
              <a:t>：）</a:t>
            </a:r>
            <a:endParaRPr lang="zh-CN" altLang="en-US" sz="2000" b="1" dirty="0">
              <a:solidFill>
                <a:srgbClr val="2965AB"/>
              </a:solidFill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/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50" y="1447800"/>
            <a:ext cx="6383655" cy="14312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15" y="4827107"/>
            <a:ext cx="10821035" cy="1755775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848416" y="4827107"/>
            <a:ext cx="4536440" cy="324485"/>
          </a:xfrm>
          <a:prstGeom prst="round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教育程度和人种的关系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9689" y="980981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</a:rPr>
              <a:t>同理计算其他数据得（</a:t>
            </a:r>
            <a:r>
              <a:rPr lang="zh-CN" altLang="en-US" sz="2000" dirty="0">
                <a:solidFill>
                  <a:srgbClr val="2965AB"/>
                </a:solidFill>
              </a:rPr>
              <a:t>技巧：复制函数，并修改</a:t>
            </a:r>
            <a:r>
              <a:rPr lang="zh-CN" altLang="en-US" sz="2000" b="1" dirty="0">
                <a:solidFill>
                  <a:srgbClr val="2965AB"/>
                </a:solidFill>
              </a:rPr>
              <a:t>）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/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25" y="2049780"/>
            <a:ext cx="11614785" cy="361632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交叉表柱形图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9689" y="98034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</a:rPr>
              <a:t>第四步：绘制柱形图（</a:t>
            </a:r>
            <a:r>
              <a:rPr lang="zh-CN" altLang="en-US" sz="2000" dirty="0">
                <a:solidFill>
                  <a:srgbClr val="2965AB"/>
                </a:solidFill>
              </a:rPr>
              <a:t>二维，簇状）</a:t>
            </a:r>
            <a:endParaRPr lang="en-US" altLang="zh-CN" sz="2000" dirty="0">
              <a:solidFill>
                <a:srgbClr val="2965AB"/>
              </a:solidFill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</a:rPr>
              <a:t>操作：</a:t>
            </a:r>
            <a:r>
              <a:rPr lang="zh-CN" altLang="en-US" sz="2000" dirty="0">
                <a:solidFill>
                  <a:srgbClr val="2965AB"/>
                </a:solidFill>
              </a:rPr>
              <a:t>全部选中交叉表中数据（看右上表），插入，柱形图，二维簇状（实战）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/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" y="1793875"/>
            <a:ext cx="6165850" cy="3662680"/>
          </a:xfrm>
          <a:prstGeom prst="rect">
            <a:avLst/>
          </a:prstGeom>
        </p:spPr>
      </p:pic>
      <p:sp>
        <p:nvSpPr>
          <p:cNvPr id="12" name="云形标注 11"/>
          <p:cNvSpPr/>
          <p:nvPr/>
        </p:nvSpPr>
        <p:spPr>
          <a:xfrm>
            <a:off x="7464152" y="2492895"/>
            <a:ext cx="4513580" cy="3156585"/>
          </a:xfrm>
          <a:prstGeom prst="cloudCallout">
            <a:avLst>
              <a:gd name="adj1" fmla="val -66650"/>
              <a:gd name="adj2" fmla="val 3662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可见在美国工作的亚洲人中高学历者居多，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其他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人种低学历者居多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17" t="42138" r="2862" b="38160"/>
          <a:stretch/>
        </p:blipFill>
        <p:spPr bwMode="auto">
          <a:xfrm>
            <a:off x="7753814" y="116632"/>
            <a:ext cx="4438186" cy="1159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工作类型分布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9689" y="980981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</a:rPr>
              <a:t>绘制工作类型频数分布图（</a:t>
            </a:r>
            <a:r>
              <a:rPr lang="zh-CN" altLang="en-US" sz="2000" dirty="0">
                <a:solidFill>
                  <a:srgbClr val="2965AB"/>
                </a:solidFill>
              </a:rPr>
              <a:t>做法与人种、文化程度相同</a:t>
            </a:r>
            <a:r>
              <a:rPr lang="zh-CN" altLang="en-US" sz="2000" b="1" dirty="0">
                <a:solidFill>
                  <a:srgbClr val="2965AB"/>
                </a:solidFill>
              </a:rPr>
              <a:t>）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/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45" y="1664335"/>
            <a:ext cx="5026025" cy="31908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9425" y="5109845"/>
            <a:ext cx="69272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从图中直观的观察从事技术工作的人数是工业工作的一半</a:t>
            </a:r>
          </a:p>
          <a:p>
            <a:pPr algn="l"/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但从数量上来看，二者其实相差不大，这是由与纵坐标刻度是从1400开始造成的。怎么修正呢？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在图上右击纵坐标轴刻度值，选择“设置坐标轴格式”，把最小值改为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，见右图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1035" y="1314450"/>
            <a:ext cx="2778760" cy="42703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472264" y="2852936"/>
            <a:ext cx="1944216" cy="5967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472264" y="602128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结果，见下页。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工作类型分布（修改后）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9689" y="980981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  <a:sym typeface="+mn-ea"/>
              </a:rPr>
              <a:t>被调查者中工业人员和技术人员几乎各占一半（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实战一下</a:t>
            </a:r>
            <a:r>
              <a:rPr lang="zh-CN" altLang="en-US" sz="2000" b="1" dirty="0">
                <a:solidFill>
                  <a:srgbClr val="2965AB"/>
                </a:solidFill>
                <a:sym typeface="+mn-ea"/>
              </a:rPr>
              <a:t>）</a:t>
            </a:r>
            <a:endParaRPr lang="zh-CN" altLang="en-US" sz="2000" b="1" dirty="0">
              <a:solidFill>
                <a:srgbClr val="2965AB"/>
              </a:solidFill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/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710" y="1883410"/>
            <a:ext cx="6793865" cy="4124960"/>
          </a:xfrm>
          <a:prstGeom prst="rect">
            <a:avLst/>
          </a:prstGeom>
        </p:spPr>
      </p:pic>
      <p:sp>
        <p:nvSpPr>
          <p:cNvPr id="10" name="云形标注 9"/>
          <p:cNvSpPr/>
          <p:nvPr/>
        </p:nvSpPr>
        <p:spPr>
          <a:xfrm>
            <a:off x="7487285" y="1468755"/>
            <a:ext cx="3289935" cy="1417320"/>
          </a:xfrm>
          <a:prstGeom prst="cloudCallout">
            <a:avLst>
              <a:gd name="adj1" fmla="val -21932"/>
              <a:gd name="adj2" fmla="val 7124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不同工作类型的人群的收入水平有差异吗？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不同工作类型之间的平均薪酬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9689" y="98034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</a:rPr>
              <a:t>第一步：建立表格区域</a:t>
            </a: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</a:rPr>
              <a:t>第二步：选择函数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/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5" y="3135313"/>
            <a:ext cx="3432175" cy="5880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335" y="1078230"/>
            <a:ext cx="4834255" cy="4702175"/>
          </a:xfrm>
          <a:prstGeom prst="rect">
            <a:avLst/>
          </a:prstGeom>
        </p:spPr>
      </p:pic>
      <p:cxnSp>
        <p:nvCxnSpPr>
          <p:cNvPr id="8" name="直接箭头连接符 7"/>
          <p:cNvCxnSpPr>
            <a:stCxn id="2" idx="3"/>
            <a:endCxn id="6" idx="1"/>
          </p:cNvCxnSpPr>
          <p:nvPr/>
        </p:nvCxnSpPr>
        <p:spPr>
          <a:xfrm>
            <a:off x="3911600" y="3429635"/>
            <a:ext cx="14357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5447928" y="1412776"/>
            <a:ext cx="100811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120336" y="1700808"/>
            <a:ext cx="93610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447928" y="2996952"/>
            <a:ext cx="14401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328248" y="5229200"/>
            <a:ext cx="57606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951984" y="602128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实战！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344472" y="220486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注意后面的</a:t>
            </a:r>
            <a:r>
              <a:rPr lang="en-US" altLang="zh-CN" dirty="0"/>
              <a:t>s</a:t>
            </a:r>
            <a:r>
              <a:rPr lang="zh-CN" altLang="en-US" dirty="0"/>
              <a:t>，表示跨列操作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不同工作类型间的平均薪酬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9689" y="98034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</a:rPr>
              <a:t>第三补：编写函数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/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479425" y="1551623"/>
            <a:ext cx="21551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编辑函数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5" y="1950720"/>
            <a:ext cx="5781675" cy="3752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894" y="4509120"/>
            <a:ext cx="5188585" cy="6369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40674" y="3627755"/>
            <a:ext cx="36201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或直接在函数框中编写函数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72064" y="980346"/>
            <a:ext cx="53285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选择“年薪”所在列，</a:t>
            </a:r>
            <a:r>
              <a:rPr lang="en-US" altLang="zh-CN" dirty="0"/>
              <a:t>I:I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选择条件所在列：工作类型，</a:t>
            </a:r>
            <a:r>
              <a:rPr lang="en-US" altLang="zh-CN" dirty="0"/>
              <a:t>F:F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输入值，</a:t>
            </a:r>
            <a:r>
              <a:rPr lang="en-US" altLang="zh-CN" dirty="0"/>
              <a:t>1</a:t>
            </a:r>
            <a:r>
              <a:rPr lang="zh-CN" altLang="en-US" dirty="0"/>
              <a:t>工业，还是</a:t>
            </a:r>
            <a:r>
              <a:rPr lang="en-US" altLang="zh-CN" dirty="0"/>
              <a:t>2</a:t>
            </a:r>
            <a:r>
              <a:rPr lang="zh-CN" altLang="en-US" dirty="0"/>
              <a:t>技术，先输入</a:t>
            </a:r>
            <a:r>
              <a:rPr lang="en-US" altLang="zh-CN" dirty="0"/>
              <a:t>1</a:t>
            </a:r>
            <a:r>
              <a:rPr lang="zh-CN" altLang="en-US" dirty="0"/>
              <a:t>，确定。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2564904"/>
            <a:ext cx="21621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48128" y="54452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实战！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不同工作类型间的平均薪酬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9689" y="98034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</a:rPr>
              <a:t>同理计算得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/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45" y="1382395"/>
            <a:ext cx="3211830" cy="5822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25" y="3006090"/>
            <a:ext cx="4454525" cy="3656965"/>
          </a:xfrm>
          <a:prstGeom prst="rect">
            <a:avLst/>
          </a:prstGeom>
        </p:spPr>
      </p:pic>
      <p:cxnSp>
        <p:nvCxnSpPr>
          <p:cNvPr id="8" name="直接箭头连接符 7"/>
          <p:cNvCxnSpPr>
            <a:stCxn id="2" idx="2"/>
          </p:cNvCxnSpPr>
          <p:nvPr/>
        </p:nvCxnSpPr>
        <p:spPr>
          <a:xfrm>
            <a:off x="2296160" y="1964690"/>
            <a:ext cx="0" cy="1057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296160" y="2294255"/>
            <a:ext cx="1769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绘制柱形图（</a:t>
            </a:r>
            <a:r>
              <a:rPr lang="zh-CN" altLang="en-US" sz="2000" dirty="0">
                <a:latin typeface="+mn-ea"/>
              </a:rPr>
              <a:t>方法如前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12" name="云形标注 11"/>
          <p:cNvSpPr/>
          <p:nvPr/>
        </p:nvSpPr>
        <p:spPr>
          <a:xfrm>
            <a:off x="5347335" y="3491230"/>
            <a:ext cx="3289935" cy="1417320"/>
          </a:xfrm>
          <a:prstGeom prst="cloudCallout">
            <a:avLst>
              <a:gd name="adj1" fmla="val -21932"/>
              <a:gd name="adj2" fmla="val 7124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可见技术工作的平均年薪要高于工业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en-US" altLang="zh-CN" b="1" dirty="0">
                <a:solidFill>
                  <a:srgbClr val="2965AB"/>
                </a:solidFill>
              </a:rPr>
              <a:t>Excel</a:t>
            </a:r>
            <a:r>
              <a:rPr kumimoji="1" lang="zh-CN" altLang="en-US" b="1" dirty="0">
                <a:solidFill>
                  <a:srgbClr val="2965AB"/>
                </a:solidFill>
              </a:rPr>
              <a:t>简介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</a:rPr>
              <a:t>Microsoft Office Excel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sz="2000" dirty="0" err="1"/>
              <a:t>Excel是微软公司出品</a:t>
            </a:r>
            <a:r>
              <a:rPr lang="zh-CN" altLang="en-US" sz="2000" dirty="0"/>
              <a:t>的</a:t>
            </a:r>
            <a:r>
              <a:rPr sz="2000" dirty="0" err="1"/>
              <a:t>office办公软件中的一个</a:t>
            </a:r>
            <a:r>
              <a:rPr lang="zh-CN" sz="2000" dirty="0"/>
              <a:t>重要</a:t>
            </a:r>
            <a:r>
              <a:rPr sz="2000" dirty="0" err="1"/>
              <a:t>组件</a:t>
            </a:r>
            <a:endParaRPr lang="en-US" sz="2000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/>
              <a:t>形式</a:t>
            </a:r>
            <a:r>
              <a:rPr sz="2000" dirty="0" err="1"/>
              <a:t>是电子表格</a:t>
            </a:r>
            <a:r>
              <a:rPr sz="2000" dirty="0"/>
              <a:t>，</a:t>
            </a:r>
            <a:r>
              <a:rPr lang="zh-CN" altLang="en-US" sz="2000" dirty="0"/>
              <a:t>具有很</a:t>
            </a:r>
            <a:r>
              <a:rPr sz="2000" dirty="0" err="1"/>
              <a:t>强的数据运算</a:t>
            </a:r>
            <a:r>
              <a:rPr lang="zh-CN" altLang="en-US" sz="2000" dirty="0"/>
              <a:t>和处理能力，尤其是数据制图</a:t>
            </a:r>
            <a:endParaRPr sz="2000" dirty="0"/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</a:rPr>
              <a:t>优点</a:t>
            </a:r>
            <a:endParaRPr lang="en-US" sz="2000" b="1" dirty="0">
              <a:solidFill>
                <a:srgbClr val="2965AB"/>
              </a:solidFill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/>
              <a:t>功能全面</a:t>
            </a:r>
            <a:endParaRPr lang="en-US" altLang="zh-CN" sz="2000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en-US" sz="2000" dirty="0" err="1"/>
              <a:t>操作简单</a:t>
            </a:r>
            <a:endParaRPr lang="en-US" sz="2000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sz="2000" dirty="0" err="1">
                <a:sym typeface="+mn-ea"/>
              </a:rPr>
              <a:t>直观的界面、出色的计算功能和图表工具</a:t>
            </a:r>
            <a:endParaRPr lang="zh-CN" altLang="en-US" sz="2000" dirty="0"/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</a:rPr>
              <a:t>缺点</a:t>
            </a:r>
            <a:endParaRPr lang="en-US" sz="2000" b="1" dirty="0">
              <a:solidFill>
                <a:srgbClr val="2965AB"/>
              </a:solidFill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en-US" sz="2000" dirty="0" err="1">
                <a:sym typeface="+mn-ea"/>
              </a:rPr>
              <a:t>不能满足一些复杂需求</a:t>
            </a:r>
            <a:endParaRPr lang="en-US" sz="2000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en-US" sz="2000" dirty="0">
                <a:sym typeface="+mn-ea"/>
              </a:rPr>
              <a:t>数据处理速度慢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sz="2000" dirty="0">
                <a:sym typeface="+mn-ea"/>
              </a:rPr>
              <a:t>存储数据量有限</a:t>
            </a:r>
            <a:r>
              <a:rPr lang="zh-CN" altLang="en-US" sz="2000" dirty="0">
                <a:sym typeface="+mn-ea"/>
              </a:rPr>
              <a:t>：</a:t>
            </a:r>
            <a:r>
              <a:rPr lang="en-US" altLang="zh-CN" sz="2000" dirty="0">
                <a:sym typeface="+mn-ea"/>
              </a:rPr>
              <a:t>03</a:t>
            </a:r>
            <a:r>
              <a:rPr lang="zh-CN" altLang="en-US" sz="2000" dirty="0">
                <a:sym typeface="+mn-ea"/>
              </a:rPr>
              <a:t>版，</a:t>
            </a:r>
            <a:r>
              <a:rPr lang="en-US" altLang="zh-CN" sz="2000" dirty="0">
                <a:sym typeface="+mn-ea"/>
              </a:rPr>
              <a:t> 65536</a:t>
            </a:r>
            <a:r>
              <a:rPr lang="zh-CN" altLang="en-US" sz="2000" dirty="0">
                <a:sym typeface="+mn-ea"/>
              </a:rPr>
              <a:t>行，</a:t>
            </a:r>
            <a:r>
              <a:rPr lang="en-US" altLang="zh-CN" sz="2000" dirty="0">
                <a:sym typeface="+mn-ea"/>
              </a:rPr>
              <a:t>256</a:t>
            </a:r>
            <a:r>
              <a:rPr lang="zh-CN" altLang="en-US" sz="2000" dirty="0">
                <a:sym typeface="+mn-ea"/>
              </a:rPr>
              <a:t>列</a:t>
            </a:r>
            <a:endParaRPr lang="en-US" altLang="zh-CN" sz="2000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en-US" altLang="zh-CN" sz="2000" dirty="0">
                <a:sym typeface="+mn-ea"/>
              </a:rPr>
              <a:t>07</a:t>
            </a:r>
            <a:r>
              <a:rPr lang="zh-CN" altLang="en-US" sz="2000" dirty="0">
                <a:sym typeface="+mn-ea"/>
              </a:rPr>
              <a:t>版以后，</a:t>
            </a:r>
            <a:r>
              <a:rPr lang="zh-CN" altLang="en-US" sz="2000" dirty="0"/>
              <a:t> </a:t>
            </a:r>
            <a:r>
              <a:rPr lang="en-US" altLang="zh-CN" sz="2000" dirty="0"/>
              <a:t>1048576</a:t>
            </a:r>
            <a:r>
              <a:rPr lang="zh-CN" altLang="en-US" sz="2000" dirty="0"/>
              <a:t>行，</a:t>
            </a:r>
            <a:r>
              <a:rPr lang="en-US" altLang="zh-CN" sz="2000" dirty="0"/>
              <a:t>16384</a:t>
            </a:r>
            <a:r>
              <a:rPr lang="zh-CN" altLang="en-US" sz="2000" dirty="0"/>
              <a:t>列。</a:t>
            </a:r>
            <a:endParaRPr lang="zh-CN" sz="2000" dirty="0"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668645" y="2919730"/>
            <a:ext cx="6153785" cy="3736340"/>
            <a:chOff x="5668645" y="2919730"/>
            <a:chExt cx="6153785" cy="373634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04710" y="2919730"/>
              <a:ext cx="2731770" cy="271018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5668645" y="5949315"/>
              <a:ext cx="6153785" cy="70675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下载地址https://www.cr173.com/soft/250933.html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柱形图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9689" y="98034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</a:rPr>
              <a:t>同理展示不同教育水平之间的收入水平（</a:t>
            </a:r>
            <a:r>
              <a:rPr lang="zh-CN" altLang="en-US" sz="2000" dirty="0">
                <a:solidFill>
                  <a:srgbClr val="2965AB"/>
                </a:solidFill>
              </a:rPr>
              <a:t>普通条图，操作省略</a:t>
            </a:r>
            <a:r>
              <a:rPr lang="zh-CN" altLang="en-US" sz="2000" b="1" dirty="0">
                <a:solidFill>
                  <a:srgbClr val="2965AB"/>
                </a:solidFill>
              </a:rPr>
              <a:t>）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/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75" y="1869440"/>
            <a:ext cx="5197475" cy="31184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000750" y="2385695"/>
            <a:ext cx="33216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可见受教育水平越高，其年平均收入水平越高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479376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目录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79376" y="1412776"/>
            <a:ext cx="10081120" cy="3096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en-US" altLang="zh-CN" sz="2400" b="1" dirty="0">
                <a:solidFill>
                  <a:srgbClr val="2965AB">
                    <a:alpha val="40000"/>
                  </a:srgbClr>
                </a:solidFill>
              </a:rPr>
              <a:t>Excel</a:t>
            </a:r>
            <a:r>
              <a:rPr lang="zh-CN" altLang="zh-CN" sz="2400" b="1" dirty="0">
                <a:solidFill>
                  <a:srgbClr val="2965AB">
                    <a:alpha val="40000"/>
                  </a:srgbClr>
                </a:solidFill>
              </a:rPr>
              <a:t>简介</a:t>
            </a:r>
          </a:p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>
                    <a:alpha val="40000"/>
                  </a:srgbClr>
                </a:solidFill>
              </a:rPr>
              <a:t>图形元素简介</a:t>
            </a:r>
          </a:p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>
                    <a:alpha val="40000"/>
                  </a:srgbClr>
                </a:solidFill>
              </a:rPr>
              <a:t>柱形图</a:t>
            </a:r>
            <a:endParaRPr lang="zh-CN" altLang="en-US" sz="2400" b="1" dirty="0">
              <a:solidFill>
                <a:srgbClr val="2965AB"/>
              </a:solidFill>
            </a:endParaRPr>
          </a:p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/>
                </a:solidFill>
              </a:rPr>
              <a:t>直方图</a:t>
            </a:r>
            <a:endParaRPr lang="en-US" altLang="zh-CN" sz="2400" b="1" dirty="0">
              <a:solidFill>
                <a:srgbClr val="2965AB">
                  <a:alpha val="40000"/>
                </a:srgbClr>
              </a:solidFill>
            </a:endParaRPr>
          </a:p>
          <a:p>
            <a:pPr algn="l"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en-US" altLang="zh-CN" sz="2400" b="1" dirty="0">
                <a:solidFill>
                  <a:srgbClr val="2965AB">
                    <a:alpha val="40000"/>
                  </a:srgbClr>
                </a:solidFill>
              </a:rPr>
              <a:t>饼图</a:t>
            </a:r>
          </a:p>
          <a:p>
            <a:pPr algn="l"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en-US" altLang="zh-CN" sz="2400" b="1" dirty="0">
                <a:solidFill>
                  <a:srgbClr val="2965AB">
                    <a:alpha val="40000"/>
                  </a:srgbClr>
                </a:solidFill>
              </a:rPr>
              <a:t>散点图</a:t>
            </a:r>
          </a:p>
          <a:p>
            <a:pPr algn="l"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>
                    <a:alpha val="40000"/>
                  </a:srgbClr>
                </a:solidFill>
                <a:sym typeface="+mn-ea"/>
              </a:rPr>
              <a:t>数据透视表</a:t>
            </a:r>
            <a:endParaRPr lang="zh-CN" altLang="en-US" sz="2400" b="1" dirty="0">
              <a:solidFill>
                <a:srgbClr val="2965AB"/>
              </a:solidFill>
            </a:endParaRPr>
          </a:p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endParaRPr lang="en-US" altLang="zh-CN" sz="2400" b="1" dirty="0">
              <a:solidFill>
                <a:srgbClr val="2965AB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绘制“员工年龄”直方图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9689" y="980981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</a:rPr>
              <a:t>第一步：选择数据区域（</a:t>
            </a:r>
            <a:r>
              <a:rPr lang="en-US" altLang="zh-CN" sz="2000" b="1" dirty="0">
                <a:solidFill>
                  <a:srgbClr val="2965AB"/>
                </a:solidFill>
              </a:rPr>
              <a:t>B</a:t>
            </a:r>
            <a:r>
              <a:rPr lang="zh-CN" altLang="en-US" sz="2000" b="1" dirty="0">
                <a:solidFill>
                  <a:srgbClr val="2965AB"/>
                </a:solidFill>
              </a:rPr>
              <a:t>列，如左图）。</a:t>
            </a: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</a:rPr>
              <a:t>第二步：插入，图表，选择直方图（见右图）</a:t>
            </a:r>
            <a:endParaRPr lang="zh-CN" altLang="en-US" sz="2000" dirty="0"/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954" y="1851660"/>
            <a:ext cx="5342890" cy="50063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520" y="1862455"/>
            <a:ext cx="766445" cy="4995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展现被调查者的年龄分布情况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9689" y="980981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</a:rPr>
              <a:t>第三步：制图结果</a:t>
            </a:r>
            <a:endParaRPr lang="en-US" sz="20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15" y="2356485"/>
            <a:ext cx="7449820" cy="41300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832304" y="1700808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能否改变“直条”的个数呢？太多不好。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245" y="1766570"/>
            <a:ext cx="3227705" cy="4310380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  <a:sym typeface="+mn-ea"/>
              </a:rPr>
              <a:t>展现被调查者的年龄分布情况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9689" y="980346"/>
            <a:ext cx="10081120" cy="7478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</a:rPr>
              <a:t>第四步：调整直方图</a:t>
            </a:r>
            <a:endParaRPr lang="en-US" altLang="zh-CN" sz="2000" b="1" dirty="0">
              <a:solidFill>
                <a:srgbClr val="2965AB"/>
              </a:solidFill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</a:rPr>
              <a:t>单击选中横坐标刻度标签，右击，设置坐标轴格式，如图：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1373157" y="4408468"/>
            <a:ext cx="3786739" cy="1015663"/>
            <a:chOff x="1663700" y="4864735"/>
            <a:chExt cx="3786739" cy="1015663"/>
          </a:xfrm>
        </p:grpSpPr>
        <p:sp>
          <p:nvSpPr>
            <p:cNvPr id="3" name="文本框 2"/>
            <p:cNvSpPr txBox="1"/>
            <p:nvPr/>
          </p:nvSpPr>
          <p:spPr>
            <a:xfrm>
              <a:off x="1663700" y="4864735"/>
              <a:ext cx="21805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箱数据：通过控制直条个数改变直方图（如</a:t>
              </a: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）</a:t>
              </a:r>
            </a:p>
          </p:txBody>
        </p:sp>
        <p:cxnSp>
          <p:nvCxnSpPr>
            <p:cNvPr id="6" name="直接箭头连接符 5"/>
            <p:cNvCxnSpPr>
              <a:stCxn id="3" idx="3"/>
            </p:cNvCxnSpPr>
            <p:nvPr/>
          </p:nvCxnSpPr>
          <p:spPr>
            <a:xfrm flipV="1">
              <a:off x="3844290" y="4960957"/>
              <a:ext cx="1606149" cy="4116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1663700" y="3075940"/>
            <a:ext cx="3269615" cy="1111885"/>
            <a:chOff x="1663700" y="3075940"/>
            <a:chExt cx="3269615" cy="1111885"/>
          </a:xfrm>
        </p:grpSpPr>
        <p:sp>
          <p:nvSpPr>
            <p:cNvPr id="8" name="文本框 7"/>
            <p:cNvSpPr txBox="1"/>
            <p:nvPr/>
          </p:nvSpPr>
          <p:spPr>
            <a:xfrm>
              <a:off x="1663700" y="3075940"/>
              <a:ext cx="21805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箱宽度：通过控制直条的宽度改变直方图（如</a:t>
              </a: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</a:rPr>
                <a:t>5.0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）</a:t>
              </a:r>
            </a:p>
          </p:txBody>
        </p:sp>
        <p:cxnSp>
          <p:nvCxnSpPr>
            <p:cNvPr id="9" name="直接箭头连接符 8"/>
            <p:cNvCxnSpPr>
              <a:stCxn id="8" idx="3"/>
            </p:cNvCxnSpPr>
            <p:nvPr/>
          </p:nvCxnSpPr>
          <p:spPr>
            <a:xfrm>
              <a:off x="3844290" y="3583772"/>
              <a:ext cx="1089025" cy="6040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951284" y="5740996"/>
            <a:ext cx="3982031" cy="400110"/>
            <a:chOff x="951284" y="5740996"/>
            <a:chExt cx="3982031" cy="400110"/>
          </a:xfrm>
        </p:grpSpPr>
        <p:sp>
          <p:nvSpPr>
            <p:cNvPr id="11" name="文本框 10"/>
            <p:cNvSpPr txBox="1"/>
            <p:nvPr/>
          </p:nvSpPr>
          <p:spPr>
            <a:xfrm>
              <a:off x="951284" y="5740996"/>
              <a:ext cx="30243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数字：可以改变小数位</a:t>
              </a:r>
              <a:endParaRPr lang="en-US" altLang="zh-CN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V="1">
              <a:off x="3553747" y="5740996"/>
              <a:ext cx="1379568" cy="18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8912593" y="4731633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实战。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8D88487-EC19-42CB-94C1-FE997B364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8248" y="1889701"/>
            <a:ext cx="2333625" cy="104775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413E41A-E74B-47E1-B669-C045F9976C25}"/>
              </a:ext>
            </a:extLst>
          </p:cNvPr>
          <p:cNvSpPr/>
          <p:nvPr/>
        </p:nvSpPr>
        <p:spPr>
          <a:xfrm>
            <a:off x="8328248" y="3274219"/>
            <a:ext cx="32486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点击“数字”，在下面的“类别”中选择“数字”，然后更改小数位，如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直方图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9689" y="980981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/>
              <a:t>添加数据标签</a:t>
            </a:r>
            <a:endParaRPr lang="en-US" altLang="zh-CN" sz="2000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/>
              <a:t>单击选中图形，菜单“设计”，选择最左侧的“添加图表元素”，数据标签，选择合适的形式（见右图）</a:t>
            </a: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" y="2594610"/>
            <a:ext cx="9714865" cy="3772535"/>
          </a:xfrm>
          <a:prstGeom prst="rect">
            <a:avLst/>
          </a:prstGeom>
        </p:spPr>
      </p:pic>
      <p:sp>
        <p:nvSpPr>
          <p:cNvPr id="12" name="云形标注 11"/>
          <p:cNvSpPr/>
          <p:nvPr/>
        </p:nvSpPr>
        <p:spPr>
          <a:xfrm>
            <a:off x="7283450" y="1597660"/>
            <a:ext cx="2672080" cy="1991995"/>
          </a:xfrm>
          <a:prstGeom prst="cloudCallout">
            <a:avLst>
              <a:gd name="adj1" fmla="val -21932"/>
              <a:gd name="adj2" fmla="val 7124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可见员工在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38~43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岁的人数最多，总体呈现正态分布。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ACD8BA3-8190-41EA-86DE-AD662E3E0E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1343" b="67850"/>
          <a:stretch/>
        </p:blipFill>
        <p:spPr>
          <a:xfrm>
            <a:off x="10560685" y="836712"/>
            <a:ext cx="1551119" cy="3240360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0CEF4E52-BE17-4D47-B2AF-C461D3936090}"/>
              </a:ext>
            </a:extLst>
          </p:cNvPr>
          <p:cNvSpPr/>
          <p:nvPr/>
        </p:nvSpPr>
        <p:spPr>
          <a:xfrm>
            <a:off x="10560685" y="1700808"/>
            <a:ext cx="719891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F6956FA-0C70-4AAB-9F5A-04220457F1A9}"/>
              </a:ext>
            </a:extLst>
          </p:cNvPr>
          <p:cNvSpPr/>
          <p:nvPr/>
        </p:nvSpPr>
        <p:spPr>
          <a:xfrm>
            <a:off x="10992544" y="3212976"/>
            <a:ext cx="8640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排列图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9689" y="980981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</a:rPr>
              <a:t>排列图是直方图的扩展</a:t>
            </a:r>
            <a:endParaRPr lang="en-US" altLang="zh-CN" sz="2000" b="1" dirty="0">
              <a:solidFill>
                <a:srgbClr val="2965AB"/>
              </a:solidFill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</a:rPr>
              <a:t>操作：</a:t>
            </a:r>
            <a:r>
              <a:rPr lang="zh-CN" altLang="en-US" sz="2000" dirty="0">
                <a:solidFill>
                  <a:srgbClr val="2965AB"/>
                </a:solidFill>
              </a:rPr>
              <a:t>单击选中图形（直条以外的部分都可以）</a:t>
            </a:r>
            <a:endParaRPr lang="en-US" altLang="zh-CN" sz="2000" dirty="0">
              <a:solidFill>
                <a:srgbClr val="2965AB"/>
              </a:solidFill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olidFill>
                  <a:srgbClr val="2965AB"/>
                </a:solidFill>
              </a:rPr>
              <a:t>右击，“更改图表类型”，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/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</p:txBody>
      </p:sp>
      <p:sp>
        <p:nvSpPr>
          <p:cNvPr id="10" name="图表 9"/>
          <p:cNvSpPr/>
          <p:nvPr/>
        </p:nvSpPr>
        <p:spPr>
          <a:xfrm>
            <a:off x="2166938" y="1878806"/>
            <a:ext cx="7858125" cy="3100388"/>
          </a:xfrm>
        </p:spPr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70" y="2820035"/>
            <a:ext cx="8879205" cy="3493135"/>
          </a:xfrm>
          <a:prstGeom prst="rect">
            <a:avLst/>
          </a:prstGeom>
        </p:spPr>
      </p:pic>
      <p:sp>
        <p:nvSpPr>
          <p:cNvPr id="12" name="云形标注 11"/>
          <p:cNvSpPr/>
          <p:nvPr/>
        </p:nvSpPr>
        <p:spPr>
          <a:xfrm>
            <a:off x="9177020" y="1108075"/>
            <a:ext cx="1995805" cy="1559560"/>
          </a:xfrm>
          <a:prstGeom prst="cloudCallout">
            <a:avLst>
              <a:gd name="adj1" fmla="val -21932"/>
              <a:gd name="adj2" fmla="val 7124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右侧纵轴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显示的是累计频率（图中的红线）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571" y="698805"/>
            <a:ext cx="2667000" cy="12858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184232" y="1257571"/>
            <a:ext cx="775204" cy="752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479376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目录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79376" y="1412776"/>
            <a:ext cx="10081120" cy="3096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>
                    <a:alpha val="40000"/>
                  </a:srgbClr>
                </a:solidFill>
              </a:rPr>
              <a:t>Excel简介</a:t>
            </a:r>
            <a:endParaRPr lang="zh-CN" altLang="zh-CN" sz="2400" b="1" dirty="0">
              <a:solidFill>
                <a:srgbClr val="2965AB"/>
              </a:solidFill>
            </a:endParaRPr>
          </a:p>
          <a:p>
            <a:pPr algn="l"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>
                    <a:alpha val="40000"/>
                  </a:srgbClr>
                </a:solidFill>
              </a:rPr>
              <a:t>图形元素简介</a:t>
            </a:r>
          </a:p>
          <a:p>
            <a:pPr algn="l"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>
                    <a:alpha val="40000"/>
                  </a:srgbClr>
                </a:solidFill>
              </a:rPr>
              <a:t>柱形图</a:t>
            </a:r>
          </a:p>
          <a:p>
            <a:pPr algn="l"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>
                    <a:alpha val="40000"/>
                  </a:srgbClr>
                </a:solidFill>
              </a:rPr>
              <a:t>直方图</a:t>
            </a:r>
          </a:p>
          <a:p>
            <a:pPr algn="l"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en-US" altLang="zh-CN" sz="2400" b="1" dirty="0">
                <a:solidFill>
                  <a:srgbClr val="2965AB"/>
                </a:solidFill>
              </a:rPr>
              <a:t>饼图</a:t>
            </a:r>
            <a:endParaRPr lang="zh-CN" altLang="en-US" sz="2400" b="1" dirty="0">
              <a:solidFill>
                <a:srgbClr val="2965AB">
                  <a:alpha val="40000"/>
                </a:srgbClr>
              </a:solidFill>
            </a:endParaRPr>
          </a:p>
          <a:p>
            <a:pPr algn="l"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>
                    <a:alpha val="40000"/>
                  </a:srgbClr>
                </a:solidFill>
              </a:rPr>
              <a:t>散点图</a:t>
            </a:r>
          </a:p>
          <a:p>
            <a:pPr algn="l"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>
                    <a:alpha val="40000"/>
                  </a:srgbClr>
                </a:solidFill>
              </a:rPr>
              <a:t>折线图</a:t>
            </a:r>
          </a:p>
          <a:p>
            <a:pPr algn="l"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>
                    <a:alpha val="40000"/>
                  </a:srgbClr>
                </a:solidFill>
                <a:sym typeface="+mn-ea"/>
              </a:rPr>
              <a:t>数据透视表</a:t>
            </a:r>
            <a:endParaRPr lang="zh-CN" altLang="en-US" sz="2400" b="1" dirty="0">
              <a:solidFill>
                <a:srgbClr val="2965AB">
                  <a:alpha val="40000"/>
                </a:srgbClr>
              </a:solidFill>
            </a:endParaRPr>
          </a:p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endParaRPr lang="en-US" altLang="zh-CN" sz="2400" b="1" dirty="0">
              <a:solidFill>
                <a:srgbClr val="2965AB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饼图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  <a:sym typeface="+mn-ea"/>
              </a:rPr>
              <a:t>目标：做“文化程度”的饼图</a:t>
            </a:r>
            <a:endParaRPr lang="zh-CN" altLang="en-US" sz="2000" b="1" dirty="0">
              <a:solidFill>
                <a:srgbClr val="2965AB"/>
              </a:solidFill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en-US" altLang="zh-CN" sz="2000" dirty="0"/>
              <a:t>1.</a:t>
            </a:r>
            <a:r>
              <a:rPr lang="zh-CN" altLang="en-US" sz="2000" dirty="0"/>
              <a:t>统计频数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/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en-US" altLang="zh-CN" sz="2000" dirty="0"/>
              <a:t>2.</a:t>
            </a:r>
            <a:r>
              <a:rPr lang="zh-CN" altLang="en-US" sz="2000" dirty="0"/>
              <a:t>绘制饼图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2195830"/>
            <a:ext cx="5760720" cy="5067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720" y="3413978"/>
            <a:ext cx="4135755" cy="30333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392144" y="1052736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做法：选中数据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/>
          <a:srcRect l="32360" t="62115" r="35510" b="26981"/>
          <a:stretch/>
        </p:blipFill>
        <p:spPr>
          <a:xfrm>
            <a:off x="7788188" y="1535345"/>
            <a:ext cx="3672408" cy="64807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472416" y="2312627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插入，图表，饼图（二维）：结果，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饼图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  <a:sym typeface="+mn-ea"/>
              </a:rPr>
              <a:t>调整图形</a:t>
            </a:r>
            <a:endParaRPr lang="zh-CN" altLang="en-US" sz="2000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菜单“设计”，“快速布局”，自由选择目标样式</a:t>
            </a:r>
            <a:endParaRPr lang="zh-CN" altLang="en-US" sz="2000" dirty="0"/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760" y="2308225"/>
            <a:ext cx="3775075" cy="3946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159875" y="3296285"/>
            <a:ext cx="22301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通过饼图可以清晰地看出各个成分在总体中的占比。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117" y="2308225"/>
            <a:ext cx="2955449" cy="341835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C76453D-BF52-42BE-B23F-03C369075466}"/>
              </a:ext>
            </a:extLst>
          </p:cNvPr>
          <p:cNvSpPr/>
          <p:nvPr/>
        </p:nvSpPr>
        <p:spPr>
          <a:xfrm>
            <a:off x="1367208" y="2636912"/>
            <a:ext cx="84036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en-US" altLang="zh-CN" b="1" dirty="0">
                <a:solidFill>
                  <a:srgbClr val="2965AB"/>
                </a:solidFill>
              </a:rPr>
              <a:t>Excel</a:t>
            </a:r>
            <a:r>
              <a:rPr kumimoji="1" lang="zh-CN" altLang="en-US" b="1" dirty="0">
                <a:solidFill>
                  <a:srgbClr val="2965AB"/>
                </a:solidFill>
              </a:rPr>
              <a:t>简介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234" y="1081204"/>
            <a:ext cx="9452610" cy="54114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54270" y="3879850"/>
            <a:ext cx="25533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800" dirty="0">
                <a:latin typeface="微软雅黑" panose="020B0503020204020204" charset="-122"/>
                <a:ea typeface="微软雅黑" panose="020B0503020204020204" charset="-122"/>
              </a:rPr>
              <a:t>工作簿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613535" y="2482215"/>
            <a:ext cx="9234805" cy="1746250"/>
            <a:chOff x="1613535" y="2482215"/>
            <a:chExt cx="9234805" cy="1746250"/>
          </a:xfrm>
        </p:grpSpPr>
        <p:sp>
          <p:nvSpPr>
            <p:cNvPr id="7" name="圆角矩形 6"/>
            <p:cNvSpPr/>
            <p:nvPr/>
          </p:nvSpPr>
          <p:spPr>
            <a:xfrm>
              <a:off x="1613535" y="2482215"/>
              <a:ext cx="9234805" cy="287655"/>
            </a:xfrm>
            <a:prstGeom prst="roundRect">
              <a:avLst/>
            </a:prstGeom>
            <a:noFill/>
            <a:ln w="508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867015" y="3644900"/>
              <a:ext cx="255333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latin typeface="微软雅黑" panose="020B0503020204020204" charset="-122"/>
                  <a:ea typeface="微软雅黑" panose="020B0503020204020204" charset="-122"/>
                </a:rPr>
                <a:t>列</a:t>
              </a:r>
              <a:r>
                <a:rPr lang="zh-CN" altLang="zh-CN" sz="3200" dirty="0">
                  <a:latin typeface="微软雅黑" panose="020B0503020204020204" charset="-122"/>
                  <a:ea typeface="微软雅黑" panose="020B0503020204020204" charset="-122"/>
                </a:rPr>
                <a:t>号</a:t>
              </a: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9143365" y="2792730"/>
              <a:ext cx="635" cy="8521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1369695" y="2769870"/>
            <a:ext cx="2560955" cy="3336925"/>
            <a:chOff x="1369695" y="2769870"/>
            <a:chExt cx="2560955" cy="3336925"/>
          </a:xfrm>
        </p:grpSpPr>
        <p:sp>
          <p:nvSpPr>
            <p:cNvPr id="8" name="圆角矩形 7"/>
            <p:cNvSpPr/>
            <p:nvPr/>
          </p:nvSpPr>
          <p:spPr>
            <a:xfrm>
              <a:off x="1369695" y="2769870"/>
              <a:ext cx="243840" cy="3336925"/>
            </a:xfrm>
            <a:prstGeom prst="roundRect">
              <a:avLst/>
            </a:prstGeom>
            <a:noFill/>
            <a:ln w="50800"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489835" y="3373120"/>
              <a:ext cx="144081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latin typeface="微软雅黑" panose="020B0503020204020204" charset="-122"/>
                  <a:ea typeface="微软雅黑" panose="020B0503020204020204" charset="-122"/>
                </a:rPr>
                <a:t>行</a:t>
              </a:r>
              <a:r>
                <a:rPr lang="zh-CN" altLang="zh-CN" sz="3200" dirty="0">
                  <a:latin typeface="微软雅黑" panose="020B0503020204020204" charset="-122"/>
                  <a:ea typeface="微软雅黑" panose="020B0503020204020204" charset="-122"/>
                </a:rPr>
                <a:t>号</a:t>
              </a:r>
            </a:p>
          </p:txBody>
        </p:sp>
        <p:cxnSp>
          <p:nvCxnSpPr>
            <p:cNvPr id="13" name="直接箭头连接符 12"/>
            <p:cNvCxnSpPr>
              <a:endCxn id="12" idx="1"/>
            </p:cNvCxnSpPr>
            <p:nvPr/>
          </p:nvCxnSpPr>
          <p:spPr>
            <a:xfrm flipV="1">
              <a:off x="1650365" y="3665220"/>
              <a:ext cx="839470" cy="38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1991360" y="4989195"/>
            <a:ext cx="1938655" cy="1311910"/>
            <a:chOff x="1991360" y="4989195"/>
            <a:chExt cx="1938655" cy="1311910"/>
          </a:xfrm>
        </p:grpSpPr>
        <p:sp>
          <p:nvSpPr>
            <p:cNvPr id="14" name="圆角矩形 13"/>
            <p:cNvSpPr/>
            <p:nvPr/>
          </p:nvSpPr>
          <p:spPr>
            <a:xfrm>
              <a:off x="1991360" y="5969635"/>
              <a:ext cx="1938655" cy="331470"/>
            </a:xfrm>
            <a:prstGeom prst="roundRect">
              <a:avLst/>
            </a:prstGeom>
            <a:noFill/>
            <a:ln w="50800" cmpd="sng">
              <a:solidFill>
                <a:srgbClr val="3BBC5D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240280" y="4989195"/>
              <a:ext cx="144081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3200">
                  <a:latin typeface="微软雅黑" panose="020B0503020204020204" charset="-122"/>
                  <a:ea typeface="微软雅黑" panose="020B0503020204020204" charset="-122"/>
                </a:rPr>
                <a:t>工作表</a:t>
              </a:r>
            </a:p>
          </p:txBody>
        </p:sp>
        <p:cxnSp>
          <p:nvCxnSpPr>
            <p:cNvPr id="16" name="直接箭头连接符 15"/>
            <p:cNvCxnSpPr>
              <a:stCxn id="14" idx="0"/>
              <a:endCxn id="15" idx="2"/>
            </p:cNvCxnSpPr>
            <p:nvPr/>
          </p:nvCxnSpPr>
          <p:spPr>
            <a:xfrm flipV="1">
              <a:off x="2961005" y="5572760"/>
              <a:ext cx="0" cy="396875"/>
            </a:xfrm>
            <a:prstGeom prst="straightConnector1">
              <a:avLst/>
            </a:prstGeom>
            <a:ln>
              <a:solidFill>
                <a:srgbClr val="3BBC5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6807241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“人种”、“有无医疗保险”的饼图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59710" y="6068060"/>
            <a:ext cx="22301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可见被调查者中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白人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占绝大多数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740" y="2423160"/>
            <a:ext cx="3369310" cy="36449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625" y="1210310"/>
            <a:ext cx="1032510" cy="32486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1455" y="1224280"/>
            <a:ext cx="2659380" cy="4902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8125" y="2872105"/>
            <a:ext cx="2632710" cy="2954655"/>
          </a:xfrm>
          <a:prstGeom prst="rect">
            <a:avLst/>
          </a:prstGeom>
        </p:spPr>
      </p:pic>
      <p:cxnSp>
        <p:nvCxnSpPr>
          <p:cNvPr id="14" name="直接箭头连接符 13"/>
          <p:cNvCxnSpPr>
            <a:endCxn id="12" idx="1"/>
          </p:cNvCxnSpPr>
          <p:nvPr/>
        </p:nvCxnSpPr>
        <p:spPr>
          <a:xfrm flipV="1">
            <a:off x="8328660" y="1469390"/>
            <a:ext cx="772795" cy="158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0424795" y="1714500"/>
            <a:ext cx="13335" cy="115760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425" y="1224280"/>
            <a:ext cx="581025" cy="410654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9110" y="1389380"/>
            <a:ext cx="4559935" cy="480060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/>
        </p:nvCxnSpPr>
        <p:spPr>
          <a:xfrm>
            <a:off x="1193165" y="1629410"/>
            <a:ext cx="57594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7" idx="2"/>
            <a:endCxn id="7" idx="0"/>
          </p:cNvCxnSpPr>
          <p:nvPr/>
        </p:nvCxnSpPr>
        <p:spPr>
          <a:xfrm>
            <a:off x="4049395" y="1869440"/>
            <a:ext cx="0" cy="5537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329420" y="6068060"/>
            <a:ext cx="22301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有保险的人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大约占三分之二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689725" y="1069340"/>
            <a:ext cx="0" cy="5248275"/>
          </a:xfrm>
          <a:prstGeom prst="line">
            <a:avLst/>
          </a:prstGeom>
          <a:ln w="3175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6C5CC3B2-E876-41B6-A22C-1D3AF1C2FC8B}"/>
              </a:ext>
            </a:extLst>
          </p:cNvPr>
          <p:cNvSpPr txBox="1"/>
          <p:nvPr/>
        </p:nvSpPr>
        <p:spPr>
          <a:xfrm>
            <a:off x="479376" y="836712"/>
            <a:ext cx="680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方法相同：选中原始数据，统计频数，插入饼图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  <a:sym typeface="+mn-ea"/>
              </a:rPr>
              <a:t>“分裂式”饼图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cxnSp>
        <p:nvCxnSpPr>
          <p:cNvPr id="30" name="直接箭头连接符 29"/>
          <p:cNvCxnSpPr>
            <a:stCxn id="29" idx="2"/>
            <a:endCxn id="29" idx="2"/>
          </p:cNvCxnSpPr>
          <p:nvPr/>
        </p:nvCxnSpPr>
        <p:spPr>
          <a:xfrm>
            <a:off x="5538470" y="5949315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  <a:sym typeface="+mn-ea"/>
              </a:rPr>
              <a:t>可以把饼“掰开”，或同时掰开，或只掰出某一瓣。</a:t>
            </a:r>
            <a:endParaRPr lang="en-US" altLang="zh-CN" sz="2000" b="1" dirty="0">
              <a:solidFill>
                <a:srgbClr val="2965AB"/>
              </a:solidFill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olidFill>
                  <a:srgbClr val="2965AB"/>
                </a:solidFill>
                <a:sym typeface="+mn-ea"/>
              </a:rPr>
              <a:t>操作：单击选中图形的饼状部分，按住拖动，整体拆分。选中某一块拖动，部分拆分</a:t>
            </a:r>
            <a:endParaRPr lang="zh-CN" altLang="en-US" sz="2000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/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5" y="2144395"/>
            <a:ext cx="2594610" cy="271272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1057E3AA-C199-4195-8224-AC0840B85BAF}"/>
              </a:ext>
            </a:extLst>
          </p:cNvPr>
          <p:cNvGrpSpPr/>
          <p:nvPr/>
        </p:nvGrpSpPr>
        <p:grpSpPr>
          <a:xfrm>
            <a:off x="3752850" y="1958340"/>
            <a:ext cx="3571875" cy="3615690"/>
            <a:chOff x="3752850" y="1958340"/>
            <a:chExt cx="3571875" cy="361569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2850" y="1958340"/>
              <a:ext cx="3571875" cy="308610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4424045" y="5175250"/>
              <a:ext cx="223012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拖动整体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14C1C09-1889-444F-8541-84908D105C2D}"/>
              </a:ext>
            </a:extLst>
          </p:cNvPr>
          <p:cNvGrpSpPr/>
          <p:nvPr/>
        </p:nvGrpSpPr>
        <p:grpSpPr>
          <a:xfrm>
            <a:off x="7833995" y="1927225"/>
            <a:ext cx="3648075" cy="3646805"/>
            <a:chOff x="7833995" y="1927225"/>
            <a:chExt cx="3648075" cy="364680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33995" y="1927225"/>
              <a:ext cx="3648075" cy="3057525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8542655" y="5175250"/>
              <a:ext cx="223012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>
                  <a:latin typeface="微软雅黑" panose="020B0503020204020204" charset="-122"/>
                  <a:ea typeface="微软雅黑" panose="020B0503020204020204" charset="-122"/>
                </a:rPr>
                <a:t>拖动局部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479376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目录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79376" y="1412776"/>
            <a:ext cx="10081120" cy="3096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>
                    <a:alpha val="40000"/>
                  </a:srgbClr>
                </a:solidFill>
              </a:rPr>
              <a:t>Excel简介</a:t>
            </a:r>
            <a:endParaRPr lang="zh-CN" altLang="zh-CN" sz="2400" b="1" dirty="0">
              <a:solidFill>
                <a:srgbClr val="2965AB"/>
              </a:solidFill>
            </a:endParaRPr>
          </a:p>
          <a:p>
            <a:pPr algn="l"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>
                    <a:alpha val="40000"/>
                  </a:srgbClr>
                </a:solidFill>
              </a:rPr>
              <a:t>图形元素简介</a:t>
            </a:r>
          </a:p>
          <a:p>
            <a:pPr algn="l"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>
                    <a:alpha val="40000"/>
                  </a:srgbClr>
                </a:solidFill>
              </a:rPr>
              <a:t>柱形图</a:t>
            </a:r>
          </a:p>
          <a:p>
            <a:pPr algn="l"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>
                    <a:alpha val="40000"/>
                  </a:srgbClr>
                </a:solidFill>
              </a:rPr>
              <a:t>直方图</a:t>
            </a:r>
          </a:p>
          <a:p>
            <a:pPr algn="l"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>
                    <a:alpha val="40000"/>
                  </a:srgbClr>
                </a:solidFill>
              </a:rPr>
              <a:t>饼图</a:t>
            </a:r>
          </a:p>
          <a:p>
            <a:pPr algn="l"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en-US" altLang="zh-CN" sz="2400" b="1" dirty="0">
                <a:solidFill>
                  <a:srgbClr val="2965AB"/>
                </a:solidFill>
              </a:rPr>
              <a:t>散点图</a:t>
            </a:r>
            <a:endParaRPr lang="zh-CN" altLang="en-US" sz="2400" b="1" dirty="0">
              <a:solidFill>
                <a:srgbClr val="2965AB">
                  <a:alpha val="40000"/>
                </a:srgbClr>
              </a:solidFill>
            </a:endParaRPr>
          </a:p>
          <a:p>
            <a:pPr algn="l"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>
                    <a:alpha val="40000"/>
                  </a:srgbClr>
                </a:solidFill>
              </a:rPr>
              <a:t>折线图</a:t>
            </a:r>
          </a:p>
          <a:p>
            <a:pPr algn="l"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>
                    <a:alpha val="40000"/>
                  </a:srgbClr>
                </a:solidFill>
                <a:sym typeface="+mn-ea"/>
              </a:rPr>
              <a:t>数据透视表</a:t>
            </a:r>
            <a:endParaRPr lang="zh-CN" altLang="en-US" sz="2400" b="1" dirty="0">
              <a:solidFill>
                <a:srgbClr val="2965AB">
                  <a:alpha val="40000"/>
                </a:srgbClr>
              </a:solidFill>
            </a:endParaRPr>
          </a:p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endParaRPr lang="en-US" altLang="zh-CN" sz="2400" b="1" dirty="0">
              <a:solidFill>
                <a:srgbClr val="2965AB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散点图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998496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</a:rPr>
              <a:t>用来查看两个数值型变量之间的关系。例：数学成绩与物理成绩是否存在关系？</a:t>
            </a:r>
            <a:endParaRPr lang="en-US" sz="2000" b="1" dirty="0">
              <a:solidFill>
                <a:srgbClr val="2965AB"/>
              </a:solidFill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en-US" altLang="zh-CN" sz="2000" dirty="0"/>
              <a:t>1.</a:t>
            </a:r>
            <a:r>
              <a:rPr lang="zh-CN" altLang="en-US" sz="2000" dirty="0"/>
              <a:t> 打开数据文件：第二章数据</a:t>
            </a:r>
            <a:r>
              <a:rPr lang="en-US" altLang="zh-CN" sz="2000" dirty="0"/>
              <a:t>.xlsx</a:t>
            </a:r>
            <a:r>
              <a:rPr lang="zh-CN" altLang="en-US" sz="2000" dirty="0"/>
              <a:t>，成绩。</a:t>
            </a:r>
            <a:endParaRPr lang="en-US" altLang="zh-CN" sz="2000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en-US" altLang="zh-CN" sz="2000" dirty="0"/>
              <a:t>2.</a:t>
            </a:r>
            <a:r>
              <a:rPr lang="zh-CN" altLang="en-US" sz="2000" dirty="0"/>
              <a:t>选中数据，包括变量名（或选中</a:t>
            </a:r>
            <a:r>
              <a:rPr lang="en-US" altLang="zh-CN" sz="2000" dirty="0"/>
              <a:t>BC</a:t>
            </a:r>
            <a:r>
              <a:rPr lang="zh-CN" altLang="en-US" sz="2000" dirty="0"/>
              <a:t>两列）。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en-US" altLang="zh-CN" sz="2000" dirty="0"/>
              <a:t>3.</a:t>
            </a:r>
            <a:r>
              <a:rPr lang="zh-CN" altLang="en-US" sz="2000" dirty="0"/>
              <a:t>菜单“插入</a:t>
            </a:r>
            <a:r>
              <a:rPr lang="en-US" altLang="zh-CN" sz="2000" dirty="0"/>
              <a:t>—</a:t>
            </a:r>
            <a:r>
              <a:rPr lang="zh-CN" altLang="en-US" sz="2000" dirty="0"/>
              <a:t>图形”，选择散点图。</a:t>
            </a:r>
            <a:endParaRPr lang="en-US" sz="2000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569" y="2636912"/>
            <a:ext cx="1586865" cy="43992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8090" y="2948940"/>
            <a:ext cx="4882515" cy="288671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100820" y="3884930"/>
            <a:ext cx="19983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有毛病么？由于横纵坐标的刻度的影响，此图并不美观。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散点图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40836" y="836712"/>
            <a:ext cx="10081120" cy="11832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en-US" sz="2000" dirty="0"/>
              <a:t>4.</a:t>
            </a:r>
            <a:r>
              <a:rPr lang="zh-CN" altLang="en-US" sz="2000" dirty="0"/>
              <a:t>调整坐标轴，并添加趋势线</a:t>
            </a:r>
            <a:endParaRPr lang="en-US" altLang="zh-CN" sz="2000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/>
              <a:t>调整坐标轴：选中横坐标刻度（或纵坐标），右击，设置坐标轴格式，见左图。</a:t>
            </a:r>
            <a:endParaRPr lang="en-US" altLang="zh-CN" sz="2000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/>
              <a:t>添加趋势线：菜单“设计”，添加图表元素，趋势线，线性（见中图）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sz="2000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4" y="2104275"/>
            <a:ext cx="3394075" cy="33731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580755" y="5393690"/>
            <a:ext cx="19983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可见数学成绩好的话，其物理成往往也好。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815" y="2019935"/>
            <a:ext cx="5610225" cy="335661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612DCEF-E969-4279-A8A1-8404A44C75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66" t="17450" r="72161" b="35300"/>
          <a:stretch/>
        </p:blipFill>
        <p:spPr>
          <a:xfrm>
            <a:off x="3516275" y="2210446"/>
            <a:ext cx="2877540" cy="386795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3A64FC0-E5EE-4C2D-81BA-1D688EBDAA4E}"/>
              </a:ext>
            </a:extLst>
          </p:cNvPr>
          <p:cNvSpPr txBox="1"/>
          <p:nvPr/>
        </p:nvSpPr>
        <p:spPr>
          <a:xfrm>
            <a:off x="187960" y="5661248"/>
            <a:ext cx="287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把最小值都改成</a:t>
            </a:r>
            <a:r>
              <a:rPr lang="en-US" altLang="zh-CN" dirty="0"/>
              <a:t>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479376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目录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79376" y="1412776"/>
            <a:ext cx="10081120" cy="3096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>
                    <a:alpha val="40000"/>
                  </a:srgbClr>
                </a:solidFill>
              </a:rPr>
              <a:t>Excel简介</a:t>
            </a:r>
            <a:endParaRPr lang="zh-CN" altLang="zh-CN" sz="2400" b="1" dirty="0">
              <a:solidFill>
                <a:srgbClr val="2965AB"/>
              </a:solidFill>
            </a:endParaRPr>
          </a:p>
          <a:p>
            <a:pPr algn="l"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>
                    <a:alpha val="40000"/>
                  </a:srgbClr>
                </a:solidFill>
              </a:rPr>
              <a:t>图形元素简介</a:t>
            </a:r>
          </a:p>
          <a:p>
            <a:pPr algn="l"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>
                    <a:alpha val="40000"/>
                  </a:srgbClr>
                </a:solidFill>
              </a:rPr>
              <a:t>柱形图</a:t>
            </a:r>
          </a:p>
          <a:p>
            <a:pPr algn="l"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>
                    <a:alpha val="40000"/>
                  </a:srgbClr>
                </a:solidFill>
              </a:rPr>
              <a:t>直方图</a:t>
            </a:r>
          </a:p>
          <a:p>
            <a:pPr algn="l"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>
                    <a:alpha val="40000"/>
                  </a:srgbClr>
                </a:solidFill>
              </a:rPr>
              <a:t>饼图</a:t>
            </a:r>
          </a:p>
          <a:p>
            <a:pPr algn="l"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>
                    <a:alpha val="40000"/>
                  </a:srgbClr>
                </a:solidFill>
              </a:rPr>
              <a:t>散点图</a:t>
            </a:r>
          </a:p>
          <a:p>
            <a:pPr algn="l"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en-US" altLang="zh-CN" sz="2400" b="1" dirty="0">
                <a:solidFill>
                  <a:srgbClr val="2965AB"/>
                </a:solidFill>
              </a:rPr>
              <a:t>折线图</a:t>
            </a:r>
            <a:endParaRPr lang="zh-CN" altLang="en-US" sz="2400" b="1" dirty="0">
              <a:solidFill>
                <a:srgbClr val="2965AB">
                  <a:alpha val="40000"/>
                </a:srgbClr>
              </a:solidFill>
            </a:endParaRPr>
          </a:p>
          <a:p>
            <a:pPr algn="l"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>
                    <a:alpha val="40000"/>
                  </a:srgbClr>
                </a:solidFill>
              </a:rPr>
              <a:t>数据透视表</a:t>
            </a:r>
          </a:p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endParaRPr lang="en-US" altLang="zh-CN" sz="2400" b="1" dirty="0">
              <a:solidFill>
                <a:srgbClr val="2965AB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折线图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</a:rPr>
              <a:t>一般用于时间序列，就是按时间先后顺序纪录的数据。例：做数学成绩线图</a:t>
            </a:r>
            <a:endParaRPr lang="en-US" sz="2000" b="1" dirty="0">
              <a:solidFill>
                <a:srgbClr val="2965AB"/>
              </a:solidFill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en-US" altLang="zh-CN" sz="2000" dirty="0"/>
              <a:t>1.</a:t>
            </a:r>
            <a:r>
              <a:rPr lang="zh-CN" altLang="en-US" sz="2000" dirty="0"/>
              <a:t>选择数据（考试场次和数学）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en-US" altLang="zh-CN" sz="2000" dirty="0"/>
              <a:t>2.</a:t>
            </a:r>
            <a:r>
              <a:rPr lang="zh-CN" altLang="en-US" sz="2000" dirty="0"/>
              <a:t>插入，图表，选择折线图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50" y="2308225"/>
            <a:ext cx="1634490" cy="4464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7790" y="3016250"/>
            <a:ext cx="5132070" cy="3048635"/>
          </a:xfrm>
          <a:prstGeom prst="rect">
            <a:avLst/>
          </a:prstGeom>
        </p:spPr>
      </p:pic>
      <p:sp>
        <p:nvSpPr>
          <p:cNvPr id="12" name="云形标注 11"/>
          <p:cNvSpPr/>
          <p:nvPr/>
        </p:nvSpPr>
        <p:spPr>
          <a:xfrm>
            <a:off x="7761605" y="1403350"/>
            <a:ext cx="3116580" cy="1942465"/>
          </a:xfrm>
          <a:prstGeom prst="cloudCallout">
            <a:avLst>
              <a:gd name="adj1" fmla="val -21932"/>
              <a:gd name="adj2" fmla="val 7124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可见该学生的成绩先升后降，可以从转折点分析其成绩下滑原因。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折线图（多重折线图）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</a:rPr>
              <a:t>目标：展示京、津、冀</a:t>
            </a:r>
            <a:r>
              <a:rPr lang="en-US" altLang="zh-CN" sz="2000" b="1" dirty="0">
                <a:solidFill>
                  <a:srgbClr val="2965AB"/>
                </a:solidFill>
              </a:rPr>
              <a:t>GDP</a:t>
            </a:r>
            <a:r>
              <a:rPr lang="zh-CN" altLang="en-US" sz="2000" b="1" dirty="0">
                <a:solidFill>
                  <a:srgbClr val="2965AB"/>
                </a:solidFill>
              </a:rPr>
              <a:t>的变化</a:t>
            </a:r>
            <a:endParaRPr lang="en-US" sz="2000" b="1" dirty="0">
              <a:solidFill>
                <a:srgbClr val="2965AB"/>
              </a:solidFill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en-US" altLang="zh-CN" sz="2000" dirty="0"/>
              <a:t>1.</a:t>
            </a:r>
            <a:r>
              <a:rPr lang="zh-CN" altLang="en-US" sz="2000" dirty="0"/>
              <a:t>选择数据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en-US" altLang="zh-CN" sz="2000" dirty="0"/>
              <a:t>2.</a:t>
            </a:r>
            <a:r>
              <a:rPr lang="zh-CN" altLang="en-US" sz="2000" dirty="0"/>
              <a:t>绘制折线图：插入，图表，折线图，结果：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227" y="2264622"/>
            <a:ext cx="9004935" cy="10871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349615" y="4405630"/>
            <a:ext cx="19983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可以直观的展现京、津、冀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GDP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的变化趋势，尤其是便于比较分析。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130" y="3378200"/>
            <a:ext cx="5605780" cy="3342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479376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目录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79376" y="1412776"/>
            <a:ext cx="10081120" cy="3096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>
                    <a:alpha val="40000"/>
                  </a:srgbClr>
                </a:solidFill>
              </a:rPr>
              <a:t>Excel简介</a:t>
            </a:r>
            <a:endParaRPr lang="zh-CN" altLang="zh-CN" sz="2400" b="1" dirty="0">
              <a:solidFill>
                <a:srgbClr val="2965AB"/>
              </a:solidFill>
            </a:endParaRPr>
          </a:p>
          <a:p>
            <a:pPr algn="l"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>
                    <a:alpha val="40000"/>
                  </a:srgbClr>
                </a:solidFill>
              </a:rPr>
              <a:t>图形元素简介</a:t>
            </a:r>
          </a:p>
          <a:p>
            <a:pPr algn="l"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>
                    <a:alpha val="40000"/>
                  </a:srgbClr>
                </a:solidFill>
              </a:rPr>
              <a:t>柱形图</a:t>
            </a:r>
          </a:p>
          <a:p>
            <a:pPr algn="l"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>
                    <a:alpha val="40000"/>
                  </a:srgbClr>
                </a:solidFill>
              </a:rPr>
              <a:t>直方图</a:t>
            </a:r>
          </a:p>
          <a:p>
            <a:pPr algn="l"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>
                    <a:alpha val="40000"/>
                  </a:srgbClr>
                </a:solidFill>
              </a:rPr>
              <a:t>饼图</a:t>
            </a:r>
          </a:p>
          <a:p>
            <a:pPr algn="l"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>
                    <a:alpha val="40000"/>
                  </a:srgbClr>
                </a:solidFill>
              </a:rPr>
              <a:t>散点图</a:t>
            </a:r>
          </a:p>
          <a:p>
            <a:pPr algn="l"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>
                    <a:alpha val="40000"/>
                  </a:srgbClr>
                </a:solidFill>
              </a:rPr>
              <a:t>折线图</a:t>
            </a:r>
          </a:p>
          <a:p>
            <a:pPr algn="l"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en-US" altLang="zh-CN" sz="2400" b="1" dirty="0">
                <a:solidFill>
                  <a:srgbClr val="2965AB"/>
                </a:solidFill>
              </a:rPr>
              <a:t>数据透视表</a:t>
            </a:r>
            <a:endParaRPr lang="zh-CN" altLang="en-US" sz="2400" b="1" dirty="0">
              <a:solidFill>
                <a:srgbClr val="2965AB">
                  <a:alpha val="40000"/>
                </a:srgbClr>
              </a:solidFill>
            </a:endParaRPr>
          </a:p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endParaRPr lang="en-US" altLang="zh-CN" sz="2400" b="1" dirty="0">
              <a:solidFill>
                <a:srgbClr val="2965AB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数据透视表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</a:rPr>
              <a:t>数据透视表</a:t>
            </a:r>
            <a:endParaRPr lang="en-US" sz="2000" b="1" dirty="0">
              <a:solidFill>
                <a:srgbClr val="2965AB"/>
              </a:solidFill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/>
              <a:t>数据展示</a:t>
            </a:r>
          </a:p>
          <a:p>
            <a:pPr marL="914400" lvl="2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dirty="0"/>
              <a:t> 收集了</a:t>
            </a:r>
            <a:r>
              <a:rPr lang="en-US" altLang="zh-CN" dirty="0"/>
              <a:t>2007</a:t>
            </a:r>
            <a:r>
              <a:rPr lang="zh-CN" altLang="en-US" dirty="0"/>
              <a:t>年，某连锁超市在四个</a:t>
            </a:r>
          </a:p>
          <a:p>
            <a:pPr marL="914400" lvl="2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dirty="0"/>
              <a:t> 市的各产品的销售额、成本、销量</a:t>
            </a:r>
          </a:p>
          <a:p>
            <a:pPr marL="914400" lvl="2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dirty="0"/>
              <a:t> 等数据。（如右图所示）</a:t>
            </a:r>
            <a:endParaRPr lang="zh-CN" altLang="en-US" sz="1665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/>
              <a:t>任务描述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/>
              <a:t>	 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en-US" altLang="zh-CN" sz="2000" dirty="0"/>
              <a:t>.</a:t>
            </a:r>
            <a:r>
              <a:rPr lang="zh-CN" altLang="en-US" sz="2000" dirty="0"/>
              <a:t>统计该年各地区每月的总销售额和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/>
              <a:t>	 </a:t>
            </a:r>
            <a:r>
              <a:rPr lang="zh-CN" altLang="en-US" sz="2000" dirty="0"/>
              <a:t>总成本。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/>
              <a:t>       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en-US" altLang="zh-CN" sz="2000" dirty="0"/>
              <a:t>.</a:t>
            </a:r>
            <a:r>
              <a:rPr lang="zh-CN" altLang="en-US" sz="2000" dirty="0"/>
              <a:t>统计该年各地区每月的总利润。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630" y="913130"/>
            <a:ext cx="5775325" cy="5259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en-US" altLang="zh-CN" b="1" dirty="0">
                <a:solidFill>
                  <a:srgbClr val="2965AB"/>
                </a:solidFill>
              </a:rPr>
              <a:t>Excel</a:t>
            </a:r>
            <a:r>
              <a:rPr kumimoji="1" lang="zh-CN" altLang="en-US" b="1" dirty="0">
                <a:solidFill>
                  <a:srgbClr val="2965AB"/>
                </a:solidFill>
              </a:rPr>
              <a:t>简介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695" y="1021080"/>
            <a:ext cx="9452610" cy="541147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343025" y="1218565"/>
            <a:ext cx="9505315" cy="2861310"/>
            <a:chOff x="1343025" y="1218565"/>
            <a:chExt cx="9505315" cy="2861310"/>
          </a:xfrm>
        </p:grpSpPr>
        <p:sp>
          <p:nvSpPr>
            <p:cNvPr id="6" name="文本框 5"/>
            <p:cNvSpPr txBox="1"/>
            <p:nvPr/>
          </p:nvSpPr>
          <p:spPr>
            <a:xfrm>
              <a:off x="1793875" y="3373120"/>
              <a:ext cx="2553335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4000">
                  <a:latin typeface="微软雅黑" panose="020B0503020204020204" charset="-122"/>
                  <a:ea typeface="微软雅黑" panose="020B0503020204020204" charset="-122"/>
                </a:rPr>
                <a:t>菜单栏</a:t>
              </a: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1343025" y="1218565"/>
              <a:ext cx="9505315" cy="287655"/>
            </a:xfrm>
            <a:prstGeom prst="roundRect">
              <a:avLst/>
            </a:prstGeom>
            <a:noFill/>
            <a:ln w="508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箭头连接符 4"/>
            <p:cNvCxnSpPr>
              <a:endCxn id="6" idx="0"/>
            </p:cNvCxnSpPr>
            <p:nvPr/>
          </p:nvCxnSpPr>
          <p:spPr>
            <a:xfrm>
              <a:off x="3068955" y="1501775"/>
              <a:ext cx="1905" cy="187134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1343660" y="1506220"/>
            <a:ext cx="9505315" cy="3280410"/>
            <a:chOff x="1343660" y="1506220"/>
            <a:chExt cx="9505315" cy="3280410"/>
          </a:xfrm>
        </p:grpSpPr>
        <p:sp>
          <p:nvSpPr>
            <p:cNvPr id="7" name="圆角矩形 6"/>
            <p:cNvSpPr/>
            <p:nvPr/>
          </p:nvSpPr>
          <p:spPr>
            <a:xfrm>
              <a:off x="1343660" y="1506220"/>
              <a:ext cx="9505315" cy="701675"/>
            </a:xfrm>
            <a:prstGeom prst="roundRect">
              <a:avLst/>
            </a:prstGeom>
            <a:noFill/>
            <a:ln w="50800"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514465" y="4079875"/>
              <a:ext cx="2553335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4000">
                  <a:latin typeface="微软雅黑" panose="020B0503020204020204" charset="-122"/>
                  <a:ea typeface="微软雅黑" panose="020B0503020204020204" charset="-122"/>
                </a:rPr>
                <a:t>工具栏</a:t>
              </a:r>
            </a:p>
          </p:txBody>
        </p:sp>
        <p:cxnSp>
          <p:nvCxnSpPr>
            <p:cNvPr id="9" name="直接箭头连接符 8"/>
            <p:cNvCxnSpPr>
              <a:endCxn id="8" idx="0"/>
            </p:cNvCxnSpPr>
            <p:nvPr/>
          </p:nvCxnSpPr>
          <p:spPr>
            <a:xfrm>
              <a:off x="7789545" y="2208530"/>
              <a:ext cx="1905" cy="1871345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椭圆 10"/>
          <p:cNvSpPr/>
          <p:nvPr/>
        </p:nvSpPr>
        <p:spPr>
          <a:xfrm>
            <a:off x="2063552" y="1218565"/>
            <a:ext cx="432048" cy="287655"/>
          </a:xfrm>
          <a:prstGeom prst="ellipse">
            <a:avLst/>
          </a:prstGeom>
          <a:noFill/>
          <a:ln w="38100">
            <a:solidFill>
              <a:srgbClr val="C50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数据透视表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9376" y="785331"/>
            <a:ext cx="10081120" cy="4510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</a:rPr>
              <a:t>操作：菜单“插入”，数据透视表，如图</a:t>
            </a:r>
            <a:endParaRPr lang="en-US" sz="2000" b="1" dirty="0">
              <a:solidFill>
                <a:srgbClr val="2965AB"/>
              </a:solidFill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965" y="1183640"/>
            <a:ext cx="1772285" cy="1475105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D7593111-D2F8-4165-969D-9A1BCD390075}"/>
              </a:ext>
            </a:extLst>
          </p:cNvPr>
          <p:cNvGrpSpPr/>
          <p:nvPr/>
        </p:nvGrpSpPr>
        <p:grpSpPr>
          <a:xfrm>
            <a:off x="664210" y="1567815"/>
            <a:ext cx="1849755" cy="645160"/>
            <a:chOff x="664210" y="1567815"/>
            <a:chExt cx="1849755" cy="645160"/>
          </a:xfrm>
        </p:grpSpPr>
        <p:sp>
          <p:nvSpPr>
            <p:cNvPr id="6" name="文本框 5"/>
            <p:cNvSpPr txBox="1"/>
            <p:nvPr/>
          </p:nvSpPr>
          <p:spPr>
            <a:xfrm>
              <a:off x="664210" y="1567815"/>
              <a:ext cx="1350645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 Light" charset="0"/>
                  <a:ea typeface="微软雅黑 Light" charset="0"/>
                </a:rPr>
                <a:t>点击数据透视表</a:t>
              </a:r>
            </a:p>
          </p:txBody>
        </p:sp>
        <p:cxnSp>
          <p:nvCxnSpPr>
            <p:cNvPr id="7" name="直接箭头连接符 6"/>
            <p:cNvCxnSpPr>
              <a:stCxn id="6" idx="3"/>
              <a:endCxn id="3" idx="1"/>
            </p:cNvCxnSpPr>
            <p:nvPr/>
          </p:nvCxnSpPr>
          <p:spPr>
            <a:xfrm>
              <a:off x="2014855" y="1890395"/>
              <a:ext cx="499110" cy="3111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985" y="905217"/>
            <a:ext cx="5213985" cy="5332095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1D55FCF5-E659-4A40-9AAA-168E55B695E4}"/>
              </a:ext>
            </a:extLst>
          </p:cNvPr>
          <p:cNvGrpSpPr/>
          <p:nvPr/>
        </p:nvGrpSpPr>
        <p:grpSpPr>
          <a:xfrm>
            <a:off x="4286250" y="1921193"/>
            <a:ext cx="3321918" cy="677128"/>
            <a:chOff x="4286250" y="1921193"/>
            <a:chExt cx="3321918" cy="677128"/>
          </a:xfrm>
        </p:grpSpPr>
        <p:cxnSp>
          <p:nvCxnSpPr>
            <p:cNvPr id="9" name="直接箭头连接符 8"/>
            <p:cNvCxnSpPr>
              <a:cxnSpLocks/>
              <a:stCxn id="3" idx="3"/>
            </p:cNvCxnSpPr>
            <p:nvPr/>
          </p:nvCxnSpPr>
          <p:spPr>
            <a:xfrm>
              <a:off x="4286250" y="1921193"/>
              <a:ext cx="3321918" cy="13965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4650740" y="1951990"/>
              <a:ext cx="200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>
                  <a:latin typeface="微软雅黑 Light" charset="0"/>
                  <a:ea typeface="微软雅黑 Light" charset="0"/>
                </a:rPr>
                <a:t>选择数据区域</a:t>
              </a:r>
            </a:p>
            <a:p>
              <a:pPr algn="l"/>
              <a:r>
                <a:rPr lang="zh-CN" altLang="en-US" sz="1800" dirty="0">
                  <a:latin typeface="微软雅黑 Light" charset="0"/>
                  <a:ea typeface="微软雅黑 Light" charset="0"/>
                </a:rPr>
                <a:t>（此处全选数据）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05F8F0D-4C00-40D0-A301-560A148FCF49}"/>
              </a:ext>
            </a:extLst>
          </p:cNvPr>
          <p:cNvGrpSpPr/>
          <p:nvPr/>
        </p:nvGrpSpPr>
        <p:grpSpPr>
          <a:xfrm>
            <a:off x="4286250" y="2818765"/>
            <a:ext cx="2818130" cy="1155065"/>
            <a:chOff x="4286250" y="2818765"/>
            <a:chExt cx="2818130" cy="1155065"/>
          </a:xfrm>
        </p:grpSpPr>
        <p:sp>
          <p:nvSpPr>
            <p:cNvPr id="11" name="文本框 10"/>
            <p:cNvSpPr txBox="1"/>
            <p:nvPr/>
          </p:nvSpPr>
          <p:spPr>
            <a:xfrm>
              <a:off x="4286250" y="2818765"/>
              <a:ext cx="2370455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None/>
              </a:pPr>
              <a:r>
                <a:rPr lang="zh-CN" altLang="en-US" sz="1800" dirty="0">
                  <a:latin typeface="微软雅黑 Light" charset="0"/>
                  <a:ea typeface="微软雅黑 Light" charset="0"/>
                </a:rPr>
                <a:t>此处创建新工作表存放数据透视表</a:t>
              </a:r>
            </a:p>
          </p:txBody>
        </p:sp>
        <p:cxnSp>
          <p:nvCxnSpPr>
            <p:cNvPr id="12" name="直接箭头连接符 11"/>
            <p:cNvCxnSpPr>
              <a:stCxn id="11" idx="3"/>
            </p:cNvCxnSpPr>
            <p:nvPr/>
          </p:nvCxnSpPr>
          <p:spPr>
            <a:xfrm>
              <a:off x="6656705" y="3141345"/>
              <a:ext cx="447675" cy="83248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09EA3C3-69F1-40C7-8D0E-03FB5E4B3B0C}"/>
              </a:ext>
            </a:extLst>
          </p:cNvPr>
          <p:cNvGrpSpPr/>
          <p:nvPr/>
        </p:nvGrpSpPr>
        <p:grpSpPr>
          <a:xfrm>
            <a:off x="758190" y="2990215"/>
            <a:ext cx="6057900" cy="3595370"/>
            <a:chOff x="758190" y="2990215"/>
            <a:chExt cx="6057900" cy="3595370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8190" y="2990215"/>
              <a:ext cx="2511425" cy="3595370"/>
            </a:xfrm>
            <a:prstGeom prst="rect">
              <a:avLst/>
            </a:prstGeom>
          </p:spPr>
        </p:pic>
        <p:cxnSp>
          <p:nvCxnSpPr>
            <p:cNvPr id="14" name="直接箭头连接符 13"/>
            <p:cNvCxnSpPr>
              <a:endCxn id="13" idx="3"/>
            </p:cNvCxnSpPr>
            <p:nvPr/>
          </p:nvCxnSpPr>
          <p:spPr>
            <a:xfrm flipH="1" flipV="1">
              <a:off x="3269615" y="4787900"/>
              <a:ext cx="3546475" cy="952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3943350" y="4797425"/>
              <a:ext cx="2483485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>
                  <a:latin typeface="微软雅黑 Light" charset="0"/>
                  <a:ea typeface="微软雅黑 Light" charset="0"/>
                </a:rPr>
                <a:t>成功创建了一个新表用来存放数据透视表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BAB36D92-7911-42BB-8AF5-20EB3D5BDD85}"/>
              </a:ext>
            </a:extLst>
          </p:cNvPr>
          <p:cNvSpPr/>
          <p:nvPr/>
        </p:nvSpPr>
        <p:spPr>
          <a:xfrm>
            <a:off x="9696400" y="5589240"/>
            <a:ext cx="1152128" cy="483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数据透视表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</a:rPr>
              <a:t>数据透视表</a:t>
            </a:r>
            <a:endParaRPr lang="en-US" sz="2000" b="1" dirty="0">
              <a:solidFill>
                <a:srgbClr val="2965AB"/>
              </a:solidFill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720090" y="1534795"/>
            <a:ext cx="1913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微软雅黑 Light" charset="0"/>
                <a:ea typeface="微软雅黑 Light" charset="0"/>
              </a:rPr>
              <a:t>选择引入数据透视表的字段：订购日期、所属区域、销售额、成本，去掉“月”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箭头连接符 6"/>
          <p:cNvCxnSpPr>
            <a:stCxn id="6" idx="3"/>
          </p:cNvCxnSpPr>
          <p:nvPr/>
        </p:nvCxnSpPr>
        <p:spPr>
          <a:xfrm>
            <a:off x="2633345" y="2273459"/>
            <a:ext cx="438150" cy="2601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6" idx="3"/>
          </p:cNvCxnSpPr>
          <p:nvPr/>
        </p:nvCxnSpPr>
        <p:spPr>
          <a:xfrm>
            <a:off x="2633345" y="2273459"/>
            <a:ext cx="366395" cy="11244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" idx="3"/>
          </p:cNvCxnSpPr>
          <p:nvPr/>
        </p:nvCxnSpPr>
        <p:spPr>
          <a:xfrm>
            <a:off x="5553710" y="3368040"/>
            <a:ext cx="21869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037580" y="2546350"/>
            <a:ext cx="1219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latin typeface="微软雅黑 Light" charset="0"/>
                <a:ea typeface="微软雅黑 Light" charset="0"/>
              </a:rPr>
              <a:t>则生成如图的透视表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255" y="1888490"/>
            <a:ext cx="2497455" cy="40436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650" y="1326515"/>
            <a:ext cx="3562985" cy="401383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740650" y="5478145"/>
            <a:ext cx="3628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可见统计了每日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各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地区的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销售额、成本等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信息，接下来统计月度信息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实战。</a:t>
            </a:r>
            <a:endParaRPr lang="zh-CN" altLang="zh-CN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数据透视表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</a:rPr>
              <a:t>数据透视表</a:t>
            </a:r>
            <a:endParaRPr lang="en-US" altLang="zh-CN" sz="2000" b="1" dirty="0">
              <a:solidFill>
                <a:srgbClr val="2965AB"/>
              </a:solidFill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b="1" dirty="0">
                <a:solidFill>
                  <a:srgbClr val="2965AB"/>
                </a:solidFill>
              </a:rPr>
              <a:t>（按月统计）</a:t>
            </a:r>
            <a:endParaRPr lang="en-US" sz="2000" b="1" dirty="0">
              <a:solidFill>
                <a:srgbClr val="2965AB"/>
              </a:solidFill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155" y="1052830"/>
            <a:ext cx="1762125" cy="33718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63352" y="2078990"/>
            <a:ext cx="1949623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800" dirty="0">
                <a:latin typeface="微软雅黑 Light" charset="0"/>
                <a:ea typeface="微软雅黑 Light" charset="0"/>
              </a:rPr>
              <a:t>方法</a:t>
            </a:r>
            <a:r>
              <a:rPr lang="en-US" altLang="zh-CN" sz="1800" dirty="0">
                <a:latin typeface="微软雅黑 Light" charset="0"/>
                <a:ea typeface="微软雅黑 Light" charset="0"/>
              </a:rPr>
              <a:t>1</a:t>
            </a:r>
            <a:r>
              <a:rPr lang="zh-CN" altLang="en-US" sz="1800" dirty="0">
                <a:latin typeface="微软雅黑 Light" charset="0"/>
                <a:ea typeface="微软雅黑 Light" charset="0"/>
              </a:rPr>
              <a:t>：在字段列表勾选“月”，去掉“订购日期”（结果见下图）。</a:t>
            </a:r>
            <a:endParaRPr lang="en-US" altLang="zh-CN" sz="1800" dirty="0">
              <a:latin typeface="微软雅黑 Light" charset="0"/>
              <a:ea typeface="微软雅黑 Light" charset="0"/>
            </a:endParaRPr>
          </a:p>
          <a:p>
            <a:r>
              <a:rPr lang="zh-CN" altLang="en-US" sz="1800" dirty="0">
                <a:latin typeface="微软雅黑 Light" charset="0"/>
                <a:ea typeface="微软雅黑 Light" charset="0"/>
              </a:rPr>
              <a:t>方法</a:t>
            </a:r>
            <a:r>
              <a:rPr lang="en-US" altLang="zh-CN" sz="1800" dirty="0">
                <a:latin typeface="微软雅黑 Light" charset="0"/>
                <a:ea typeface="微软雅黑 Light" charset="0"/>
              </a:rPr>
              <a:t>2</a:t>
            </a:r>
            <a:r>
              <a:rPr lang="zh-CN" altLang="en-US" sz="1800" dirty="0">
                <a:latin typeface="微软雅黑 Light" charset="0"/>
                <a:ea typeface="微软雅黑 Light" charset="0"/>
              </a:rPr>
              <a:t>：右击任何一个日期，点击“组合”。选择“月”（结果见右图）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520" y="1033780"/>
            <a:ext cx="2371725" cy="3390900"/>
          </a:xfrm>
          <a:prstGeom prst="rect">
            <a:avLst/>
          </a:prstGeom>
        </p:spPr>
      </p:pic>
      <p:cxnSp>
        <p:nvCxnSpPr>
          <p:cNvPr id="8" name="直接箭头连接符 7"/>
          <p:cNvCxnSpPr>
            <a:stCxn id="15" idx="3"/>
            <a:endCxn id="3" idx="1"/>
          </p:cNvCxnSpPr>
          <p:nvPr/>
        </p:nvCxnSpPr>
        <p:spPr>
          <a:xfrm flipV="1">
            <a:off x="4272280" y="2729230"/>
            <a:ext cx="777240" cy="95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98DCFA7-7964-4A26-97D5-99C9FB083BBD}"/>
              </a:ext>
            </a:extLst>
          </p:cNvPr>
          <p:cNvGrpSpPr/>
          <p:nvPr/>
        </p:nvGrpSpPr>
        <p:grpSpPr>
          <a:xfrm>
            <a:off x="7421245" y="929005"/>
            <a:ext cx="4040505" cy="3619500"/>
            <a:chOff x="7421245" y="929005"/>
            <a:chExt cx="4040505" cy="36195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32775" y="929005"/>
              <a:ext cx="3228975" cy="3619500"/>
            </a:xfrm>
            <a:prstGeom prst="rect">
              <a:avLst/>
            </a:prstGeom>
          </p:spPr>
        </p:pic>
        <p:cxnSp>
          <p:nvCxnSpPr>
            <p:cNvPr id="9" name="直接箭头连接符 8"/>
            <p:cNvCxnSpPr>
              <a:stCxn id="3" idx="3"/>
              <a:endCxn id="7" idx="1"/>
            </p:cNvCxnSpPr>
            <p:nvPr/>
          </p:nvCxnSpPr>
          <p:spPr>
            <a:xfrm>
              <a:off x="7421245" y="2729230"/>
              <a:ext cx="811530" cy="95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E775B8C7-A634-4EFE-AE64-626197AFA2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967" y="4797152"/>
            <a:ext cx="3384376" cy="171729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B16C20A-4E25-47A4-97EA-972CD3A0D356}"/>
              </a:ext>
            </a:extLst>
          </p:cNvPr>
          <p:cNvSpPr txBox="1"/>
          <p:nvPr/>
        </p:nvSpPr>
        <p:spPr>
          <a:xfrm>
            <a:off x="5159896" y="5085184"/>
            <a:ext cx="65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两种方法略有差别：一个是先排地区，再排月份；另一个是先排月份，后排地区。</a:t>
            </a:r>
            <a:endParaRPr lang="en-US" altLang="zh-CN" dirty="0"/>
          </a:p>
          <a:p>
            <a:r>
              <a:rPr lang="zh-CN" altLang="en-US" dirty="0"/>
              <a:t>依据自己喜好选择。</a:t>
            </a:r>
            <a:r>
              <a:rPr lang="zh-CN" altLang="en-US" dirty="0">
                <a:solidFill>
                  <a:srgbClr val="FF0000"/>
                </a:solidFill>
              </a:rPr>
              <a:t>实战</a:t>
            </a:r>
            <a:r>
              <a:rPr lang="zh-CN" altLang="en-US" dirty="0"/>
              <a:t>：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BCD5B91-C156-4434-9C31-BD4BE44538FC}"/>
              </a:ext>
            </a:extLst>
          </p:cNvPr>
          <p:cNvSpPr/>
          <p:nvPr/>
        </p:nvSpPr>
        <p:spPr>
          <a:xfrm>
            <a:off x="5807968" y="3861048"/>
            <a:ext cx="576064" cy="526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数据透视表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91344" y="828116"/>
            <a:ext cx="10081120" cy="3652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/>
              <a:t>任务：计算各地区各月总利润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191344" y="1258804"/>
            <a:ext cx="664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微软雅黑 Light" charset="0"/>
                <a:ea typeface="微软雅黑 Light" charset="0"/>
              </a:rPr>
              <a:t>点击菜单“分析”，选择“计算”中的“字段、项目和集”，“计算字段”，如图：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35" y="1954392"/>
            <a:ext cx="3937000" cy="23387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885" y="1222375"/>
            <a:ext cx="4897120" cy="37604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551045" y="3219450"/>
            <a:ext cx="22866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>
                <a:latin typeface="微软雅黑 Light" charset="0"/>
                <a:ea typeface="微软雅黑 Light" charset="0"/>
              </a:rPr>
              <a:t>在弹出的对话框内键入名称和公式。然后点“添加”，确定。由此创建了新的字段，即利润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5FFC869-C14A-469E-BA25-B500298381A8}"/>
              </a:ext>
            </a:extLst>
          </p:cNvPr>
          <p:cNvSpPr/>
          <p:nvPr/>
        </p:nvSpPr>
        <p:spPr>
          <a:xfrm>
            <a:off x="2913434" y="2564904"/>
            <a:ext cx="95031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A0CCC24-1860-4EFF-AB39-D61A0ABC0097}"/>
              </a:ext>
            </a:extLst>
          </p:cNvPr>
          <p:cNvGrpSpPr/>
          <p:nvPr/>
        </p:nvGrpSpPr>
        <p:grpSpPr>
          <a:xfrm>
            <a:off x="7608168" y="1587594"/>
            <a:ext cx="1152128" cy="689278"/>
            <a:chOff x="7608168" y="1587594"/>
            <a:chExt cx="1152128" cy="68927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8569605-03C1-4963-8E73-F6F6DA1A55F7}"/>
                </a:ext>
              </a:extLst>
            </p:cNvPr>
            <p:cNvSpPr/>
            <p:nvPr/>
          </p:nvSpPr>
          <p:spPr>
            <a:xfrm>
              <a:off x="7608168" y="1587594"/>
              <a:ext cx="576064" cy="3459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AECEACC6-FB98-4B65-B234-1683D30B3886}"/>
                </a:ext>
              </a:extLst>
            </p:cNvPr>
            <p:cNvCxnSpPr/>
            <p:nvPr/>
          </p:nvCxnSpPr>
          <p:spPr>
            <a:xfrm>
              <a:off x="7608168" y="2276872"/>
              <a:ext cx="115212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29A6C230-433D-4AD0-AF93-A2503C043F43}"/>
              </a:ext>
            </a:extLst>
          </p:cNvPr>
          <p:cNvSpPr/>
          <p:nvPr/>
        </p:nvSpPr>
        <p:spPr>
          <a:xfrm>
            <a:off x="497840" y="2276872"/>
            <a:ext cx="4135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39FD3C-889D-4F21-A744-A2032A1B6DF3}"/>
              </a:ext>
            </a:extLst>
          </p:cNvPr>
          <p:cNvSpPr/>
          <p:nvPr/>
        </p:nvSpPr>
        <p:spPr>
          <a:xfrm>
            <a:off x="10776520" y="1587594"/>
            <a:ext cx="720080" cy="317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A6B434-AD8A-4868-B8C4-038BF6F4A7C2}"/>
              </a:ext>
            </a:extLst>
          </p:cNvPr>
          <p:cNvSpPr/>
          <p:nvPr/>
        </p:nvSpPr>
        <p:spPr>
          <a:xfrm>
            <a:off x="10128448" y="4365104"/>
            <a:ext cx="576064" cy="617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37E68C0-D495-4E6C-A571-4E488F3CF86B}"/>
              </a:ext>
            </a:extLst>
          </p:cNvPr>
          <p:cNvSpPr txBox="1"/>
          <p:nvPr/>
        </p:nvSpPr>
        <p:spPr>
          <a:xfrm>
            <a:off x="7464152" y="530120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实战！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  <p:bldP spid="11" grpId="0" animBg="1"/>
      <p:bldP spid="15" grpId="0" animBg="1"/>
      <p:bldP spid="16" grpId="0" animBg="1"/>
      <p:bldP spid="1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数据透视图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</a:rPr>
              <a:t>数据透视图</a:t>
            </a:r>
            <a:endParaRPr lang="en-US" sz="2000" b="1" dirty="0">
              <a:solidFill>
                <a:srgbClr val="2965AB"/>
              </a:solidFill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720090" y="1534795"/>
            <a:ext cx="6456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微软雅黑 Light" charset="0"/>
                <a:ea typeface="微软雅黑 Light" charset="0"/>
              </a:rPr>
              <a:t>对数据透视表进行图形展示：选中全部数据，插入，柱形图。点击透视表中的任何一个月份，右击，组合，季，如图：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40" y="2241550"/>
            <a:ext cx="3705225" cy="3990975"/>
          </a:xfrm>
          <a:prstGeom prst="rect">
            <a:avLst/>
          </a:prstGeom>
        </p:spPr>
      </p:pic>
      <p:cxnSp>
        <p:nvCxnSpPr>
          <p:cNvPr id="8" name="直接箭头连接符 7"/>
          <p:cNvCxnSpPr>
            <a:stCxn id="3" idx="3"/>
            <a:endCxn id="7" idx="1"/>
          </p:cNvCxnSpPr>
          <p:nvPr/>
        </p:nvCxnSpPr>
        <p:spPr>
          <a:xfrm>
            <a:off x="4203065" y="4237355"/>
            <a:ext cx="136842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251825" y="1534795"/>
            <a:ext cx="1495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latin typeface="微软雅黑 Light" charset="0"/>
                <a:ea typeface="微软雅黑 Light" charset="0"/>
              </a:rPr>
              <a:t>绘制柱形数据透视图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490" y="2530475"/>
            <a:ext cx="5962650" cy="341884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总结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en-US" altLang="zh-CN" sz="2000" b="1" dirty="0">
                <a:solidFill>
                  <a:srgbClr val="2965AB"/>
                </a:solidFill>
                <a:sym typeface="+mn-ea"/>
              </a:rPr>
              <a:t>Excel</a:t>
            </a:r>
            <a:r>
              <a:rPr lang="zh-CN" altLang="zh-CN" sz="2000" b="1" dirty="0">
                <a:solidFill>
                  <a:srgbClr val="2965AB"/>
                </a:solidFill>
                <a:sym typeface="+mn-ea"/>
              </a:rPr>
              <a:t>简介</a:t>
            </a:r>
            <a:endParaRPr lang="en-US" sz="2000" b="1" dirty="0">
              <a:solidFill>
                <a:srgbClr val="2965AB"/>
              </a:solidFill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/>
              <a:t>介绍了</a:t>
            </a:r>
            <a:r>
              <a:rPr lang="en-US" altLang="zh-CN" sz="2000" dirty="0"/>
              <a:t>Excel</a:t>
            </a:r>
            <a:r>
              <a:rPr lang="zh-CN" altLang="en-US" sz="2000" dirty="0"/>
              <a:t>的特点和界面元素</a:t>
            </a:r>
            <a:endParaRPr lang="zh-CN" altLang="en-US" dirty="0"/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</a:rPr>
              <a:t>图形元素简介</a:t>
            </a:r>
            <a:endParaRPr lang="en-US" sz="2000" b="1" dirty="0">
              <a:solidFill>
                <a:srgbClr val="2965AB"/>
              </a:solidFill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介绍了可视化图形所包含的基本的元素</a:t>
            </a: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</a:rPr>
              <a:t>常用可视化图形</a:t>
            </a:r>
            <a:endParaRPr lang="en-US" altLang="zh-CN" sz="2000" b="1" dirty="0">
              <a:solidFill>
                <a:srgbClr val="2965AB"/>
              </a:solidFill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介绍了直方图、条形图、饼图等的制图方法</a:t>
            </a: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</a:rPr>
              <a:t>数据透视表</a:t>
            </a:r>
            <a:endParaRPr lang="en-US" sz="2400" b="1" dirty="0">
              <a:solidFill>
                <a:srgbClr val="2965AB"/>
              </a:solidFill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/>
              <a:t>通过举例，熟悉了数据透视表的功能</a:t>
            </a:r>
            <a:endParaRPr lang="zh-CN" altLang="en-US" dirty="0"/>
          </a:p>
          <a:p>
            <a:pPr marL="914400" lvl="2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dirty="0"/>
              <a:t> </a:t>
            </a:r>
            <a:endParaRPr lang="zh-CN" altLang="en-US" sz="2000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en-US" altLang="zh-CN" b="1" dirty="0">
                <a:solidFill>
                  <a:srgbClr val="2965AB"/>
                </a:solidFill>
              </a:rPr>
              <a:t>Excel</a:t>
            </a:r>
            <a:r>
              <a:rPr kumimoji="1" lang="zh-CN" altLang="en-US" b="1" dirty="0">
                <a:solidFill>
                  <a:srgbClr val="2965AB"/>
                </a:solidFill>
              </a:rPr>
              <a:t>简介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695" y="1021080"/>
            <a:ext cx="9452610" cy="541147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3093720" y="2263775"/>
            <a:ext cx="4511040" cy="1816100"/>
            <a:chOff x="3093720" y="2263775"/>
            <a:chExt cx="4511040" cy="1816100"/>
          </a:xfrm>
        </p:grpSpPr>
        <p:sp>
          <p:nvSpPr>
            <p:cNvPr id="7" name="圆角矩形 6"/>
            <p:cNvSpPr/>
            <p:nvPr/>
          </p:nvSpPr>
          <p:spPr>
            <a:xfrm>
              <a:off x="3093720" y="2263775"/>
              <a:ext cx="4511040" cy="267970"/>
            </a:xfrm>
            <a:prstGeom prst="roundRect">
              <a:avLst/>
            </a:prstGeom>
            <a:noFill/>
            <a:ln w="508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19015" y="3373120"/>
              <a:ext cx="2553335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4000">
                  <a:latin typeface="微软雅黑" panose="020B0503020204020204" charset="-122"/>
                  <a:ea typeface="微软雅黑" panose="020B0503020204020204" charset="-122"/>
                </a:rPr>
                <a:t>编辑栏</a:t>
              </a: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6095365" y="2520950"/>
              <a:ext cx="635" cy="8521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1369695" y="2263775"/>
            <a:ext cx="1724025" cy="1816100"/>
            <a:chOff x="1369695" y="2263775"/>
            <a:chExt cx="1724025" cy="1816100"/>
          </a:xfrm>
        </p:grpSpPr>
        <p:sp>
          <p:nvSpPr>
            <p:cNvPr id="8" name="圆角矩形 7"/>
            <p:cNvSpPr/>
            <p:nvPr/>
          </p:nvSpPr>
          <p:spPr>
            <a:xfrm>
              <a:off x="1369695" y="2263775"/>
              <a:ext cx="680085" cy="267335"/>
            </a:xfrm>
            <a:prstGeom prst="roundRect">
              <a:avLst/>
            </a:prstGeom>
            <a:noFill/>
            <a:ln w="50800"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69695" y="3373120"/>
              <a:ext cx="1724025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4000" dirty="0">
                  <a:latin typeface="微软雅黑" panose="020B0503020204020204" charset="-122"/>
                  <a:ea typeface="微软雅黑" panose="020B0503020204020204" charset="-122"/>
                </a:rPr>
                <a:t>名称框</a:t>
              </a:r>
            </a:p>
          </p:txBody>
        </p:sp>
        <p:cxnSp>
          <p:nvCxnSpPr>
            <p:cNvPr id="2" name="直接箭头连接符 1"/>
            <p:cNvCxnSpPr/>
            <p:nvPr/>
          </p:nvCxnSpPr>
          <p:spPr>
            <a:xfrm>
              <a:off x="1868170" y="2520950"/>
              <a:ext cx="635" cy="852170"/>
            </a:xfrm>
            <a:prstGeom prst="straightConnector1">
              <a:avLst/>
            </a:prstGeom>
            <a:ln w="31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479376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目录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79376" y="1412776"/>
            <a:ext cx="10081120" cy="3096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en-US" altLang="zh-CN" sz="2400" b="1" dirty="0">
                <a:solidFill>
                  <a:srgbClr val="2965AB">
                    <a:alpha val="40000"/>
                  </a:srgbClr>
                </a:solidFill>
              </a:rPr>
              <a:t>Excel</a:t>
            </a:r>
            <a:r>
              <a:rPr lang="zh-CN" altLang="zh-CN" sz="2400" b="1" dirty="0">
                <a:solidFill>
                  <a:srgbClr val="2965AB">
                    <a:alpha val="40000"/>
                  </a:srgbClr>
                </a:solidFill>
              </a:rPr>
              <a:t>简介</a:t>
            </a:r>
          </a:p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/>
                </a:solidFill>
              </a:rPr>
              <a:t>图形元素简介</a:t>
            </a:r>
            <a:endParaRPr lang="zh-CN" altLang="en-US" sz="2400" b="1" dirty="0">
              <a:solidFill>
                <a:srgbClr val="2965AB">
                  <a:alpha val="40000"/>
                </a:srgbClr>
              </a:solidFill>
            </a:endParaRPr>
          </a:p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en-US" altLang="zh-CN" sz="2400" b="1" dirty="0">
                <a:solidFill>
                  <a:srgbClr val="2965AB">
                    <a:alpha val="40000"/>
                  </a:srgbClr>
                </a:solidFill>
              </a:rPr>
              <a:t>柱状图</a:t>
            </a:r>
            <a:endParaRPr lang="zh-CN" altLang="en-US" sz="2400" b="1" dirty="0">
              <a:solidFill>
                <a:srgbClr val="2965AB"/>
              </a:solidFill>
            </a:endParaRPr>
          </a:p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en-US" altLang="zh-CN" sz="2400" b="1" dirty="0">
                <a:solidFill>
                  <a:srgbClr val="2965AB">
                    <a:alpha val="40000"/>
                  </a:srgbClr>
                </a:solidFill>
              </a:rPr>
              <a:t>直方图</a:t>
            </a:r>
          </a:p>
          <a:p>
            <a:pPr algn="l"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en-US" altLang="zh-CN" sz="2400" b="1" dirty="0">
                <a:solidFill>
                  <a:srgbClr val="2965AB">
                    <a:alpha val="40000"/>
                  </a:srgbClr>
                </a:solidFill>
              </a:rPr>
              <a:t>饼图</a:t>
            </a:r>
          </a:p>
          <a:p>
            <a:pPr algn="l"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en-US" altLang="zh-CN" sz="2400" b="1" dirty="0">
                <a:solidFill>
                  <a:srgbClr val="2965AB">
                    <a:alpha val="40000"/>
                  </a:srgbClr>
                </a:solidFill>
              </a:rPr>
              <a:t>散点图</a:t>
            </a:r>
          </a:p>
          <a:p>
            <a:pPr algn="l">
              <a:lnSpc>
                <a:spcPct val="150000"/>
              </a:lnSpc>
              <a:buClr>
                <a:srgbClr val="2965AB"/>
              </a:buClr>
              <a:buSzPct val="100000"/>
            </a:pPr>
            <a:r>
              <a:rPr lang="zh-CN" altLang="en-US" sz="2400" b="1" dirty="0">
                <a:solidFill>
                  <a:srgbClr val="2965AB">
                    <a:alpha val="40000"/>
                  </a:srgbClr>
                </a:solidFill>
                <a:sym typeface="+mn-ea"/>
              </a:rPr>
              <a:t>数据透视表</a:t>
            </a:r>
            <a:endParaRPr lang="zh-CN" altLang="en-US" sz="2400" b="1" dirty="0">
              <a:solidFill>
                <a:srgbClr val="2965AB"/>
              </a:solidFill>
            </a:endParaRPr>
          </a:p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endParaRPr lang="en-US" altLang="zh-CN" sz="2400" b="1" dirty="0">
              <a:solidFill>
                <a:srgbClr val="2965AB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2965AB"/>
                </a:solidFill>
                <a:sym typeface="+mn-ea"/>
              </a:rPr>
              <a:t>图形元素简介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63352" y="1052736"/>
            <a:ext cx="5511973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b="1" dirty="0">
                <a:solidFill>
                  <a:srgbClr val="2965AB"/>
                </a:solidFill>
                <a:sym typeface="+mn-ea"/>
              </a:rPr>
              <a:t>图形的组成</a:t>
            </a:r>
            <a:endParaRPr lang="zh-CN" altLang="en-US" sz="2000" b="1" dirty="0">
              <a:solidFill>
                <a:srgbClr val="2965AB"/>
              </a:solidFill>
            </a:endParaRPr>
          </a:p>
          <a:p>
            <a:pPr indent="0">
              <a:buNone/>
            </a:pPr>
            <a:r>
              <a:rPr lang="zh-CN" altLang="en-US" sz="2000" dirty="0">
                <a:sym typeface="+mn-ea"/>
              </a:rPr>
              <a:t>    图形的最外面是文字部分，</a:t>
            </a:r>
            <a:endParaRPr lang="en-US" altLang="zh-CN" sz="2000" dirty="0">
              <a:sym typeface="+mn-ea"/>
            </a:endParaRPr>
          </a:p>
          <a:p>
            <a:pPr indent="0">
              <a:buNone/>
            </a:pPr>
            <a:r>
              <a:rPr lang="zh-CN" altLang="en-US" sz="2000" dirty="0">
                <a:sym typeface="+mn-ea"/>
              </a:rPr>
              <a:t>包括标题，轴标签（</a:t>
            </a:r>
            <a:r>
              <a:rPr lang="en-US" altLang="zh-CN" sz="2000" dirty="0">
                <a:sym typeface="+mn-ea"/>
              </a:rPr>
              <a:t>X</a:t>
            </a:r>
            <a:r>
              <a:rPr lang="zh-CN" altLang="en-US" sz="2000" dirty="0">
                <a:sym typeface="+mn-ea"/>
              </a:rPr>
              <a:t>轴标签，</a:t>
            </a:r>
            <a:r>
              <a:rPr lang="en-US" altLang="zh-CN" sz="2000" dirty="0">
                <a:sym typeface="+mn-ea"/>
              </a:rPr>
              <a:t>y</a:t>
            </a:r>
            <a:r>
              <a:rPr lang="zh-CN" altLang="en-US" sz="2000" dirty="0">
                <a:sym typeface="+mn-ea"/>
              </a:rPr>
              <a:t>轴标签）。</a:t>
            </a:r>
            <a:endParaRPr lang="en-US" altLang="zh-CN" sz="2000" dirty="0">
              <a:sym typeface="+mn-ea"/>
            </a:endParaRPr>
          </a:p>
          <a:p>
            <a:pPr indent="0">
              <a:buNone/>
            </a:pPr>
            <a:r>
              <a:rPr lang="zh-CN" altLang="en-US" sz="2000" dirty="0">
                <a:sym typeface="+mn-ea"/>
              </a:rPr>
              <a:t>其次是刻度标签（主刻度标签和副刻度标签）</a:t>
            </a:r>
            <a:endParaRPr lang="en-US" altLang="zh-CN" sz="2000" dirty="0">
              <a:sym typeface="+mn-ea"/>
            </a:endParaRPr>
          </a:p>
          <a:p>
            <a:pPr indent="0">
              <a:buNone/>
            </a:pPr>
            <a:r>
              <a:rPr lang="zh-CN" altLang="en-US" sz="2000" dirty="0">
                <a:sym typeface="+mn-ea"/>
              </a:rPr>
              <a:t>然后是坐标轴（</a:t>
            </a:r>
            <a:r>
              <a:rPr lang="en-US" altLang="zh-CN" sz="2000" dirty="0">
                <a:sym typeface="+mn-ea"/>
              </a:rPr>
              <a:t>X</a:t>
            </a:r>
            <a:r>
              <a:rPr lang="zh-CN" altLang="en-US" sz="2000" dirty="0">
                <a:sym typeface="+mn-ea"/>
              </a:rPr>
              <a:t>轴和</a:t>
            </a:r>
            <a:r>
              <a:rPr lang="en-US" altLang="zh-CN" sz="2000" dirty="0">
                <a:sym typeface="+mn-ea"/>
              </a:rPr>
              <a:t>Y</a:t>
            </a:r>
            <a:r>
              <a:rPr lang="zh-CN" altLang="en-US" sz="2000" dirty="0">
                <a:sym typeface="+mn-ea"/>
              </a:rPr>
              <a:t>轴，就是下面和左边的两条直线，省略了箭头）</a:t>
            </a:r>
            <a:endParaRPr lang="en-US" altLang="zh-CN" sz="2000" dirty="0">
              <a:sym typeface="+mn-ea"/>
            </a:endParaRPr>
          </a:p>
          <a:p>
            <a:pPr indent="0">
              <a:buNone/>
            </a:pPr>
            <a:r>
              <a:rPr lang="zh-CN" altLang="en-US" sz="2000" dirty="0">
                <a:sym typeface="+mn-ea"/>
              </a:rPr>
              <a:t>方框里面，主要部分就是数据。</a:t>
            </a:r>
            <a:endParaRPr lang="en-US" altLang="zh-CN" sz="2000" dirty="0">
              <a:sym typeface="+mn-ea"/>
            </a:endParaRPr>
          </a:p>
          <a:p>
            <a:pPr indent="0">
              <a:buNone/>
            </a:pPr>
            <a:r>
              <a:rPr lang="zh-CN" altLang="en-US" sz="2000" dirty="0">
                <a:sym typeface="+mn-ea"/>
              </a:rPr>
              <a:t>数据的表现形式多种多样，右图中有散点、折线、直线。</a:t>
            </a: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325" y="773430"/>
            <a:ext cx="6331585" cy="57416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251556" y="6515129"/>
            <a:ext cx="3379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图形的基本组成元素介绍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591944" y="773430"/>
            <a:ext cx="4464496" cy="5741670"/>
            <a:chOff x="5591944" y="773430"/>
            <a:chExt cx="4464496" cy="5741670"/>
          </a:xfrm>
        </p:grpSpPr>
        <p:sp>
          <p:nvSpPr>
            <p:cNvPr id="2" name="椭圆 1"/>
            <p:cNvSpPr/>
            <p:nvPr/>
          </p:nvSpPr>
          <p:spPr>
            <a:xfrm>
              <a:off x="9192344" y="773430"/>
              <a:ext cx="864096" cy="63934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5591944" y="3140968"/>
              <a:ext cx="648072" cy="100811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184232" y="6093296"/>
              <a:ext cx="1080120" cy="42180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6023992" y="2276872"/>
            <a:ext cx="432048" cy="648072"/>
          </a:xfrm>
          <a:prstGeom prst="rect">
            <a:avLst/>
          </a:prstGeom>
          <a:noFill/>
          <a:ln>
            <a:solidFill>
              <a:srgbClr val="296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560496" y="5805264"/>
            <a:ext cx="432048" cy="360040"/>
          </a:xfrm>
          <a:prstGeom prst="rect">
            <a:avLst/>
          </a:prstGeom>
          <a:noFill/>
          <a:ln>
            <a:solidFill>
              <a:srgbClr val="296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B59A"/>
      </a:accent1>
      <a:accent2>
        <a:srgbClr val="ED7D31"/>
      </a:accent2>
      <a:accent3>
        <a:srgbClr val="A5A5A5"/>
      </a:accent3>
      <a:accent4>
        <a:srgbClr val="FFC000"/>
      </a:accent4>
      <a:accent5>
        <a:srgbClr val="3DB39E"/>
      </a:accent5>
      <a:accent6>
        <a:srgbClr val="70AD47"/>
      </a:accent6>
      <a:hlink>
        <a:srgbClr val="3DB39E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2804</Words>
  <Application>Microsoft Office PowerPoint</Application>
  <PresentationFormat>宽屏</PresentationFormat>
  <Paragraphs>498</Paragraphs>
  <Slides>65</Slides>
  <Notes>65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2" baseType="lpstr">
      <vt:lpstr>等线</vt:lpstr>
      <vt:lpstr>宋体</vt:lpstr>
      <vt:lpstr>微软雅黑</vt:lpstr>
      <vt:lpstr>微软雅黑 Light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Tonna Tang</dc:creator>
  <cp:lastModifiedBy>YANG GAO</cp:lastModifiedBy>
  <cp:revision>711</cp:revision>
  <dcterms:created xsi:type="dcterms:W3CDTF">2015-06-09T12:52:00Z</dcterms:created>
  <dcterms:modified xsi:type="dcterms:W3CDTF">2022-03-18T03:20:14Z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