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52" r:id="rId1"/>
  </p:sldMasterIdLst>
  <p:notesMasterIdLst>
    <p:notesMasterId r:id="rId83"/>
  </p:notesMasterIdLst>
  <p:handoutMasterIdLst>
    <p:handoutMasterId r:id="rId84"/>
  </p:handoutMasterIdLst>
  <p:sldIdLst>
    <p:sldId id="534" r:id="rId2"/>
    <p:sldId id="542" r:id="rId3"/>
    <p:sldId id="1094" r:id="rId4"/>
    <p:sldId id="856" r:id="rId5"/>
    <p:sldId id="857" r:id="rId6"/>
    <p:sldId id="695" r:id="rId7"/>
    <p:sldId id="861" r:id="rId8"/>
    <p:sldId id="862" r:id="rId9"/>
    <p:sldId id="863" r:id="rId10"/>
    <p:sldId id="692" r:id="rId11"/>
    <p:sldId id="860" r:id="rId12"/>
    <p:sldId id="864" r:id="rId13"/>
    <p:sldId id="1095" r:id="rId14"/>
    <p:sldId id="1144" r:id="rId15"/>
    <p:sldId id="587" r:id="rId16"/>
    <p:sldId id="588" r:id="rId17"/>
    <p:sldId id="590" r:id="rId18"/>
    <p:sldId id="591" r:id="rId19"/>
    <p:sldId id="611" r:id="rId20"/>
    <p:sldId id="612" r:id="rId21"/>
    <p:sldId id="613" r:id="rId22"/>
    <p:sldId id="949" r:id="rId23"/>
    <p:sldId id="592" r:id="rId24"/>
    <p:sldId id="593" r:id="rId25"/>
    <p:sldId id="594" r:id="rId26"/>
    <p:sldId id="595" r:id="rId27"/>
    <p:sldId id="596" r:id="rId28"/>
    <p:sldId id="597" r:id="rId29"/>
    <p:sldId id="619" r:id="rId30"/>
    <p:sldId id="610" r:id="rId31"/>
    <p:sldId id="685" r:id="rId32"/>
    <p:sldId id="615" r:id="rId33"/>
    <p:sldId id="616" r:id="rId34"/>
    <p:sldId id="599" r:id="rId35"/>
    <p:sldId id="600" r:id="rId36"/>
    <p:sldId id="601" r:id="rId37"/>
    <p:sldId id="602" r:id="rId38"/>
    <p:sldId id="603" r:id="rId39"/>
    <p:sldId id="604" r:id="rId40"/>
    <p:sldId id="627" r:id="rId41"/>
    <p:sldId id="628" r:id="rId42"/>
    <p:sldId id="629" r:id="rId43"/>
    <p:sldId id="620" r:id="rId44"/>
    <p:sldId id="622" r:id="rId45"/>
    <p:sldId id="623" r:id="rId46"/>
    <p:sldId id="606" r:id="rId47"/>
    <p:sldId id="617" r:id="rId48"/>
    <p:sldId id="702" r:id="rId49"/>
    <p:sldId id="775" r:id="rId50"/>
    <p:sldId id="782" r:id="rId51"/>
    <p:sldId id="690" r:id="rId52"/>
    <p:sldId id="777" r:id="rId53"/>
    <p:sldId id="1022" r:id="rId54"/>
    <p:sldId id="778" r:id="rId55"/>
    <p:sldId id="779" r:id="rId56"/>
    <p:sldId id="1096" r:id="rId57"/>
    <p:sldId id="660" r:id="rId58"/>
    <p:sldId id="631" r:id="rId59"/>
    <p:sldId id="1061" r:id="rId60"/>
    <p:sldId id="664" r:id="rId61"/>
    <p:sldId id="666" r:id="rId62"/>
    <p:sldId id="667" r:id="rId63"/>
    <p:sldId id="668" r:id="rId64"/>
    <p:sldId id="669" r:id="rId65"/>
    <p:sldId id="1063" r:id="rId66"/>
    <p:sldId id="662" r:id="rId67"/>
    <p:sldId id="632" r:id="rId68"/>
    <p:sldId id="786" r:id="rId69"/>
    <p:sldId id="635" r:id="rId70"/>
    <p:sldId id="637" r:id="rId71"/>
    <p:sldId id="636" r:id="rId72"/>
    <p:sldId id="671" r:id="rId73"/>
    <p:sldId id="673" r:id="rId74"/>
    <p:sldId id="676" r:id="rId75"/>
    <p:sldId id="677" r:id="rId76"/>
    <p:sldId id="678" r:id="rId77"/>
    <p:sldId id="679" r:id="rId78"/>
    <p:sldId id="680" r:id="rId79"/>
    <p:sldId id="681" r:id="rId80"/>
    <p:sldId id="683" r:id="rId81"/>
    <p:sldId id="1312" r:id="rId8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3438" userDrawn="1">
          <p15:clr>
            <a:srgbClr val="A4A3A4"/>
          </p15:clr>
        </p15:guide>
        <p15:guide id="1" pos="3703" userDrawn="1">
          <p15:clr>
            <a:srgbClr val="A4A3A4"/>
          </p15:clr>
        </p15:guide>
        <p15:guide id="2" orient="horz" pos="3899" userDrawn="1">
          <p15:clr>
            <a:srgbClr val="A4A3A4"/>
          </p15:clr>
        </p15:guide>
        <p15:guide id="3" pos="25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438">
          <p15:clr>
            <a:srgbClr val="A4A3A4"/>
          </p15:clr>
        </p15:guide>
        <p15:guide id="2" pos="3703">
          <p15:clr>
            <a:srgbClr val="A4A3A4"/>
          </p15:clr>
        </p15:guide>
        <p15:guide id="3" orient="horz" pos="3899">
          <p15:clr>
            <a:srgbClr val="A4A3A4"/>
          </p15:clr>
        </p15:guide>
        <p15:guide id="4" pos="25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5AB"/>
    <a:srgbClr val="7F7F7F"/>
    <a:srgbClr val="FAFBFD"/>
    <a:srgbClr val="4B9EE9"/>
    <a:srgbClr val="3BBC5D"/>
    <a:srgbClr val="942124"/>
    <a:srgbClr val="1D3F4F"/>
    <a:srgbClr val="C55A11"/>
    <a:srgbClr val="52CC8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3866" autoAdjust="0"/>
  </p:normalViewPr>
  <p:slideViewPr>
    <p:cSldViewPr snapToObjects="1">
      <p:cViewPr varScale="1">
        <p:scale>
          <a:sx n="74" d="100"/>
          <a:sy n="74" d="100"/>
        </p:scale>
        <p:origin x="376" y="44"/>
      </p:cViewPr>
      <p:guideLst>
        <p:guide orient="horz" pos="3438"/>
        <p:guide pos="3703"/>
        <p:guide orient="horz" pos="3899"/>
        <p:guide pos="2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838"/>
    </p:cViewPr>
  </p:sorterViewPr>
  <p:notesViewPr>
    <p:cSldViewPr snapToObjects="1">
      <p:cViewPr>
        <p:scale>
          <a:sx n="66" d="100"/>
          <a:sy n="66" d="100"/>
        </p:scale>
        <p:origin x="4352" y="728"/>
      </p:cViewPr>
      <p:guideLst>
        <p:guide orient="horz" pos="3438"/>
        <p:guide pos="3703"/>
        <p:guide orient="horz" pos="3899"/>
        <p:guide pos="25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F731E-89C4-4E73-A518-E26E46AC2251}" type="datetimeFigureOut">
              <a:rPr lang="zh-CN" altLang="en-US" smtClean="0"/>
              <a:t>22.3.18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3D8A9-B803-49B7-8826-85E446611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56477-A869-4A11-A4FA-B75D94106C96}" type="datetimeFigureOut">
              <a:rPr lang="zh-CN" altLang="en-US" smtClean="0"/>
              <a:t>22.3.18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E6889-349A-49E8-AAE1-A1FB1A7B97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Monaco" panose="020B0509030404040204" pitchFamily="49" charset="0"/>
                <a:sym typeface="+mn-ea"/>
              </a:rPr>
              <a:t>position参数还有其他设置值，在稍后会讲解到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ym typeface="+mn-ea"/>
              </a:rPr>
              <a:t>采用</a:t>
            </a:r>
            <a:r>
              <a:rPr lang="en-US" altLang="zh-CN" sz="1200" dirty="0">
                <a:sym typeface="+mn-ea"/>
              </a:rPr>
              <a:t>“</a:t>
            </a:r>
            <a:r>
              <a:rPr lang="zh-CN" altLang="en-US" sz="1200" dirty="0">
                <a:sym typeface="+mn-ea"/>
              </a:rPr>
              <a:t>+</a:t>
            </a:r>
            <a:r>
              <a:rPr lang="en-US" altLang="zh-CN" sz="1200" dirty="0">
                <a:sym typeface="+mn-ea"/>
              </a:rPr>
              <a:t>”</a:t>
            </a:r>
            <a:r>
              <a:rPr lang="zh-CN" altLang="en-US" sz="1200" dirty="0">
                <a:sym typeface="+mn-ea"/>
              </a:rPr>
              <a:t>来添加图层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960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ym typeface="+mn-ea"/>
              </a:rPr>
              <a:t>采用</a:t>
            </a:r>
            <a:r>
              <a:rPr lang="en-US" altLang="zh-CN" sz="1200" dirty="0">
                <a:sym typeface="+mn-ea"/>
              </a:rPr>
              <a:t>“</a:t>
            </a:r>
            <a:r>
              <a:rPr lang="zh-CN" altLang="en-US" sz="1200" dirty="0">
                <a:sym typeface="+mn-ea"/>
              </a:rPr>
              <a:t>+</a:t>
            </a:r>
            <a:r>
              <a:rPr lang="en-US" altLang="zh-CN" sz="1200" dirty="0">
                <a:sym typeface="+mn-ea"/>
              </a:rPr>
              <a:t>”</a:t>
            </a:r>
            <a:r>
              <a:rPr lang="zh-CN" altLang="en-US" sz="1200" dirty="0">
                <a:sym typeface="+mn-ea"/>
              </a:rPr>
              <a:t>来添加图层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3"/>
          <p:cNvSpPr>
            <a:spLocks noGrp="1"/>
          </p:cNvSpPr>
          <p:nvPr>
            <p:ph type="sldNum" sz="quarter" idx="4"/>
          </p:nvPr>
        </p:nvSpPr>
        <p:spPr>
          <a:xfrm>
            <a:off x="9120336" y="63813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7C6C06A-6A1C-2E45-A070-5E5418E076A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22.3.18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线连接符 16"/>
          <p:cNvCxnSpPr/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65" y="0"/>
            <a:ext cx="12269470" cy="69119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674110" y="2204720"/>
            <a:ext cx="4843145" cy="64579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strike="noStrike" cap="none" dirty="0">
                <a:solidFill>
                  <a:schemeClr val="bg1"/>
                </a:solidFill>
                <a:latin typeface="微软雅黑 Light" charset="0"/>
                <a:ea typeface="微软雅黑 Light" charset="0"/>
              </a:rPr>
              <a:t>第五部分 Plotnine画图</a:t>
            </a:r>
            <a:endParaRPr lang="ko-KR" altLang="en-US" sz="3600" b="1" strike="noStrike" cap="none" dirty="0">
              <a:solidFill>
                <a:schemeClr val="bg1"/>
              </a:solidFill>
              <a:latin typeface="微软雅黑 Light" charset="0"/>
              <a:ea typeface="微软雅黑 Light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6120680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en-US" altLang="zh-CN" b="1" dirty="0">
                <a:solidFill>
                  <a:srgbClr val="2965AB"/>
                </a:solidFill>
              </a:rPr>
              <a:t>P</a:t>
            </a:r>
            <a:r>
              <a:rPr kumimoji="1" lang="zh-CN" altLang="en-US" b="1" dirty="0">
                <a:solidFill>
                  <a:srgbClr val="2965AB"/>
                </a:solidFill>
              </a:rPr>
              <a:t>lotnine基础知识：两个参数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29523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kumimoji="1" lang="zh-CN" altLang="en-US" sz="2000" b="1" dirty="0">
                <a:solidFill>
                  <a:srgbClr val="2965AB"/>
                </a:solidFill>
                <a:sym typeface="+mn-ea"/>
              </a:rPr>
              <a:t>数据(data)</a:t>
            </a:r>
            <a:endParaRPr kumimoji="1" lang="zh-CN" altLang="en-US" sz="2000" b="1" dirty="0">
              <a:solidFill>
                <a:srgbClr val="2965AB"/>
              </a:solidFill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en-US" altLang="zh-CN" sz="2000" dirty="0">
                <a:sym typeface="+mn-ea"/>
              </a:rPr>
              <a:t>数据集必须为数据框格式, </a:t>
            </a:r>
            <a:r>
              <a:rPr lang="zh-CN" altLang="en-US" sz="2000" dirty="0">
                <a:sym typeface="+mn-ea"/>
              </a:rPr>
              <a:t>且</a:t>
            </a:r>
            <a:r>
              <a:rPr lang="en-US" altLang="zh-CN" sz="2000" dirty="0">
                <a:sym typeface="+mn-ea"/>
              </a:rPr>
              <a:t>Plotnine</a:t>
            </a:r>
            <a:r>
              <a:rPr lang="zh-CN" altLang="en-US" sz="2000" dirty="0">
                <a:sym typeface="+mn-ea"/>
              </a:rPr>
              <a:t>本身有很多内置</a:t>
            </a:r>
            <a:r>
              <a:rPr lang="en-US" altLang="zh-CN" sz="2000" dirty="0">
                <a:sym typeface="+mn-ea"/>
              </a:rPr>
              <a:t>数据集</a:t>
            </a:r>
            <a:r>
              <a:rPr lang="zh-CN" altLang="en-US" sz="2000" dirty="0">
                <a:sym typeface="+mn-ea"/>
              </a:rPr>
              <a:t>，本章教学中应用了</a:t>
            </a:r>
            <a:endParaRPr lang="en-US" altLang="zh-CN" sz="2000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ym typeface="+mn-ea"/>
              </a:rPr>
              <a:t>   </a:t>
            </a:r>
            <a:r>
              <a:rPr lang="zh-CN" altLang="en-US" sz="2000" dirty="0">
                <a:sym typeface="+mn-ea"/>
              </a:rPr>
              <a:t>内置数据：mpg，</a:t>
            </a:r>
            <a:r>
              <a:rPr lang="en-US" altLang="zh-CN" sz="2000" dirty="0">
                <a:sym typeface="+mn-ea"/>
              </a:rPr>
              <a:t>mtcars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dirty="0"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kumimoji="1" lang="zh-CN" altLang="en-US" sz="2000" b="1" dirty="0">
                <a:solidFill>
                  <a:srgbClr val="2965AB"/>
                </a:solidFill>
                <a:sym typeface="+mn-ea"/>
              </a:rPr>
              <a:t>映射(mapping)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en-US" altLang="zh-CN" sz="2000" dirty="0">
                <a:latin typeface="Monaco" panose="020B0509030404040204" pitchFamily="49" charset="0"/>
                <a:cs typeface="Monaco" panose="020B0509030404040204" pitchFamily="49" charset="0"/>
                <a:sym typeface="+mn-ea"/>
              </a:rPr>
              <a:t>aes()</a:t>
            </a:r>
            <a:r>
              <a:rPr lang="en-US" altLang="zh-CN" sz="2000" dirty="0">
                <a:sym typeface="+mn-ea"/>
              </a:rPr>
              <a:t>函数是Plotnine中的映射函数, 即数据关联到相应的图形属性过程中一种对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ym typeface="+mn-ea"/>
              </a:rPr>
              <a:t>   应关系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3215680" y="4005064"/>
            <a:ext cx="5109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ggplot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data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>
                <a:solidFill>
                  <a:srgbClr val="005F5F"/>
                </a:solidFill>
                <a:latin typeface="Monaco" panose="020B0509030404040204" pitchFamily="49" charset="0"/>
              </a:rPr>
              <a:t>var1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>
                <a:solidFill>
                  <a:srgbClr val="005F5F"/>
                </a:solidFill>
                <a:latin typeface="Monaco" panose="020B0509030404040204" pitchFamily="49" charset="0"/>
              </a:rPr>
              <a:t>var2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0350" y="4808530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微软雅黑 Light" panose="020B0502040204020203" pitchFamily="34" charset="-122"/>
              </a:rPr>
              <a:t>数据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410861" y="4847808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微软雅黑 Light" panose="020B0502040204020203" pitchFamily="34" charset="-122"/>
              </a:rPr>
              <a:t>变量</a:t>
            </a:r>
          </a:p>
        </p:txBody>
      </p:sp>
      <p:cxnSp>
        <p:nvCxnSpPr>
          <p:cNvPr id="2" name="直接箭头连接符 1"/>
          <p:cNvCxnSpPr>
            <a:stCxn id="8" idx="0"/>
          </p:cNvCxnSpPr>
          <p:nvPr/>
        </p:nvCxnSpPr>
        <p:spPr>
          <a:xfrm flipV="1">
            <a:off x="4216354" y="4364990"/>
            <a:ext cx="0" cy="44323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10" idx="0"/>
          </p:cNvCxnSpPr>
          <p:nvPr/>
        </p:nvCxnSpPr>
        <p:spPr>
          <a:xfrm flipH="1" flipV="1">
            <a:off x="5242601" y="4476378"/>
            <a:ext cx="384175" cy="37147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cxnSpLocks/>
            <a:stCxn id="10" idx="0"/>
          </p:cNvCxnSpPr>
          <p:nvPr/>
        </p:nvCxnSpPr>
        <p:spPr>
          <a:xfrm flipV="1">
            <a:off x="5626885" y="4476378"/>
            <a:ext cx="298339" cy="37143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512105" y="4841364"/>
            <a:ext cx="43204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微软雅黑 Light" panose="020B0502040204020203" pitchFamily="34" charset="-122"/>
              </a:rPr>
              <a:t>映射</a:t>
            </a:r>
          </a:p>
        </p:txBody>
      </p:sp>
      <p:cxnSp>
        <p:nvCxnSpPr>
          <p:cNvPr id="13" name="直接箭头连接符 12"/>
          <p:cNvCxnSpPr>
            <a:cxnSpLocks/>
            <a:stCxn id="12" idx="0"/>
          </p:cNvCxnSpPr>
          <p:nvPr/>
        </p:nvCxnSpPr>
        <p:spPr>
          <a:xfrm flipH="1" flipV="1">
            <a:off x="4728109" y="4397824"/>
            <a:ext cx="20" cy="44354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6624736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en-US" altLang="zh-CN" b="1" dirty="0">
                <a:solidFill>
                  <a:srgbClr val="2965AB"/>
                </a:solidFill>
              </a:rPr>
              <a:t>P</a:t>
            </a:r>
            <a:r>
              <a:rPr kumimoji="1" lang="zh-CN" altLang="en-US" b="1" dirty="0">
                <a:solidFill>
                  <a:srgbClr val="2965AB"/>
                </a:solidFill>
              </a:rPr>
              <a:t>lotnine基础知识：几个图形组件（部件）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kumimoji="1" lang="zh-CN" altLang="en-US" sz="2000" b="1" dirty="0">
                <a:solidFill>
                  <a:srgbClr val="2965AB"/>
                </a:solidFill>
                <a:sym typeface="+mn-ea"/>
              </a:rPr>
              <a:t>几何对象(geom)</a:t>
            </a:r>
            <a:endParaRPr kumimoji="1" lang="en-US" altLang="zh-CN" sz="2000" b="1" dirty="0">
              <a:solidFill>
                <a:srgbClr val="2965AB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一张统计图形就是从数据到几何对象(包括点、线、条形等)的图形属性(缩写为aes， </a:t>
            </a:r>
            <a:endParaRPr lang="en-US" altLang="zh-CN" sz="2000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ym typeface="+mn-ea"/>
              </a:rPr>
              <a:t>   </a:t>
            </a:r>
            <a:r>
              <a:rPr lang="zh-CN" altLang="en-US" sz="2000" dirty="0">
                <a:sym typeface="+mn-ea"/>
              </a:rPr>
              <a:t>包括颜色、形状、大小等)的一个映射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>
              <a:sym typeface="+mn-ea"/>
            </a:endParaRPr>
          </a:p>
          <a:p>
            <a:pPr marL="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1979072" y="3224352"/>
            <a:ext cx="711918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ggplot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mpg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'displ'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'hwy'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 +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geom_point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</a:t>
            </a:r>
            <a:endParaRPr lang="zh-CN" altLang="en-US" sz="2000" dirty="0">
              <a:latin typeface="Monaco" panose="020B050903040404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63952" y="4125836"/>
            <a:ext cx="432048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ea typeface="微软雅黑 Light" panose="020B0502040204020203" pitchFamily="34" charset="-122"/>
              </a:rPr>
              <a:t>几何对象</a:t>
            </a:r>
          </a:p>
        </p:txBody>
      </p:sp>
      <p:cxnSp>
        <p:nvCxnSpPr>
          <p:cNvPr id="13" name="直接箭头连接符 12"/>
          <p:cNvCxnSpPr>
            <a:cxnSpLocks/>
          </p:cNvCxnSpPr>
          <p:nvPr/>
        </p:nvCxnSpPr>
        <p:spPr>
          <a:xfrm flipV="1">
            <a:off x="5875025" y="3656965"/>
            <a:ext cx="0" cy="44323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en-US" altLang="zh-CN" b="1" dirty="0">
                <a:solidFill>
                  <a:srgbClr val="2965AB"/>
                </a:solidFill>
              </a:rPr>
              <a:t>P</a:t>
            </a:r>
            <a:r>
              <a:rPr kumimoji="1" lang="zh-CN" altLang="en-US" b="1" dirty="0">
                <a:solidFill>
                  <a:srgbClr val="2965AB"/>
                </a:solidFill>
              </a:rPr>
              <a:t>lotnine基础知识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kumimoji="1" lang="zh-CN" altLang="en-US" sz="2000" b="1" dirty="0">
                <a:solidFill>
                  <a:srgbClr val="2965AB"/>
                </a:solidFill>
                <a:sym typeface="+mn-ea"/>
              </a:rPr>
              <a:t>统计变换(stats)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图形中还可能包含数据的统计变换(stat)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kumimoji="1" lang="zh-CN" altLang="en-US" sz="2000" b="1" dirty="0">
                <a:solidFill>
                  <a:srgbClr val="2965AB"/>
                </a:solidFill>
                <a:sym typeface="+mn-ea"/>
              </a:rPr>
              <a:t>坐标系(coord)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绘制在某个特定的坐标系(coord)中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kumimoji="1" lang="zh-CN" altLang="en-US" sz="2000" b="1" dirty="0">
                <a:solidFill>
                  <a:srgbClr val="2965AB"/>
                </a:solidFill>
                <a:sym typeface="+mn-ea"/>
              </a:rPr>
              <a:t>分面(facet)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将绘图窗口划分为若干个子窗口，可用来生成数据中不同子集的图形。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kumimoji="1" lang="zh-CN" altLang="en-US" sz="2000" b="1" dirty="0">
                <a:solidFill>
                  <a:srgbClr val="2965AB"/>
                </a:solidFill>
                <a:sym typeface="+mn-ea"/>
              </a:rPr>
              <a:t>主题(theme)</a:t>
            </a:r>
            <a:endParaRPr lang="zh-CN" altLang="en-US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在掌握基本的图形部件基础上, 仍然需要其他图形部件来进一步扩展, 包括：主题(theme)，存储和输出</a:t>
            </a:r>
          </a:p>
          <a:p>
            <a:pPr marL="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479376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目录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79376" y="1412776"/>
            <a:ext cx="10081120" cy="3096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chemeClr val="bg1">
                    <a:lumMod val="50000"/>
                    <a:alpha val="50000"/>
                  </a:schemeClr>
                </a:solidFill>
              </a:rPr>
              <a:t>初识</a:t>
            </a:r>
            <a:r>
              <a:rPr lang="en-US" altLang="zh-CN" sz="2400" b="1" dirty="0">
                <a:solidFill>
                  <a:schemeClr val="bg1">
                    <a:lumMod val="50000"/>
                    <a:alpha val="50000"/>
                  </a:schemeClr>
                </a:solidFill>
              </a:rPr>
              <a:t>P</a:t>
            </a:r>
            <a:r>
              <a:rPr lang="zh-CN" altLang="en-US" sz="2400" b="1" dirty="0">
                <a:solidFill>
                  <a:schemeClr val="bg1">
                    <a:lumMod val="50000"/>
                    <a:alpha val="50000"/>
                  </a:schemeClr>
                </a:solidFill>
              </a:rPr>
              <a:t>lotnine</a:t>
            </a:r>
            <a:endParaRPr lang="zh-CN" altLang="en-US" sz="2400" b="1" dirty="0">
              <a:solidFill>
                <a:srgbClr val="2965AB"/>
              </a:solidFill>
            </a:endParaRPr>
          </a:p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en-US" altLang="zh-CN" sz="2400" b="1" dirty="0">
                <a:solidFill>
                  <a:srgbClr val="2965AB"/>
                </a:solidFill>
              </a:rPr>
              <a:t>P</a:t>
            </a:r>
            <a:r>
              <a:rPr lang="zh-CN" altLang="en-US" sz="2400" b="1" dirty="0">
                <a:solidFill>
                  <a:srgbClr val="2965AB"/>
                </a:solidFill>
              </a:rPr>
              <a:t>lotnine绘制基础图形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050" b="1" dirty="0">
                <a:solidFill>
                  <a:srgbClr val="2965AB"/>
                </a:solidFill>
                <a:sym typeface="+mn-ea"/>
              </a:rPr>
              <a:t>散点图</a:t>
            </a:r>
            <a:endParaRPr lang="zh-CN" altLang="en-US" sz="2050" b="1" dirty="0">
              <a:solidFill>
                <a:srgbClr val="2965AB"/>
              </a:solidFill>
            </a:endParaRPr>
          </a:p>
          <a:p>
            <a:pPr lvl="1" fontAlgn="base">
              <a:lnSpc>
                <a:spcPct val="150000"/>
              </a:lnSpc>
              <a:spcAft>
                <a:spcPct val="0"/>
              </a:spcAft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050" b="1" dirty="0">
                <a:solidFill>
                  <a:srgbClr val="2965AB"/>
                </a:solidFill>
                <a:sym typeface="+mn-ea"/>
              </a:rPr>
              <a:t>箱线图</a:t>
            </a:r>
            <a:endParaRPr lang="zh-CN" altLang="en-US" sz="2050" b="1" dirty="0">
              <a:solidFill>
                <a:srgbClr val="2965AB"/>
              </a:solidFill>
            </a:endParaRPr>
          </a:p>
          <a:p>
            <a:pPr lvl="1" fontAlgn="base">
              <a:lnSpc>
                <a:spcPct val="150000"/>
              </a:lnSpc>
              <a:spcAft>
                <a:spcPct val="0"/>
              </a:spcAft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050" b="1" dirty="0">
                <a:solidFill>
                  <a:srgbClr val="2965AB"/>
                </a:solidFill>
                <a:sym typeface="+mn-ea"/>
              </a:rPr>
              <a:t>条形图</a:t>
            </a:r>
            <a:endParaRPr lang="zh-CN" altLang="en-US" sz="2050" b="1" dirty="0">
              <a:solidFill>
                <a:srgbClr val="2965AB"/>
              </a:solidFill>
            </a:endParaRPr>
          </a:p>
          <a:p>
            <a:pPr lvl="1" fontAlgn="base">
              <a:lnSpc>
                <a:spcPct val="150000"/>
              </a:lnSpc>
              <a:spcAft>
                <a:spcPct val="0"/>
              </a:spcAft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050" b="1" dirty="0">
                <a:solidFill>
                  <a:srgbClr val="2965AB"/>
                </a:solidFill>
                <a:sym typeface="+mn-ea"/>
              </a:rPr>
              <a:t>直方图</a:t>
            </a:r>
            <a:endParaRPr lang="zh-CN" altLang="en-US" sz="2050" b="1" dirty="0">
              <a:solidFill>
                <a:srgbClr val="2965AB"/>
              </a:solidFill>
            </a:endParaRPr>
          </a:p>
          <a:p>
            <a:pPr lvl="1" fontAlgn="base">
              <a:lnSpc>
                <a:spcPct val="150000"/>
              </a:lnSpc>
              <a:spcAft>
                <a:spcPct val="0"/>
              </a:spcAft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050" b="1" dirty="0">
                <a:solidFill>
                  <a:srgbClr val="2965AB"/>
                </a:solidFill>
                <a:sym typeface="+mn-ea"/>
              </a:rPr>
              <a:t>折线图</a:t>
            </a:r>
            <a:endParaRPr lang="zh-CN" altLang="en-US" sz="2055" b="1" dirty="0">
              <a:solidFill>
                <a:srgbClr val="2965AB"/>
              </a:solidFill>
            </a:endParaRPr>
          </a:p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en-US" altLang="zh-CN" sz="2400" b="1" dirty="0">
                <a:solidFill>
                  <a:schemeClr val="bg1">
                    <a:lumMod val="50000"/>
                    <a:alpha val="50000"/>
                  </a:schemeClr>
                </a:solidFill>
              </a:rPr>
              <a:t>P</a:t>
            </a:r>
            <a:r>
              <a:rPr lang="zh-CN" altLang="en-US" sz="2400" b="1" dirty="0">
                <a:solidFill>
                  <a:schemeClr val="bg1">
                    <a:lumMod val="50000"/>
                    <a:alpha val="50000"/>
                  </a:schemeClr>
                </a:solidFill>
              </a:rPr>
              <a:t>lotnine高级用法</a:t>
            </a:r>
            <a:endParaRPr lang="zh-CN" altLang="en-US" sz="2400" b="1" dirty="0">
              <a:solidFill>
                <a:srgbClr val="2965AB"/>
              </a:solidFill>
            </a:endParaRPr>
          </a:p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endParaRPr lang="en-US" altLang="zh-CN" sz="2400" b="1" dirty="0">
              <a:solidFill>
                <a:srgbClr val="2965AB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425" y="116840"/>
            <a:ext cx="4868545" cy="5302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1" strike="noStrike" cap="none" dirty="0">
                <a:solidFill>
                  <a:srgbClr val="2965AB"/>
                </a:solidFill>
                <a:latin typeface="微软雅黑 Light" charset="0"/>
                <a:ea typeface="微软雅黑 Light" charset="0"/>
              </a:rPr>
              <a:t>汽车测试数据集字段</a:t>
            </a:r>
            <a:r>
              <a:rPr lang="zh-CN" altLang="en-US" sz="2800" b="1" strike="noStrike" cap="none" dirty="0">
                <a:solidFill>
                  <a:srgbClr val="2965AB"/>
                </a:solidFill>
                <a:latin typeface="微软雅黑 Light" charset="0"/>
                <a:ea typeface="微软雅黑 Light" charset="0"/>
              </a:rPr>
              <a:t>说明</a:t>
            </a:r>
            <a:endParaRPr lang="ko-KR" altLang="en-US" sz="2800" b="1" strike="noStrike" cap="none" dirty="0">
              <a:solidFill>
                <a:srgbClr val="2965AB"/>
              </a:solidFill>
              <a:latin typeface="微软雅黑 Light" charset="0"/>
              <a:ea typeface="微软雅黑 Light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84505" y="1052830"/>
            <a:ext cx="11212830" cy="529971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1" strike="noStrike" cap="none" dirty="0">
              <a:solidFill>
                <a:srgbClr val="2965AB"/>
              </a:solidFill>
              <a:latin typeface="微软雅黑 Light" charset="0"/>
              <a:ea typeface="微软雅黑 Light" charset="0"/>
            </a:endParaRPr>
          </a:p>
          <a:p>
            <a:pPr marL="228600" indent="-228600" algn="l" defTabSz="914400" fontAlgn="auto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65AB"/>
              </a:buClr>
              <a:buFont typeface="Arial"/>
              <a:buChar char="•"/>
            </a:pPr>
            <a:endParaRPr lang="ko-KR" altLang="en-US" sz="2000" b="1" strike="noStrike" cap="none" dirty="0">
              <a:solidFill>
                <a:srgbClr val="2965AB"/>
              </a:solidFill>
              <a:latin typeface="微软雅黑 Light" charset="0"/>
              <a:ea typeface="微软雅黑 Light" charset="0"/>
            </a:endParaRPr>
          </a:p>
          <a:p>
            <a:pPr marL="685800" indent="-228600" algn="l" defTabSz="91440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685800" indent="-228600" algn="l" defTabSz="91440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965AB"/>
              </a:buClr>
              <a:buFont typeface="Arial"/>
              <a:buChar char="•"/>
            </a:pPr>
            <a:endParaRPr lang="ko-KR" altLang="en-US" sz="1665" b="0" i="1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1143000" indent="-228600" algn="l" defTabSz="91440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965AB"/>
              </a:buClr>
              <a:buFont typeface="Arial"/>
              <a:buChar char="•"/>
            </a:pPr>
            <a:endParaRPr lang="ko-KR" altLang="en-US" sz="1665" b="0" i="1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1143000" indent="-228600" algn="l" defTabSz="91440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965AB"/>
              </a:buClr>
              <a:buFont typeface="Arial"/>
              <a:buChar char="•"/>
            </a:pPr>
            <a:endParaRPr lang="ko-KR" altLang="en-US" sz="1665" b="0" i="1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1143000" indent="-228600" algn="l" defTabSz="91440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965AB"/>
              </a:buClr>
              <a:buFont typeface="Arial"/>
              <a:buChar char="•"/>
            </a:pPr>
            <a:endParaRPr lang="ko-KR" altLang="en-US" sz="1665" b="0" i="1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1143000" indent="-228600" algn="l" defTabSz="91440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965AB"/>
              </a:buClr>
              <a:buFont typeface="Arial"/>
              <a:buChar char="•"/>
            </a:pPr>
            <a:endParaRPr lang="ko-KR" altLang="en-US" sz="1665" b="1" strike="noStrike" cap="none" dirty="0">
              <a:solidFill>
                <a:srgbClr val="2965AB"/>
              </a:solidFill>
              <a:latin typeface="微软雅黑 Light" charset="0"/>
              <a:ea typeface="微软雅黑 Light" charset="0"/>
            </a:endParaRPr>
          </a:p>
          <a:p>
            <a:pPr marL="228600" indent="-228600" algn="l" defTabSz="914400" fontAlgn="auto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65AB"/>
              </a:buClr>
              <a:buFont typeface="Arial"/>
              <a:buChar char="•"/>
            </a:pPr>
            <a:endParaRPr lang="ko-KR" altLang="en-US" sz="2000" b="0" i="1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457200" indent="0" algn="l" defTabSz="91440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i="1" strike="noStrike" cap="none" dirty="0">
                <a:solidFill>
                  <a:schemeClr val="tx1"/>
                </a:solidFill>
                <a:latin typeface="微软雅黑 Light" charset="0"/>
                <a:ea typeface="微软雅黑 Light" charset="0"/>
              </a:rPr>
              <a:t>  </a:t>
            </a:r>
            <a:endParaRPr lang="ko-KR" altLang="en-US" sz="2000" b="0" i="1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457200" indent="0" algn="l" defTabSz="91440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endParaRPr lang="ko-KR" altLang="en-US" sz="2000" b="0" i="1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457200" indent="0" algn="l" defTabSz="91440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i="1" strike="noStrike" cap="none" dirty="0">
                <a:solidFill>
                  <a:schemeClr val="tx1"/>
                </a:solidFill>
                <a:latin typeface="微软雅黑 Light" charset="0"/>
                <a:ea typeface="微软雅黑 Light" charset="0"/>
              </a:rPr>
              <a:t>   </a:t>
            </a:r>
            <a:endParaRPr lang="ko-KR" altLang="en-US" sz="2000" b="0" i="1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228600" indent="-228600" algn="l" defTabSz="914400" fontAlgn="auto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65AB"/>
              </a:buClr>
              <a:buFont typeface="Arial"/>
              <a:buChar char="•"/>
            </a:pPr>
            <a:endParaRPr lang="ko-KR" altLang="en-US" sz="2000" b="1" strike="noStrike" cap="none" dirty="0">
              <a:solidFill>
                <a:srgbClr val="2965AB"/>
              </a:solidFill>
              <a:latin typeface="微软雅黑 Light" charset="0"/>
              <a:ea typeface="微软雅黑 Light" charset="0"/>
            </a:endParaRPr>
          </a:p>
          <a:p>
            <a:pPr marL="228600" indent="-228600" algn="l" defTabSz="914400" fontAlgn="auto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65AB"/>
              </a:buClr>
              <a:buFont typeface="Arial"/>
              <a:buChar char="•"/>
            </a:pPr>
            <a:endParaRPr lang="ko-KR" altLang="en-US" sz="2000" b="0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BADC8BB-E653-4760-8764-36A6801DE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507806"/>
              </p:ext>
            </p:extLst>
          </p:nvPr>
        </p:nvGraphicFramePr>
        <p:xfrm>
          <a:off x="1559496" y="1477645"/>
          <a:ext cx="849694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715869176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649424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lt1"/>
                          </a:solidFill>
                          <a:latin typeface="Calibri" charset="0"/>
                          <a:ea typeface="宋体" charset="0"/>
                        </a:rPr>
                        <a:t>字段名称</a:t>
                      </a:r>
                      <a:endParaRPr lang="ko-KR" altLang="en-US" sz="1800" b="1" strike="noStrike" kern="1200" cap="none" dirty="0">
                        <a:solidFill>
                          <a:schemeClr val="lt1"/>
                        </a:solidFill>
                        <a:latin typeface="Calibri" charset="0"/>
                        <a:ea typeface="宋体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lt1"/>
                          </a:solidFill>
                          <a:latin typeface="Calibri" charset="0"/>
                          <a:ea typeface="宋体" charset="0"/>
                        </a:rPr>
                        <a:t>字段</a:t>
                      </a:r>
                      <a:r>
                        <a:rPr lang="zh-CN" altLang="en-US" sz="1800" b="1" strike="noStrike" kern="1200" cap="none" dirty="0">
                          <a:solidFill>
                            <a:schemeClr val="lt1"/>
                          </a:solidFill>
                          <a:latin typeface="Calibri" charset="0"/>
                          <a:ea typeface="宋体" charset="0"/>
                        </a:rPr>
                        <a:t>说明</a:t>
                      </a:r>
                      <a:endParaRPr lang="ko-KR" altLang="en-US" sz="1800" b="1" strike="noStrike" kern="1200" cap="none" dirty="0">
                        <a:solidFill>
                          <a:schemeClr val="lt1"/>
                        </a:solidFill>
                        <a:latin typeface="Calibri" charset="0"/>
                        <a:ea typeface="宋体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43401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85800" indent="-228600" algn="l" defTabSz="914400" fontAlgn="auto" latinLnBrk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manufacturer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Calibri" charset="0"/>
                        <a:ea typeface="宋体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685800" indent="-228600" algn="l" defTabSz="914400" fontAlgn="auto" latinLnBrk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生产厂家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Calibri" charset="0"/>
                        <a:ea typeface="宋体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77830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85800" indent="-228600" algn="l" defTabSz="914400" fontAlgn="auto" latinLnBrk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model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Calibri" charset="0"/>
                        <a:ea typeface="宋体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685800" indent="-228600" algn="l" defTabSz="914400" fontAlgn="auto" latinLnBrk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车型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Calibri" charset="0"/>
                        <a:ea typeface="宋体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12184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85800" indent="-228600" algn="l" defTabSz="914400" fontAlgn="auto" latinLnBrk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displ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Calibri" charset="0"/>
                        <a:ea typeface="宋体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685800" indent="-228600" algn="l" defTabSz="914400" fontAlgn="auto" latinLnBrk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发动机排量（升）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Calibri" charset="0"/>
                        <a:ea typeface="宋体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449001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85800" indent="-228600" algn="l" defTabSz="914400" fontAlgn="auto" latinLnBrk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year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Calibri" charset="0"/>
                        <a:ea typeface="宋体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685800" indent="-228600" algn="l" defTabSz="914400" fontAlgn="auto" latinLnBrk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生产年份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Calibri" charset="0"/>
                        <a:ea typeface="宋体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3930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85800" indent="-228600" algn="l" defTabSz="914400" fontAlgn="auto" latinLnBrk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cyl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Calibri" charset="0"/>
                        <a:ea typeface="宋体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685800" indent="-228600" algn="l" defTabSz="914400" fontAlgn="auto" latinLnBrk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气缸数量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Calibri" charset="0"/>
                        <a:ea typeface="宋体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296360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85800" indent="-228600" algn="l" defTabSz="914400" fontAlgn="auto" latinLnBrk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trans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Calibri" charset="0"/>
                        <a:ea typeface="宋体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685800" indent="-228600" algn="l" defTabSz="914400" fontAlgn="auto" latinLnBrk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  <a:cs typeface="+mn-cs"/>
                        </a:rPr>
                        <a:t>换档方式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微软雅黑 Light" charset="0"/>
                        <a:ea typeface="宋体" charset="0"/>
                        <a:cs typeface="+mn-cs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88010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85800" indent="-228600" algn="l" defTabSz="914400" fontAlgn="auto" latinLnBrk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drv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Calibri" charset="0"/>
                        <a:ea typeface="宋体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6858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驱动类型    ( f=前轮驱动，r=后轮驱动，4=4驱动)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Calibri" charset="0"/>
                        <a:ea typeface="宋体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2158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85800" indent="-228600" algn="l" defTabSz="914400" fontAlgn="auto" latinLnBrk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cty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Calibri" charset="0"/>
                        <a:ea typeface="宋体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685800" indent="-228600" algn="l" defTabSz="914400" fontAlgn="auto" latinLnBrk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每加仑城市里程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Calibri" charset="0"/>
                        <a:ea typeface="宋体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37665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85800" indent="-228600" algn="l" defTabSz="914400" fontAlgn="auto" latinLnBrk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hwy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Calibri" charset="0"/>
                        <a:ea typeface="宋体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685800" indent="-228600" algn="l" defTabSz="914400" fontAlgn="auto" latinLnBrk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每加仑高速公路英里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Calibri" charset="0"/>
                        <a:ea typeface="宋体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22833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85800" indent="-228600" algn="l" defTabSz="914400" fontAlgn="auto" latinLnBrk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fl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Calibri" charset="0"/>
                        <a:ea typeface="宋体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685800" indent="-228600" algn="l" defTabSz="914400" fontAlgn="auto" latinLnBrk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汽油种类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Calibri" charset="0"/>
                        <a:ea typeface="宋体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268752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85800" indent="-228600" algn="l" defTabSz="914400" fontAlgn="auto" latinLnBrk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Class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Calibri" charset="0"/>
                        <a:ea typeface="宋体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685800" indent="-228600" algn="l" defTabSz="914400" fontAlgn="auto" latinLnBrk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err="1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汽车</a:t>
                      </a:r>
                      <a:r>
                        <a:rPr lang="zh-CN" altLang="en-US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类型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228090204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数据展示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graphicFrame>
        <p:nvGraphicFramePr>
          <p:cNvPr id="7" name="表格 6"/>
          <p:cNvGraphicFramePr/>
          <p:nvPr>
            <p:extLst>
              <p:ext uri="{D42A27DB-BD31-4B8C-83A1-F6EECF244321}">
                <p14:modId xmlns:p14="http://schemas.microsoft.com/office/powerpoint/2010/main" val="2030160141"/>
              </p:ext>
            </p:extLst>
          </p:nvPr>
        </p:nvGraphicFramePr>
        <p:xfrm>
          <a:off x="608965" y="3025309"/>
          <a:ext cx="11285220" cy="2964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75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982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940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/>
                        <a:t>manufacturer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/>
                        <a:t>displ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/>
                        <a:t>cyl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/>
                        <a:t>trans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/>
                        <a:t>drv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/>
                        <a:t>cty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/>
                        <a:t>hwy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/>
                        <a:t>fl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audi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auto(l5)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compact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audi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manual(m5)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compact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audi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manual(m</a:t>
                      </a:r>
                      <a:r>
                        <a:rPr lang="en-US" altLang="zh-CN" sz="2000"/>
                        <a:t>6</a:t>
                      </a:r>
                      <a:r>
                        <a:rPr lang="zh-CN" altLang="en-US" sz="2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compact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audi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auto(</a:t>
                      </a:r>
                      <a:r>
                        <a:rPr lang="en-US" altLang="zh-CN" sz="2000"/>
                        <a:t>av</a:t>
                      </a:r>
                      <a:r>
                        <a:rPr lang="zh-CN" altLang="en-US" sz="2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compact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audi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auto(l5)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compact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08964" y="1124744"/>
            <a:ext cx="1108493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from plotnine 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import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*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</a:t>
            </a:r>
            <a:r>
              <a:rPr lang="en-US" altLang="zh-CN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#</a:t>
            </a:r>
            <a:r>
              <a:rPr lang="zh-CN" altLang="en-US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调用</a:t>
            </a:r>
            <a:r>
              <a:rPr lang="en-US" altLang="zh-CN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plotnine</a:t>
            </a:r>
            <a:r>
              <a:rPr lang="zh-CN" altLang="en-US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包中的所有工具</a:t>
            </a:r>
            <a:endParaRPr lang="zh-CN" altLang="en-US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from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plotnine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data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import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*      </a:t>
            </a:r>
            <a:r>
              <a:rPr lang="en-US" altLang="zh-CN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#</a:t>
            </a:r>
            <a:r>
              <a:rPr lang="zh-CN" altLang="en-US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调用</a:t>
            </a:r>
            <a:r>
              <a:rPr lang="en-US" altLang="zh-CN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plotnine</a:t>
            </a:r>
            <a:r>
              <a:rPr lang="zh-CN" altLang="en-US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包中的所有数据集</a:t>
            </a:r>
            <a:endParaRPr lang="zh-CN" altLang="en-US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endParaRPr lang="zh-CN" altLang="en-US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mpg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head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9001000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散点图</a:t>
            </a:r>
            <a:r>
              <a:rPr lang="zh-CN" altLang="en-US" b="1" dirty="0">
                <a:solidFill>
                  <a:srgbClr val="2965AB"/>
                </a:solidFill>
                <a:sym typeface="+mn-ea"/>
              </a:rPr>
              <a:t>展示发动机排量(displ)与高速里程(hwy)的关系</a:t>
            </a:r>
            <a:endParaRPr lang="en-US" altLang="zh-CN" b="1" dirty="0">
              <a:solidFill>
                <a:srgbClr val="2965AB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124744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/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139" y="2060848"/>
            <a:ext cx="5353050" cy="41243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67408" y="1117226"/>
            <a:ext cx="99371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ggplot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mpg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'displ'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'hwy'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 +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geom_point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   </a:t>
            </a:r>
            <a:r>
              <a:rPr lang="en-US" altLang="zh-CN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#</a:t>
            </a:r>
            <a:r>
              <a:rPr lang="zh-CN" altLang="en-US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简单</a:t>
            </a:r>
            <a:r>
              <a:rPr lang="zh-CN" altLang="en-US" sz="2000" dirty="0">
                <a:solidFill>
                  <a:srgbClr val="87875F"/>
                </a:solidFill>
                <a:highlight>
                  <a:srgbClr val="FFFFFF"/>
                </a:highlight>
              </a:rPr>
              <a:t>散点图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561662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en-US" altLang="zh-CN" b="1" dirty="0">
                <a:solidFill>
                  <a:srgbClr val="2965AB"/>
                </a:solidFill>
                <a:sym typeface="+mn-ea"/>
              </a:rPr>
              <a:t>color</a:t>
            </a:r>
            <a:r>
              <a:rPr kumimoji="1" lang="zh-CN" altLang="en-US" b="1" dirty="0">
                <a:solidFill>
                  <a:srgbClr val="2965AB"/>
                </a:solidFill>
                <a:sym typeface="+mn-ea"/>
              </a:rPr>
              <a:t>参数</a:t>
            </a:r>
            <a:r>
              <a:rPr lang="zh-CN" altLang="en-US" b="1" dirty="0">
                <a:solidFill>
                  <a:srgbClr val="2965AB"/>
                </a:solidFill>
                <a:sym typeface="+mn-ea"/>
              </a:rPr>
              <a:t>改变图形元素的颜色</a:t>
            </a:r>
            <a:endParaRPr kumimoji="1" lang="zh-CN" altLang="en-US" b="1" dirty="0">
              <a:solidFill>
                <a:srgbClr val="2965AB"/>
              </a:solidFill>
              <a:sym typeface="+mn-ea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124744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0" y="2204864"/>
            <a:ext cx="5513272" cy="424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12776" y="1327895"/>
            <a:ext cx="9235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ggplot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mpg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'displ'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'hwy'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 +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geom_point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color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'red'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color参数设置为分类型变量</a:t>
            </a:r>
            <a:endParaRPr lang="en-US" altLang="zh-CN" b="1" dirty="0">
              <a:solidFill>
                <a:srgbClr val="2965AB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1214520" cy="54726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/>
              <a:t>使用汽车类型进行分类，用不同颜色展示各种车型的</a:t>
            </a:r>
            <a:r>
              <a:rPr lang="en-US" altLang="zh-CN" sz="2000" dirty="0">
                <a:latin typeface="Monaco" panose="020B0509030404040204" pitchFamily="49" charset="0"/>
                <a:ea typeface="微软雅黑 Light" panose="020B0502040204020203"/>
                <a:sym typeface="+mn-ea"/>
              </a:rPr>
              <a:t>displ</a:t>
            </a:r>
            <a:r>
              <a:rPr lang="zh-CN" altLang="en-US" sz="2000" dirty="0"/>
              <a:t>和</a:t>
            </a:r>
            <a:r>
              <a:rPr lang="en-US" altLang="zh-CN" sz="2000" dirty="0">
                <a:latin typeface="Monaco" panose="020B0509030404040204" pitchFamily="49" charset="0"/>
                <a:ea typeface="微软雅黑 Light" panose="020B0502040204020203"/>
                <a:sym typeface="+mn-ea"/>
              </a:rPr>
              <a:t>hwy</a:t>
            </a:r>
            <a:r>
              <a:rPr lang="zh-CN" altLang="en-US" sz="2000" dirty="0" err="1">
                <a:latin typeface="Monaco" panose="020B0509030404040204" pitchFamily="49" charset="0"/>
                <a:ea typeface="微软雅黑 Light" panose="020B0502040204020203"/>
                <a:sym typeface="+mn-ea"/>
              </a:rPr>
              <a:t>的关系</a:t>
            </a:r>
            <a:endParaRPr lang="zh-CN" altLang="en-US" sz="2000" dirty="0"/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84" y="2138661"/>
            <a:ext cx="8646548" cy="444774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58288" y="1555356"/>
            <a:ext cx="105356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ggplot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mpg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'displ'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'hwy'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color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'class'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 + </a:t>
            </a:r>
            <a:r>
              <a:rPr lang="en-US" altLang="zh-CN" sz="2000" dirty="0" err="1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geom_point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</a:t>
            </a:r>
            <a:endParaRPr lang="zh-CN" altLang="en-US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98103" y="1052736"/>
            <a:ext cx="10725867" cy="55446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/>
              <a:t>使用</a:t>
            </a:r>
            <a:r>
              <a:rPr lang="zh-CN" altLang="en-US" sz="2000" dirty="0">
                <a:latin typeface="Monaco" panose="020B0509030404040204" pitchFamily="49" charset="0"/>
                <a:ea typeface="微软雅黑 Light" panose="020B0502040204020203"/>
                <a:sym typeface="+mn-ea"/>
              </a:rPr>
              <a:t>每加仑城市里程</a:t>
            </a:r>
            <a:r>
              <a:rPr lang="en-US" altLang="zh-CN" sz="2000" dirty="0">
                <a:latin typeface="Monaco" panose="020B0509030404040204" pitchFamily="49" charset="0"/>
                <a:ea typeface="微软雅黑 Light" panose="020B0502040204020203"/>
                <a:sym typeface="+mn-ea"/>
              </a:rPr>
              <a:t>(cty)</a:t>
            </a:r>
            <a:r>
              <a:rPr lang="zh-CN" altLang="en-US" sz="2000" dirty="0"/>
              <a:t>进行颜色分类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6" y="2092325"/>
            <a:ext cx="6822440" cy="45173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127448" y="1655125"/>
            <a:ext cx="9264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ggplot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mpg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'displ'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'hwy'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color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'cty'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 +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geom_point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</a:t>
            </a:r>
            <a:endParaRPr lang="zh-CN" altLang="en-US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</p:txBody>
      </p:sp>
      <p:sp>
        <p:nvSpPr>
          <p:cNvPr id="3" name="文本占位符 1"/>
          <p:cNvSpPr txBox="1"/>
          <p:nvPr/>
        </p:nvSpPr>
        <p:spPr>
          <a:xfrm>
            <a:off x="479376" y="116632"/>
            <a:ext cx="633670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color参数设置为数值型型变量</a:t>
            </a:r>
            <a:endParaRPr lang="en-US" altLang="zh-CN" b="1" dirty="0">
              <a:solidFill>
                <a:srgbClr val="2965AB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zh-CN" altLang="en-US" b="1" dirty="0">
              <a:solidFill>
                <a:srgbClr val="2965A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479376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目录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79376" y="1412776"/>
            <a:ext cx="10081120" cy="3096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/>
                </a:solidFill>
              </a:rPr>
              <a:t>初识</a:t>
            </a:r>
            <a:r>
              <a:rPr lang="en-US" altLang="zh-CN" sz="2400" b="1" dirty="0">
                <a:solidFill>
                  <a:srgbClr val="2965AB"/>
                </a:solidFill>
              </a:rPr>
              <a:t>P</a:t>
            </a:r>
            <a:r>
              <a:rPr lang="zh-CN" altLang="en-US" sz="2400" b="1" dirty="0">
                <a:solidFill>
                  <a:srgbClr val="2965AB"/>
                </a:solidFill>
              </a:rPr>
              <a:t>lotnine</a:t>
            </a:r>
          </a:p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en-US" altLang="zh-CN" sz="2400" b="1" dirty="0">
                <a:solidFill>
                  <a:srgbClr val="2965AB"/>
                </a:solidFill>
              </a:rPr>
              <a:t>P</a:t>
            </a:r>
            <a:r>
              <a:rPr lang="zh-CN" altLang="en-US" sz="2400" b="1" dirty="0">
                <a:solidFill>
                  <a:srgbClr val="2965AB"/>
                </a:solidFill>
              </a:rPr>
              <a:t>lotnine绘制基础图形</a:t>
            </a:r>
          </a:p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en-US" altLang="zh-CN" sz="2400" b="1" dirty="0">
                <a:solidFill>
                  <a:srgbClr val="2965AB"/>
                </a:solidFill>
              </a:rPr>
              <a:t>P</a:t>
            </a:r>
            <a:r>
              <a:rPr lang="zh-CN" altLang="en-US" sz="2400" b="1" dirty="0">
                <a:solidFill>
                  <a:srgbClr val="2965AB"/>
                </a:solidFill>
              </a:rPr>
              <a:t>lotnine高级用法</a:t>
            </a:r>
          </a:p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endParaRPr lang="en-US" altLang="zh-CN" sz="2400" b="1" dirty="0">
              <a:solidFill>
                <a:srgbClr val="2965AB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size参数改变图形元素的大小</a:t>
            </a:r>
            <a:endParaRPr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132" y="1885426"/>
            <a:ext cx="6214722" cy="478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522180" y="1332682"/>
            <a:ext cx="90570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ggplot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mpg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'displ'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'hwy'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 +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geom_point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size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0.1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zh-CN" altLang="en-US" sz="2000" dirty="0">
              <a:latin typeface="Monaco" panose="020B05090304040402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  <a:sym typeface="+mn-ea"/>
              </a:rPr>
              <a:t>size参数</a:t>
            </a:r>
            <a:r>
              <a:rPr lang="zh-CN" altLang="en-US" b="1" dirty="0">
                <a:solidFill>
                  <a:srgbClr val="2965AB"/>
                </a:solidFill>
                <a:sym typeface="+mn-ea"/>
              </a:rPr>
              <a:t>设置为分类型变量</a:t>
            </a:r>
            <a:endParaRPr lang="zh-CN" altLang="en-US" b="1" dirty="0">
              <a:solidFill>
                <a:srgbClr val="2965AB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1358536" cy="51845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1" y="1998855"/>
            <a:ext cx="6762750" cy="412432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83432" y="1103401"/>
            <a:ext cx="101743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ggplot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mpg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'displ'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'hwy'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size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'class'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 +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geom_point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68208" y="2630362"/>
            <a:ext cx="31896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不推荐使用大小来区分</a:t>
            </a:r>
            <a:r>
              <a:rPr lang="zh-CN" altLang="en-US" sz="2000" b="1" dirty="0">
                <a:solidFill>
                  <a:srgbClr val="2965A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分类型变量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，人对于面积大小的细微差距并不敏感</a:t>
            </a:r>
          </a:p>
          <a:p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名义型变量无大小优劣差异，使用大小来区分名义型变量会给人误导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561662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  <a:sym typeface="+mn-ea"/>
              </a:rPr>
              <a:t>size参数</a:t>
            </a:r>
            <a:r>
              <a:rPr lang="zh-CN" altLang="en-US" b="1" dirty="0">
                <a:solidFill>
                  <a:srgbClr val="2965AB"/>
                </a:solidFill>
                <a:sym typeface="+mn-ea"/>
              </a:rPr>
              <a:t>设置为数值型变量</a:t>
            </a:r>
            <a:endParaRPr lang="zh-CN" altLang="en-US" b="1" dirty="0">
              <a:solidFill>
                <a:srgbClr val="2965AB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988056" y="1052736"/>
            <a:ext cx="95911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ggplot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mpg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'displ'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'hwy'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size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'cty'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 +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geom_point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2231490"/>
            <a:ext cx="6200775" cy="4124325"/>
          </a:xfrm>
          <a:prstGeom prst="rect">
            <a:avLst/>
          </a:prstGeom>
        </p:spPr>
      </p:pic>
      <p:sp>
        <p:nvSpPr>
          <p:cNvPr id="7" name="云形标注 6"/>
          <p:cNvSpPr/>
          <p:nvPr/>
        </p:nvSpPr>
        <p:spPr>
          <a:xfrm>
            <a:off x="7093790" y="2132856"/>
            <a:ext cx="4763169" cy="2463451"/>
          </a:xfrm>
          <a:prstGeom prst="cloudCallout">
            <a:avLst>
              <a:gd name="adj1" fmla="val -53330"/>
              <a:gd name="adj2" fmla="val 6124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用大小参数设置</a:t>
            </a:r>
            <a:r>
              <a:rPr lang="zh-CN" altLang="en-US" b="1" dirty="0">
                <a:solidFill>
                  <a:srgbClr val="2965A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数值型变量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比较合适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规律：越靠近左上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'cty'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越大， 越靠近右下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'cty'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越小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6840760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alpha参数改变图形元素的透明度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48" y="1820490"/>
            <a:ext cx="6673215" cy="425577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30155" y="1070558"/>
            <a:ext cx="94863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ggplot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mpg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'displ'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'hwy'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 +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geom_point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alpha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0.2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zh-CN" altLang="en-US" sz="2000" dirty="0">
              <a:latin typeface="Monaco" panose="020B050903040404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64153" y="3266388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设置透明度可以解决点重合覆盖的问题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  <a:sym typeface="+mn-ea"/>
              </a:rPr>
              <a:t>alpha参数</a:t>
            </a:r>
            <a:r>
              <a:rPr lang="zh-CN" altLang="en-US" b="1" dirty="0">
                <a:solidFill>
                  <a:srgbClr val="2965AB"/>
                </a:solidFill>
                <a:sym typeface="+mn-ea"/>
              </a:rPr>
              <a:t>设置为某一变量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5" y="1908199"/>
            <a:ext cx="7811770" cy="43078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6686" y="1140096"/>
            <a:ext cx="116053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ggplot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mpg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'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displ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'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hwy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alpha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'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class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 +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geom_point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   </a:t>
            </a:r>
            <a:r>
              <a:rPr lang="en-US" altLang="zh-CN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#</a:t>
            </a:r>
            <a:r>
              <a:rPr lang="zh-CN" altLang="en-US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透明度分类</a:t>
            </a:r>
            <a:endParaRPr lang="zh-CN" altLang="en-US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92416" y="3449145"/>
            <a:ext cx="230548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不推荐使用透明度来区别分类型变量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6408712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  <a:sym typeface="+mn-ea"/>
              </a:rPr>
              <a:t>shape参数</a:t>
            </a:r>
            <a:r>
              <a:rPr lang="zh-CN" altLang="en-US" b="1" dirty="0">
                <a:solidFill>
                  <a:srgbClr val="2965AB"/>
                </a:solidFill>
                <a:sym typeface="+mn-ea"/>
              </a:rPr>
              <a:t>改变图形元素的形状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67" y="2539815"/>
            <a:ext cx="7222373" cy="3816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62721" y="1052736"/>
            <a:ext cx="95377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#</a:t>
            </a:r>
            <a:r>
              <a:rPr lang="zh-CN" altLang="en-US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形状“</a:t>
            </a:r>
            <a:r>
              <a:rPr lang="en-US" altLang="zh-CN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4</a:t>
            </a:r>
            <a:r>
              <a:rPr lang="zh-CN" altLang="en-US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”表示图中的三角形</a:t>
            </a:r>
            <a:endParaRPr lang="en-US" altLang="zh-CN" sz="2000" dirty="0">
              <a:solidFill>
                <a:srgbClr val="87875F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endParaRPr lang="en-US" altLang="zh-CN" sz="2000" dirty="0">
              <a:solidFill>
                <a:srgbClr val="87875F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ggplot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mpg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'displ'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'hwy'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 +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geom_point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shape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'4'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</a:p>
          <a:p>
            <a:endParaRPr lang="zh-CN" altLang="en-US" sz="2000" dirty="0">
              <a:latin typeface="Monaco" panose="020B05090304040402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5328592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  <a:sym typeface="+mn-ea"/>
              </a:rPr>
              <a:t>shape参数</a:t>
            </a:r>
            <a:r>
              <a:rPr lang="zh-CN" altLang="en-US" b="1" dirty="0">
                <a:solidFill>
                  <a:srgbClr val="2965AB"/>
                </a:solidFill>
                <a:sym typeface="+mn-ea"/>
              </a:rPr>
              <a:t>设置为分类型变量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545" y="2062620"/>
            <a:ext cx="7013601" cy="431376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67408" y="1222631"/>
            <a:ext cx="102971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ggplot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mpg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'displ'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'hwy'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shape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'class'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 +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geom_point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</a:t>
            </a:r>
            <a:endParaRPr lang="zh-CN" altLang="en-US" sz="2000" dirty="0">
              <a:latin typeface="Monaco" panose="020B0509030404040204" pitchFamily="49" charset="0"/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7962146" y="2746686"/>
            <a:ext cx="4038510" cy="1768433"/>
          </a:xfrm>
          <a:prstGeom prst="cloudCallout">
            <a:avLst>
              <a:gd name="adj1" fmla="val -53330"/>
              <a:gd name="adj2" fmla="val 6124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algn="l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当类别较多时，不适合用形状来展示分类信息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组合使用视觉编码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47" y="2220595"/>
            <a:ext cx="8593455" cy="454406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98104" y="1292442"/>
            <a:ext cx="114945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ggplot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mpg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'displ'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'hwy'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shape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'drv'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color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'class'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 +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geom_point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88289" y="3079750"/>
            <a:ext cx="33043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左图中展示的信息过于复杂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可用后续的分面绘图来解决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en-US" altLang="zh-CN" b="1" dirty="0">
                <a:solidFill>
                  <a:srgbClr val="2965AB"/>
                </a:solidFill>
              </a:rPr>
              <a:t>position</a:t>
            </a:r>
            <a:r>
              <a:rPr kumimoji="1" lang="zh-CN" altLang="en-US" b="1" dirty="0">
                <a:solidFill>
                  <a:srgbClr val="2965AB"/>
                </a:solidFill>
              </a:rPr>
              <a:t>参数</a:t>
            </a:r>
            <a:r>
              <a:rPr lang="zh-CN" altLang="en-US" b="1" dirty="0">
                <a:solidFill>
                  <a:srgbClr val="2965AB"/>
                </a:solidFill>
                <a:sym typeface="+mn-ea"/>
              </a:rPr>
              <a:t>之jitter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354" y="3212976"/>
            <a:ext cx="4572000" cy="3522546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98103" y="1052736"/>
            <a:ext cx="11390251" cy="5400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散点图点的覆盖问题除了使用透明度的方法，还可设置</a:t>
            </a:r>
            <a:r>
              <a:rPr lang="zh-CN" altLang="en-US" sz="2000" dirty="0">
                <a:latin typeface="Monaco" panose="020B0509030404040204" pitchFamily="49" charset="0"/>
                <a:sym typeface="+mn-ea"/>
              </a:rPr>
              <a:t>position</a:t>
            </a:r>
            <a:r>
              <a:rPr lang="zh-CN" altLang="en-US" sz="2000" dirty="0">
                <a:sym typeface="+mn-ea"/>
              </a:rPr>
              <a:t>参数解决</a:t>
            </a:r>
            <a:endParaRPr lang="en-US" altLang="zh-CN" sz="2000" dirty="0"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参数</a:t>
            </a:r>
            <a:r>
              <a:rPr lang="zh-CN" altLang="en-US" sz="2000" dirty="0">
                <a:latin typeface="Monaco" panose="020B0509030404040204" pitchFamily="49" charset="0"/>
                <a:sym typeface="+mn-ea"/>
              </a:rPr>
              <a:t>jitter</a:t>
            </a:r>
            <a:r>
              <a:rPr lang="zh-CN" altLang="en-US" sz="2000" dirty="0">
                <a:sym typeface="+mn-ea"/>
              </a:rPr>
              <a:t> ：使每一个点在x轴的方向上产生随机的偏移, 从而减少图形重叠</a:t>
            </a:r>
            <a:endParaRPr lang="zh-CN" altLang="en-US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252532-2860-4DE9-BFE9-0E0D39686BC2}"/>
              </a:ext>
            </a:extLst>
          </p:cNvPr>
          <p:cNvSpPr/>
          <p:nvPr/>
        </p:nvSpPr>
        <p:spPr>
          <a:xfrm>
            <a:off x="784952" y="1941783"/>
            <a:ext cx="113902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ggplot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mpg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+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</a:p>
          <a:p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geom_point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mapping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'displ'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'hwy'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),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position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'jitter'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zh-CN" altLang="en-US" sz="2000" dirty="0">
              <a:latin typeface="Monaco" panose="020B05090304040402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en-US" altLang="zh-CN" b="1" dirty="0">
                <a:solidFill>
                  <a:srgbClr val="2965AB"/>
                </a:solidFill>
              </a:rPr>
              <a:t>position</a:t>
            </a:r>
            <a:r>
              <a:rPr kumimoji="1" lang="zh-CN" altLang="en-US" b="1" dirty="0">
                <a:solidFill>
                  <a:srgbClr val="2965AB"/>
                </a:solidFill>
              </a:rPr>
              <a:t>参数</a:t>
            </a:r>
            <a:r>
              <a:rPr lang="zh-CN" altLang="en-US" b="1" dirty="0">
                <a:solidFill>
                  <a:srgbClr val="2965AB"/>
                </a:solidFill>
                <a:sym typeface="+mn-ea"/>
              </a:rPr>
              <a:t>之jitter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521231" y="1588481"/>
            <a:ext cx="68133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ggplot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mpg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+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</a:p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geom_point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mapping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'year'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'hwy'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</a:t>
            </a:r>
            <a:endParaRPr lang="zh-CN" altLang="en-US" sz="2000" dirty="0">
              <a:latin typeface="Monaco" panose="020B05090304040402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085" y="837000"/>
            <a:ext cx="3597843" cy="2772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79376" y="4253856"/>
            <a:ext cx="63984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ggplot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mpg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+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</a:p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geom_point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mapping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'year'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'hwy'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),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</a:t>
            </a:r>
          </a:p>
          <a:p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position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'jitter'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zh-CN" altLang="en-US" sz="20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3746025"/>
            <a:ext cx="3597843" cy="2772000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82BF7B3-10B7-4029-80DF-7EC1DEF967C3}"/>
              </a:ext>
            </a:extLst>
          </p:cNvPr>
          <p:cNvCxnSpPr/>
          <p:nvPr/>
        </p:nvCxnSpPr>
        <p:spPr>
          <a:xfrm>
            <a:off x="6774153" y="2133000"/>
            <a:ext cx="1080120" cy="0"/>
          </a:xfrm>
          <a:prstGeom prst="straightConnector1">
            <a:avLst/>
          </a:prstGeom>
          <a:ln w="38100">
            <a:solidFill>
              <a:srgbClr val="2965AB">
                <a:alpha val="52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A4D1CC5-6A2B-4D08-AEBB-18760258E952}"/>
              </a:ext>
            </a:extLst>
          </p:cNvPr>
          <p:cNvCxnSpPr/>
          <p:nvPr/>
        </p:nvCxnSpPr>
        <p:spPr>
          <a:xfrm>
            <a:off x="6729605" y="4761687"/>
            <a:ext cx="1080120" cy="0"/>
          </a:xfrm>
          <a:prstGeom prst="straightConnector1">
            <a:avLst/>
          </a:prstGeom>
          <a:ln w="38100">
            <a:solidFill>
              <a:srgbClr val="2965AB">
                <a:alpha val="52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479376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目录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79376" y="1412776"/>
            <a:ext cx="10081120" cy="3096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/>
                </a:solidFill>
              </a:rPr>
              <a:t>初识</a:t>
            </a:r>
            <a:r>
              <a:rPr lang="en-US" altLang="zh-CN" sz="2400" b="1" dirty="0">
                <a:solidFill>
                  <a:srgbClr val="2965AB"/>
                </a:solidFill>
              </a:rPr>
              <a:t>P</a:t>
            </a:r>
            <a:r>
              <a:rPr lang="zh-CN" altLang="en-US" sz="2400" b="1" dirty="0">
                <a:solidFill>
                  <a:srgbClr val="2965AB"/>
                </a:solidFill>
              </a:rPr>
              <a:t>lotnine</a:t>
            </a:r>
          </a:p>
          <a:p>
            <a:pPr lvl="1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en-US" altLang="zh-CN" sz="2050" b="1" dirty="0">
                <a:solidFill>
                  <a:srgbClr val="2965AB"/>
                </a:solidFill>
                <a:sym typeface="+mn-ea"/>
              </a:rPr>
              <a:t>Plotnine</a:t>
            </a:r>
            <a:r>
              <a:rPr lang="zh-CN" altLang="en-US" sz="2050" b="1" dirty="0">
                <a:solidFill>
                  <a:srgbClr val="2965AB"/>
                </a:solidFill>
                <a:sym typeface="+mn-ea"/>
              </a:rPr>
              <a:t>简介</a:t>
            </a:r>
            <a:endParaRPr lang="zh-CN" altLang="en-US" sz="2050" b="1" dirty="0">
              <a:solidFill>
                <a:srgbClr val="2965AB"/>
              </a:solidFill>
            </a:endParaRPr>
          </a:p>
          <a:p>
            <a:pPr lvl="1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en-US" altLang="zh-CN" sz="2050" b="1" dirty="0">
                <a:solidFill>
                  <a:srgbClr val="2965AB"/>
                </a:solidFill>
                <a:sym typeface="+mn-ea"/>
              </a:rPr>
              <a:t>Plotnine</a:t>
            </a:r>
            <a:r>
              <a:rPr lang="zh-CN" altLang="en-US" sz="2050" b="1" dirty="0">
                <a:solidFill>
                  <a:srgbClr val="2965AB"/>
                </a:solidFill>
                <a:sym typeface="+mn-ea"/>
              </a:rPr>
              <a:t>安装</a:t>
            </a:r>
            <a:endParaRPr lang="zh-CN" altLang="en-US" sz="2050" b="1" dirty="0">
              <a:solidFill>
                <a:srgbClr val="2965AB"/>
              </a:solidFill>
            </a:endParaRPr>
          </a:p>
          <a:p>
            <a:pPr lvl="1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050" b="1" dirty="0">
                <a:solidFill>
                  <a:srgbClr val="2965AB"/>
                </a:solidFill>
                <a:sym typeface="+mn-ea"/>
              </a:rPr>
              <a:t>图形语法</a:t>
            </a:r>
            <a:endParaRPr lang="zh-CN" altLang="en-US" sz="2050" b="1" dirty="0">
              <a:solidFill>
                <a:srgbClr val="2965AB"/>
              </a:solidFill>
            </a:endParaRPr>
          </a:p>
          <a:p>
            <a:pPr lvl="1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en-US" altLang="zh-CN" sz="2050" b="1" dirty="0">
                <a:solidFill>
                  <a:srgbClr val="2965AB"/>
                </a:solidFill>
                <a:sym typeface="+mn-ea"/>
              </a:rPr>
              <a:t>Plotnine</a:t>
            </a:r>
            <a:r>
              <a:rPr lang="zh-CN" altLang="en-US" sz="2050" b="1" dirty="0">
                <a:solidFill>
                  <a:srgbClr val="2965AB"/>
                </a:solidFill>
                <a:sym typeface="+mn-ea"/>
              </a:rPr>
              <a:t>基础知识</a:t>
            </a:r>
            <a:endParaRPr lang="zh-CN" altLang="en-US" sz="2055" b="1" dirty="0">
              <a:solidFill>
                <a:srgbClr val="2965AB"/>
              </a:solidFill>
            </a:endParaRPr>
          </a:p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en-US" altLang="zh-CN" sz="2400" b="1" dirty="0">
                <a:solidFill>
                  <a:schemeClr val="bg1">
                    <a:lumMod val="50000"/>
                    <a:alpha val="50000"/>
                  </a:schemeClr>
                </a:solidFill>
              </a:rPr>
              <a:t>P</a:t>
            </a:r>
            <a:r>
              <a:rPr lang="zh-CN" altLang="en-US" sz="2400" b="1" dirty="0">
                <a:solidFill>
                  <a:schemeClr val="bg1">
                    <a:lumMod val="50000"/>
                    <a:alpha val="50000"/>
                  </a:schemeClr>
                </a:solidFill>
              </a:rPr>
              <a:t>lotnine绘制基础图形</a:t>
            </a:r>
          </a:p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en-US" altLang="zh-CN" sz="2400" b="1" dirty="0">
                <a:solidFill>
                  <a:schemeClr val="bg1">
                    <a:lumMod val="50000"/>
                    <a:alpha val="50000"/>
                  </a:schemeClr>
                </a:solidFill>
              </a:rPr>
              <a:t>P</a:t>
            </a:r>
            <a:r>
              <a:rPr lang="zh-CN" altLang="en-US" sz="2400" b="1" dirty="0">
                <a:solidFill>
                  <a:schemeClr val="bg1">
                    <a:lumMod val="50000"/>
                    <a:alpha val="50000"/>
                  </a:schemeClr>
                </a:solidFill>
              </a:rPr>
              <a:t>lotnine高级用法</a:t>
            </a:r>
            <a:endParaRPr lang="zh-CN" altLang="en-US" sz="2400" b="1" dirty="0">
              <a:solidFill>
                <a:srgbClr val="2965AB"/>
              </a:solidFill>
            </a:endParaRPr>
          </a:p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endParaRPr lang="en-US" altLang="zh-CN" sz="2400" b="1" dirty="0">
              <a:solidFill>
                <a:srgbClr val="2965AB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7704856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箱线图</a:t>
            </a:r>
            <a:r>
              <a:rPr lang="zh-CN" altLang="en-US" b="1" dirty="0">
                <a:solidFill>
                  <a:srgbClr val="2965AB"/>
                </a:solidFill>
              </a:rPr>
              <a:t>展示不同</a:t>
            </a:r>
            <a:r>
              <a:rPr lang="zh-CN" altLang="en-US" b="1" dirty="0">
                <a:solidFill>
                  <a:srgbClr val="2965AB"/>
                </a:solidFill>
                <a:sym typeface="+mn-ea"/>
              </a:rPr>
              <a:t>汽车类型</a:t>
            </a:r>
            <a:r>
              <a:rPr lang="zh-CN" altLang="en-US" b="1" dirty="0">
                <a:solidFill>
                  <a:srgbClr val="2965AB"/>
                </a:solidFill>
              </a:rPr>
              <a:t>的高速里程分布</a:t>
            </a:r>
          </a:p>
          <a:p>
            <a:pPr marL="0" indent="0">
              <a:lnSpc>
                <a:spcPct val="100000"/>
              </a:lnSpc>
              <a:buNone/>
            </a:pP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9425" y="1052830"/>
            <a:ext cx="10081260" cy="58293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zh-CN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6" y="2119526"/>
            <a:ext cx="6925170" cy="436011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3096" y="1314843"/>
            <a:ext cx="7417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ggplot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mpg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'class'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'hwy'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+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geom_boxplot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633670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notch参数设置箱线图中位数的缺口</a:t>
            </a:r>
          </a:p>
          <a:p>
            <a:pPr marL="0" indent="0">
              <a:lnSpc>
                <a:spcPct val="100000"/>
              </a:lnSpc>
              <a:buNone/>
            </a:pP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b="1" dirty="0">
              <a:solidFill>
                <a:srgbClr val="2965AB"/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32" y="2348880"/>
            <a:ext cx="5353050" cy="41243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87111" y="1121398"/>
            <a:ext cx="111067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ggplot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mpg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'class'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'hwy'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 +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</a:p>
          <a:p>
            <a:endParaRPr lang="en-US" altLang="zh-CN" sz="2000" dirty="0">
              <a:solidFill>
                <a:srgbClr val="00005F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geom_boxplot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fill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'cornflowerblue'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color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'black'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notch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True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coord_flip参数将图横置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b="1" dirty="0">
              <a:solidFill>
                <a:srgbClr val="2965AB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567" y="2266949"/>
            <a:ext cx="6247286" cy="4356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23360" y="1261063"/>
            <a:ext cx="96316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ggplot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mpg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'class'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'hwy'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+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geom_boxplot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 +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coord_flip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箱线图的变种</a:t>
            </a:r>
            <a:r>
              <a:rPr lang="en-US" altLang="zh-CN" b="1" dirty="0">
                <a:solidFill>
                  <a:srgbClr val="2965AB"/>
                </a:solidFill>
                <a:sym typeface="+mn-ea"/>
              </a:rPr>
              <a:t>——</a:t>
            </a:r>
            <a:r>
              <a:rPr lang="zh-CN" altLang="en-US" b="1" dirty="0">
                <a:solidFill>
                  <a:srgbClr val="2965AB"/>
                </a:solidFill>
                <a:sym typeface="+mn-ea"/>
              </a:rPr>
              <a:t>小提琴图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024" y="2310195"/>
            <a:ext cx="6705600" cy="41243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9376" y="1103049"/>
            <a:ext cx="100811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ggplot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mpg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'class'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'hwy'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+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</a:p>
          <a:p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geom_violin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fill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'class'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trim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True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 +</a:t>
            </a:r>
          </a:p>
          <a:p>
            <a:endParaRPr lang="en-US" altLang="zh-CN" sz="2000" dirty="0">
              <a:solidFill>
                <a:srgbClr val="00005F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geom_boxplot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width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0.2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zh-CN" altLang="en-US" sz="2000" dirty="0">
              <a:latin typeface="Monaco" panose="020B05090304040402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98104" y="980981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  <a:sym typeface="+mn-ea"/>
              </a:rPr>
              <a:t>geom_bar()</a:t>
            </a:r>
            <a:endParaRPr lang="en-US" altLang="zh-CN" sz="2000" b="1" dirty="0">
              <a:solidFill>
                <a:srgbClr val="2965AB"/>
              </a:solidFill>
              <a:sym typeface="+mn-ea"/>
            </a:endParaRPr>
          </a:p>
        </p:txBody>
      </p:sp>
      <p:sp>
        <p:nvSpPr>
          <p:cNvPr id="4" name="文本占位符 1"/>
          <p:cNvSpPr txBox="1"/>
          <p:nvPr/>
        </p:nvSpPr>
        <p:spPr>
          <a:xfrm>
            <a:off x="479376" y="116632"/>
            <a:ext cx="705678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条形图展示不同汽车类型的频数分布</a:t>
            </a:r>
            <a:endParaRPr lang="zh-CN" altLang="en-US" b="1" dirty="0">
              <a:solidFill>
                <a:srgbClr val="2965AB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44" y="2204864"/>
            <a:ext cx="5723255" cy="44094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95400" y="1562066"/>
            <a:ext cx="58216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ggplot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(mpg,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'class'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 +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geom_bar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</a:t>
            </a:r>
            <a:endParaRPr lang="zh-CN" altLang="en-US" sz="2000" dirty="0">
              <a:latin typeface="Monaco" panose="020B05090304040402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ym typeface="+mn-ea"/>
              </a:rPr>
              <a:t>  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</p:txBody>
      </p:sp>
      <p:sp>
        <p:nvSpPr>
          <p:cNvPr id="4" name="文本占位符 1"/>
          <p:cNvSpPr txBox="1"/>
          <p:nvPr/>
        </p:nvSpPr>
        <p:spPr>
          <a:xfrm>
            <a:off x="479376" y="116632"/>
            <a:ext cx="8064896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color参数反映不同汽车类型换档类型的频数分布</a:t>
            </a:r>
          </a:p>
          <a:p>
            <a:pPr marL="0" indent="0">
              <a:lnSpc>
                <a:spcPct val="100000"/>
              </a:lnSpc>
              <a:buNone/>
            </a:pP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8104" y="1171528"/>
            <a:ext cx="82600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ggplot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(mpg,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'class'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color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'trans'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 +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geom_bar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</a:t>
            </a:r>
            <a:endParaRPr lang="zh-CN" altLang="en-US" sz="2000" dirty="0">
              <a:latin typeface="Monaco" panose="020B050903040404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1952278"/>
            <a:ext cx="6705600" cy="4124325"/>
          </a:xfrm>
          <a:prstGeom prst="rect">
            <a:avLst/>
          </a:prstGeom>
        </p:spPr>
      </p:pic>
      <p:sp>
        <p:nvSpPr>
          <p:cNvPr id="7" name="云形标注 6"/>
          <p:cNvSpPr/>
          <p:nvPr/>
        </p:nvSpPr>
        <p:spPr>
          <a:xfrm>
            <a:off x="7239128" y="2276872"/>
            <a:ext cx="4738878" cy="2520280"/>
          </a:xfrm>
          <a:prstGeom prst="cloudCallout">
            <a:avLst>
              <a:gd name="adj1" fmla="val -53330"/>
              <a:gd name="adj2" fmla="val 6124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0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柱形图中使用color</a:t>
            </a:r>
            <a:r>
              <a:rPr lang="zh-CN" altLang="en-US" sz="20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参数来区分第二个变量并不直观</a:t>
            </a:r>
          </a:p>
          <a:p>
            <a:pPr algn="l"/>
            <a:endParaRPr lang="zh-CN" altLang="en-US" sz="20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可改用</a:t>
            </a:r>
            <a:r>
              <a:rPr lang="en-US" altLang="zh-CN" sz="2000" dirty="0">
                <a:solidFill>
                  <a:srgbClr val="2965A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fill</a:t>
            </a:r>
            <a:r>
              <a:rPr lang="zh-CN" altLang="en-US" sz="2000" dirty="0">
                <a:solidFill>
                  <a:srgbClr val="2965A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</a:t>
            </a:r>
            <a:r>
              <a:rPr lang="zh-CN" altLang="en-US" sz="20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</a:t>
            </a:r>
            <a:r>
              <a:rPr lang="zh-CN" altLang="en-US" sz="2000" dirty="0">
                <a:solidFill>
                  <a:srgbClr val="2965A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设置颜色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799288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2965AB"/>
                </a:solidFill>
                <a:sym typeface="+mn-ea"/>
              </a:rPr>
              <a:t>fill</a:t>
            </a:r>
            <a:r>
              <a:rPr lang="zh-CN" altLang="en-US" b="1" dirty="0">
                <a:solidFill>
                  <a:srgbClr val="2965AB"/>
                </a:solidFill>
                <a:sym typeface="+mn-ea"/>
              </a:rPr>
              <a:t>参数反映</a:t>
            </a:r>
            <a:r>
              <a:rPr lang="en-US" altLang="zh-CN" b="1" dirty="0" err="1">
                <a:solidFill>
                  <a:srgbClr val="2965AB"/>
                </a:solidFill>
                <a:sym typeface="+mn-ea"/>
              </a:rPr>
              <a:t>不同</a:t>
            </a:r>
            <a:r>
              <a:rPr lang="zh-CN" altLang="en-US" b="1" dirty="0">
                <a:solidFill>
                  <a:srgbClr val="2965AB"/>
                </a:solidFill>
                <a:sym typeface="+mn-ea"/>
              </a:rPr>
              <a:t>汽车类型换档</a:t>
            </a:r>
            <a:r>
              <a:rPr lang="en-US" altLang="zh-CN" b="1" dirty="0" err="1">
                <a:solidFill>
                  <a:srgbClr val="2965AB"/>
                </a:solidFill>
                <a:sym typeface="+mn-ea"/>
              </a:rPr>
              <a:t>类型的频数分布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zh-CN" altLang="en-US" b="1" dirty="0">
              <a:solidFill>
                <a:srgbClr val="2965AB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98" y="2020596"/>
            <a:ext cx="6965209" cy="4284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79689" y="1180530"/>
            <a:ext cx="81076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ggplot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(mpg,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'class'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fill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'trans'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 +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geom_bar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</a:t>
            </a:r>
            <a:endParaRPr lang="zh-CN" altLang="en-US" sz="2000" dirty="0">
              <a:latin typeface="Monaco" panose="020B0509030404040204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79689" y="106670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ym typeface="+mn-ea"/>
              </a:rPr>
              <a:t>  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position参数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  <a:sym typeface="+mn-ea"/>
              </a:rPr>
              <a:t>stack方式是将不同年份数据堆叠放置，是geom_bar的默认处理方式</a:t>
            </a:r>
            <a:endParaRPr lang="en-US" altLang="zh-CN" sz="2000"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670" y="2316480"/>
            <a:ext cx="6705600" cy="41243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08606" y="1697955"/>
            <a:ext cx="109568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ggplot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(mpg,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'class'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fill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'trans'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 +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geom_bar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position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'stack'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zh-CN" altLang="en-US" sz="2000" dirty="0">
              <a:latin typeface="Monaco" panose="020B0509030404040204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  <a:sym typeface="+mn-ea"/>
              </a:rPr>
              <a:t>dodge方式是将不同的数据并列放置</a:t>
            </a:r>
          </a:p>
        </p:txBody>
      </p:sp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position参数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4636" y="1579745"/>
            <a:ext cx="109568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ggplot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(mpg,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'class'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fill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'trans'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 +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geom_bar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position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'dodge'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zh-CN" altLang="en-US" sz="2000" dirty="0">
              <a:latin typeface="Monaco" panose="020B0509030404040204" pitchFamily="49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90" y="2385060"/>
            <a:ext cx="6705600" cy="412432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813690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position参数反映</a:t>
            </a:r>
            <a:r>
              <a:rPr lang="zh-CN" altLang="en-US" b="1" dirty="0">
                <a:solidFill>
                  <a:srgbClr val="2965AB"/>
                </a:solidFill>
              </a:rPr>
              <a:t>不同汽车类型各换档方式的占比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  <a:sym typeface="+mn-ea"/>
              </a:rPr>
              <a:t>fill方式和stack类似，但Y轴不再是计数，而是以百分比显示</a:t>
            </a:r>
            <a:endParaRPr lang="en-US" altLang="zh-CN" sz="2000" dirty="0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4636" y="1711290"/>
            <a:ext cx="108029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ggplot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(mpg,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'class'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fill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'trans'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 +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geom_bar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position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'fill'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zh-CN" altLang="en-US" sz="2000" dirty="0">
              <a:latin typeface="Monaco" panose="020B050903040404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0" y="2457112"/>
            <a:ext cx="6819900" cy="41243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en-US" altLang="zh-CN" b="1" dirty="0">
                <a:solidFill>
                  <a:srgbClr val="2965AB"/>
                </a:solidFill>
                <a:sym typeface="+mn-ea"/>
              </a:rPr>
              <a:t>P</a:t>
            </a:r>
            <a:r>
              <a:rPr kumimoji="1" lang="zh-CN" altLang="en-US" b="1" dirty="0">
                <a:solidFill>
                  <a:srgbClr val="2965AB"/>
                </a:solidFill>
                <a:sym typeface="+mn-ea"/>
              </a:rPr>
              <a:t>lotnine简介</a:t>
            </a:r>
            <a:endParaRPr kumimoji="1" lang="zh-CN" altLang="en-US" b="1" dirty="0">
              <a:solidFill>
                <a:srgbClr val="2965AB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1070504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ggplot2是R语言中非常棒的数据可视化包，功能强大</a:t>
            </a: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/>
              <a:t>德国学者借鉴R语言ggplot2包的语法开发了</a:t>
            </a:r>
            <a:r>
              <a:rPr lang="en-US" altLang="zh-CN" sz="2000" dirty="0"/>
              <a:t>Python</a:t>
            </a:r>
            <a:r>
              <a:rPr lang="zh-CN" altLang="en-US" sz="2000" dirty="0"/>
              <a:t>中的</a:t>
            </a:r>
            <a:r>
              <a:rPr lang="en-US" altLang="zh-CN" sz="2000" dirty="0"/>
              <a:t>P</a:t>
            </a:r>
            <a:r>
              <a:rPr lang="zh-CN" altLang="en-US" sz="2000" dirty="0"/>
              <a:t>lotnine包，几乎实现了对R语言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ggplot2语法的直接移植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105" y="3041650"/>
            <a:ext cx="1896745" cy="14395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100" y="3041650"/>
            <a:ext cx="1579880" cy="15798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38325" y="4747260"/>
            <a:ext cx="1295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R</a:t>
            </a:r>
          </a:p>
          <a:p>
            <a:pPr algn="ctr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ggplot2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501130" y="4758055"/>
            <a:ext cx="1319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Python</a:t>
            </a:r>
          </a:p>
          <a:p>
            <a:pPr algn="ctr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plotnine</a:t>
            </a:r>
          </a:p>
        </p:txBody>
      </p:sp>
      <p:sp>
        <p:nvSpPr>
          <p:cNvPr id="12" name="右箭头 11"/>
          <p:cNvSpPr/>
          <p:nvPr/>
        </p:nvSpPr>
        <p:spPr>
          <a:xfrm>
            <a:off x="3703955" y="3545205"/>
            <a:ext cx="2667000" cy="43243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data-visualization-cheatsheet-thumb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725" y="4481195"/>
            <a:ext cx="1085215" cy="12604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5595" y="4621530"/>
            <a:ext cx="1060450" cy="106045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添加线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980981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  <a:sym typeface="+mn-ea"/>
              </a:rPr>
              <a:t>geom_hline：添加水平线</a:t>
            </a:r>
            <a:endParaRPr lang="zh-CN" altLang="en-US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364" y="2680383"/>
            <a:ext cx="5326672" cy="4104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95400" y="1499792"/>
            <a:ext cx="57385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ggplot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mpg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'displ'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'hwy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 +</a:t>
            </a:r>
          </a:p>
          <a:p>
            <a:endParaRPr lang="en-US" altLang="zh-CN" sz="2000" dirty="0">
              <a:solidFill>
                <a:srgbClr val="00005F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geom_point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 +</a:t>
            </a:r>
          </a:p>
          <a:p>
            <a:endParaRPr lang="en-US" altLang="zh-CN" sz="2000" dirty="0">
              <a:solidFill>
                <a:srgbClr val="00005F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geom_hline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yintercept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[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20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30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40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])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13324" y="4118491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添加了三条水平线</a:t>
            </a:r>
          </a:p>
        </p:txBody>
      </p:sp>
      <p:cxnSp>
        <p:nvCxnSpPr>
          <p:cNvPr id="10" name="直接箭头连接符 9"/>
          <p:cNvCxnSpPr>
            <a:cxnSpLocks/>
          </p:cNvCxnSpPr>
          <p:nvPr/>
        </p:nvCxnSpPr>
        <p:spPr>
          <a:xfrm flipV="1">
            <a:off x="5445572" y="3325291"/>
            <a:ext cx="1375626" cy="97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cxnSpLocks/>
          </p:cNvCxnSpPr>
          <p:nvPr/>
        </p:nvCxnSpPr>
        <p:spPr>
          <a:xfrm>
            <a:off x="5475697" y="4301465"/>
            <a:ext cx="1188171" cy="17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cxnSpLocks/>
          </p:cNvCxnSpPr>
          <p:nvPr/>
        </p:nvCxnSpPr>
        <p:spPr>
          <a:xfrm>
            <a:off x="5445572" y="4301465"/>
            <a:ext cx="1375626" cy="103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添加线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9689" y="980981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  <a:sym typeface="+mn-ea"/>
              </a:rPr>
              <a:t>geom_vline：添加纵线</a:t>
            </a:r>
            <a:endParaRPr lang="en-US" sz="2000" b="1" dirty="0">
              <a:solidFill>
                <a:srgbClr val="2965AB"/>
              </a:solidFill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783" y="3077113"/>
            <a:ext cx="4906145" cy="3780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95400" y="1498601"/>
            <a:ext cx="76318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ggplot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mpg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'displ'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'hwy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 +</a:t>
            </a:r>
          </a:p>
          <a:p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</a:p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geom_point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 + </a:t>
            </a:r>
          </a:p>
          <a:p>
            <a:endParaRPr lang="en-US" altLang="zh-CN" sz="2000" dirty="0">
              <a:solidFill>
                <a:srgbClr val="00005F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geom_vline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xintercept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[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3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5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7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color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'red'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添加线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9689" y="980981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  <a:sym typeface="+mn-ea"/>
              </a:rPr>
              <a:t>geom_abline：添加指定线</a:t>
            </a:r>
            <a:endParaRPr lang="en-US" sz="2000" b="1" dirty="0">
              <a:solidFill>
                <a:srgbClr val="2965AB"/>
              </a:solidFill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541" y="2733675"/>
            <a:ext cx="5139770" cy="39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79376" y="1730119"/>
            <a:ext cx="901509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ggplot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mpg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'displ'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'hwy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 +</a:t>
            </a:r>
          </a:p>
          <a:p>
            <a:endParaRPr lang="en-US" altLang="zh-CN" sz="2000" dirty="0">
              <a:solidFill>
                <a:srgbClr val="00005F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geom_point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 + </a:t>
            </a:r>
          </a:p>
          <a:p>
            <a:pPr algn="l"/>
            <a:endParaRPr lang="en-US" altLang="zh-CN" sz="2000" dirty="0">
              <a:solidFill>
                <a:srgbClr val="00005F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geom_abline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intercept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40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slope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-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4.5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</p:txBody>
      </p:sp>
      <p:sp>
        <p:nvSpPr>
          <p:cNvPr id="9" name="云形标注 8"/>
          <p:cNvSpPr/>
          <p:nvPr/>
        </p:nvSpPr>
        <p:spPr>
          <a:xfrm>
            <a:off x="7248128" y="903667"/>
            <a:ext cx="4608512" cy="1445213"/>
          </a:xfrm>
          <a:prstGeom prst="cloudCallout">
            <a:avLst>
              <a:gd name="adj1" fmla="val -53330"/>
              <a:gd name="adj2" fmla="val 6124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intercept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设置斜线的截距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algn="l"/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Slope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设置斜线的斜率</a:t>
            </a:r>
            <a:endParaRPr lang="zh-CN" altLang="en-US" sz="20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添加拟合线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980981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b="1" dirty="0">
              <a:solidFill>
                <a:srgbClr val="2965AB"/>
              </a:solidFill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geom_smooth()用来给数据添加平滑曲线，拟合的方法可以为：'lm'、'ols’、</a:t>
            </a:r>
            <a:endParaRPr lang="en-US" altLang="zh-CN" sz="2000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ym typeface="+mn-ea"/>
              </a:rPr>
              <a:t>   </a:t>
            </a:r>
            <a:r>
              <a:rPr lang="zh-CN" altLang="en-US" sz="2000" dirty="0">
                <a:sym typeface="+mn-ea"/>
              </a:rPr>
              <a:t>‘wls’、‘rlm’、‘glm’、‘gls’、‘lowess’、‘loess’、‘mavg’、‘gpr’等，参数：</a:t>
            </a:r>
            <a:r>
              <a:rPr lang="en-US" altLang="zh-CN" sz="2000" dirty="0">
                <a:sym typeface="+mn-ea"/>
              </a:rPr>
              <a:t>method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se参数控制置信区间，当se = F</a:t>
            </a:r>
            <a:r>
              <a:rPr lang="en-US" altLang="zh-CN" sz="2000" dirty="0" err="1">
                <a:sym typeface="+mn-ea"/>
              </a:rPr>
              <a:t>alse</a:t>
            </a:r>
            <a:r>
              <a:rPr lang="zh-CN" altLang="en-US" sz="2000" dirty="0">
                <a:sym typeface="+mn-ea"/>
              </a:rPr>
              <a:t>时，表示不绘制置信区间；默认绘制</a:t>
            </a:r>
            <a:endParaRPr lang="en-US" altLang="zh-CN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level参数控制置信水平</a:t>
            </a:r>
            <a:endParaRPr lang="en-US" altLang="zh-CN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linetype、colour、size三个参数用于直线进行样式调整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7848872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拟合</a:t>
            </a:r>
            <a:r>
              <a:rPr lang="zh-CN" altLang="en-US" b="1" dirty="0">
                <a:solidFill>
                  <a:srgbClr val="2965AB"/>
                </a:solidFill>
                <a:sym typeface="+mn-ea"/>
              </a:rPr>
              <a:t>汽车排量和高速里程的关系</a:t>
            </a:r>
            <a:endParaRPr lang="en-US" altLang="zh-CN" b="1" dirty="0">
              <a:solidFill>
                <a:srgbClr val="2965AB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980981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4" y="2617043"/>
            <a:ext cx="5353050" cy="41243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2569" y="954307"/>
            <a:ext cx="1045997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ggplot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mpg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'displ'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'hwy'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 + </a:t>
            </a:r>
          </a:p>
          <a:p>
            <a:endParaRPr lang="en-US" altLang="zh-CN" sz="2000" dirty="0">
              <a:solidFill>
                <a:srgbClr val="00005F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geom_point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 +</a:t>
            </a:r>
          </a:p>
          <a:p>
            <a:endParaRPr lang="en-US" altLang="zh-CN" sz="2000" dirty="0">
              <a:solidFill>
                <a:srgbClr val="00005F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geom_smooth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         </a:t>
            </a:r>
            <a:r>
              <a:rPr lang="en-US" altLang="zh-CN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#</a:t>
            </a:r>
            <a:r>
              <a:rPr lang="zh-CN" altLang="en-US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函数默认使用</a:t>
            </a:r>
            <a:r>
              <a:rPr lang="en-US" altLang="zh-CN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loess</a:t>
            </a:r>
            <a:r>
              <a:rPr lang="zh-CN" altLang="en-US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方法（局部加权多项式回归）</a:t>
            </a:r>
            <a:endParaRPr lang="zh-CN" altLang="en-US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</p:txBody>
      </p:sp>
      <p:sp>
        <p:nvSpPr>
          <p:cNvPr id="9" name="云形标注 8"/>
          <p:cNvSpPr/>
          <p:nvPr/>
        </p:nvSpPr>
        <p:spPr>
          <a:xfrm>
            <a:off x="7500823" y="3097295"/>
            <a:ext cx="4124262" cy="1652905"/>
          </a:xfrm>
          <a:prstGeom prst="cloudCallout">
            <a:avLst>
              <a:gd name="adj1" fmla="val -53330"/>
              <a:gd name="adj2" fmla="val 6124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 altLang="en-US" sz="2000" dirty="0">
                <a:ea typeface="微软雅黑 Light" panose="020B0502040204020203" pitchFamily="34" charset="-122"/>
                <a:sym typeface="+mn-ea"/>
              </a:rPr>
              <a:t>可推测</a:t>
            </a:r>
            <a:r>
              <a:rPr lang="en-US" altLang="zh-CN" sz="2000" dirty="0">
                <a:ea typeface="微软雅黑 Light" panose="020B0502040204020203" pitchFamily="34" charset="-122"/>
                <a:sym typeface="+mn-ea"/>
              </a:rPr>
              <a:t>displ</a:t>
            </a:r>
            <a:r>
              <a:rPr lang="zh-CN" altLang="en-US" sz="2000" dirty="0">
                <a:ea typeface="微软雅黑 Light" panose="020B0502040204020203" pitchFamily="34" charset="-122"/>
                <a:sym typeface="+mn-ea"/>
              </a:rPr>
              <a:t>越大，</a:t>
            </a:r>
            <a:r>
              <a:rPr lang="en-US" altLang="zh-CN" sz="2000" dirty="0">
                <a:latin typeface="Monaco" panose="020B0509030404040204" pitchFamily="49" charset="0"/>
                <a:ea typeface="微软雅黑 Light" panose="020B0502040204020203"/>
                <a:sym typeface="+mn-ea"/>
              </a:rPr>
              <a:t>hwy</a:t>
            </a:r>
            <a:r>
              <a:rPr lang="zh-CN" altLang="en-US" sz="2000" dirty="0">
                <a:latin typeface="Monaco" panose="020B0509030404040204" pitchFamily="49" charset="0"/>
                <a:ea typeface="微软雅黑 Light" panose="020B0502040204020203"/>
                <a:sym typeface="+mn-ea"/>
              </a:rPr>
              <a:t>越小，二者负相关</a:t>
            </a:r>
            <a:endParaRPr lang="zh-CN" altLang="en-US" sz="20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线性方程的拟合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980981"/>
            <a:ext cx="11430544" cy="56598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190" y="2371080"/>
            <a:ext cx="5570855" cy="42919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41085" y="4047174"/>
            <a:ext cx="446112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Monaco" panose="020B0509030404040204" pitchFamily="49" charset="0"/>
                <a:ea typeface="微软雅黑 Light" panose="020B0502040204020203"/>
              </a:rPr>
              <a:t>置信区间较小，精度较高</a:t>
            </a:r>
            <a:endParaRPr lang="zh-CN" altLang="en-US" sz="2000" dirty="0">
              <a:ea typeface="微软雅黑 Light" panose="020B0502040204020203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8104" y="1001441"/>
            <a:ext cx="74701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ggplot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mpg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'displ'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'hwy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 +</a:t>
            </a:r>
          </a:p>
          <a:p>
            <a:endParaRPr lang="en-US" altLang="zh-CN" sz="2000" dirty="0">
              <a:solidFill>
                <a:srgbClr val="00005F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geom_point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 +</a:t>
            </a:r>
          </a:p>
          <a:p>
            <a:pPr algn="l"/>
            <a:endParaRPr lang="en-US" altLang="zh-CN" sz="2000" dirty="0">
              <a:solidFill>
                <a:srgbClr val="00005F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geom_smooth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method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'lm'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zh-CN" altLang="en-US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B1CF231-7C72-40BD-B911-136BE028CA82}"/>
              </a:ext>
            </a:extLst>
          </p:cNvPr>
          <p:cNvCxnSpPr>
            <a:cxnSpLocks/>
          </p:cNvCxnSpPr>
          <p:nvPr/>
        </p:nvCxnSpPr>
        <p:spPr>
          <a:xfrm flipH="1">
            <a:off x="4233156" y="4246564"/>
            <a:ext cx="1574811" cy="0"/>
          </a:xfrm>
          <a:prstGeom prst="straightConnector1">
            <a:avLst/>
          </a:prstGeom>
          <a:ln w="25400">
            <a:solidFill>
              <a:srgbClr val="2965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727280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直方图</a:t>
            </a:r>
            <a:r>
              <a:rPr lang="zh-CN" altLang="en-US" b="1" dirty="0">
                <a:solidFill>
                  <a:srgbClr val="2965AB"/>
                </a:solidFill>
              </a:rPr>
              <a:t>展示</a:t>
            </a:r>
            <a:r>
              <a:rPr lang="zh-CN" altLang="en-US" b="1" dirty="0">
                <a:solidFill>
                  <a:srgbClr val="2965AB"/>
                </a:solidFill>
                <a:sym typeface="+mn-ea"/>
              </a:rPr>
              <a:t>高速里程</a:t>
            </a:r>
            <a:r>
              <a:rPr lang="zh-CN" altLang="en-US" b="1" dirty="0">
                <a:solidFill>
                  <a:srgbClr val="2965AB"/>
                </a:solidFill>
              </a:rPr>
              <a:t>的频数分布</a:t>
            </a:r>
          </a:p>
          <a:p>
            <a:pPr marL="0" indent="0">
              <a:lnSpc>
                <a:spcPct val="100000"/>
              </a:lnSpc>
              <a:buNone/>
            </a:pP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980980"/>
            <a:ext cx="11142512" cy="62644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  <a:sym typeface="+mn-ea"/>
              </a:rPr>
              <a:t>geom_histogram()</a:t>
            </a:r>
            <a:endParaRPr lang="en-US" altLang="zh-CN" sz="2000" b="1" dirty="0">
              <a:solidFill>
                <a:srgbClr val="2965AB"/>
              </a:solidFill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en-US" altLang="zh-CN" sz="2000" dirty="0">
                <a:sym typeface="+mn-ea"/>
              </a:rPr>
              <a:t>默认使用stat_bin这个统计变换, 会生成每个组里观测值的数目</a:t>
            </a:r>
            <a:r>
              <a:rPr lang="zh-CN" altLang="en-US" sz="2000" dirty="0">
                <a:sym typeface="+mn-ea"/>
              </a:rPr>
              <a:t>（</a:t>
            </a:r>
            <a:r>
              <a:rPr lang="en-US" altLang="zh-CN" sz="2000" dirty="0">
                <a:sym typeface="+mn-ea"/>
              </a:rPr>
              <a:t>count</a:t>
            </a:r>
            <a:r>
              <a:rPr lang="zh-CN" altLang="en-US" sz="2000" dirty="0">
                <a:sym typeface="+mn-ea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1048998" y="1869314"/>
            <a:ext cx="64312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ggplot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mpg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'hwy'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 +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geom_histogram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</a:t>
            </a:r>
            <a:endParaRPr lang="zh-CN" altLang="en-US" sz="2000" dirty="0">
              <a:latin typeface="Monaco" panose="020B0509030404040204" pitchFamily="49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31" y="2573696"/>
            <a:ext cx="5233765" cy="4032421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619268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binwidth参数改变条形的宽度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980981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b="1" dirty="0">
              <a:solidFill>
                <a:srgbClr val="2965AB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7096" y="1214436"/>
            <a:ext cx="82600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ggplot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mpg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'hwy'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 +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geom_histogram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binwidth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4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zh-CN" altLang="en-US" sz="2000" dirty="0">
              <a:latin typeface="Monaco" panose="020B05090304040402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23" y="2234305"/>
            <a:ext cx="5607019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bins参数改变条形的数量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980981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060848"/>
            <a:ext cx="5700469" cy="4392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24468" y="1223801"/>
            <a:ext cx="76504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ggplot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mpg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'hwy'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 +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geom_histogram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bins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8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轿车数据集</a:t>
            </a:r>
            <a:r>
              <a:rPr lang="en-US" altLang="zh-CN" b="1" dirty="0" err="1">
                <a:solidFill>
                  <a:srgbClr val="2965AB"/>
                </a:solidFill>
                <a:sym typeface="+mn-ea"/>
              </a:rPr>
              <a:t>mtcars</a:t>
            </a:r>
            <a:r>
              <a:rPr lang="zh-CN" altLang="en-US" b="1" dirty="0">
                <a:solidFill>
                  <a:srgbClr val="2965AB"/>
                </a:solidFill>
                <a:sym typeface="+mn-ea"/>
              </a:rPr>
              <a:t>的字段说明</a:t>
            </a:r>
            <a:endParaRPr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9688" y="980346"/>
            <a:ext cx="10800887" cy="54729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dirty="0">
              <a:sym typeface="+mn-ea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14C9E93-2EA4-4891-9B54-0ABAD4E95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588321"/>
              </p:ext>
            </p:extLst>
          </p:nvPr>
        </p:nvGraphicFramePr>
        <p:xfrm>
          <a:off x="1632131" y="1556792"/>
          <a:ext cx="8496000" cy="43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882">
                  <a:extLst>
                    <a:ext uri="{9D8B030D-6E8A-4147-A177-3AD203B41FA5}">
                      <a16:colId xmlns:a16="http://schemas.microsoft.com/office/drawing/2014/main" val="1414167117"/>
                    </a:ext>
                  </a:extLst>
                </a:gridCol>
                <a:gridCol w="5582118">
                  <a:extLst>
                    <a:ext uri="{9D8B030D-6E8A-4147-A177-3AD203B41FA5}">
                      <a16:colId xmlns:a16="http://schemas.microsoft.com/office/drawing/2014/main" val="3859984587"/>
                    </a:ext>
                  </a:extLst>
                </a:gridCol>
              </a:tblGrid>
              <a:tr h="36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字段名称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字段说明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699184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marL="68580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panose="020B0502040204020203" pitchFamily="34" charset="-122"/>
                          <a:cs typeface="+mn-cs"/>
                        </a:rPr>
                        <a:t>mpg</a:t>
                      </a:r>
                      <a:endParaRPr lang="zh-CN" altLang="en-US" sz="1800" b="0" strike="noStrike" kern="1200" cap="none" dirty="0">
                        <a:solidFill>
                          <a:schemeClr val="tx1"/>
                        </a:solidFill>
                        <a:latin typeface="微软雅黑 Light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panose="020B0502040204020203" pitchFamily="34" charset="-122"/>
                          <a:cs typeface="+mn-cs"/>
                        </a:rPr>
                        <a:t>数值型，车辆油耗，单位是每加仑英里数</a:t>
                      </a:r>
                      <a:endParaRPr lang="zh-CN" altLang="en-US" sz="1800" b="0" strike="noStrike" kern="1200" cap="none" dirty="0">
                        <a:solidFill>
                          <a:schemeClr val="tx1"/>
                        </a:solidFill>
                        <a:latin typeface="微软雅黑 Light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273279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marL="68580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panose="020B0502040204020203" pitchFamily="34" charset="-122"/>
                          <a:cs typeface="+mn-cs"/>
                        </a:rPr>
                        <a:t>cyl</a:t>
                      </a:r>
                      <a:endParaRPr lang="zh-CN" altLang="en-US" sz="1800" b="0" strike="noStrike" kern="1200" cap="none" dirty="0">
                        <a:solidFill>
                          <a:schemeClr val="tx1"/>
                        </a:solidFill>
                        <a:latin typeface="微软雅黑 Light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panose="020B0502040204020203" pitchFamily="34" charset="-122"/>
                          <a:cs typeface="+mn-cs"/>
                        </a:rPr>
                        <a:t>数值型，气缸数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48301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marL="68580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panose="020B0502040204020203" pitchFamily="34" charset="-122"/>
                          <a:cs typeface="+mn-cs"/>
                        </a:rPr>
                        <a:t>disp</a:t>
                      </a:r>
                      <a:endParaRPr lang="zh-CN" altLang="en-US" sz="1800" b="0" strike="noStrike" kern="1200" cap="none" dirty="0">
                        <a:solidFill>
                          <a:schemeClr val="tx1"/>
                        </a:solidFill>
                        <a:latin typeface="微软雅黑 Light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panose="020B0502040204020203" pitchFamily="34" charset="-122"/>
                          <a:cs typeface="+mn-cs"/>
                        </a:rPr>
                        <a:t>数值型，发动机排量</a:t>
                      </a:r>
                      <a:endParaRPr lang="zh-CN" altLang="en-US" sz="1800" b="0" strike="noStrike" kern="1200" cap="none" dirty="0">
                        <a:solidFill>
                          <a:schemeClr val="tx1"/>
                        </a:solidFill>
                        <a:latin typeface="微软雅黑 Light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87257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marL="68580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panose="020B0502040204020203" pitchFamily="34" charset="-122"/>
                          <a:cs typeface="+mn-cs"/>
                        </a:rPr>
                        <a:t>hp</a:t>
                      </a:r>
                      <a:endParaRPr lang="zh-CN" altLang="en-US" sz="1800" b="0" strike="noStrike" kern="1200" cap="none" dirty="0">
                        <a:solidFill>
                          <a:schemeClr val="tx1"/>
                        </a:solidFill>
                        <a:latin typeface="微软雅黑 Light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panose="020B0502040204020203" pitchFamily="34" charset="-122"/>
                          <a:cs typeface="+mn-cs"/>
                        </a:rPr>
                        <a:t>数值型，马力数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013871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marL="68580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panose="020B0502040204020203" pitchFamily="34" charset="-122"/>
                          <a:cs typeface="+mn-cs"/>
                        </a:rPr>
                        <a:t>drat</a:t>
                      </a:r>
                      <a:endParaRPr lang="zh-CN" altLang="en-US" sz="1800" b="0" strike="noStrike" kern="1200" cap="none" dirty="0">
                        <a:solidFill>
                          <a:schemeClr val="tx1"/>
                        </a:solidFill>
                        <a:latin typeface="微软雅黑 Light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panose="020B0502040204020203" pitchFamily="34" charset="-122"/>
                          <a:cs typeface="+mn-cs"/>
                        </a:rPr>
                        <a:t>数值型，后桥速比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608647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marL="68580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panose="020B0502040204020203" pitchFamily="34" charset="-122"/>
                          <a:cs typeface="+mn-cs"/>
                        </a:rPr>
                        <a:t>wt</a:t>
                      </a:r>
                      <a:endParaRPr lang="zh-CN" altLang="en-US" sz="1800" b="0" strike="noStrike" kern="1200" cap="none" dirty="0">
                        <a:solidFill>
                          <a:schemeClr val="tx1"/>
                        </a:solidFill>
                        <a:latin typeface="微软雅黑 Light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panose="020B0502040204020203" pitchFamily="34" charset="-122"/>
                          <a:cs typeface="+mn-cs"/>
                        </a:rPr>
                        <a:t>数值型，车身重量，单位为千磅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862002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marL="68580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panose="020B0502040204020203" pitchFamily="34" charset="-122"/>
                          <a:cs typeface="+mn-cs"/>
                        </a:rPr>
                        <a:t>qsec</a:t>
                      </a:r>
                      <a:endParaRPr lang="zh-CN" altLang="en-US" sz="1800" b="0" strike="noStrike" kern="1200" cap="none" dirty="0">
                        <a:solidFill>
                          <a:schemeClr val="tx1"/>
                        </a:solidFill>
                        <a:latin typeface="微软雅黑 Light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panose="020B0502040204020203" pitchFamily="34" charset="-122"/>
                          <a:cs typeface="+mn-cs"/>
                        </a:rPr>
                        <a:t>数值型，四分之一英里加速时间</a:t>
                      </a:r>
                      <a:endParaRPr lang="zh-CN" altLang="en-US" sz="1800" b="0" strike="noStrike" kern="1200" cap="none" dirty="0">
                        <a:solidFill>
                          <a:schemeClr val="tx1"/>
                        </a:solidFill>
                        <a:latin typeface="微软雅黑 Light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385038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marL="68580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panose="020B0502040204020203" pitchFamily="34" charset="-122"/>
                          <a:cs typeface="+mn-cs"/>
                        </a:rPr>
                        <a:t>vs</a:t>
                      </a:r>
                      <a:endParaRPr lang="zh-CN" altLang="en-US" sz="1800" b="0" strike="noStrike" kern="1200" cap="none" dirty="0">
                        <a:solidFill>
                          <a:schemeClr val="tx1"/>
                        </a:solidFill>
                        <a:latin typeface="微软雅黑 Light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panose="020B0502040204020203" pitchFamily="34" charset="-122"/>
                          <a:cs typeface="+mn-cs"/>
                        </a:rPr>
                        <a:t>数值型，V/S，引擎类型</a:t>
                      </a:r>
                      <a:endParaRPr lang="zh-CN" altLang="en-US" sz="1800" b="0" strike="noStrike" kern="1200" cap="none" dirty="0">
                        <a:solidFill>
                          <a:schemeClr val="tx1"/>
                        </a:solidFill>
                        <a:latin typeface="微软雅黑 Light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157303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marL="68580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panose="020B0502040204020203" pitchFamily="34" charset="-122"/>
                          <a:cs typeface="+mn-cs"/>
                        </a:rPr>
                        <a:t>am</a:t>
                      </a:r>
                      <a:endParaRPr lang="zh-CN" altLang="en-US" sz="1800" b="0" strike="noStrike" kern="1200" cap="none" dirty="0">
                        <a:solidFill>
                          <a:schemeClr val="tx1"/>
                        </a:solidFill>
                        <a:latin typeface="微软雅黑 Light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panose="020B0502040204020203" pitchFamily="34" charset="-122"/>
                          <a:cs typeface="+mn-cs"/>
                        </a:rPr>
                        <a:t>数值型，0=自动挡,1=手动挡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45713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marL="68580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panose="020B0502040204020203" pitchFamily="34" charset="-122"/>
                          <a:cs typeface="+mn-cs"/>
                        </a:rPr>
                        <a:t>gear</a:t>
                      </a:r>
                      <a:endParaRPr lang="zh-CN" altLang="en-US" sz="1800" b="0" strike="noStrike" kern="1200" cap="none" dirty="0">
                        <a:solidFill>
                          <a:schemeClr val="tx1"/>
                        </a:solidFill>
                        <a:latin typeface="微软雅黑 Light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panose="020B0502040204020203" pitchFamily="34" charset="-122"/>
                          <a:cs typeface="+mn-cs"/>
                        </a:rPr>
                        <a:t>数值型，前进档位数</a:t>
                      </a:r>
                      <a:endParaRPr lang="zh-CN" altLang="en-US" sz="1800" b="0" strike="noStrike" kern="1200" cap="none" dirty="0">
                        <a:solidFill>
                          <a:schemeClr val="tx1"/>
                        </a:solidFill>
                        <a:latin typeface="微软雅黑 Light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713855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marL="68580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panose="020B0502040204020203" pitchFamily="34" charset="-122"/>
                          <a:cs typeface="+mn-cs"/>
                        </a:rPr>
                        <a:t>carb</a:t>
                      </a:r>
                      <a:endParaRPr lang="zh-CN" altLang="en-US" sz="1800" b="0" strike="noStrike" kern="1200" cap="none" dirty="0">
                        <a:solidFill>
                          <a:schemeClr val="tx1"/>
                        </a:solidFill>
                        <a:latin typeface="微软雅黑 Light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panose="020B0502040204020203" pitchFamily="34" charset="-122"/>
                          <a:cs typeface="+mn-cs"/>
                        </a:rPr>
                        <a:t>数值型，化油器数量</a:t>
                      </a:r>
                      <a:endParaRPr lang="zh-CN" altLang="en-US" sz="1800" b="0" strike="noStrike" kern="1200" cap="none" dirty="0">
                        <a:solidFill>
                          <a:schemeClr val="tx1"/>
                        </a:solidFill>
                        <a:latin typeface="微软雅黑 Light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45096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en-US" altLang="zh-CN" sz="2000" dirty="0">
                <a:sym typeface="+mn-ea"/>
              </a:rPr>
              <a:t>Plotnine</a:t>
            </a:r>
            <a:r>
              <a:rPr lang="zh-CN" altLang="en-US" sz="2000" dirty="0">
                <a:sym typeface="+mn-ea"/>
              </a:rPr>
              <a:t>所绘图形由相互独立的图层组成</a:t>
            </a: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官方网站：</a:t>
            </a:r>
            <a:r>
              <a:rPr lang="en-US" altLang="zh-CN" sz="2000" dirty="0">
                <a:sym typeface="+mn-ea"/>
              </a:rPr>
              <a:t>https://pypi.org/project/plotnine/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/>
          </a:p>
          <a:p>
            <a:pPr marL="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zh-CN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sz="2000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/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/>
          </a:p>
        </p:txBody>
      </p:sp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en-US" altLang="zh-CN" b="1" dirty="0">
                <a:solidFill>
                  <a:srgbClr val="2965AB"/>
                </a:solidFill>
                <a:sym typeface="+mn-ea"/>
              </a:rPr>
              <a:t>P</a:t>
            </a:r>
            <a:r>
              <a:rPr kumimoji="1" lang="zh-CN" altLang="en-US" b="1" dirty="0">
                <a:solidFill>
                  <a:srgbClr val="2965AB"/>
                </a:solidFill>
                <a:sym typeface="+mn-ea"/>
              </a:rPr>
              <a:t>lotnine简介</a:t>
            </a:r>
            <a:endParaRPr kumimoji="1" lang="zh-CN" altLang="en-US" b="1" dirty="0">
              <a:solidFill>
                <a:srgbClr val="2965AB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zh-CN" altLang="en-US" b="1" dirty="0">
              <a:solidFill>
                <a:srgbClr val="2965AB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620" y="2184898"/>
            <a:ext cx="5572760" cy="32473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35103" y="5551012"/>
            <a:ext cx="2157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plotnine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绘制热力图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数据展示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9689" y="98034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dirty="0">
              <a:sym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94392"/>
              </p:ext>
            </p:extLst>
          </p:nvPr>
        </p:nvGraphicFramePr>
        <p:xfrm>
          <a:off x="476729" y="2917160"/>
          <a:ext cx="11214735" cy="2431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01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521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13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231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43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>
                          <a:effectLst/>
                        </a:rPr>
                        <a:t>mpg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cyl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>
                          <a:effectLst/>
                        </a:rPr>
                        <a:t>disp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>
                          <a:effectLst/>
                        </a:rPr>
                        <a:t>hp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>
                          <a:effectLst/>
                        </a:rPr>
                        <a:t>drat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wt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>
                          <a:effectLst/>
                        </a:rPr>
                        <a:t>qsec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>
                          <a:effectLst/>
                        </a:rPr>
                        <a:t>vs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>
                          <a:effectLst/>
                        </a:rPr>
                        <a:t>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>
                          <a:effectLst/>
                        </a:rPr>
                        <a:t>gear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>
                          <a:effectLst/>
                        </a:rPr>
                        <a:t>carb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Mazda RX4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dirty="0">
                          <a:effectLst/>
                        </a:rPr>
                        <a:t>21.0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dirty="0">
                          <a:effectLst/>
                        </a:rPr>
                        <a:t>160.0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dirty="0">
                          <a:effectLst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effectLst/>
                        </a:rPr>
                        <a:t>3.90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effectLst/>
                        </a:rPr>
                        <a:t>2.620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effectLst/>
                        </a:rPr>
                        <a:t>16.46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Mazda RX4 Wag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effectLst/>
                        </a:rPr>
                        <a:t>21.0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effectLst/>
                        </a:rPr>
                        <a:t>160.0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effectLst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dirty="0">
                          <a:effectLst/>
                        </a:rPr>
                        <a:t>3.90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dirty="0">
                          <a:effectLst/>
                        </a:rPr>
                        <a:t>2.875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dirty="0">
                          <a:effectLst/>
                        </a:rPr>
                        <a:t>17.02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Datsun 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effectLst/>
                        </a:rPr>
                        <a:t>22.8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effectLst/>
                        </a:rPr>
                        <a:t>108.0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effectLst/>
                        </a:rPr>
                        <a:t>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effectLst/>
                        </a:rPr>
                        <a:t>3.85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effectLst/>
                        </a:rPr>
                        <a:t>2.320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effectLst/>
                        </a:rPr>
                        <a:t>18.61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Hornet 4 Drive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effectLst/>
                        </a:rPr>
                        <a:t>21.4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effectLst/>
                        </a:rPr>
                        <a:t>258.0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effectLst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effectLst/>
                        </a:rPr>
                        <a:t>3.08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effectLst/>
                        </a:rPr>
                        <a:t>3.215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effectLst/>
                        </a:rPr>
                        <a:t>19.44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Hornet Sportabout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effectLst/>
                        </a:rPr>
                        <a:t>18.7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effectLst/>
                        </a:rPr>
                        <a:t>360.0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effectLst/>
                        </a:rPr>
                        <a:t>175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effectLst/>
                        </a:rPr>
                        <a:t>3.15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effectLst/>
                        </a:rPr>
                        <a:t>3.440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effectLst/>
                        </a:rPr>
                        <a:t>17.02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79689" y="1069501"/>
            <a:ext cx="110889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from plotnine 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import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*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</a:t>
            </a:r>
            <a:r>
              <a:rPr lang="en-US" altLang="zh-CN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#</a:t>
            </a:r>
            <a:r>
              <a:rPr lang="zh-CN" altLang="en-US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调用</a:t>
            </a:r>
            <a:r>
              <a:rPr lang="en-US" altLang="zh-CN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plotnine</a:t>
            </a:r>
            <a:r>
              <a:rPr lang="zh-CN" altLang="en-US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包中的所有工具</a:t>
            </a:r>
            <a:endParaRPr lang="zh-CN" altLang="en-US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from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plotnine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data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import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*      </a:t>
            </a:r>
            <a:r>
              <a:rPr lang="en-US" altLang="zh-CN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#</a:t>
            </a:r>
            <a:r>
              <a:rPr lang="zh-CN" altLang="en-US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调用</a:t>
            </a:r>
            <a:r>
              <a:rPr lang="en-US" altLang="zh-CN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plotnine</a:t>
            </a:r>
            <a:r>
              <a:rPr lang="zh-CN" altLang="en-US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包中的所有数据集</a:t>
            </a:r>
            <a:endParaRPr lang="zh-CN" altLang="en-US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endParaRPr lang="en-US" altLang="zh-CN" sz="2000" dirty="0">
              <a:solidFill>
                <a:srgbClr val="000087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mtcars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head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7200800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折线图反映马力数随车身重量变化的情况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980981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46" y="2106532"/>
            <a:ext cx="5534937" cy="4212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98104" y="1147308"/>
            <a:ext cx="8186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ggplot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mtcars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'wt'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y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'hp'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+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geom_line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</p:txBody>
      </p:sp>
      <p:sp>
        <p:nvSpPr>
          <p:cNvPr id="9" name="云形标注 8"/>
          <p:cNvSpPr/>
          <p:nvPr/>
        </p:nvSpPr>
        <p:spPr>
          <a:xfrm>
            <a:off x="7070725" y="2513965"/>
            <a:ext cx="4281859" cy="2190115"/>
          </a:xfrm>
          <a:prstGeom prst="cloudCallout">
            <a:avLst>
              <a:gd name="adj1" fmla="val -53330"/>
              <a:gd name="adj2" fmla="val 6124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 altLang="en-US" sz="2000" dirty="0">
                <a:ea typeface="微软雅黑 Light" panose="020B0502040204020203" pitchFamily="34" charset="-122"/>
                <a:sym typeface="+mn-ea"/>
              </a:rPr>
              <a:t>整体来看，车身重量越大，所需马力数越大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en-US" altLang="zh-CN" b="1" dirty="0">
                <a:solidFill>
                  <a:srgbClr val="2965AB"/>
                </a:solidFill>
              </a:rPr>
              <a:t>Color</a:t>
            </a:r>
            <a:r>
              <a:rPr kumimoji="1" lang="zh-CN" altLang="en-US" b="1" dirty="0">
                <a:solidFill>
                  <a:srgbClr val="2965AB"/>
                </a:solidFill>
              </a:rPr>
              <a:t>参数设置为数值型变量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3" y="980980"/>
            <a:ext cx="11370417" cy="53283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7146" y="1333452"/>
            <a:ext cx="11418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ggplot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mtcars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'wt'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y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'hp'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color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'am'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+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geom_line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size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1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zh-CN" altLang="en-US" sz="2000" dirty="0">
              <a:latin typeface="Monaco" panose="020B050903040404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18" y="2101006"/>
            <a:ext cx="641985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7577448" y="3231480"/>
            <a:ext cx="3316796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1000"/>
              </a:spcBef>
              <a:buClr>
                <a:srgbClr val="2965AB"/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车辆换挡类型是数值型的</a:t>
            </a:r>
            <a:endParaRPr kumimoji="1"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spcBef>
                <a:spcPts val="1000"/>
              </a:spcBef>
              <a:buClr>
                <a:srgbClr val="2965AB"/>
              </a:buClr>
              <a:buSzPct val="100000"/>
            </a:pPr>
            <a:endParaRPr kumimoji="1" lang="en-US" altLang="zh-CN" sz="2000" b="1" dirty="0">
              <a:solidFill>
                <a:srgbClr val="2965AB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indent="-228600">
              <a:spcBef>
                <a:spcPts val="1000"/>
              </a:spcBef>
              <a:buClr>
                <a:srgbClr val="2965AB"/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颜色分类，未能将自动挡和手动挡分组绘图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8064896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2965AB"/>
                </a:solidFill>
                <a:sym typeface="+mn-ea"/>
              </a:rPr>
              <a:t>Color</a:t>
            </a:r>
            <a:r>
              <a:rPr lang="zh-CN" altLang="en-US" b="1" dirty="0">
                <a:solidFill>
                  <a:srgbClr val="2965AB"/>
                </a:solidFill>
                <a:sym typeface="+mn-ea"/>
              </a:rPr>
              <a:t>参数反映换挡方式对车重和马力的影响</a:t>
            </a:r>
            <a:endParaRPr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980981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8104" y="1123748"/>
            <a:ext cx="11574560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mtcars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'am'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 =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mtcars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'am'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map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({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0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: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'zd'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1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: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'sd'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})</a:t>
            </a:r>
          </a:p>
          <a:p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ggplot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mtcars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'wt'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y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'hp'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color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'am'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+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geom_line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size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1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zh-CN" altLang="en-US" sz="2000" dirty="0">
              <a:latin typeface="Monaco" panose="020B050903040404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51156" y="3760271"/>
            <a:ext cx="3797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ea typeface="微软雅黑 Light" panose="020B0502040204020203" pitchFamily="34" charset="-122"/>
              </a:rPr>
              <a:t>map</a:t>
            </a:r>
            <a:r>
              <a:rPr lang="zh-CN" altLang="en-US" sz="2000" b="1" dirty="0">
                <a:ea typeface="微软雅黑 Light" panose="020B0502040204020203" pitchFamily="34" charset="-122"/>
              </a:rPr>
              <a:t>函数将数值型变量</a:t>
            </a:r>
            <a:r>
              <a:rPr lang="en-US" altLang="zh-CN" sz="2000" b="1" dirty="0">
                <a:ea typeface="微软雅黑 Light" panose="020B0502040204020203" pitchFamily="34" charset="-122"/>
              </a:rPr>
              <a:t>0</a:t>
            </a:r>
            <a:r>
              <a:rPr lang="zh-CN" altLang="en-US" sz="2000" b="1" dirty="0">
                <a:ea typeface="微软雅黑 Light" panose="020B0502040204020203" pitchFamily="34" charset="-122"/>
              </a:rPr>
              <a:t>、</a:t>
            </a:r>
            <a:r>
              <a:rPr lang="en-US" altLang="zh-CN" sz="2000" b="1" dirty="0">
                <a:ea typeface="微软雅黑 Light" panose="020B0502040204020203" pitchFamily="34" charset="-122"/>
              </a:rPr>
              <a:t>1</a:t>
            </a:r>
            <a:r>
              <a:rPr lang="zh-CN" altLang="en-US" sz="2000" b="1" dirty="0">
                <a:ea typeface="微软雅黑 Light" panose="020B0502040204020203" pitchFamily="34" charset="-122"/>
              </a:rPr>
              <a:t>转换为分类型变量</a:t>
            </a:r>
            <a:r>
              <a:rPr lang="en-US" altLang="zh-CN" sz="2000" b="1" dirty="0">
                <a:ea typeface="微软雅黑 Light" panose="020B0502040204020203" pitchFamily="34" charset="-122"/>
              </a:rPr>
              <a:t>zd(</a:t>
            </a:r>
            <a:r>
              <a:rPr lang="zh-CN" altLang="en-US" sz="2000" b="1" dirty="0">
                <a:ea typeface="微软雅黑 Light" panose="020B0502040204020203" pitchFamily="34" charset="-122"/>
              </a:rPr>
              <a:t>自动</a:t>
            </a:r>
            <a:r>
              <a:rPr lang="en-US" altLang="zh-CN" sz="2000" b="1" dirty="0">
                <a:ea typeface="微软雅黑 Light" panose="020B0502040204020203" pitchFamily="34" charset="-122"/>
              </a:rPr>
              <a:t>)</a:t>
            </a:r>
            <a:r>
              <a:rPr lang="zh-CN" altLang="en-US" sz="2000" b="1" dirty="0">
                <a:ea typeface="微软雅黑 Light" panose="020B0502040204020203" pitchFamily="34" charset="-122"/>
              </a:rPr>
              <a:t>、</a:t>
            </a:r>
            <a:r>
              <a:rPr lang="en-US" altLang="zh-CN" sz="2000" b="1" dirty="0">
                <a:ea typeface="微软雅黑 Light" panose="020B0502040204020203" pitchFamily="34" charset="-122"/>
              </a:rPr>
              <a:t>sd(</a:t>
            </a:r>
            <a:r>
              <a:rPr lang="zh-CN" altLang="en-US" sz="2000" b="1" dirty="0">
                <a:ea typeface="微软雅黑 Light" panose="020B0502040204020203" pitchFamily="34" charset="-122"/>
              </a:rPr>
              <a:t>手动</a:t>
            </a:r>
            <a:r>
              <a:rPr lang="en-US" altLang="zh-CN" sz="2000" b="1" dirty="0">
                <a:ea typeface="微软雅黑 Light" panose="020B0502040204020203" pitchFamily="34" charset="-122"/>
              </a:rPr>
              <a:t>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825" y="2468305"/>
            <a:ext cx="5628967" cy="374400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EBC9D49-C561-41D1-AB52-14B43C3BEC40}"/>
              </a:ext>
            </a:extLst>
          </p:cNvPr>
          <p:cNvCxnSpPr>
            <a:cxnSpLocks/>
          </p:cNvCxnSpPr>
          <p:nvPr/>
        </p:nvCxnSpPr>
        <p:spPr>
          <a:xfrm flipH="1">
            <a:off x="5087889" y="1548927"/>
            <a:ext cx="1" cy="2211344"/>
          </a:xfrm>
          <a:prstGeom prst="straightConnector1">
            <a:avLst/>
          </a:prstGeom>
          <a:ln w="38100">
            <a:solidFill>
              <a:srgbClr val="2965AB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98104" y="73432"/>
            <a:ext cx="6768752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2965AB"/>
                </a:solidFill>
                <a:sym typeface="+mn-ea"/>
              </a:rPr>
              <a:t>Replace</a:t>
            </a:r>
            <a:r>
              <a:rPr lang="zh-CN" altLang="en-US" b="1" dirty="0">
                <a:solidFill>
                  <a:srgbClr val="2965AB"/>
                </a:solidFill>
                <a:sym typeface="+mn-ea"/>
              </a:rPr>
              <a:t>参数转换数据类型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980980"/>
            <a:ext cx="11358536" cy="54723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将原数值型变量</a:t>
            </a:r>
            <a:r>
              <a:rPr lang="en-US" altLang="zh-CN" sz="2000" dirty="0">
                <a:sym typeface="+mn-ea"/>
              </a:rPr>
              <a:t>am</a:t>
            </a:r>
            <a:r>
              <a:rPr lang="zh-CN" altLang="en-US" sz="2000" dirty="0">
                <a:sym typeface="+mn-ea"/>
              </a:rPr>
              <a:t>，转换为分类型变量，与</a:t>
            </a:r>
            <a:r>
              <a:rPr lang="en-US" altLang="zh-CN" sz="2000" dirty="0">
                <a:sym typeface="+mn-ea"/>
              </a:rPr>
              <a:t>map</a:t>
            </a:r>
            <a:r>
              <a:rPr lang="zh-CN" altLang="en-US" sz="2000" dirty="0">
                <a:sym typeface="+mn-ea"/>
              </a:rPr>
              <a:t>函数等效</a:t>
            </a:r>
          </a:p>
        </p:txBody>
      </p:sp>
      <p:sp>
        <p:nvSpPr>
          <p:cNvPr id="2" name="矩形 1"/>
          <p:cNvSpPr/>
          <p:nvPr/>
        </p:nvSpPr>
        <p:spPr>
          <a:xfrm>
            <a:off x="695400" y="1736938"/>
            <a:ext cx="96303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mtcars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'am'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 =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mtcars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'am'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replace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([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0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1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],[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 err="1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zd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'sd'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])</a:t>
            </a:r>
          </a:p>
          <a:p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mtcars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head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</a:t>
            </a:r>
            <a:endParaRPr lang="zh-CN" altLang="en-US" sz="20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2753"/>
              </p:ext>
            </p:extLst>
          </p:nvPr>
        </p:nvGraphicFramePr>
        <p:xfrm>
          <a:off x="476400" y="3177020"/>
          <a:ext cx="11214515" cy="27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28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26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26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26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26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26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26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26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626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 fontAlgn="ctr"/>
                      <a:endParaRPr lang="zh-CN" alt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mpg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cyl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>
                          <a:effectLst/>
                        </a:rPr>
                        <a:t>disp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hp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drat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wt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qsec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vs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gear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carb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1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Mazda RX4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21.0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160.0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3.90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2.620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16.46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sd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Mazda RX4 Wag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21.0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160.0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3.90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2.875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17.02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sd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1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Datsun 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22.8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108.0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3.85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2.320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18.61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sd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Hornet 4 Drive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21.4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258.0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3.08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3.215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19.44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zd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1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Hornet Sportabout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18.7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360.0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175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3.15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3.440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17.02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zd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折线图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980981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ym typeface="+mn-ea"/>
              </a:rPr>
              <a:t>   </a:t>
            </a:r>
            <a:endParaRPr lang="zh-CN" altLang="en-US" sz="2000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9298" y="1176844"/>
            <a:ext cx="111107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ggplot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mtcars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'wt'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y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'hp'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color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'am'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+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geom_line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size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1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zh-CN" altLang="en-US" sz="2000" dirty="0">
              <a:latin typeface="Monaco" panose="020B05090304040402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58" y="1898967"/>
            <a:ext cx="6745826" cy="448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7176120" y="2564904"/>
            <a:ext cx="37936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微软雅黑 Light" panose="020B0502040204020203" pitchFamily="34" charset="-122"/>
              </a:rPr>
              <a:t>将‘</a:t>
            </a:r>
            <a:r>
              <a:rPr lang="en-US" altLang="zh-CN" sz="2000" dirty="0">
                <a:ea typeface="微软雅黑 Light" panose="020B0502040204020203" pitchFamily="34" charset="-122"/>
              </a:rPr>
              <a:t>am</a:t>
            </a:r>
            <a:r>
              <a:rPr lang="zh-CN" altLang="en-US" sz="2000" dirty="0">
                <a:ea typeface="微软雅黑 Light" panose="020B0502040204020203" pitchFamily="34" charset="-122"/>
              </a:rPr>
              <a:t>’变量转化为分类型变量后，就可使用</a:t>
            </a:r>
            <a:r>
              <a:rPr lang="en-US" altLang="zh-CN" sz="2000" dirty="0">
                <a:ea typeface="微软雅黑 Light" panose="020B0502040204020203" pitchFamily="34" charset="-122"/>
              </a:rPr>
              <a:t>color</a:t>
            </a:r>
            <a:r>
              <a:rPr lang="zh-CN" altLang="en-US" sz="2000" dirty="0">
                <a:ea typeface="微软雅黑 Light" panose="020B0502040204020203" pitchFamily="34" charset="-122"/>
              </a:rPr>
              <a:t>参数来分组绘图了，其中红线为手动挡，蓝色为自动挡</a:t>
            </a:r>
            <a:endParaRPr lang="en-US" altLang="zh-CN" sz="2000" dirty="0">
              <a:ea typeface="微软雅黑 Light" panose="020B0502040204020203" pitchFamily="34" charset="-122"/>
            </a:endParaRPr>
          </a:p>
          <a:p>
            <a:endParaRPr lang="en-US" altLang="zh-CN" sz="2000" dirty="0"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ea typeface="微软雅黑 Light" panose="020B0502040204020203" pitchFamily="34" charset="-122"/>
              </a:rPr>
              <a:t>马力随着车重增大而增大</a:t>
            </a:r>
            <a:endParaRPr lang="en-US" altLang="zh-CN" sz="2000" dirty="0">
              <a:ea typeface="微软雅黑 Light" panose="020B0502040204020203" pitchFamily="34" charset="-122"/>
            </a:endParaRPr>
          </a:p>
          <a:p>
            <a:endParaRPr lang="en-US" altLang="zh-CN" sz="2000" dirty="0"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ea typeface="微软雅黑 Light" panose="020B0502040204020203" pitchFamily="34" charset="-122"/>
              </a:rPr>
              <a:t>在同车重的情况下，手动挡比自动挡的马力更大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479376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目录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79376" y="1412776"/>
            <a:ext cx="10081120" cy="4536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chemeClr val="bg1">
                    <a:lumMod val="50000"/>
                    <a:alpha val="50000"/>
                  </a:schemeClr>
                </a:solidFill>
              </a:rPr>
              <a:t>初识</a:t>
            </a:r>
            <a:r>
              <a:rPr lang="en-US" altLang="zh-CN" sz="2400" b="1" dirty="0">
                <a:solidFill>
                  <a:schemeClr val="bg1">
                    <a:lumMod val="50000"/>
                    <a:alpha val="50000"/>
                  </a:schemeClr>
                </a:solidFill>
              </a:rPr>
              <a:t>P</a:t>
            </a:r>
            <a:r>
              <a:rPr lang="zh-CN" altLang="en-US" sz="2400" b="1" dirty="0">
                <a:solidFill>
                  <a:schemeClr val="bg1">
                    <a:lumMod val="50000"/>
                    <a:alpha val="50000"/>
                  </a:schemeClr>
                </a:solidFill>
              </a:rPr>
              <a:t>lotnine</a:t>
            </a:r>
          </a:p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en-US" altLang="zh-CN" sz="2400" b="1" dirty="0">
                <a:solidFill>
                  <a:schemeClr val="bg1">
                    <a:lumMod val="50000"/>
                    <a:alpha val="50000"/>
                  </a:schemeClr>
                </a:solidFill>
              </a:rPr>
              <a:t>P</a:t>
            </a:r>
            <a:r>
              <a:rPr lang="zh-CN" altLang="en-US" sz="2400" b="1" dirty="0">
                <a:solidFill>
                  <a:schemeClr val="bg1">
                    <a:lumMod val="50000"/>
                    <a:alpha val="50000"/>
                  </a:schemeClr>
                </a:solidFill>
              </a:rPr>
              <a:t>lotnine绘制基础图形</a:t>
            </a:r>
            <a:endParaRPr lang="zh-CN" altLang="en-US" sz="2400" b="1" dirty="0">
              <a:solidFill>
                <a:srgbClr val="2965AB"/>
              </a:solidFill>
            </a:endParaRPr>
          </a:p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en-US" altLang="zh-CN" sz="2400" b="1" dirty="0">
                <a:solidFill>
                  <a:srgbClr val="2965AB"/>
                </a:solidFill>
              </a:rPr>
              <a:t>P</a:t>
            </a:r>
            <a:r>
              <a:rPr lang="zh-CN" altLang="en-US" sz="2400" b="1" dirty="0">
                <a:solidFill>
                  <a:srgbClr val="2965AB"/>
                </a:solidFill>
              </a:rPr>
              <a:t>lotnine高级用法</a:t>
            </a:r>
          </a:p>
          <a:p>
            <a:pPr lvl="1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055" b="1" dirty="0">
                <a:solidFill>
                  <a:srgbClr val="2965AB"/>
                </a:solidFill>
              </a:rPr>
              <a:t>分面</a:t>
            </a:r>
          </a:p>
          <a:p>
            <a:pPr lvl="1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055" b="1" dirty="0">
                <a:solidFill>
                  <a:srgbClr val="2965AB"/>
                </a:solidFill>
              </a:rPr>
              <a:t>标度</a:t>
            </a:r>
          </a:p>
          <a:p>
            <a:pPr lvl="1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055" b="1" dirty="0">
                <a:solidFill>
                  <a:srgbClr val="2965AB"/>
                </a:solidFill>
              </a:rPr>
              <a:t>主题</a:t>
            </a:r>
          </a:p>
          <a:p>
            <a:pPr marL="0" indent="0">
              <a:lnSpc>
                <a:spcPct val="150000"/>
              </a:lnSpc>
              <a:buClr>
                <a:srgbClr val="2965AB"/>
              </a:buClr>
              <a:buSzPct val="100000"/>
              <a:buNone/>
            </a:pPr>
            <a:endParaRPr lang="en-US" altLang="zh-CN" sz="2400" b="1" dirty="0">
              <a:solidFill>
                <a:srgbClr val="2965AB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分面(facet)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1070504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en-US" sz="2000" dirty="0" err="1"/>
              <a:t>一个页面上自动摆放多幅图形</a:t>
            </a:r>
            <a:r>
              <a:rPr lang="zh-CN" altLang="en-US" sz="2000" dirty="0"/>
              <a:t>：</a:t>
            </a:r>
            <a:r>
              <a:rPr lang="en-US" sz="2000" dirty="0"/>
              <a:t>先将数据划分为多个子集, </a:t>
            </a:r>
            <a:r>
              <a:rPr lang="en-US" sz="2000" dirty="0" err="1"/>
              <a:t>将每个子集依次绘制到不同面板中</a:t>
            </a:r>
            <a:endParaRPr lang="en-US" sz="2000" dirty="0"/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en-US" sz="2000" dirty="0"/>
              <a:t>两种分面类型：网格型(facet_grid)和封面型(facet_wrap)</a:t>
            </a: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en-US" sz="2000" dirty="0">
                <a:sym typeface="+mn-ea"/>
              </a:rPr>
              <a:t>网格型(facet_grid)</a:t>
            </a:r>
            <a:r>
              <a:rPr lang="en-US" sz="2000" dirty="0" err="1"/>
              <a:t>分面生成的是</a:t>
            </a:r>
            <a:r>
              <a:rPr lang="zh-CN" altLang="en-US" sz="2000" dirty="0"/>
              <a:t>二</a:t>
            </a:r>
            <a:r>
              <a:rPr lang="en-US" sz="2000" dirty="0" err="1"/>
              <a:t>维面板网格</a:t>
            </a:r>
            <a:r>
              <a:rPr lang="en-US" sz="2000" dirty="0"/>
              <a:t>, </a:t>
            </a:r>
            <a:r>
              <a:rPr lang="en-US" sz="2000" dirty="0" err="1"/>
              <a:t>行与列通过变量来定义,</a:t>
            </a:r>
            <a:r>
              <a:rPr lang="en-US" altLang="zh-CN" sz="2000" dirty="0" err="1"/>
              <a:t>本质是</a:t>
            </a:r>
            <a:r>
              <a:rPr lang="zh-CN" altLang="en-US" sz="2000" dirty="0"/>
              <a:t>二</a:t>
            </a:r>
            <a:r>
              <a:rPr lang="en-US" altLang="zh-CN" sz="2000" dirty="0" err="1"/>
              <a:t>维的</a:t>
            </a:r>
            <a:endParaRPr lang="en-US" sz="2000" dirty="0"/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en-US" sz="2000" dirty="0">
                <a:sym typeface="+mn-ea"/>
              </a:rPr>
              <a:t>封面型(facet_wrap)</a:t>
            </a:r>
            <a:r>
              <a:rPr lang="en-US" sz="2000" dirty="0" err="1"/>
              <a:t>封装分面先生成</a:t>
            </a:r>
            <a:r>
              <a:rPr lang="zh-CN" altLang="en-US" sz="2000" dirty="0"/>
              <a:t>一</a:t>
            </a:r>
            <a:r>
              <a:rPr lang="en-US" sz="2000" dirty="0" err="1"/>
              <a:t>维的面板条块</a:t>
            </a:r>
            <a:r>
              <a:rPr lang="en-US" sz="2000" dirty="0"/>
              <a:t>, </a:t>
            </a:r>
            <a:r>
              <a:rPr lang="en-US" sz="2000" dirty="0" err="1"/>
              <a:t>然后再分装到</a:t>
            </a:r>
            <a:r>
              <a:rPr lang="zh-CN" altLang="en-US" sz="2000" dirty="0"/>
              <a:t>二</a:t>
            </a:r>
            <a:r>
              <a:rPr lang="en-US" sz="2000" dirty="0" err="1"/>
              <a:t>维中</a:t>
            </a:r>
            <a:r>
              <a:rPr lang="en-US" sz="2000" dirty="0"/>
              <a:t>, </a:t>
            </a:r>
            <a:r>
              <a:rPr lang="en-US" sz="2000" dirty="0" err="1"/>
              <a:t>本质是</a:t>
            </a:r>
            <a:r>
              <a:rPr lang="zh-CN" altLang="en-US" sz="2000" dirty="0"/>
              <a:t>一</a:t>
            </a:r>
            <a:r>
              <a:rPr lang="en-US" sz="2000" dirty="0" err="1"/>
              <a:t>维的</a:t>
            </a:r>
            <a:endParaRPr lang="en-US" sz="2000" dirty="0"/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sz="2000" dirty="0"/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9361040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分面展示三种气缸类型（</a:t>
            </a:r>
            <a:r>
              <a:rPr lang="en-US" altLang="zh-CN" b="1" dirty="0" err="1">
                <a:solidFill>
                  <a:srgbClr val="2965AB"/>
                </a:solidFill>
                <a:sym typeface="+mn-ea"/>
              </a:rPr>
              <a:t>cyl</a:t>
            </a:r>
            <a:r>
              <a:rPr lang="zh-CN" altLang="en-US" b="1" dirty="0">
                <a:solidFill>
                  <a:srgbClr val="2965AB"/>
                </a:solidFill>
                <a:sym typeface="+mn-ea"/>
              </a:rPr>
              <a:t>）汽车型的油耗和车重的关系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1430544" cy="56287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  <a:sym typeface="+mn-ea"/>
              </a:rPr>
              <a:t>以气缸数分类分面</a:t>
            </a:r>
            <a:endParaRPr lang="en-US" sz="2000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767407" y="1535930"/>
            <a:ext cx="109264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ggplot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mtcars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'wt','mpg'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+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geom_point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</a:t>
            </a:r>
          </a:p>
          <a:p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+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facet_grid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 ~cyl'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81" y="2610692"/>
            <a:ext cx="5284470" cy="4231640"/>
          </a:xfrm>
          <a:prstGeom prst="rect">
            <a:avLst/>
          </a:prstGeom>
        </p:spPr>
      </p:pic>
      <p:sp>
        <p:nvSpPr>
          <p:cNvPr id="2" name="云形标注 1"/>
          <p:cNvSpPr/>
          <p:nvPr/>
        </p:nvSpPr>
        <p:spPr>
          <a:xfrm>
            <a:off x="6600056" y="3254469"/>
            <a:ext cx="4661792" cy="1700530"/>
          </a:xfrm>
          <a:prstGeom prst="cloudCallout">
            <a:avLst>
              <a:gd name="adj1" fmla="val -63501"/>
              <a:gd name="adj2" fmla="val 4044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 altLang="en-US" sz="2000" dirty="0">
                <a:solidFill>
                  <a:srgbClr val="2965A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分面绘图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可以清晰地展示出三种气缸数类型的车辆油耗和车重的关系</a:t>
            </a:r>
            <a:endParaRPr lang="zh-CN" altLang="en-US" sz="20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facet_wrap函数</a:t>
            </a:r>
            <a:endParaRPr lang="en-US" altLang="zh-CN" b="1" dirty="0">
              <a:solidFill>
                <a:srgbClr val="2965AB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2579" y="990951"/>
            <a:ext cx="50797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#</a:t>
            </a:r>
            <a:r>
              <a:rPr lang="zh-CN" altLang="en-US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以</a:t>
            </a:r>
            <a:r>
              <a:rPr lang="en-US" altLang="zh-CN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ncol</a:t>
            </a:r>
            <a:r>
              <a:rPr lang="zh-CN" altLang="en-US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来控制分面图的列数</a:t>
            </a:r>
            <a:endParaRPr lang="en-US" altLang="zh-CN" sz="2000" dirty="0">
              <a:solidFill>
                <a:srgbClr val="87875F"/>
              </a:solidFill>
              <a:highlight>
                <a:srgbClr val="FFFFFF"/>
              </a:highlight>
              <a:latin typeface="Monaco" panose="020B0509030404040204" pitchFamily="49" charset="0"/>
              <a:sym typeface="+mn-ea"/>
            </a:endParaRPr>
          </a:p>
          <a:p>
            <a:pPr algn="l"/>
            <a:endParaRPr lang="en-US" altLang="zh-CN" sz="2000" dirty="0">
              <a:solidFill>
                <a:srgbClr val="000087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+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facet_wrap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'cyl'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ncol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1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endParaRPr lang="zh-CN" altLang="en-US" sz="2000" dirty="0">
              <a:latin typeface="Monaco" panose="020B0509030404040204" pitchFamily="49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5" y="2139885"/>
            <a:ext cx="535305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6510742" y="990950"/>
            <a:ext cx="510909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#</a:t>
            </a:r>
            <a:r>
              <a:rPr lang="zh-CN" altLang="en-US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以</a:t>
            </a:r>
            <a:r>
              <a:rPr lang="en-US" altLang="zh-CN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nrow</a:t>
            </a:r>
            <a:r>
              <a:rPr lang="zh-CN" altLang="en-US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来控制分面图的行数</a:t>
            </a:r>
            <a:endParaRPr lang="en-US" altLang="zh-CN" sz="2000" dirty="0">
              <a:solidFill>
                <a:srgbClr val="87875F"/>
              </a:solidFill>
              <a:highlight>
                <a:srgbClr val="FFFFFF"/>
              </a:highlight>
              <a:latin typeface="Monaco" panose="020B0509030404040204" pitchFamily="49" charset="0"/>
              <a:sym typeface="+mn-ea"/>
            </a:endParaRPr>
          </a:p>
          <a:p>
            <a:pPr algn="l"/>
            <a:endParaRPr lang="en-US" altLang="zh-CN" sz="2000" dirty="0">
              <a:solidFill>
                <a:srgbClr val="000087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+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facet_wrap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'cyl'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nrow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2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endParaRPr lang="zh-CN" altLang="en-US" sz="2000" dirty="0">
              <a:latin typeface="Monaco" panose="020B050903040404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4885" y="2139950"/>
            <a:ext cx="5353050" cy="4276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en-US" altLang="zh-CN" b="1" dirty="0">
                <a:solidFill>
                  <a:srgbClr val="2965AB"/>
                </a:solidFill>
              </a:rPr>
              <a:t>P</a:t>
            </a:r>
            <a:r>
              <a:rPr kumimoji="1" lang="zh-CN" altLang="en-US" b="1" dirty="0">
                <a:solidFill>
                  <a:srgbClr val="2965AB"/>
                </a:solidFill>
              </a:rPr>
              <a:t>lotnine安装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使用pip语句：</a:t>
            </a: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使用conda语句：</a:t>
            </a: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2559739" y="2821841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pip install plotnine</a:t>
            </a:r>
            <a:endParaRPr lang="zh-CN" altLang="en-US" sz="2000" dirty="0">
              <a:solidFill>
                <a:srgbClr val="000087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50190" y="3634636"/>
            <a:ext cx="24239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conda install </a:t>
            </a:r>
            <a:r>
              <a:rPr lang="en-US" altLang="zh-CN" sz="2000" dirty="0" err="1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plotnine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多个变量的分面</a:t>
            </a:r>
          </a:p>
        </p:txBody>
      </p:sp>
      <p:sp>
        <p:nvSpPr>
          <p:cNvPr id="7" name="矩形 6"/>
          <p:cNvSpPr/>
          <p:nvPr/>
        </p:nvSpPr>
        <p:spPr>
          <a:xfrm>
            <a:off x="500517" y="887180"/>
            <a:ext cx="58076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#</a:t>
            </a:r>
            <a:r>
              <a:rPr lang="zh-CN" altLang="en-US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横轴方向以</a:t>
            </a:r>
            <a:r>
              <a:rPr lang="en-US" altLang="zh-CN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cyl</a:t>
            </a:r>
            <a:r>
              <a:rPr lang="zh-CN" altLang="en-US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分面、纵轴方向以</a:t>
            </a:r>
            <a:r>
              <a:rPr lang="en-US" altLang="zh-CN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am</a:t>
            </a:r>
            <a:r>
              <a:rPr lang="zh-CN" altLang="en-US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分面</a:t>
            </a:r>
            <a:endParaRPr lang="en-US" altLang="zh-CN" sz="2000" dirty="0">
              <a:solidFill>
                <a:srgbClr val="87875F"/>
              </a:solidFill>
              <a:highlight>
                <a:srgbClr val="FFFFFF"/>
              </a:highlight>
              <a:latin typeface="Monaco" panose="020B0509030404040204" pitchFamily="49" charset="0"/>
              <a:sym typeface="+mn-ea"/>
            </a:endParaRPr>
          </a:p>
          <a:p>
            <a:endParaRPr lang="en-US" altLang="zh-CN" sz="2000" dirty="0">
              <a:solidFill>
                <a:srgbClr val="87875F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+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facet_grid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'cyl ~ am'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endParaRPr lang="en-US" altLang="zh-CN" sz="2000" dirty="0">
              <a:solidFill>
                <a:srgbClr val="87875F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6" y="2144321"/>
            <a:ext cx="5570780" cy="4320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302422" y="1491615"/>
            <a:ext cx="58076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+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facet_wrap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~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cyl + am'</a:t>
            </a:r>
            <a:r>
              <a:rPr lang="en-US" altLang="zh-CN" sz="2000" dirty="0">
                <a:solidFill>
                  <a:srgbClr val="005F5F"/>
                </a:solidFill>
                <a:latin typeface="Monaco" panose="020B0509030404040204" pitchFamily="49" charset="0"/>
              </a:rPr>
              <a:t>,</a:t>
            </a:r>
            <a:r>
              <a:rPr lang="en-US" altLang="zh-CN" sz="2000" dirty="0" err="1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ncol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= 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2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endParaRPr lang="zh-CN" altLang="en-US" sz="2000" dirty="0">
              <a:latin typeface="Monaco" panose="020B0509030404040204" pitchFamily="49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273" y="2143822"/>
            <a:ext cx="5399014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8280920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散点图：使用颜色和大小对气缸数（cyl）进行区分</a:t>
            </a:r>
            <a:endParaRPr lang="en-US" altLang="zh-CN" b="1" dirty="0">
              <a:solidFill>
                <a:srgbClr val="2965AB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9424" y="1052830"/>
            <a:ext cx="11521231" cy="58293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zh-CN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509838" y="849343"/>
            <a:ext cx="98346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h=p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+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geom_smooth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method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'lm'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se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False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 +</a:t>
            </a:r>
          </a:p>
          <a:p>
            <a:endParaRPr lang="en-US" altLang="zh-CN" sz="2000" dirty="0">
              <a:solidFill>
                <a:srgbClr val="00005F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geom_point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color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'cyl'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,size 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'</a:t>
            </a:r>
            <a:r>
              <a:rPr lang="en-US" altLang="zh-CN" sz="2000" dirty="0" err="1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cyl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’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</a:t>
            </a:r>
          </a:p>
          <a:p>
            <a:endParaRPr lang="en-US" altLang="zh-CN" sz="2000" dirty="0">
              <a:solidFill>
                <a:srgbClr val="00005F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h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endParaRPr lang="zh-CN" altLang="en-US" sz="2000" dirty="0">
              <a:latin typeface="Monaco" panose="020B050903040404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37" y="2529096"/>
            <a:ext cx="6162675" cy="42100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80192" y="3512503"/>
            <a:ext cx="4128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dk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左图结论：气缸数越多，汽车越重，油耗越大（</a:t>
            </a:r>
            <a:r>
              <a:rPr lang="zh-CN" altLang="en-US" sz="2000" dirty="0">
                <a:solidFill>
                  <a:schemeClr val="dk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每加仑英里数越小</a:t>
            </a:r>
            <a:r>
              <a:rPr lang="zh-CN" altLang="en-US" sz="2000" dirty="0">
                <a:solidFill>
                  <a:schemeClr val="dk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  <a:sym typeface="+mn-ea"/>
              </a:rPr>
              <a:t>分面绘图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9425" y="1052830"/>
            <a:ext cx="10081260" cy="58293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  <a:sym typeface="+mn-ea"/>
              </a:rPr>
              <a:t>引擎类型和换挡模式不同的汽车分面绘制拟合趋势线</a:t>
            </a:r>
            <a:endParaRPr lang="en-US" sz="2000" b="1" dirty="0">
              <a:solidFill>
                <a:srgbClr val="2965AB"/>
              </a:solidFill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zh-CN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695513" y="1559848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h</a:t>
            </a:r>
            <a:r>
              <a:rPr lang="pt-BR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pt-BR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+</a:t>
            </a:r>
            <a:r>
              <a:rPr lang="pt-BR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pt-BR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facet_grid</a:t>
            </a:r>
            <a:r>
              <a:rPr lang="pt-BR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pt-BR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'vs ~ am'</a:t>
            </a:r>
            <a:r>
              <a:rPr lang="pt-BR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pt-BR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85" y="2180730"/>
            <a:ext cx="6597015" cy="44411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08850" y="1405591"/>
            <a:ext cx="36106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V型引擎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排，用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代表）的自动挡汽车（第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列，用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代表）拥有的气缸数较大，且车重和油耗的影响关系较小（拟合线较平缓）</a:t>
            </a:r>
          </a:p>
        </p:txBody>
      </p:sp>
      <p:cxnSp>
        <p:nvCxnSpPr>
          <p:cNvPr id="7" name="直接箭头连接符 6"/>
          <p:cNvCxnSpPr>
            <a:stCxn id="6" idx="1"/>
          </p:cNvCxnSpPr>
          <p:nvPr/>
        </p:nvCxnSpPr>
        <p:spPr>
          <a:xfrm flipH="1">
            <a:off x="2711450" y="2221199"/>
            <a:ext cx="4597400" cy="1370697"/>
          </a:xfrm>
          <a:prstGeom prst="straightConnector1">
            <a:avLst/>
          </a:prstGeom>
          <a:ln w="25400">
            <a:solidFill>
              <a:srgbClr val="2965AB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596044" y="4601741"/>
            <a:ext cx="36106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型引擎（第二排，用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代表）的手动挡汽车（第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列，用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代表）拥有的气缸数较小，且车重和油耗的影响关系较大（拟合线较陡峭）</a:t>
            </a:r>
          </a:p>
        </p:txBody>
      </p:sp>
      <p:cxnSp>
        <p:nvCxnSpPr>
          <p:cNvPr id="10" name="直接箭头连接符 9"/>
          <p:cNvCxnSpPr>
            <a:stCxn id="9" idx="1"/>
          </p:cNvCxnSpPr>
          <p:nvPr/>
        </p:nvCxnSpPr>
        <p:spPr>
          <a:xfrm flipH="1" flipV="1">
            <a:off x="4079414" y="5064657"/>
            <a:ext cx="3516630" cy="352692"/>
          </a:xfrm>
          <a:prstGeom prst="straightConnector1">
            <a:avLst/>
          </a:prstGeom>
          <a:ln w="25400">
            <a:solidFill>
              <a:srgbClr val="2965AB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  <a:sym typeface="+mn-ea"/>
              </a:rPr>
              <a:t>margins参数</a:t>
            </a:r>
            <a:r>
              <a:rPr lang="zh-CN" altLang="en-US" b="1" dirty="0">
                <a:solidFill>
                  <a:srgbClr val="2965AB"/>
                </a:solidFill>
                <a:sym typeface="+mn-ea"/>
              </a:rPr>
              <a:t>描述边际图</a:t>
            </a:r>
            <a:endParaRPr lang="en-US" altLang="zh-CN" b="1" dirty="0">
              <a:solidFill>
                <a:srgbClr val="2965AB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zh-CN" altLang="en-US" b="1" dirty="0">
              <a:solidFill>
                <a:srgbClr val="2965AB"/>
              </a:solidFill>
              <a:sym typeface="+mn-ea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9425" y="1052830"/>
            <a:ext cx="10081260" cy="58293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77115"/>
            <a:ext cx="6043106" cy="406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9376" y="932517"/>
            <a:ext cx="8856984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+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geom_smooth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method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'lm'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se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False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 + </a:t>
            </a:r>
          </a:p>
          <a:p>
            <a:endParaRPr lang="en-US" altLang="zh-CN" sz="2000" dirty="0">
              <a:solidFill>
                <a:srgbClr val="000087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geom_point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color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'cyl'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 +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endParaRPr lang="en-US" altLang="zh-CN" sz="2000" dirty="0">
              <a:solidFill>
                <a:srgbClr val="000087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facet_grid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'vs ~am'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margins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True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zh-CN" altLang="en-US" sz="2000" dirty="0">
              <a:latin typeface="Monaco" panose="020B0509030404040204" pitchFamily="49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en-US" altLang="zh-CN" b="1" dirty="0">
                <a:solidFill>
                  <a:srgbClr val="2965AB"/>
                </a:solidFill>
                <a:sym typeface="+mn-ea"/>
              </a:rPr>
              <a:t>scales</a:t>
            </a:r>
            <a:r>
              <a:rPr kumimoji="1" lang="zh-CN" altLang="en-US" b="1" dirty="0">
                <a:solidFill>
                  <a:srgbClr val="2965AB"/>
                </a:solidFill>
                <a:sym typeface="+mn-ea"/>
              </a:rPr>
              <a:t>参数调整分面刻度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9425" y="1052830"/>
            <a:ext cx="10081260" cy="58293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  <a:sym typeface="+mn-ea"/>
              </a:rPr>
              <a:t>共有fixed, free, free_x和free_y四种变换</a:t>
            </a:r>
            <a:endParaRPr lang="zh-CN" altLang="zh-CN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6030796" y="1052830"/>
            <a:ext cx="5850452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p=</a:t>
            </a:r>
            <a:r>
              <a:rPr lang="en-US" altLang="zh-CN" sz="2000" dirty="0" err="1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ggplot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mpg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'cty'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'hwy'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+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</a:p>
          <a:p>
            <a:endParaRPr lang="en-US" altLang="zh-CN" sz="2000" dirty="0">
              <a:solidFill>
                <a:srgbClr val="000087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geom_point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 +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</a:p>
          <a:p>
            <a:endParaRPr lang="en-US" altLang="zh-CN" sz="2000" dirty="0">
              <a:solidFill>
                <a:srgbClr val="000087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facet_wrap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'~ </a:t>
            </a:r>
            <a:r>
              <a:rPr lang="en-US" altLang="zh-CN" sz="2000" dirty="0" err="1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cyl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’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</a:p>
          <a:p>
            <a:endParaRPr lang="en-US" altLang="zh-CN" sz="2000" dirty="0">
              <a:solidFill>
                <a:srgbClr val="00005F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</a:t>
            </a:r>
            <a:endParaRPr lang="en-US" altLang="zh-CN" sz="2000" dirty="0">
              <a:latin typeface="Monaco" panose="020B05090304040402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58" y="2234046"/>
            <a:ext cx="5452549" cy="4356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97321" y="4725144"/>
            <a:ext cx="3046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此图由于刻度原因，造成点过于集中，不利于观测</a:t>
            </a:r>
          </a:p>
        </p:txBody>
      </p:sp>
      <p:cxnSp>
        <p:nvCxnSpPr>
          <p:cNvPr id="9" name="直接箭头连接符 8"/>
          <p:cNvCxnSpPr>
            <a:cxnSpLocks/>
          </p:cNvCxnSpPr>
          <p:nvPr/>
        </p:nvCxnSpPr>
        <p:spPr>
          <a:xfrm flipH="1" flipV="1">
            <a:off x="5185092" y="3967480"/>
            <a:ext cx="1702995" cy="1104902"/>
          </a:xfrm>
          <a:prstGeom prst="straightConnector1">
            <a:avLst/>
          </a:prstGeom>
          <a:ln w="25400">
            <a:solidFill>
              <a:srgbClr val="2965AB">
                <a:alpha val="51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6408712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free变换自动调节横纵坐标轴刻度</a:t>
            </a:r>
            <a:endParaRPr lang="zh-CN" altLang="zh-CN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9425" y="1052830"/>
            <a:ext cx="10081260" cy="58293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479376" y="1268760"/>
            <a:ext cx="828092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+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facet_wrap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'~ cyl'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scales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'free'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zh-CN" altLang="en-US" sz="2000" dirty="0">
              <a:latin typeface="Monaco" panose="020B0509030404040204" pitchFamily="49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2144756"/>
            <a:ext cx="5633216" cy="4500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标度(scale)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1286528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/>
              <a:t>标度设置：对</a:t>
            </a:r>
            <a:r>
              <a:rPr lang="en-US" altLang="zh-CN" sz="2000" dirty="0"/>
              <a:t>ggplot</a:t>
            </a:r>
            <a:r>
              <a:rPr lang="zh-CN" altLang="en-US" sz="2000" dirty="0"/>
              <a:t>画图后的各图层进行调整设置，</a:t>
            </a:r>
            <a:r>
              <a:rPr lang="en-US" sz="2000" dirty="0"/>
              <a:t>标度将数据转化为视觉上可感知的大小、颜</a:t>
            </a: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sz="2000" dirty="0"/>
              <a:t>   色、位置和形状</a:t>
            </a: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en-US" sz="2000" dirty="0"/>
              <a:t>标度构建器</a:t>
            </a:r>
            <a:r>
              <a:rPr lang="zh-CN" altLang="en-US" sz="2000" dirty="0"/>
              <a:t>：</a:t>
            </a:r>
            <a:r>
              <a:rPr lang="en-US" sz="2000" dirty="0"/>
              <a:t>拥有一套通用的命名方案</a:t>
            </a:r>
            <a:r>
              <a:rPr lang="zh-CN" altLang="en-US" sz="2000" dirty="0"/>
              <a:t>，</a:t>
            </a:r>
            <a:r>
              <a:rPr lang="en-US" sz="2000" dirty="0"/>
              <a:t>以scale_开头, </a:t>
            </a:r>
            <a:r>
              <a:rPr lang="zh-CN" altLang="en-US" sz="2000" dirty="0"/>
              <a:t>然后</a:t>
            </a:r>
            <a:r>
              <a:rPr lang="en-US" sz="2000" dirty="0"/>
              <a:t>是图形属性名称(如</a:t>
            </a:r>
            <a:r>
              <a:rPr lang="zh-CN" altLang="en-US" sz="2000" dirty="0"/>
              <a:t>：</a:t>
            </a:r>
            <a:r>
              <a:rPr lang="en-US" sz="2000" dirty="0"/>
              <a:t>color_</a:t>
            </a:r>
            <a:r>
              <a:rPr lang="zh-CN" altLang="en-US" sz="2000" dirty="0"/>
              <a:t>、</a:t>
            </a:r>
            <a:r>
              <a:rPr lang="en-US" sz="2000" dirty="0"/>
              <a:t>shape_</a:t>
            </a: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sz="2000" dirty="0"/>
              <a:t>   或x_)</a:t>
            </a:r>
            <a:r>
              <a:rPr lang="zh-CN" altLang="en-US" sz="2000" dirty="0"/>
              <a:t>，</a:t>
            </a:r>
            <a:r>
              <a:rPr lang="en-US" sz="2000" dirty="0"/>
              <a:t>最后以标度名称结尾(如</a:t>
            </a:r>
            <a:r>
              <a:rPr lang="en-US" altLang="zh-CN" sz="2000" dirty="0"/>
              <a:t> continuous </a:t>
            </a:r>
            <a:r>
              <a:rPr lang="en-US" sz="2000" dirty="0"/>
              <a:t>、hue或manual)</a:t>
            </a: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sz="2000" dirty="0"/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/>
              <a:t>可调节的标度：</a:t>
            </a:r>
            <a:r>
              <a:rPr lang="en-US" altLang="zh-CN" sz="2000" dirty="0">
                <a:sym typeface="+mn-ea"/>
              </a:rPr>
              <a:t>alpha</a:t>
            </a:r>
            <a:r>
              <a:rPr lang="zh-CN" altLang="en-US" sz="2000" dirty="0">
                <a:sym typeface="+mn-ea"/>
              </a:rPr>
              <a:t>；</a:t>
            </a:r>
            <a:r>
              <a:rPr lang="en-US" altLang="zh-CN" sz="2000" dirty="0">
                <a:sym typeface="+mn-ea"/>
              </a:rPr>
              <a:t>color</a:t>
            </a:r>
            <a:r>
              <a:rPr lang="zh-CN" altLang="en-US" sz="2000" dirty="0">
                <a:sym typeface="+mn-ea"/>
              </a:rPr>
              <a:t>；</a:t>
            </a:r>
            <a:r>
              <a:rPr lang="en-US" altLang="zh-CN" sz="2000" dirty="0">
                <a:sym typeface="+mn-ea"/>
              </a:rPr>
              <a:t>fill</a:t>
            </a: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ym typeface="+mn-ea"/>
              </a:rPr>
              <a:t>                           linetype</a:t>
            </a:r>
            <a:r>
              <a:rPr lang="zh-CN" altLang="en-US" sz="2000" dirty="0">
                <a:sym typeface="+mn-ea"/>
              </a:rPr>
              <a:t>；</a:t>
            </a:r>
            <a:r>
              <a:rPr lang="en-US" altLang="zh-CN" sz="2000" dirty="0">
                <a:sym typeface="+mn-ea"/>
              </a:rPr>
              <a:t>size</a:t>
            </a:r>
            <a:r>
              <a:rPr lang="zh-CN" altLang="en-US" sz="2000" dirty="0">
                <a:sym typeface="+mn-ea"/>
              </a:rPr>
              <a:t>；</a:t>
            </a:r>
            <a:r>
              <a:rPr lang="en-US" altLang="zh-CN" sz="2000" dirty="0">
                <a:sym typeface="+mn-ea"/>
              </a:rPr>
              <a:t>shape</a:t>
            </a: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ym typeface="+mn-ea"/>
              </a:rPr>
              <a:t>                           x</a:t>
            </a:r>
            <a:r>
              <a:rPr lang="zh-CN" altLang="en-US" sz="2000" dirty="0">
                <a:sym typeface="+mn-ea"/>
              </a:rPr>
              <a:t>；</a:t>
            </a:r>
            <a:r>
              <a:rPr lang="en-US" altLang="zh-CN" sz="2000" dirty="0">
                <a:sym typeface="+mn-ea"/>
              </a:rPr>
              <a:t>y</a:t>
            </a:r>
            <a:r>
              <a:rPr lang="zh-CN" altLang="en-US" sz="2000" dirty="0">
                <a:sym typeface="+mn-ea"/>
              </a:rPr>
              <a:t>；</a:t>
            </a:r>
            <a:r>
              <a:rPr lang="en-US" altLang="zh-CN" sz="2000" dirty="0">
                <a:sym typeface="+mn-ea"/>
              </a:rPr>
              <a:t>radius</a:t>
            </a:r>
            <a:r>
              <a:rPr lang="zh-CN" altLang="en-US" sz="2000" dirty="0">
                <a:sym typeface="+mn-ea"/>
              </a:rPr>
              <a:t>；</a:t>
            </a:r>
            <a:r>
              <a:rPr lang="en-US" altLang="zh-CN" sz="2000" dirty="0">
                <a:sym typeface="+mn-ea"/>
              </a:rPr>
              <a:t>date</a:t>
            </a: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1710" dirty="0"/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/>
              <a:t>标度共有的参数：</a:t>
            </a:r>
            <a:r>
              <a:rPr lang="en-US" altLang="zh-CN" sz="2000" dirty="0"/>
              <a:t>name</a:t>
            </a:r>
            <a:r>
              <a:rPr lang="zh-CN" altLang="en-US" sz="2000" dirty="0"/>
              <a:t>，</a:t>
            </a:r>
            <a:r>
              <a:rPr lang="en-US" altLang="zh-CN" sz="2000" dirty="0"/>
              <a:t>breaks</a:t>
            </a:r>
            <a:r>
              <a:rPr lang="zh-CN" altLang="en-US" sz="2000" dirty="0"/>
              <a:t>，</a:t>
            </a:r>
            <a:r>
              <a:rPr lang="en-US" altLang="zh-CN" sz="2000" dirty="0"/>
              <a:t>limits</a:t>
            </a:r>
            <a:r>
              <a:rPr lang="zh-CN" altLang="en-US" sz="2000" dirty="0"/>
              <a:t>，</a:t>
            </a:r>
            <a:r>
              <a:rPr lang="en-US" altLang="zh-CN" sz="2000" dirty="0"/>
              <a:t>labels</a:t>
            </a:r>
            <a:r>
              <a:rPr lang="zh-CN" altLang="en-US" sz="2000" dirty="0"/>
              <a:t>，</a:t>
            </a:r>
            <a:r>
              <a:rPr lang="en-US" altLang="zh-CN" sz="2000" dirty="0"/>
              <a:t>guide</a:t>
            </a:r>
            <a:r>
              <a:rPr lang="zh-CN" altLang="en-US" sz="2000" dirty="0"/>
              <a:t>，</a:t>
            </a:r>
            <a:r>
              <a:rPr lang="en-US" altLang="zh-CN" sz="2000" dirty="0"/>
              <a:t>na.value</a:t>
            </a: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sz="2000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561662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标度参数</a:t>
            </a:r>
            <a:r>
              <a:rPr lang="en-US" altLang="zh-CN" b="1" dirty="0">
                <a:solidFill>
                  <a:srgbClr val="2965AB"/>
                </a:solidFill>
                <a:sym typeface="+mn-ea"/>
              </a:rPr>
              <a:t>name</a:t>
            </a:r>
            <a:r>
              <a:rPr lang="zh-CN" altLang="en-US" b="1" dirty="0">
                <a:solidFill>
                  <a:srgbClr val="2965AB"/>
                </a:solidFill>
                <a:sym typeface="+mn-ea"/>
              </a:rPr>
              <a:t>：修改轴标签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157456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latin typeface="Monaco" panose="020B0509030404040204" pitchFamily="49" charset="0"/>
              </a:rPr>
              <a:t>修改</a:t>
            </a:r>
            <a:r>
              <a:rPr lang="en-US" altLang="zh-CN" sz="2000" dirty="0">
                <a:latin typeface="Monaco" panose="020B0509030404040204" pitchFamily="49" charset="0"/>
              </a:rPr>
              <a:t>x</a:t>
            </a:r>
            <a:r>
              <a:rPr lang="zh-CN" altLang="en-US" sz="2000" dirty="0">
                <a:latin typeface="Monaco" panose="020B0509030404040204" pitchFamily="49" charset="0"/>
              </a:rPr>
              <a:t>轴标签：</a:t>
            </a:r>
            <a:r>
              <a:rPr lang="en-US" altLang="zh-CN" sz="2000" dirty="0">
                <a:latin typeface="Monaco" panose="020B0509030404040204" pitchFamily="49" charset="0"/>
              </a:rPr>
              <a:t>scale_x_continuous（name=</a:t>
            </a:r>
            <a:r>
              <a:rPr lang="zh-CN" altLang="en-US" sz="2000" dirty="0">
                <a:latin typeface="Monaco" panose="020B0509030404040204" pitchFamily="49" charset="0"/>
              </a:rPr>
              <a:t>‘ ’</a:t>
            </a:r>
            <a:r>
              <a:rPr lang="en-US" altLang="zh-CN" sz="2000" dirty="0">
                <a:latin typeface="Monaco" panose="020B0509030404040204" pitchFamily="49" charset="0"/>
              </a:rPr>
              <a:t>）</a:t>
            </a: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en-US" altLang="zh-CN" sz="2000" dirty="0" err="1"/>
              <a:t>修改y轴标签</a:t>
            </a:r>
            <a:r>
              <a:rPr lang="en-US" altLang="zh-CN" sz="2000" dirty="0"/>
              <a:t>，</a:t>
            </a:r>
            <a:r>
              <a:rPr lang="zh-CN" altLang="en-US" sz="2000" dirty="0"/>
              <a:t>写法</a:t>
            </a:r>
            <a:r>
              <a:rPr lang="en-US" altLang="zh-CN" sz="2000" dirty="0"/>
              <a:t>同上</a:t>
            </a:r>
            <a:r>
              <a:rPr lang="zh-CN" altLang="en-US" sz="2000" dirty="0"/>
              <a:t>，可简化</a:t>
            </a:r>
            <a:r>
              <a:rPr lang="en-US" altLang="zh-CN" sz="2000" dirty="0"/>
              <a:t>修改函数</a:t>
            </a:r>
            <a:r>
              <a:rPr lang="zh-CN" altLang="en-US" sz="2000" dirty="0"/>
              <a:t>为</a:t>
            </a:r>
            <a:r>
              <a:rPr lang="en-US" altLang="zh-CN" sz="2000" dirty="0">
                <a:latin typeface="Monaco" panose="020B0509030404040204" pitchFamily="49" charset="0"/>
              </a:rPr>
              <a:t>xlab(), ylab(), labs()</a:t>
            </a: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629344" y="2220293"/>
            <a:ext cx="105884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#</a:t>
            </a:r>
            <a:r>
              <a:rPr lang="zh-CN" altLang="en-US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绘制散点图</a:t>
            </a:r>
            <a:endParaRPr lang="en-US" altLang="zh-CN" sz="2000" dirty="0">
              <a:solidFill>
                <a:srgbClr val="000087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ggplot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mpg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+ geom_point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'cty'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y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'hwy'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</a:t>
            </a:r>
          </a:p>
          <a:p>
            <a:endParaRPr lang="en-US" altLang="zh-CN" sz="2000" dirty="0">
              <a:solidFill>
                <a:srgbClr val="87875F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en-US" altLang="zh-CN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#</a:t>
            </a:r>
            <a:r>
              <a:rPr lang="zh-CN" altLang="en-US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添加横纵轴标签</a:t>
            </a:r>
            <a:endParaRPr lang="en-US" altLang="zh-CN" sz="2000" dirty="0">
              <a:solidFill>
                <a:srgbClr val="00005F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+ </a:t>
            </a:r>
          </a:p>
          <a:p>
            <a:endParaRPr lang="en-US" altLang="zh-CN" sz="2000" dirty="0">
              <a:solidFill>
                <a:srgbClr val="00005F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scale_x_continuous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name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 err="1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X:mpg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 err="1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cty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 +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</a:p>
          <a:p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scale_y_continuous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name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 err="1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Y:mpg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 err="1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hwy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C10493-F5D5-4047-9BE4-8B9D44924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2701255"/>
            <a:ext cx="4617714" cy="3491442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547260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标度参数</a:t>
            </a:r>
            <a:r>
              <a:rPr lang="en-US" altLang="zh-CN" b="1" dirty="0">
                <a:solidFill>
                  <a:srgbClr val="2965AB"/>
                </a:solidFill>
                <a:sym typeface="+mn-ea"/>
              </a:rPr>
              <a:t>name</a:t>
            </a:r>
            <a:r>
              <a:rPr lang="zh-CN" altLang="en-US" b="1" dirty="0">
                <a:solidFill>
                  <a:srgbClr val="2965AB"/>
                </a:solidFill>
                <a:sym typeface="+mn-ea"/>
              </a:rPr>
              <a:t>：修改轴标签</a:t>
            </a:r>
            <a:endParaRPr lang="en-US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157456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498104" y="908720"/>
            <a:ext cx="92703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#</a:t>
            </a:r>
            <a:r>
              <a:rPr lang="zh-CN" altLang="en-US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以下两种写法和上一页的呈现结果一致</a:t>
            </a:r>
            <a:endParaRPr lang="en-US" altLang="zh-CN" sz="2000" dirty="0">
              <a:solidFill>
                <a:srgbClr val="87875F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endParaRPr lang="es-ES" altLang="zh-CN" sz="2000" dirty="0">
              <a:solidFill>
                <a:srgbClr val="00005F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+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xlab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 err="1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X:mpg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 err="1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cty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 +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ylab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 err="1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Y:mpg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 err="1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hwy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r>
              <a:rPr lang="en-US" altLang="zh-CN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#</a:t>
            </a:r>
            <a:r>
              <a:rPr lang="zh-CN" altLang="en-US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写法</a:t>
            </a:r>
            <a:r>
              <a:rPr lang="en-US" altLang="zh-CN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1</a:t>
            </a:r>
          </a:p>
          <a:p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es-E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 </a:t>
            </a:r>
            <a:r>
              <a:rPr lang="es-E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+ </a:t>
            </a:r>
            <a:r>
              <a:rPr lang="es-E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labs</a:t>
            </a:r>
            <a:r>
              <a:rPr lang="es-E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s-E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 </a:t>
            </a:r>
            <a:r>
              <a:rPr lang="es-E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s-E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X:mpg cty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s-E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s-E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y </a:t>
            </a:r>
            <a:r>
              <a:rPr lang="es-E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s-E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Y:mpg hwy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s-E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r>
              <a:rPr lang="en-US" altLang="zh-CN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#</a:t>
            </a:r>
            <a:r>
              <a:rPr lang="zh-CN" altLang="en-US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写法</a:t>
            </a:r>
            <a:r>
              <a:rPr lang="en-US" altLang="zh-CN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2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E659717-AC3B-4545-8B09-0E4EF6EC3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04" y="2683951"/>
            <a:ext cx="5093840" cy="3865861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标度参数</a:t>
            </a:r>
            <a:r>
              <a:rPr lang="en-US" altLang="zh-CN" b="1" dirty="0">
                <a:solidFill>
                  <a:srgbClr val="2965AB"/>
                </a:solidFill>
                <a:sym typeface="+mn-ea"/>
              </a:rPr>
              <a:t>name</a:t>
            </a:r>
            <a:r>
              <a:rPr lang="zh-CN" altLang="en-US" b="1" dirty="0">
                <a:solidFill>
                  <a:srgbClr val="2965AB"/>
                </a:solidFill>
                <a:sym typeface="+mn-ea"/>
              </a:rPr>
              <a:t>：修改图例名</a:t>
            </a:r>
            <a:endParaRPr lang="en-US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sz="2000" dirty="0"/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946" y="2996952"/>
            <a:ext cx="5718043" cy="3636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3392" y="1090749"/>
            <a:ext cx="103691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ggplot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mpg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 + </a:t>
            </a:r>
          </a:p>
          <a:p>
            <a:endParaRPr lang="en-US" altLang="zh-CN" sz="2000" dirty="0">
              <a:solidFill>
                <a:srgbClr val="00005F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geom_point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'cty'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y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'hwy'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color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'displ'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fr-FR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+</a:t>
            </a:r>
            <a:r>
              <a:rPr lang="fr-FR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</a:p>
          <a:p>
            <a:endParaRPr lang="fr-FR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fr-FR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scale_colour_gradient</a:t>
            </a:r>
            <a:r>
              <a:rPr lang="fr-FR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fr-FR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name</a:t>
            </a:r>
            <a:r>
              <a:rPr lang="fr-FR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fr-FR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fr-FR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fr-FR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Displment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fr-FR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zh-CN" altLang="en-US" sz="2000" dirty="0">
              <a:latin typeface="Monaco" panose="020B050903040404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图层</a:t>
            </a:r>
            <a:r>
              <a:rPr kumimoji="1" lang="en-US" altLang="zh-CN" b="1" dirty="0">
                <a:solidFill>
                  <a:srgbClr val="2965AB"/>
                </a:solidFill>
              </a:rPr>
              <a:t>(layer)</a:t>
            </a:r>
          </a:p>
          <a:p>
            <a:pPr marL="0" indent="0">
              <a:lnSpc>
                <a:spcPct val="100000"/>
              </a:lnSpc>
              <a:buNone/>
            </a:pP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1070504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与PS中图层的概念类似：</a:t>
            </a:r>
            <a:r>
              <a:rPr lang="en-US" altLang="zh-CN" sz="2000" dirty="0">
                <a:sym typeface="+mn-ea"/>
              </a:rPr>
              <a:t>Plotnine</a:t>
            </a:r>
            <a:r>
              <a:rPr lang="zh-CN" altLang="en-US" sz="2000" dirty="0">
                <a:sym typeface="+mn-ea"/>
              </a:rPr>
              <a:t>中每个图层可代表一个图形组件, 例如后续介绍的几何对象、</a:t>
            </a:r>
            <a:endParaRPr lang="en-US" altLang="zh-CN" sz="2000" dirty="0"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ym typeface="+mn-ea"/>
              </a:rPr>
              <a:t>   </a:t>
            </a:r>
            <a:r>
              <a:rPr lang="zh-CN" altLang="en-US" sz="2000" dirty="0">
                <a:sym typeface="+mn-ea"/>
              </a:rPr>
              <a:t>统计变换等, 这些组件以图层的方式叠加在一起构成绘图整体</a:t>
            </a:r>
            <a:endParaRPr lang="en-US" altLang="zh-CN" sz="2000" dirty="0"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dirty="0"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各图形组件可分别设定数据、映射及其他参数, 组件之间具有相对独立性</a:t>
            </a:r>
            <a:endParaRPr lang="en-US" altLang="zh-CN" sz="2000" dirty="0"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dirty="0"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en-US" altLang="zh-CN" sz="2000" dirty="0">
                <a:sym typeface="+mn-ea"/>
              </a:rPr>
              <a:t>Plotnine</a:t>
            </a:r>
            <a:r>
              <a:rPr lang="zh-CN" altLang="en-US" sz="2000" dirty="0">
                <a:sym typeface="+mn-ea"/>
              </a:rPr>
              <a:t>中采用</a:t>
            </a:r>
            <a:r>
              <a:rPr lang="en-US" altLang="zh-CN" sz="2000" dirty="0">
                <a:sym typeface="+mn-ea"/>
              </a:rPr>
              <a:t>“</a:t>
            </a:r>
            <a:r>
              <a:rPr lang="zh-CN" altLang="en-US" sz="2000" dirty="0">
                <a:sym typeface="+mn-ea"/>
              </a:rPr>
              <a:t>+</a:t>
            </a:r>
            <a:r>
              <a:rPr lang="en-US" altLang="zh-CN" sz="2000" dirty="0">
                <a:sym typeface="+mn-ea"/>
              </a:rPr>
              <a:t>”</a:t>
            </a:r>
            <a:r>
              <a:rPr lang="zh-CN" altLang="en-US" sz="2000" dirty="0">
                <a:sym typeface="+mn-ea"/>
              </a:rPr>
              <a:t>来添加图层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597666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标度参数</a:t>
            </a:r>
            <a:r>
              <a:rPr lang="en-US" altLang="zh-CN" b="1" dirty="0">
                <a:solidFill>
                  <a:srgbClr val="2965AB"/>
                </a:solidFill>
              </a:rPr>
              <a:t>breaks</a:t>
            </a:r>
            <a:r>
              <a:rPr lang="zh-CN" altLang="en-US" b="1" dirty="0">
                <a:solidFill>
                  <a:srgbClr val="2965AB"/>
                </a:solidFill>
              </a:rPr>
              <a:t>：修改轴刻度</a:t>
            </a:r>
            <a:endParaRPr lang="en-US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sz="2000" dirty="0"/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360" y="2637368"/>
            <a:ext cx="5326672" cy="4104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98104" y="1181198"/>
            <a:ext cx="6186309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+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</a:p>
          <a:p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scale_x_continuous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breaks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(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20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35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 + </a:t>
            </a:r>
          </a:p>
          <a:p>
            <a:endParaRPr lang="en-US" altLang="zh-CN" sz="2000" dirty="0">
              <a:solidFill>
                <a:srgbClr val="00005F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scale_y_continuous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breaks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(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25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35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标度参数</a:t>
            </a:r>
            <a:r>
              <a:rPr lang="en-US" altLang="zh-CN" b="1" dirty="0">
                <a:solidFill>
                  <a:srgbClr val="2965AB"/>
                </a:solidFill>
                <a:sym typeface="+mn-ea"/>
              </a:rPr>
              <a:t>limits</a:t>
            </a:r>
            <a:r>
              <a:rPr lang="zh-CN" altLang="en-US" b="1" dirty="0">
                <a:solidFill>
                  <a:srgbClr val="2965AB"/>
                </a:solidFill>
                <a:sym typeface="+mn-ea"/>
              </a:rPr>
              <a:t>：修改定义域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sz="2000" dirty="0"/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028" y="1857353"/>
            <a:ext cx="5457825" cy="41243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2656" y="1053111"/>
            <a:ext cx="113959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#</a:t>
            </a:r>
            <a:r>
              <a:rPr lang="zh-CN" altLang="en-US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写法一</a:t>
            </a:r>
            <a:endParaRPr lang="fr-FR" altLang="zh-CN" sz="2000" dirty="0">
              <a:solidFill>
                <a:srgbClr val="87875F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endParaRPr lang="fr-FR" altLang="zh-CN" sz="2000" dirty="0">
              <a:solidFill>
                <a:srgbClr val="000087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fr-FR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</a:t>
            </a:r>
            <a:r>
              <a:rPr lang="fr-FR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fr-FR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+</a:t>
            </a:r>
            <a:r>
              <a:rPr lang="fr-FR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</a:p>
          <a:p>
            <a:endParaRPr lang="fr-FR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fr-FR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scale_x_continuous</a:t>
            </a:r>
            <a:r>
              <a:rPr lang="fr-FR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fr-FR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limits </a:t>
            </a:r>
            <a:r>
              <a:rPr lang="fr-FR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(</a:t>
            </a:r>
            <a:r>
              <a:rPr lang="fr-FR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20</a:t>
            </a:r>
            <a:r>
              <a:rPr lang="fr-FR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fr-FR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35</a:t>
            </a:r>
            <a:r>
              <a:rPr lang="fr-FR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 +</a:t>
            </a:r>
          </a:p>
          <a:p>
            <a:endParaRPr lang="fr-FR" altLang="zh-CN" sz="2000" dirty="0">
              <a:solidFill>
                <a:srgbClr val="00005F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fr-FR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scale_y_continuous</a:t>
            </a:r>
            <a:r>
              <a:rPr lang="fr-FR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fr-FR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limits </a:t>
            </a:r>
            <a:r>
              <a:rPr lang="fr-FR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(</a:t>
            </a:r>
            <a:r>
              <a:rPr lang="fr-FR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25</a:t>
            </a:r>
            <a:r>
              <a:rPr lang="fr-FR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fr-FR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35</a:t>
            </a:r>
            <a:r>
              <a:rPr lang="fr-FR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</a:t>
            </a:r>
          </a:p>
          <a:p>
            <a:endParaRPr lang="fr-FR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</p:txBody>
      </p:sp>
      <p:cxnSp>
        <p:nvCxnSpPr>
          <p:cNvPr id="9" name="直接箭头连接符 8"/>
          <p:cNvCxnSpPr>
            <a:cxnSpLocks/>
          </p:cNvCxnSpPr>
          <p:nvPr/>
        </p:nvCxnSpPr>
        <p:spPr>
          <a:xfrm flipV="1">
            <a:off x="6208558" y="2260687"/>
            <a:ext cx="782467" cy="2220497"/>
          </a:xfrm>
          <a:prstGeom prst="straightConnector1">
            <a:avLst/>
          </a:prstGeom>
          <a:ln w="25400">
            <a:solidFill>
              <a:srgbClr val="2965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cxnSpLocks/>
          </p:cNvCxnSpPr>
          <p:nvPr/>
        </p:nvCxnSpPr>
        <p:spPr>
          <a:xfrm>
            <a:off x="6208558" y="4481184"/>
            <a:ext cx="862200" cy="701202"/>
          </a:xfrm>
          <a:prstGeom prst="straightConnector1">
            <a:avLst/>
          </a:prstGeom>
          <a:ln w="25400">
            <a:solidFill>
              <a:srgbClr val="2965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92B66B7B-8382-46CC-A881-8C16389742B2}"/>
              </a:ext>
            </a:extLst>
          </p:cNvPr>
          <p:cNvSpPr/>
          <p:nvPr/>
        </p:nvSpPr>
        <p:spPr>
          <a:xfrm>
            <a:off x="464002" y="3672452"/>
            <a:ext cx="348974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#</a:t>
            </a:r>
            <a:r>
              <a:rPr lang="zh-CN" altLang="en-US" sz="2000" dirty="0">
                <a:solidFill>
                  <a:srgbClr val="8787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写法二</a:t>
            </a:r>
            <a:endParaRPr lang="en-US" altLang="zh-CN" sz="2000" dirty="0">
              <a:solidFill>
                <a:srgbClr val="87875F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endParaRPr lang="en-US" altLang="zh-CN" sz="2000" dirty="0">
              <a:solidFill>
                <a:srgbClr val="000087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 + </a:t>
            </a:r>
          </a:p>
          <a:p>
            <a:endParaRPr lang="en-US" altLang="zh-CN" sz="2000" dirty="0">
              <a:solidFill>
                <a:srgbClr val="000087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xlim(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20,35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 +</a:t>
            </a:r>
          </a:p>
          <a:p>
            <a:endParaRPr lang="en-US" altLang="zh-CN" sz="2000" dirty="0">
              <a:solidFill>
                <a:srgbClr val="000087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ylim(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25,35</a:t>
            </a:r>
            <a:r>
              <a:rPr lang="fr-FR" altLang="zh-CN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</a:p>
          <a:p>
            <a:endParaRPr lang="en-US" altLang="zh-CN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主题（theme）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sz="2000" dirty="0" err="1"/>
              <a:t>主题控制着图形中的非数据元素外观</a:t>
            </a:r>
            <a:r>
              <a:rPr sz="2000" dirty="0"/>
              <a:t>, </a:t>
            </a:r>
            <a:r>
              <a:rPr sz="2000" dirty="0" err="1"/>
              <a:t>不会影响几何对象和标度等数据元素</a:t>
            </a:r>
            <a:endParaRPr lang="en-US" altLang="zh-CN" sz="2000" dirty="0"/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dirty="0"/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sz="2000" dirty="0"/>
              <a:t>主题修改主要对标题、坐标轴标签、图例标签等文字调整, </a:t>
            </a:r>
            <a:r>
              <a:rPr sz="2000" dirty="0" err="1"/>
              <a:t>以及网格线、背景、轴须的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/>
              <a:t>   </a:t>
            </a:r>
            <a:r>
              <a:rPr sz="2000" dirty="0" err="1"/>
              <a:t>颜色搭配</a:t>
            </a:r>
            <a:endParaRPr sz="2000" dirty="0"/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sz="2000" dirty="0"/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677" y="2132856"/>
            <a:ext cx="4813241" cy="4428000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主题修改图例位置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sz="2000" dirty="0"/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479424" y="998604"/>
            <a:ext cx="9937056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ggplot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mpg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'displ'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'hwy'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color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 err="1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drv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 +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geom_point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endParaRPr lang="en-US" altLang="zh-CN" sz="2000" dirty="0">
              <a:solidFill>
                <a:srgbClr val="000087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#</a:t>
            </a:r>
            <a:r>
              <a:rPr lang="zh-CN" altLang="en-US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图例在底部</a:t>
            </a:r>
            <a:endParaRPr lang="en-US" altLang="zh-CN" sz="2000" dirty="0">
              <a:solidFill>
                <a:srgbClr val="000087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+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theme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legend_position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'bottom'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zh-CN" altLang="en-US" sz="2000" dirty="0">
              <a:latin typeface="Monaco" panose="020B050903040404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87996" y="1566002"/>
            <a:ext cx="540400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#</a:t>
            </a:r>
            <a:r>
              <a:rPr lang="zh-CN" altLang="en-US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图例在顶部</a:t>
            </a:r>
          </a:p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+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theme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legend_position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'top'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zh-CN" altLang="en-US" sz="2000" dirty="0">
              <a:latin typeface="Monaco" panose="020B05090304040402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22" y="2824399"/>
            <a:ext cx="4730349" cy="4032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主题对图例加边界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sz="2000" dirty="0"/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498104" y="1203231"/>
            <a:ext cx="971925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+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theme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legend_background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element_rect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color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'red'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</a:t>
            </a:r>
            <a:endParaRPr lang="zh-CN" altLang="en-US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endParaRPr lang="zh-CN" altLang="en-US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2064309"/>
            <a:ext cx="6249368" cy="42480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主题对图例中的元素加边界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sz="2000" dirty="0"/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498105" y="1197821"/>
            <a:ext cx="1008111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+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theme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legend_key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element_rect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color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'red'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</a:t>
            </a:r>
            <a:endParaRPr lang="zh-CN" altLang="en-US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5" y="2146285"/>
            <a:ext cx="6143446" cy="4176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主题填充图例背景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sz="2000" dirty="0"/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779780" y="1195070"/>
            <a:ext cx="891286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+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theme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legend_key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element_rect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fill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'yellow'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688" y="1862330"/>
            <a:ext cx="6143446" cy="41760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主题对图例内容的优化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sz="2000" dirty="0"/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514205" y="1095491"/>
            <a:ext cx="11486451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+ </a:t>
            </a:r>
          </a:p>
          <a:p>
            <a:endParaRPr lang="en-US" altLang="zh-CN" sz="2000" dirty="0">
              <a:solidFill>
                <a:srgbClr val="00005F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theme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legend_text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element_text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size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25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color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'darkred'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angle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45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887" y="2461358"/>
            <a:ext cx="6372225" cy="4124325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主题对图例标题的优化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sz="2000" dirty="0"/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479376" y="808256"/>
            <a:ext cx="11712624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+ </a:t>
            </a:r>
          </a:p>
          <a:p>
            <a:endParaRPr lang="en-US" altLang="zh-CN" sz="2000" dirty="0">
              <a:solidFill>
                <a:srgbClr val="00005F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theme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legend_title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element_text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face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'italic'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size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25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color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'red'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</a:t>
            </a:r>
            <a:endParaRPr lang="zh-CN" altLang="en-US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434" y="2358289"/>
            <a:ext cx="6286500" cy="4124325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主题修改背景颜色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sz="2000" dirty="0"/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527714" y="1028895"/>
            <a:ext cx="963955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+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theme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panel_background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element_rect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fill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'black'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1963815"/>
            <a:ext cx="6461212" cy="439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图层</a:t>
            </a:r>
            <a:r>
              <a:rPr kumimoji="1" lang="en-US" altLang="zh-CN" b="1" dirty="0">
                <a:solidFill>
                  <a:srgbClr val="2965AB"/>
                </a:solidFill>
              </a:rPr>
              <a:t>(layer)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479376" y="5235607"/>
            <a:ext cx="485140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ggplot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mpg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'displ'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'hwy'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03" y="1305242"/>
            <a:ext cx="4584700" cy="3533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488" y="1305242"/>
            <a:ext cx="4712970" cy="363156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158443" y="5141095"/>
            <a:ext cx="5914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ggplot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mpg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'displ'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 err="1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hwy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</a:t>
            </a:r>
          </a:p>
          <a:p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+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geom_point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color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'blue'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size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0.5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</p:txBody>
      </p:sp>
      <p:cxnSp>
        <p:nvCxnSpPr>
          <p:cNvPr id="10" name="直接箭头连接符 9"/>
          <p:cNvCxnSpPr>
            <a:cxnSpLocks/>
          </p:cNvCxnSpPr>
          <p:nvPr/>
        </p:nvCxnSpPr>
        <p:spPr>
          <a:xfrm flipV="1">
            <a:off x="4934308" y="2886869"/>
            <a:ext cx="124028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067867" y="2488089"/>
            <a:ext cx="10375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 Light" charset="0"/>
                <a:ea typeface="微软雅黑 Light" charset="0"/>
              </a:rPr>
              <a:t>加图层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主题修改网格线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sz="2000" dirty="0"/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479376" y="892709"/>
            <a:ext cx="11568608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+ </a:t>
            </a:r>
          </a:p>
          <a:p>
            <a:endParaRPr lang="en-US" altLang="zh-CN" sz="2000" dirty="0">
              <a:solidFill>
                <a:srgbClr val="00005F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theme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panel_grid_major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element_line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color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'blue'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size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2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</a:t>
            </a:r>
          </a:p>
          <a:p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panel_grid_minor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element_line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linetype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'dotted'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color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'red'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</a:t>
            </a:r>
            <a:endParaRPr lang="zh-CN" altLang="en-US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526" y="2842915"/>
            <a:ext cx="5772719" cy="39240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425" y="116840"/>
            <a:ext cx="4867910" cy="5295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总结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04584" y="836712"/>
            <a:ext cx="11097895" cy="57988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fontAlgn="base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2965A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初识</a:t>
            </a:r>
            <a:r>
              <a:rPr lang="en-US" altLang="zh-CN" sz="2000" b="1" dirty="0">
                <a:solidFill>
                  <a:srgbClr val="2965A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Plotnine</a:t>
            </a:r>
          </a:p>
          <a:p>
            <a:pPr marL="685800" lvl="1" indent="-228600">
              <a:spcBef>
                <a:spcPts val="1000"/>
              </a:spcBef>
              <a:buClr>
                <a:srgbClr val="2965AB"/>
              </a:buClr>
              <a:buFont typeface="Arial" panose="020B0604020202020204"/>
              <a:buChar char="•"/>
            </a:pPr>
            <a:r>
              <a:rPr lang="en-US" altLang="zh-CN" dirty="0">
                <a:latin typeface="微软雅黑 Light" charset="0"/>
                <a:ea typeface="微软雅黑 Light" charset="0"/>
              </a:rPr>
              <a:t>Plotnine</a:t>
            </a:r>
            <a:r>
              <a:rPr lang="zh-CN" altLang="en-US" dirty="0">
                <a:latin typeface="微软雅黑 Light" charset="0"/>
                <a:ea typeface="微软雅黑 Light" charset="0"/>
              </a:rPr>
              <a:t>实现对</a:t>
            </a:r>
            <a:r>
              <a:rPr lang="en-US" altLang="zh-CN" dirty="0">
                <a:latin typeface="微软雅黑 Light" charset="0"/>
                <a:ea typeface="微软雅黑 Light" charset="0"/>
              </a:rPr>
              <a:t>R</a:t>
            </a:r>
            <a:r>
              <a:rPr lang="zh-CN" altLang="en-US" dirty="0">
                <a:latin typeface="微软雅黑 Light" charset="0"/>
                <a:ea typeface="微软雅黑 Light" charset="0"/>
              </a:rPr>
              <a:t>语言</a:t>
            </a:r>
            <a:r>
              <a:rPr lang="en-US" altLang="zh-CN" dirty="0">
                <a:latin typeface="微软雅黑 Light" charset="0"/>
                <a:ea typeface="微软雅黑 Light" charset="0"/>
              </a:rPr>
              <a:t>ggplot2</a:t>
            </a:r>
            <a:r>
              <a:rPr lang="zh-CN" altLang="en-US" dirty="0">
                <a:latin typeface="微软雅黑 Light" charset="0"/>
                <a:ea typeface="微软雅黑 Light" charset="0"/>
              </a:rPr>
              <a:t>语法的直接移植</a:t>
            </a:r>
          </a:p>
          <a:p>
            <a:pPr marL="685800" lvl="1" indent="-228600">
              <a:spcBef>
                <a:spcPts val="1000"/>
              </a:spcBef>
              <a:buClr>
                <a:srgbClr val="2965AB"/>
              </a:buClr>
              <a:buFont typeface="Arial" panose="020B0604020202020204"/>
              <a:buChar char="•"/>
            </a:pPr>
            <a:r>
              <a:rPr lang="en-US" altLang="zh-CN" b="0" strike="noStrike" cap="none" dirty="0">
                <a:solidFill>
                  <a:schemeClr val="tx1"/>
                </a:solidFill>
                <a:latin typeface="微软雅黑 Light" charset="0"/>
                <a:ea typeface="微软雅黑 Light" charset="0"/>
              </a:rPr>
              <a:t>Plotnine</a:t>
            </a:r>
            <a:r>
              <a:rPr lang="zh-CN" altLang="en-US" b="0" strike="noStrike" cap="none" dirty="0">
                <a:solidFill>
                  <a:schemeClr val="tx1"/>
                </a:solidFill>
                <a:latin typeface="微软雅黑 Light" charset="0"/>
                <a:ea typeface="微软雅黑 Light" charset="0"/>
              </a:rPr>
              <a:t>安装方法</a:t>
            </a:r>
            <a:endParaRPr lang="en-US" altLang="zh-CN" b="0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685800" lvl="1" indent="-228600">
              <a:spcBef>
                <a:spcPts val="1000"/>
              </a:spcBef>
              <a:buClr>
                <a:srgbClr val="2965AB"/>
              </a:buClr>
              <a:buFont typeface="Arial" panose="020B0604020202020204"/>
              <a:buChar char="•"/>
            </a:pPr>
            <a:r>
              <a:rPr lang="en-US" altLang="zh-CN" dirty="0">
                <a:latin typeface="微软雅黑 Light" charset="0"/>
                <a:ea typeface="微软雅黑 Light" charset="0"/>
              </a:rPr>
              <a:t>Plotnine</a:t>
            </a:r>
            <a:r>
              <a:rPr lang="zh-CN" altLang="en-US" dirty="0">
                <a:latin typeface="微软雅黑 Light" charset="0"/>
                <a:ea typeface="微软雅黑 Light" charset="0"/>
              </a:rPr>
              <a:t>以叠加图层的方式构成绘图整体</a:t>
            </a:r>
            <a:endParaRPr lang="en-US" altLang="zh-CN" dirty="0">
              <a:latin typeface="微软雅黑 Light" charset="0"/>
              <a:ea typeface="微软雅黑 Light" charset="0"/>
            </a:endParaRPr>
          </a:p>
          <a:p>
            <a:pPr marL="685800" lvl="1" indent="-228600">
              <a:spcBef>
                <a:spcPts val="1000"/>
              </a:spcBef>
              <a:buClr>
                <a:srgbClr val="2965AB"/>
              </a:buClr>
              <a:buFont typeface="Arial" panose="020B0604020202020204"/>
              <a:buChar char="•"/>
            </a:pPr>
            <a:r>
              <a:rPr lang="en-US" altLang="ko-KR" b="0" strike="noStrike" cap="none" dirty="0">
                <a:solidFill>
                  <a:schemeClr val="tx1"/>
                </a:solidFill>
                <a:latin typeface="微软雅黑 Light" charset="0"/>
                <a:ea typeface="微软雅黑 Light" charset="0"/>
              </a:rPr>
              <a:t>P</a:t>
            </a:r>
            <a:r>
              <a:rPr lang="en-US" altLang="zh-CN" b="0" strike="noStrike" cap="none" dirty="0">
                <a:solidFill>
                  <a:schemeClr val="tx1"/>
                </a:solidFill>
                <a:latin typeface="微软雅黑 Light" charset="0"/>
                <a:ea typeface="微软雅黑 Light" charset="0"/>
              </a:rPr>
              <a:t>lotnine</a:t>
            </a:r>
            <a:r>
              <a:rPr lang="zh-CN" altLang="en-US" b="0" strike="noStrike" cap="none" dirty="0">
                <a:solidFill>
                  <a:schemeClr val="tx1"/>
                </a:solidFill>
                <a:latin typeface="微软雅黑 Light" charset="0"/>
                <a:ea typeface="微软雅黑 Light" charset="0"/>
              </a:rPr>
              <a:t>基础知识：数据、映射、几何对象、统计变换、坐标系、分面、主题</a:t>
            </a:r>
            <a:endParaRPr lang="en-US" altLang="zh-CN" b="0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685800" lvl="1" indent="-228600">
              <a:spcBef>
                <a:spcPts val="1000"/>
              </a:spcBef>
              <a:buClr>
                <a:srgbClr val="2965AB"/>
              </a:buClr>
              <a:buFont typeface="Arial" panose="020B0604020202020204"/>
              <a:buChar char="•"/>
            </a:pPr>
            <a:endParaRPr lang="en-US" altLang="zh-CN" b="0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228600" indent="-228600" fontAlgn="base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2965A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Plotnine</a:t>
            </a:r>
            <a:r>
              <a:rPr lang="zh-CN" altLang="en-US" sz="2000" b="1" dirty="0">
                <a:solidFill>
                  <a:srgbClr val="2965A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绘制基本图表</a:t>
            </a:r>
            <a:endParaRPr lang="en-US" altLang="zh-CN" sz="2000" b="1" dirty="0">
              <a:solidFill>
                <a:srgbClr val="2965AB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85800" lvl="1" indent="-228600">
              <a:spcBef>
                <a:spcPts val="1000"/>
              </a:spcBef>
              <a:buClr>
                <a:srgbClr val="2965AB"/>
              </a:buClr>
              <a:buFont typeface="Arial" panose="020B0604020202020204"/>
              <a:buChar char="•"/>
            </a:pPr>
            <a:r>
              <a:rPr lang="zh-CN" altLang="en-US" b="0" strike="noStrike" cap="none" dirty="0">
                <a:solidFill>
                  <a:schemeClr val="tx1"/>
                </a:solidFill>
                <a:latin typeface="微软雅黑 Light" charset="0"/>
                <a:ea typeface="微软雅黑 Light" charset="0"/>
              </a:rPr>
              <a:t>散点图、箱线图</a:t>
            </a:r>
            <a:r>
              <a:rPr lang="zh-CN" altLang="en-US" dirty="0">
                <a:latin typeface="微软雅黑 Light" charset="0"/>
                <a:ea typeface="微软雅黑 Light" charset="0"/>
              </a:rPr>
              <a:t>、条形图、直方图、折线图</a:t>
            </a:r>
            <a:endParaRPr lang="en-US" altLang="zh-CN" dirty="0">
              <a:latin typeface="微软雅黑 Light" charset="0"/>
              <a:ea typeface="微软雅黑 Light" charset="0"/>
            </a:endParaRPr>
          </a:p>
          <a:p>
            <a:pPr marL="685800" lvl="1" indent="-228600">
              <a:spcBef>
                <a:spcPts val="1000"/>
              </a:spcBef>
              <a:buClr>
                <a:srgbClr val="2965AB"/>
              </a:buClr>
              <a:buFont typeface="Arial" panose="020B0604020202020204"/>
              <a:buChar char="•"/>
            </a:pPr>
            <a:endParaRPr lang="ko-KR" altLang="en-US" sz="2000" b="0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228600" indent="-228600" fontAlgn="base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2965A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Plotnine</a:t>
            </a:r>
            <a:r>
              <a:rPr lang="zh-CN" altLang="en-US" sz="2000" b="1" dirty="0">
                <a:solidFill>
                  <a:srgbClr val="2965A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高级用法</a:t>
            </a:r>
            <a:endParaRPr lang="en-US" altLang="zh-CN" sz="2000" b="1" dirty="0">
              <a:solidFill>
                <a:srgbClr val="2965AB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85800" lvl="1" indent="-228600">
              <a:spcBef>
                <a:spcPts val="1000"/>
              </a:spcBef>
              <a:buClr>
                <a:srgbClr val="2965AB"/>
              </a:buClr>
              <a:buFont typeface="Arial" panose="020B0604020202020204"/>
              <a:buChar char="•"/>
            </a:pPr>
            <a:r>
              <a:rPr lang="zh-CN" altLang="en-US" dirty="0">
                <a:latin typeface="微软雅黑 Light" charset="0"/>
                <a:ea typeface="微软雅黑 Light" charset="0"/>
              </a:rPr>
              <a:t>分面功能可在一个页面上呈现多幅图形</a:t>
            </a:r>
            <a:endParaRPr lang="en-US" altLang="zh-CN" dirty="0">
              <a:latin typeface="微软雅黑 Light" charset="0"/>
              <a:ea typeface="微软雅黑 Light" charset="0"/>
            </a:endParaRPr>
          </a:p>
          <a:p>
            <a:pPr marL="685800" lvl="1" indent="-228600">
              <a:spcBef>
                <a:spcPts val="1000"/>
              </a:spcBef>
              <a:buClr>
                <a:srgbClr val="2965AB"/>
              </a:buClr>
              <a:buFont typeface="Arial" panose="020B0604020202020204"/>
              <a:buChar char="•"/>
            </a:pPr>
            <a:r>
              <a:rPr lang="zh-CN" altLang="en-US" dirty="0">
                <a:latin typeface="微软雅黑 Light" charset="0"/>
                <a:ea typeface="微软雅黑 Light" charset="0"/>
              </a:rPr>
              <a:t>标度可对各图层进行调整设置</a:t>
            </a:r>
            <a:endParaRPr lang="en-US" altLang="zh-CN" dirty="0">
              <a:latin typeface="微软雅黑 Light" charset="0"/>
              <a:ea typeface="微软雅黑 Light" charset="0"/>
            </a:endParaRPr>
          </a:p>
          <a:p>
            <a:pPr marL="685800" lvl="1" indent="-228600">
              <a:spcBef>
                <a:spcPts val="1000"/>
              </a:spcBef>
              <a:buClr>
                <a:srgbClr val="2965AB"/>
              </a:buClr>
              <a:buFont typeface="Arial" panose="020B0604020202020204"/>
              <a:buChar char="•"/>
            </a:pPr>
            <a:r>
              <a:rPr lang="zh-CN" altLang="en-US" dirty="0">
                <a:latin typeface="微软雅黑 Light" charset="0"/>
                <a:ea typeface="微软雅黑 Light" charset="0"/>
              </a:rPr>
              <a:t>主题可控制图形中的非数据元素外观</a:t>
            </a:r>
            <a:endParaRPr lang="ko-KR" altLang="en-US" dirty="0">
              <a:latin typeface="微软雅黑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346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图层</a:t>
            </a:r>
            <a:r>
              <a:rPr kumimoji="1" lang="en-US" altLang="zh-CN" b="1" dirty="0">
                <a:solidFill>
                  <a:srgbClr val="2965AB"/>
                </a:solidFill>
              </a:rPr>
              <a:t>(layer)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37" y="1147065"/>
            <a:ext cx="4585970" cy="3533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443" y="1158977"/>
            <a:ext cx="4629150" cy="356679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8550" y="4789601"/>
            <a:ext cx="59557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ggplot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mpg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'displ'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'hwy'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+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geom_point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color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'blue'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size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0.5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04693" y="4711758"/>
            <a:ext cx="583136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ggplot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mpg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 err="1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displ'</a:t>
            </a:r>
            <a:r>
              <a:rPr lang="en-US" altLang="zh-CN" sz="2000" dirty="0" err="1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 err="1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'hwy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endParaRPr lang="en-US" altLang="zh-CN" sz="2000" dirty="0">
              <a:solidFill>
                <a:srgbClr val="00005F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+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geom_point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color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'blue'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size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0.5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+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geom_smooth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method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'lm'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se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False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</p:txBody>
      </p:sp>
      <p:cxnSp>
        <p:nvCxnSpPr>
          <p:cNvPr id="13" name="直接箭头连接符 12"/>
          <p:cNvCxnSpPr>
            <a:cxnSpLocks/>
          </p:cNvCxnSpPr>
          <p:nvPr/>
        </p:nvCxnSpPr>
        <p:spPr>
          <a:xfrm>
            <a:off x="4904547" y="2925865"/>
            <a:ext cx="1540896" cy="165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156200" y="2503260"/>
            <a:ext cx="10375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 Light" charset="0"/>
                <a:ea typeface="微软雅黑 Light" charset="0"/>
              </a:rPr>
              <a:t>加图层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B59A"/>
      </a:accent1>
      <a:accent2>
        <a:srgbClr val="ED7D31"/>
      </a:accent2>
      <a:accent3>
        <a:srgbClr val="A5A5A5"/>
      </a:accent3>
      <a:accent4>
        <a:srgbClr val="FFC000"/>
      </a:accent4>
      <a:accent5>
        <a:srgbClr val="3DB39E"/>
      </a:accent5>
      <a:accent6>
        <a:srgbClr val="70AD47"/>
      </a:accent6>
      <a:hlink>
        <a:srgbClr val="3DB39E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</TotalTime>
  <Pages>90</Pages>
  <Words>4058</Words>
  <Characters>0</Characters>
  <Application>Microsoft Office PowerPoint</Application>
  <DocSecurity>0</DocSecurity>
  <PresentationFormat>宽屏</PresentationFormat>
  <Lines>0</Lines>
  <Paragraphs>857</Paragraphs>
  <Slides>81</Slides>
  <Notes>81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89" baseType="lpstr">
      <vt:lpstr>Monaco</vt:lpstr>
      <vt:lpstr>等线</vt:lpstr>
      <vt:lpstr>微软雅黑</vt:lpstr>
      <vt:lpstr>微软雅黑 Light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Tonna Tang</dc:creator>
  <cp:lastModifiedBy>YANG GAO</cp:lastModifiedBy>
  <cp:revision>79</cp:revision>
  <dcterms:modified xsi:type="dcterms:W3CDTF">2022-03-18T03:15:28Z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2052-11.1.0.8205</vt:lpwstr>
  </property>
</Properties>
</file>