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534" r:id="rId2"/>
    <p:sldId id="1318" r:id="rId3"/>
    <p:sldId id="1330" r:id="rId4"/>
    <p:sldId id="1322" r:id="rId5"/>
    <p:sldId id="1323" r:id="rId6"/>
    <p:sldId id="1319" r:id="rId7"/>
    <p:sldId id="542" r:id="rId8"/>
    <p:sldId id="1314" r:id="rId9"/>
    <p:sldId id="1315" r:id="rId10"/>
    <p:sldId id="131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38">
          <p15:clr>
            <a:srgbClr val="A4A3A4"/>
          </p15:clr>
        </p15:guide>
        <p15:guide id="2" pos="3703">
          <p15:clr>
            <a:srgbClr val="A4A3A4"/>
          </p15:clr>
        </p15:guide>
        <p15:guide id="3" orient="horz" pos="3899">
          <p15:clr>
            <a:srgbClr val="A4A3A4"/>
          </p15:clr>
        </p15:guide>
        <p15:guide id="4" pos="25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438">
          <p15:clr>
            <a:srgbClr val="A4A3A4"/>
          </p15:clr>
        </p15:guide>
        <p15:guide id="2" pos="3703">
          <p15:clr>
            <a:srgbClr val="A4A3A4"/>
          </p15:clr>
        </p15:guide>
        <p15:guide id="3" orient="horz" pos="3899">
          <p15:clr>
            <a:srgbClr val="A4A3A4"/>
          </p15:clr>
        </p15:guide>
        <p15:guide id="4" pos="25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5AB"/>
    <a:srgbClr val="7F7F7F"/>
    <a:srgbClr val="FAFBFD"/>
    <a:srgbClr val="4B9EE9"/>
    <a:srgbClr val="3BBC5D"/>
    <a:srgbClr val="942124"/>
    <a:srgbClr val="1D3F4F"/>
    <a:srgbClr val="C55A11"/>
    <a:srgbClr val="52CC8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531" autoAdjust="0"/>
    <p:restoredTop sz="93866" autoAdjust="0"/>
  </p:normalViewPr>
  <p:slideViewPr>
    <p:cSldViewPr snapToObjects="1">
      <p:cViewPr varScale="1">
        <p:scale>
          <a:sx n="74" d="100"/>
          <a:sy n="74" d="100"/>
        </p:scale>
        <p:origin x="472" y="64"/>
      </p:cViewPr>
      <p:guideLst>
        <p:guide orient="horz" pos="3438"/>
        <p:guide pos="3703"/>
        <p:guide orient="horz" pos="3899"/>
        <p:guide pos="2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838"/>
    </p:cViewPr>
  </p:sorterViewPr>
  <p:notesViewPr>
    <p:cSldViewPr snapToObjects="1">
      <p:cViewPr>
        <p:scale>
          <a:sx n="66" d="100"/>
          <a:sy n="66" d="100"/>
        </p:scale>
        <p:origin x="4352" y="728"/>
      </p:cViewPr>
      <p:guideLst>
        <p:guide orient="horz" pos="3438"/>
        <p:guide pos="3703"/>
        <p:guide orient="horz" pos="3899"/>
        <p:guide pos="25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F731E-89C4-4E73-A518-E26E46AC2251}" type="datetimeFigureOut">
              <a:rPr lang="zh-CN" altLang="en-US" smtClean="0"/>
              <a:t>22.3.18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3D8A9-B803-49B7-8826-85E446611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56477-A869-4A11-A4FA-B75D94106C96}" type="datetimeFigureOut">
              <a:rPr lang="zh-CN" altLang="en-US" smtClean="0"/>
              <a:t>22.3.18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E6889-349A-49E8-AAE1-A1FB1A7B97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3"/>
          <p:cNvSpPr>
            <a:spLocks noGrp="1"/>
          </p:cNvSpPr>
          <p:nvPr>
            <p:ph type="sldNum" sz="quarter" idx="4"/>
          </p:nvPr>
        </p:nvSpPr>
        <p:spPr>
          <a:xfrm>
            <a:off x="9120336" y="63813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7C6C06A-6A1C-2E45-A070-5E5418E076A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22.3.18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线连接符 16"/>
          <p:cNvCxnSpPr/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65" y="0"/>
            <a:ext cx="12269470" cy="69119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92509" y="2204720"/>
            <a:ext cx="5006340" cy="64516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strike="noStrike" cap="none" dirty="0">
                <a:solidFill>
                  <a:schemeClr val="bg1"/>
                </a:solidFill>
                <a:latin typeface="微软雅黑 Light" charset="0"/>
                <a:ea typeface="微软雅黑 Light" charset="0"/>
              </a:rPr>
              <a:t>第</a:t>
            </a:r>
            <a:r>
              <a:rPr lang="zh-CN" altLang="en-US" sz="3600" b="1" strike="noStrike" cap="none" dirty="0">
                <a:solidFill>
                  <a:schemeClr val="bg1"/>
                </a:solidFill>
                <a:latin typeface="微软雅黑 Light" charset="0"/>
                <a:ea typeface="微软雅黑 Light" charset="0"/>
              </a:rPr>
              <a:t>六</a:t>
            </a:r>
            <a:r>
              <a:rPr lang="en-US" altLang="ko-KR" sz="3600" b="1" strike="noStrike" cap="none" dirty="0" err="1">
                <a:solidFill>
                  <a:schemeClr val="bg1"/>
                </a:solidFill>
                <a:latin typeface="微软雅黑 Light" charset="0"/>
                <a:ea typeface="微软雅黑 Light" charset="0"/>
              </a:rPr>
              <a:t>部分  </a:t>
            </a:r>
            <a:r>
              <a:rPr lang="zh-CN" altLang="en-US" sz="3600" b="1" strike="noStrike" cap="none" dirty="0" err="1">
                <a:solidFill>
                  <a:schemeClr val="bg1"/>
                </a:solidFill>
                <a:latin typeface="微软雅黑 Light" charset="0"/>
                <a:ea typeface="微软雅黑 Light" charset="0"/>
              </a:rPr>
              <a:t>可视化案例</a:t>
            </a:r>
            <a:r>
              <a:rPr lang="en-US" altLang="ko-KR" sz="3600" b="1" dirty="0">
                <a:solidFill>
                  <a:schemeClr val="bg1"/>
                </a:solidFill>
                <a:latin typeface="微软雅黑 Light" charset="0"/>
                <a:ea typeface="微软雅黑 Light" charset="0"/>
              </a:rPr>
              <a:t> </a:t>
            </a:r>
            <a:endParaRPr lang="ko-KR" altLang="en-US" sz="3600" b="1" strike="noStrike" cap="none" dirty="0">
              <a:solidFill>
                <a:schemeClr val="bg1"/>
              </a:solidFill>
              <a:latin typeface="微软雅黑 Light" charset="0"/>
              <a:ea typeface="微软雅黑 Light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  <a:sym typeface="+mn-ea"/>
              </a:rPr>
              <a:t>数据简介</a:t>
            </a:r>
            <a:endParaRPr kumimoji="1" lang="zh-CN" altLang="en-US" b="1" dirty="0">
              <a:solidFill>
                <a:srgbClr val="2965AB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1070504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美国华盛顿地区</a:t>
            </a:r>
            <a:r>
              <a:rPr lang="en-US" altLang="zh-CN" sz="2000" dirty="0">
                <a:sym typeface="+mn-ea"/>
              </a:rPr>
              <a:t>2011</a:t>
            </a:r>
            <a:r>
              <a:rPr lang="zh-CN" altLang="en-US" sz="2000" dirty="0">
                <a:sym typeface="+mn-ea"/>
              </a:rPr>
              <a:t>年和</a:t>
            </a:r>
            <a:r>
              <a:rPr lang="en-US" altLang="zh-CN" sz="2000" dirty="0">
                <a:sym typeface="+mn-ea"/>
              </a:rPr>
              <a:t>2012</a:t>
            </a:r>
            <a:r>
              <a:rPr lang="zh-CN" altLang="en-US" sz="2000" dirty="0">
                <a:sym typeface="+mn-ea"/>
              </a:rPr>
              <a:t>年</a:t>
            </a:r>
            <a:r>
              <a:rPr lang="en-US" altLang="zh-CN" sz="2000" dirty="0">
                <a:sym typeface="+mn-ea"/>
              </a:rPr>
              <a:t>Capital </a:t>
            </a:r>
            <a:r>
              <a:rPr lang="en-US" altLang="zh-CN" sz="2000" dirty="0" err="1">
                <a:sym typeface="+mn-ea"/>
              </a:rPr>
              <a:t>Bikeshare</a:t>
            </a:r>
            <a:r>
              <a:rPr lang="zh-CN" altLang="en-US" sz="2000" dirty="0">
                <a:sym typeface="+mn-ea"/>
              </a:rPr>
              <a:t>单车使用量的历史记录及天气信息</a:t>
            </a:r>
            <a:endParaRPr lang="en-US" altLang="zh-CN" sz="2000" dirty="0"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数据来自http://archive.ics.uci.edu/ml/datasets/Bike+Sharing+Dataset</a:t>
            </a: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en-US" altLang="zh-CN" sz="2000" dirty="0">
                <a:sym typeface="+mn-ea"/>
              </a:rPr>
              <a:t>731</a:t>
            </a:r>
            <a:r>
              <a:rPr lang="zh-CN" altLang="en-US" sz="2000" dirty="0">
                <a:sym typeface="+mn-ea"/>
              </a:rPr>
              <a:t>条记录，</a:t>
            </a:r>
            <a:r>
              <a:rPr lang="en-US" altLang="zh-CN" sz="2000" dirty="0">
                <a:sym typeface="+mn-ea"/>
              </a:rPr>
              <a:t>15</a:t>
            </a:r>
            <a:r>
              <a:rPr lang="zh-CN" altLang="en-US" sz="2000" dirty="0">
                <a:sym typeface="+mn-ea"/>
              </a:rPr>
              <a:t>个字段</a:t>
            </a:r>
            <a:endParaRPr lang="en-US" altLang="zh-CN" sz="2000" dirty="0"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288940" y="2708920"/>
          <a:ext cx="7488832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2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 字段名称</a:t>
                      </a:r>
                    </a:p>
                  </a:txBody>
                  <a:tcPr>
                    <a:solidFill>
                      <a:srgbClr val="2965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    字段含义</a:t>
                      </a:r>
                    </a:p>
                  </a:txBody>
                  <a:tcPr>
                    <a:solidFill>
                      <a:srgbClr val="2965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 字段名称</a:t>
                      </a:r>
                    </a:p>
                  </a:txBody>
                  <a:tcPr>
                    <a:solidFill>
                      <a:srgbClr val="2965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         字段含义</a:t>
                      </a:r>
                    </a:p>
                  </a:txBody>
                  <a:tcPr>
                    <a:solidFill>
                      <a:srgbClr val="2965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dteday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temp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标准化温度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season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季节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atemp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标准化感觉温度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yr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年份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hum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标准化湿度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mnth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月份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windspeed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标准化风速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holiday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是否为节假日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casual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未注册用户单车使用量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weekday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星期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registered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注册用户单车使用量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0424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workingday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是否为工作日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cnt</a:t>
                      </a:r>
                      <a:endParaRPr lang="en-US" altLang="zh-CN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所有用户单车使用量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weathresit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天气类型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479376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目录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79376" y="1412776"/>
            <a:ext cx="10081120" cy="3096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/>
                </a:solidFill>
              </a:rPr>
              <a:t>动画喜剧片的</a:t>
            </a:r>
            <a:r>
              <a:rPr lang="en-US" altLang="zh-CN" sz="2400" b="1" dirty="0">
                <a:solidFill>
                  <a:srgbClr val="2965AB"/>
                </a:solidFill>
              </a:rPr>
              <a:t>IMDB</a:t>
            </a:r>
            <a:r>
              <a:rPr lang="zh-CN" altLang="en-US" sz="2400" b="1" dirty="0">
                <a:solidFill>
                  <a:srgbClr val="2965AB"/>
                </a:solidFill>
              </a:rPr>
              <a:t>评分影响因素分析可视化</a:t>
            </a:r>
          </a:p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/>
                </a:solidFill>
                <a:sym typeface="+mn-ea"/>
              </a:rPr>
              <a:t>共享单车使用量影响因素分析可视化</a:t>
            </a:r>
            <a:endParaRPr lang="zh-CN" altLang="en-US" sz="2400" b="1" dirty="0">
              <a:solidFill>
                <a:srgbClr val="2965AB"/>
              </a:solidFill>
            </a:endParaRPr>
          </a:p>
          <a:p>
            <a:pPr marL="0" indent="0">
              <a:lnSpc>
                <a:spcPct val="150000"/>
              </a:lnSpc>
              <a:buClr>
                <a:srgbClr val="2965AB"/>
              </a:buClr>
              <a:buSzPct val="100000"/>
              <a:buNone/>
            </a:pPr>
            <a:endParaRPr lang="zh-CN" altLang="en-US" sz="2400" b="1" dirty="0">
              <a:solidFill>
                <a:srgbClr val="2965AB"/>
              </a:solidFill>
            </a:endParaRPr>
          </a:p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endParaRPr lang="en-US" altLang="zh-CN" sz="2400" b="1" dirty="0">
              <a:solidFill>
                <a:srgbClr val="2965A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479376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目录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79376" y="1412776"/>
            <a:ext cx="10081120" cy="3096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/>
                </a:solidFill>
              </a:rPr>
              <a:t>动画喜剧片的</a:t>
            </a:r>
            <a:r>
              <a:rPr lang="en-US" altLang="zh-CN" sz="2400" b="1" dirty="0">
                <a:solidFill>
                  <a:srgbClr val="2965AB"/>
                </a:solidFill>
              </a:rPr>
              <a:t>IMDB</a:t>
            </a:r>
            <a:r>
              <a:rPr lang="zh-CN" altLang="en-US" sz="2400" b="1" dirty="0">
                <a:solidFill>
                  <a:srgbClr val="2965AB"/>
                </a:solidFill>
              </a:rPr>
              <a:t>评分影响因素分析可视化</a:t>
            </a:r>
          </a:p>
          <a:p>
            <a:pPr marL="0" indent="0">
              <a:lnSpc>
                <a:spcPct val="150000"/>
              </a:lnSpc>
              <a:buClr>
                <a:srgbClr val="2965AB"/>
              </a:buClr>
              <a:buSzPct val="100000"/>
              <a:buNone/>
            </a:pPr>
            <a:endParaRPr lang="zh-CN" altLang="en-US" sz="2400" b="1" dirty="0">
              <a:solidFill>
                <a:srgbClr val="2965AB"/>
              </a:solidFill>
            </a:endParaRPr>
          </a:p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endParaRPr lang="en-US" altLang="zh-CN" sz="2400" b="1" dirty="0">
              <a:solidFill>
                <a:srgbClr val="2965A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数据背景</a:t>
            </a:r>
          </a:p>
          <a:p>
            <a:pPr marL="0" indent="0">
              <a:lnSpc>
                <a:spcPct val="100000"/>
              </a:lnSpc>
              <a:buNone/>
            </a:pP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1070504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《辛普森一家》是一部动画情景喜剧片</a:t>
            </a: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通过展现霍默、玛姬、巴特、丽莎和麦琪一家五口的生活，讽刺性地勾勒了居住在美国心脏地</a:t>
            </a: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ym typeface="+mn-ea"/>
              </a:rPr>
              <a:t>  带人们的生活方式</a:t>
            </a: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多角度对美国的文化、社会、人和电视本身进行了幽默的嘲讽，是一部家庭喜剧幽默片</a:t>
            </a: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dirty="0"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/>
          </a:p>
        </p:txBody>
      </p:sp>
      <p:pic>
        <p:nvPicPr>
          <p:cNvPr id="2" name="图片 1" descr="095831.85357138_620X6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060" y="3945890"/>
            <a:ext cx="3564026" cy="25185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数据背景</a:t>
            </a:r>
          </a:p>
          <a:p>
            <a:pPr marL="0" indent="0">
              <a:lnSpc>
                <a:spcPct val="100000"/>
              </a:lnSpc>
              <a:buNone/>
            </a:pP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1070504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多年来，对《辛普森一家》的评价一般都是赞扬它的风趣、现实主义及才智</a:t>
            </a: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从90年代中期开始，社评的语气和重点开始改变，批评之声加重。</a:t>
            </a: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dirty="0"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/>
          </a:p>
        </p:txBody>
      </p:sp>
      <p:pic>
        <p:nvPicPr>
          <p:cNvPr id="3" name="图片 2" descr="2011090694911781_462_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70" y="2781935"/>
            <a:ext cx="7524055" cy="34904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字段说明</a:t>
            </a:r>
          </a:p>
          <a:p>
            <a:pPr marL="0" indent="0">
              <a:lnSpc>
                <a:spcPct val="100000"/>
              </a:lnSpc>
              <a:buNone/>
            </a:pP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1070504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数据展示了《辛普森一家》系列剧集的受到的评价信息和收视情况等</a:t>
            </a: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数据来自data.world网站：（https://data.world/）</a:t>
            </a: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en-US" altLang="zh-CN" sz="2000" dirty="0">
                <a:sym typeface="+mn-ea"/>
              </a:rPr>
              <a:t>600</a:t>
            </a:r>
            <a:r>
              <a:rPr lang="zh-CN" altLang="en-US" sz="2000" dirty="0">
                <a:sym typeface="+mn-ea"/>
              </a:rPr>
              <a:t>条记录，</a:t>
            </a:r>
            <a:r>
              <a:rPr lang="en-US" altLang="zh-CN" sz="2000" dirty="0">
                <a:sym typeface="+mn-ea"/>
              </a:rPr>
              <a:t>14</a:t>
            </a:r>
            <a:r>
              <a:rPr lang="zh-CN" altLang="en-US" sz="2000" dirty="0">
                <a:sym typeface="+mn-ea"/>
              </a:rPr>
              <a:t>个字段</a:t>
            </a: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dirty="0"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/>
          </a:p>
        </p:txBody>
      </p:sp>
      <p:graphicFrame>
        <p:nvGraphicFramePr>
          <p:cNvPr id="2" name="表格 1"/>
          <p:cNvGraphicFramePr/>
          <p:nvPr/>
        </p:nvGraphicFramePr>
        <p:xfrm>
          <a:off x="993140" y="2968625"/>
          <a:ext cx="10080000" cy="2980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3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字段名称</a:t>
                      </a:r>
                    </a:p>
                  </a:txBody>
                  <a:tcPr>
                    <a:gradFill>
                      <a:gsLst>
                        <a:gs pos="87000">
                          <a:srgbClr val="025FA3">
                            <a:alpha val="100000"/>
                          </a:srgbClr>
                        </a:gs>
                        <a:gs pos="0">
                          <a:srgbClr val="007BD3">
                            <a:alpha val="100000"/>
                          </a:srgbClr>
                        </a:gs>
                        <a:gs pos="100000">
                          <a:srgbClr val="034373"/>
                        </a:gs>
                      </a:gsLst>
                      <a:lin ang="7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字段含义</a:t>
                      </a:r>
                    </a:p>
                  </a:txBody>
                  <a:tcPr>
                    <a:gradFill>
                      <a:gsLst>
                        <a:gs pos="87000">
                          <a:srgbClr val="025FA3">
                            <a:alpha val="100000"/>
                          </a:srgbClr>
                        </a:gs>
                        <a:gs pos="0">
                          <a:srgbClr val="007BD3">
                            <a:alpha val="100000"/>
                          </a:srgbClr>
                        </a:gs>
                        <a:gs pos="100000">
                          <a:srgbClr val="034373"/>
                        </a:gs>
                      </a:gsLst>
                      <a:lin ang="7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sym typeface="+mn-ea"/>
                        </a:rPr>
                        <a:t>字段名称</a:t>
                      </a:r>
                    </a:p>
                  </a:txBody>
                  <a:tcPr>
                    <a:gradFill>
                      <a:gsLst>
                        <a:gs pos="87000">
                          <a:srgbClr val="025FA3">
                            <a:alpha val="100000"/>
                          </a:srgbClr>
                        </a:gs>
                        <a:gs pos="0">
                          <a:srgbClr val="007BD3">
                            <a:alpha val="100000"/>
                          </a:srgbClr>
                        </a:gs>
                        <a:gs pos="100000">
                          <a:srgbClr val="034373"/>
                        </a:gs>
                      </a:gsLst>
                      <a:lin ang="7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sym typeface="+mn-ea"/>
                        </a:rPr>
                        <a:t>字段含义</a:t>
                      </a:r>
                    </a:p>
                  </a:txBody>
                  <a:tcPr>
                    <a:gradFill>
                      <a:gsLst>
                        <a:gs pos="87000">
                          <a:srgbClr val="025FA3">
                            <a:alpha val="100000"/>
                          </a:srgbClr>
                        </a:gs>
                        <a:gs pos="0">
                          <a:srgbClr val="007BD3">
                            <a:alpha val="100000"/>
                          </a:srgbClr>
                        </a:gs>
                        <a:gs pos="100000">
                          <a:srgbClr val="034373"/>
                        </a:gs>
                      </a:gsLst>
                      <a:lin ang="78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剧集序列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original_air_year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首映年份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image_url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视频链接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production_code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生产码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imdb_rating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IMDB评分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season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imdb_votes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IMDB投票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分集主题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number_in_season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某季的剧集序列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us_viewers_in_millions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收视量（单位:百万）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number_in_series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某季的剧集数量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video_url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在线视频链接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original_air_date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首映日期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在线浏览量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479376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目录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79376" y="1412776"/>
            <a:ext cx="10081120" cy="3096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/>
                </a:solidFill>
              </a:rPr>
              <a:t>共享单车使用量影响因素可视化分析</a:t>
            </a:r>
          </a:p>
          <a:p>
            <a:pPr marL="0" indent="0">
              <a:lnSpc>
                <a:spcPct val="150000"/>
              </a:lnSpc>
              <a:buClr>
                <a:srgbClr val="2965AB"/>
              </a:buClr>
              <a:buSzPct val="100000"/>
              <a:buNone/>
            </a:pPr>
            <a:endParaRPr lang="zh-CN" altLang="en-US" sz="2400" b="1" dirty="0">
              <a:solidFill>
                <a:srgbClr val="2965AB"/>
              </a:solidFill>
            </a:endParaRPr>
          </a:p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endParaRPr lang="en-US" altLang="zh-CN" sz="2400" b="1" dirty="0">
              <a:solidFill>
                <a:srgbClr val="2965AB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  <a:sym typeface="+mn-ea"/>
              </a:rPr>
              <a:t>关于共享单车</a:t>
            </a:r>
            <a:endParaRPr kumimoji="1" lang="zh-CN" altLang="en-US" b="1" dirty="0">
              <a:solidFill>
                <a:srgbClr val="2965AB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1070504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企业在校园、地铁、公交站、公共服务区等提供自行车单车共享服务</a:t>
            </a:r>
            <a:endParaRPr lang="en-US" altLang="zh-CN" sz="2000" dirty="0"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新型的交通工具租赁业务、新型的环保共享经济</a:t>
            </a:r>
            <a:endParaRPr lang="en-US" altLang="zh-CN" sz="2000" dirty="0"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天气状况和季节变化对运营影响较大</a:t>
            </a:r>
            <a:endParaRPr lang="en-US" altLang="zh-CN" sz="2000" dirty="0"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60" y="3889318"/>
            <a:ext cx="3819600" cy="236106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83" y="3875998"/>
            <a:ext cx="3694581" cy="2374386"/>
          </a:xfrm>
          <a:prstGeom prst="rect">
            <a:avLst/>
          </a:prstGeom>
        </p:spPr>
      </p:pic>
      <p:sp>
        <p:nvSpPr>
          <p:cNvPr id="13" name="云形标注 12"/>
          <p:cNvSpPr/>
          <p:nvPr/>
        </p:nvSpPr>
        <p:spPr>
          <a:xfrm>
            <a:off x="6588904" y="2492896"/>
            <a:ext cx="2664296" cy="1008112"/>
          </a:xfrm>
          <a:prstGeom prst="cloudCallout">
            <a:avLst>
              <a:gd name="adj1" fmla="val 23498"/>
              <a:gd name="adj2" fmla="val 6627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摩拜单车</a:t>
            </a:r>
          </a:p>
        </p:txBody>
      </p:sp>
      <p:sp>
        <p:nvSpPr>
          <p:cNvPr id="14" name="云形标注 13"/>
          <p:cNvSpPr/>
          <p:nvPr/>
        </p:nvSpPr>
        <p:spPr>
          <a:xfrm>
            <a:off x="3539716" y="2513856"/>
            <a:ext cx="2664296" cy="1008112"/>
          </a:xfrm>
          <a:prstGeom prst="cloudCallout">
            <a:avLst>
              <a:gd name="adj1" fmla="val -25123"/>
              <a:gd name="adj2" fmla="val 662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小蓝单车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en-US" altLang="zh-CN" b="1" dirty="0">
                <a:solidFill>
                  <a:srgbClr val="2965AB"/>
                </a:solidFill>
                <a:sym typeface="+mn-ea"/>
              </a:rPr>
              <a:t>Capital </a:t>
            </a:r>
            <a:r>
              <a:rPr kumimoji="1" lang="en-US" altLang="zh-CN" b="1" dirty="0" err="1">
                <a:solidFill>
                  <a:srgbClr val="2965AB"/>
                </a:solidFill>
                <a:sym typeface="+mn-ea"/>
              </a:rPr>
              <a:t>Bikeshare</a:t>
            </a:r>
            <a:endParaRPr kumimoji="1" lang="zh-CN" altLang="en-US" b="1" dirty="0">
              <a:solidFill>
                <a:srgbClr val="2965AB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1070504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一个为华盛顿特区提供服务的自行车共享系统</a:t>
            </a:r>
            <a:endParaRPr lang="en-US" altLang="zh-CN" sz="2000" dirty="0"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于</a:t>
            </a:r>
            <a:r>
              <a:rPr lang="en-US" altLang="zh-CN" sz="2000" dirty="0">
                <a:sym typeface="+mn-ea"/>
              </a:rPr>
              <a:t>2010</a:t>
            </a:r>
            <a:r>
              <a:rPr lang="zh-CN" altLang="en-US" sz="2000" dirty="0">
                <a:sym typeface="+mn-ea"/>
              </a:rPr>
              <a:t>年</a:t>
            </a:r>
            <a:r>
              <a:rPr lang="en-US" altLang="zh-CN" sz="2000" dirty="0">
                <a:sym typeface="+mn-ea"/>
              </a:rPr>
              <a:t>9</a:t>
            </a:r>
            <a:r>
              <a:rPr lang="zh-CN" altLang="en-US" sz="2000" dirty="0">
                <a:sym typeface="+mn-ea"/>
              </a:rPr>
              <a:t>月开业，拥有超过</a:t>
            </a:r>
            <a:r>
              <a:rPr lang="en-US" altLang="zh-CN" sz="2000" dirty="0">
                <a:sym typeface="+mn-ea"/>
              </a:rPr>
              <a:t>440</a:t>
            </a:r>
            <a:r>
              <a:rPr lang="zh-CN" altLang="en-US" sz="2000" dirty="0">
                <a:sym typeface="+mn-ea"/>
              </a:rPr>
              <a:t>个车站和</a:t>
            </a:r>
            <a:r>
              <a:rPr lang="en-US" altLang="zh-CN" sz="2000" dirty="0">
                <a:sym typeface="+mn-ea"/>
              </a:rPr>
              <a:t>3700</a:t>
            </a:r>
            <a:r>
              <a:rPr lang="zh-CN" altLang="en-US" sz="2000" dirty="0">
                <a:sym typeface="+mn-ea"/>
              </a:rPr>
              <a:t>辆自行车</a:t>
            </a:r>
            <a:endParaRPr lang="en-US" altLang="zh-CN" sz="2000" dirty="0"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随着气温、日期等因素的变化会使单车使用量呈现不同的趋势</a:t>
            </a:r>
            <a:endParaRPr lang="en-US" altLang="zh-CN" sz="2000" dirty="0"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927" y="2862036"/>
            <a:ext cx="4422857" cy="309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B59A"/>
      </a:accent1>
      <a:accent2>
        <a:srgbClr val="ED7D31"/>
      </a:accent2>
      <a:accent3>
        <a:srgbClr val="A5A5A5"/>
      </a:accent3>
      <a:accent4>
        <a:srgbClr val="FFC000"/>
      </a:accent4>
      <a:accent5>
        <a:srgbClr val="3DB39E"/>
      </a:accent5>
      <a:accent6>
        <a:srgbClr val="70AD47"/>
      </a:accent6>
      <a:hlink>
        <a:srgbClr val="3DB39E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Pages>90</Pages>
  <Words>483</Words>
  <Application>Microsoft Office PowerPoint</Application>
  <PresentationFormat>宽屏</PresentationFormat>
  <Paragraphs>118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微软雅黑 Light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Tonna Tang</dc:creator>
  <cp:lastModifiedBy>YANG GAO</cp:lastModifiedBy>
  <cp:revision>53</cp:revision>
  <dcterms:created xsi:type="dcterms:W3CDTF">2019-01-07T07:16:00Z</dcterms:created>
  <dcterms:modified xsi:type="dcterms:W3CDTF">2022-03-18T03:16:45Z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2052-11.1.0.8205</vt:lpwstr>
  </property>
</Properties>
</file>