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534" r:id="rId2"/>
    <p:sldId id="542" r:id="rId3"/>
    <p:sldId id="1139" r:id="rId4"/>
    <p:sldId id="559" r:id="rId5"/>
    <p:sldId id="695" r:id="rId6"/>
    <p:sldId id="551" r:id="rId7"/>
    <p:sldId id="945" r:id="rId8"/>
    <p:sldId id="692" r:id="rId9"/>
    <p:sldId id="1142" r:id="rId10"/>
    <p:sldId id="696" r:id="rId11"/>
    <p:sldId id="947" r:id="rId12"/>
    <p:sldId id="1140" r:id="rId13"/>
    <p:sldId id="1144" r:id="rId14"/>
    <p:sldId id="950" r:id="rId15"/>
    <p:sldId id="1026" r:id="rId16"/>
    <p:sldId id="954" r:id="rId17"/>
    <p:sldId id="1199" r:id="rId18"/>
    <p:sldId id="1200" r:id="rId19"/>
    <p:sldId id="1022" r:id="rId20"/>
    <p:sldId id="1201" r:id="rId21"/>
    <p:sldId id="1021" r:id="rId22"/>
    <p:sldId id="1029" r:id="rId23"/>
    <p:sldId id="960" r:id="rId24"/>
    <p:sldId id="1244" r:id="rId25"/>
    <p:sldId id="1096" r:id="rId26"/>
    <p:sldId id="1309" r:id="rId27"/>
    <p:sldId id="1308" r:id="rId28"/>
    <p:sldId id="1027" r:id="rId29"/>
    <p:sldId id="956" r:id="rId30"/>
    <p:sldId id="1033" r:id="rId31"/>
    <p:sldId id="1028" r:id="rId32"/>
    <p:sldId id="957" r:id="rId33"/>
    <p:sldId id="1040" r:id="rId34"/>
    <p:sldId id="1283" r:id="rId35"/>
    <p:sldId id="1284" r:id="rId36"/>
    <p:sldId id="1285" r:id="rId37"/>
    <p:sldId id="1024" r:id="rId38"/>
    <p:sldId id="1318" r:id="rId39"/>
    <p:sldId id="1319" r:id="rId40"/>
    <p:sldId id="955" r:id="rId41"/>
    <p:sldId id="1316" r:id="rId42"/>
    <p:sldId id="1305" r:id="rId43"/>
    <p:sldId id="1317" r:id="rId44"/>
    <p:sldId id="1030" r:id="rId45"/>
    <p:sldId id="1313" r:id="rId46"/>
    <p:sldId id="1306" r:id="rId47"/>
    <p:sldId id="965" r:id="rId48"/>
    <p:sldId id="1307" r:id="rId49"/>
    <p:sldId id="1315" r:id="rId50"/>
    <p:sldId id="1314" r:id="rId51"/>
    <p:sldId id="958" r:id="rId52"/>
    <p:sldId id="959" r:id="rId53"/>
    <p:sldId id="1141" r:id="rId54"/>
    <p:sldId id="967" r:id="rId55"/>
    <p:sldId id="971" r:id="rId56"/>
    <p:sldId id="966" r:id="rId57"/>
    <p:sldId id="972" r:id="rId58"/>
    <p:sldId id="973" r:id="rId59"/>
    <p:sldId id="974" r:id="rId60"/>
    <p:sldId id="976" r:id="rId61"/>
    <p:sldId id="978" r:id="rId62"/>
    <p:sldId id="977" r:id="rId63"/>
    <p:sldId id="979" r:id="rId64"/>
    <p:sldId id="989" r:id="rId65"/>
    <p:sldId id="1320" r:id="rId66"/>
    <p:sldId id="991" r:id="rId67"/>
    <p:sldId id="992" r:id="rId68"/>
    <p:sldId id="1312" r:id="rId6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6">
          <p15:clr>
            <a:srgbClr val="A4A3A4"/>
          </p15:clr>
        </p15:guide>
        <p15:guide id="2" orient="horz" pos="3849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506">
          <p15:clr>
            <a:srgbClr val="A4A3A4"/>
          </p15:clr>
        </p15:guide>
        <p15:guide id="2" orient="horz" pos="3849">
          <p15:clr>
            <a:srgbClr val="A4A3A4"/>
          </p15:clr>
        </p15:guide>
        <p15:guide id="3" pos="38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5AB"/>
    <a:srgbClr val="4B9EE9"/>
    <a:srgbClr val="7F7F7F"/>
    <a:srgbClr val="3BBC5D"/>
    <a:srgbClr val="1D3F4F"/>
    <a:srgbClr val="52CC83"/>
    <a:srgbClr val="C55A11"/>
    <a:srgbClr val="FAFBFD"/>
    <a:srgbClr val="94212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8" autoAdjust="0"/>
    <p:restoredTop sz="86358" autoAdjust="0"/>
  </p:normalViewPr>
  <p:slideViewPr>
    <p:cSldViewPr snapToObjects="1">
      <p:cViewPr varScale="1">
        <p:scale>
          <a:sx n="64" d="100"/>
          <a:sy n="64" d="100"/>
        </p:scale>
        <p:origin x="1052" y="40"/>
      </p:cViewPr>
      <p:guideLst>
        <p:guide orient="horz" pos="3506"/>
        <p:guide orient="horz" pos="3849"/>
        <p:guide pos="3840"/>
      </p:guideLst>
    </p:cSldViewPr>
  </p:slideViewPr>
  <p:outlineViewPr>
    <p:cViewPr>
      <p:scale>
        <a:sx n="33" d="100"/>
        <a:sy n="33" d="100"/>
      </p:scale>
      <p:origin x="0" y="-10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838"/>
    </p:cViewPr>
  </p:sorterViewPr>
  <p:notesViewPr>
    <p:cSldViewPr snapToObjects="1">
      <p:cViewPr>
        <p:scale>
          <a:sx n="66" d="100"/>
          <a:sy n="66" d="100"/>
        </p:scale>
        <p:origin x="4352" y="728"/>
      </p:cViewPr>
      <p:guideLst>
        <p:guide orient="horz" pos="3506"/>
        <p:guide orient="horz" pos="3849"/>
        <p:guide pos="38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F731E-89C4-4E73-A518-E26E46AC2251}" type="datetimeFigureOut">
              <a:rPr lang="zh-CN" altLang="en-US" smtClean="0"/>
              <a:t>22.3.18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3D8A9-B803-49B7-8826-85E446611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56477-A869-4A11-A4FA-B75D94106C96}" type="datetimeFigureOut">
              <a:rPr lang="zh-CN" altLang="en-US" smtClean="0"/>
              <a:t>22.3.18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E6889-349A-49E8-AAE1-A1FB1A7B97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通过散点图可得到初步结论：发动机排量与里程数存在负相关，排量越大，里程数越小。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用大小参数来设置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数值型变量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会比较合适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容易发现图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规律：越靠近左上部分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'cty'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越大，越靠近右下部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'cty'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越小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用大小参数来设置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数值型变量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会比较合适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容易发现图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规律：越靠近左上部分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'cty'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越大，越靠近右下部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'cty'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越小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用大小参数来设置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数值型变量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会比较合适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容易发现图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规律：越靠近左上部分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'cty'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越大，越靠近右下部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'cty'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越小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120336" y="63813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7C6C06A-6A1C-2E45-A070-5E5418E076A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22.3.18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120336" y="63813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7C6C06A-6A1C-2E45-A070-5E5418E076A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线连接符 16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api/_as_gen/matplotlib.pyplot.plot.html" TargetMode="External"/><Relationship Id="rId3" Type="http://schemas.openxmlformats.org/officeDocument/2006/relationships/hyperlink" Target="https://matplotlib.org/devdocs/api/_as_gen/matplotlib.pyplot.scatter.html" TargetMode="External"/><Relationship Id="rId7" Type="http://schemas.openxmlformats.org/officeDocument/2006/relationships/hyperlink" Target="https://matplotlib.org/api/_as_gen/matplotlib.pyplot.boxplot.html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atplotlib.org/devdocs/api/_as_gen/matplotlib.pyplot.pie.html" TargetMode="External"/><Relationship Id="rId5" Type="http://schemas.openxmlformats.org/officeDocument/2006/relationships/hyperlink" Target="https://matplotlib.org/devdocs/api/_as_gen/matplotlib.pyplot.hist.html" TargetMode="External"/><Relationship Id="rId4" Type="http://schemas.openxmlformats.org/officeDocument/2006/relationships/hyperlink" Target="https://matplotlib.org/api/_as_gen/matplotlib.pyplot.bar.html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画板 8@10x-10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650" y="-27305"/>
            <a:ext cx="12269407" cy="691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59466" y="2204864"/>
            <a:ext cx="547306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第四部分</a:t>
            </a:r>
            <a:r>
              <a:rPr lang="en-US" altLang="zh-CN" sz="36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Matplotlib</a:t>
            </a:r>
            <a:r>
              <a:rPr sz="36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画图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solidFill>
                  <a:srgbClr val="2965AB"/>
                </a:solidFill>
              </a:rPr>
              <a:t>Matplotlib</a:t>
            </a:r>
            <a:r>
              <a:rPr kumimoji="1" lang="zh-CN" altLang="en-US" b="1" dirty="0">
                <a:solidFill>
                  <a:srgbClr val="2965AB"/>
                </a:solidFill>
              </a:rPr>
              <a:t>工具箱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12145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kumimoji="1" lang="zh-CN" altLang="en-US" sz="2000" b="1" dirty="0">
                <a:solidFill>
                  <a:srgbClr val="2965AB"/>
                </a:solidFill>
                <a:sym typeface="+mn-ea"/>
              </a:rPr>
              <a:t>小工具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show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                                       </a:t>
            </a:r>
            <a:r>
              <a:rPr lang="zh-CN" altLang="en-US" sz="2000" dirty="0">
                <a:sym typeface="+mn-ea"/>
              </a:rPr>
              <a:t>显示图形</a:t>
            </a:r>
            <a:endParaRPr lang="en-US" altLang="zh-CN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savefig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'fig .eps'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                         </a:t>
            </a:r>
            <a:r>
              <a:rPr lang="zh-CN" altLang="en-US" sz="2000" dirty="0">
                <a:highlight>
                  <a:srgbClr val="FFFFFF"/>
                </a:highlight>
                <a:sym typeface="+mn-ea"/>
              </a:rPr>
              <a:t>保存图形</a:t>
            </a:r>
            <a:endParaRPr lang="en-US" altLang="zh-CN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figure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figsize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(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12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8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                    </a:t>
            </a:r>
            <a:r>
              <a:rPr lang="zh-CN" altLang="en-US" sz="2000" dirty="0">
                <a:sym typeface="+mn-ea"/>
              </a:rPr>
              <a:t>创建</a:t>
            </a:r>
            <a:r>
              <a:rPr lang="en-US" altLang="zh-CN" sz="2000" dirty="0">
                <a:sym typeface="+mn-ea"/>
              </a:rPr>
              <a:t>12</a:t>
            </a:r>
            <a:r>
              <a:rPr lang="en-US" altLang="zh-CN" sz="2000" dirty="0">
                <a:latin typeface="Arial" panose="020B0604020202020204" pitchFamily="34" charset="0"/>
                <a:sym typeface="+mn-ea"/>
              </a:rPr>
              <a:t>×8</a:t>
            </a: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的绘图框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kumimoji="1" lang="zh-CN" altLang="en-US" sz="2000" b="1" dirty="0">
                <a:solidFill>
                  <a:srgbClr val="2965AB"/>
                </a:solidFill>
                <a:sym typeface="+mn-ea"/>
              </a:rPr>
              <a:t>刻度调整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xlim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1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            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sym typeface="+mn-ea"/>
              </a:rPr>
              <a:t>                    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i="1" dirty="0">
                <a:sym typeface="+mn-ea"/>
              </a:rPr>
              <a:t>                             </a:t>
            </a:r>
            <a:r>
              <a:rPr lang="zh-CN" altLang="en-US" sz="2000" dirty="0">
                <a:sym typeface="+mn-ea"/>
              </a:rPr>
              <a:t>设置</a:t>
            </a:r>
            <a:r>
              <a:rPr lang="en-US" altLang="zh-CN" sz="2000" dirty="0">
                <a:sym typeface="+mn-ea"/>
              </a:rPr>
              <a:t>X</a:t>
            </a:r>
            <a:r>
              <a:rPr lang="zh-CN" altLang="en-US" sz="2000" dirty="0">
                <a:sym typeface="+mn-ea"/>
              </a:rPr>
              <a:t>轴范围</a:t>
            </a:r>
            <a:endParaRPr lang="en-US" altLang="zh-CN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grid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which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'major'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                        </a:t>
            </a:r>
            <a:r>
              <a:rPr lang="zh-CN" altLang="en-US" sz="2000" dirty="0">
                <a:sym typeface="+mn-ea"/>
              </a:rPr>
              <a:t>添加背景网络</a:t>
            </a:r>
            <a:endParaRPr lang="en-US" altLang="zh-CN" sz="2000" i="1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xscale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'log'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  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</a:rPr>
              <a:t>                                                               </a:t>
            </a:r>
            <a:r>
              <a:rPr lang="en-US" altLang="zh-CN" sz="500" dirty="0">
                <a:solidFill>
                  <a:srgbClr val="00005F"/>
                </a:solidFill>
                <a:highlight>
                  <a:srgbClr val="FFFFFF"/>
                </a:highlight>
              </a:rPr>
              <a:t> </a:t>
            </a:r>
            <a:r>
              <a:rPr lang="zh-CN" altLang="en-US" sz="2000" dirty="0">
                <a:sym typeface="+mn-ea"/>
              </a:rPr>
              <a:t>设置轴比例</a:t>
            </a:r>
            <a:endParaRPr lang="en-US" altLang="zh-CN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xticks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np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arange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1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0.2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                   </a:t>
            </a:r>
            <a:r>
              <a:rPr lang="zh-CN" altLang="en-US" sz="2000" dirty="0">
                <a:sym typeface="+mn-ea"/>
              </a:rPr>
              <a:t>修改主刻度标签范围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tick_params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axis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'x'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labelsize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   </a:t>
            </a:r>
          </a:p>
          <a:p>
            <a:pPr marL="457200" lvl="1" indent="0" algn="ctr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                                                </a:t>
            </a:r>
            <a:r>
              <a:rPr lang="en-US" altLang="zh-CN" sz="8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修改主刻度及标签样式</a:t>
            </a:r>
            <a:endParaRPr lang="en-US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                                             </a:t>
            </a: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solidFill>
                  <a:srgbClr val="2965AB"/>
                </a:solidFill>
              </a:rPr>
              <a:t>Matplotlib</a:t>
            </a:r>
            <a:r>
              <a:rPr kumimoji="1" lang="zh-CN" altLang="en-US" b="1" dirty="0">
                <a:solidFill>
                  <a:srgbClr val="2965AB"/>
                </a:solidFill>
              </a:rPr>
              <a:t>工具箱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7840" y="1052830"/>
            <a:ext cx="10961370" cy="48964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kumimoji="1" lang="zh-CN" altLang="en-US" sz="2000" b="1" dirty="0">
                <a:solidFill>
                  <a:srgbClr val="2965AB"/>
                </a:solidFill>
                <a:sym typeface="+mn-ea"/>
              </a:rPr>
              <a:t>文字调整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title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'title'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                       </a:t>
            </a:r>
            <a:r>
              <a:rPr lang="zh-CN" altLang="en-US" sz="2000" dirty="0">
                <a:sym typeface="+mn-ea"/>
              </a:rPr>
              <a:t>添加子图标题</a:t>
            </a:r>
            <a:endParaRPr lang="en-US" altLang="zh-CN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legend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'ln'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'pt'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])                  </a:t>
            </a:r>
            <a:r>
              <a:rPr lang="zh-CN" altLang="en-US" sz="2000" dirty="0">
                <a:sym typeface="+mn-ea"/>
              </a:rPr>
              <a:t>添加图例</a:t>
            </a:r>
            <a:endParaRPr lang="en-US" altLang="zh-CN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xlabel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'x'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                          </a:t>
            </a:r>
            <a:r>
              <a:rPr lang="zh-CN" altLang="en-US" sz="2000" dirty="0">
                <a:sym typeface="+mn-ea"/>
              </a:rPr>
              <a:t>添加</a:t>
            </a:r>
            <a:r>
              <a:rPr lang="en-US" altLang="zh-CN" sz="2000" dirty="0">
                <a:sym typeface="+mn-ea"/>
              </a:rPr>
              <a:t>X</a:t>
            </a:r>
            <a:r>
              <a:rPr lang="zh-CN" altLang="en-US" sz="2000" dirty="0">
                <a:sym typeface="+mn-ea"/>
              </a:rPr>
              <a:t>轴标签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suptitle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'T'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                        </a:t>
            </a:r>
            <a:r>
              <a:rPr lang="zh-CN" altLang="en-US" sz="2000" dirty="0">
                <a:sym typeface="+mn-ea"/>
              </a:rPr>
              <a:t>添加绘图框标题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text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1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1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't'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                        </a:t>
            </a:r>
            <a:r>
              <a:rPr lang="zh-CN" altLang="en-US" sz="2000" dirty="0">
                <a:sym typeface="+mn-ea"/>
              </a:rPr>
              <a:t>在</a:t>
            </a:r>
            <a:r>
              <a:rPr lang="en-US" altLang="zh-CN" sz="2000" dirty="0">
                <a:sym typeface="+mn-ea"/>
              </a:rPr>
              <a:t>(1,1)</a:t>
            </a:r>
            <a:r>
              <a:rPr lang="zh-CN" altLang="en-US" sz="2000" dirty="0">
                <a:sym typeface="+mn-ea"/>
              </a:rPr>
              <a:t>位置添加文字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from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matplotlib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font_manager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import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FontProperties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myfont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FontProperties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fname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'FangSong.TTF'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title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u'</a:t>
            </a:r>
            <a:r>
              <a:rPr lang="zh-CN" altLang="en-US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简单的正弦图形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fontpro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-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perties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myfont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    </a:t>
            </a:r>
            <a:r>
              <a:rPr lang="zh-CN" altLang="en-US" sz="2000" dirty="0">
                <a:sym typeface="+mn-ea"/>
              </a:rPr>
              <a:t>使用中文字体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                                                           </a:t>
            </a:r>
            <a:endParaRPr lang="zh-CN" altLang="en-US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latin typeface="Arial" panose="020B0604020202020204" pitchFamily="34" charset="0"/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479376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目录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79376" y="1082576"/>
            <a:ext cx="10081120" cy="309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Aft>
                <a:spcPct val="0"/>
              </a:spcAft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bg1">
                    <a:lumMod val="50000"/>
                    <a:alpha val="60000"/>
                  </a:schemeClr>
                </a:solidFill>
                <a:sym typeface="+mn-ea"/>
              </a:rPr>
              <a:t>初识Matplotlib</a:t>
            </a:r>
            <a:endParaRPr lang="zh-CN" altLang="en-US" sz="2400" b="1" dirty="0">
              <a:solidFill>
                <a:srgbClr val="2965AB"/>
              </a:solidFill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965AB"/>
                </a:solidFill>
              </a:rPr>
              <a:t>绘制基本图表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055" b="1" dirty="0">
                <a:solidFill>
                  <a:srgbClr val="2965AB"/>
                </a:solidFill>
              </a:rPr>
              <a:t>散点图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055" b="1" dirty="0">
                <a:solidFill>
                  <a:srgbClr val="2965AB"/>
                </a:solidFill>
              </a:rPr>
              <a:t>箱线图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055" b="1" dirty="0">
                <a:solidFill>
                  <a:srgbClr val="2965AB"/>
                </a:solidFill>
              </a:rPr>
              <a:t>直方图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055" b="1" dirty="0">
                <a:solidFill>
                  <a:srgbClr val="2965AB"/>
                </a:solidFill>
              </a:rPr>
              <a:t>饼图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055" b="1" dirty="0">
                <a:solidFill>
                  <a:srgbClr val="2965AB"/>
                </a:solidFill>
              </a:rPr>
              <a:t>条形图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055" b="1" dirty="0">
                <a:solidFill>
                  <a:srgbClr val="2965AB"/>
                </a:solidFill>
              </a:rPr>
              <a:t>折线图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bg1">
                    <a:lumMod val="50000"/>
                    <a:alpha val="60000"/>
                  </a:schemeClr>
                </a:solidFill>
              </a:rPr>
              <a:t>自定义图表样式</a:t>
            </a:r>
            <a:endParaRPr lang="zh-CN" altLang="en-US" sz="2400" b="1" dirty="0">
              <a:solidFill>
                <a:srgbClr val="2965AB"/>
              </a:solidFill>
            </a:endParaRP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endParaRPr lang="en-US" altLang="zh-CN" sz="2400" b="1" dirty="0">
              <a:solidFill>
                <a:srgbClr val="2965AB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425" y="116840"/>
            <a:ext cx="4868545" cy="5302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>
                <a:solidFill>
                  <a:srgbClr val="2965AB"/>
                </a:solidFill>
                <a:latin typeface="微软雅黑 Light" charset="0"/>
                <a:ea typeface="微软雅黑 Light" charset="0"/>
              </a:rPr>
              <a:t>汽车测试数据集字段</a:t>
            </a:r>
            <a:r>
              <a:rPr lang="zh-CN" altLang="en-US" sz="2800" b="1" strike="noStrike" cap="none" dirty="0">
                <a:solidFill>
                  <a:srgbClr val="2965AB"/>
                </a:solidFill>
                <a:latin typeface="微软雅黑 Light" charset="0"/>
                <a:ea typeface="微软雅黑 Light" charset="0"/>
              </a:rPr>
              <a:t>说明</a:t>
            </a:r>
            <a:endParaRPr lang="ko-KR" altLang="en-US" sz="2800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84505" y="1052830"/>
            <a:ext cx="11212830" cy="529971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  <a:p>
            <a:pPr marL="228600" indent="-22860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65AB"/>
              </a:buClr>
              <a:buFont typeface="Arial"/>
              <a:buChar char="•"/>
            </a:pPr>
            <a:endParaRPr lang="ko-KR" altLang="en-US" sz="2000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  <a:p>
            <a:pPr marL="685800" indent="-22860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685800" indent="-22860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Font typeface="Arial"/>
              <a:buChar char="•"/>
            </a:pPr>
            <a:endParaRPr lang="ko-KR" altLang="en-US" sz="1665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1143000" indent="-22860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Font typeface="Arial"/>
              <a:buChar char="•"/>
            </a:pPr>
            <a:endParaRPr lang="ko-KR" altLang="en-US" sz="1665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1143000" indent="-22860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Font typeface="Arial"/>
              <a:buChar char="•"/>
            </a:pPr>
            <a:endParaRPr lang="ko-KR" altLang="en-US" sz="1665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1143000" indent="-22860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Font typeface="Arial"/>
              <a:buChar char="•"/>
            </a:pPr>
            <a:endParaRPr lang="ko-KR" altLang="en-US" sz="1665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1143000" indent="-22860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Font typeface="Arial"/>
              <a:buChar char="•"/>
            </a:pPr>
            <a:endParaRPr lang="ko-KR" altLang="en-US" sz="1665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  <a:p>
            <a:pPr marL="228600" indent="-22860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65AB"/>
              </a:buClr>
              <a:buFont typeface="Arial"/>
              <a:buChar char="•"/>
            </a:pPr>
            <a:endParaRPr lang="ko-KR" altLang="en-US" sz="2000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457200" indent="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i="1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  </a:t>
            </a:r>
            <a:endParaRPr lang="ko-KR" altLang="en-US" sz="2000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457200" indent="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2000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457200" indent="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i="1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   </a:t>
            </a:r>
            <a:endParaRPr lang="ko-KR" altLang="en-US" sz="2000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228600" indent="-22860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65AB"/>
              </a:buClr>
              <a:buFont typeface="Arial"/>
              <a:buChar char="•"/>
            </a:pPr>
            <a:endParaRPr lang="ko-KR" altLang="en-US" sz="2000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  <a:p>
            <a:pPr marL="228600" indent="-22860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65AB"/>
              </a:buClr>
              <a:buFont typeface="Arial"/>
              <a:buChar char="•"/>
            </a:pPr>
            <a:endParaRPr lang="ko-KR" altLang="en-US" sz="2000" b="0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BADC8BB-E653-4760-8764-36A6801DEE70}"/>
              </a:ext>
            </a:extLst>
          </p:cNvPr>
          <p:cNvGraphicFramePr>
            <a:graphicFrameLocks noGrp="1"/>
          </p:cNvGraphicFramePr>
          <p:nvPr/>
        </p:nvGraphicFramePr>
        <p:xfrm>
          <a:off x="1559496" y="1477645"/>
          <a:ext cx="849694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715869176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649424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lt1"/>
                          </a:solidFill>
                          <a:latin typeface="Calibri" charset="0"/>
                          <a:ea typeface="宋体" charset="0"/>
                        </a:rPr>
                        <a:t>字段名称</a:t>
                      </a:r>
                      <a:endParaRPr lang="ko-KR" altLang="en-US" sz="1800" b="1" strike="noStrike" kern="1200" cap="none" dirty="0">
                        <a:solidFill>
                          <a:schemeClr val="lt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lt1"/>
                          </a:solidFill>
                          <a:latin typeface="Calibri" charset="0"/>
                          <a:ea typeface="宋体" charset="0"/>
                        </a:rPr>
                        <a:t>字段</a:t>
                      </a:r>
                      <a:r>
                        <a:rPr lang="zh-CN" altLang="en-US" sz="1800" b="1" strike="noStrike" kern="1200" cap="none" dirty="0">
                          <a:solidFill>
                            <a:schemeClr val="lt1"/>
                          </a:solidFill>
                          <a:latin typeface="Calibri" charset="0"/>
                          <a:ea typeface="宋体" charset="0"/>
                        </a:rPr>
                        <a:t>说明</a:t>
                      </a:r>
                      <a:endParaRPr lang="ko-KR" altLang="en-US" sz="1800" b="1" strike="noStrike" kern="1200" cap="none" dirty="0">
                        <a:solidFill>
                          <a:schemeClr val="lt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43401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manufacturer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生产厂家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77830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model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车型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12184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displ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发动机排量（升）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449001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year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生产年份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3930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cyl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气缸数量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296360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trans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  <a:cs typeface="+mn-cs"/>
                        </a:rPr>
                        <a:t>换档方式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ea typeface="宋体" charset="0"/>
                        <a:cs typeface="+mn-cs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88010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drv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6858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驱动类型    ( f=前轮驱动，r=后轮驱动，4=4驱动)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2158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cty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err="1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每加仑</a:t>
                      </a: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汽油城市行驶</a:t>
                      </a:r>
                      <a:r>
                        <a:rPr lang="en-US" altLang="ko-KR" sz="1800" b="0" strike="noStrike" kern="1200" cap="none" dirty="0" err="1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里程</a:t>
                      </a: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（英里）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37665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hwy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err="1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每加仑</a:t>
                      </a: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汽油</a:t>
                      </a:r>
                      <a:r>
                        <a:rPr lang="en-US" altLang="ko-KR" sz="1800" b="0" strike="noStrike" kern="1200" cap="none" dirty="0" err="1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高速公路</a:t>
                      </a: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行驶里程（</a:t>
                      </a:r>
                      <a:r>
                        <a:rPr lang="en-US" altLang="ko-KR" sz="1800" b="0" strike="noStrike" kern="1200" cap="none" dirty="0" err="1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英里</a:t>
                      </a: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）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22833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fl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汽油种类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268752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Class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685800" indent="-228600" algn="l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err="1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汽车</a:t>
                      </a: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类型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22809020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425" y="116840"/>
            <a:ext cx="4867910" cy="5295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数据集展示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7840" y="1052830"/>
            <a:ext cx="11212830" cy="529971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>
              <a:spcBef>
                <a:spcPts val="1000"/>
              </a:spcBef>
              <a:buClr>
                <a:srgbClr val="2965AB"/>
              </a:buClr>
              <a:buFont typeface="Arial" panose="020B0604020202020204"/>
              <a:buChar char="•"/>
            </a:pP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import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pandas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as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pd</a:t>
            </a:r>
            <a:endParaRPr lang="en-US" altLang="ko-KR" sz="2000" b="0" strike="noStrike" cap="none" dirty="0">
              <a:solidFill>
                <a:schemeClr val="tx1"/>
              </a:solidFill>
              <a:latin typeface="Monaco" panose="020B0509030404040204" pitchFamily="49" charset="0"/>
              <a:ea typeface="微软雅黑 Light" charset="0"/>
            </a:endParaRPr>
          </a:p>
          <a:p>
            <a:pPr marL="228600" indent="-228600">
              <a:spcBef>
                <a:spcPts val="1000"/>
              </a:spcBef>
              <a:buClr>
                <a:srgbClr val="2965AB"/>
              </a:buClr>
              <a:buFont typeface="Arial" panose="020B0604020202020204"/>
              <a:buChar char="•"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pd</a:t>
            </a:r>
            <a:r>
              <a:rPr lang="en-US" altLang="zh-CN" sz="2000" dirty="0" err="1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read_csv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5F5F"/>
                </a:solidFill>
                <a:latin typeface="Monaco" panose="020B0509030404040204" pitchFamily="49" charset="0"/>
              </a:rPr>
              <a:t>./input/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mpg_data.csv'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</a:p>
          <a:p>
            <a:pPr marL="228600" indent="-228600">
              <a:spcBef>
                <a:spcPts val="1000"/>
              </a:spcBef>
              <a:buClr>
                <a:srgbClr val="2965AB"/>
              </a:buClr>
              <a:buFont typeface="Arial" panose="020B0604020202020204"/>
              <a:buChar char="•"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head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ea typeface="微软雅黑 Light" panose="020B0502040204020203" pitchFamily="34" charset="-122"/>
              </a:rPr>
              <a:t>#</a:t>
            </a:r>
            <a:r>
              <a:rPr lang="zh-CN" altLang="en-US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ea typeface="微软雅黑 Light" panose="020B0502040204020203" pitchFamily="34" charset="-122"/>
              </a:rPr>
              <a:t>查看数据前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ea typeface="微软雅黑 Light" panose="020B0502040204020203" pitchFamily="34" charset="-122"/>
              </a:rPr>
              <a:t>n</a:t>
            </a:r>
            <a:r>
              <a:rPr lang="zh-CN" altLang="en-US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ea typeface="微软雅黑 Light" panose="020B0502040204020203" pitchFamily="34" charset="-122"/>
              </a:rPr>
              <a:t>行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ea typeface="微软雅黑 Light" panose="020B0502040204020203" pitchFamily="34" charset="-122"/>
              </a:rPr>
              <a:t>(</a:t>
            </a:r>
            <a:r>
              <a:rPr lang="zh-CN" altLang="en-US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ea typeface="微软雅黑 Light" panose="020B0502040204020203" pitchFamily="34" charset="-122"/>
              </a:rPr>
              <a:t>默认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ea typeface="微软雅黑 Light" panose="020B0502040204020203" pitchFamily="34" charset="-122"/>
              </a:rPr>
              <a:t>n=5)</a:t>
            </a:r>
          </a:p>
          <a:p>
            <a:pPr>
              <a:spcBef>
                <a:spcPts val="1000"/>
              </a:spcBef>
              <a:buClr>
                <a:srgbClr val="2965AB"/>
              </a:buClr>
            </a:pPr>
            <a:endParaRPr lang="ko-KR" altLang="en-US" sz="2000" b="0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1143000" indent="-22860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endParaRPr lang="ko-KR" altLang="en-US" sz="1665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1143000" indent="-22860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endParaRPr lang="ko-KR" altLang="en-US" sz="1665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1143000" indent="-22860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endParaRPr lang="ko-KR" altLang="en-US" sz="1665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1143000" indent="-22860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endParaRPr lang="ko-KR" altLang="en-US" sz="1665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  <a:p>
            <a:pPr marL="228600" indent="-22860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endParaRPr lang="ko-KR" altLang="en-US" sz="2000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457200" indent="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i="1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  </a:t>
            </a:r>
            <a:endParaRPr lang="ko-KR" altLang="en-US" sz="2000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457200" indent="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2000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457200" indent="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i="1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   </a:t>
            </a:r>
            <a:endParaRPr lang="ko-KR" altLang="en-US" sz="2000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228600" indent="-22860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endParaRPr lang="ko-KR" altLang="en-US" sz="2000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  <a:p>
            <a:pPr marL="228600" indent="-22860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endParaRPr lang="ko-KR" altLang="en-US" sz="2000" b="0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497840" y="2915285"/>
          <a:ext cx="11189335" cy="296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023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940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displ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cyl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trans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drv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cty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/>
                        <a:t>hwy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0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audi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auto(l5)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compact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0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audi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manual(m5)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compact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0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audi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manual(m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compact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0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audi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auto(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av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compact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0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audi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</a:rPr>
                        <a:t>auto(l5)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compact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散点图函数</a:t>
            </a:r>
            <a:endParaRPr kumimoji="1" lang="en-US" altLang="zh-CN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7840" y="1052830"/>
            <a:ext cx="11212195" cy="5299075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kumimoji="1" lang="zh-CN" altLang="en-US" sz="2000" b="1" dirty="0">
                <a:solidFill>
                  <a:srgbClr val="2965AB"/>
                </a:solidFill>
                <a:sym typeface="+mn-ea"/>
              </a:rPr>
              <a:t>基础函数：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87"/>
                </a:solidFill>
                <a:highlight>
                  <a:srgbClr val="FFFFFF"/>
                </a:highlight>
                <a:sym typeface="+mn-ea"/>
              </a:rPr>
              <a:t>        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scatter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it-IT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it-IT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 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it-IT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it-IT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 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it-IT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it-IT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marker 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it-IT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it-IT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cmap 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it-IT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it-IT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</a:t>
            </a:r>
          </a:p>
          <a:p>
            <a:pPr marL="0" indent="0">
              <a:buNone/>
            </a:pPr>
            <a:r>
              <a:rPr lang="it-IT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    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alpha 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it-IT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it-IT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linewidths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</a:p>
          <a:p>
            <a:pPr marL="0" indent="0">
              <a:buNone/>
            </a:pPr>
            <a:endParaRPr lang="en-US" altLang="zh-CN" sz="2000" dirty="0">
              <a:latin typeface="Monaco" panose="020B0509030404040204" pitchFamily="49" charset="0"/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latin typeface="Monaco" panose="020B0509030404040204" pitchFamily="49" charset="0"/>
              <a:sym typeface="+mn-ea"/>
            </a:endParaRPr>
          </a:p>
          <a:p>
            <a:pPr lvl="0" algn="l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kumimoji="1" lang="zh-CN" altLang="en-US" sz="2000" b="1" dirty="0">
                <a:solidFill>
                  <a:srgbClr val="2965AB"/>
                </a:solidFill>
                <a:sym typeface="+mn-ea"/>
              </a:rPr>
              <a:t>参数：</a:t>
            </a:r>
            <a:endParaRPr lang="zh-CN" altLang="en-US" sz="2330" dirty="0">
              <a:sym typeface="+mn-ea"/>
            </a:endParaRPr>
          </a:p>
          <a:p>
            <a:pPr lvl="1" algn="l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x，y：数据点</a:t>
            </a:r>
          </a:p>
          <a:p>
            <a:pPr lvl="1" algn="l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marker:标记的样式，默认'o'</a:t>
            </a:r>
          </a:p>
          <a:p>
            <a:pPr lvl="1" algn="l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cmap:colormap实体或一个colormap的名字，仅当c是一个浮点数数组的时候才使用</a:t>
            </a:r>
          </a:p>
          <a:p>
            <a:pPr lvl="1" algn="l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alpha：0-1之间</a:t>
            </a:r>
          </a:p>
          <a:p>
            <a:pPr lvl="1" algn="l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linewidths:标记点的长度</a:t>
            </a:r>
            <a:endParaRPr lang="en-US" altLang="zh-CN" sz="2000" i="1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835292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散点图</a:t>
            </a:r>
            <a:r>
              <a:rPr kumimoji="1" lang="zh-CN" altLang="en-US" b="1" dirty="0">
                <a:solidFill>
                  <a:srgbClr val="2965AB"/>
                </a:solidFill>
                <a:sym typeface="+mn-ea"/>
              </a:rPr>
              <a:t>展示发动机排量(displ)和城市里程(cty)的关系</a:t>
            </a:r>
            <a:endParaRPr kumimoji="1" lang="zh-CN" altLang="zh-CN" b="1" dirty="0">
              <a:solidFill>
                <a:srgbClr val="2965AB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299075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1000"/>
              </a:spcBef>
              <a:buClr>
                <a:srgbClr val="2965AB"/>
              </a:buClr>
              <a:buSzPct val="100000"/>
              <a:buNone/>
            </a:pPr>
            <a:r>
              <a:rPr lang="en-US" altLang="zh-CN" sz="1800" dirty="0">
                <a:sym typeface="+mn-ea"/>
              </a:rPr>
              <a:t> 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rcParams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 err="1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font.sans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-serif'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 = 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'SimHei'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</a:t>
            </a:r>
          </a:p>
          <a:p>
            <a:pPr marL="0" indent="0">
              <a:buNone/>
            </a:pPr>
            <a:endParaRPr lang="zh-CN" altLang="en-US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'displ'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'cty'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scatter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title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zh-CN" altLang="en-US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排量与城市里程散点图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xlabel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zh-CN" altLang="en-US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发动机排量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ylabel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zh-CN" altLang="en-US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每加仑城市里程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show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endParaRPr kumimoji="1" lang="zh-CN" altLang="en-US" sz="2000" b="1" dirty="0">
              <a:solidFill>
                <a:srgbClr val="2965AB"/>
              </a:solidFill>
              <a:latin typeface="Monaco" panose="020B0509030404040204" pitchFamily="49" charset="0"/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7" name="图片 6" descr="下载 (3)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9249" y="2058153"/>
            <a:ext cx="5112038" cy="374701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solidFill>
                  <a:srgbClr val="2965AB"/>
                </a:solidFill>
              </a:rPr>
              <a:t>size</a:t>
            </a:r>
            <a:r>
              <a:rPr kumimoji="1" lang="zh-CN" altLang="en-US" b="1" dirty="0">
                <a:solidFill>
                  <a:srgbClr val="2965AB"/>
                </a:solidFill>
              </a:rPr>
              <a:t>参数</a:t>
            </a:r>
            <a:r>
              <a:rPr kumimoji="1" lang="zh-CN" altLang="en-US" b="1" dirty="0">
                <a:solidFill>
                  <a:srgbClr val="2965AB"/>
                </a:solidFill>
                <a:sym typeface="+mn-ea"/>
              </a:rPr>
              <a:t>改变图形元素大小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299075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kumimoji="1" lang="zh-CN" altLang="en-US" sz="2000" b="1" dirty="0">
                <a:solidFill>
                  <a:srgbClr val="2965AB"/>
                </a:solidFill>
                <a:highlight>
                  <a:srgbClr val="FFFFFF"/>
                </a:highlight>
                <a:sym typeface="+mn-ea"/>
              </a:rPr>
              <a:t>       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#直接设置数值 </a:t>
            </a:r>
            <a:r>
              <a:rPr kumimoji="1" lang="zh-CN" altLang="en-US" sz="2000" b="1" dirty="0">
                <a:solidFill>
                  <a:srgbClr val="2965AB"/>
                </a:solidFill>
                <a:sym typeface="+mn-ea"/>
              </a:rPr>
              <a:t>                                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               #设置为某一变量以分类</a:t>
            </a:r>
            <a:endParaRPr kumimoji="1" lang="zh-CN" altLang="zh-CN" sz="2000" b="1" dirty="0">
              <a:solidFill>
                <a:srgbClr val="2965AB"/>
              </a:solidFill>
              <a:sym typeface="+mn-ea"/>
            </a:endParaRPr>
          </a:p>
          <a:p>
            <a:pPr marL="0" lvl="1">
              <a:lnSpc>
                <a:spcPct val="100000"/>
              </a:lnSpc>
              <a:spcBef>
                <a:spcPts val="1000"/>
              </a:spcBef>
              <a:buClr>
                <a:srgbClr val="2965AB"/>
              </a:buClr>
              <a:buSzPct val="100000"/>
              <a:buNone/>
            </a:pPr>
            <a:r>
              <a:rPr lang="en-US" altLang="zh-CN" sz="1800" dirty="0">
                <a:sym typeface="+mn-ea"/>
              </a:rPr>
              <a:t>                                                                                                         </a:t>
            </a:r>
            <a:r>
              <a:rPr lang="en-US" altLang="zh-CN" sz="18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z</a:t>
            </a:r>
            <a:r>
              <a:rPr lang="en-US" altLang="zh-CN" sz="18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18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18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18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en-US" altLang="zh-CN" sz="18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18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'hwy'</a:t>
            </a:r>
            <a:r>
              <a:rPr lang="en-US" altLang="zh-CN" sz="18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</a:t>
            </a:r>
            <a:r>
              <a:rPr lang="en-US" altLang="zh-CN" sz="18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endParaRPr lang="en-US" altLang="zh-CN" sz="1800" dirty="0">
              <a:sym typeface="+mn-ea"/>
            </a:endParaRPr>
          </a:p>
          <a:p>
            <a:pPr marL="0" lvl="1">
              <a:lnSpc>
                <a:spcPct val="100000"/>
              </a:lnSpc>
              <a:spcBef>
                <a:spcPts val="1000"/>
              </a:spcBef>
              <a:buClr>
                <a:srgbClr val="2965AB"/>
              </a:buClr>
              <a:buSzPct val="100000"/>
              <a:buNone/>
            </a:pPr>
            <a:r>
              <a:rPr lang="en-US" altLang="zh-CN" sz="18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scatter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25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r>
              <a:rPr lang="pl-PL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   </a:t>
            </a:r>
            <a:r>
              <a:rPr lang="pl-PL" altLang="zh-CN" sz="200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pl-PL" altLang="zh-CN" sz="200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pl-PL" altLang="zh-CN" sz="200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scatter</a:t>
            </a:r>
            <a:r>
              <a:rPr lang="pl-PL" altLang="zh-CN" sz="200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pl-PL" altLang="zh-CN" sz="200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</a:t>
            </a:r>
            <a:r>
              <a:rPr lang="pl-PL" altLang="zh-CN" sz="200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pl-PL" altLang="zh-CN" sz="200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</a:t>
            </a:r>
            <a:r>
              <a:rPr lang="pl-PL" altLang="zh-CN" sz="200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pl-PL" altLang="zh-CN" sz="200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pl-PL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pl-PL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z</a:t>
            </a:r>
            <a:r>
              <a:rPr lang="pl-PL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latin typeface="Monaco" panose="020B0509030404040204" pitchFamily="49" charset="0"/>
              <a:sym typeface="+mn-ea"/>
            </a:endParaRPr>
          </a:p>
          <a:p>
            <a:pPr marL="0" lvl="1">
              <a:lnSpc>
                <a:spcPct val="100000"/>
              </a:lnSpc>
              <a:spcBef>
                <a:spcPts val="1000"/>
              </a:spcBef>
              <a:buClr>
                <a:srgbClr val="2965AB"/>
              </a:buClr>
              <a:buSzPct val="100000"/>
              <a:buNone/>
            </a:pPr>
            <a:r>
              <a:rPr lang="pl-PL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                               </a:t>
            </a:r>
            <a:r>
              <a:rPr lang="en-US" altLang="zh-CN" sz="2000" dirty="0">
                <a:latin typeface="Monaco" panose="020B0509030404040204" pitchFamily="49" charset="0"/>
                <a:sym typeface="+mn-ea"/>
              </a:rPr>
              <a:t>                                   </a:t>
            </a:r>
          </a:p>
          <a:p>
            <a:pPr marL="0" lvl="1" algn="l">
              <a:lnSpc>
                <a:spcPct val="100000"/>
              </a:lnSpc>
              <a:spcBef>
                <a:spcPts val="1000"/>
              </a:spcBef>
              <a:buClr>
                <a:srgbClr val="2965AB"/>
              </a:buClr>
              <a:buSzPct val="100000"/>
              <a:buNone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7" name="图片 6" descr="下载 (4)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0471" y="2896092"/>
            <a:ext cx="4665926" cy="3420025"/>
          </a:xfrm>
          <a:prstGeom prst="rect">
            <a:avLst/>
          </a:prstGeom>
        </p:spPr>
      </p:pic>
      <p:pic>
        <p:nvPicPr>
          <p:cNvPr id="8" name="图片 7" descr="下载 (5)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5865" y="2931795"/>
            <a:ext cx="4665926" cy="34200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solidFill>
                  <a:srgbClr val="2965AB"/>
                </a:solidFill>
              </a:rPr>
              <a:t>color</a:t>
            </a:r>
            <a:r>
              <a:rPr kumimoji="1" lang="zh-CN" altLang="en-US" b="1" dirty="0">
                <a:solidFill>
                  <a:srgbClr val="2965AB"/>
                </a:solidFill>
              </a:rPr>
              <a:t>参数</a:t>
            </a:r>
            <a:r>
              <a:rPr kumimoji="1" lang="zh-CN" altLang="en-US" b="1" dirty="0">
                <a:solidFill>
                  <a:srgbClr val="2965AB"/>
                </a:solidFill>
                <a:sym typeface="+mn-ea"/>
              </a:rPr>
              <a:t>改变图形元素颜色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299075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 #直接设置</a:t>
            </a:r>
            <a:r>
              <a:rPr lang="zh-CN" altLang="en-US" sz="18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颜色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 </a:t>
            </a:r>
            <a:r>
              <a:rPr kumimoji="1" lang="zh-CN" altLang="en-US" sz="2000" b="1" dirty="0">
                <a:solidFill>
                  <a:srgbClr val="2965AB"/>
                </a:solidFill>
                <a:sym typeface="+mn-ea"/>
              </a:rPr>
              <a:t>                                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                #设置为某一变量以分类</a:t>
            </a:r>
            <a:endParaRPr kumimoji="1" lang="zh-CN" altLang="zh-CN" sz="2000" b="1" dirty="0">
              <a:solidFill>
                <a:srgbClr val="2965AB"/>
              </a:solidFill>
              <a:sym typeface="+mn-ea"/>
            </a:endParaRPr>
          </a:p>
          <a:p>
            <a:pPr marL="0" lvl="1">
              <a:lnSpc>
                <a:spcPct val="100000"/>
              </a:lnSpc>
              <a:spcBef>
                <a:spcPts val="1000"/>
              </a:spcBef>
              <a:buClr>
                <a:srgbClr val="2965AB"/>
              </a:buClr>
              <a:buSzPct val="100000"/>
              <a:buNone/>
            </a:pPr>
            <a:r>
              <a:rPr lang="en-US" altLang="zh-CN" sz="1800" dirty="0">
                <a:sym typeface="+mn-ea"/>
              </a:rPr>
              <a:t> </a:t>
            </a:r>
          </a:p>
          <a:p>
            <a:pPr marL="0" lvl="1">
              <a:lnSpc>
                <a:spcPct val="100000"/>
              </a:lnSpc>
              <a:spcBef>
                <a:spcPts val="1000"/>
              </a:spcBef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scatter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25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'red'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r>
              <a:rPr lang="pl-PL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</a:t>
            </a:r>
            <a:r>
              <a:rPr lang="pl-PL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pl-PL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pl-PL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scatter</a:t>
            </a:r>
            <a:r>
              <a:rPr lang="pl-PL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pl-PL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</a:t>
            </a:r>
            <a:r>
              <a:rPr lang="pl-PL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pl-PL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</a:t>
            </a:r>
            <a:r>
              <a:rPr lang="pl-PL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pl-PL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pl-PL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pl-PL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25</a:t>
            </a:r>
            <a:r>
              <a:rPr lang="pl-PL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pl-PL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pl-PL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pl-PL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z</a:t>
            </a:r>
            <a:r>
              <a:rPr lang="pl-PL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r>
              <a:rPr lang="pl-PL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endParaRPr lang="en-US" altLang="zh-CN" sz="2000" dirty="0">
              <a:latin typeface="Monaco" panose="020B0509030404040204" pitchFamily="49" charset="0"/>
              <a:sym typeface="+mn-ea"/>
            </a:endParaRPr>
          </a:p>
          <a:p>
            <a:pPr marL="0" lvl="1" algn="l">
              <a:lnSpc>
                <a:spcPct val="100000"/>
              </a:lnSpc>
              <a:spcBef>
                <a:spcPts val="1000"/>
              </a:spcBef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ym typeface="+mn-ea"/>
              </a:rPr>
              <a:t>                                                  </a:t>
            </a:r>
          </a:p>
          <a:p>
            <a:pPr marL="0" lvl="1" algn="l">
              <a:lnSpc>
                <a:spcPct val="100000"/>
              </a:lnSpc>
              <a:spcBef>
                <a:spcPts val="1000"/>
              </a:spcBef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ym typeface="+mn-ea"/>
              </a:rPr>
              <a:t>                                   </a:t>
            </a:r>
          </a:p>
          <a:p>
            <a:pPr marL="0" lvl="1" algn="l">
              <a:lnSpc>
                <a:spcPct val="100000"/>
              </a:lnSpc>
              <a:spcBef>
                <a:spcPts val="1000"/>
              </a:spcBef>
              <a:buClr>
                <a:srgbClr val="2965AB"/>
              </a:buClr>
              <a:buSzPct val="100000"/>
              <a:buNone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2" name="图片 1" descr="下载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220" y="2747645"/>
            <a:ext cx="4665926" cy="3420025"/>
          </a:xfrm>
          <a:prstGeom prst="rect">
            <a:avLst/>
          </a:prstGeom>
        </p:spPr>
      </p:pic>
      <p:pic>
        <p:nvPicPr>
          <p:cNvPr id="3" name="图片 2" descr="下载 (1)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10325" y="2747645"/>
            <a:ext cx="4665926" cy="34200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solidFill>
                  <a:srgbClr val="2965AB"/>
                </a:solidFill>
              </a:rPr>
              <a:t>marker</a:t>
            </a:r>
            <a:r>
              <a:rPr kumimoji="1" lang="zh-CN" altLang="en-US" b="1" dirty="0">
                <a:solidFill>
                  <a:srgbClr val="2965AB"/>
                </a:solidFill>
              </a:rPr>
              <a:t>参数</a:t>
            </a:r>
            <a:r>
              <a:rPr kumimoji="1" lang="zh-CN" altLang="en-US" b="1" dirty="0">
                <a:solidFill>
                  <a:srgbClr val="2965AB"/>
                </a:solidFill>
                <a:sym typeface="+mn-ea"/>
              </a:rPr>
              <a:t>改变图形元素形状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299075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scatter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    </a:t>
            </a:r>
            <a:endParaRPr lang="en-US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25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'red'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marker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'+'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                </a:t>
            </a:r>
            <a:endParaRPr lang="en-US" altLang="zh-CN" sz="2000" dirty="0">
              <a:solidFill>
                <a:srgbClr val="008000"/>
              </a:solidFill>
              <a:highlight>
                <a:srgbClr val="FFFFFF"/>
              </a:highlight>
              <a:latin typeface="Monaco" panose="020B0509030404040204" pitchFamily="49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2" name="图片 1" descr="下载 (2)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0471" y="3293988"/>
            <a:ext cx="4665926" cy="3420025"/>
          </a:xfrm>
          <a:prstGeom prst="rect">
            <a:avLst/>
          </a:prstGeom>
        </p:spPr>
      </p:pic>
      <p:pic>
        <p:nvPicPr>
          <p:cNvPr id="3" name="图片 2" descr="下载 (3)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92240" y="3279249"/>
            <a:ext cx="4665926" cy="34200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31678EB-B082-4AAD-8373-FD95CA8BD3AE}"/>
              </a:ext>
            </a:extLst>
          </p:cNvPr>
          <p:cNvSpPr txBox="1"/>
          <p:nvPr/>
        </p:nvSpPr>
        <p:spPr>
          <a:xfrm>
            <a:off x="6991456" y="1083302"/>
            <a:ext cx="416671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  <a:ea typeface="微软雅黑 Light" panose="020B0502040204020203" pitchFamily="34" charset="-122"/>
              </a:rPr>
              <a:t>plt.scatter(x,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  <a:ea typeface="微软雅黑 Light" panose="020B0502040204020203" pitchFamily="34" charset="-122"/>
              </a:rPr>
              <a:t>            y,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  <a:ea typeface="微软雅黑 Light" panose="020B0502040204020203" pitchFamily="34" charset="-122"/>
              </a:rPr>
              <a:t>            s 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  <a:ea typeface="微软雅黑 Light" panose="020B0502040204020203" pitchFamily="34" charset="-122"/>
              </a:rPr>
              <a:t>25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  <a:ea typeface="微软雅黑 Light" panose="020B0502040204020203" pitchFamily="34" charset="-122"/>
              </a:rPr>
              <a:t>,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  <a:ea typeface="微软雅黑 Light" panose="020B0502040204020203" pitchFamily="34" charset="-122"/>
              </a:rPr>
              <a:t>            c 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  <a:ea typeface="微软雅黑 Light" panose="020B0502040204020203" pitchFamily="34" charset="-122"/>
              </a:rPr>
              <a:t>'green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  <a:ea typeface="微软雅黑 Light" panose="020B0502040204020203" pitchFamily="34" charset="-122"/>
              </a:rPr>
              <a:t>,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  <a:ea typeface="微软雅黑 Light" panose="020B0502040204020203" pitchFamily="34" charset="-122"/>
              </a:rPr>
              <a:t>            marker 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  <a:ea typeface="微软雅黑 Light" panose="020B0502040204020203" pitchFamily="34" charset="-122"/>
              </a:rPr>
              <a:t>'&gt;'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  <a:ea typeface="微软雅黑 Light" panose="020B0502040204020203" pitchFamily="34" charset="-122"/>
              </a:rPr>
              <a:t>)</a:t>
            </a:r>
            <a:endParaRPr lang="zh-CN" altLang="en-US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479376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目录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79376" y="1412776"/>
            <a:ext cx="10081120" cy="309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Aft>
                <a:spcPct val="0"/>
              </a:spcAft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965AB"/>
                </a:solidFill>
                <a:sym typeface="+mn-ea"/>
              </a:rPr>
              <a:t>初识</a:t>
            </a:r>
            <a:r>
              <a:rPr lang="en-US" altLang="zh-CN" sz="2400" b="1" dirty="0">
                <a:solidFill>
                  <a:srgbClr val="2965AB"/>
                </a:solidFill>
                <a:sym typeface="+mn-ea"/>
              </a:rPr>
              <a:t>Matplotlib</a:t>
            </a:r>
            <a:endParaRPr lang="zh-CN" altLang="en-US" sz="2400" b="1" dirty="0">
              <a:solidFill>
                <a:srgbClr val="2965AB"/>
              </a:solidFill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965AB"/>
                </a:solidFill>
              </a:rPr>
              <a:t>绘制基本图表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965AB"/>
                </a:solidFill>
              </a:rPr>
              <a:t>自定义图表样式</a:t>
            </a: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endParaRPr lang="en-US" altLang="zh-CN" sz="2400" b="1" dirty="0">
              <a:solidFill>
                <a:srgbClr val="2965AB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5851839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solidFill>
                  <a:srgbClr val="2965AB"/>
                </a:solidFill>
              </a:rPr>
              <a:t>alpha</a:t>
            </a:r>
            <a:r>
              <a:rPr kumimoji="1" lang="zh-CN" altLang="en-US" b="1" dirty="0">
                <a:solidFill>
                  <a:srgbClr val="2965AB"/>
                </a:solidFill>
              </a:rPr>
              <a:t>参数</a:t>
            </a:r>
            <a:r>
              <a:rPr lang="zh-CN" altLang="en-US" b="1" dirty="0">
                <a:solidFill>
                  <a:srgbClr val="2965AB"/>
                </a:solidFill>
                <a:sym typeface="+mn-ea"/>
              </a:rPr>
              <a:t>改变图形元素的透明度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299075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kumimoji="1" lang="en-US" altLang="zh-CN" sz="2000" b="1" dirty="0">
                <a:solidFill>
                  <a:srgbClr val="2965AB"/>
                </a:solidFill>
                <a:sym typeface="+mn-ea"/>
              </a:rPr>
              <a:t> </a:t>
            </a:r>
            <a:r>
              <a:rPr kumimoji="1" lang="zh-CN" altLang="en-US" sz="2000" b="1" dirty="0">
                <a:solidFill>
                  <a:srgbClr val="2965AB"/>
                </a:solidFill>
                <a:sym typeface="+mn-ea"/>
              </a:rPr>
              <a:t>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scatter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25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'red'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marker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'+'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alpha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0.4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latin typeface="Monaco" panose="020B0509030404040204" pitchFamily="49" charset="0"/>
              <a:sym typeface="+mn-ea"/>
            </a:endParaRPr>
          </a:p>
          <a:p>
            <a:pPr marL="0" lvl="1" algn="l">
              <a:lnSpc>
                <a:spcPct val="100000"/>
              </a:lnSpc>
              <a:spcBef>
                <a:spcPts val="1000"/>
              </a:spcBef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ym typeface="+mn-ea"/>
              </a:rPr>
              <a:t>                                   </a:t>
            </a:r>
          </a:p>
          <a:p>
            <a:pPr marL="0" lvl="1" algn="l">
              <a:lnSpc>
                <a:spcPct val="100000"/>
              </a:lnSpc>
              <a:spcBef>
                <a:spcPts val="1000"/>
              </a:spcBef>
              <a:buClr>
                <a:srgbClr val="2965AB"/>
              </a:buClr>
              <a:buSzPct val="100000"/>
              <a:buNone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6" name="图片 5" descr="下载 (4)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2132856"/>
            <a:ext cx="5304420" cy="388802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80176" y="2733357"/>
            <a:ext cx="31896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散点图中有些点会存在重合覆盖的情况，这样对于观察数据分布会造成影响</a:t>
            </a:r>
          </a:p>
          <a:p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通过设置透明度可以很好地解决此类问题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A4CB5BC-76A2-4CC4-8933-238EF718514D}"/>
              </a:ext>
            </a:extLst>
          </p:cNvPr>
          <p:cNvCxnSpPr/>
          <p:nvPr/>
        </p:nvCxnSpPr>
        <p:spPr>
          <a:xfrm>
            <a:off x="8306149" y="1522043"/>
            <a:ext cx="828000" cy="1008000"/>
          </a:xfrm>
          <a:prstGeom prst="straightConnector1">
            <a:avLst/>
          </a:prstGeom>
          <a:ln w="53975">
            <a:solidFill>
              <a:srgbClr val="2965AB">
                <a:alpha val="50000"/>
              </a:srgb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  <a:sym typeface="+mn-ea"/>
              </a:rPr>
              <a:t>散点图变体</a:t>
            </a:r>
            <a:r>
              <a:rPr kumimoji="1" lang="en-US" altLang="zh-CN" b="1" dirty="0">
                <a:solidFill>
                  <a:srgbClr val="2965AB"/>
                </a:solidFill>
                <a:sym typeface="+mn-ea"/>
              </a:rPr>
              <a:t>——</a:t>
            </a:r>
            <a:r>
              <a:rPr kumimoji="1" lang="zh-CN" altLang="en-US" b="1" dirty="0">
                <a:solidFill>
                  <a:srgbClr val="2965AB"/>
                </a:solidFill>
                <a:sym typeface="+mn-ea"/>
              </a:rPr>
              <a:t>气泡图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425" y="1052830"/>
            <a:ext cx="11212195" cy="539496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# 显示中文</a:t>
            </a:r>
            <a:endParaRPr lang="en-US" altLang="zh-CN" sz="1800" dirty="0">
              <a:sym typeface="+mn-ea"/>
            </a:endParaRPr>
          </a:p>
          <a:p>
            <a:pPr marL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rcParams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'font.sans-serif'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 = 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'SimHei'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</a:t>
            </a:r>
          </a:p>
          <a:p>
            <a:pPr marL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# 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导入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numpy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包</a:t>
            </a:r>
            <a:endParaRPr lang="en-US" altLang="zh-CN" sz="2000" dirty="0">
              <a:solidFill>
                <a:srgbClr val="008000"/>
              </a:solidFill>
              <a:highlight>
                <a:srgbClr val="FFFFFF"/>
              </a:highlight>
              <a:latin typeface="Monaco" panose="020B0509030404040204" pitchFamily="49" charset="0"/>
              <a:sym typeface="+mn-ea"/>
            </a:endParaRPr>
          </a:p>
          <a:p>
            <a:pPr marL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import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numpy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as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np</a:t>
            </a:r>
            <a:endParaRPr lang="en-US" altLang="zh-CN" sz="2000" dirty="0">
              <a:solidFill>
                <a:srgbClr val="008000"/>
              </a:solidFill>
              <a:highlight>
                <a:srgbClr val="FFFFFF"/>
              </a:highlight>
              <a:latin typeface="Monaco" panose="020B0509030404040204" pitchFamily="49" charset="0"/>
              <a:sym typeface="+mn-ea"/>
            </a:endParaRPr>
          </a:p>
          <a:p>
            <a:pPr marL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# </a:t>
            </a:r>
            <a:r>
              <a:rPr lang="en-US" altLang="zh-CN" sz="2000" dirty="0" err="1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设置颜色变量</a:t>
            </a:r>
            <a:endParaRPr lang="en-US" altLang="zh-CN" sz="18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z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'hwy'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scatter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pl-PL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</a:t>
            </a:r>
            <a:r>
              <a:rPr lang="pl-PL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pl-PL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pl-PL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pl-PL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z</a:t>
            </a:r>
            <a:r>
              <a:rPr lang="pl-PL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-</a:t>
            </a:r>
            <a:r>
              <a:rPr lang="pl-PL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np</a:t>
            </a:r>
            <a:r>
              <a:rPr lang="pl-PL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pl-PL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min</a:t>
            </a:r>
            <a:r>
              <a:rPr lang="pl-PL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pl-PL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z</a:t>
            </a:r>
            <a:r>
              <a:rPr lang="pl-PL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))*</a:t>
            </a:r>
            <a:r>
              <a:rPr lang="pl-PL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10</a:t>
            </a:r>
            <a:r>
              <a:rPr lang="pl-PL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pl-PL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z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alpha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0.6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colorbar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show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endParaRPr lang="zh-CN" altLang="en-US" sz="2000" i="1" dirty="0">
              <a:latin typeface="Monaco" panose="020B0509030404040204" pitchFamily="49" charset="0"/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180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180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3" name="图片 2" descr="下载 (1)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312024" y="2091758"/>
            <a:ext cx="5590149" cy="4356032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3921776" y="4401108"/>
            <a:ext cx="806072" cy="1044116"/>
          </a:xfrm>
          <a:prstGeom prst="straightConnector1">
            <a:avLst/>
          </a:prstGeom>
          <a:ln w="38100">
            <a:solidFill>
              <a:srgbClr val="2965AB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151282" y="5531008"/>
            <a:ext cx="187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参数</a:t>
            </a:r>
            <a:r>
              <a:rPr lang="en-US" altLang="zh-CN" sz="1600" b="1" dirty="0"/>
              <a:t>s</a:t>
            </a:r>
            <a:r>
              <a:rPr lang="zh-CN" altLang="en-US" sz="1600" b="1" dirty="0"/>
              <a:t>定义气泡大小，可自定义公式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箱线图函数</a:t>
            </a:r>
            <a:endParaRPr kumimoji="1" lang="en-US" altLang="zh-CN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438428" cy="5544522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kumimoji="1" lang="en-US" altLang="zh-CN" sz="2000" b="1" dirty="0">
                <a:solidFill>
                  <a:srgbClr val="2965AB"/>
                </a:solidFill>
                <a:sym typeface="+mn-ea"/>
              </a:rPr>
              <a:t>基础函数：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boxplot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sym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vert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widths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patch_artist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showmeans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None,</a:t>
            </a:r>
            <a:endParaRPr lang="en-US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    showfliers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labels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flierprops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latin typeface="Monaco" panose="020B0509030404040204" pitchFamily="49" charset="0"/>
              <a:sym typeface="+mn-ea"/>
            </a:endParaRPr>
          </a:p>
          <a:p>
            <a:pPr lvl="0" algn="l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kumimoji="1" lang="en-US" altLang="zh-CN" sz="2000" b="1" dirty="0">
                <a:solidFill>
                  <a:srgbClr val="2965AB"/>
                </a:solidFill>
                <a:sym typeface="+mn-ea"/>
              </a:rPr>
              <a:t>参数：</a:t>
            </a:r>
            <a:endParaRPr lang="zh-CN" altLang="en-US" sz="2330" dirty="0">
              <a:sym typeface="+mn-ea"/>
            </a:endParaRPr>
          </a:p>
          <a:p>
            <a:pPr lvl="1" algn="l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x：指定要绘制箱线图的数据</a:t>
            </a:r>
          </a:p>
          <a:p>
            <a:pPr lvl="1" algn="l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sym：指定异常点的形状</a:t>
            </a:r>
          </a:p>
          <a:p>
            <a:pPr marL="457200" lvl="1" indent="0" algn="l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vert：是否需要将箱线图垂直摆放，默认垂直摆放</a:t>
            </a:r>
          </a:p>
          <a:p>
            <a:pPr marL="457200" lvl="1" indent="0" algn="l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widths：指定箱线图的宽度，默认为0.5</a:t>
            </a:r>
          </a:p>
          <a:p>
            <a:pPr marL="457200" lvl="1" indent="0" algn="l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patch_artist：是否填充箱体的颜色</a:t>
            </a:r>
          </a:p>
          <a:p>
            <a:pPr marL="457200" lvl="1" indent="0" algn="l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kumimoji="1" lang="zh-CN" altLang="en-US" sz="2000" b="1" dirty="0">
                <a:solidFill>
                  <a:srgbClr val="2965AB"/>
                </a:solidFill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showmeans：是否显示均值，默认不显示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228600" lvl="1" indent="0" algn="l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 showfliers：是否显示异常值，默认显示</a:t>
            </a:r>
          </a:p>
          <a:p>
            <a:pPr marL="457200" lvl="1" algn="l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 labels：为箱线图添加标签</a:t>
            </a:r>
          </a:p>
          <a:p>
            <a:pPr marL="457200" lvl="1" algn="l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 fl</a:t>
            </a:r>
            <a:r>
              <a:rPr lang="en-US" altLang="zh-CN" sz="2000" dirty="0" err="1">
                <a:sym typeface="+mn-ea"/>
              </a:rPr>
              <a:t>i</a:t>
            </a:r>
            <a:r>
              <a:rPr lang="zh-CN" altLang="en-US" sz="2000" dirty="0">
                <a:sym typeface="+mn-ea"/>
              </a:rPr>
              <a:t>erprops：设置异常值的属性，如形状、大小、填充色等</a:t>
            </a:r>
          </a:p>
          <a:p>
            <a:pPr marL="457200" lvl="1" algn="l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  </a:t>
            </a:r>
            <a:endParaRPr lang="en-US" altLang="zh-CN" sz="2000" i="1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763284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箱线图</a:t>
            </a:r>
            <a:r>
              <a:rPr kumimoji="1" lang="zh-CN" altLang="en-US" b="1" dirty="0">
                <a:solidFill>
                  <a:srgbClr val="2965AB"/>
                </a:solidFill>
                <a:sym typeface="+mn-ea"/>
              </a:rPr>
              <a:t>展示每加仑城市里程数据的离散程度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66800"/>
            <a:ext cx="11212195" cy="544830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boxplot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labels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zh-CN" altLang="en-US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每加仑城市里程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])</a:t>
            </a:r>
            <a:endParaRPr lang="zh-CN" altLang="en-US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title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zh-CN" altLang="en-US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城市里程箱线图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show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endParaRPr kumimoji="1" lang="zh-CN" altLang="en-US" sz="2000" b="1" dirty="0">
              <a:solidFill>
                <a:srgbClr val="2965AB"/>
              </a:solidFill>
              <a:latin typeface="Monaco" panose="020B0509030404040204" pitchFamily="49" charset="0"/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3" name="图片 2" descr="下载 (6)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9936" y="1772815"/>
            <a:ext cx="6011005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箱线图优化</a:t>
            </a:r>
            <a:endParaRPr kumimoji="1" lang="en-US" altLang="zh-CN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66800"/>
            <a:ext cx="11212195" cy="544830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kumimoji="1" lang="zh-CN" altLang="en-US" sz="2000" b="1" dirty="0">
              <a:solidFill>
                <a:srgbClr val="2965AB"/>
              </a:solidFill>
              <a:latin typeface="Monaco" panose="020B0509030404040204" pitchFamily="49" charset="0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boxplot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labels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zh-CN" altLang="en-US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每加仑城市里程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],</a:t>
            </a:r>
            <a:endParaRPr lang="zh-CN" altLang="en-US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vert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False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widths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0.1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patch_artist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True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title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zh-CN" altLang="en-US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城市里程箱线图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r>
              <a:rPr lang="zh-CN" altLang="en-US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endParaRPr kumimoji="1" lang="zh-CN" altLang="en-US" sz="2000" b="1" dirty="0">
              <a:solidFill>
                <a:srgbClr val="2965AB"/>
              </a:solidFill>
              <a:latin typeface="Monaco" panose="020B0509030404040204" pitchFamily="49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2" name="图片 1" descr="下载 (7)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3422" y="1858645"/>
            <a:ext cx="5978500" cy="367202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箱线图优化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44830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boxplot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labels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zh-CN" altLang="en-US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每加仑城市里程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],</a:t>
            </a:r>
            <a:r>
              <a:rPr lang="zh-CN" altLang="en-US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patch_artist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True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showmeans = True,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boxprops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{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'color'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: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'black'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'facecolor'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: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'#9999ff'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},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flierprops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{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'markerfacecolor'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: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'red'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'color'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: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'black'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})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title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zh-CN" altLang="en-US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城市里程箱线图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kumimoji="1" lang="zh-CN" altLang="en-US" sz="2000" b="1" dirty="0">
              <a:solidFill>
                <a:srgbClr val="2965AB"/>
              </a:solidFill>
              <a:latin typeface="Monaco" panose="020B0509030404040204" pitchFamily="49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9" name="图片 8" descr="下载 (9)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0370" y="2740804"/>
            <a:ext cx="5510128" cy="396002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44830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it-IT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#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定义数据集中的“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suv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”汽车的高速里程</a:t>
            </a:r>
            <a:endParaRPr lang="it-IT" altLang="zh-CN" sz="2000" dirty="0">
              <a:solidFill>
                <a:srgbClr val="0080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X1 = data[data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it-IT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'class</a:t>
            </a:r>
            <a:r>
              <a:rPr lang="en-US" altLang="it-IT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 == </a:t>
            </a:r>
            <a:r>
              <a:rPr lang="it-IT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'suv'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].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hwy</a:t>
            </a:r>
          </a:p>
          <a:p>
            <a:pPr marL="0" indent="0">
              <a:buNone/>
            </a:pPr>
            <a:endParaRPr lang="it-IT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it-IT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#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定义数据集中的“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compact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”汽车的高速里程</a:t>
            </a:r>
            <a:endParaRPr lang="it-IT" altLang="zh-CN" sz="2000" dirty="0">
              <a:solidFill>
                <a:srgbClr val="0080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X2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'class'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 ==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'compact'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hwy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it-IT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#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定义数据集中的“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subcompact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”汽车的高速里程</a:t>
            </a:r>
            <a:endParaRPr lang="en-US" altLang="zh-CN" sz="2000" dirty="0">
              <a:solidFill>
                <a:srgbClr val="0080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X3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'class'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 ==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5F5F"/>
                </a:solidFill>
                <a:latin typeface="Monaco" panose="020B0509030404040204" pitchFamily="49" charset="0"/>
              </a:rPr>
              <a:t>subcompact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hwy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it-IT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#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定义数据集中的“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midsize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”汽车的高速里程</a:t>
            </a:r>
            <a:endParaRPr lang="en-US" altLang="zh-CN" sz="2000" dirty="0">
              <a:solidFill>
                <a:srgbClr val="0080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X4 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it-IT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it-IT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'class</a:t>
            </a:r>
            <a:r>
              <a:rPr lang="en-US" altLang="it-IT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 == </a:t>
            </a:r>
            <a:r>
              <a:rPr lang="it-IT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'midsize'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].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hwy</a:t>
            </a:r>
          </a:p>
          <a:p>
            <a:pPr marL="0" indent="0">
              <a:buNone/>
            </a:pPr>
            <a:endParaRPr lang="it-IT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it-IT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 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[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X1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X2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X3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X4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</a:t>
            </a:r>
          </a:p>
          <a:p>
            <a:pPr marL="0" indent="0">
              <a:buNone/>
            </a:pPr>
            <a:endParaRPr lang="it-IT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sp>
        <p:nvSpPr>
          <p:cNvPr id="4" name="文本占位符 1"/>
          <p:cNvSpPr txBox="1"/>
          <p:nvPr/>
        </p:nvSpPr>
        <p:spPr>
          <a:xfrm>
            <a:off x="479376" y="116632"/>
            <a:ext cx="8064896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分组箱线图展示四种汽车类型高速里程的分布情况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44830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boxplot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ndata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labels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'suv'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 err="1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compact'</a:t>
            </a:r>
            <a:r>
              <a:rPr lang="en-US" altLang="zh-CN" sz="2000" dirty="0" err="1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 err="1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'subcompact'</a:t>
            </a:r>
            <a:r>
              <a:rPr lang="en-US" altLang="zh-CN" sz="2000" dirty="0" err="1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 err="1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'midsize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patch_artist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True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showfliers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False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title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zh-CN" altLang="en-US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不同汽车类型的高速里程分组箱线图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sp>
        <p:nvSpPr>
          <p:cNvPr id="4" name="文本占位符 1"/>
          <p:cNvSpPr txBox="1"/>
          <p:nvPr/>
        </p:nvSpPr>
        <p:spPr>
          <a:xfrm>
            <a:off x="479376" y="116632"/>
            <a:ext cx="849694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分组箱线图展示四种汽车类型高速里程的分布情况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D19BE9-74E3-4ADF-8D4C-E3961AA90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2420888"/>
            <a:ext cx="4887010" cy="360234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直方图</a:t>
            </a:r>
            <a:r>
              <a:rPr kumimoji="1" lang="zh-CN" altLang="en-US" b="1" dirty="0">
                <a:solidFill>
                  <a:srgbClr val="2965AB"/>
                </a:solidFill>
                <a:sym typeface="+mn-ea"/>
              </a:rPr>
              <a:t>函数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299075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基础函数：</a:t>
            </a:r>
            <a:endParaRPr lang="en-US" altLang="zh-CN" sz="2000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plt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hist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 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it-IT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it-IT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bins 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it-IT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it-IT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normed 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it-IT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it-IT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facecolor 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it-IT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edgecolor 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it-IT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it-IT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alpha 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it-IT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latin typeface="Monaco" panose="020B0509030404040204" pitchFamily="49" charset="0"/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参数：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data:必选参数，绘图数据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bins:直方图的长条形数目，可选项，默认为10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normed:是否将直方图向量归一化，可选项，默认为0，显示频数。=1，显示频率。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facecolor:长条形的颜色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edgecolor:长条形边框的颜色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alpha:透明度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180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简单直方图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299075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ym typeface="+mn-ea"/>
              </a:rPr>
              <a:t> 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'cty'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 err="1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hist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facecolor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'blue'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edgecolor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'black'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title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zh-CN" altLang="en-US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城市里程直方图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xlabel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zh-CN" altLang="en-US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城市里程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ylabel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zh-CN" altLang="en-US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频数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show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endParaRPr lang="en-US" altLang="zh-CN" sz="2000" dirty="0">
              <a:latin typeface="Monaco" panose="020B0509030404040204" pitchFamily="49" charset="0"/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ym typeface="+mn-ea"/>
              </a:rPr>
              <a:t> 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2" name="图片 1" descr="下载 (1)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62220" y="1506220"/>
            <a:ext cx="6060447" cy="43920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479425" y="188595"/>
            <a:ext cx="4867910" cy="5295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目录</a:t>
            </a:r>
          </a:p>
        </p:txBody>
      </p:sp>
      <p:sp>
        <p:nvSpPr>
          <p:cNvPr id="3" name="Rectangle 3"/>
          <p:cNvSpPr txBox="1"/>
          <p:nvPr/>
        </p:nvSpPr>
        <p:spPr>
          <a:xfrm>
            <a:off x="479425" y="1306195"/>
            <a:ext cx="10081895" cy="30968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base" latinLnBrk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965AB"/>
              </a:buClr>
              <a:buSzPct val="50000"/>
              <a:buFont typeface="Wingdings" panose="05000000000000000000"/>
              <a:buChar char="l"/>
            </a:pPr>
            <a:r>
              <a:rPr lang="en-US" altLang="ko-KR" sz="2400" b="1" strike="noStrike" cap="none" dirty="0">
                <a:solidFill>
                  <a:srgbClr val="2965AB"/>
                </a:solidFill>
                <a:latin typeface="微软雅黑 Light" charset="0"/>
                <a:ea typeface="微软雅黑 Light" charset="0"/>
              </a:rPr>
              <a:t>初识Matplotlib</a:t>
            </a:r>
            <a:endParaRPr lang="ko-KR" altLang="en-US" sz="2400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  <a:p>
            <a:pPr marL="685800" indent="-228600" algn="l" defTabSz="914400" fontAlgn="base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SzPct val="50000"/>
              <a:buFont typeface="Wingdings" panose="05000000000000000000"/>
              <a:buChar char="l"/>
            </a:pPr>
            <a:r>
              <a:rPr lang="en-US" altLang="ko-KR" sz="2055" b="1" strike="noStrike" cap="none" dirty="0">
                <a:solidFill>
                  <a:srgbClr val="2965AB"/>
                </a:solidFill>
                <a:latin typeface="微软雅黑 Light" charset="0"/>
                <a:ea typeface="微软雅黑 Light" charset="0"/>
              </a:rPr>
              <a:t>Matplotlib简介</a:t>
            </a:r>
            <a:endParaRPr lang="ko-KR" altLang="en-US" sz="2055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  <a:p>
            <a:pPr marL="685800" indent="-228600" algn="l" defTabSz="914400" fontAlgn="base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SzPct val="50000"/>
              <a:buFont typeface="Wingdings" panose="05000000000000000000"/>
              <a:buChar char="l"/>
            </a:pPr>
            <a:r>
              <a:rPr lang="en-US" altLang="ko-KR" sz="2055" b="1" strike="noStrike" cap="none" dirty="0">
                <a:solidFill>
                  <a:srgbClr val="2965AB"/>
                </a:solidFill>
                <a:latin typeface="微软雅黑 Light" charset="0"/>
                <a:ea typeface="微软雅黑 Light" charset="0"/>
              </a:rPr>
              <a:t>图形的组成与层次</a:t>
            </a:r>
            <a:endParaRPr lang="ko-KR" altLang="en-US" sz="2055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  <a:p>
            <a:pPr marL="685800" indent="-228600" algn="l" defTabSz="914400" fontAlgn="base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SzPct val="50000"/>
              <a:buFont typeface="Wingdings" panose="05000000000000000000"/>
              <a:buChar char="l"/>
            </a:pPr>
            <a:r>
              <a:rPr lang="en-US" altLang="ko-KR" sz="2055" b="1" strike="noStrike" cap="none" dirty="0">
                <a:solidFill>
                  <a:srgbClr val="2965AB"/>
                </a:solidFill>
                <a:latin typeface="微软雅黑 Light" charset="0"/>
                <a:ea typeface="微软雅黑 Light" charset="0"/>
              </a:rPr>
              <a:t>Matplotlib的层次结构</a:t>
            </a:r>
            <a:endParaRPr lang="ko-KR" altLang="en-US" sz="2055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  <a:p>
            <a:pPr marL="685800" indent="-228600" algn="l" defTabSz="914400" fontAlgn="base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SzPct val="50000"/>
              <a:buFont typeface="Wingdings" panose="05000000000000000000"/>
              <a:buChar char="l"/>
            </a:pPr>
            <a:r>
              <a:rPr lang="en-US" altLang="ko-KR" sz="2055" b="1" strike="noStrike" cap="none" dirty="0">
                <a:solidFill>
                  <a:srgbClr val="2965AB"/>
                </a:solidFill>
                <a:latin typeface="微软雅黑 Light" charset="0"/>
                <a:ea typeface="微软雅黑 Light" charset="0"/>
              </a:rPr>
              <a:t>Matplotlib安装</a:t>
            </a:r>
            <a:endParaRPr lang="ko-KR" altLang="en-US" sz="2055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  <a:p>
            <a:pPr marL="685800" indent="-228600" algn="l" defTabSz="914400" fontAlgn="base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SzPct val="50000"/>
              <a:buFont typeface="Wingdings" panose="05000000000000000000"/>
              <a:buChar char="l"/>
            </a:pPr>
            <a:r>
              <a:rPr lang="en-US" altLang="ko-KR" sz="2055" b="1" strike="noStrike" cap="none" dirty="0">
                <a:solidFill>
                  <a:srgbClr val="2965AB"/>
                </a:solidFill>
                <a:latin typeface="微软雅黑 Light" charset="0"/>
                <a:ea typeface="微软雅黑 Light" charset="0"/>
              </a:rPr>
              <a:t>Matplotlib工具箱</a:t>
            </a:r>
            <a:endParaRPr lang="ko-KR" altLang="en-US" sz="2055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  <a:p>
            <a:pPr marL="228600" indent="-228600" algn="l" defTabSz="914400" fontAlgn="base" latinLnBrk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965AB"/>
              </a:buClr>
              <a:buSzPct val="50000"/>
              <a:buFont typeface="Wingdings" panose="05000000000000000000"/>
              <a:buChar char="l"/>
            </a:pPr>
            <a:r>
              <a:rPr lang="en-US" altLang="ko-KR" sz="2400" b="1" strike="noStrike" cap="none" dirty="0">
                <a:solidFill>
                  <a:schemeClr val="bg1">
                    <a:lumMod val="50000"/>
                    <a:alpha val="50000"/>
                  </a:schemeClr>
                </a:solidFill>
                <a:latin typeface="微软雅黑 Light" charset="0"/>
                <a:ea typeface="微软雅黑 Light" charset="0"/>
              </a:rPr>
              <a:t>绘制基本图表</a:t>
            </a:r>
            <a:endParaRPr lang="ko-KR" altLang="en-US" sz="2400" b="1" strike="noStrike" cap="none" dirty="0">
              <a:solidFill>
                <a:schemeClr val="bg1">
                  <a:lumMod val="50000"/>
                  <a:alpha val="50000"/>
                </a:schemeClr>
              </a:solidFill>
              <a:latin typeface="微软雅黑 Light" charset="0"/>
              <a:ea typeface="微软雅黑 Light" charset="0"/>
            </a:endParaRPr>
          </a:p>
          <a:p>
            <a:pPr marL="228600" indent="-228600" algn="l" defTabSz="914400" fontAlgn="base" latinLnBrk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965AB"/>
              </a:buClr>
              <a:buSzPct val="50000"/>
              <a:buFont typeface="Wingdings" panose="05000000000000000000"/>
              <a:buChar char="l"/>
            </a:pPr>
            <a:r>
              <a:rPr lang="en-US" altLang="ko-KR" sz="2400" b="1" strike="noStrike" cap="none" dirty="0">
                <a:solidFill>
                  <a:schemeClr val="bg1">
                    <a:lumMod val="50000"/>
                    <a:alpha val="50000"/>
                  </a:schemeClr>
                </a:solidFill>
                <a:latin typeface="微软雅黑 Light" charset="0"/>
                <a:ea typeface="微软雅黑 Light" charset="0"/>
              </a:rPr>
              <a:t>自定义图表样式</a:t>
            </a:r>
            <a:endParaRPr lang="ko-KR" altLang="en-US" sz="2400" b="1" strike="noStrike" cap="none" dirty="0">
              <a:solidFill>
                <a:srgbClr val="000000">
                  <a:alpha val="60052"/>
                </a:srgbClr>
              </a:solidFill>
              <a:latin typeface="微软雅黑 Light" charset="0"/>
              <a:ea typeface="微软雅黑 Light" charset="0"/>
            </a:endParaRPr>
          </a:p>
          <a:p>
            <a:pPr marL="228600" indent="-228600" algn="l" defTabSz="914400" fontAlgn="auto" latinLnBrk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endParaRPr lang="ko-KR" altLang="en-US" sz="2400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直方图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299075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kumimoji="1" lang="zh-CN" altLang="en-US" sz="2000" b="1" dirty="0">
                <a:solidFill>
                  <a:srgbClr val="2965AB"/>
                </a:solidFill>
                <a:sym typeface="+mn-ea"/>
              </a:rPr>
              <a:t>  </a:t>
            </a: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hist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facecolor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'red'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edgecolor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'black'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bins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15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i="1" dirty="0">
              <a:latin typeface="Monaco" panose="020B0509030404040204" pitchFamily="49" charset="0"/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3" name="图片 2" descr="下载 (4)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47335" y="1431290"/>
            <a:ext cx="5861744" cy="424803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644199" y="4143963"/>
            <a:ext cx="2209800" cy="36830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</a:rPr>
              <a:t>改变条状图的个数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2250181" y="3435074"/>
            <a:ext cx="788035" cy="670560"/>
          </a:xfrm>
          <a:prstGeom prst="straightConnector1">
            <a:avLst/>
          </a:prstGeom>
          <a:ln w="38100">
            <a:solidFill>
              <a:srgbClr val="0070C0">
                <a:alpha val="56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饼图函数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299075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kumimoji="1" lang="zh-CN" altLang="en-US" sz="2000" b="1" dirty="0">
                <a:solidFill>
                  <a:srgbClr val="2965AB"/>
                </a:solidFill>
                <a:sym typeface="+mn-ea"/>
              </a:rPr>
              <a:t>基础函数：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pie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explode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labels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colors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autopct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pctdistance 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it-IT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 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shadow 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it-IT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  </a:t>
            </a:r>
          </a:p>
          <a:p>
            <a:pPr marL="0" indent="0">
              <a:buNone/>
            </a:pP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radius 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it-IT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 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 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it-IT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r>
              <a:rPr lang="zh-CN" altLang="en-US" sz="2000" dirty="0">
                <a:latin typeface="Monaco" panose="020B0509030404040204" pitchFamily="49" charset="0"/>
                <a:sym typeface="+mn-ea"/>
              </a:rPr>
              <a:t> </a:t>
            </a:r>
            <a:endParaRPr lang="en-US" altLang="zh-CN" sz="2000" dirty="0">
              <a:latin typeface="Monaco" panose="020B0509030404040204" pitchFamily="49" charset="0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Monaco" panose="020B0509030404040204" pitchFamily="49" charset="0"/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latin typeface="Monaco" panose="020B0509030404040204" pitchFamily="49" charset="0"/>
              <a:sym typeface="+mn-ea"/>
            </a:endParaRPr>
          </a:p>
          <a:p>
            <a:pPr lvl="0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kumimoji="1" lang="zh-CN" altLang="en-US" sz="2000" b="1" dirty="0">
                <a:solidFill>
                  <a:srgbClr val="2965AB"/>
                </a:solidFill>
                <a:sym typeface="+mn-ea"/>
              </a:rPr>
              <a:t>参数：</a:t>
            </a:r>
            <a:endParaRPr lang="zh-CN" altLang="en-US" sz="233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labels  :(每一块)饼图外侧显示的说明文字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explode :(每一块)离开中心距离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shadow  :在饼图下面画一个阴影。默认值：False，即不画阴影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autopct :控制饼图内百分比设置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pctdistance :指定autopct的位置刻度,默认值为0.6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radius  :控制饼图半径，默认值为1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180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饼图反映各汽车类型所占比例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299075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x1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‘class’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value_counts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().</a:t>
            </a: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index</a:t>
            </a:r>
            <a:r>
              <a:rPr lang="en-US" altLang="zh-CN" sz="2000" dirty="0" err="1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tolist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  #</a:t>
            </a:r>
            <a:r>
              <a:rPr lang="zh-CN" altLang="en-US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以列表方式提取类型名称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y1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‘class’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value_counts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().</a:t>
            </a: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tolist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  #</a:t>
            </a:r>
            <a:r>
              <a:rPr lang="zh-CN" altLang="en-US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以列表方式提取频数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endParaRPr lang="es-ES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s-E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s-E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pie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s-E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y1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s-E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labels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s-E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x1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s-E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title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zh-CN" altLang="en-US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汽车类型分类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show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endParaRPr kumimoji="1" lang="zh-CN" altLang="en-US" sz="2000" b="1" dirty="0">
              <a:solidFill>
                <a:srgbClr val="2965AB"/>
              </a:solidFill>
              <a:latin typeface="Monaco" panose="020B0509030404040204" pitchFamily="49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3" name="图片 2" descr="下载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785" y="1998345"/>
            <a:ext cx="5079836" cy="468003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74168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solidFill>
                  <a:srgbClr val="2965AB"/>
                </a:solidFill>
              </a:rPr>
              <a:t>explode</a:t>
            </a:r>
            <a:r>
              <a:rPr kumimoji="1" lang="zh-CN" altLang="en-US" b="1" dirty="0">
                <a:solidFill>
                  <a:srgbClr val="2965AB"/>
                </a:solidFill>
              </a:rPr>
              <a:t>参数</a:t>
            </a:r>
            <a:r>
              <a:rPr kumimoji="1" lang="zh-CN" altLang="en-US" b="1" dirty="0">
                <a:solidFill>
                  <a:srgbClr val="2965AB"/>
                </a:solidFill>
                <a:sym typeface="+mn-ea"/>
              </a:rPr>
              <a:t>改变每一块饼图离开中心的距离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299075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1800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#将第三块分离出来</a:t>
            </a:r>
            <a:endParaRPr lang="en-US" altLang="zh-CN" sz="1800" dirty="0">
              <a:solidFill>
                <a:srgbClr val="008000"/>
              </a:solidFill>
              <a:highlight>
                <a:srgbClr val="FFFFFF"/>
              </a:highlight>
              <a:latin typeface="Monaco" panose="020B0509030404040204" pitchFamily="49" charset="0"/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explode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0.1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pie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y1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explode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explode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labels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x1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plt.show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()</a:t>
            </a:r>
            <a:endParaRPr lang="zh-CN" altLang="en-US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latin typeface="Monaco" panose="020B0509030404040204" pitchFamily="49" charset="0"/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latin typeface="Monaco" panose="020B0509030404040204" pitchFamily="49" charset="0"/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431704" y="2276872"/>
            <a:ext cx="360040" cy="432048"/>
          </a:xfrm>
          <a:prstGeom prst="straightConnector1">
            <a:avLst/>
          </a:prstGeom>
          <a:ln w="38100">
            <a:solidFill>
              <a:srgbClr val="2965AB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2044" y="1910352"/>
            <a:ext cx="20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</a:t>
            </a:r>
            <a:r>
              <a:rPr lang="zh-CN" altLang="en-US" b="1" dirty="0"/>
              <a:t>就是默认不离开</a:t>
            </a:r>
          </a:p>
        </p:txBody>
      </p:sp>
      <p:pic>
        <p:nvPicPr>
          <p:cNvPr id="3" name="图片 2" descr="下载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585" y="1910080"/>
            <a:ext cx="5235989" cy="468003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solidFill>
                  <a:srgbClr val="2965AB"/>
                </a:solidFill>
              </a:rPr>
              <a:t>shadow</a:t>
            </a:r>
            <a:r>
              <a:rPr kumimoji="1" lang="zh-CN" altLang="en-US" b="1" dirty="0">
                <a:solidFill>
                  <a:srgbClr val="2965AB"/>
                </a:solidFill>
              </a:rPr>
              <a:t>参数决定是否阴影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299075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kumimoji="1" lang="en-US" altLang="zh-CN" sz="2000" b="1" dirty="0">
                <a:solidFill>
                  <a:srgbClr val="2965AB"/>
                </a:solidFill>
                <a:sym typeface="+mn-ea"/>
              </a:rPr>
              <a:t>默认值为False，即没有阴影，将其改为True，显示结果如下: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   </a:t>
            </a:r>
            <a:endParaRPr lang="zh-CN" altLang="en-US" sz="1800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</a:t>
            </a: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pie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y1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explode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explode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labels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x1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shadow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True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kumimoji="1" lang="en-US" altLang="zh-CN" sz="2000" b="1" dirty="0">
              <a:solidFill>
                <a:srgbClr val="2965AB"/>
              </a:solidFill>
              <a:highlight>
                <a:srgbClr val="FFFFFF"/>
              </a:highlight>
              <a:latin typeface="Monaco" panose="020B0509030404040204" pitchFamily="49" charset="0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plt.show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()</a:t>
            </a:r>
            <a:endParaRPr lang="zh-CN" altLang="en-US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2" name="图片 1" descr="下载 (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5" y="1671955"/>
            <a:ext cx="5235989" cy="468003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6048672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solidFill>
                  <a:srgbClr val="2965AB"/>
                </a:solidFill>
              </a:rPr>
              <a:t>autopct</a:t>
            </a:r>
            <a:r>
              <a:rPr kumimoji="1" lang="zh-CN" altLang="en-US" b="1" dirty="0">
                <a:solidFill>
                  <a:srgbClr val="2965AB"/>
                </a:solidFill>
              </a:rPr>
              <a:t>参数</a:t>
            </a:r>
            <a:r>
              <a:rPr kumimoji="1" lang="en-US" altLang="zh-CN" b="1" dirty="0">
                <a:solidFill>
                  <a:srgbClr val="2965AB"/>
                </a:solidFill>
                <a:sym typeface="+mn-ea"/>
              </a:rPr>
              <a:t>控制饼图内百分比设置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299075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kumimoji="1" lang="en-US" altLang="zh-CN" sz="2000" b="1" dirty="0">
                <a:solidFill>
                  <a:srgbClr val="2965AB"/>
                </a:solidFill>
                <a:sym typeface="+mn-ea"/>
              </a:rPr>
              <a:t>可使用format字符串或者format function</a:t>
            </a: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kumimoji="1" lang="en-US" altLang="zh-CN" sz="2000" b="1" dirty="0">
                <a:solidFill>
                  <a:srgbClr val="2965AB"/>
                </a:solidFill>
                <a:sym typeface="+mn-ea"/>
              </a:rPr>
              <a:t>'%1.1f'：指小数点后保留一位有效数值</a:t>
            </a: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kumimoji="1" lang="en-US" altLang="zh-CN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kumimoji="1" lang="en-US" altLang="zh-CN" sz="2000" b="1" dirty="0">
              <a:solidFill>
                <a:srgbClr val="2965AB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pie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y1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explode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explode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labels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x1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autopct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'%1.1f'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shadow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True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plt.show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()</a:t>
            </a:r>
            <a:endParaRPr lang="zh-CN" altLang="en-US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latin typeface="Monaco" panose="020B0509030404040204" pitchFamily="49" charset="0"/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2" name="图片 1" descr="下载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195" y="1586865"/>
            <a:ext cx="5235989" cy="468003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b="1" dirty="0">
                <a:solidFill>
                  <a:srgbClr val="2965AB"/>
                </a:solidFill>
              </a:rPr>
              <a:t>添加图例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299075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kumimoji="1" lang="en-US" altLang="zh-CN" sz="2000" b="1" dirty="0">
                <a:solidFill>
                  <a:srgbClr val="2965AB"/>
                </a:solidFill>
                <a:sym typeface="+mn-ea"/>
              </a:rPr>
              <a:t>loc </a:t>
            </a:r>
            <a:r>
              <a:rPr kumimoji="1" lang="zh-CN" altLang="en-US" sz="2000" b="1" dirty="0">
                <a:solidFill>
                  <a:srgbClr val="2965AB"/>
                </a:solidFill>
                <a:sym typeface="+mn-ea"/>
              </a:rPr>
              <a:t>：图例位置</a:t>
            </a:r>
            <a:endParaRPr kumimoji="1" lang="en-US" altLang="zh-CN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kumimoji="1" lang="en-US" altLang="zh-CN" sz="2000" b="1" dirty="0" err="1">
                <a:solidFill>
                  <a:srgbClr val="2965AB"/>
                </a:solidFill>
                <a:sym typeface="+mn-ea"/>
              </a:rPr>
              <a:t>bbox_to_anchor</a:t>
            </a:r>
            <a:r>
              <a:rPr kumimoji="1" lang="en-US" altLang="zh-CN" sz="2000" b="1" dirty="0">
                <a:solidFill>
                  <a:srgbClr val="2965AB"/>
                </a:solidFill>
                <a:sym typeface="+mn-ea"/>
              </a:rPr>
              <a:t> </a:t>
            </a:r>
            <a:r>
              <a:rPr kumimoji="1" lang="zh-CN" altLang="en-US" sz="2000" b="1" dirty="0">
                <a:solidFill>
                  <a:srgbClr val="2965AB"/>
                </a:solidFill>
                <a:sym typeface="+mn-ea"/>
              </a:rPr>
              <a:t>：图例框位置（比</a:t>
            </a:r>
            <a:r>
              <a:rPr kumimoji="1" lang="en-US" altLang="zh-CN" sz="2000" b="1" dirty="0">
                <a:solidFill>
                  <a:srgbClr val="2965AB"/>
                </a:solidFill>
                <a:sym typeface="+mn-ea"/>
              </a:rPr>
              <a:t>loc</a:t>
            </a:r>
            <a:r>
              <a:rPr kumimoji="1" lang="zh-CN" altLang="en-US" sz="2000" b="1" dirty="0">
                <a:solidFill>
                  <a:srgbClr val="2965AB"/>
                </a:solidFill>
                <a:sym typeface="+mn-ea"/>
              </a:rPr>
              <a:t>更详细）</a:t>
            </a:r>
            <a:endParaRPr kumimoji="1" lang="en-US" altLang="zh-CN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kumimoji="1" lang="en-US" altLang="zh-CN" sz="2000" b="1" dirty="0">
                <a:solidFill>
                  <a:srgbClr val="2965AB"/>
                </a:solidFill>
                <a:sym typeface="+mn-ea"/>
              </a:rPr>
              <a:t>borderaxespad </a:t>
            </a:r>
            <a:r>
              <a:rPr kumimoji="1" lang="zh-CN" altLang="en-US" sz="2000" b="1" dirty="0">
                <a:solidFill>
                  <a:srgbClr val="2965AB"/>
                </a:solidFill>
                <a:sym typeface="+mn-ea"/>
              </a:rPr>
              <a:t>：</a:t>
            </a:r>
            <a:r>
              <a:rPr kumimoji="1" lang="en-US" altLang="zh-CN" sz="2000" b="1" dirty="0">
                <a:solidFill>
                  <a:srgbClr val="2965AB"/>
                </a:solidFill>
                <a:sym typeface="+mn-ea"/>
              </a:rPr>
              <a:t>图例的内边距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legend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loc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'upper right'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fontsize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10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bbox_to_anchor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(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1.5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1.2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borderaxespad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0.3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kumimoji="1" lang="zh-CN" altLang="en-US" sz="2000" b="1" dirty="0">
              <a:solidFill>
                <a:srgbClr val="2965AB"/>
              </a:solidFill>
              <a:latin typeface="Monaco" panose="020B0509030404040204" pitchFamily="49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dirty="0">
              <a:solidFill>
                <a:srgbClr val="008000"/>
              </a:solidFill>
              <a:highlight>
                <a:srgbClr val="FFFFFF"/>
              </a:highlight>
              <a:latin typeface="Monaco" panose="020B0509030404040204" pitchFamily="49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2" name="图片 1" descr="下载 (5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790" y="1452245"/>
            <a:ext cx="5964089" cy="450003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条形图函数</a:t>
            </a:r>
            <a:endParaRPr kumimoji="1" lang="en-US" altLang="zh-CN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7840" y="1052830"/>
            <a:ext cx="11212195" cy="5299075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kumimoji="1" lang="zh-CN" altLang="en-US" sz="2000" b="1" dirty="0">
                <a:solidFill>
                  <a:srgbClr val="2965AB"/>
                </a:solidFill>
                <a:sym typeface="+mn-ea"/>
              </a:rPr>
              <a:t>基础函数: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</a:t>
            </a: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 err="1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bar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height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alpha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width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edgecolor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label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lw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</a:p>
          <a:p>
            <a:pPr marL="0" indent="0">
              <a:buNone/>
            </a:pPr>
            <a:endParaRPr lang="zh-CN" altLang="en-US" sz="2000" dirty="0">
              <a:latin typeface="Monaco" panose="020B0509030404040204" pitchFamily="49" charset="0"/>
              <a:sym typeface="+mn-ea"/>
            </a:endParaRPr>
          </a:p>
          <a:p>
            <a:pPr lvl="0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kumimoji="1" lang="zh-CN" altLang="en-US" sz="2000" b="1" dirty="0">
                <a:solidFill>
                  <a:srgbClr val="2965AB"/>
                </a:solidFill>
                <a:sym typeface="+mn-ea"/>
              </a:rPr>
              <a:t>参数:</a:t>
            </a:r>
            <a:endParaRPr lang="zh-CN" altLang="en-US" sz="233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ym typeface="+mn-ea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x</a:t>
            </a:r>
            <a:r>
              <a:rPr lang="zh-CN" altLang="en-US" sz="2000" dirty="0">
                <a:sym typeface="+mn-ea"/>
              </a:rPr>
              <a:t>：标量序列，决定条形在</a:t>
            </a:r>
            <a:r>
              <a:rPr lang="en-US" altLang="zh-CN" sz="2000" dirty="0">
                <a:sym typeface="+mn-ea"/>
              </a:rPr>
              <a:t>x</a:t>
            </a:r>
            <a:r>
              <a:rPr lang="zh-CN" altLang="en-US" sz="2000" dirty="0">
                <a:sym typeface="+mn-ea"/>
              </a:rPr>
              <a:t>轴的位置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height</a:t>
            </a:r>
            <a:r>
              <a:rPr lang="zh-CN" altLang="en-US" sz="2000" dirty="0">
                <a:sym typeface="+mn-ea"/>
              </a:rPr>
              <a:t>：条形图的高度，即展示的数据；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alpha：透明度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width：条形图的宽度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color：条形图填充的颜色；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edgecolor：图形边缘颜色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label：标签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lw：线的宽度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425" y="116840"/>
            <a:ext cx="4868545" cy="5302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2800" b="1" strike="noStrike" cap="none" dirty="0">
                <a:solidFill>
                  <a:srgbClr val="2965AB"/>
                </a:solidFill>
                <a:latin typeface="微软雅黑 Light" charset="0"/>
                <a:ea typeface="微软雅黑 Light" charset="0"/>
              </a:rPr>
              <a:t>股票</a:t>
            </a:r>
            <a:r>
              <a:rPr lang="en-US" altLang="ko-KR" sz="2800" b="1" strike="noStrike" cap="none" dirty="0">
                <a:solidFill>
                  <a:srgbClr val="2965AB"/>
                </a:solidFill>
                <a:latin typeface="微软雅黑 Light" charset="0"/>
                <a:ea typeface="微软雅黑 Light" charset="0"/>
              </a:rPr>
              <a:t>数据集字段</a:t>
            </a:r>
            <a:r>
              <a:rPr lang="zh-CN" altLang="en-US" sz="2800" b="1" strike="noStrike" cap="none" dirty="0">
                <a:solidFill>
                  <a:srgbClr val="2965AB"/>
                </a:solidFill>
                <a:latin typeface="微软雅黑 Light" charset="0"/>
                <a:ea typeface="微软雅黑 Light" charset="0"/>
              </a:rPr>
              <a:t>说明</a:t>
            </a:r>
            <a:endParaRPr lang="ko-KR" altLang="en-US" sz="2800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</p:txBody>
      </p:sp>
      <p:sp>
        <p:nvSpPr>
          <p:cNvPr id="5" name="Rectangle 3"/>
          <p:cNvSpPr txBox="1"/>
          <p:nvPr/>
        </p:nvSpPr>
        <p:spPr>
          <a:xfrm>
            <a:off x="484505" y="1052830"/>
            <a:ext cx="11212830" cy="5299710"/>
          </a:xfrm>
          <a:prstGeom prst="rect">
            <a:avLst/>
          </a:prstGeom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  <a:p>
            <a:pPr marL="228600" indent="-22860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endParaRPr lang="ko-KR" altLang="en-US" sz="2000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  <a:p>
            <a:pPr marL="685800" indent="-22860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685800" indent="-22860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endParaRPr lang="ko-KR" altLang="en-US" sz="1665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1143000" indent="-22860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endParaRPr lang="ko-KR" altLang="en-US" sz="1665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1143000" indent="-22860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endParaRPr lang="ko-KR" altLang="en-US" sz="1665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1143000" indent="-22860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endParaRPr lang="ko-KR" altLang="en-US" sz="1665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1143000" indent="-22860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endParaRPr lang="ko-KR" altLang="en-US" sz="1665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  <a:p>
            <a:pPr marL="228600" indent="-22860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endParaRPr lang="ko-KR" altLang="en-US" sz="2000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457200" indent="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i="1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  </a:t>
            </a:r>
            <a:endParaRPr lang="ko-KR" altLang="en-US" sz="2000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457200" indent="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2000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457200" indent="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i="1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   </a:t>
            </a:r>
            <a:endParaRPr lang="ko-KR" altLang="en-US" sz="2000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228600" indent="-22860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endParaRPr lang="ko-KR" altLang="en-US" sz="2000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  <a:p>
            <a:pPr marL="228600" indent="-22860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endParaRPr lang="ko-KR" altLang="en-US" sz="2000" b="0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15480" y="1695613"/>
          <a:ext cx="8532000" cy="370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951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lt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字段名称</a:t>
                      </a:r>
                      <a:endParaRPr lang="ko-KR" altLang="en-US" sz="1800" b="1" strike="noStrike" kern="1200" cap="none" dirty="0">
                        <a:solidFill>
                          <a:schemeClr val="lt1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lt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字段</a:t>
                      </a:r>
                      <a:r>
                        <a:rPr lang="zh-CN" altLang="en-US" sz="1800" b="1" strike="noStrike" kern="1200" cap="none" dirty="0">
                          <a:solidFill>
                            <a:schemeClr val="lt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说明</a:t>
                      </a:r>
                      <a:endParaRPr lang="ko-KR" altLang="en-US" sz="1800" b="1" strike="noStrike" kern="1200" cap="none" dirty="0">
                        <a:solidFill>
                          <a:schemeClr val="lt1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  <a:cs typeface="+mn-cs"/>
                        </a:rPr>
                        <a:t>name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  <a:cs typeface="+mn-cs"/>
                        </a:rPr>
                        <a:t>股票名称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  <a:cs typeface="+mn-cs"/>
                        </a:rPr>
                        <a:t>industry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  <a:cs typeface="+mn-cs"/>
                        </a:rPr>
                        <a:t>所属行业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  <a:cs typeface="+mn-cs"/>
                        </a:rPr>
                        <a:t>area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  <a:cs typeface="+mn-cs"/>
                        </a:rPr>
                        <a:t>所在地区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  <a:cs typeface="+mn-cs"/>
                        </a:rPr>
                        <a:t>pe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  <a:cs typeface="+mn-cs"/>
                        </a:rPr>
                        <a:t>市盈率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  <a:cs typeface="+mn-cs"/>
                        </a:rPr>
                        <a:t>outstanding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  <a:cs typeface="+mn-cs"/>
                        </a:rPr>
                        <a:t>流通股本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  <a:cs typeface="+mn-cs"/>
                        </a:rPr>
                        <a:t>totals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  <a:cs typeface="+mn-cs"/>
                        </a:rPr>
                        <a:t>总股本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  <a:cs typeface="+mn-cs"/>
                        </a:rPr>
                        <a:t>totalAssets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  <a:cs typeface="+mn-cs"/>
                        </a:rPr>
                        <a:t>总资产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  <a:cs typeface="+mn-cs"/>
                        </a:rPr>
                        <a:t>liquidAssets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  <a:cs typeface="+mn-cs"/>
                        </a:rPr>
                        <a:t>流动资产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  <a:cs typeface="+mn-cs"/>
                        </a:rPr>
                        <a:t>fixedAssets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  <a:cs typeface="+mn-cs"/>
                        </a:rPr>
                        <a:t>固定资产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股票数据展示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44830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dirty="0">
              <a:solidFill>
                <a:srgbClr val="008000"/>
              </a:solidFill>
              <a:highlight>
                <a:srgbClr val="FFFFFF"/>
              </a:highlight>
              <a:latin typeface="Monaco" panose="020B0509030404040204" pitchFamily="49" charset="0"/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dirty="0">
              <a:solidFill>
                <a:srgbClr val="008000"/>
              </a:solidFill>
              <a:highlight>
                <a:srgbClr val="FFFFFF"/>
              </a:highlight>
              <a:latin typeface="Monaco" panose="020B0509030404040204" pitchFamily="49" charset="0"/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dirty="0">
              <a:solidFill>
                <a:srgbClr val="008000"/>
              </a:solidFill>
              <a:highlight>
                <a:srgbClr val="FFFFFF"/>
              </a:highlight>
              <a:latin typeface="Monaco" panose="020B0509030404040204" pitchFamily="49" charset="0"/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       </a:t>
            </a:r>
            <a:endParaRPr lang="zh-CN" altLang="en-US" sz="2000" dirty="0"/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508701" y="107292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pd</a:t>
            </a:r>
            <a:r>
              <a:rPr lang="en-US" altLang="zh-CN" sz="2000" dirty="0" err="1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read_csv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5F5F"/>
                </a:solidFill>
                <a:latin typeface="Monaco" panose="020B0509030404040204" pitchFamily="49" charset="0"/>
              </a:rPr>
              <a:t>./input/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stock_info.csv'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head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endParaRPr lang="zh-CN" altLang="en-US" sz="2000" dirty="0">
              <a:latin typeface="Monaco" panose="020B05090304040402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9376" y="2495217"/>
          <a:ext cx="11347111" cy="29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37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industry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outstanding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totals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totalAssets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liquidAssets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fixedAssets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N</a:t>
                      </a:r>
                      <a:r>
                        <a:rPr lang="zh-CN" altLang="en-US" dirty="0">
                          <a:effectLst/>
                        </a:rPr>
                        <a:t>宇晶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专用机械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湖南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22.99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57487.73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42262.92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N</a:t>
                      </a:r>
                      <a:r>
                        <a:rPr lang="zh-CN" altLang="en-US" dirty="0">
                          <a:effectLst/>
                        </a:rPr>
                        <a:t>海容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</a:rPr>
                        <a:t>机械基件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</a:rPr>
                        <a:t>山东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22.52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120083.88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85442.45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28020.84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</a:rPr>
                        <a:t>超华科技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</a:rPr>
                        <a:t>元器件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</a:rPr>
                        <a:t>广东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80.53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8.00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9.32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269043.66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130590.95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69210.93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园城黄金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</a:rPr>
                        <a:t>黄金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</a:rPr>
                        <a:t>山东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2152.32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2.24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2.24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16357.27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10889.36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790.01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</a:rPr>
                        <a:t>湖南发展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</a:rPr>
                        <a:t>水力发电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</a:rPr>
                        <a:t>湖南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30.57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4.64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4.64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318223.25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107751.13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156919.31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425" y="116840"/>
            <a:ext cx="4867910" cy="5295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solidFill>
                  <a:srgbClr val="2965AB"/>
                </a:solidFill>
                <a:sym typeface="+mn-ea"/>
              </a:rPr>
              <a:t>Matplotlib</a:t>
            </a:r>
            <a:r>
              <a:rPr kumimoji="1" lang="zh-CN" altLang="en-US" b="1" dirty="0">
                <a:solidFill>
                  <a:srgbClr val="2965AB"/>
                </a:solidFill>
                <a:sym typeface="+mn-ea"/>
              </a:rPr>
              <a:t>简介</a:t>
            </a:r>
            <a:endParaRPr kumimoji="1" lang="zh-CN" altLang="en-US" b="1" dirty="0">
              <a:solidFill>
                <a:srgbClr val="2965AB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7840" y="942340"/>
            <a:ext cx="11097895" cy="56102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Python的一个2D绘图库</a:t>
            </a:r>
            <a:endParaRPr lang="ko-KR" altLang="en-US" sz="2000" b="0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228600" indent="-22860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适合交互式绘图</a:t>
            </a:r>
            <a:endParaRPr lang="ko-KR" altLang="en-US" sz="2000" b="0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228600" indent="-22860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文档完备，在Gallery页面中有源程序</a:t>
            </a:r>
            <a:endParaRPr lang="ko-KR" altLang="en-US" sz="2000" b="0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228600" indent="-22860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官网matplotlib.org是学习函数的重要途径</a:t>
            </a:r>
            <a:endParaRPr lang="ko-KR" altLang="en-US" sz="2000" b="0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730" y="2756535"/>
            <a:ext cx="4559935" cy="34201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5205" y="2756535"/>
            <a:ext cx="4559935" cy="342011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767408" y="116632"/>
            <a:ext cx="6120680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条形图</a:t>
            </a:r>
            <a:r>
              <a:rPr kumimoji="1" lang="zh-CN" altLang="en-US" b="1" dirty="0">
                <a:solidFill>
                  <a:srgbClr val="2965AB"/>
                </a:solidFill>
                <a:sym typeface="+mn-ea"/>
              </a:rPr>
              <a:t>反映不同股票的总资产情况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en-US" altLang="zh-CN" b="1" dirty="0">
              <a:solidFill>
                <a:srgbClr val="2965AB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299075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# 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显示中文和设定字体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  <a:ea typeface="+mn-ea"/>
              </a:rPr>
              <a:t>from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matplotlib.font_manager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  <a:ea typeface="+mn-ea"/>
              </a:rPr>
              <a:t>import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FontProperties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myfont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FontProperties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fname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‘</a:t>
            </a:r>
            <a:r>
              <a:rPr lang="en-US" altLang="zh-CN" sz="2000" dirty="0">
                <a:solidFill>
                  <a:srgbClr val="005F5F"/>
                </a:solidFill>
                <a:latin typeface="Monaco" panose="020B0509030404040204" pitchFamily="49" charset="0"/>
              </a:rPr>
              <a:t>./input/SimHei.</a:t>
            </a:r>
            <a:r>
              <a:rPr lang="en-US" altLang="zh-CN" sz="2000" dirty="0" err="1">
                <a:solidFill>
                  <a:srgbClr val="005F5F"/>
                </a:solidFill>
                <a:latin typeface="Monaco" panose="020B0509030404040204" pitchFamily="49" charset="0"/>
              </a:rPr>
              <a:t>ttf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’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size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12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 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rcParams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'font.sans-serif'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'SimHei'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# 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选取数据的前五行</a:t>
            </a:r>
            <a:endParaRPr lang="en-US" altLang="zh-CN" sz="2000" dirty="0">
              <a:solidFill>
                <a:srgbClr val="0080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df_1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loc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[: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4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bar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df_1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'name'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df_1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'totalAssets'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width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0.5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title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zh-CN" altLang="en-US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总资产条形图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’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plt.show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()</a:t>
            </a:r>
            <a:endParaRPr lang="zh-CN" altLang="en-US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269" y="2625363"/>
            <a:ext cx="6090196" cy="4140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669674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分组条形图反映不同股票的资产组成情况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299075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# 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选取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1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、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、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6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行数据（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3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只股票），并对其按变量流动资产进行升序的排序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df_2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iloc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[[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1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6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]].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sort_values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by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 err="1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liquidAssets</a:t>
            </a:r>
            <a:r>
              <a:rPr lang="en-US" altLang="zh-CN" sz="2000" dirty="0">
                <a:solidFill>
                  <a:srgbClr val="005F5F"/>
                </a:solidFill>
                <a:latin typeface="Monaco" panose="020B0509030404040204" pitchFamily="49" charset="0"/>
              </a:rPr>
              <a:t> ')</a:t>
            </a:r>
            <a:endParaRPr lang="en-US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import numpy as np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index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np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arange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len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df_2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))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#</a:t>
            </a:r>
            <a:r>
              <a:rPr lang="zh-CN" altLang="en-US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生成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</a:t>
            </a:r>
            <a:r>
              <a:rPr lang="zh-CN" altLang="en-US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轴位置参数，取名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index,</a:t>
            </a:r>
            <a:r>
              <a:rPr lang="zh-CN" altLang="en-US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具体数值：</a:t>
            </a:r>
            <a:r>
              <a:rPr lang="en-US" altLang="zh-CN" sz="2000" dirty="0">
                <a:solidFill>
                  <a:srgbClr val="5F5F00"/>
                </a:solidFill>
                <a:latin typeface="Monaco" panose="020B0509030404040204" pitchFamily="49" charset="0"/>
              </a:rPr>
              <a:t>[0, 1, 2]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bar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index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df_2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'liquidAssets'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label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zh-CN" altLang="en-US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流动资产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width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0.4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  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#x</a:t>
            </a:r>
            <a:r>
              <a:rPr lang="zh-CN" altLang="en-US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轴位置是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index:[0, 1, 2]</a:t>
            </a:r>
            <a:r>
              <a:rPr lang="zh-CN" altLang="en-US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，数值是</a:t>
            </a:r>
            <a:r>
              <a:rPr lang="en-US" altLang="zh-CN" sz="2000" dirty="0" err="1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liquidAssets</a:t>
            </a:r>
            <a:r>
              <a:rPr lang="zh-CN" altLang="en-US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，组标签是流动资产，宽度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0.4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bar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index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0.4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df_2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'fixedAssets'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label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zh-CN" altLang="en-US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固定资产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width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0.4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#x</a:t>
            </a:r>
            <a:r>
              <a:rPr lang="zh-CN" altLang="en-US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轴位置是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index+0.4:[0.4, 1.4, 2.4]</a:t>
            </a:r>
            <a:r>
              <a:rPr lang="zh-CN" altLang="en-US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，数值是</a:t>
            </a:r>
            <a:r>
              <a:rPr lang="en-US" altLang="zh-CN" sz="2000" dirty="0" err="1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fixedAssets</a:t>
            </a:r>
            <a:r>
              <a:rPr lang="zh-CN" altLang="en-US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，组标签固定资产，宽度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0.4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727280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分组条形图反映不同股票的资产组成情况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299075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xticks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index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+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0.2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df_2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'name'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fontproperties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myfont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 )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#</a:t>
            </a:r>
            <a:r>
              <a:rPr lang="zh-CN" altLang="en-US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设置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</a:t>
            </a:r>
            <a:r>
              <a:rPr lang="zh-CN" altLang="en-US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轴刻度标签，参数：位置，标签名，字体</a:t>
            </a:r>
            <a:endParaRPr lang="en-US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title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zh-CN" altLang="en-US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分组条形图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legend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prop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myfont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show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endParaRPr kumimoji="1" lang="zh-CN" altLang="en-US" sz="2000" b="1" dirty="0">
              <a:solidFill>
                <a:srgbClr val="2965AB"/>
              </a:solidFill>
              <a:latin typeface="Monaco" panose="020B0509030404040204" pitchFamily="49" charset="0"/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8495DF-8F50-4494-842C-00EF4B618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836" y="2490677"/>
            <a:ext cx="6264696" cy="436818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74168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堆积条形图反映不同股票的资产组成情况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299075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bar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df_2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'name'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],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df_2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'liquidAssets'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label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zh-CN" altLang="en-US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流动资产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bar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df_2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'name'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],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df_2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'fixedAssets'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],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label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zh-CN" altLang="en-US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固定资产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bottom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df_2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'liquidAssets'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endParaRPr lang="en-US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legend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prop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myfont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 err="1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title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zh-CN" altLang="en-US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固定资产、流动资产堆积条形图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’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 err="1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show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endParaRPr lang="zh-CN" altLang="en-US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719736" y="4184652"/>
            <a:ext cx="4176464" cy="1080120"/>
          </a:xfrm>
          <a:prstGeom prst="straightConnector1">
            <a:avLst/>
          </a:prstGeom>
          <a:ln w="38100">
            <a:solidFill>
              <a:srgbClr val="2965AB">
                <a:alpha val="5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896200" y="5099224"/>
            <a:ext cx="36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定义流动资产条形块的位置在下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C938A38-40B2-484C-A449-31E5CF0F4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1005785"/>
            <a:ext cx="4813692" cy="329941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折线图函数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299075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kumimoji="1" lang="zh-CN" altLang="en-US" sz="2000" b="1" dirty="0">
                <a:solidFill>
                  <a:srgbClr val="2965AB"/>
                </a:solidFill>
                <a:sym typeface="+mn-ea"/>
              </a:rPr>
              <a:t>基础函数：</a:t>
            </a:r>
            <a:endParaRPr kumimoji="1" lang="en-US" altLang="zh-CN" sz="2000" b="1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dirty="0">
                <a:solidFill>
                  <a:srgbClr val="000087"/>
                </a:solidFill>
                <a:highlight>
                  <a:srgbClr val="FFFFFF"/>
                </a:highlight>
              </a:rPr>
              <a:t>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label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linestyle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linewidth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marker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markersize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None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latin typeface="Monaco" panose="020B0509030404040204" pitchFamily="49" charset="0"/>
              <a:sym typeface="+mn-ea"/>
            </a:endParaRPr>
          </a:p>
          <a:p>
            <a:pPr marL="457200" lvl="1" indent="0" algn="l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 lvl="0" algn="l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kumimoji="1" lang="zh-CN" altLang="en-US" sz="2000" b="1" dirty="0">
                <a:solidFill>
                  <a:srgbClr val="2965AB"/>
                </a:solidFill>
                <a:sym typeface="+mn-ea"/>
              </a:rPr>
              <a:t>参数：</a:t>
            </a:r>
            <a:endParaRPr lang="zh-CN" altLang="en-US" sz="2330" dirty="0">
              <a:sym typeface="+mn-ea"/>
            </a:endParaRPr>
          </a:p>
          <a:p>
            <a:pPr marL="457200" lvl="1" indent="0" algn="l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color：曲线颜色，</a:t>
            </a:r>
          </a:p>
          <a:p>
            <a:pPr marL="457200" lvl="1" indent="0" algn="l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label：图例，注意写这个参数后加上plt.legend()，再plt.show()才显示！</a:t>
            </a:r>
          </a:p>
          <a:p>
            <a:pPr marL="457200" lvl="1" indent="0" algn="l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linestyle：曲线风格</a:t>
            </a:r>
          </a:p>
          <a:p>
            <a:pPr marL="457200" lvl="1" indent="0" algn="l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linewidth：曲线宽度</a:t>
            </a:r>
          </a:p>
          <a:p>
            <a:pPr marL="457200" lvl="1" indent="0" algn="l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marker：标记点样式</a:t>
            </a:r>
          </a:p>
          <a:p>
            <a:pPr marL="457200" lvl="1" indent="0" algn="l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markersize：标记点的大小</a:t>
            </a:r>
          </a:p>
          <a:p>
            <a:pPr lvl="1" algn="l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180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425" y="116840"/>
            <a:ext cx="4868545" cy="5302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2800" b="1" strike="noStrike" cap="none" dirty="0">
                <a:solidFill>
                  <a:srgbClr val="2965AB"/>
                </a:solidFill>
                <a:latin typeface="微软雅黑 Light" charset="0"/>
                <a:ea typeface="微软雅黑 Light" charset="0"/>
              </a:rPr>
              <a:t>暑期档电影</a:t>
            </a:r>
            <a:r>
              <a:rPr lang="en-US" altLang="ko-KR" sz="2800" b="1" strike="noStrike" cap="none" dirty="0">
                <a:solidFill>
                  <a:srgbClr val="2965AB"/>
                </a:solidFill>
                <a:latin typeface="微软雅黑 Light" charset="0"/>
                <a:ea typeface="微软雅黑 Light" charset="0"/>
              </a:rPr>
              <a:t>数据集字段</a:t>
            </a:r>
            <a:r>
              <a:rPr lang="zh-CN" altLang="en-US" sz="2800" b="1" strike="noStrike" cap="none" dirty="0">
                <a:solidFill>
                  <a:srgbClr val="2965AB"/>
                </a:solidFill>
                <a:latin typeface="微软雅黑 Light" charset="0"/>
                <a:ea typeface="微软雅黑 Light" charset="0"/>
              </a:rPr>
              <a:t>说明</a:t>
            </a:r>
            <a:endParaRPr lang="ko-KR" altLang="en-US" sz="2800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</p:txBody>
      </p:sp>
      <p:sp>
        <p:nvSpPr>
          <p:cNvPr id="5" name="Rectangle 3"/>
          <p:cNvSpPr txBox="1"/>
          <p:nvPr/>
        </p:nvSpPr>
        <p:spPr>
          <a:xfrm>
            <a:off x="484505" y="1052830"/>
            <a:ext cx="11212830" cy="5299710"/>
          </a:xfrm>
          <a:prstGeom prst="rect">
            <a:avLst/>
          </a:prstGeom>
          <a:ln w="0">
            <a:noFill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  <a:p>
            <a:pPr marL="228600" indent="-22860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endParaRPr lang="ko-KR" altLang="en-US" sz="2000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  <a:p>
            <a:pPr marL="685800" indent="-22860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685800" indent="-22860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endParaRPr lang="ko-KR" altLang="en-US" sz="1665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1143000" indent="-22860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endParaRPr lang="ko-KR" altLang="en-US" sz="1665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1143000" indent="-22860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endParaRPr lang="ko-KR" altLang="en-US" sz="1665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1143000" indent="-22860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endParaRPr lang="ko-KR" altLang="en-US" sz="1665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1143000" indent="-22860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endParaRPr lang="ko-KR" altLang="en-US" sz="1665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  <a:p>
            <a:pPr marL="228600" indent="-22860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endParaRPr lang="ko-KR" altLang="en-US" sz="2000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457200" indent="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i="1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  </a:t>
            </a:r>
            <a:endParaRPr lang="ko-KR" altLang="en-US" sz="2000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457200" indent="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2000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457200" indent="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i="1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   </a:t>
            </a:r>
            <a:endParaRPr lang="ko-KR" altLang="en-US" sz="2000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228600" indent="-22860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endParaRPr lang="ko-KR" altLang="en-US" sz="2000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  <a:p>
            <a:pPr marL="228600" indent="-22860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endParaRPr lang="ko-KR" altLang="en-US" sz="2000" b="0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48004"/>
              </p:ext>
            </p:extLst>
          </p:nvPr>
        </p:nvGraphicFramePr>
        <p:xfrm>
          <a:off x="1415480" y="1695613"/>
          <a:ext cx="8532000" cy="407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lt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字段名称</a:t>
                      </a:r>
                      <a:endParaRPr lang="ko-KR" altLang="en-US" sz="1800" b="1" strike="noStrike" kern="1200" cap="none" dirty="0">
                        <a:solidFill>
                          <a:schemeClr val="lt1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>
                          <a:solidFill>
                            <a:schemeClr val="lt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字段</a:t>
                      </a:r>
                      <a:r>
                        <a:rPr lang="zh-CN" altLang="en-US" sz="1800" b="1" strike="noStrike" kern="1200" cap="none" dirty="0">
                          <a:solidFill>
                            <a:schemeClr val="lt1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说明</a:t>
                      </a:r>
                      <a:endParaRPr lang="ko-KR" altLang="en-US" sz="1800" b="1" strike="noStrike" kern="1200" cap="none" dirty="0">
                        <a:solidFill>
                          <a:schemeClr val="lt1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228600" algn="ctr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movieName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685800" indent="-2286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宋体" panose="02010600030101010101" pitchFamily="2" charset="-122"/>
                          <a:cs typeface="+mn-cs"/>
                        </a:rPr>
                        <a:t>影片名称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228600" algn="ctr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ReleaseInfo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685800" indent="-2286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  <a:cs typeface="+mn-cs"/>
                        </a:rPr>
                        <a:t>发布信息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228600" algn="ctr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sumBoxInfo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685800" indent="-2286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  <a:cs typeface="+mn-cs"/>
                        </a:rPr>
                        <a:t>综合票房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228600" algn="ctr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boxInfo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685800" indent="-2286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  <a:cs typeface="+mn-cs"/>
                        </a:rPr>
                        <a:t>票房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2286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  <a:cs typeface="+mn-cs"/>
                        </a:rPr>
                        <a:t>boxRate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685800" indent="-2286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  <a:cs typeface="+mn-cs"/>
                        </a:rPr>
                        <a:t>票房占比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2286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  <a:cs typeface="+mn-cs"/>
                        </a:rPr>
                        <a:t>showInfo</a:t>
                      </a:r>
                      <a:endParaRPr lang="zh-CN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ea typeface="微软雅黑 Light" charset="0"/>
                        <a:cs typeface="+mn-cs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685800" indent="-2286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  <a:cs typeface="+mn-cs"/>
                        </a:rPr>
                        <a:t>排片场次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2286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  <a:cs typeface="+mn-cs"/>
                        </a:rPr>
                        <a:t>showRate</a:t>
                      </a:r>
                      <a:endParaRPr lang="zh-CN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ea typeface="微软雅黑 Light" charset="0"/>
                        <a:cs typeface="+mn-cs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685800" indent="-2286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  <a:cs typeface="+mn-cs"/>
                        </a:rPr>
                        <a:t>排片占比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228600" algn="ctr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avgShowView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685800" indent="-2286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  <a:cs typeface="+mn-cs"/>
                        </a:rPr>
                        <a:t>场均人次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228600" algn="ctr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avgSeatView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685800" marR="0" lvl="0" indent="-2286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  <a:cs typeface="+mn-cs"/>
                        </a:rPr>
                        <a:t>上座率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85800" indent="-228600" algn="ctr" defTabSz="914400" fontAlgn="auto" latinLnBrk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</a:rPr>
                        <a:t>time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685800" indent="-2286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800" b="0" strike="noStrike" kern="1200" cap="none" dirty="0">
                          <a:solidFill>
                            <a:schemeClr val="tx1"/>
                          </a:solidFill>
                          <a:latin typeface="微软雅黑 Light" charset="0"/>
                          <a:ea typeface="微软雅黑 Light" charset="0"/>
                          <a:cs typeface="+mn-cs"/>
                        </a:rPr>
                        <a:t>上映时间</a:t>
                      </a:r>
                      <a:endParaRPr lang="ko-KR" altLang="en-US" sz="1800" b="0" strike="noStrike" kern="1200" cap="none" dirty="0">
                        <a:solidFill>
                          <a:schemeClr val="tx1"/>
                        </a:solidFill>
                        <a:latin typeface="微软雅黑 Light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电影数据展示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44830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dirty="0">
              <a:solidFill>
                <a:srgbClr val="008000"/>
              </a:solidFill>
              <a:highlight>
                <a:srgbClr val="FFFFFF"/>
              </a:highlight>
              <a:latin typeface="Monaco" panose="020B0509030404040204" pitchFamily="49" charset="0"/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dirty="0">
              <a:solidFill>
                <a:srgbClr val="008000"/>
              </a:solidFill>
              <a:highlight>
                <a:srgbClr val="FFFFFF"/>
              </a:highlight>
              <a:latin typeface="Monaco" panose="020B0509030404040204" pitchFamily="49" charset="0"/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dirty="0">
              <a:solidFill>
                <a:srgbClr val="008000"/>
              </a:solidFill>
              <a:highlight>
                <a:srgbClr val="FFFFFF"/>
              </a:highlight>
              <a:latin typeface="Monaco" panose="020B0509030404040204" pitchFamily="49" charset="0"/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       </a:t>
            </a:r>
            <a:endParaRPr lang="zh-CN" altLang="en-US" sz="2000" dirty="0"/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08701" y="2310213"/>
          <a:ext cx="11412000" cy="344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881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64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movieName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Release</a:t>
                      </a:r>
                    </a:p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sumBoxInfo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boxInfo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boxRate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showInfo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showRate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avgShow</a:t>
                      </a:r>
                    </a:p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avgSeat</a:t>
                      </a:r>
                    </a:p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dirty="0">
                          <a:effectLst/>
                        </a:rPr>
                        <a:t>哆啦</a:t>
                      </a:r>
                      <a:r>
                        <a:rPr lang="en-US" altLang="zh-CN" sz="1600" dirty="0">
                          <a:effectLst/>
                        </a:rPr>
                        <a:t>A</a:t>
                      </a:r>
                      <a:r>
                        <a:rPr lang="zh-CN" altLang="en-US" sz="1600" dirty="0">
                          <a:effectLst/>
                        </a:rPr>
                        <a:t>梦：大雄的金银岛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dirty="0">
                          <a:effectLst/>
                        </a:rPr>
                        <a:t>上映首日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>
                          <a:effectLst/>
                        </a:rPr>
                        <a:t>8389.8</a:t>
                      </a:r>
                      <a:r>
                        <a:rPr lang="zh-CN" altLang="en-US" sz="1600" dirty="0">
                          <a:effectLst/>
                        </a:rPr>
                        <a:t>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>
                          <a:effectLst/>
                        </a:rPr>
                        <a:t>8380.90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>
                          <a:effectLst/>
                        </a:rPr>
                        <a:t>39.30%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>
                          <a:effectLst/>
                        </a:rPr>
                        <a:t>100370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>
                          <a:effectLst/>
                        </a:rPr>
                        <a:t>30.00%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>
                          <a:effectLst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>
                          <a:effectLst/>
                        </a:rPr>
                        <a:t>0.230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>
                          <a:effectLst/>
                        </a:rPr>
                        <a:t>2018-06-01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dirty="0">
                          <a:effectLst/>
                        </a:rPr>
                        <a:t>复仇者联盟</a:t>
                      </a:r>
                      <a:r>
                        <a:rPr lang="en-US" altLang="zh-CN" sz="1600" dirty="0">
                          <a:effectLst/>
                        </a:rPr>
                        <a:t>3</a:t>
                      </a:r>
                      <a:r>
                        <a:rPr lang="zh-CN" altLang="en-US" sz="1600" dirty="0">
                          <a:effectLst/>
                        </a:rPr>
                        <a:t>：无限战争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>
                          <a:effectLst/>
                        </a:rPr>
                        <a:t>上映</a:t>
                      </a:r>
                      <a:r>
                        <a:rPr lang="en-US" altLang="zh-CN" sz="1600">
                          <a:effectLst/>
                        </a:rPr>
                        <a:t>22</a:t>
                      </a:r>
                      <a:r>
                        <a:rPr lang="zh-CN" altLang="en-US" sz="1600">
                          <a:effectLst/>
                        </a:rPr>
                        <a:t>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>
                          <a:effectLst/>
                        </a:rPr>
                        <a:t>22.18</a:t>
                      </a:r>
                      <a:r>
                        <a:rPr lang="zh-CN" altLang="en-US" sz="1600">
                          <a:effectLst/>
                        </a:rPr>
                        <a:t>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>
                          <a:effectLst/>
                        </a:rPr>
                        <a:t>3523.86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>
                          <a:effectLst/>
                        </a:rPr>
                        <a:t>16.50%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>
                          <a:effectLst/>
                        </a:rPr>
                        <a:t>44820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>
                          <a:effectLst/>
                        </a:rPr>
                        <a:t>13.40%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>
                          <a:effectLst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>
                          <a:effectLst/>
                        </a:rPr>
                        <a:t>0.172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>
                          <a:effectLst/>
                        </a:rPr>
                        <a:t>2018-06-01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>
                          <a:effectLst/>
                        </a:rPr>
                        <a:t>潜艇总动员：海底两万里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>
                          <a:effectLst/>
                        </a:rPr>
                        <a:t>上映首日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>
                          <a:effectLst/>
                        </a:rPr>
                        <a:t>3260.1</a:t>
                      </a:r>
                      <a:r>
                        <a:rPr lang="zh-CN" altLang="en-US" sz="1600">
                          <a:effectLst/>
                        </a:rPr>
                        <a:t>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>
                          <a:effectLst/>
                        </a:rPr>
                        <a:t>3241.45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>
                          <a:effectLst/>
                        </a:rPr>
                        <a:t>15.20%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>
                          <a:effectLst/>
                        </a:rPr>
                        <a:t>49636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>
                          <a:effectLst/>
                        </a:rPr>
                        <a:t>14.80%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>
                          <a:effectLst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>
                          <a:effectLst/>
                        </a:rPr>
                        <a:t>0.222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>
                          <a:effectLst/>
                        </a:rPr>
                        <a:t>2018-06-01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>
                          <a:effectLst/>
                        </a:rPr>
                        <a:t>超时空同居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>
                          <a:effectLst/>
                        </a:rPr>
                        <a:t>上映</a:t>
                      </a:r>
                      <a:r>
                        <a:rPr lang="en-US" altLang="zh-CN" sz="1600">
                          <a:effectLst/>
                        </a:rPr>
                        <a:t>15</a:t>
                      </a:r>
                      <a:r>
                        <a:rPr lang="zh-CN" altLang="en-US" sz="1600">
                          <a:effectLst/>
                        </a:rPr>
                        <a:t>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>
                          <a:effectLst/>
                        </a:rPr>
                        <a:t>6.40</a:t>
                      </a:r>
                      <a:r>
                        <a:rPr lang="zh-CN" altLang="en-US" sz="1600">
                          <a:effectLst/>
                        </a:rPr>
                        <a:t>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>
                          <a:effectLst/>
                        </a:rPr>
                        <a:t>3174.93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>
                          <a:effectLst/>
                        </a:rPr>
                        <a:t>14.90%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>
                          <a:effectLst/>
                        </a:rPr>
                        <a:t>63685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>
                          <a:effectLst/>
                        </a:rPr>
                        <a:t>19.00%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>
                          <a:effectLst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>
                          <a:effectLst/>
                        </a:rPr>
                        <a:t>0.140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>
                          <a:effectLst/>
                        </a:rPr>
                        <a:t>2018-06-01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>
                          <a:effectLst/>
                        </a:rPr>
                        <a:t>魔镜奇缘</a:t>
                      </a:r>
                      <a:r>
                        <a:rPr lang="en-US" altLang="zh-CN" sz="160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dirty="0">
                          <a:effectLst/>
                        </a:rPr>
                        <a:t>上映首日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>
                          <a:effectLst/>
                        </a:rPr>
                        <a:t>956.6</a:t>
                      </a:r>
                      <a:r>
                        <a:rPr lang="zh-CN" altLang="en-US" sz="1600">
                          <a:effectLst/>
                        </a:rPr>
                        <a:t>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>
                          <a:effectLst/>
                        </a:rPr>
                        <a:t>954.13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>
                          <a:effectLst/>
                        </a:rPr>
                        <a:t>4.40%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>
                          <a:effectLst/>
                        </a:rPr>
                        <a:t>20475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>
                          <a:effectLst/>
                        </a:rPr>
                        <a:t>6.10%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>
                          <a:effectLst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>
                          <a:effectLst/>
                        </a:rPr>
                        <a:t>0.196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dirty="0">
                          <a:effectLst/>
                        </a:rPr>
                        <a:t>2018-06-01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08701" y="1137402"/>
            <a:ext cx="6096000" cy="10147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pd</a:t>
            </a:r>
            <a:r>
              <a:rPr lang="en-US" altLang="zh-CN" sz="2000" dirty="0" err="1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read_csv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5F5F"/>
                </a:solidFill>
                <a:latin typeface="Monaco" panose="020B0509030404040204" pitchFamily="49" charset="0"/>
              </a:rPr>
              <a:t>./input/movie.csv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head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endParaRPr lang="zh-CN" altLang="en-US" sz="2000" dirty="0">
              <a:latin typeface="Monaco" panose="020B05090304040402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折线图反映票房变化情况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44830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#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提取“我不是药神“影片的数据</a:t>
            </a:r>
            <a:endParaRPr lang="en-US" altLang="zh-CN" sz="2000" dirty="0">
              <a:solidFill>
                <a:srgbClr val="0080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df_1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'movieName'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]==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zh-CN" altLang="en-US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我不是药神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)&amp;</a:t>
            </a:r>
            <a:endParaRPr lang="zh-CN" altLang="en-US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'time'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]&lt;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'2018-07-10'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)&amp;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		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'time'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]&gt;=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'2018-07-01'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)]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df_1</a:t>
            </a:r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       </a:t>
            </a:r>
            <a:endParaRPr lang="zh-CN" altLang="en-US" sz="2000" dirty="0">
              <a:latin typeface="Monaco" panose="020B0509030404040204" pitchFamily="49" charset="0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73061" y="3723432"/>
          <a:ext cx="10873208" cy="253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12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330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movieName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releaseInfo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boxInfo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boxRate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showInfo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showRate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avgShowView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avgSeatView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effectLst/>
                        </a:rPr>
                        <a:t>974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</a:rPr>
                        <a:t>我不是药神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5020.4</a:t>
                      </a:r>
                      <a:r>
                        <a:rPr lang="zh-CN" altLang="en-US" dirty="0">
                          <a:effectLst/>
                        </a:rPr>
                        <a:t>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3561.33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18.20%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23193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7.40%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0.361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2018-07-01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effectLst/>
                        </a:rPr>
                        <a:t>1040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</a:rPr>
                        <a:t>我不是药神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9838.6</a:t>
                      </a:r>
                      <a:r>
                        <a:rPr lang="zh-CN" altLang="en-US" dirty="0">
                          <a:effectLst/>
                        </a:rPr>
                        <a:t>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4817.72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43.10%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25892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9.00%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0.427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2018-07-03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effectLst/>
                        </a:rPr>
                        <a:t>1074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</a:rPr>
                        <a:t>我不是药神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1.63</a:t>
                      </a:r>
                      <a:r>
                        <a:rPr lang="zh-CN" altLang="en-US">
                          <a:effectLst/>
                        </a:rPr>
                        <a:t>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6542.47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52.10%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31135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10.90%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2018-07-04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折线图反映票房变化情况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44830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#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颜色为青色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cyan,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线宽为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3</a:t>
            </a:r>
            <a:endParaRPr lang="en-US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df_1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'time'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df_1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'boxInfo'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lw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3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xlabel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zh-CN" altLang="en-US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时间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ylabel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zh-CN" altLang="en-US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票房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title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zh-CN" altLang="en-US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七月初“我不是药神”的票房情况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’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xticks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rotation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30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kumimoji="1" lang="en-US" altLang="zh-CN" sz="2000" b="1" dirty="0">
              <a:solidFill>
                <a:srgbClr val="2965AB"/>
              </a:solidFill>
              <a:highlight>
                <a:srgbClr val="FFFFFF"/>
              </a:highlight>
              <a:latin typeface="Monaco" panose="020B0509030404040204" pitchFamily="49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302" y="1085796"/>
            <a:ext cx="5950124" cy="44280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2634062" y="5445224"/>
            <a:ext cx="936104" cy="503962"/>
          </a:xfrm>
          <a:prstGeom prst="straightConnector1">
            <a:avLst/>
          </a:prstGeom>
          <a:ln w="38100">
            <a:solidFill>
              <a:srgbClr val="2965AB">
                <a:alpha val="5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570166" y="5805170"/>
            <a:ext cx="312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将</a:t>
            </a:r>
            <a:r>
              <a:rPr lang="en-US" altLang="zh-CN" b="1" dirty="0"/>
              <a:t>X</a:t>
            </a:r>
            <a:r>
              <a:rPr lang="zh-CN" altLang="en-US" b="1" dirty="0"/>
              <a:t>轴刻度标签旋转</a:t>
            </a:r>
            <a:r>
              <a:rPr lang="en-US" altLang="zh-CN" b="1" dirty="0"/>
              <a:t>30</a:t>
            </a:r>
            <a:r>
              <a:rPr lang="zh-CN" altLang="en-US" b="1" dirty="0"/>
              <a:t>度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6984776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分组折线图反映两部影片票房对比情况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44830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# 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截取影片“西虹市首富”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2018-07-30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后上映的相关数据信息</a:t>
            </a:r>
            <a:endParaRPr lang="it-IT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df_2 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[(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it-IT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movieName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]==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zh-CN" altLang="it-IT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西虹市首富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)&amp;</a:t>
            </a:r>
            <a:endParaRPr lang="it-IT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'time'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]&gt;=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'2018-07-30'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)]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#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截取影片“狄仁杰之四大天王”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2018-07-30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后上映的相关数据信息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df_3 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[(</a:t>
            </a:r>
            <a:r>
              <a:rPr lang="it-IT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it-IT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movieName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]==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zh-CN" altLang="it-IT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狄仁杰之四大天王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it-IT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)&amp;</a:t>
            </a:r>
            <a:endParaRPr lang="it-IT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data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'time'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]&gt;=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'2018-07-30</a:t>
            </a:r>
            <a:r>
              <a:rPr lang="en-US" altLang="zh-CN" sz="2000" dirty="0">
                <a:solidFill>
                  <a:srgbClr val="005F5F"/>
                </a:solidFill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)]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80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#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分别作折线图，加图例标签，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label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 err="1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df_2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'time'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df_2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'boxInfo'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lw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3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 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label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'《</a:t>
            </a:r>
            <a:r>
              <a:rPr lang="zh-CN" altLang="en-US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西虹市首富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》'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solidFill>
                <a:srgbClr val="0080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689" y="1064801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b="1" dirty="0">
              <a:solidFill>
                <a:srgbClr val="2965AB"/>
              </a:solidFill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b="1" dirty="0">
              <a:solidFill>
                <a:srgbClr val="2965AB"/>
              </a:solidFill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b="1" dirty="0">
              <a:solidFill>
                <a:srgbClr val="2965AB"/>
              </a:solidFill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文字部分：标题、</a:t>
            </a:r>
            <a:r>
              <a:rPr lang="en-US" altLang="zh-CN" sz="2000" dirty="0">
                <a:sym typeface="+mn-ea"/>
              </a:rPr>
              <a:t>X</a:t>
            </a:r>
            <a:r>
              <a:rPr lang="zh-CN" altLang="en-US" sz="2000" dirty="0">
                <a:sym typeface="+mn-ea"/>
              </a:rPr>
              <a:t>轴标签、</a:t>
            </a:r>
            <a:r>
              <a:rPr lang="en-US" altLang="zh-CN" sz="2000" dirty="0">
                <a:sym typeface="+mn-ea"/>
              </a:rPr>
              <a:t>Y</a:t>
            </a:r>
            <a:r>
              <a:rPr lang="zh-CN" altLang="en-US" sz="2000" dirty="0">
                <a:sym typeface="+mn-ea"/>
              </a:rPr>
              <a:t>轴标签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ym typeface="+mn-ea"/>
              </a:rPr>
              <a:t>                     主刻度标签、副刻度标签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坐标轴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图例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背景网格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数据的表现形式：散点、折线等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ym typeface="+mn-ea"/>
              </a:rPr>
              <a:t>	</a:t>
            </a:r>
            <a:endParaRPr lang="en-US" sz="2000" b="1" dirty="0">
              <a:solidFill>
                <a:srgbClr val="2965AB"/>
              </a:solidFill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 indent="0">
              <a:buNone/>
            </a:pPr>
            <a:endParaRPr lang="zh-CN" altLang="en-US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899785" y="939165"/>
            <a:ext cx="5677445" cy="5148038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图形的组成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181071" y="6087139"/>
            <a:ext cx="3379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图形的基本组成元素介绍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799288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分组折线图反映两部影片票房对比情况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44830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df_3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'time'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df_3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'boxInfo'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lw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3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'r'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label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'《</a:t>
            </a:r>
            <a:r>
              <a:rPr lang="zh-CN" altLang="en-US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狄仁杰之四大天王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》'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title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zh-CN" altLang="en-US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分组折线图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xticks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rotation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30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legend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show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r>
              <a:rPr lang="en-US" altLang="zh-CN" sz="2000" i="1" dirty="0">
                <a:latin typeface="Monaco" panose="020B0509030404040204" pitchFamily="49" charset="0"/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latin typeface="Monaco" panose="020B0509030404040204" pitchFamily="49" charset="0"/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2109130"/>
            <a:ext cx="7804388" cy="4392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绘制基本图表总结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855" y="1112520"/>
            <a:ext cx="11212195" cy="516255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335360" y="1423352"/>
          <a:ext cx="11335632" cy="4236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7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9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83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函数名</a:t>
                      </a:r>
                    </a:p>
                  </a:txBody>
                  <a:tcPr marT="71755">
                    <a:solidFill>
                      <a:schemeClr val="accent4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必要参数</a:t>
                      </a:r>
                    </a:p>
                  </a:txBody>
                  <a:tcPr marT="71755">
                    <a:solidFill>
                      <a:schemeClr val="accent4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绘图效果</a:t>
                      </a:r>
                    </a:p>
                  </a:txBody>
                  <a:tcPr marT="71755">
                    <a:solidFill>
                      <a:schemeClr val="accent4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可选参数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71755">
                    <a:solidFill>
                      <a:schemeClr val="accent4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可选参数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71755">
                    <a:solidFill>
                      <a:schemeClr val="accent4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可选参数</a:t>
                      </a: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71755">
                    <a:solidFill>
                      <a:schemeClr val="accent4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官方链接</a:t>
                      </a:r>
                    </a:p>
                  </a:txBody>
                  <a:tcPr marT="71755">
                    <a:solidFill>
                      <a:schemeClr val="accent4">
                        <a:lumMod val="60000"/>
                        <a:lumOff val="40000"/>
                        <a:alpha val="8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plt.scatter()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x,y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散点图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marker</a:t>
                      </a:r>
                      <a:r>
                        <a:rPr lang="zh-CN" altLang="en-US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调整形状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CN" altLang="en-US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调整大小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zh-CN" altLang="en-US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调颜色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hlinkClick r:id="rId3"/>
                        </a:rPr>
                        <a:t>matplotlib.pyplot.scatter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plt.bar()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x,height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条形图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awidth</a:t>
                      </a:r>
                      <a:r>
                        <a:rPr lang="zh-CN" altLang="en-US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调整宽度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alpha</a:t>
                      </a:r>
                      <a:r>
                        <a:rPr lang="zh-CN" altLang="en-US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调整透明度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color</a:t>
                      </a:r>
                      <a:r>
                        <a:rPr lang="zh-CN" altLang="en-US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调颜色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hlinkClick r:id="rId4"/>
                        </a:rPr>
                        <a:t>matplotlib.pyplot.bar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plt.hist()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x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直方图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bins</a:t>
                      </a:r>
                      <a:r>
                        <a:rPr lang="zh-CN" altLang="en-US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条形个数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align</a:t>
                      </a:r>
                      <a:r>
                        <a:rPr lang="zh-CN" altLang="en-US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条形对齐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color</a:t>
                      </a:r>
                      <a:r>
                        <a:rPr lang="zh-CN" altLang="en-US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调颜色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hlinkClick r:id="rId5"/>
                        </a:rPr>
                        <a:t>matplotlib.pyplot.hist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plt.pie()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x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饼图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labels</a:t>
                      </a:r>
                      <a:r>
                        <a:rPr lang="zh-CN" altLang="en-US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添加标注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radius</a:t>
                      </a:r>
                      <a:r>
                        <a:rPr lang="zh-CN" altLang="en-US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更改圆形半径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color</a:t>
                      </a:r>
                      <a:r>
                        <a:rPr lang="zh-CN" altLang="en-US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调颜色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hlinkClick r:id="rId6"/>
                        </a:rPr>
                        <a:t>matplotlib.pyplot.pie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plt.boxplot()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x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箱线图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widths</a:t>
                      </a:r>
                      <a:r>
                        <a:rPr lang="zh-CN" altLang="en-US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箱线宽度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labels</a:t>
                      </a:r>
                      <a:r>
                        <a:rPr lang="zh-CN" altLang="en-US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添加箱线标注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vert</a:t>
                      </a:r>
                      <a:r>
                        <a:rPr lang="zh-CN" altLang="en-US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更改图形方向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hlinkClick r:id="rId7"/>
                        </a:rPr>
                        <a:t>matplotlib.pyplot.boxplot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plt.plot()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x ,y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折线图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linestyle</a:t>
                      </a:r>
                      <a:r>
                        <a:rPr lang="zh-CN" altLang="en-US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线条样式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calpha</a:t>
                      </a:r>
                      <a:r>
                        <a:rPr lang="zh-CN" altLang="en-US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调整透明度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zh-CN" altLang="en-US" sz="16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调颜色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hlinkClick r:id="rId8"/>
                        </a:rPr>
                        <a:t>matplotlib.pyplot.plot</a:t>
                      </a:r>
                    </a:p>
                  </a:txBody>
                  <a:tcPr marT="71755">
                    <a:pattFill prst="pct25">
                      <a:fgClr>
                        <a:schemeClr val="accent4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绘制基本图表总结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855" y="1112520"/>
            <a:ext cx="11212195" cy="5598795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graphicFrame>
        <p:nvGraphicFramePr>
          <p:cNvPr id="7" name="表格 6"/>
          <p:cNvGraphicFramePr/>
          <p:nvPr/>
        </p:nvGraphicFramePr>
        <p:xfrm>
          <a:off x="767408" y="1268760"/>
          <a:ext cx="10260000" cy="4822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6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99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27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528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linsstyle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marker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colour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‘ - ’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实线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' * '   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星号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蓝色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‘ -- ’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虚线线段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' h '      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六边形1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红色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‘ -. ’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点和虚线线段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' H '        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六边形2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青色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' : '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点状虚线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' + '       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加号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洋红色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' . '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实心小圆点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' x '      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黄色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' , '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像素点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' D '      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菱形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黑色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' o '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实心大圆点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' d ' 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小菱形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白色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0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' v '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向下三角形点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' _ '     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水平线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绿色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' &lt; '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向左三角形点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‘ </a:t>
                      </a: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o ’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圆圈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blueviolet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蓝紫色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' &gt; '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向右三角形点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‘ p ’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五边形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chocolate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巧克力色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70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' ^ '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向上三角形点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‘ </a:t>
                      </a: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sym typeface="+mn-ea"/>
                        </a:rPr>
                        <a:t>s </a:t>
                      </a: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’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正方形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darkgreen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深绿色</a:t>
                      </a:r>
                    </a:p>
                  </a:txBody>
                  <a:tcPr>
                    <a:pattFill prst="pct5">
                      <a:fgClr>
                        <a:srgbClr val="FFFF00"/>
                      </a:fgClr>
                      <a:bgClr>
                        <a:schemeClr val="accent4">
                          <a:lumMod val="20000"/>
                          <a:lumOff val="80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479376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目录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79376" y="1412776"/>
            <a:ext cx="10081120" cy="3096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Aft>
                <a:spcPct val="0"/>
              </a:spcAft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bg1">
                    <a:lumMod val="50000"/>
                    <a:alpha val="60000"/>
                  </a:schemeClr>
                </a:solidFill>
                <a:sym typeface="+mn-ea"/>
              </a:rPr>
              <a:t>初识Matplotlib</a:t>
            </a:r>
            <a:endParaRPr lang="zh-CN" altLang="en-US" sz="2400" b="1" dirty="0">
              <a:solidFill>
                <a:schemeClr val="bg1">
                  <a:lumMod val="50000"/>
                  <a:alpha val="60000"/>
                </a:schemeClr>
              </a:solidFill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bg1">
                    <a:lumMod val="50000"/>
                    <a:alpha val="60000"/>
                  </a:schemeClr>
                </a:solidFill>
              </a:rPr>
              <a:t>绘制基本图表</a:t>
            </a:r>
            <a:endParaRPr lang="zh-CN" altLang="en-US" sz="2400" b="1" dirty="0">
              <a:solidFill>
                <a:srgbClr val="2965AB"/>
              </a:solidFill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2965AB"/>
                </a:solidFill>
              </a:rPr>
              <a:t>自定义图表样式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050" b="1" dirty="0">
                <a:solidFill>
                  <a:srgbClr val="2965AB"/>
                </a:solidFill>
              </a:rPr>
              <a:t>绘图技巧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050" b="1" dirty="0">
                <a:solidFill>
                  <a:srgbClr val="2965AB"/>
                </a:solidFill>
              </a:rPr>
              <a:t>添加文字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050" b="1" dirty="0">
                <a:solidFill>
                  <a:srgbClr val="2965AB"/>
                </a:solidFill>
              </a:rPr>
              <a:t>调整坐标轴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050" b="1" dirty="0">
                <a:solidFill>
                  <a:srgbClr val="2965AB"/>
                </a:solidFill>
              </a:rPr>
              <a:t>绘制子图</a:t>
            </a:r>
          </a:p>
          <a:p>
            <a:pPr>
              <a:lnSpc>
                <a:spcPct val="150000"/>
              </a:lnSpc>
              <a:buClr>
                <a:srgbClr val="2965AB"/>
              </a:buClr>
              <a:buSzPct val="100000"/>
            </a:pPr>
            <a:endParaRPr lang="en-US" altLang="zh-CN" sz="2400" b="1" dirty="0">
              <a:solidFill>
                <a:srgbClr val="2965AB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</a:rPr>
              <a:t>绘图技巧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44830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kumimoji="1" lang="zh-CN" altLang="en-US" sz="2000" dirty="0">
                <a:solidFill>
                  <a:schemeClr val="tx1"/>
                </a:solidFill>
                <a:sym typeface="+mn-ea"/>
              </a:rPr>
              <a:t>输入魔法命令：</a:t>
            </a: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%matplotlib notebook</a:t>
            </a:r>
            <a:r>
              <a:rPr kumimoji="1" lang="zh-CN" altLang="en-US" sz="2000" dirty="0">
                <a:solidFill>
                  <a:schemeClr val="tx1"/>
                </a:solidFill>
                <a:sym typeface="+mn-ea"/>
              </a:rPr>
              <a:t>，此时不需要使用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show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r>
              <a:rPr kumimoji="1" lang="zh-CN" altLang="en-US" sz="2000" dirty="0">
                <a:solidFill>
                  <a:schemeClr val="tx1"/>
                </a:solidFill>
                <a:sym typeface="+mn-ea"/>
              </a:rPr>
              <a:t>函数，</a:t>
            </a:r>
            <a:r>
              <a:rPr lang="en-US" altLang="zh-CN" sz="2000" dirty="0">
                <a:sym typeface="+mn-ea"/>
              </a:rPr>
              <a:t>jupyter</a:t>
            </a:r>
            <a:r>
              <a:rPr lang="zh-CN" altLang="en-US" sz="2000" dirty="0">
                <a:sym typeface="+mn-ea"/>
              </a:rPr>
              <a:t>会自动生成交互式图像，如下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       </a:t>
            </a:r>
            <a:endParaRPr lang="zh-CN" altLang="en-US" sz="2000" dirty="0"/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868295" y="1799590"/>
            <a:ext cx="6662389" cy="4500033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绘图技巧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44830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kumimoji="1" lang="zh-CN" altLang="en-US" sz="2000" dirty="0">
                <a:solidFill>
                  <a:schemeClr val="tx1"/>
                </a:solidFill>
                <a:sym typeface="+mn-ea"/>
              </a:rPr>
              <a:t>输入魔法命令：</a:t>
            </a: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%matplotlib inline</a:t>
            </a:r>
            <a:r>
              <a:rPr kumimoji="1" lang="zh-CN" altLang="en-US" sz="2000" dirty="0">
                <a:solidFill>
                  <a:schemeClr val="tx1"/>
                </a:solidFill>
                <a:sym typeface="+mn-ea"/>
              </a:rPr>
              <a:t>，此时不需要使用</a:t>
            </a: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plt.show()</a:t>
            </a:r>
            <a:r>
              <a:rPr kumimoji="1" lang="zh-CN" altLang="en-US" sz="2000" dirty="0">
                <a:solidFill>
                  <a:schemeClr val="tx1"/>
                </a:solidFill>
                <a:sym typeface="+mn-ea"/>
              </a:rPr>
              <a:t>函数，</a:t>
            </a:r>
            <a:r>
              <a:rPr lang="en-US" altLang="zh-CN" sz="2000" dirty="0">
                <a:sym typeface="+mn-ea"/>
              </a:rPr>
              <a:t>jupyter</a:t>
            </a:r>
            <a:r>
              <a:rPr lang="zh-CN" altLang="en-US" sz="2000" dirty="0">
                <a:sym typeface="+mn-ea"/>
              </a:rPr>
              <a:t>会自动生成非交互式图像，如下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olidFill>
                <a:srgbClr val="0000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       </a:t>
            </a:r>
            <a:endParaRPr lang="zh-CN" altLang="en-US" sz="2000" dirty="0"/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72085" y="2119630"/>
            <a:ext cx="7344054" cy="4072618"/>
          </a:xfrm>
          <a:prstGeom prst="rect">
            <a:avLst/>
          </a:prstGeom>
        </p:spPr>
      </p:pic>
      <p:sp>
        <p:nvSpPr>
          <p:cNvPr id="227" name="椭圆形标注"/>
          <p:cNvSpPr/>
          <p:nvPr/>
        </p:nvSpPr>
        <p:spPr>
          <a:xfrm>
            <a:off x="7395210" y="3003550"/>
            <a:ext cx="3820795" cy="1547495"/>
          </a:xfrm>
          <a:prstGeom prst="wedgeEllipseCallout">
            <a:avLst>
              <a:gd name="adj1" fmla="val -59184"/>
              <a:gd name="adj2" fmla="val 23902"/>
            </a:avLst>
          </a:prstGeom>
          <a:solidFill>
            <a:srgbClr val="92D050">
              <a:alpha val="29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使用魔法命令可以自动显示图像，但两个魔法命令仅在</a:t>
            </a:r>
            <a:r>
              <a:rPr lang="en-US" altLang="zh-CN" dirty="0">
                <a:solidFill>
                  <a:schemeClr val="tx1"/>
                </a:solidFill>
              </a:rPr>
              <a:t>Jupyter notebook</a:t>
            </a:r>
            <a:r>
              <a:rPr lang="zh-CN" altLang="en-US" dirty="0">
                <a:solidFill>
                  <a:schemeClr val="tx1"/>
                </a:solidFill>
              </a:rPr>
              <a:t>中有效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</a:rPr>
              <a:t>添加文字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44830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kumimoji="1" lang="zh-CN" altLang="en-US" sz="2000" dirty="0">
                <a:solidFill>
                  <a:schemeClr val="tx1"/>
                </a:solidFill>
                <a:sym typeface="+mn-ea"/>
              </a:rPr>
              <a:t>绘制一个正弦函数：</a:t>
            </a:r>
            <a:endParaRPr kumimoji="1"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kumimoji="1"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#魔法命令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%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matplotlib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inline</a:t>
            </a: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#创建sin函数的坐标</a:t>
            </a:r>
            <a:endParaRPr lang="en-US" altLang="zh-CN" sz="2000" i="1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import numpy as np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np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arange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360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s-E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</a:t>
            </a:r>
            <a:r>
              <a:rPr lang="es-E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s-E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s-E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np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s-E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sin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s-E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*</a:t>
            </a:r>
            <a:r>
              <a:rPr lang="es-E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np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s-E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pi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*</a:t>
            </a:r>
            <a:r>
              <a:rPr lang="es-E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/</a:t>
            </a:r>
            <a:r>
              <a:rPr lang="es-E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360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</a:p>
          <a:p>
            <a:pPr marL="0" indent="0">
              <a:buNone/>
            </a:pPr>
            <a:endParaRPr lang="es-ES" altLang="zh-CN" sz="2000" dirty="0">
              <a:solidFill>
                <a:srgbClr val="00005F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#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由于共有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360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个点，得到连续的曲线</a:t>
            </a:r>
            <a:endParaRPr lang="en-US" altLang="zh-CN" sz="2000" i="1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r>
              <a:rPr lang="en-US" altLang="zh-CN" sz="2000" i="1" dirty="0">
                <a:latin typeface="Monaco" panose="020B0509030404040204" pitchFamily="49" charset="0"/>
                <a:sym typeface="+mn-ea"/>
              </a:rPr>
              <a:t> </a:t>
            </a:r>
            <a:endParaRPr kumimoji="1" lang="zh-CN" altLang="en-US" sz="2000" b="1" dirty="0">
              <a:solidFill>
                <a:srgbClr val="2965AB"/>
              </a:solidFill>
              <a:latin typeface="Monaco" panose="020B0509030404040204" pitchFamily="49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2" name="图片 1" descr="下载 (13)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612130" y="1951355"/>
            <a:ext cx="5460039" cy="3528026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</a:rPr>
              <a:t>添加文字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44830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#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添加标题</a:t>
            </a:r>
            <a:endParaRPr lang="en-US" altLang="zh-CN" sz="2000" dirty="0">
              <a:solidFill>
                <a:srgbClr val="008000"/>
              </a:solidFill>
              <a:highlight>
                <a:srgbClr val="FFFFFF"/>
              </a:highlight>
              <a:latin typeface="Monaco" panose="020B0509030404040204" pitchFamily="49" charset="0"/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title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'This is a title'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r>
              <a:rPr lang="en-US" altLang="zh-CN" sz="2000" i="1" dirty="0">
                <a:latin typeface="Monaco" panose="020B0509030404040204" pitchFamily="49" charset="0"/>
                <a:sym typeface="+mn-ea"/>
              </a:rPr>
              <a:t> </a:t>
            </a: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#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添加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X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轴标签</a:t>
            </a:r>
            <a:endParaRPr lang="en-US" altLang="zh-CN" sz="2000" i="1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xlabel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'Adding x axis label'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i="1" dirty="0">
              <a:latin typeface="Monaco" panose="020B0509030404040204" pitchFamily="49" charset="0"/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#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添加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Y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轴标签</a:t>
            </a:r>
            <a:endParaRPr lang="en-US" altLang="zh-CN" sz="2000" i="1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ylabel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'This is y axis label'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i="1" dirty="0">
              <a:latin typeface="Monaco" panose="020B0509030404040204" pitchFamily="49" charset="0"/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#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添加图例</a:t>
            </a:r>
            <a:endParaRPr lang="en-US" altLang="zh-CN" sz="2000" i="1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legend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labels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'sin function'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])</a:t>
            </a:r>
            <a:endParaRPr lang="en-US" altLang="zh-CN" sz="2000" i="1" dirty="0">
              <a:latin typeface="Monaco" panose="020B0509030404040204" pitchFamily="49" charset="0"/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#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添加文字</a:t>
            </a:r>
            <a:endParaRPr lang="en-US" altLang="zh-CN" sz="2000" i="1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text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200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'f(x) = sin(x)'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kumimoji="1" lang="zh-CN" altLang="en-US" sz="2000" b="1" dirty="0">
              <a:solidFill>
                <a:srgbClr val="2965AB"/>
              </a:solidFill>
              <a:latin typeface="Monaco" panose="020B0509030404040204" pitchFamily="49" charset="0"/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olidFill>
                <a:srgbClr val="008000"/>
              </a:solidFill>
              <a:highlight>
                <a:srgbClr val="FFFFFF"/>
              </a:highlight>
              <a:latin typeface="Monaco" panose="020B0509030404040204" pitchFamily="49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3" name="图片 2" descr="下载 (14)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096000" y="1272540"/>
            <a:ext cx="5807178" cy="3996029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</a:rPr>
              <a:t>添加文字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44830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title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'This is a title'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fontsize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24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loc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'left'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xlabel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'Adding x axis label'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n-US" altLang="zh-CN" sz="2000" dirty="0" err="1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red'</a:t>
            </a:r>
            <a:r>
              <a:rPr lang="en-US" altLang="zh-CN" sz="2000" dirty="0" err="1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labelpad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alpha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0.8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i="1" dirty="0">
              <a:latin typeface="Monaco" panose="020B0509030404040204" pitchFamily="49" charset="0"/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olidFill>
                <a:srgbClr val="008000"/>
              </a:solidFill>
              <a:highlight>
                <a:srgbClr val="FFFFFF"/>
              </a:highlight>
              <a:latin typeface="Monaco" panose="020B0509030404040204" pitchFamily="49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007686" y="1274761"/>
            <a:ext cx="528409" cy="184151"/>
          </a:xfrm>
          <a:prstGeom prst="straightConnector1">
            <a:avLst/>
          </a:prstGeom>
          <a:ln w="28575">
            <a:solidFill>
              <a:srgbClr val="2965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536095" y="963331"/>
            <a:ext cx="1184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调整位置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835372" y="2680944"/>
            <a:ext cx="2586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调整轴标签与轴的距离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8215060" y="2200860"/>
            <a:ext cx="514408" cy="507365"/>
          </a:xfrm>
          <a:prstGeom prst="straightConnector1">
            <a:avLst/>
          </a:prstGeom>
          <a:ln w="28575">
            <a:solidFill>
              <a:srgbClr val="2965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下载 (16)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95960" y="2454542"/>
            <a:ext cx="5112038" cy="3834026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添加文字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44830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legend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labels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'sin function'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fontsize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12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loc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'lower left'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endParaRPr lang="en-US" altLang="zh-CN" sz="2000" i="1" dirty="0">
              <a:latin typeface="Monaco" panose="020B0509030404040204" pitchFamily="49" charset="0"/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dirty="0"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text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200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'f(x) = sin(x)'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fontsize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18,</a:t>
            </a:r>
            <a:r>
              <a:rPr lang="en-US" altLang="zh-CN" sz="2000" dirty="0">
                <a:solidFill>
                  <a:srgbClr val="005F00"/>
                </a:solidFill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color=</a:t>
            </a:r>
            <a:r>
              <a:rPr lang="en-US" altLang="zh-CN" sz="2000" dirty="0">
                <a:solidFill>
                  <a:srgbClr val="005F00"/>
                </a:solidFill>
                <a:latin typeface="Monaco" panose="020B0509030404040204" pitchFamily="49" charset="0"/>
              </a:rPr>
              <a:t>'red'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kumimoji="1" lang="zh-CN" altLang="en-US" sz="2000" b="1" dirty="0">
              <a:solidFill>
                <a:srgbClr val="2965AB"/>
              </a:solidFill>
              <a:latin typeface="Monaco" panose="020B0509030404040204" pitchFamily="49" charset="0"/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olidFill>
                <a:srgbClr val="008000"/>
              </a:solidFill>
              <a:highlight>
                <a:srgbClr val="FFFFFF"/>
              </a:highlight>
              <a:latin typeface="Monaco" panose="020B0509030404040204" pitchFamily="49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3" name="图片 2" descr="下载 (18)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735960" y="2204864"/>
            <a:ext cx="5807178" cy="3996029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V="1">
            <a:off x="3071664" y="3751580"/>
            <a:ext cx="553185" cy="605106"/>
          </a:xfrm>
          <a:prstGeom prst="straightConnector1">
            <a:avLst/>
          </a:prstGeom>
          <a:ln w="28575">
            <a:solidFill>
              <a:srgbClr val="2965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503712" y="3106420"/>
            <a:ext cx="1305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文字起始坐标位置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0106" y="995458"/>
            <a:ext cx="7411894" cy="4572000"/>
          </a:xfrm>
          <a:prstGeom prst="rect">
            <a:avLst/>
          </a:prstGeom>
        </p:spPr>
      </p:pic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  <a:sym typeface="+mn-ea"/>
              </a:rPr>
              <a:t>图形的层次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b="1" dirty="0">
              <a:solidFill>
                <a:srgbClr val="2965AB"/>
              </a:solidFill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b="1" dirty="0">
              <a:solidFill>
                <a:srgbClr val="2965AB"/>
              </a:solidFill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b="1" dirty="0">
              <a:solidFill>
                <a:srgbClr val="2965AB"/>
              </a:solidFill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sz="2000" b="1" dirty="0">
              <a:solidFill>
                <a:srgbClr val="2965AB"/>
              </a:solidFill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蓝色框叫画布（</a:t>
            </a:r>
            <a:r>
              <a:rPr lang="en-US" altLang="zh-CN" sz="2000" dirty="0">
                <a:sym typeface="+mn-ea"/>
              </a:rPr>
              <a:t>Canvas</a:t>
            </a:r>
            <a:r>
              <a:rPr lang="zh-CN" altLang="en-US" sz="2000" dirty="0">
                <a:sym typeface="+mn-ea"/>
              </a:rPr>
              <a:t>）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绿色框为绘图框（</a:t>
            </a:r>
            <a:r>
              <a:rPr lang="en-US" altLang="zh-CN" sz="2000" dirty="0">
                <a:sym typeface="+mn-ea"/>
              </a:rPr>
              <a:t>Figure</a:t>
            </a:r>
            <a:r>
              <a:rPr lang="zh-CN" altLang="en-US" sz="2000" dirty="0">
                <a:sym typeface="+mn-ea"/>
              </a:rPr>
              <a:t>）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绘图框里面的是“图</a:t>
            </a:r>
            <a:r>
              <a:rPr lang="en-US" altLang="zh-CN" sz="2000" dirty="0">
                <a:sym typeface="+mn-ea"/>
              </a:rPr>
              <a:t>”</a:t>
            </a: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黄色框叫做子图（</a:t>
            </a:r>
            <a:r>
              <a:rPr lang="en-US" altLang="zh-CN" sz="2000" dirty="0">
                <a:sym typeface="+mn-ea"/>
              </a:rPr>
              <a:t>Axes</a:t>
            </a:r>
            <a:r>
              <a:rPr lang="zh-CN" altLang="en-US" sz="2000" dirty="0">
                <a:sym typeface="+mn-ea"/>
              </a:rPr>
              <a:t>或 </a:t>
            </a:r>
            <a:r>
              <a:rPr lang="en-US" altLang="zh-CN" sz="2000" dirty="0">
                <a:sym typeface="+mn-ea"/>
              </a:rPr>
              <a:t>Subplot</a:t>
            </a:r>
            <a:r>
              <a:rPr lang="zh-CN" altLang="en-US" sz="2000" dirty="0">
                <a:sym typeface="+mn-ea"/>
              </a:rPr>
              <a:t>）</a:t>
            </a:r>
            <a:endParaRPr lang="zh-CN" altLang="en-US" sz="2000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5879976" y="5780003"/>
            <a:ext cx="544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绘图框与子图的概念，一个绘图框可以包含多个子图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</a:rPr>
              <a:t>调整坐标轴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44830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修改坐标轴范围，用</a:t>
            </a:r>
            <a:r>
              <a:rPr lang="en-US" altLang="zh-CN" sz="2000" dirty="0">
                <a:sym typeface="+mn-ea"/>
              </a:rPr>
              <a:t>xlim()</a:t>
            </a:r>
            <a:r>
              <a:rPr lang="zh-CN" altLang="en-US" sz="2000" dirty="0">
                <a:sym typeface="+mn-ea"/>
              </a:rPr>
              <a:t>和</a:t>
            </a:r>
            <a:r>
              <a:rPr lang="en-US" altLang="zh-CN" sz="2000" dirty="0">
                <a:sym typeface="+mn-ea"/>
              </a:rPr>
              <a:t>ylim()</a:t>
            </a:r>
            <a:r>
              <a:rPr lang="zh-CN" altLang="en-US" sz="2000" dirty="0">
                <a:sym typeface="+mn-ea"/>
              </a:rPr>
              <a:t>函数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xlim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400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ylim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(-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s-E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s-E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plot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s-E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</a:p>
          <a:p>
            <a:pPr marL="0" indent="0">
              <a:buNone/>
            </a:pP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</a:t>
            </a:r>
            <a:r>
              <a:rPr lang="es-E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</a:p>
          <a:p>
            <a:pPr marL="0" indent="0">
              <a:buNone/>
            </a:pP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</a:t>
            </a:r>
            <a:r>
              <a:rPr lang="es-E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'--</a:t>
            </a:r>
            <a:r>
              <a:rPr lang="en-US" altLang="es-ES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</a:p>
          <a:p>
            <a:pPr marL="0" indent="0">
              <a:buNone/>
            </a:pP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</a:t>
            </a:r>
            <a:r>
              <a:rPr lang="es-E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 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s-E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'r'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i="1" dirty="0">
              <a:latin typeface="Monaco" panose="020B0509030404040204" pitchFamily="49" charset="0"/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olidFill>
                <a:srgbClr val="008000"/>
              </a:solidFill>
              <a:highlight>
                <a:srgbClr val="FFFFFF"/>
              </a:highlight>
              <a:latin typeface="Monaco" panose="020B0509030404040204" pitchFamily="49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6" name="图片 5" descr="下载 (2)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591944" y="2048967"/>
            <a:ext cx="5334897" cy="345602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44830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自定义</a:t>
            </a:r>
            <a:r>
              <a:rPr lang="en-US" altLang="zh-CN" sz="2000" dirty="0">
                <a:sym typeface="+mn-ea"/>
              </a:rPr>
              <a:t>x</a:t>
            </a:r>
            <a:r>
              <a:rPr lang="zh-CN" altLang="en-US" sz="2000" dirty="0">
                <a:sym typeface="+mn-ea"/>
              </a:rPr>
              <a:t>轴和</a:t>
            </a:r>
            <a:r>
              <a:rPr lang="en-US" altLang="zh-CN" sz="2000" dirty="0">
                <a:sym typeface="+mn-ea"/>
              </a:rPr>
              <a:t>y</a:t>
            </a:r>
            <a:r>
              <a:rPr lang="zh-CN" altLang="en-US" sz="2000" dirty="0">
                <a:sym typeface="+mn-ea"/>
              </a:rPr>
              <a:t>轴的主刻度标签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000087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x_label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'A'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'B'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'C'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'D'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'E'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y_label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[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'first'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'second'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'third'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xticks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np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array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([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120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180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240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360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]),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x_label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rotation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'vertical'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yticks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np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array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([-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0.5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0.3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0.9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]),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y_label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tick_params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size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4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'r'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i="1" dirty="0">
              <a:latin typeface="Monaco" panose="020B0509030404040204" pitchFamily="49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</a:rPr>
              <a:t>调整坐标轴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pic>
        <p:nvPicPr>
          <p:cNvPr id="7" name="图片 6" descr="下载 (5)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363587" y="2780929"/>
            <a:ext cx="5472000" cy="34683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23392" y="5332355"/>
            <a:ext cx="31692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可调节主刻度标签的大小，主刻度长短，坐标轴颜色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1559496" y="4627716"/>
            <a:ext cx="464086" cy="651388"/>
          </a:xfrm>
          <a:prstGeom prst="straightConnector1">
            <a:avLst/>
          </a:prstGeom>
          <a:ln w="28575">
            <a:solidFill>
              <a:srgbClr val="2965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调整坐标轴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44830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添加主、副标题刻度网格：使用函数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grid</a:t>
            </a:r>
            <a:r>
              <a:rPr lang="zh-CN" altLang="en-US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（）</a:t>
            </a:r>
            <a:endParaRPr lang="zh-CN" altLang="en-US" sz="2000" dirty="0">
              <a:latin typeface="Monaco" panose="020B0509030404040204" pitchFamily="49" charset="0"/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参数</a:t>
            </a:r>
            <a:r>
              <a:rPr lang="en-US" altLang="zh-CN" sz="2000" dirty="0">
                <a:sym typeface="+mn-ea"/>
              </a:rPr>
              <a:t>Which</a:t>
            </a:r>
            <a:r>
              <a:rPr lang="zh-CN" altLang="en-US" sz="2000" dirty="0">
                <a:sym typeface="+mn-ea"/>
              </a:rPr>
              <a:t>填写要添加的网格种类</a:t>
            </a: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参数</a:t>
            </a:r>
            <a:r>
              <a:rPr lang="en-US" altLang="zh-CN" sz="2000" dirty="0">
                <a:sym typeface="+mn-ea"/>
              </a:rPr>
              <a:t>linestyle</a:t>
            </a:r>
            <a:r>
              <a:rPr lang="zh-CN" altLang="en-US" sz="2000" dirty="0">
                <a:sym typeface="+mn-ea"/>
              </a:rPr>
              <a:t>选择绘图线段样式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kumimoji="1" lang="zh-CN" altLang="en-US" sz="2000" b="1" dirty="0">
                <a:solidFill>
                  <a:srgbClr val="2965AB"/>
                </a:solidFill>
                <a:sym typeface="+mn-ea"/>
              </a:rPr>
              <a:t>  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#添加主刻度网格</a:t>
            </a: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kumimoji="1" lang="zh-CN" altLang="en-US" sz="2000" b="1" dirty="0">
              <a:solidFill>
                <a:srgbClr val="2965AB"/>
              </a:solidFill>
              <a:latin typeface="Monaco" panose="020B0509030404040204" pitchFamily="49" charset="0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grid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which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'major'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linewidth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'2'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linestyle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'-.'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latin typeface="Monaco" panose="020B0509030404040204" pitchFamily="49" charset="0"/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olidFill>
                <a:srgbClr val="008000"/>
              </a:solidFill>
              <a:highlight>
                <a:srgbClr val="FFFFFF"/>
              </a:highlight>
              <a:latin typeface="Monaco" panose="020B0509030404040204" pitchFamily="49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2" name="图片 1" descr="下载 (6)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561143" y="2964597"/>
            <a:ext cx="5515755" cy="3564026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4367808" y="4520565"/>
            <a:ext cx="1315720" cy="11430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2965AB"/>
                </a:solidFill>
              </a:rPr>
              <a:t>调整坐标轴</a:t>
            </a:r>
            <a:r>
              <a:rPr lang="en-US" altLang="zh-CN" b="1" dirty="0">
                <a:solidFill>
                  <a:srgbClr val="2965AB"/>
                </a:solidFill>
              </a:rPr>
              <a:t>——</a:t>
            </a:r>
            <a:r>
              <a:rPr lang="zh-CN" altLang="en-US" b="1" dirty="0">
                <a:solidFill>
                  <a:srgbClr val="2965AB"/>
                </a:solidFill>
              </a:rPr>
              <a:t>举例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44830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# 添加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副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刻度网格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grid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which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'minor'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linestyle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':'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linewidth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'0.3'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'b'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minorticks_on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r>
              <a:rPr lang="en-US" altLang="zh-CN" sz="2000" i="1" dirty="0">
                <a:latin typeface="Monaco" panose="020B0509030404040204" pitchFamily="49" charset="0"/>
                <a:sym typeface="+mn-ea"/>
              </a:rPr>
              <a:t> </a:t>
            </a:r>
            <a:endParaRPr kumimoji="1" lang="zh-CN" altLang="en-US" sz="2000" b="1" dirty="0">
              <a:solidFill>
                <a:srgbClr val="2965AB"/>
              </a:solidFill>
              <a:latin typeface="Monaco" panose="020B0509030404040204" pitchFamily="49" charset="0"/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 </a:t>
            </a: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# 添加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默认的</a:t>
            </a: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刻度网格</a:t>
            </a:r>
            <a:endParaRPr lang="en-US" altLang="zh-CN" sz="2000" i="1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grid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True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latin typeface="Monaco" panose="020B0509030404040204" pitchFamily="49" charset="0"/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olidFill>
                <a:srgbClr val="008000"/>
              </a:solidFill>
              <a:highlight>
                <a:srgbClr val="FFFFFF"/>
              </a:highlight>
              <a:latin typeface="Monaco" panose="020B0509030404040204" pitchFamily="49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6" name="图片 5" descr="下载 (8)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725285" y="1052830"/>
            <a:ext cx="4122887" cy="266402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2638252" y="3431784"/>
            <a:ext cx="649605" cy="284871"/>
          </a:xfrm>
          <a:prstGeom prst="straightConnector1">
            <a:avLst/>
          </a:prstGeom>
          <a:ln w="38100">
            <a:solidFill>
              <a:srgbClr val="0070C0">
                <a:alpha val="49000"/>
              </a:srgbClr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287857" y="3574219"/>
            <a:ext cx="2448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需要开启副刻度显示选项才能显示副刻度</a:t>
            </a:r>
            <a:endParaRPr lang="zh-CN" altLang="en-US" b="1" dirty="0">
              <a:solidFill>
                <a:schemeClr val="tx1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endParaRPr lang="zh-CN" altLang="en-US" dirty="0">
              <a:solidFill>
                <a:schemeClr val="tx1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</p:txBody>
      </p:sp>
      <p:pic>
        <p:nvPicPr>
          <p:cNvPr id="11" name="图片 10" descr="下载 (9)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5285" y="4084992"/>
            <a:ext cx="4176031" cy="24552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863" y="2004099"/>
            <a:ext cx="1542422" cy="43895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5201373" y="5301208"/>
            <a:ext cx="1315720" cy="11430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绘制子图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44830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绘制子图函数                 </a:t>
            </a: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 err="1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subplot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endParaRPr lang="en-US" altLang="zh-CN" sz="2000" i="1" dirty="0">
              <a:latin typeface="Monaco" panose="020B0509030404040204" pitchFamily="49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/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调整子图间距      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subplots_adjust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endParaRPr lang="en-US" altLang="zh-CN" sz="2000" dirty="0">
              <a:latin typeface="Monaco" panose="020B0509030404040204" pitchFamily="49" charset="0"/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altLang="zh-CN" sz="2000" i="1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/>
              <a:t>添加绘图框标题              </a:t>
            </a: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 err="1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 err="1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suptitle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endParaRPr lang="zh-CN" altLang="en-US" sz="2000" dirty="0">
              <a:latin typeface="Monaco" panose="020B0509030404040204" pitchFamily="49" charset="0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olidFill>
                <a:srgbClr val="008000"/>
              </a:solidFill>
              <a:highlight>
                <a:srgbClr val="FFFFFF"/>
              </a:highlight>
              <a:latin typeface="Monaco" panose="020B0509030404040204" pitchFamily="49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solidFill>
                  <a:srgbClr val="2965AB"/>
                </a:solidFill>
              </a:rPr>
              <a:t>Subplot</a:t>
            </a:r>
            <a:r>
              <a:rPr kumimoji="1" lang="zh-CN" altLang="en-US" b="1" dirty="0">
                <a:solidFill>
                  <a:srgbClr val="2965AB"/>
                </a:solidFill>
              </a:rPr>
              <a:t>函数介绍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44830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Aft>
                <a:spcPct val="0"/>
              </a:spcAft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2965AB"/>
                </a:solidFill>
              </a:rPr>
              <a:t>subplot(numRows, numCols, plotNum)</a:t>
            </a:r>
          </a:p>
          <a:p>
            <a:pPr lvl="1">
              <a:spcBef>
                <a:spcPts val="1000"/>
              </a:spcBef>
              <a:buClr>
                <a:srgbClr val="2965AB"/>
              </a:buClr>
              <a:buFont typeface="Arial" panose="020B0604020202020204"/>
              <a:buChar char="•"/>
            </a:pPr>
            <a:r>
              <a:rPr lang="zh-CN" altLang="en-US" sz="1800" dirty="0">
                <a:latin typeface="微软雅黑 Light" charset="0"/>
                <a:ea typeface="微软雅黑 Light" charset="0"/>
              </a:rPr>
              <a:t>整个绘图区域被分成 </a:t>
            </a:r>
            <a:r>
              <a:rPr lang="en-US" altLang="zh-CN" sz="1800" dirty="0">
                <a:latin typeface="微软雅黑 Light" charset="0"/>
                <a:ea typeface="微软雅黑 Light" charset="0"/>
              </a:rPr>
              <a:t>numRows </a:t>
            </a:r>
            <a:r>
              <a:rPr lang="zh-CN" altLang="en-US" sz="1800" dirty="0">
                <a:latin typeface="微软雅黑 Light" charset="0"/>
                <a:ea typeface="微软雅黑 Light" charset="0"/>
              </a:rPr>
              <a:t>行和 </a:t>
            </a:r>
            <a:r>
              <a:rPr lang="en-US" altLang="zh-CN" sz="1800" dirty="0">
                <a:latin typeface="微软雅黑 Light" charset="0"/>
                <a:ea typeface="微软雅黑 Light" charset="0"/>
              </a:rPr>
              <a:t>numCols </a:t>
            </a:r>
            <a:r>
              <a:rPr lang="zh-CN" altLang="en-US" sz="1800" dirty="0">
                <a:latin typeface="微软雅黑 Light" charset="0"/>
                <a:ea typeface="微软雅黑 Light" charset="0"/>
              </a:rPr>
              <a:t>列</a:t>
            </a:r>
            <a:endParaRPr lang="en-US" altLang="zh-CN" sz="1800" dirty="0">
              <a:latin typeface="微软雅黑 Light" charset="0"/>
              <a:ea typeface="微软雅黑 Light" charset="0"/>
            </a:endParaRPr>
          </a:p>
          <a:p>
            <a:pPr lvl="1">
              <a:spcBef>
                <a:spcPts val="1000"/>
              </a:spcBef>
              <a:buClr>
                <a:srgbClr val="2965AB"/>
              </a:buClr>
              <a:buFont typeface="Arial" panose="020B0604020202020204"/>
              <a:buChar char="•"/>
            </a:pPr>
            <a:r>
              <a:rPr lang="zh-CN" altLang="en-US" sz="1800" dirty="0">
                <a:latin typeface="微软雅黑 Light" charset="0"/>
                <a:ea typeface="微软雅黑 Light" charset="0"/>
              </a:rPr>
              <a:t>按照从左到右，从上到下的顺序对每个子区域进行编号，左上的子区域的编号为</a:t>
            </a:r>
            <a:r>
              <a:rPr lang="en-US" altLang="zh-CN" sz="1800" dirty="0">
                <a:latin typeface="微软雅黑 Light" charset="0"/>
                <a:ea typeface="微软雅黑 Light" charset="0"/>
              </a:rPr>
              <a:t>1</a:t>
            </a:r>
            <a:r>
              <a:rPr lang="en-US" altLang="zh-CN" sz="2000" b="1" dirty="0">
                <a:solidFill>
                  <a:srgbClr val="2965AB"/>
                </a:solidFill>
                <a:latin typeface="微软雅黑 Light" charset="0"/>
                <a:ea typeface="微软雅黑 Light" charset="0"/>
                <a:sym typeface="+mn-ea"/>
              </a:rPr>
              <a:t>   </a:t>
            </a:r>
          </a:p>
          <a:p>
            <a:pPr lvl="1">
              <a:spcBef>
                <a:spcPts val="1000"/>
              </a:spcBef>
              <a:buClr>
                <a:srgbClr val="2965AB"/>
              </a:buClr>
              <a:buFont typeface="Arial" panose="020B0604020202020204"/>
              <a:buChar char="•"/>
            </a:pPr>
            <a:r>
              <a:rPr lang="en-US" altLang="zh-CN" sz="1800" dirty="0">
                <a:latin typeface="微软雅黑 Light" charset="0"/>
                <a:ea typeface="微软雅黑 Light" charset="0"/>
                <a:sym typeface="+mn-ea"/>
              </a:rPr>
              <a:t>plotNum </a:t>
            </a:r>
            <a:r>
              <a:rPr lang="zh-CN" altLang="en-US" sz="1800" dirty="0">
                <a:latin typeface="微软雅黑 Light" charset="0"/>
                <a:ea typeface="微软雅黑 Light" charset="0"/>
                <a:sym typeface="+mn-ea"/>
              </a:rPr>
              <a:t>参数指定创建的子图对象所在的区域</a:t>
            </a:r>
            <a:endParaRPr lang="en-US" altLang="zh-CN" sz="1800" dirty="0">
              <a:latin typeface="微软雅黑 Light" charset="0"/>
              <a:ea typeface="微软雅黑 Light" charset="0"/>
              <a:sym typeface="+mn-ea"/>
            </a:endParaRPr>
          </a:p>
          <a:p>
            <a:pPr lvl="1">
              <a:spcBef>
                <a:spcPts val="1000"/>
              </a:spcBef>
              <a:buClr>
                <a:srgbClr val="2965AB"/>
              </a:buClr>
              <a:buFont typeface="Arial" panose="020B0604020202020204"/>
              <a:buChar char="•"/>
            </a:pPr>
            <a:r>
              <a:rPr lang="zh-CN" altLang="en-US" sz="1800" dirty="0">
                <a:latin typeface="微软雅黑 Light" charset="0"/>
                <a:ea typeface="微软雅黑 Light" charset="0"/>
                <a:sym typeface="+mn-ea"/>
              </a:rPr>
              <a:t>如果 </a:t>
            </a:r>
            <a:r>
              <a:rPr lang="en-US" altLang="zh-CN" sz="1800" dirty="0">
                <a:latin typeface="微软雅黑 Light" charset="0"/>
                <a:ea typeface="微软雅黑 Light" charset="0"/>
                <a:sym typeface="+mn-ea"/>
              </a:rPr>
              <a:t>numRows, numCols </a:t>
            </a:r>
            <a:r>
              <a:rPr lang="zh-CN" altLang="en-US" sz="1800" dirty="0">
                <a:latin typeface="微软雅黑 Light" charset="0"/>
                <a:ea typeface="微软雅黑 Light" charset="0"/>
                <a:sym typeface="+mn-ea"/>
              </a:rPr>
              <a:t>和 </a:t>
            </a:r>
            <a:r>
              <a:rPr lang="en-US" altLang="zh-CN" sz="1800" dirty="0">
                <a:latin typeface="微软雅黑 Light" charset="0"/>
                <a:ea typeface="微软雅黑 Light" charset="0"/>
                <a:sym typeface="+mn-ea"/>
              </a:rPr>
              <a:t>plotNum </a:t>
            </a:r>
            <a:r>
              <a:rPr lang="zh-CN" altLang="en-US" sz="1800" dirty="0">
                <a:latin typeface="微软雅黑 Light" charset="0"/>
                <a:ea typeface="微软雅黑 Light" charset="0"/>
                <a:sym typeface="+mn-ea"/>
              </a:rPr>
              <a:t>这三个数都小于 </a:t>
            </a:r>
            <a:r>
              <a:rPr lang="en-US" altLang="zh-CN" sz="1800" dirty="0">
                <a:latin typeface="微软雅黑 Light" charset="0"/>
                <a:ea typeface="微软雅黑 Light" charset="0"/>
                <a:sym typeface="+mn-ea"/>
              </a:rPr>
              <a:t>10 </a:t>
            </a:r>
            <a:r>
              <a:rPr lang="zh-CN" altLang="en-US" sz="1800" dirty="0">
                <a:latin typeface="微软雅黑 Light" charset="0"/>
                <a:ea typeface="微软雅黑 Light" charset="0"/>
                <a:sym typeface="+mn-ea"/>
              </a:rPr>
              <a:t>的话</a:t>
            </a:r>
            <a:r>
              <a:rPr lang="en-US" altLang="zh-CN" sz="1800" dirty="0">
                <a:latin typeface="微软雅黑 Light" charset="0"/>
                <a:ea typeface="微软雅黑 Light" charset="0"/>
                <a:sym typeface="+mn-ea"/>
              </a:rPr>
              <a:t>, </a:t>
            </a:r>
            <a:r>
              <a:rPr lang="zh-CN" altLang="en-US" sz="1800" dirty="0">
                <a:latin typeface="微软雅黑 Light" charset="0"/>
                <a:ea typeface="微软雅黑 Light" charset="0"/>
                <a:sym typeface="+mn-ea"/>
              </a:rPr>
              <a:t>可以把它们缩写为一个整数</a:t>
            </a:r>
            <a:r>
              <a:rPr lang="en-US" altLang="zh-CN" sz="1800" dirty="0">
                <a:latin typeface="微软雅黑 Light" charset="0"/>
                <a:ea typeface="微软雅黑 Light" charset="0"/>
                <a:sym typeface="+mn-ea"/>
              </a:rPr>
              <a:t>, </a:t>
            </a:r>
          </a:p>
          <a:p>
            <a:pPr marL="457200" lvl="1" indent="0">
              <a:spcBef>
                <a:spcPts val="1000"/>
              </a:spcBef>
              <a:buClr>
                <a:srgbClr val="2965AB"/>
              </a:buClr>
              <a:buNone/>
            </a:pPr>
            <a:r>
              <a:rPr lang="zh-CN" altLang="en-US" sz="1800" dirty="0">
                <a:latin typeface="微软雅黑 Light" charset="0"/>
                <a:ea typeface="微软雅黑 Light" charset="0"/>
                <a:sym typeface="+mn-ea"/>
              </a:rPr>
              <a:t>   例如</a:t>
            </a:r>
            <a:r>
              <a:rPr lang="en-US" altLang="zh-CN" sz="1800" dirty="0">
                <a:latin typeface="微软雅黑 Light" charset="0"/>
                <a:ea typeface="微软雅黑 Light" charset="0"/>
                <a:sym typeface="+mn-ea"/>
              </a:rPr>
              <a:t>subplot(323) </a:t>
            </a:r>
            <a:r>
              <a:rPr lang="zh-CN" altLang="en-US" sz="1800" dirty="0">
                <a:latin typeface="微软雅黑 Light" charset="0"/>
                <a:ea typeface="微软雅黑 Light" charset="0"/>
                <a:sym typeface="+mn-ea"/>
              </a:rPr>
              <a:t>和 </a:t>
            </a:r>
            <a:r>
              <a:rPr lang="en-US" altLang="zh-CN" sz="1800" dirty="0">
                <a:latin typeface="微软雅黑 Light" charset="0"/>
                <a:ea typeface="微软雅黑 Light" charset="0"/>
                <a:sym typeface="+mn-ea"/>
              </a:rPr>
              <a:t>subplot(3,2,3) </a:t>
            </a:r>
            <a:r>
              <a:rPr lang="zh-CN" altLang="en-US" sz="1800" dirty="0">
                <a:latin typeface="微软雅黑 Light" charset="0"/>
                <a:ea typeface="微软雅黑 Light" charset="0"/>
                <a:sym typeface="+mn-ea"/>
              </a:rPr>
              <a:t>是相同的</a:t>
            </a:r>
            <a:r>
              <a:rPr lang="en-US" altLang="zh-CN" sz="1800" dirty="0">
                <a:latin typeface="微软雅黑 Light" charset="0"/>
                <a:ea typeface="微软雅黑 Light" charset="0"/>
                <a:sym typeface="+mn-ea"/>
              </a:rPr>
              <a:t>.</a:t>
            </a:r>
          </a:p>
          <a:p>
            <a:pPr lvl="1">
              <a:spcBef>
                <a:spcPts val="1000"/>
              </a:spcBef>
              <a:buClr>
                <a:srgbClr val="2965AB"/>
              </a:buClr>
              <a:buFont typeface="Arial" panose="020B0604020202020204"/>
              <a:buChar char="•"/>
            </a:pPr>
            <a:endParaRPr lang="en-US" altLang="zh-CN" sz="2000" b="1" dirty="0">
              <a:solidFill>
                <a:srgbClr val="2965AB"/>
              </a:solidFill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2965AB"/>
                </a:solidFill>
              </a:rPr>
              <a:t>举例说明</a:t>
            </a:r>
            <a:endParaRPr lang="en-US" altLang="zh-CN" sz="2000" b="1" dirty="0">
              <a:solidFill>
                <a:srgbClr val="2965AB"/>
              </a:solidFill>
            </a:endParaRPr>
          </a:p>
          <a:p>
            <a:pPr lvl="1">
              <a:spcBef>
                <a:spcPts val="1000"/>
              </a:spcBef>
              <a:buClr>
                <a:srgbClr val="2965AB"/>
              </a:buClr>
              <a:buFont typeface="Arial" panose="020B0604020202020204"/>
              <a:buChar char="•"/>
            </a:pPr>
            <a:r>
              <a:rPr lang="en-US" altLang="zh-CN" sz="1800" dirty="0">
                <a:latin typeface="微软雅黑 Light" charset="0"/>
                <a:ea typeface="微软雅黑 Light" charset="0"/>
              </a:rPr>
              <a:t>numRows </a:t>
            </a:r>
            <a:r>
              <a:rPr lang="zh-CN" altLang="en-US" sz="1800" dirty="0">
                <a:latin typeface="微软雅黑 Light" charset="0"/>
                <a:ea typeface="微软雅黑 Light" charset="0"/>
              </a:rPr>
              <a:t>＝ </a:t>
            </a:r>
            <a:r>
              <a:rPr lang="en-US" altLang="zh-CN" sz="1800" dirty="0">
                <a:latin typeface="微软雅黑 Light" charset="0"/>
                <a:ea typeface="微软雅黑 Light" charset="0"/>
              </a:rPr>
              <a:t>2, numCols </a:t>
            </a:r>
            <a:r>
              <a:rPr lang="zh-CN" altLang="en-US" sz="1800" dirty="0">
                <a:latin typeface="微软雅黑 Light" charset="0"/>
                <a:ea typeface="微软雅黑 Light" charset="0"/>
              </a:rPr>
              <a:t>＝ </a:t>
            </a:r>
            <a:r>
              <a:rPr lang="en-US" altLang="zh-CN" sz="1800" dirty="0">
                <a:latin typeface="微软雅黑 Light" charset="0"/>
                <a:ea typeface="微软雅黑 Light" charset="0"/>
              </a:rPr>
              <a:t>3, </a:t>
            </a:r>
            <a:r>
              <a:rPr lang="zh-CN" altLang="en-US" sz="1800" dirty="0">
                <a:latin typeface="微软雅黑 Light" charset="0"/>
                <a:ea typeface="微软雅黑 Light" charset="0"/>
              </a:rPr>
              <a:t>那整个绘制图表样式为 </a:t>
            </a:r>
            <a:r>
              <a:rPr lang="en-US" altLang="zh-CN" sz="1800" dirty="0">
                <a:latin typeface="微软雅黑 Light" charset="0"/>
                <a:ea typeface="微软雅黑 Light" charset="0"/>
              </a:rPr>
              <a:t>2X3 </a:t>
            </a:r>
            <a:r>
              <a:rPr lang="zh-CN" altLang="en-US" sz="1800" dirty="0">
                <a:latin typeface="微软雅黑 Light" charset="0"/>
                <a:ea typeface="微软雅黑 Light" charset="0"/>
              </a:rPr>
              <a:t>的图片区域，</a:t>
            </a:r>
            <a:endParaRPr lang="en-US" altLang="zh-CN" sz="1800" dirty="0">
              <a:latin typeface="微软雅黑 Light" charset="0"/>
              <a:ea typeface="微软雅黑 Light" charset="0"/>
            </a:endParaRPr>
          </a:p>
          <a:p>
            <a:pPr marL="457200" lvl="1" indent="0">
              <a:spcBef>
                <a:spcPts val="1000"/>
              </a:spcBef>
              <a:buClr>
                <a:srgbClr val="2965AB"/>
              </a:buClr>
              <a:buNone/>
            </a:pPr>
            <a:r>
              <a:rPr lang="en-US" altLang="zh-CN" sz="1800" dirty="0">
                <a:latin typeface="微软雅黑 Light" charset="0"/>
                <a:ea typeface="微软雅黑 Light" charset="0"/>
                <a:sym typeface="+mn-ea"/>
              </a:rPr>
              <a:t>   </a:t>
            </a:r>
            <a:r>
              <a:rPr lang="zh-CN" altLang="en-US" sz="1800" dirty="0">
                <a:latin typeface="微软雅黑 Light" charset="0"/>
                <a:ea typeface="微软雅黑 Light" charset="0"/>
                <a:sym typeface="+mn-ea"/>
              </a:rPr>
              <a:t>用坐标表示为</a:t>
            </a:r>
            <a:r>
              <a:rPr lang="en-US" altLang="zh-CN" sz="1800" dirty="0">
                <a:latin typeface="微软雅黑 Light" charset="0"/>
                <a:ea typeface="微软雅黑 Light" charset="0"/>
                <a:sym typeface="+mn-ea"/>
              </a:rPr>
              <a:t>(1, 1), (1,  2), (1,  3)</a:t>
            </a:r>
          </a:p>
          <a:p>
            <a:pPr marL="457200" lvl="1" indent="0">
              <a:spcBef>
                <a:spcPts val="1000"/>
              </a:spcBef>
              <a:buClr>
                <a:srgbClr val="2965AB"/>
              </a:buClr>
              <a:buNone/>
            </a:pPr>
            <a:r>
              <a:rPr lang="en-US" altLang="zh-CN" sz="1800" dirty="0">
                <a:latin typeface="微软雅黑 Light" charset="0"/>
                <a:ea typeface="微软雅黑 Light" charset="0"/>
                <a:sym typeface="+mn-ea"/>
              </a:rPr>
              <a:t>                       (2, 1), (2, 2), (2, 3)</a:t>
            </a:r>
            <a:endParaRPr lang="en-US" altLang="zh-CN" sz="1800" dirty="0">
              <a:solidFill>
                <a:srgbClr val="FF0000"/>
              </a:solidFill>
              <a:latin typeface="微软雅黑 Light" charset="0"/>
              <a:ea typeface="微软雅黑 Light" charset="0"/>
              <a:sym typeface="+mn-ea"/>
            </a:endParaRPr>
          </a:p>
          <a:p>
            <a:pPr lvl="1">
              <a:spcBef>
                <a:spcPts val="1000"/>
              </a:spcBef>
              <a:buClr>
                <a:srgbClr val="2965AB"/>
              </a:buClr>
              <a:buSzPct val="100000"/>
              <a:buFont typeface="Arial" panose="020B0604020202020204"/>
              <a:buChar char="•"/>
            </a:pPr>
            <a:r>
              <a:rPr lang="zh-CN" altLang="en-US" sz="1800" dirty="0">
                <a:latin typeface="微软雅黑 Light" charset="0"/>
                <a:ea typeface="微软雅黑 Light" charset="0"/>
                <a:sym typeface="+mn-ea"/>
              </a:rPr>
              <a:t>当 </a:t>
            </a:r>
            <a:r>
              <a:rPr lang="en-US" altLang="zh-CN" sz="1800" dirty="0">
                <a:latin typeface="微软雅黑 Light" charset="0"/>
                <a:ea typeface="微软雅黑 Light" charset="0"/>
                <a:sym typeface="+mn-ea"/>
              </a:rPr>
              <a:t>plotNum </a:t>
            </a:r>
            <a:r>
              <a:rPr lang="zh-CN" altLang="en-US" sz="1800" dirty="0">
                <a:latin typeface="微软雅黑 Light" charset="0"/>
                <a:ea typeface="微软雅黑 Light" charset="0"/>
                <a:sym typeface="+mn-ea"/>
              </a:rPr>
              <a:t>＝ </a:t>
            </a:r>
            <a:r>
              <a:rPr lang="en-US" altLang="zh-CN" sz="1800" dirty="0">
                <a:latin typeface="微软雅黑 Light" charset="0"/>
                <a:ea typeface="微软雅黑 Light" charset="0"/>
                <a:sym typeface="+mn-ea"/>
              </a:rPr>
              <a:t>3 </a:t>
            </a:r>
            <a:r>
              <a:rPr lang="zh-CN" altLang="en-US" sz="1800" dirty="0">
                <a:latin typeface="微软雅黑 Light" charset="0"/>
                <a:ea typeface="微软雅黑 Light" charset="0"/>
                <a:sym typeface="+mn-ea"/>
              </a:rPr>
              <a:t>时</a:t>
            </a:r>
            <a:r>
              <a:rPr lang="en-US" altLang="zh-CN" sz="1800" dirty="0">
                <a:latin typeface="微软雅黑 Light" charset="0"/>
                <a:ea typeface="微软雅黑 Light" charset="0"/>
                <a:sym typeface="+mn-ea"/>
              </a:rPr>
              <a:t>, </a:t>
            </a:r>
            <a:r>
              <a:rPr lang="zh-CN" altLang="en-US" sz="1800" dirty="0">
                <a:latin typeface="微软雅黑 Light" charset="0"/>
                <a:ea typeface="微软雅黑 Light" charset="0"/>
                <a:sym typeface="+mn-ea"/>
              </a:rPr>
              <a:t>表示的坐标为</a:t>
            </a:r>
            <a:r>
              <a:rPr lang="en-US" altLang="zh-CN" sz="1800" dirty="0">
                <a:latin typeface="微软雅黑 Light" charset="0"/>
                <a:ea typeface="微软雅黑 Light" charset="0"/>
                <a:sym typeface="+mn-ea"/>
              </a:rPr>
              <a:t>(1, 3), </a:t>
            </a:r>
            <a:r>
              <a:rPr lang="zh-CN" altLang="en-US" sz="1800" dirty="0">
                <a:latin typeface="微软雅黑 Light" charset="0"/>
                <a:ea typeface="微软雅黑 Light" charset="0"/>
                <a:sym typeface="+mn-ea"/>
              </a:rPr>
              <a:t>即第一行第三列的子图</a:t>
            </a:r>
          </a:p>
          <a:p>
            <a:pPr marL="457200" lvl="1" indent="0">
              <a:spcBef>
                <a:spcPts val="1000"/>
              </a:spcBef>
              <a:buClr>
                <a:srgbClr val="2965AB"/>
              </a:buClr>
              <a:buSzPct val="100000"/>
              <a:buNone/>
            </a:pPr>
            <a:r>
              <a:rPr lang="en-US" altLang="zh-CN" sz="1800" dirty="0">
                <a:latin typeface="微软雅黑 Light" charset="0"/>
                <a:ea typeface="微软雅黑 Light" charset="0"/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绘制子图</a:t>
            </a:r>
            <a:r>
              <a:rPr kumimoji="1" lang="en-US" altLang="zh-CN" b="1" dirty="0">
                <a:solidFill>
                  <a:srgbClr val="2965AB"/>
                </a:solidFill>
              </a:rPr>
              <a:t>——</a:t>
            </a:r>
            <a:r>
              <a:rPr kumimoji="1" lang="zh-CN" altLang="en-US" b="1" dirty="0">
                <a:solidFill>
                  <a:srgbClr val="2965AB"/>
                </a:solidFill>
              </a:rPr>
              <a:t>举例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55879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np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arange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360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s-E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</a:t>
            </a:r>
            <a:r>
              <a:rPr lang="es-E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</a:t>
            </a:r>
            <a:r>
              <a:rPr lang="es-E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s-E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np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s-E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sin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s-E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*</a:t>
            </a:r>
            <a:r>
              <a:rPr lang="es-E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np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s-E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pi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*</a:t>
            </a:r>
            <a:r>
              <a:rPr lang="es-E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/</a:t>
            </a:r>
            <a:r>
              <a:rPr lang="es-E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360</a:t>
            </a:r>
            <a:r>
              <a:rPr lang="es-E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8000"/>
              </a:solidFill>
              <a:highlight>
                <a:srgbClr val="FFFFFF"/>
              </a:highlight>
              <a:latin typeface="Monaco" panose="020B0509030404040204" pitchFamily="49" charset="0"/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# 绘制第一个子图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subplot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1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1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title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'Subplot 1'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</a:p>
          <a:p>
            <a:pPr marL="0" indent="0">
              <a:buNone/>
            </a:pPr>
            <a:endParaRPr lang="en-US" altLang="zh-CN" sz="2000" i="1" dirty="0">
              <a:latin typeface="Monaco" panose="020B0509030404040204" pitchFamily="49" charset="0"/>
              <a:sym typeface="+mn-ea"/>
            </a:endParaRPr>
          </a:p>
          <a:p>
            <a:pPr marL="0" algn="l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# 绘制第二个子图</a:t>
            </a:r>
            <a:endParaRPr lang="en-US" altLang="zh-CN" sz="2000" i="1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subplot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1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2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scatter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'r'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alpha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0.1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title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'Subplot 2'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en-US" altLang="zh-CN" sz="2000" i="1" dirty="0">
              <a:latin typeface="Monaco" panose="020B0509030404040204" pitchFamily="49" charset="0"/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olidFill>
                <a:srgbClr val="008000"/>
              </a:solidFill>
              <a:highlight>
                <a:srgbClr val="FFFFFF"/>
              </a:highlight>
              <a:latin typeface="Monaco" panose="020B0509030404040204" pitchFamily="49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6" name="图片 5" descr="下载 (10)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664943" y="1052830"/>
            <a:ext cx="5637314" cy="3816028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8754745" y="4829175"/>
            <a:ext cx="560070" cy="570865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417902" y="5517515"/>
            <a:ext cx="2708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子图有重叠，可用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plt.tight_layout()调整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绘制子图</a:t>
            </a:r>
            <a:r>
              <a:rPr kumimoji="1" lang="en-US" altLang="zh-CN" b="1" dirty="0">
                <a:solidFill>
                  <a:srgbClr val="2965AB"/>
                </a:solidFill>
              </a:rPr>
              <a:t>——</a:t>
            </a:r>
            <a:r>
              <a:rPr kumimoji="1" lang="zh-CN" altLang="en-US" b="1" dirty="0">
                <a:solidFill>
                  <a:srgbClr val="2965AB"/>
                </a:solidFill>
              </a:rPr>
              <a:t>举例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0220" y="1052830"/>
            <a:ext cx="11212195" cy="555879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0" indent="0" algn="l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#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自动调整子图间距</a:t>
            </a:r>
            <a:endParaRPr kumimoji="1" lang="zh-CN" altLang="en-US" sz="2000" b="1" dirty="0">
              <a:solidFill>
                <a:srgbClr val="2965AB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tight_layout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()</a:t>
            </a:r>
            <a:endParaRPr lang="en-US" altLang="zh-CN" sz="2000" i="1" dirty="0">
              <a:latin typeface="Monaco" panose="020B0509030404040204" pitchFamily="49" charset="0"/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#</a:t>
            </a: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添加绘图框标签</a:t>
            </a:r>
            <a:r>
              <a:rPr lang="en-US" altLang="zh-CN" sz="2000" i="1" dirty="0">
                <a:solidFill>
                  <a:schemeClr val="tx1"/>
                </a:solidFill>
                <a:sym typeface="+mn-ea"/>
              </a:rPr>
              <a:t> </a:t>
            </a:r>
            <a:endParaRPr lang="zh-CN" altLang="en-US" sz="2000" dirty="0">
              <a:solidFill>
                <a:srgbClr val="008000"/>
              </a:solidFill>
              <a:highlight>
                <a:srgbClr val="FFFFFF"/>
              </a:highlight>
              <a:latin typeface="Monaco" panose="020B0509030404040204" pitchFamily="49" charset="0"/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suptitle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(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'Figure title'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fontsize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16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color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'r'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alpha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0.5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x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0.55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,</a:t>
            </a:r>
            <a:endParaRPr lang="en-US" altLang="zh-CN" sz="2000" dirty="0">
              <a:solidFill>
                <a:srgbClr val="5F5F00"/>
              </a:solidFill>
              <a:highlight>
                <a:srgbClr val="FFFFFF"/>
              </a:highlight>
              <a:latin typeface="Monaco" panose="020B050903040404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          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y 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= </a:t>
            </a:r>
            <a:r>
              <a:rPr lang="en-US" altLang="zh-CN" sz="2000" dirty="0">
                <a:solidFill>
                  <a:srgbClr val="00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1.05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)</a:t>
            </a:r>
            <a:endParaRPr lang="zh-CN" altLang="en-US" sz="2000" dirty="0">
              <a:solidFill>
                <a:srgbClr val="008000"/>
              </a:solidFill>
              <a:highlight>
                <a:srgbClr val="FFFFFF"/>
              </a:highlight>
              <a:latin typeface="Monaco" panose="020B0509030404040204" pitchFamily="49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 panose="020B0509030404040204" pitchFamily="49" charset="0"/>
                <a:sym typeface="+mn-ea"/>
              </a:rPr>
              <a:t>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i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en-US" altLang="zh-CN" sz="2000" i="1" dirty="0">
                <a:sym typeface="+mn-ea"/>
              </a:rPr>
              <a:t>   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2" name="图片 1" descr="下载 (12)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311649" y="1362075"/>
            <a:ext cx="5936044" cy="4284032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425" y="116840"/>
            <a:ext cx="4867910" cy="5295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zh-CN" altLang="en-US" b="1" dirty="0">
                <a:solidFill>
                  <a:srgbClr val="2965AB"/>
                </a:solidFill>
              </a:rPr>
              <a:t>总结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04584" y="836712"/>
            <a:ext cx="11097895" cy="57988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初识</a:t>
            </a:r>
            <a:r>
              <a:rPr lang="en-US" altLang="zh-CN" sz="2000" b="1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Matplotlib</a:t>
            </a:r>
          </a:p>
          <a:p>
            <a:pPr marL="685800" lvl="1" indent="-228600">
              <a:spcBef>
                <a:spcPts val="1000"/>
              </a:spcBef>
              <a:buClr>
                <a:srgbClr val="2965AB"/>
              </a:buClr>
              <a:buFont typeface="Arial" panose="020B0604020202020204"/>
              <a:buChar char="•"/>
            </a:pPr>
            <a:r>
              <a:rPr lang="en-US" altLang="ko-KR" b="0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M</a:t>
            </a:r>
            <a:r>
              <a:rPr lang="en-US" altLang="zh-CN" b="0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atplotlib</a:t>
            </a:r>
            <a:r>
              <a:rPr lang="zh-CN" altLang="en-US" b="0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是</a:t>
            </a:r>
            <a:r>
              <a:rPr lang="en-US" altLang="zh-CN" b="0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python</a:t>
            </a:r>
            <a:r>
              <a:rPr lang="zh-CN" altLang="en-US" b="0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的</a:t>
            </a:r>
            <a:r>
              <a:rPr lang="en-US" altLang="zh-CN" b="0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2D</a:t>
            </a:r>
            <a:r>
              <a:rPr lang="zh-CN" altLang="en-US" b="0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绘图库</a:t>
            </a:r>
            <a:endParaRPr lang="en-US" altLang="zh-CN" b="0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685800" lvl="1" indent="-228600">
              <a:spcBef>
                <a:spcPts val="1000"/>
              </a:spcBef>
              <a:buClr>
                <a:srgbClr val="2965AB"/>
              </a:buClr>
              <a:buFont typeface="Arial" panose="020B0604020202020204"/>
              <a:buChar char="•"/>
            </a:pPr>
            <a:r>
              <a:rPr lang="zh-CN" altLang="en-US" b="0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图形由文字、背景网格、图例、数据、坐标轴组成</a:t>
            </a:r>
            <a:endParaRPr lang="en-US" altLang="zh-CN" b="0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685800" lvl="1" indent="-228600">
              <a:spcBef>
                <a:spcPts val="1000"/>
              </a:spcBef>
              <a:buClr>
                <a:srgbClr val="2965AB"/>
              </a:buClr>
              <a:buFont typeface="Arial" panose="020B0604020202020204"/>
              <a:buChar char="•"/>
            </a:pPr>
            <a:r>
              <a:rPr lang="zh-CN" altLang="en-US" dirty="0">
                <a:latin typeface="微软雅黑 Light" charset="0"/>
                <a:ea typeface="微软雅黑 Light" charset="0"/>
              </a:rPr>
              <a:t>图形层次分为：画布、绘图框、图、子图</a:t>
            </a:r>
            <a:endParaRPr lang="en-US" altLang="zh-CN" dirty="0">
              <a:latin typeface="微软雅黑 Light" charset="0"/>
              <a:ea typeface="微软雅黑 Light" charset="0"/>
            </a:endParaRPr>
          </a:p>
          <a:p>
            <a:pPr marL="685800" lvl="1" indent="-228600">
              <a:spcBef>
                <a:spcPts val="1000"/>
              </a:spcBef>
              <a:buClr>
                <a:srgbClr val="2965AB"/>
              </a:buClr>
              <a:buFont typeface="Arial" panose="020B0604020202020204"/>
              <a:buChar char="•"/>
            </a:pPr>
            <a:r>
              <a:rPr lang="en-US" altLang="ko-KR" b="0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M</a:t>
            </a:r>
            <a:r>
              <a:rPr lang="en-US" altLang="zh-CN" b="0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atplotlib</a:t>
            </a:r>
            <a:r>
              <a:rPr lang="zh-CN" altLang="en-US" b="0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层次结构为：脚本层、艺术家层、后台层</a:t>
            </a:r>
            <a:endParaRPr lang="en-US" altLang="zh-CN" b="0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685800" lvl="1" indent="-228600">
              <a:spcBef>
                <a:spcPts val="1000"/>
              </a:spcBef>
              <a:buClr>
                <a:srgbClr val="2965AB"/>
              </a:buClr>
              <a:buFont typeface="Arial" panose="020B0604020202020204"/>
              <a:buChar char="•"/>
            </a:pPr>
            <a:r>
              <a:rPr lang="en-US" altLang="ko-KR" dirty="0">
                <a:latin typeface="微软雅黑 Light" charset="0"/>
                <a:ea typeface="微软雅黑 Light" charset="0"/>
              </a:rPr>
              <a:t>M</a:t>
            </a:r>
            <a:r>
              <a:rPr lang="en-US" altLang="zh-CN" dirty="0">
                <a:latin typeface="微软雅黑 Light" charset="0"/>
                <a:ea typeface="微软雅黑 Light" charset="0"/>
              </a:rPr>
              <a:t>atplotlib</a:t>
            </a:r>
            <a:r>
              <a:rPr lang="zh-CN" altLang="en-US" dirty="0">
                <a:latin typeface="微软雅黑 Light" charset="0"/>
                <a:ea typeface="微软雅黑 Light" charset="0"/>
              </a:rPr>
              <a:t>的安装与工具</a:t>
            </a:r>
            <a:endParaRPr lang="ko-KR" altLang="en-US" b="0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绘制基本图表</a:t>
            </a:r>
            <a:endParaRPr lang="en-US" altLang="zh-CN" sz="2000" b="1" dirty="0">
              <a:solidFill>
                <a:srgbClr val="2965A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lvl="1" indent="-228600">
              <a:spcBef>
                <a:spcPts val="1000"/>
              </a:spcBef>
              <a:buClr>
                <a:srgbClr val="2965AB"/>
              </a:buClr>
              <a:buFont typeface="Arial" panose="020B0604020202020204"/>
              <a:buChar char="•"/>
            </a:pPr>
            <a:r>
              <a:rPr lang="zh-CN" altLang="en-US" b="0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散点图、箱线图</a:t>
            </a:r>
            <a:r>
              <a:rPr lang="zh-CN" altLang="en-US" dirty="0">
                <a:latin typeface="微软雅黑 Light" charset="0"/>
                <a:ea typeface="微软雅黑 Light" charset="0"/>
              </a:rPr>
              <a:t>、直方图、饼图、条形图、折线图</a:t>
            </a:r>
            <a:endParaRPr lang="ko-KR" altLang="en-US" sz="2000" b="0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228600" indent="-228600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2965A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自定义图表样式</a:t>
            </a:r>
            <a:endParaRPr lang="en-US" altLang="zh-CN" sz="2000" b="1" dirty="0">
              <a:solidFill>
                <a:srgbClr val="2965A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lvl="1" indent="-228600">
              <a:spcBef>
                <a:spcPts val="1000"/>
              </a:spcBef>
              <a:buClr>
                <a:srgbClr val="2965AB"/>
              </a:buClr>
              <a:buFont typeface="Arial" panose="020B0604020202020204"/>
              <a:buChar char="•"/>
            </a:pPr>
            <a:r>
              <a:rPr lang="zh-CN" altLang="en-US" b="0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魔法命令的使用</a:t>
            </a:r>
            <a:endParaRPr lang="en-US" altLang="zh-CN" b="0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685800" lvl="1" indent="-228600">
              <a:spcBef>
                <a:spcPts val="1000"/>
              </a:spcBef>
              <a:buClr>
                <a:srgbClr val="2965AB"/>
              </a:buClr>
              <a:buFont typeface="Arial" panose="020B0604020202020204"/>
              <a:buChar char="•"/>
            </a:pPr>
            <a:r>
              <a:rPr lang="zh-CN" altLang="en-US" dirty="0">
                <a:latin typeface="微软雅黑 Light" charset="0"/>
                <a:ea typeface="微软雅黑 Light" charset="0"/>
              </a:rPr>
              <a:t>添加标题、标签、图例、文字</a:t>
            </a:r>
            <a:endParaRPr lang="en-US" altLang="zh-CN" dirty="0">
              <a:latin typeface="微软雅黑 Light" charset="0"/>
              <a:ea typeface="微软雅黑 Light" charset="0"/>
            </a:endParaRPr>
          </a:p>
          <a:p>
            <a:pPr marL="685800" lvl="1" indent="-228600">
              <a:spcBef>
                <a:spcPts val="1000"/>
              </a:spcBef>
              <a:buClr>
                <a:srgbClr val="2965AB"/>
              </a:buClr>
              <a:buFont typeface="Arial" panose="020B0604020202020204"/>
              <a:buChar char="•"/>
            </a:pPr>
            <a:r>
              <a:rPr lang="zh-CN" altLang="en-US" dirty="0">
                <a:latin typeface="微软雅黑 Light" charset="0"/>
                <a:ea typeface="微软雅黑 Light" charset="0"/>
              </a:rPr>
              <a:t>调整坐标轴范围、主刻度标签、刻度网格</a:t>
            </a:r>
            <a:endParaRPr lang="en-US" altLang="zh-CN" dirty="0">
              <a:latin typeface="微软雅黑 Light" charset="0"/>
              <a:ea typeface="微软雅黑 Light" charset="0"/>
            </a:endParaRPr>
          </a:p>
          <a:p>
            <a:pPr marL="685800" lvl="1" indent="-228600">
              <a:spcBef>
                <a:spcPts val="1000"/>
              </a:spcBef>
              <a:buClr>
                <a:srgbClr val="2965AB"/>
              </a:buClr>
              <a:buFont typeface="Arial" panose="020B0604020202020204"/>
              <a:buChar char="•"/>
            </a:pPr>
            <a:r>
              <a:rPr lang="zh-CN" altLang="en-US" b="0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绘制子图、调整子图间距和大小</a:t>
            </a:r>
            <a:endParaRPr lang="ko-KR" altLang="en-US" b="0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solidFill>
                  <a:srgbClr val="2965AB"/>
                </a:solidFill>
                <a:sym typeface="+mn-ea"/>
              </a:rPr>
              <a:t>Matplotlib</a:t>
            </a:r>
            <a:r>
              <a:rPr kumimoji="1" lang="zh-CN" altLang="en-US" b="1" dirty="0">
                <a:solidFill>
                  <a:srgbClr val="2965AB"/>
                </a:solidFill>
                <a:sym typeface="+mn-ea"/>
              </a:rPr>
              <a:t>的层次结构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7840" y="1052830"/>
            <a:ext cx="10424795" cy="48964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b="1" dirty="0">
              <a:solidFill>
                <a:srgbClr val="2965AB"/>
              </a:solidFill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b="1" dirty="0">
              <a:solidFill>
                <a:srgbClr val="2965AB"/>
              </a:solidFill>
            </a:endParaRPr>
          </a:p>
          <a:p>
            <a:pPr>
              <a:lnSpc>
                <a:spcPct val="100000"/>
              </a:lnSpc>
              <a:buClr>
                <a:srgbClr val="2965AB"/>
              </a:buClr>
              <a:buSzPct val="100000"/>
            </a:pPr>
            <a:endParaRPr lang="en-US" sz="2000" b="1" dirty="0">
              <a:solidFill>
                <a:srgbClr val="2965AB"/>
              </a:solidFill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脚本层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艺术家层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r>
              <a:rPr lang="zh-CN" altLang="en-US" sz="2000" dirty="0">
                <a:sym typeface="+mn-ea"/>
              </a:rPr>
              <a:t>后台层</a:t>
            </a: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r>
              <a:rPr lang="zh-CN" altLang="en-US" sz="2000" dirty="0"/>
              <a:t>三个层次在逻辑上是堆叠的关系</a:t>
            </a: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807710" y="1124585"/>
            <a:ext cx="4867275" cy="4267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31880" y="557956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Matplotlib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的层次结构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solidFill>
                  <a:srgbClr val="2965AB"/>
                </a:solidFill>
                <a:sym typeface="+mn-ea"/>
              </a:rPr>
              <a:t>Matplotlib</a:t>
            </a:r>
            <a:r>
              <a:rPr kumimoji="1" lang="zh-CN" altLang="en-US" b="1" dirty="0">
                <a:solidFill>
                  <a:srgbClr val="2965AB"/>
                </a:solidFill>
                <a:sym typeface="+mn-ea"/>
              </a:rPr>
              <a:t>的层次结构</a:t>
            </a:r>
            <a:endParaRPr kumimoji="1" lang="zh-CN" altLang="en-US" b="1" dirty="0">
              <a:solidFill>
                <a:srgbClr val="2965AB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8104" y="1052736"/>
            <a:ext cx="10081120" cy="4896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en-US" altLang="zh-CN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lvl="1">
              <a:lnSpc>
                <a:spcPct val="100000"/>
              </a:lnSpc>
              <a:buClr>
                <a:srgbClr val="2965AB"/>
              </a:buClr>
              <a:buSzPct val="100000"/>
            </a:pPr>
            <a:endParaRPr lang="zh-CN" altLang="en-US" sz="2000" dirty="0">
              <a:sym typeface="+mn-ea"/>
            </a:endParaRPr>
          </a:p>
          <a:p>
            <a:pPr marL="457200" lvl="1" indent="0">
              <a:lnSpc>
                <a:spcPct val="100000"/>
              </a:lnSpc>
              <a:buClr>
                <a:srgbClr val="2965AB"/>
              </a:buClr>
              <a:buSzPct val="100000"/>
              <a:buNone/>
            </a:pPr>
            <a:endParaRPr lang="zh-CN" alt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840" y="1229995"/>
            <a:ext cx="4274820" cy="3855720"/>
          </a:xfrm>
          <a:prstGeom prst="rect">
            <a:avLst/>
          </a:prstGeom>
        </p:spPr>
      </p:pic>
      <p:sp>
        <p:nvSpPr>
          <p:cNvPr id="10" name="箭头: 右 9"/>
          <p:cNvSpPr/>
          <p:nvPr/>
        </p:nvSpPr>
        <p:spPr>
          <a:xfrm>
            <a:off x="4826645" y="1922284"/>
            <a:ext cx="284201" cy="144016"/>
          </a:xfrm>
          <a:prstGeom prst="rightArrow">
            <a:avLst/>
          </a:prstGeom>
          <a:solidFill>
            <a:srgbClr val="296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右 9"/>
          <p:cNvSpPr/>
          <p:nvPr/>
        </p:nvSpPr>
        <p:spPr>
          <a:xfrm>
            <a:off x="4826635" y="3175635"/>
            <a:ext cx="285115" cy="131445"/>
          </a:xfrm>
          <a:prstGeom prst="rightArrow">
            <a:avLst/>
          </a:prstGeom>
          <a:solidFill>
            <a:srgbClr val="296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右 9"/>
          <p:cNvSpPr/>
          <p:nvPr/>
        </p:nvSpPr>
        <p:spPr>
          <a:xfrm>
            <a:off x="4827270" y="4390390"/>
            <a:ext cx="285115" cy="144145"/>
          </a:xfrm>
          <a:prstGeom prst="rightArrow">
            <a:avLst/>
          </a:prstGeom>
          <a:solidFill>
            <a:srgbClr val="296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7335" y="1671320"/>
            <a:ext cx="5885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负责协调后台层和艺术家层，用简单的编程语言与其他两层交流。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47335" y="2780665"/>
            <a:ext cx="5487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负责对象生成与管理：创建图形中的绘图元素，控制图形的线条、形状、轴、文字等样式，并按顺序排列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Artist基础类可分为：图元类和容器类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47335" y="4140200"/>
            <a:ext cx="54883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负责用户交互，保证在不同操作系统、平台、环境下软件包均可正常运行，是整个绘图的核心引擎。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solidFill>
                <a:srgbClr val="2965A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buClr>
                <a:srgbClr val="2965AB"/>
              </a:buClr>
              <a:buFont typeface="Arial" panose="020B0604020202020204" pitchFamily="34" charset="0"/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buClr>
                <a:srgbClr val="2965AB"/>
              </a:buClr>
              <a:buFont typeface="Arial" panose="020B0604020202020204" pitchFamily="34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425" y="116840"/>
            <a:ext cx="4867910" cy="5295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>
                <a:solidFill>
                  <a:srgbClr val="2965AB"/>
                </a:solidFill>
              </a:rPr>
              <a:t>Matplotlib</a:t>
            </a:r>
            <a:r>
              <a:rPr kumimoji="1" lang="zh-CN" altLang="en-US" b="1" dirty="0">
                <a:solidFill>
                  <a:srgbClr val="2965AB"/>
                </a:solidFill>
              </a:rPr>
              <a:t>安装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7840" y="1052830"/>
            <a:ext cx="10081895" cy="48971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r>
              <a:rPr lang="en-US" altLang="ko-KR" sz="2000" b="1" strike="noStrike" cap="none" dirty="0">
                <a:solidFill>
                  <a:srgbClr val="2965AB"/>
                </a:solidFill>
                <a:latin typeface="微软雅黑 Light" charset="0"/>
                <a:ea typeface="微软雅黑 Light" charset="0"/>
              </a:rPr>
              <a:t>两种方式安装Matplotlib</a:t>
            </a:r>
            <a:endParaRPr lang="ko-KR" altLang="en-US" sz="2000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  <a:p>
            <a:pPr marL="228600" indent="-22860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endParaRPr lang="ko-KR" altLang="en-US" sz="2000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  <a:p>
            <a:pPr marL="685800" indent="-228600">
              <a:spcBef>
                <a:spcPts val="500"/>
              </a:spcBef>
              <a:buClr>
                <a:srgbClr val="2965AB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使用 pip 语句 </a:t>
            </a:r>
            <a:r>
              <a:rPr lang="en-US" altLang="ko-KR" sz="2000" dirty="0">
                <a:latin typeface="微软雅黑 Light" charset="0"/>
                <a:ea typeface="微软雅黑 Light" charset="0"/>
              </a:rPr>
              <a:t>: 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pip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install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matplotlib</a:t>
            </a:r>
            <a:endParaRPr lang="ko-KR" altLang="en-US" sz="2000" b="0" strike="noStrike" cap="none" dirty="0">
              <a:solidFill>
                <a:schemeClr val="tx1"/>
              </a:solidFill>
              <a:latin typeface="Monaco" panose="020B0509030404040204" pitchFamily="49" charset="0"/>
              <a:ea typeface="微软雅黑 Light" charset="0"/>
            </a:endParaRPr>
          </a:p>
          <a:p>
            <a:pPr marL="685800" indent="-228600">
              <a:spcBef>
                <a:spcPts val="500"/>
              </a:spcBef>
              <a:buClr>
                <a:srgbClr val="2965AB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使用 conda 语句 :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conda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install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matplotlib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endParaRPr lang="ko-KR" altLang="en-US" sz="2000" b="0" i="1" strike="noStrike" cap="none" dirty="0">
              <a:solidFill>
                <a:schemeClr val="tx1"/>
              </a:solidFill>
              <a:latin typeface="Monaco" panose="020B0509030404040204" pitchFamily="49" charset="0"/>
              <a:ea typeface="微软雅黑 Light" charset="0"/>
            </a:endParaRPr>
          </a:p>
          <a:p>
            <a:pPr marL="228600" indent="-22860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endParaRPr lang="ko-KR" altLang="en-US" sz="2000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228600" indent="-22860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r>
              <a:rPr lang="en-US" altLang="ko-KR" sz="2000" b="1" strike="noStrike" cap="none" dirty="0">
                <a:solidFill>
                  <a:srgbClr val="2965AB"/>
                </a:solidFill>
                <a:latin typeface="微软雅黑 Light" charset="0"/>
                <a:ea typeface="微软雅黑 Light" charset="0"/>
              </a:rPr>
              <a:t>两种方式调用Matplotlib包</a:t>
            </a:r>
            <a:endParaRPr lang="ko-KR" altLang="en-US" sz="2000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  <a:p>
            <a:pPr marL="228600" indent="-228600" algn="l" defTabSz="914400" fontAlgn="auto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endParaRPr lang="ko-KR" altLang="en-US" sz="2000" b="1" strike="noStrike" cap="none" dirty="0">
              <a:solidFill>
                <a:srgbClr val="2965AB"/>
              </a:solidFill>
              <a:latin typeface="微软雅黑 Light" charset="0"/>
              <a:ea typeface="微软雅黑 Light" charset="0"/>
            </a:endParaRPr>
          </a:p>
          <a:p>
            <a:pPr marL="685800" indent="-22860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import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matplotlib</a:t>
            </a:r>
            <a:r>
              <a:rPr lang="en-US" altLang="zh-CN" sz="2000" dirty="0">
                <a:solidFill>
                  <a:srgbClr val="00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.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pyplot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as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</a:p>
          <a:p>
            <a:pPr marL="685800" indent="-22860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965AB"/>
              </a:buClr>
              <a:buFont typeface="Arial" panose="020B0604020202020204"/>
              <a:buChar char="•"/>
            </a:pP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from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matplotlib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import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pyplot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87005F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as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r>
              <a:rPr lang="en-US" altLang="zh-CN" sz="2000" dirty="0">
                <a:solidFill>
                  <a:srgbClr val="000087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plt</a:t>
            </a:r>
            <a:r>
              <a:rPr lang="en-US" altLang="zh-CN" sz="2000" dirty="0">
                <a:solidFill>
                  <a:srgbClr val="5F5F00"/>
                </a:solidFill>
                <a:highlight>
                  <a:srgbClr val="FFFFFF"/>
                </a:highlight>
                <a:latin typeface="Monaco" panose="020B0509030404040204" pitchFamily="49" charset="0"/>
              </a:rPr>
              <a:t> </a:t>
            </a:r>
            <a:endParaRPr lang="ko-KR" altLang="en-US" sz="2000" b="0" i="1" strike="noStrike" cap="none" dirty="0">
              <a:solidFill>
                <a:schemeClr val="tx1"/>
              </a:solidFill>
              <a:latin typeface="Monaco" panose="020B0509030404040204" pitchFamily="49" charset="0"/>
              <a:ea typeface="微软雅黑 Light" charset="0"/>
            </a:endParaRPr>
          </a:p>
          <a:p>
            <a:pPr marL="457200" indent="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2000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457200" indent="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i="1" strike="noStrike" cap="none" dirty="0">
                <a:solidFill>
                  <a:schemeClr val="tx1"/>
                </a:solidFill>
                <a:latin typeface="微软雅黑 Light" charset="0"/>
                <a:ea typeface="微软雅黑 Light" charset="0"/>
              </a:rPr>
              <a:t>   </a:t>
            </a:r>
            <a:endParaRPr lang="ko-KR" altLang="en-US" sz="2000" b="0" i="1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  <a:p>
            <a:pPr marL="457200" indent="0" algn="l" defTabSz="914400" fontAlgn="auto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>
              <a:solidFill>
                <a:schemeClr val="tx1"/>
              </a:solidFill>
              <a:latin typeface="微软雅黑 Light" charset="0"/>
              <a:ea typeface="微软雅黑 Light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B59A"/>
      </a:accent1>
      <a:accent2>
        <a:srgbClr val="ED7D31"/>
      </a:accent2>
      <a:accent3>
        <a:srgbClr val="A5A5A5"/>
      </a:accent3>
      <a:accent4>
        <a:srgbClr val="FFC000"/>
      </a:accent4>
      <a:accent5>
        <a:srgbClr val="3DB39E"/>
      </a:accent5>
      <a:accent6>
        <a:srgbClr val="70AD47"/>
      </a:accent6>
      <a:hlink>
        <a:srgbClr val="3DB39E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Pages>61</Pages>
  <Words>5209</Words>
  <Application>Microsoft Office PowerPoint</Application>
  <PresentationFormat>宽屏</PresentationFormat>
  <Paragraphs>1524</Paragraphs>
  <Slides>68</Slides>
  <Notes>68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6" baseType="lpstr">
      <vt:lpstr>Monaco</vt:lpstr>
      <vt:lpstr>等线</vt:lpstr>
      <vt:lpstr>微软雅黑</vt:lpstr>
      <vt:lpstr>微软雅黑 Light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Tonna Tang</dc:creator>
  <cp:lastModifiedBy>YANG GAO</cp:lastModifiedBy>
  <cp:revision>96</cp:revision>
  <dcterms:created xsi:type="dcterms:W3CDTF">2019-01-06T04:11:00Z</dcterms:created>
  <dcterms:modified xsi:type="dcterms:W3CDTF">2022-03-18T03:20:49Z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2052-11.1.0.8205</vt:lpwstr>
  </property>
</Properties>
</file>