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47"/>
  </p:handoutMasterIdLst>
  <p:sldIdLst>
    <p:sldId id="300" r:id="rId3"/>
    <p:sldId id="313" r:id="rId4"/>
    <p:sldId id="314" r:id="rId5"/>
    <p:sldId id="340" r:id="rId6"/>
    <p:sldId id="385" r:id="rId8"/>
    <p:sldId id="386" r:id="rId9"/>
    <p:sldId id="387" r:id="rId10"/>
    <p:sldId id="388" r:id="rId11"/>
    <p:sldId id="317" r:id="rId12"/>
    <p:sldId id="389" r:id="rId13"/>
    <p:sldId id="390" r:id="rId14"/>
    <p:sldId id="391" r:id="rId15"/>
    <p:sldId id="392" r:id="rId16"/>
    <p:sldId id="393" r:id="rId17"/>
    <p:sldId id="456" r:id="rId18"/>
    <p:sldId id="423" r:id="rId19"/>
    <p:sldId id="424" r:id="rId20"/>
    <p:sldId id="425" r:id="rId21"/>
    <p:sldId id="506" r:id="rId22"/>
    <p:sldId id="507" r:id="rId23"/>
    <p:sldId id="510" r:id="rId24"/>
    <p:sldId id="511" r:id="rId25"/>
    <p:sldId id="512" r:id="rId26"/>
    <p:sldId id="513" r:id="rId27"/>
    <p:sldId id="455" r:id="rId28"/>
    <p:sldId id="454" r:id="rId29"/>
    <p:sldId id="458" r:id="rId30"/>
    <p:sldId id="459" r:id="rId31"/>
    <p:sldId id="492" r:id="rId32"/>
    <p:sldId id="493" r:id="rId33"/>
    <p:sldId id="498" r:id="rId34"/>
    <p:sldId id="494" r:id="rId35"/>
    <p:sldId id="495" r:id="rId36"/>
    <p:sldId id="496" r:id="rId37"/>
    <p:sldId id="499" r:id="rId38"/>
    <p:sldId id="497" r:id="rId39"/>
    <p:sldId id="501" r:id="rId40"/>
    <p:sldId id="500" r:id="rId41"/>
    <p:sldId id="502" r:id="rId42"/>
    <p:sldId id="503" r:id="rId43"/>
    <p:sldId id="504" r:id="rId44"/>
    <p:sldId id="505" r:id="rId45"/>
    <p:sldId id="277" r:id="rId46"/>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ke" initials="X"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231A"/>
    <a:srgbClr val="000000"/>
    <a:srgbClr val="6F7170"/>
    <a:srgbClr val="BF0000"/>
    <a:srgbClr val="FFFFFF"/>
    <a:srgbClr val="5F5F5F"/>
    <a:srgbClr val="414042"/>
    <a:srgbClr val="00B4E5"/>
    <a:srgbClr val="0094BC"/>
    <a:srgbClr val="001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290" autoAdjust="0"/>
    <p:restoredTop sz="89636" autoAdjust="0"/>
  </p:normalViewPr>
  <p:slideViewPr>
    <p:cSldViewPr snapToGrid="0" snapToObjects="1">
      <p:cViewPr varScale="1">
        <p:scale>
          <a:sx n="64" d="100"/>
          <a:sy n="64" d="100"/>
        </p:scale>
        <p:origin x="276" y="72"/>
      </p:cViewPr>
      <p:guideLst>
        <p:guide orient="horz" pos="501"/>
        <p:guide orient="horz" pos="4174"/>
        <p:guide orient="horz" pos="3860"/>
        <p:guide pos="4013"/>
        <p:guide pos="2229"/>
        <p:guide pos="54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34" d="100"/>
          <a:sy n="34" d="100"/>
        </p:scale>
        <p:origin x="2298" y="60"/>
      </p:cViewPr>
      <p:guideLst>
        <p:guide orient="horz" pos="2879"/>
        <p:guide pos="2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000" dirty="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C0EDC-3B04-4D43-AC98-A606493C474D}" type="datetimeFigureOut">
              <a:rPr lang="en-US" sz="1000" smtClean="0">
                <a:latin typeface="Arial" panose="020B0604020202020204" pitchFamily="34" charset="0"/>
                <a:cs typeface="Arial" panose="020B0604020202020204" pitchFamily="34" charset="0"/>
              </a:rPr>
            </a:fld>
            <a:endParaRPr lang="en-US" sz="1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lvl="0"/>
            <a:r>
              <a:rPr lang="en-US" sz="800" cap="all" dirty="0">
                <a:solidFill>
                  <a:srgbClr val="939598"/>
                </a:solidFill>
                <a:latin typeface="Arial" panose="020B0604020202020204" pitchFamily="34" charset="0"/>
                <a:cs typeface="Arial" panose="020B0604020202020204" pitchFamily="34" charset="0"/>
              </a:rPr>
              <a:t>2011 LENOVO CONFIDENTIAL. All rights reserved.</a:t>
            </a:r>
            <a:endParaRPr lang="en-US" sz="800" cap="all" dirty="0">
              <a:solidFill>
                <a:srgbClr val="939598"/>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7F3538-DD9D-4F25-8311-592750C50641}" type="slidenum">
              <a:rPr lang="en-US" sz="800" smtClean="0">
                <a:latin typeface="Arial" panose="020B0604020202020204" pitchFamily="34" charset="0"/>
                <a:cs typeface="Arial" panose="020B0604020202020204" pitchFamily="34" charset="0"/>
              </a:rPr>
            </a:fld>
            <a:endParaRPr lang="en-US" sz="800"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anose="020B0604020202020204" pitchFamily="34" charset="0"/>
                <a:cs typeface="Arial" panose="020B0604020202020204" pitchFamily="34" charset="0"/>
              </a:defRPr>
            </a:lvl1pPr>
          </a:lstStyle>
          <a:p>
            <a:fld id="{F23CF275-28B3-497F-9AED-85D5F023BA5C}"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anose="020B0604020202020204" pitchFamily="34" charset="0"/>
                <a:cs typeface="Arial" panose="020B0604020202020204" pitchFamily="34" charset="0"/>
              </a:defRPr>
            </a:lvl1pPr>
          </a:lstStyle>
          <a:p>
            <a:r>
              <a:rPr lang="en-US" sz="800" cap="all" dirty="0">
                <a:solidFill>
                  <a:srgbClr val="939598"/>
                </a:solidFill>
              </a:rPr>
              <a:t>2011 LENOVO CONFIDENTIAL. All rights reserved.</a:t>
            </a:r>
            <a:endParaRPr lang="en-US" sz="800" cap="all" dirty="0">
              <a:solidFill>
                <a:srgbClr val="939598"/>
              </a:solidFill>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latin typeface="Arial" panose="020B0604020202020204" pitchFamily="34" charset="0"/>
                <a:cs typeface="Arial" panose="020B0604020202020204" pitchFamily="34" charset="0"/>
              </a:defRPr>
            </a:lvl1pPr>
          </a:lstStyle>
          <a:p>
            <a:fld id="{4AED87EB-65D7-4500-873C-410831173A8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jpe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jpe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2" Type="http://schemas.openxmlformats.org/officeDocument/2006/relationships/image" Target="../media/image20.png"/><Relationship Id="rId21" Type="http://schemas.openxmlformats.org/officeDocument/2006/relationships/image" Target="../media/image33.png"/><Relationship Id="rId20" Type="http://schemas.openxmlformats.org/officeDocument/2006/relationships/image" Target="../media/image32.png"/><Relationship Id="rId2" Type="http://schemas.openxmlformats.org/officeDocument/2006/relationships/image" Target="../media/image26.jpeg"/><Relationship Id="rId19" Type="http://schemas.openxmlformats.org/officeDocument/2006/relationships/image" Target="../media/image31.png"/><Relationship Id="rId18" Type="http://schemas.openxmlformats.org/officeDocument/2006/relationships/image" Target="../media/image30.png"/><Relationship Id="rId17" Type="http://schemas.openxmlformats.org/officeDocument/2006/relationships/image" Target="../media/image16.png"/><Relationship Id="rId16" Type="http://schemas.openxmlformats.org/officeDocument/2006/relationships/image" Target="../media/image29.png"/><Relationship Id="rId15" Type="http://schemas.openxmlformats.org/officeDocument/2006/relationships/image" Target="../media/image28.png"/><Relationship Id="rId14" Type="http://schemas.openxmlformats.org/officeDocument/2006/relationships/image" Target="../media/image27.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56" name="Title 16"/>
          <p:cNvSpPr>
            <a:spLocks noGrp="1"/>
          </p:cNvSpPr>
          <p:nvPr>
            <p:ph type="title" hasCustomPrompt="1"/>
          </p:nvPr>
        </p:nvSpPr>
        <p:spPr bwMode="gray">
          <a:xfrm>
            <a:off x="548640" y="2048256"/>
            <a:ext cx="8723376" cy="1581912"/>
          </a:xfrm>
          <a:prstGeom prst="rect">
            <a:avLst/>
          </a:prstGeom>
        </p:spPr>
        <p:txBody>
          <a:bodyPr lIns="0" tIns="60949" rIns="121899" bIns="60949" anchor="b" anchorCtr="0"/>
          <a:lstStyle>
            <a:lvl1pPr marL="0" algn="l" defTabSz="1219200" rtl="0" eaLnBrk="1" latinLnBrk="0" hangingPunct="1">
              <a:lnSpc>
                <a:spcPts val="5800"/>
              </a:lnSpc>
              <a:spcBef>
                <a:spcPct val="0"/>
              </a:spcBef>
              <a:buNone/>
              <a:defRPr lang="en-US" sz="6000" b="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text, two lines maximum</a:t>
            </a:r>
            <a:endParaRPr lang="en-US" dirty="0"/>
          </a:p>
        </p:txBody>
      </p:sp>
      <p:sp>
        <p:nvSpPr>
          <p:cNvPr id="62" name="Footer Placeholder 61"/>
          <p:cNvSpPr>
            <a:spLocks noGrp="1"/>
          </p:cNvSpPr>
          <p:nvPr>
            <p:ph type="ftr" sz="quarter" idx="10"/>
          </p:nvPr>
        </p:nvSpPr>
        <p:spPr>
          <a:xfrm>
            <a:off x="548640" y="6473952"/>
            <a:ext cx="3860800" cy="153888"/>
          </a:xfrm>
        </p:spPr>
        <p:txBody>
          <a:bodyPr lIns="0"/>
          <a:lstStyle>
            <a:lvl1pPr>
              <a:defRPr cap="none"/>
            </a:lvl1p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55" name="Subtitle 2"/>
          <p:cNvSpPr>
            <a:spLocks noGrp="1"/>
          </p:cNvSpPr>
          <p:nvPr>
            <p:ph type="subTitle" idx="1" hasCustomPrompt="1"/>
          </p:nvPr>
        </p:nvSpPr>
        <p:spPr bwMode="gray">
          <a:xfrm>
            <a:off x="548640" y="4059936"/>
            <a:ext cx="8714232" cy="457200"/>
          </a:xfrm>
          <a:prstGeom prst="rect">
            <a:avLst/>
          </a:prstGeom>
        </p:spPr>
        <p:txBody>
          <a:bodyPr lIns="0" tIns="0" rIns="0" bIns="0" anchor="b" anchorCtr="0"/>
          <a:lstStyle>
            <a:lvl1pPr marL="0" indent="0" algn="l" defTabSz="1219200" rtl="0" eaLnBrk="1" latinLnBrk="0" hangingPunct="1">
              <a:lnSpc>
                <a:spcPct val="90000"/>
              </a:lnSpc>
              <a:spcBef>
                <a:spcPct val="0"/>
              </a:spcBef>
              <a:buNone/>
              <a:defRPr lang="en-US" sz="2400" b="0" kern="1200" cap="none" spc="0" baseline="0" dirty="0">
                <a:solidFill>
                  <a:schemeClr val="tx1"/>
                </a:solidFill>
                <a:latin typeface="Arial" panose="020B0604020202020204" pitchFamily="34" charset="0"/>
                <a:ea typeface="+mn-ea"/>
                <a:cs typeface="Arial" panose="020B0604020202020204"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Click to edit subtitle placeholder</a:t>
            </a:r>
            <a:endParaRPr lang="en-US" dirty="0"/>
          </a:p>
        </p:txBody>
      </p:sp>
      <p:sp>
        <p:nvSpPr>
          <p:cNvPr id="5" name="Text Placeholder 4"/>
          <p:cNvSpPr>
            <a:spLocks noGrp="1"/>
          </p:cNvSpPr>
          <p:nvPr>
            <p:ph type="body" sz="quarter" idx="11"/>
          </p:nvPr>
        </p:nvSpPr>
        <p:spPr>
          <a:xfrm>
            <a:off x="548640" y="4800600"/>
            <a:ext cx="6409944" cy="512064"/>
          </a:xfrm>
          <a:prstGeom prst="rect">
            <a:avLst/>
          </a:prstGeom>
        </p:spPr>
        <p:txBody>
          <a:bodyPr lIns="0" tIns="0" rIns="0" bIns="0"/>
          <a:lstStyle>
            <a:lvl1pPr marL="0" indent="0">
              <a:buFontTx/>
              <a:buNone/>
              <a:defRPr sz="1600"/>
            </a:lvl1pPr>
          </a:lstStyle>
          <a:p>
            <a:pPr lvl="0"/>
            <a:r>
              <a:rPr lang="en-US" dirty="0"/>
              <a:t>Click to edit Master text styles</a:t>
            </a:r>
            <a:endParaRPr lang="en-US" dirty="0"/>
          </a:p>
          <a:p>
            <a:pPr lvl="0"/>
            <a:endParaRPr lang="en-US" dirty="0"/>
          </a:p>
        </p:txBody>
      </p:sp>
      <p:sp>
        <p:nvSpPr>
          <p:cNvPr id="20" name="Rectangle 19"/>
          <p:cNvSpPr/>
          <p:nvPr userDrawn="1"/>
        </p:nvSpPr>
        <p:spPr bwMode="black">
          <a:xfrm>
            <a:off x="548640" y="4557713"/>
            <a:ext cx="1097683"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548640" y="4664439"/>
            <a:ext cx="1041909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04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09824"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211"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739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1176"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8563"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595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2528"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631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3707" y="5468108"/>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4598" y="5468108"/>
            <a:ext cx="310896"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4779" y="5468108"/>
            <a:ext cx="310896"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427" y="5468108"/>
            <a:ext cx="310896"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5828" y="5442941"/>
            <a:ext cx="365760"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6131" y="5468108"/>
            <a:ext cx="310896"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3337" y="5468108"/>
            <a:ext cx="310896"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79734" y="5468108"/>
            <a:ext cx="310896"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49915" y="5468108"/>
            <a:ext cx="310896"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3673" y="3056111"/>
            <a:ext cx="2412866" cy="8037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3" name="Rectangle 12"/>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
        <p:nvSpPr>
          <p:cNvPr id="16" name="Content Placeholder 2"/>
          <p:cNvSpPr>
            <a:spLocks noGrp="1"/>
          </p:cNvSpPr>
          <p:nvPr>
            <p:ph sz="half" idx="1"/>
          </p:nvPr>
        </p:nvSpPr>
        <p:spPr bwMode="gray">
          <a:xfrm>
            <a:off x="548640" y="1179575"/>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2"/>
          <p:cNvSpPr>
            <a:spLocks noGrp="1"/>
          </p:cNvSpPr>
          <p:nvPr>
            <p:ph sz="half" idx="14"/>
          </p:nvPr>
        </p:nvSpPr>
        <p:spPr bwMode="gray">
          <a:xfrm>
            <a:off x="6243066" y="1188761"/>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3" name="Content Placeholder 2"/>
          <p:cNvSpPr>
            <a:spLocks noGrp="1"/>
          </p:cNvSpPr>
          <p:nvPr>
            <p:ph sz="half" idx="1"/>
          </p:nvPr>
        </p:nvSpPr>
        <p:spPr bwMode="gray">
          <a:xfrm>
            <a:off x="548640" y="1179575"/>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2"/>
          <p:cNvSpPr>
            <a:spLocks noGrp="1"/>
          </p:cNvSpPr>
          <p:nvPr>
            <p:ph sz="half" idx="14"/>
          </p:nvPr>
        </p:nvSpPr>
        <p:spPr bwMode="gray">
          <a:xfrm>
            <a:off x="6243066" y="1188761"/>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le w/Image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603671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6" name="Content Placeholder 2"/>
          <p:cNvSpPr>
            <a:spLocks noGrp="1"/>
          </p:cNvSpPr>
          <p:nvPr>
            <p:ph sz="half" idx="1"/>
          </p:nvPr>
        </p:nvSpPr>
        <p:spPr bwMode="gray">
          <a:xfrm>
            <a:off x="548640" y="1179575"/>
            <a:ext cx="603671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Picture Placeholder 8"/>
          <p:cNvSpPr>
            <a:spLocks noGrp="1"/>
          </p:cNvSpPr>
          <p:nvPr>
            <p:ph type="pic" sz="quarter" idx="16"/>
          </p:nvPr>
        </p:nvSpPr>
        <p:spPr>
          <a:xfrm>
            <a:off x="6835285" y="0"/>
            <a:ext cx="5353539"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7" name="Text Placeholder 5"/>
          <p:cNvSpPr>
            <a:spLocks noGrp="1"/>
          </p:cNvSpPr>
          <p:nvPr>
            <p:ph type="body" sz="quarter" idx="18"/>
          </p:nvPr>
        </p:nvSpPr>
        <p:spPr bwMode="invGray">
          <a:xfrm>
            <a:off x="6985955" y="6330311"/>
            <a:ext cx="4422614" cy="39216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endParaRPr lang="en-US" dirty="0"/>
          </a:p>
        </p:txBody>
      </p:sp>
      <p:sp>
        <p:nvSpPr>
          <p:cNvPr id="8" name="Rectangle 7"/>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mage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603671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6" name="Content Placeholder 2"/>
          <p:cNvSpPr>
            <a:spLocks noGrp="1"/>
          </p:cNvSpPr>
          <p:nvPr>
            <p:ph sz="half" idx="1"/>
          </p:nvPr>
        </p:nvSpPr>
        <p:spPr bwMode="gray">
          <a:xfrm>
            <a:off x="548640" y="1179575"/>
            <a:ext cx="603671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Picture Placeholder 8"/>
          <p:cNvSpPr>
            <a:spLocks noGrp="1"/>
          </p:cNvSpPr>
          <p:nvPr>
            <p:ph type="pic" sz="quarter" idx="16"/>
          </p:nvPr>
        </p:nvSpPr>
        <p:spPr>
          <a:xfrm>
            <a:off x="6835285" y="0"/>
            <a:ext cx="5353539"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7" name="Text Placeholder 5"/>
          <p:cNvSpPr>
            <a:spLocks noGrp="1"/>
          </p:cNvSpPr>
          <p:nvPr>
            <p:ph type="body" sz="quarter" idx="18"/>
          </p:nvPr>
        </p:nvSpPr>
        <p:spPr bwMode="invGray">
          <a:xfrm>
            <a:off x="6985955" y="6330311"/>
            <a:ext cx="4422614" cy="39216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Photo + Statement">
    <p:spTree>
      <p:nvGrpSpPr>
        <p:cNvPr id="1" name=""/>
        <p:cNvGrpSpPr/>
        <p:nvPr/>
      </p:nvGrpSpPr>
      <p:grpSpPr>
        <a:xfrm>
          <a:off x="0" y="0"/>
          <a:ext cx="0" cy="0"/>
          <a:chOff x="0" y="0"/>
          <a:chExt cx="0" cy="0"/>
        </a:xfrm>
      </p:grpSpPr>
      <p:sp>
        <p:nvSpPr>
          <p:cNvPr id="6" name="Picture Placeholder 8"/>
          <p:cNvSpPr>
            <a:spLocks noGrp="1"/>
          </p:cNvSpPr>
          <p:nvPr>
            <p:ph type="pic" sz="quarter" idx="16"/>
          </p:nvPr>
        </p:nvSpPr>
        <p:spPr>
          <a:xfrm>
            <a:off x="1" y="0"/>
            <a:ext cx="12188824"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15" name="Footer Placeholder 14"/>
          <p:cNvSpPr>
            <a:spLocks noGrp="1"/>
          </p:cNvSpPr>
          <p:nvPr>
            <p:ph type="ftr" sz="quarter" idx="10"/>
          </p:nvPr>
        </p:nvSpPr>
        <p:spPr/>
        <p:txBody>
          <a:bodyPr/>
          <a:lstStyle>
            <a:lvl1pPr>
              <a:defRPr>
                <a:solidFill>
                  <a:schemeClr val="bg1"/>
                </a:solidFill>
              </a:defRPr>
            </a:lvl1pPr>
          </a:lstStyle>
          <a:p>
            <a:r>
              <a:rPr lang="en-US" sz="1000">
                <a:cs typeface="Arial" panose="020B0604020202020204" pitchFamily="34" charset="0"/>
              </a:rPr>
              <a:t>2015 Lenovo Internal. All rights reserved.</a:t>
            </a:r>
            <a:endParaRPr lang="en-US" sz="1000" dirty="0">
              <a:cs typeface="Arial" panose="020B0604020202020204" pitchFamily="34" charset="0"/>
            </a:endParaRPr>
          </a:p>
        </p:txBody>
      </p:sp>
      <p:sp>
        <p:nvSpPr>
          <p:cNvPr id="8" name="Rectangle 7"/>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
        <p:nvSpPr>
          <p:cNvPr id="13" name="Text Placeholder 5"/>
          <p:cNvSpPr>
            <a:spLocks noGrp="1"/>
          </p:cNvSpPr>
          <p:nvPr>
            <p:ph type="body" sz="quarter" idx="19"/>
          </p:nvPr>
        </p:nvSpPr>
        <p:spPr bwMode="invGray">
          <a:xfrm>
            <a:off x="568982" y="151551"/>
            <a:ext cx="4422614" cy="39216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endParaRPr lang="en-US" dirty="0"/>
          </a:p>
        </p:txBody>
      </p:sp>
      <p:sp>
        <p:nvSpPr>
          <p:cNvPr id="14" name="Text Placeholder 3"/>
          <p:cNvSpPr>
            <a:spLocks noGrp="1"/>
          </p:cNvSpPr>
          <p:nvPr>
            <p:ph type="body" sz="quarter" idx="18" hasCustomPrompt="1"/>
          </p:nvPr>
        </p:nvSpPr>
        <p:spPr>
          <a:xfrm>
            <a:off x="0" y="3525794"/>
            <a:ext cx="7884015" cy="2290805"/>
          </a:xfrm>
          <a:prstGeom prst="rect">
            <a:avLst/>
          </a:prstGeom>
          <a:solidFill>
            <a:srgbClr val="FFFFFF">
              <a:alpha val="75000"/>
            </a:srgbClr>
          </a:solidFill>
        </p:spPr>
        <p:txBody>
          <a:bodyPr lIns="548640" tIns="182880" rIns="548640" bIns="182880" anchor="ctr">
            <a:normAutofit/>
          </a:bodyPr>
          <a:lstStyle>
            <a:lvl1pPr marL="0" indent="0">
              <a:lnSpc>
                <a:spcPct val="100000"/>
              </a:lnSpc>
              <a:buFont typeface="Arial" panose="020B0604020202020204" pitchFamily="34" charset="0"/>
              <a:buNone/>
              <a:defRPr sz="2700">
                <a:solidFill>
                  <a:schemeClr val="tx1"/>
                </a:solidFill>
              </a:defRPr>
            </a:lvl1pPr>
            <a:lvl2pPr marL="341630" indent="0">
              <a:buNone/>
              <a:defRPr/>
            </a:lvl2pPr>
            <a:lvl3pPr marL="679450" indent="0">
              <a:buNone/>
              <a:defRPr/>
            </a:lvl3pPr>
            <a:lvl4pPr marL="966470" indent="0">
              <a:buNone/>
              <a:defRPr/>
            </a:lvl4pPr>
            <a:lvl5pPr marL="1146175" indent="0">
              <a:buNone/>
              <a:defRPr/>
            </a:lvl5pPr>
          </a:lstStyle>
          <a:p>
            <a:pPr lvl="0"/>
            <a:r>
              <a:rPr lang="en-US" dirty="0"/>
              <a:t>Click to edit text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 Sapphir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0" y="4639112"/>
            <a:ext cx="12188825"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oter Placeholder 19"/>
          <p:cNvSpPr>
            <a:spLocks noGrp="1"/>
          </p:cNvSpPr>
          <p:nvPr>
            <p:ph type="ftr" sz="quarter" idx="13"/>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grpSp>
        <p:nvGrpSpPr>
          <p:cNvPr id="8" name="Group 7"/>
          <p:cNvGrpSpPr/>
          <p:nvPr userDrawn="1"/>
        </p:nvGrpSpPr>
        <p:grpSpPr bwMode="gray">
          <a:xfrm>
            <a:off x="1828170" y="993484"/>
            <a:ext cx="8535661" cy="4341742"/>
            <a:chOff x="1828170" y="1258957"/>
            <a:chExt cx="8535661" cy="4341742"/>
          </a:xfrm>
        </p:grpSpPr>
        <p:sp>
          <p:nvSpPr>
            <p:cNvPr id="9" name="Freeform 9"/>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Rounded Rectangle 9"/>
            <p:cNvSpPr/>
            <p:nvPr userDrawn="1"/>
          </p:nvSpPr>
          <p:spPr bwMode="gray">
            <a:xfrm>
              <a:off x="1828170" y="1258957"/>
              <a:ext cx="8535661" cy="3893151"/>
            </a:xfrm>
            <a:prstGeom prst="roundRect">
              <a:avLst>
                <a:gd name="adj" fmla="val 54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15" name="Text Placeholder 107"/>
          <p:cNvSpPr>
            <a:spLocks noGrp="1"/>
          </p:cNvSpPr>
          <p:nvPr>
            <p:ph type="body" sz="quarter" idx="18" hasCustomPrompt="1"/>
          </p:nvPr>
        </p:nvSpPr>
        <p:spPr bwMode="white">
          <a:xfrm>
            <a:off x="2042663" y="1276349"/>
            <a:ext cx="8106674" cy="3242641"/>
          </a:xfrm>
          <a:prstGeom prst="rect">
            <a:avLst/>
          </a:prstGeom>
        </p:spPr>
        <p:txBody>
          <a:bodyPr anchor="ctr">
            <a:normAutofit/>
          </a:bodyPr>
          <a:lstStyle>
            <a:lvl1pPr marL="0" indent="0" algn="ctr">
              <a:lnSpc>
                <a:spcPct val="100000"/>
              </a:lnSpc>
              <a:buNone/>
              <a:defRPr sz="3600">
                <a:solidFill>
                  <a:schemeClr val="bg1"/>
                </a:solidFill>
              </a:defRPr>
            </a:lvl1pPr>
            <a:lvl2pPr marL="341630" indent="0" algn="ctr">
              <a:buNone/>
              <a:defRPr>
                <a:solidFill>
                  <a:schemeClr val="bg1"/>
                </a:solidFill>
              </a:defRPr>
            </a:lvl2pPr>
            <a:lvl3pPr marL="679450" indent="0" algn="ctr">
              <a:buNone/>
              <a:defRPr>
                <a:solidFill>
                  <a:schemeClr val="bg1"/>
                </a:solidFill>
              </a:defRPr>
            </a:lvl3pPr>
            <a:lvl4pPr marL="966470" indent="0" algn="ctr">
              <a:buNone/>
              <a:defRPr>
                <a:solidFill>
                  <a:schemeClr val="bg1"/>
                </a:solidFill>
              </a:defRPr>
            </a:lvl4pPr>
            <a:lvl5pPr marL="1146175" indent="0" algn="ctr">
              <a:buNone/>
              <a:defRPr>
                <a:solidFill>
                  <a:schemeClr val="bg1"/>
                </a:solidFill>
              </a:defRPr>
            </a:lvl5pPr>
          </a:lstStyle>
          <a:p>
            <a:pPr lvl="0"/>
            <a:r>
              <a:rPr lang="en-US" dirty="0"/>
              <a:t>Click to edit quote</a:t>
            </a:r>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6013481"/>
            <a:ext cx="10058400" cy="681925"/>
          </a:xfrm>
          <a:prstGeom prst="rect">
            <a:avLst/>
          </a:prstGeom>
        </p:spPr>
      </p:pic>
      <p:sp>
        <p:nvSpPr>
          <p:cNvPr id="17" name="Text Placeholder 110"/>
          <p:cNvSpPr>
            <a:spLocks noGrp="1"/>
          </p:cNvSpPr>
          <p:nvPr>
            <p:ph type="body" sz="quarter" idx="19" hasCustomPrompt="1"/>
          </p:nvPr>
        </p:nvSpPr>
        <p:spPr>
          <a:xfrm>
            <a:off x="2042663" y="5555972"/>
            <a:ext cx="8106674" cy="876300"/>
          </a:xfrm>
          <a:prstGeom prst="rect">
            <a:avLst/>
          </a:prstGeom>
        </p:spPr>
        <p:txBody>
          <a:bodyPr/>
          <a:lstStyle>
            <a:lvl1pPr marL="0" indent="0" algn="ctr">
              <a:buNone/>
              <a:defRPr sz="2400" b="1">
                <a:solidFill>
                  <a:schemeClr val="tx1"/>
                </a:solidFill>
              </a:defRPr>
            </a:lvl1pPr>
            <a:lvl2pPr marL="341630" indent="0">
              <a:buNone/>
              <a:defRPr/>
            </a:lvl2pPr>
            <a:lvl3pPr marL="679450" indent="0">
              <a:buNone/>
              <a:defRPr/>
            </a:lvl3pPr>
            <a:lvl4pPr marL="966470" indent="0">
              <a:buNone/>
              <a:defRPr/>
            </a:lvl4pPr>
            <a:lvl5pPr marL="1146175" indent="0">
              <a:buNone/>
              <a:defRPr/>
            </a:lvl5pPr>
          </a:lstStyle>
          <a:p>
            <a:pPr lvl="0"/>
            <a:r>
              <a:rPr lang="en-US" dirty="0"/>
              <a:t>Click to edit quote source</a:t>
            </a:r>
            <a:endParaRPr lang="en-US" dirty="0"/>
          </a:p>
        </p:txBody>
      </p:sp>
      <p:grpSp>
        <p:nvGrpSpPr>
          <p:cNvPr id="18" name="Group 17"/>
          <p:cNvGrpSpPr/>
          <p:nvPr userDrawn="1"/>
        </p:nvGrpSpPr>
        <p:grpSpPr>
          <a:xfrm>
            <a:off x="5800725" y="4633135"/>
            <a:ext cx="590550" cy="104775"/>
            <a:chOff x="5738813" y="4606631"/>
            <a:chExt cx="590550" cy="104775"/>
          </a:xfrm>
          <a:solidFill>
            <a:schemeClr val="accent5"/>
          </a:solidFill>
        </p:grpSpPr>
        <p:sp>
          <p:nvSpPr>
            <p:cNvPr id="19" name="Oval 18"/>
            <p:cNvSpPr/>
            <p:nvPr userDrawn="1"/>
          </p:nvSpPr>
          <p:spPr>
            <a:xfrm>
              <a:off x="5738813"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1" name="Oval 20"/>
            <p:cNvSpPr/>
            <p:nvPr userDrawn="1"/>
          </p:nvSpPr>
          <p:spPr>
            <a:xfrm>
              <a:off x="5981700"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2" name="Oval 21"/>
            <p:cNvSpPr/>
            <p:nvPr userDrawn="1"/>
          </p:nvSpPr>
          <p:spPr>
            <a:xfrm>
              <a:off x="6224588"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grpSp>
        <p:nvGrpSpPr>
          <p:cNvPr id="23" name="Group 22"/>
          <p:cNvGrpSpPr/>
          <p:nvPr userDrawn="1"/>
        </p:nvGrpSpPr>
        <p:grpSpPr bwMode="gray">
          <a:xfrm>
            <a:off x="5853433" y="734066"/>
            <a:ext cx="485134" cy="485134"/>
            <a:chOff x="5853433" y="734066"/>
            <a:chExt cx="485134" cy="485134"/>
          </a:xfrm>
        </p:grpSpPr>
        <p:sp>
          <p:nvSpPr>
            <p:cNvPr id="24" name="Oval 23"/>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sp>
          <p:nvSpPr>
            <p:cNvPr id="25"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lstStyle/>
            <a:p>
              <a:endParaRPr lang="en-US"/>
            </a:p>
          </p:txBody>
        </p:sp>
      </p:grpSp>
      <p:sp>
        <p:nvSpPr>
          <p:cNvPr id="29" name="Rectangle 28"/>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Content w/Product - No Background">
    <p:bg>
      <p:bgPr>
        <a:solidFill>
          <a:schemeClr val="bg1"/>
        </a:solidFill>
        <a:effectLst/>
      </p:bgPr>
    </p:bg>
    <p:spTree>
      <p:nvGrpSpPr>
        <p:cNvPr id="1" name=""/>
        <p:cNvGrpSpPr/>
        <p:nvPr/>
      </p:nvGrpSpPr>
      <p:grpSpPr>
        <a:xfrm>
          <a:off x="0" y="0"/>
          <a:ext cx="0" cy="0"/>
          <a:chOff x="0" y="0"/>
          <a:chExt cx="0" cy="0"/>
        </a:xfrm>
      </p:grpSpPr>
      <p:sp>
        <p:nvSpPr>
          <p:cNvPr id="71" name="Rectangle 70"/>
          <p:cNvSpPr/>
          <p:nvPr userDrawn="1"/>
        </p:nvSpPr>
        <p:spPr>
          <a:xfrm>
            <a:off x="0" y="4639112"/>
            <a:ext cx="12188825"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userDrawn="1"/>
        </p:nvSpPr>
        <p:spPr>
          <a:xfrm>
            <a:off x="5931017" y="0"/>
            <a:ext cx="6260983"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sp>
        <p:nvSpPr>
          <p:cNvPr id="20" name="Footer Placeholder 19"/>
          <p:cNvSpPr>
            <a:spLocks noGrp="1"/>
          </p:cNvSpPr>
          <p:nvPr>
            <p:ph type="ftr" sz="quarter" idx="13"/>
          </p:nvPr>
        </p:nvSpPr>
        <p:spPr>
          <a:xfrm>
            <a:off x="548640" y="6473952"/>
            <a:ext cx="2413343" cy="153888"/>
          </a:xfrm>
        </p:spPr>
        <p:txBody>
          <a:bodyPr/>
          <a:lstStyle/>
          <a:p>
            <a:r>
              <a:rPr lang="en-US" sz="1000" dirty="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50" name="Rectangle 49"/>
          <p:cNvSpPr/>
          <p:nvPr userDrawn="1"/>
        </p:nvSpPr>
        <p:spPr bwMode="white">
          <a:xfrm>
            <a:off x="6800850" y="840981"/>
            <a:ext cx="4815286"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28"/>
          <p:cNvGrpSpPr>
            <a:grpSpLocks noChangeAspect="1"/>
          </p:cNvGrpSpPr>
          <p:nvPr userDrawn="1"/>
        </p:nvGrpSpPr>
        <p:grpSpPr bwMode="gray">
          <a:xfrm>
            <a:off x="6988336" y="6341251"/>
            <a:ext cx="441655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32"/>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33"/>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34"/>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35"/>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36"/>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ln>
          </p:spPr>
          <p:txBody>
            <a:bodyPr vert="horz" wrap="square" lIns="91440" tIns="45720" rIns="91440" bIns="45720" numCol="1" anchor="t" anchorCtr="0" compatLnSpc="1"/>
            <a:lstStyle/>
            <a:p>
              <a:endParaRPr lang="en-US"/>
            </a:p>
          </p:txBody>
        </p:sp>
      </p:grpSp>
      <p:sp>
        <p:nvSpPr>
          <p:cNvPr id="61" name="Title 1"/>
          <p:cNvSpPr>
            <a:spLocks noGrp="1"/>
          </p:cNvSpPr>
          <p:nvPr>
            <p:ph type="title" hasCustomPrompt="1"/>
          </p:nvPr>
        </p:nvSpPr>
        <p:spPr>
          <a:xfrm>
            <a:off x="6921407" y="961121"/>
            <a:ext cx="4556458" cy="808956"/>
          </a:xfrm>
          <a:prstGeom prst="rect">
            <a:avLst/>
          </a:prstGeom>
        </p:spPr>
        <p:txBody>
          <a:bodyPr lIns="0" tIns="0" rIns="0" bIns="0">
            <a:noAutofit/>
          </a:bodyPr>
          <a:lstStyle>
            <a:lvl1pPr algn="l">
              <a:defRPr sz="2800" cap="none"/>
            </a:lvl1pPr>
          </a:lstStyle>
          <a:p>
            <a:r>
              <a:rPr lang="en-US" dirty="0"/>
              <a:t>Click To Edit Product Text</a:t>
            </a:r>
            <a:endParaRPr lang="en-US" dirty="0"/>
          </a:p>
        </p:txBody>
      </p:sp>
      <p:sp>
        <p:nvSpPr>
          <p:cNvPr id="64" name="Picture Placeholder 186"/>
          <p:cNvSpPr>
            <a:spLocks noGrp="1"/>
          </p:cNvSpPr>
          <p:nvPr>
            <p:ph type="pic" sz="quarter" idx="15"/>
          </p:nvPr>
        </p:nvSpPr>
        <p:spPr>
          <a:xfrm>
            <a:off x="548640" y="556260"/>
            <a:ext cx="6048375" cy="5579363"/>
          </a:xfrm>
          <a:prstGeom prst="rect">
            <a:avLst/>
          </a:prstGeom>
        </p:spPr>
        <p:txBody>
          <a:bodyPr anchor="ctr"/>
          <a:lstStyle>
            <a:lvl1pPr marL="0" indent="0" algn="ctr">
              <a:buNone/>
              <a:defRPr sz="2400">
                <a:solidFill>
                  <a:schemeClr val="accent1"/>
                </a:solidFill>
              </a:defRPr>
            </a:lvl1pPr>
          </a:lstStyle>
          <a:p>
            <a:endParaRPr lang="en-US" dirty="0"/>
          </a:p>
        </p:txBody>
      </p:sp>
      <p:sp>
        <p:nvSpPr>
          <p:cNvPr id="66" name="Content Placeholder 2"/>
          <p:cNvSpPr>
            <a:spLocks noGrp="1"/>
          </p:cNvSpPr>
          <p:nvPr>
            <p:ph sz="half" idx="1"/>
          </p:nvPr>
        </p:nvSpPr>
        <p:spPr bwMode="gray">
          <a:xfrm>
            <a:off x="6922008" y="2020824"/>
            <a:ext cx="4553712"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7" name="Rectangle 66"/>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cxnSp>
        <p:nvCxnSpPr>
          <p:cNvPr id="70" name="Straight Connector 69"/>
          <p:cNvCxnSpPr/>
          <p:nvPr userDrawn="1"/>
        </p:nvCxnSpPr>
        <p:spPr>
          <a:xfrm>
            <a:off x="6922008" y="1908190"/>
            <a:ext cx="4553712"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Product - With Background">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0" y="4639112"/>
            <a:ext cx="12188825"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userDrawn="1"/>
        </p:nvSpPr>
        <p:spPr>
          <a:xfrm>
            <a:off x="5931017" y="0"/>
            <a:ext cx="6260983"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sp>
        <p:nvSpPr>
          <p:cNvPr id="20" name="Footer Placeholder 19"/>
          <p:cNvSpPr>
            <a:spLocks noGrp="1"/>
          </p:cNvSpPr>
          <p:nvPr>
            <p:ph type="ftr" sz="quarter" idx="13"/>
          </p:nvPr>
        </p:nvSpPr>
        <p:spPr>
          <a:xfrm>
            <a:off x="548640" y="6473952"/>
            <a:ext cx="2413343" cy="153888"/>
          </a:xfrm>
        </p:spPr>
        <p:txBody>
          <a:bodyPr/>
          <a:lstStyle/>
          <a:p>
            <a:r>
              <a:rPr lang="en-US" sz="1000" dirty="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50" name="Rectangle 49"/>
          <p:cNvSpPr/>
          <p:nvPr userDrawn="1"/>
        </p:nvSpPr>
        <p:spPr bwMode="white">
          <a:xfrm>
            <a:off x="6800850" y="840981"/>
            <a:ext cx="4815286"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28"/>
          <p:cNvGrpSpPr>
            <a:grpSpLocks noChangeAspect="1"/>
          </p:cNvGrpSpPr>
          <p:nvPr userDrawn="1"/>
        </p:nvGrpSpPr>
        <p:grpSpPr bwMode="gray">
          <a:xfrm>
            <a:off x="6988336" y="6341251"/>
            <a:ext cx="441655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32"/>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33"/>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34"/>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35"/>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36"/>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ln>
          </p:spPr>
          <p:txBody>
            <a:bodyPr vert="horz" wrap="square" lIns="91440" tIns="45720" rIns="91440" bIns="45720" numCol="1" anchor="t" anchorCtr="0" compatLnSpc="1"/>
            <a:lstStyle/>
            <a:p>
              <a:endParaRPr lang="en-US"/>
            </a:p>
          </p:txBody>
        </p:sp>
      </p:grpSp>
      <p:sp>
        <p:nvSpPr>
          <p:cNvPr id="61" name="Title 1"/>
          <p:cNvSpPr>
            <a:spLocks noGrp="1"/>
          </p:cNvSpPr>
          <p:nvPr>
            <p:ph type="title" hasCustomPrompt="1"/>
          </p:nvPr>
        </p:nvSpPr>
        <p:spPr>
          <a:xfrm>
            <a:off x="6921407" y="961121"/>
            <a:ext cx="4556458" cy="808956"/>
          </a:xfrm>
          <a:prstGeom prst="rect">
            <a:avLst/>
          </a:prstGeom>
        </p:spPr>
        <p:txBody>
          <a:bodyPr lIns="0" tIns="0" rIns="0" bIns="0">
            <a:noAutofit/>
          </a:bodyPr>
          <a:lstStyle>
            <a:lvl1pPr algn="l">
              <a:defRPr sz="2800" cap="none"/>
            </a:lvl1pPr>
          </a:lstStyle>
          <a:p>
            <a:r>
              <a:rPr lang="en-US" dirty="0"/>
              <a:t>Click To Edit Product Text</a:t>
            </a:r>
            <a:endParaRPr lang="en-US" dirty="0"/>
          </a:p>
        </p:txBody>
      </p:sp>
      <p:cxnSp>
        <p:nvCxnSpPr>
          <p:cNvPr id="63" name="Straight Connector 62"/>
          <p:cNvCxnSpPr/>
          <p:nvPr userDrawn="1"/>
        </p:nvCxnSpPr>
        <p:spPr>
          <a:xfrm>
            <a:off x="6922008" y="1908190"/>
            <a:ext cx="4553712"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Picture Placeholder 186"/>
          <p:cNvSpPr>
            <a:spLocks noGrp="1"/>
          </p:cNvSpPr>
          <p:nvPr>
            <p:ph type="pic" sz="quarter" idx="15"/>
          </p:nvPr>
        </p:nvSpPr>
        <p:spPr>
          <a:xfrm>
            <a:off x="548640" y="556260"/>
            <a:ext cx="6048375" cy="5579363"/>
          </a:xfrm>
          <a:prstGeom prst="rect">
            <a:avLst/>
          </a:prstGeom>
        </p:spPr>
        <p:txBody>
          <a:bodyPr anchor="ctr"/>
          <a:lstStyle>
            <a:lvl1pPr marL="0" indent="0" algn="ctr">
              <a:buNone/>
              <a:defRPr sz="2400">
                <a:solidFill>
                  <a:schemeClr val="accent1"/>
                </a:solidFill>
              </a:defRPr>
            </a:lvl1pPr>
          </a:lstStyle>
          <a:p>
            <a:endParaRPr lang="en-US" dirty="0"/>
          </a:p>
        </p:txBody>
      </p:sp>
      <p:sp>
        <p:nvSpPr>
          <p:cNvPr id="66" name="Content Placeholder 2"/>
          <p:cNvSpPr>
            <a:spLocks noGrp="1"/>
          </p:cNvSpPr>
          <p:nvPr>
            <p:ph sz="half" idx="1"/>
          </p:nvPr>
        </p:nvSpPr>
        <p:spPr bwMode="gray">
          <a:xfrm>
            <a:off x="6922008" y="2020824"/>
            <a:ext cx="4553712"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2" name="Rectangle 21"/>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1"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5" name="Rectangle 14"/>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
        <p:nvSpPr>
          <p:cNvPr id="9" name="Chart Placeholder 2"/>
          <p:cNvSpPr>
            <a:spLocks noGrp="1"/>
          </p:cNvSpPr>
          <p:nvPr>
            <p:ph type="chart" sz="quarter" idx="10" hasCustomPrompt="1"/>
          </p:nvPr>
        </p:nvSpPr>
        <p:spPr bwMode="gray">
          <a:xfrm>
            <a:off x="548639" y="1179575"/>
            <a:ext cx="11073385" cy="5212835"/>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Slide - With Background">
    <p:spTree>
      <p:nvGrpSpPr>
        <p:cNvPr id="1" name=""/>
        <p:cNvGrpSpPr/>
        <p:nvPr/>
      </p:nvGrpSpPr>
      <p:grpSpPr>
        <a:xfrm>
          <a:off x="0" y="0"/>
          <a:ext cx="0" cy="0"/>
          <a:chOff x="0" y="0"/>
          <a:chExt cx="0" cy="0"/>
        </a:xfrm>
      </p:grpSpPr>
      <p:sp>
        <p:nvSpPr>
          <p:cNvPr id="3" name="Chart Placeholder 2"/>
          <p:cNvSpPr>
            <a:spLocks noGrp="1"/>
          </p:cNvSpPr>
          <p:nvPr>
            <p:ph type="chart" sz="quarter" idx="10" hasCustomPrompt="1"/>
          </p:nvPr>
        </p:nvSpPr>
        <p:spPr bwMode="gray">
          <a:xfrm>
            <a:off x="548639" y="1179575"/>
            <a:ext cx="11073385" cy="5212835"/>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endParaRPr lang="en-US" dirty="0"/>
          </a:p>
        </p:txBody>
      </p:sp>
      <p:sp>
        <p:nvSpPr>
          <p:cNvPr id="15" name="Footer Placeholder 14"/>
          <p:cNvSpPr>
            <a:spLocks noGrp="1"/>
          </p:cNvSpPr>
          <p:nvPr>
            <p:ph type="ftr" sz="quarter" idx="11"/>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1"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56" name="Title 16"/>
          <p:cNvSpPr>
            <a:spLocks noGrp="1"/>
          </p:cNvSpPr>
          <p:nvPr>
            <p:ph type="title" hasCustomPrompt="1"/>
          </p:nvPr>
        </p:nvSpPr>
        <p:spPr bwMode="gray">
          <a:xfrm>
            <a:off x="548640" y="2048256"/>
            <a:ext cx="8723376" cy="1581912"/>
          </a:xfrm>
          <a:prstGeom prst="rect">
            <a:avLst/>
          </a:prstGeom>
        </p:spPr>
        <p:txBody>
          <a:bodyPr lIns="0" tIns="60949" rIns="121899" bIns="60949" anchor="b" anchorCtr="0"/>
          <a:lstStyle>
            <a:lvl1pPr marL="0" algn="l" defTabSz="1219200" rtl="0" eaLnBrk="1" latinLnBrk="0" hangingPunct="1">
              <a:lnSpc>
                <a:spcPts val="5800"/>
              </a:lnSpc>
              <a:spcBef>
                <a:spcPct val="0"/>
              </a:spcBef>
              <a:buNone/>
              <a:defRPr lang="en-US" sz="6000" b="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text, two lines maximum</a:t>
            </a:r>
            <a:endParaRPr lang="en-US" dirty="0"/>
          </a:p>
        </p:txBody>
      </p:sp>
      <p:sp>
        <p:nvSpPr>
          <p:cNvPr id="62" name="Footer Placeholder 61"/>
          <p:cNvSpPr>
            <a:spLocks noGrp="1"/>
          </p:cNvSpPr>
          <p:nvPr>
            <p:ph type="ftr" sz="quarter" idx="10"/>
          </p:nvPr>
        </p:nvSpPr>
        <p:spPr>
          <a:xfrm>
            <a:off x="548640" y="6473952"/>
            <a:ext cx="3860800" cy="153888"/>
          </a:xfrm>
        </p:spPr>
        <p:txBody>
          <a:bodyPr lIns="0"/>
          <a:lstStyle>
            <a:lvl1pPr>
              <a:defRPr cap="none"/>
            </a:lvl1p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55" name="Subtitle 2"/>
          <p:cNvSpPr>
            <a:spLocks noGrp="1"/>
          </p:cNvSpPr>
          <p:nvPr>
            <p:ph type="subTitle" idx="1" hasCustomPrompt="1"/>
          </p:nvPr>
        </p:nvSpPr>
        <p:spPr bwMode="gray">
          <a:xfrm>
            <a:off x="548640" y="4059936"/>
            <a:ext cx="8714232" cy="457200"/>
          </a:xfrm>
          <a:prstGeom prst="rect">
            <a:avLst/>
          </a:prstGeom>
        </p:spPr>
        <p:txBody>
          <a:bodyPr lIns="0" tIns="0" rIns="0" bIns="0" anchor="b" anchorCtr="0"/>
          <a:lstStyle>
            <a:lvl1pPr marL="0" indent="0" algn="l" defTabSz="1219200" rtl="0" eaLnBrk="1" latinLnBrk="0" hangingPunct="1">
              <a:lnSpc>
                <a:spcPct val="90000"/>
              </a:lnSpc>
              <a:spcBef>
                <a:spcPct val="0"/>
              </a:spcBef>
              <a:buNone/>
              <a:defRPr lang="en-US" sz="2400" b="0" kern="1200" cap="none" spc="0" baseline="0" dirty="0">
                <a:solidFill>
                  <a:schemeClr val="tx1"/>
                </a:solidFill>
                <a:latin typeface="Arial" panose="020B0604020202020204" pitchFamily="34" charset="0"/>
                <a:ea typeface="+mn-ea"/>
                <a:cs typeface="Arial" panose="020B0604020202020204"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Click to edit subtitle placeholder</a:t>
            </a:r>
            <a:endParaRPr lang="en-US" dirty="0"/>
          </a:p>
        </p:txBody>
      </p:sp>
      <p:sp>
        <p:nvSpPr>
          <p:cNvPr id="5" name="Text Placeholder 4"/>
          <p:cNvSpPr>
            <a:spLocks noGrp="1"/>
          </p:cNvSpPr>
          <p:nvPr>
            <p:ph type="body" sz="quarter" idx="11"/>
          </p:nvPr>
        </p:nvSpPr>
        <p:spPr>
          <a:xfrm>
            <a:off x="548640" y="4800600"/>
            <a:ext cx="6409944" cy="512064"/>
          </a:xfrm>
          <a:prstGeom prst="rect">
            <a:avLst/>
          </a:prstGeom>
        </p:spPr>
        <p:txBody>
          <a:bodyPr lIns="0" tIns="0" rIns="0" bIns="0"/>
          <a:lstStyle>
            <a:lvl1pPr marL="0" indent="0">
              <a:buFontTx/>
              <a:buNone/>
              <a:defRPr sz="1600"/>
            </a:lvl1pPr>
          </a:lstStyle>
          <a:p>
            <a:pPr lvl="0"/>
            <a:r>
              <a:rPr lang="en-US" dirty="0"/>
              <a:t>Click to edit Master text styles</a:t>
            </a:r>
            <a:endParaRPr lang="en-US" dirty="0"/>
          </a:p>
          <a:p>
            <a:pPr lvl="0"/>
            <a:endParaRPr lang="en-US" dirty="0"/>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04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09824"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211"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739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1176"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8563"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595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2528"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631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3707" y="5468108"/>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4598" y="5468108"/>
            <a:ext cx="310896"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4779" y="5468108"/>
            <a:ext cx="310896"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427" y="5468108"/>
            <a:ext cx="310896"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5828" y="5442941"/>
            <a:ext cx="365760"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6131" y="5468108"/>
            <a:ext cx="310896"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3337" y="5468108"/>
            <a:ext cx="310896"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79734" y="5468108"/>
            <a:ext cx="310896"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49915" y="5468108"/>
            <a:ext cx="310896"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3673" y="3056111"/>
            <a:ext cx="2412866" cy="803786"/>
          </a:xfrm>
          <a:prstGeom prst="rect">
            <a:avLst/>
          </a:prstGeom>
        </p:spPr>
      </p:pic>
      <p:sp>
        <p:nvSpPr>
          <p:cNvPr id="66" name="Picture Placeholder 4"/>
          <p:cNvSpPr>
            <a:spLocks noGrp="1"/>
          </p:cNvSpPr>
          <p:nvPr>
            <p:ph type="pic" sz="quarter" idx="12"/>
          </p:nvPr>
        </p:nvSpPr>
        <p:spPr>
          <a:xfrm>
            <a:off x="9815120" y="3464892"/>
            <a:ext cx="1200544" cy="1199183"/>
          </a:xfrm>
          <a:prstGeom prst="rect">
            <a:avLst/>
          </a:prstGeom>
          <a:ln w="38100">
            <a:noFill/>
          </a:ln>
          <a:effectLst/>
        </p:spPr>
        <p:txBody>
          <a:bodyPr/>
          <a:lstStyle>
            <a:lvl1pPr>
              <a:defRPr sz="1000"/>
            </a:lvl1p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58288" y="4770438"/>
            <a:ext cx="1689100" cy="198437"/>
          </a:xfrm>
          <a:prstGeom prst="rect">
            <a:avLst/>
          </a:prstGeom>
        </p:spPr>
        <p:txBody>
          <a:bodyPr lIns="0" tIns="45720" rIns="45720"/>
          <a:lstStyle>
            <a:lvl1pPr marL="0" indent="0" algn="r">
              <a:buFontTx/>
              <a:buNone/>
              <a:defRPr sz="1100"/>
            </a:lvl1pPr>
            <a:lvl2pPr marL="341630" indent="0" algn="r">
              <a:buFontTx/>
              <a:buNone/>
              <a:defRPr sz="1100"/>
            </a:lvl2pPr>
            <a:lvl3pPr marL="679450" indent="0" algn="r">
              <a:buFontTx/>
              <a:buNone/>
              <a:defRPr sz="1100"/>
            </a:lvl3pPr>
            <a:lvl4pPr marL="966470"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ysClr val="windowText" lastClr="000000"/>
                </a:solidFill>
                <a:effectLst/>
                <a:uLnTx/>
                <a:uFillTx/>
              </a:rPr>
              <a:t>@</a:t>
            </a:r>
            <a:r>
              <a:rPr kumimoji="0" lang="en-US" sz="1100" b="0" i="0" u="none" strike="noStrike" kern="0" cap="none" spc="0" normalizeH="0" baseline="0" noProof="0" dirty="0" err="1">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5120" y="4664439"/>
            <a:ext cx="1200544"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Arial" panose="020B0604020202020204"/>
                <a:ea typeface="+mn-ea"/>
                <a:cs typeface="+mn-cs"/>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1" fmla="*/ 0 w 1200544"/>
                <a:gd name="connsiteY0-2" fmla="*/ 0 h 106726"/>
                <a:gd name="connsiteX1-3" fmla="*/ 1200544 w 1200544"/>
                <a:gd name="connsiteY1-4" fmla="*/ 0 h 106726"/>
                <a:gd name="connsiteX2-5" fmla="*/ 0 w 1200544"/>
                <a:gd name="connsiteY2-6" fmla="*/ 106726 h 106726"/>
                <a:gd name="connsiteX3-7" fmla="*/ 0 w 1200544"/>
                <a:gd name="connsiteY3-8" fmla="*/ 0 h 106726"/>
              </a:gdLst>
              <a:ahLst/>
              <a:cxnLst>
                <a:cxn ang="0">
                  <a:pos x="connsiteX0-1" y="connsiteY0-2"/>
                </a:cxn>
                <a:cxn ang="0">
                  <a:pos x="connsiteX1-3" y="connsiteY1-4"/>
                </a:cxn>
                <a:cxn ang="0">
                  <a:pos x="connsiteX2-5" y="connsiteY2-6"/>
                </a:cxn>
                <a:cxn ang="0">
                  <a:pos x="connsiteX3-7" y="connsiteY3-8"/>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Arial" panose="020B0604020202020204"/>
                <a:ea typeface="+mn-ea"/>
                <a:cs typeface="+mn-cs"/>
              </a:endParaRPr>
            </a:p>
          </p:txBody>
        </p:sp>
      </p:grpSp>
      <p:sp>
        <p:nvSpPr>
          <p:cNvPr id="54" name="Rectangle 53"/>
          <p:cNvSpPr/>
          <p:nvPr userDrawn="1"/>
        </p:nvSpPr>
        <p:spPr bwMode="black">
          <a:xfrm>
            <a:off x="548640" y="4557713"/>
            <a:ext cx="1097683"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userDrawn="1"/>
        </p:nvCxnSpPr>
        <p:spPr>
          <a:xfrm>
            <a:off x="548640" y="4664439"/>
            <a:ext cx="1041909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Slide - With Background &amp; Shelf">
    <p:spTree>
      <p:nvGrpSpPr>
        <p:cNvPr id="1" name=""/>
        <p:cNvGrpSpPr/>
        <p:nvPr/>
      </p:nvGrpSpPr>
      <p:grpSpPr>
        <a:xfrm>
          <a:off x="0" y="0"/>
          <a:ext cx="0" cy="0"/>
          <a:chOff x="0" y="0"/>
          <a:chExt cx="0" cy="0"/>
        </a:xfrm>
      </p:grpSpPr>
      <p:sp>
        <p:nvSpPr>
          <p:cNvPr id="12" name="Rectangle 11"/>
          <p:cNvSpPr/>
          <p:nvPr userDrawn="1"/>
        </p:nvSpPr>
        <p:spPr>
          <a:xfrm>
            <a:off x="0" y="4639112"/>
            <a:ext cx="12188825"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art Placeholder 2"/>
          <p:cNvSpPr>
            <a:spLocks noGrp="1"/>
          </p:cNvSpPr>
          <p:nvPr>
            <p:ph type="chart" sz="quarter" idx="10" hasCustomPrompt="1"/>
          </p:nvPr>
        </p:nvSpPr>
        <p:spPr bwMode="gray">
          <a:xfrm>
            <a:off x="548639" y="1179576"/>
            <a:ext cx="11073385" cy="5209682"/>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endParaRPr lang="en-US" dirty="0"/>
          </a:p>
        </p:txBody>
      </p:sp>
      <p:sp>
        <p:nvSpPr>
          <p:cNvPr id="15" name="Footer Placeholder 14"/>
          <p:cNvSpPr>
            <a:spLocks noGrp="1"/>
          </p:cNvSpPr>
          <p:nvPr>
            <p:ph type="ftr" sz="quarter" idx="11"/>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1"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7" name="Rectangle 6"/>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7" name="Rectangle 6"/>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grpSp>
        <p:nvGrpSpPr>
          <p:cNvPr id="4" name="Group 3"/>
          <p:cNvGrpSpPr/>
          <p:nvPr userDrawn="1"/>
        </p:nvGrpSpPr>
        <p:grpSpPr bwMode="gray">
          <a:xfrm>
            <a:off x="1828170" y="1519963"/>
            <a:ext cx="8535661" cy="4341742"/>
            <a:chOff x="1828170" y="1258957"/>
            <a:chExt cx="8535661" cy="4341742"/>
          </a:xfrm>
          <a:solidFill>
            <a:schemeClr val="bg1">
              <a:lumMod val="85000"/>
            </a:schemeClr>
          </a:solidFill>
        </p:grpSpPr>
        <p:sp>
          <p:nvSpPr>
            <p:cNvPr id="5" name="Freeform 9"/>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Rectangle 1"/>
          <p:cNvSpPr/>
          <p:nvPr userDrawn="1"/>
        </p:nvSpPr>
        <p:spPr>
          <a:xfrm>
            <a:off x="0" y="893"/>
            <a:ext cx="12188825"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bwMode="gray">
          <a:xfrm>
            <a:off x="5853433" y="1260545"/>
            <a:ext cx="485134"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lstStyle/>
            <a:p>
              <a:endParaRPr lang="en-US"/>
            </a:p>
          </p:txBody>
        </p:sp>
      </p:grpSp>
      <p:cxnSp>
        <p:nvCxnSpPr>
          <p:cNvPr id="12" name="Straight Connector 11"/>
          <p:cNvCxnSpPr/>
          <p:nvPr userDrawn="1"/>
        </p:nvCxnSpPr>
        <p:spPr>
          <a:xfrm>
            <a:off x="2795848" y="4437853"/>
            <a:ext cx="660030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19912" y="4738254"/>
            <a:ext cx="495217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screen"/>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screen"/>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screen"/>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screen"/>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screen"/>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screen"/>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screen"/>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screen"/>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screen"/>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screen"/>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7" name="Picture 46"/>
              <p:cNvPicPr>
                <a:picLocks noChangeAspect="1"/>
              </p:cNvPicPr>
              <p:nvPr userDrawn="1"/>
            </p:nvPicPr>
            <p:blipFill>
              <a:blip r:embed="rId13" cstate="screen"/>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5" name="Picture 9" descr="C:\Users\yhwang\Desktop\WW Design\Multimode Icons\twitter-01.png"/>
              <p:cNvPicPr>
                <a:picLocks noChangeAspect="1" noChangeArrowheads="1"/>
              </p:cNvPicPr>
              <p:nvPr userDrawn="1"/>
            </p:nvPicPr>
            <p:blipFill>
              <a:blip r:embed="rId14" cstate="screen"/>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3" name="Picture 5" descr="C:\Users\yhwang\Desktop\WW Design\Multimode Icons\globe-01.png"/>
              <p:cNvPicPr>
                <a:picLocks noChangeAspect="1" noChangeArrowheads="1"/>
              </p:cNvPicPr>
              <p:nvPr userDrawn="1"/>
            </p:nvPicPr>
            <p:blipFill>
              <a:blip r:embed="rId15" cstate="screen"/>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1" name="Picture 2" descr="C:\Users\yhwang\Desktop\WW Design\Multimode Icons\chain-01.png"/>
              <p:cNvPicPr>
                <a:picLocks noChangeAspect="1" noChangeArrowheads="1"/>
              </p:cNvPicPr>
              <p:nvPr userDrawn="1"/>
            </p:nvPicPr>
            <p:blipFill>
              <a:blip r:embed="rId16" cstate="screen"/>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9" name="Picture 38" descr="C:\Users\yhwang\Desktop\WW Design\Multimode Icons\facebook-01.png"/>
              <p:cNvPicPr>
                <a:picLocks noChangeAspect="1" noChangeArrowheads="1"/>
              </p:cNvPicPr>
              <p:nvPr userDrawn="1"/>
            </p:nvPicPr>
            <p:blipFill>
              <a:blip r:embed="rId17" cstate="screen"/>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7" name="Picture 7" descr="C:\Users\yhwang\Desktop\WW Design\Multimode Icons\server-01.png"/>
              <p:cNvPicPr>
                <a:picLocks noChangeAspect="1" noChangeArrowheads="1"/>
              </p:cNvPicPr>
              <p:nvPr userDrawn="1"/>
            </p:nvPicPr>
            <p:blipFill>
              <a:blip r:embed="rId18" cstate="screen"/>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5" name="Picture 6" descr="C:\Users\yhwang\Desktop\WW Design\Multimode Icons\network-01.png"/>
              <p:cNvPicPr>
                <a:picLocks noChangeAspect="1" noChangeArrowheads="1"/>
              </p:cNvPicPr>
              <p:nvPr userDrawn="1"/>
            </p:nvPicPr>
            <p:blipFill>
              <a:blip r:embed="rId19" cstate="screen"/>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3" name="Picture 8" descr="C:\Users\yhwang\Desktop\WW Design\Multimode Icons\think_light-01.png"/>
              <p:cNvPicPr>
                <a:picLocks noChangeAspect="1" noChangeArrowheads="1"/>
              </p:cNvPicPr>
              <p:nvPr userDrawn="1"/>
            </p:nvPicPr>
            <p:blipFill>
              <a:blip r:embed="rId20" cstate="screen"/>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2610187" y="2009776"/>
            <a:ext cx="6971627" cy="2231536"/>
          </a:xfrm>
          <a:prstGeom prst="rect">
            <a:avLst/>
          </a:prstGeom>
        </p:spPr>
      </p:pic>
      <p:pic>
        <p:nvPicPr>
          <p:cNvPr id="51" name="Picture 50"/>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rot="16200000">
            <a:off x="10583673" y="3056111"/>
            <a:ext cx="2412866" cy="8037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7982" y="365126"/>
            <a:ext cx="10512862" cy="1325563"/>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a:xfrm>
            <a:off x="837982" y="6356351"/>
            <a:ext cx="2742486" cy="365125"/>
          </a:xfrm>
          <a:prstGeom prst="rect">
            <a:avLst/>
          </a:prstGeom>
        </p:spPr>
        <p:txBody>
          <a:bodyPr/>
          <a:lstStyle>
            <a:lvl1pPr>
              <a:defRPr/>
            </a:lvl1pPr>
          </a:lstStyle>
          <a:p>
            <a:pPr>
              <a:defRPr/>
            </a:pPr>
            <a:fld id="{CC84063A-FCF9-4F1D-BDDB-72FFCCA9AADD}" type="datetimeFigureOut">
              <a:rPr lang="zh-CN" altLang="en-US"/>
            </a:fld>
            <a:endParaRPr lang="zh-CN" altLang="en-US"/>
          </a:p>
        </p:txBody>
      </p:sp>
      <p:sp>
        <p:nvSpPr>
          <p:cNvPr id="4" name="页脚占位符 4"/>
          <p:cNvSpPr>
            <a:spLocks noGrp="1"/>
          </p:cNvSpPr>
          <p:nvPr>
            <p:ph type="ftr" sz="quarter" idx="11"/>
          </p:nvPr>
        </p:nvSpPr>
        <p:spPr>
          <a:xfrm>
            <a:off x="548640" y="6458563"/>
            <a:ext cx="2413343" cy="184666"/>
          </a:xfr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608357" y="6356351"/>
            <a:ext cx="2742486" cy="365125"/>
          </a:xfrm>
          <a:prstGeom prst="rect">
            <a:avLst/>
          </a:prstGeom>
        </p:spPr>
        <p:txBody>
          <a:bodyPr/>
          <a:lstStyle>
            <a:lvl1pPr>
              <a:defRPr/>
            </a:lvl1pPr>
          </a:lstStyle>
          <a:p>
            <a:pPr>
              <a:defRPr/>
            </a:pPr>
            <a:fld id="{CA9A2430-E848-47D7-878F-859606BFBFA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837982" y="6356351"/>
            <a:ext cx="2742486" cy="365125"/>
          </a:xfrm>
          <a:prstGeom prst="rect">
            <a:avLst/>
          </a:prstGeom>
        </p:spPr>
        <p:txBody>
          <a:bodyPr/>
          <a:lstStyle>
            <a:lvl1pPr>
              <a:defRPr/>
            </a:lvl1pPr>
          </a:lstStyle>
          <a:p>
            <a:pPr>
              <a:defRPr/>
            </a:pPr>
            <a:fld id="{7272C8CB-400E-404C-ACED-5EDB5F9E876A}" type="datetimeFigureOut">
              <a:rPr lang="zh-CN" altLang="en-US"/>
            </a:fld>
            <a:endParaRPr lang="zh-CN" altLang="en-US"/>
          </a:p>
        </p:txBody>
      </p:sp>
      <p:sp>
        <p:nvSpPr>
          <p:cNvPr id="3" name="页脚占位符 4"/>
          <p:cNvSpPr>
            <a:spLocks noGrp="1"/>
          </p:cNvSpPr>
          <p:nvPr>
            <p:ph type="ftr" sz="quarter" idx="11"/>
          </p:nvPr>
        </p:nvSpPr>
        <p:spPr>
          <a:xfrm>
            <a:off x="548640" y="6458563"/>
            <a:ext cx="2413343" cy="184666"/>
          </a:xfr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8608358" y="6356351"/>
            <a:ext cx="2742486" cy="365125"/>
          </a:xfrm>
          <a:prstGeom prst="rect">
            <a:avLst/>
          </a:prstGeom>
        </p:spPr>
        <p:txBody>
          <a:bodyPr/>
          <a:lstStyle>
            <a:lvl1pPr>
              <a:defRPr/>
            </a:lvl1pPr>
          </a:lstStyle>
          <a:p>
            <a:pPr>
              <a:defRPr/>
            </a:pPr>
            <a:fld id="{FBFB4B7F-7108-4E1D-BC72-7A5CDD46FDFA}"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
            <a:ext cx="12190412" cy="6857107"/>
          </a:xfrm>
          <a:prstGeom prst="rect">
            <a:avLst/>
          </a:prstGeom>
        </p:spPr>
      </p:pic>
      <p:sp>
        <p:nvSpPr>
          <p:cNvPr id="17" name="Rectangle 16"/>
          <p:cNvSpPr/>
          <p:nvPr userDrawn="1"/>
        </p:nvSpPr>
        <p:spPr bwMode="black">
          <a:xfrm>
            <a:off x="0" y="6384631"/>
            <a:ext cx="12192000"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cxnSp>
        <p:nvCxnSpPr>
          <p:cNvPr id="18" name="Straight Connector 17"/>
          <p:cNvCxnSpPr/>
          <p:nvPr userDrawn="1"/>
        </p:nvCxnSpPr>
        <p:spPr>
          <a:xfrm>
            <a:off x="0" y="6384631"/>
            <a:ext cx="12188952"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640" y="6473952"/>
            <a:ext cx="3860800" cy="153888"/>
          </a:xfrm>
        </p:spPr>
        <p:txBody>
          <a:bodyPr/>
          <a:lstStyle>
            <a:lvl1pPr>
              <a:defRPr>
                <a:solidFill>
                  <a:schemeClr val="bg1"/>
                </a:solidFill>
              </a:defRPr>
            </a:lvl1pPr>
          </a:lstStyle>
          <a:p>
            <a:r>
              <a:rPr lang="en-US" sz="1000">
                <a:cs typeface="Arial" panose="020B0604020202020204" pitchFamily="34" charset="0"/>
              </a:rPr>
              <a:t>2015 Lenovo Internal. All rights reserved.</a:t>
            </a:r>
            <a:endParaRPr lang="en-US" sz="1000" dirty="0">
              <a:cs typeface="Arial" panose="020B0604020202020204" pitchFamily="34" charset="0"/>
            </a:endParaRPr>
          </a:p>
        </p:txBody>
      </p:sp>
      <p:sp>
        <p:nvSpPr>
          <p:cNvPr id="46" name="Title 16"/>
          <p:cNvSpPr>
            <a:spLocks noGrp="1"/>
          </p:cNvSpPr>
          <p:nvPr>
            <p:ph type="title" hasCustomPrompt="1"/>
          </p:nvPr>
        </p:nvSpPr>
        <p:spPr bwMode="gray">
          <a:xfrm>
            <a:off x="1764792" y="1709928"/>
            <a:ext cx="9582912" cy="2852928"/>
          </a:xfrm>
          <a:prstGeom prst="rect">
            <a:avLst/>
          </a:prstGeom>
        </p:spPr>
        <p:txBody>
          <a:bodyPr lIns="0" tIns="0" rIns="0" bIns="0" anchor="b" anchorCtr="0"/>
          <a:lstStyle>
            <a:lvl1pPr marL="0" algn="l" defTabSz="1219200" rtl="0" eaLnBrk="1" latinLnBrk="0" hangingPunct="1">
              <a:lnSpc>
                <a:spcPts val="6480"/>
              </a:lnSpc>
              <a:spcBef>
                <a:spcPct val="0"/>
              </a:spcBef>
              <a:buNone/>
              <a:defRPr lang="en-US" sz="4800" b="0" kern="1200" cap="none" spc="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section header title</a:t>
            </a:r>
            <a:endParaRPr lang="en-US" dirty="0"/>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bwMode="ltGray">
          <a:xfrm>
            <a:off x="1524" y="0"/>
            <a:ext cx="12188952" cy="711200"/>
          </a:xfrm>
          <a:prstGeom prst="rect">
            <a:avLst/>
          </a:prstGeom>
          <a:noFill/>
          <a:ln>
            <a:noFill/>
          </a:ln>
        </p:spPr>
      </p:pic>
      <p:sp>
        <p:nvSpPr>
          <p:cNvPr id="11" name="Text Placeholder 2"/>
          <p:cNvSpPr>
            <a:spLocks noGrp="1"/>
          </p:cNvSpPr>
          <p:nvPr>
            <p:ph type="body" idx="1" hasCustomPrompt="1"/>
          </p:nvPr>
        </p:nvSpPr>
        <p:spPr bwMode="white">
          <a:xfrm>
            <a:off x="1764792" y="4589463"/>
            <a:ext cx="9582658"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text</a:t>
            </a:r>
            <a:endParaRPr lang="en-US" dirty="0"/>
          </a:p>
        </p:txBody>
      </p:sp>
      <p:cxnSp>
        <p:nvCxnSpPr>
          <p:cNvPr id="12" name="Straight Connector 11"/>
          <p:cNvCxnSpPr/>
          <p:nvPr userDrawn="1"/>
        </p:nvCxnSpPr>
        <p:spPr bwMode="white">
          <a:xfrm>
            <a:off x="165178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345" y="6329604"/>
            <a:ext cx="118872"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sp>
        <p:nvSpPr>
          <p:cNvPr id="16" name="Freeform 5"/>
          <p:cNvSpPr>
            <a:spLocks noEditPoints="1"/>
          </p:cNvSpPr>
          <p:nvPr userDrawn="1"/>
        </p:nvSpPr>
        <p:spPr bwMode="white">
          <a:xfrm>
            <a:off x="1171990" y="4087549"/>
            <a:ext cx="347589"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p:txBody>
          <a:bodyPr/>
          <a:lstStyle>
            <a:lvl1pPr>
              <a:defRPr cap="none"/>
            </a:lvl1p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9"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2" name="Rectangle 11"/>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lvl1pPr>
              <a:defRPr cap="none"/>
            </a:lvl1p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9"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4"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1"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2" name="Rectangle 11"/>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
        <p:nvSpPr>
          <p:cNvPr id="22" name="Content Placeholder 2"/>
          <p:cNvSpPr>
            <a:spLocks noGrp="1"/>
          </p:cNvSpPr>
          <p:nvPr>
            <p:ph sz="half" idx="1"/>
          </p:nvPr>
        </p:nvSpPr>
        <p:spPr bwMode="gray">
          <a:xfrm>
            <a:off x="548640" y="1179575"/>
            <a:ext cx="11073384"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6" name="Content Placeholder 2"/>
          <p:cNvSpPr>
            <a:spLocks noGrp="1"/>
          </p:cNvSpPr>
          <p:nvPr>
            <p:ph sz="half" idx="1"/>
          </p:nvPr>
        </p:nvSpPr>
        <p:spPr bwMode="gray">
          <a:xfrm>
            <a:off x="548640" y="1179575"/>
            <a:ext cx="11073384"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640" y="1591056"/>
            <a:ext cx="11073384"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3" name="Text Placeholder 2"/>
          <p:cNvSpPr>
            <a:spLocks noGrp="1"/>
          </p:cNvSpPr>
          <p:nvPr>
            <p:ph type="body" idx="10"/>
          </p:nvPr>
        </p:nvSpPr>
        <p:spPr bwMode="gray">
          <a:xfrm>
            <a:off x="557784" y="914400"/>
            <a:ext cx="11073384" cy="292608"/>
          </a:xfrm>
          <a:prstGeom prst="rect">
            <a:avLst/>
          </a:prstGeom>
        </p:spPr>
        <p:txBody>
          <a:bodyPr lIns="0" tIns="0" rIns="0" bIns="0" anchor="ctr" anchorCtr="0">
            <a:normAutofit/>
          </a:bodyPr>
          <a:lstStyle>
            <a:lvl1pPr marL="0" indent="0">
              <a:buNone/>
              <a:defRPr sz="2400" b="0">
                <a:solidFill>
                  <a:schemeClr val="tx1"/>
                </a:solidFill>
                <a:latin typeface="Arial" panose="020B0604020202020204" pitchFamily="34" charset="0"/>
                <a:cs typeface="Arial" panose="020B0604020202020204" pitchFamily="34" charset="0"/>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15" name="Footer Placeholder 14"/>
          <p:cNvSpPr>
            <a:spLocks noGrp="1"/>
          </p:cNvSpPr>
          <p:nvPr>
            <p:ph type="ftr" sz="quarter" idx="11"/>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4" name="Rectangle 13"/>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9" name="Text Placeholder 2"/>
          <p:cNvSpPr>
            <a:spLocks noGrp="1"/>
          </p:cNvSpPr>
          <p:nvPr>
            <p:ph type="body" idx="10"/>
          </p:nvPr>
        </p:nvSpPr>
        <p:spPr bwMode="gray">
          <a:xfrm>
            <a:off x="557784" y="914400"/>
            <a:ext cx="11073384" cy="292608"/>
          </a:xfrm>
          <a:prstGeom prst="rect">
            <a:avLst/>
          </a:prstGeom>
        </p:spPr>
        <p:txBody>
          <a:bodyPr lIns="0" tIns="0" rIns="0" bIns="0" anchor="ctr" anchorCtr="0">
            <a:normAutofit/>
          </a:bodyPr>
          <a:lstStyle>
            <a:lvl1pPr marL="0" indent="0">
              <a:buNone/>
              <a:defRPr sz="2400" b="0">
                <a:solidFill>
                  <a:schemeClr val="tx1"/>
                </a:solidFill>
                <a:latin typeface="Arial" panose="020B0604020202020204" pitchFamily="34" charset="0"/>
                <a:cs typeface="Arial" panose="020B0604020202020204" pitchFamily="34" charset="0"/>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21" name="Content Placeholder 2"/>
          <p:cNvSpPr>
            <a:spLocks noGrp="1"/>
          </p:cNvSpPr>
          <p:nvPr>
            <p:ph sz="half" idx="1"/>
          </p:nvPr>
        </p:nvSpPr>
        <p:spPr bwMode="gray">
          <a:xfrm>
            <a:off x="557784" y="1591056"/>
            <a:ext cx="11064240"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23.png"/><Relationship Id="rId26" Type="http://schemas.openxmlformats.org/officeDocument/2006/relationships/image" Target="../media/image26.jpe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4" name="Footer Placeholder 3"/>
          <p:cNvSpPr>
            <a:spLocks noGrp="1"/>
          </p:cNvSpPr>
          <p:nvPr>
            <p:ph type="ftr" sz="quarter" idx="3"/>
          </p:nvPr>
        </p:nvSpPr>
        <p:spPr>
          <a:xfrm>
            <a:off x="548640" y="6473952"/>
            <a:ext cx="2413343" cy="153888"/>
          </a:xfrm>
          <a:prstGeom prst="rect">
            <a:avLst/>
          </a:prstGeom>
        </p:spPr>
        <p:txBody>
          <a:bodyPr vert="horz" wrap="square" lIns="0" tIns="0" rIns="0" bIns="0" rtlCol="0" anchor="ctr">
            <a:spAutoFit/>
          </a:bodyPr>
          <a:lstStyle>
            <a:lvl1pPr marL="0" marR="0" indent="0" algn="l" defTabSz="1219200" rtl="0" eaLnBrk="1" fontAlgn="auto" latinLnBrk="0" hangingPunct="1">
              <a:lnSpc>
                <a:spcPct val="100000"/>
              </a:lnSpc>
              <a:spcBef>
                <a:spcPts val="0"/>
              </a:spcBef>
              <a:spcAft>
                <a:spcPts val="0"/>
              </a:spcAft>
              <a:buClrTx/>
              <a:buSzTx/>
              <a:buFontTx/>
              <a:buNone/>
              <a:defRPr sz="1200" cap="none">
                <a:solidFill>
                  <a:schemeClr val="tx1">
                    <a:tint val="75000"/>
                  </a:schemeClr>
                </a:solidFill>
              </a:defRPr>
            </a:lvl1p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7" name="Rectangle 6"/>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0" name="Picture 9"/>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ctr" defTabSz="1219200" rtl="0" eaLnBrk="1" latinLnBrk="0" hangingPunct="1">
        <a:spcBef>
          <a:spcPct val="0"/>
        </a:spcBef>
        <a:buNone/>
        <a:defRPr sz="4300" kern="1200" cap="all" baseline="0">
          <a:solidFill>
            <a:schemeClr val="tx1"/>
          </a:solidFill>
          <a:latin typeface="Arial" panose="020B0604020202020204" pitchFamily="34" charset="0"/>
          <a:ea typeface="+mj-ea"/>
          <a:cs typeface="Arial" panose="020B0604020202020204" pitchFamily="34" charset="0"/>
        </a:defRPr>
      </a:lvl1pPr>
    </p:titleStyle>
    <p:bodyStyle>
      <a:lvl1pPr marL="457200" indent="-457200" algn="l" defTabSz="1219200" rtl="0" eaLnBrk="1" latinLnBrk="0" hangingPunct="1">
        <a:spcBef>
          <a:spcPct val="20000"/>
        </a:spcBef>
        <a:buClr>
          <a:schemeClr val="tx2"/>
        </a:buClr>
        <a:buFont typeface="Wingdings" panose="05000000000000000000" pitchFamily="2" charset="2"/>
        <a:buChar char="§"/>
        <a:defRPr sz="4300" kern="1200">
          <a:solidFill>
            <a:schemeClr val="tx1"/>
          </a:solidFill>
          <a:latin typeface="Arial" panose="020B0604020202020204" pitchFamily="34" charset="0"/>
          <a:ea typeface="+mn-ea"/>
          <a:cs typeface="Arial" panose="020B0604020202020204" pitchFamily="34" charset="0"/>
        </a:defRPr>
      </a:lvl1pPr>
      <a:lvl2pPr marL="990600" indent="-381000" algn="l" defTabSz="1219200" rtl="0" eaLnBrk="1" latinLnBrk="0" hangingPunct="1">
        <a:spcBef>
          <a:spcPct val="20000"/>
        </a:spcBef>
        <a:buClr>
          <a:schemeClr val="tx2"/>
        </a:buClr>
        <a:buFont typeface="Wingdings" panose="05000000000000000000" pitchFamily="2" charset="2"/>
        <a:buChar char="§"/>
        <a:defRPr sz="3700" kern="1200">
          <a:solidFill>
            <a:schemeClr val="tx1"/>
          </a:solidFill>
          <a:latin typeface="Arial" panose="020B0604020202020204" pitchFamily="34" charset="0"/>
          <a:ea typeface="+mn-ea"/>
          <a:cs typeface="Arial" panose="020B0604020202020204" pitchFamily="34" charset="0"/>
        </a:defRPr>
      </a:lvl2pPr>
      <a:lvl3pPr marL="1524000" indent="-304800" algn="l" defTabSz="1219200" rtl="0" eaLnBrk="1" latinLnBrk="0" hangingPunct="1">
        <a:spcBef>
          <a:spcPct val="20000"/>
        </a:spcBef>
        <a:buClr>
          <a:schemeClr val="tx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2132965" indent="-304800" algn="l" defTabSz="1219200"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4pPr>
      <a:lvl5pPr marL="2742565" indent="-304800" algn="l" defTabSz="1219200"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43.jpe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ags" Target="../tags/tag7.xml"/><Relationship Id="rId4" Type="http://schemas.openxmlformats.org/officeDocument/2006/relationships/image" Target="../media/image44.png"/><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5.xml"/><Relationship Id="rId5" Type="http://schemas.openxmlformats.org/officeDocument/2006/relationships/tags" Target="../tags/tag8.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3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2.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2" Type="http://schemas.openxmlformats.org/officeDocument/2006/relationships/notesSlide" Target="../notesSlides/notesSlide10.xml"/><Relationship Id="rId11" Type="http://schemas.openxmlformats.org/officeDocument/2006/relationships/slideLayout" Target="../slideLayouts/slideLayout5.xml"/><Relationship Id="rId10" Type="http://schemas.openxmlformats.org/officeDocument/2006/relationships/tags" Target="../tags/tag24.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52.jpeg"/><Relationship Id="rId13" Type="http://schemas.openxmlformats.org/officeDocument/2006/relationships/notesSlide" Target="../notesSlides/notesSlide12.xml"/><Relationship Id="rId12" Type="http://schemas.openxmlformats.org/officeDocument/2006/relationships/slideLayout" Target="../slideLayouts/slideLayout5.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image" Target="../media/image5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4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tags" Target="../tags/tag34.xml"/><Relationship Id="rId1" Type="http://schemas.openxmlformats.org/officeDocument/2006/relationships/image" Target="../media/image5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35.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5.xml"/><Relationship Id="rId2" Type="http://schemas.openxmlformats.org/officeDocument/2006/relationships/tags" Target="../tags/tag35.xml"/><Relationship Id="rId1" Type="http://schemas.openxmlformats.org/officeDocument/2006/relationships/image" Target="../media/image54.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tags" Target="../tags/tag38.xml"/><Relationship Id="rId1" Type="http://schemas.openxmlformats.org/officeDocument/2006/relationships/image" Target="../media/image56.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57.png"/></Relationships>
</file>

<file path=ppt/slides/_rels/slide3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3" Type="http://schemas.openxmlformats.org/officeDocument/2006/relationships/notesSlide" Target="../notesSlides/notesSlide18.xml"/><Relationship Id="rId12" Type="http://schemas.openxmlformats.org/officeDocument/2006/relationships/slideLayout" Target="../slideLayouts/slideLayout5.xml"/><Relationship Id="rId11" Type="http://schemas.openxmlformats.org/officeDocument/2006/relationships/image" Target="../media/image59.jpeg"/><Relationship Id="rId10" Type="http://schemas.openxmlformats.org/officeDocument/2006/relationships/image" Target="../media/image58.jpeg"/><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8.xml"/><Relationship Id="rId1" Type="http://schemas.openxmlformats.org/officeDocument/2006/relationships/image" Target="../media/image60.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9.xml"/><Relationship Id="rId1"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0.xml"/><Relationship Id="rId1" Type="http://schemas.openxmlformats.org/officeDocument/2006/relationships/image" Target="../media/image6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5.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6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40.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4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bwMode="gray">
          <a:xfrm>
            <a:off x="548783" y="2048256"/>
            <a:ext cx="8725648" cy="1581912"/>
          </a:xfrm>
          <a:prstGeom prst="rect">
            <a:avLst/>
          </a:prstGeom>
        </p:spPr>
        <p:txBody>
          <a:bodyPr lIns="0" tIns="60949" rIns="121899" bIns="60949" anchor="b" anchorCtr="0"/>
          <a:lstStyle>
            <a:lvl1pPr marL="0" algn="l" defTabSz="1219200" rtl="0" eaLnBrk="1" latinLnBrk="0" hangingPunct="1">
              <a:lnSpc>
                <a:spcPts val="5800"/>
              </a:lnSpc>
              <a:spcBef>
                <a:spcPct val="0"/>
              </a:spcBef>
              <a:buNone/>
              <a:defRPr lang="en-US" sz="6000" b="0" kern="1200" cap="none" spc="0" baseline="0" dirty="0">
                <a:solidFill>
                  <a:schemeClr val="tx1"/>
                </a:solidFill>
                <a:latin typeface="Arial" panose="020B0604020202020204" pitchFamily="34" charset="0"/>
                <a:ea typeface="+mn-ea"/>
                <a:cs typeface="Arial" panose="020B0604020202020204" pitchFamily="34" charset="0"/>
              </a:defRPr>
            </a:lvl1pPr>
          </a:lstStyle>
          <a:p>
            <a:pPr>
              <a:lnSpc>
                <a:spcPts val="6400"/>
              </a:lnSpc>
            </a:pPr>
            <a:r>
              <a:rPr lang="zh-CN" altLang="en-US" sz="5400" b="1" dirty="0">
                <a:ea typeface="微软雅黑" panose="020B0503020204020204" pitchFamily="34" charset="-122"/>
              </a:rPr>
              <a:t>爬虫</a:t>
            </a:r>
            <a:endParaRPr lang="zh-CN" altLang="en-US" sz="5400" b="1" dirty="0">
              <a:ea typeface="微软雅黑" panose="020B0503020204020204" pitchFamily="34" charset="-122"/>
            </a:endParaRPr>
          </a:p>
        </p:txBody>
      </p:sp>
      <p:sp>
        <p:nvSpPr>
          <p:cNvPr id="9" name="Subtitle 4"/>
          <p:cNvSpPr txBox="1"/>
          <p:nvPr/>
        </p:nvSpPr>
        <p:spPr bwMode="gray">
          <a:xfrm>
            <a:off x="548783" y="4059936"/>
            <a:ext cx="8716502" cy="457200"/>
          </a:xfrm>
          <a:prstGeom prst="rect">
            <a:avLst/>
          </a:prstGeom>
        </p:spPr>
        <p:txBody>
          <a:bodyPr lIns="0" tIns="0" rIns="0" bIns="0" anchor="b" anchorCtr="0"/>
          <a:lstStyle>
            <a:lvl1pPr marL="0" indent="0" algn="l" defTabSz="1219200" rtl="0" eaLnBrk="1" latinLnBrk="0" hangingPunct="1">
              <a:lnSpc>
                <a:spcPct val="90000"/>
              </a:lnSpc>
              <a:spcBef>
                <a:spcPct val="0"/>
              </a:spcBef>
              <a:buClr>
                <a:schemeClr val="tx2"/>
              </a:buClr>
              <a:buFont typeface="Wingdings" panose="05000000000000000000" pitchFamily="2" charset="2"/>
              <a:buNone/>
              <a:defRPr lang="en-US" sz="2400" b="0" kern="1200" cap="none" spc="0" baseline="0" dirty="0">
                <a:solidFill>
                  <a:schemeClr val="tx1"/>
                </a:solidFill>
                <a:latin typeface="Arial" panose="020B0604020202020204" pitchFamily="34" charset="0"/>
                <a:ea typeface="+mn-ea"/>
                <a:cs typeface="Arial" panose="020B0604020202020204" pitchFamily="34" charset="0"/>
              </a:defRPr>
            </a:lvl1pPr>
            <a:lvl2pPr marL="609600" indent="0" algn="ctr" defTabSz="1219200" rtl="0" eaLnBrk="1" latinLnBrk="0" hangingPunct="1">
              <a:spcBef>
                <a:spcPct val="20000"/>
              </a:spcBef>
              <a:buClr>
                <a:schemeClr val="tx2"/>
              </a:buClr>
              <a:buFont typeface="Wingdings" panose="05000000000000000000" pitchFamily="2" charset="2"/>
              <a:buNone/>
              <a:defRPr sz="3700" kern="1200">
                <a:solidFill>
                  <a:schemeClr val="tx1">
                    <a:tint val="75000"/>
                  </a:schemeClr>
                </a:solidFill>
                <a:latin typeface="Arial" panose="020B0604020202020204" pitchFamily="34" charset="0"/>
                <a:ea typeface="+mn-ea"/>
                <a:cs typeface="Arial" panose="020B0604020202020204" pitchFamily="34" charset="0"/>
              </a:defRPr>
            </a:lvl2pPr>
            <a:lvl3pPr marL="1219200" indent="0" algn="ctr" defTabSz="1219200" rtl="0" eaLnBrk="1" latinLnBrk="0" hangingPunct="1">
              <a:spcBef>
                <a:spcPct val="20000"/>
              </a:spcBef>
              <a:buClr>
                <a:schemeClr val="tx2"/>
              </a:buClr>
              <a:buFont typeface="Wingdings" panose="05000000000000000000" pitchFamily="2" charset="2"/>
              <a:buNone/>
              <a:defRPr sz="3200" kern="1200">
                <a:solidFill>
                  <a:schemeClr val="tx1">
                    <a:tint val="75000"/>
                  </a:schemeClr>
                </a:solidFill>
                <a:latin typeface="Arial" panose="020B0604020202020204" pitchFamily="34" charset="0"/>
                <a:ea typeface="+mn-ea"/>
                <a:cs typeface="Arial" panose="020B0604020202020204" pitchFamily="34" charset="0"/>
              </a:defRPr>
            </a:lvl3pPr>
            <a:lvl4pPr marL="1828165" indent="0" algn="ctr" defTabSz="1219200" rtl="0" eaLnBrk="1" latinLnBrk="0" hangingPunct="1">
              <a:spcBef>
                <a:spcPct val="20000"/>
              </a:spcBef>
              <a:buClr>
                <a:schemeClr val="tx2"/>
              </a:buClr>
              <a:buFont typeface="Wingdings" panose="05000000000000000000" pitchFamily="2" charset="2"/>
              <a:buNone/>
              <a:defRPr sz="2700" kern="1200">
                <a:solidFill>
                  <a:schemeClr val="tx1">
                    <a:tint val="75000"/>
                  </a:schemeClr>
                </a:solidFill>
                <a:latin typeface="Arial" panose="020B0604020202020204" pitchFamily="34" charset="0"/>
                <a:ea typeface="+mn-ea"/>
                <a:cs typeface="Arial" panose="020B0604020202020204" pitchFamily="34" charset="0"/>
              </a:defRPr>
            </a:lvl4pPr>
            <a:lvl5pPr marL="2437765" indent="0" algn="ctr" defTabSz="1219200" rtl="0" eaLnBrk="1" latinLnBrk="0" hangingPunct="1">
              <a:spcBef>
                <a:spcPct val="20000"/>
              </a:spcBef>
              <a:buClr>
                <a:schemeClr val="tx2"/>
              </a:buClr>
              <a:buFont typeface="Wingdings" panose="05000000000000000000" pitchFamily="2" charset="2"/>
              <a:buNone/>
              <a:defRPr sz="2700" kern="1200">
                <a:solidFill>
                  <a:schemeClr val="tx1">
                    <a:tint val="75000"/>
                  </a:schemeClr>
                </a:solidFill>
                <a:latin typeface="Arial" panose="020B0604020202020204" pitchFamily="34" charset="0"/>
                <a:ea typeface="+mn-ea"/>
                <a:cs typeface="Arial" panose="020B0604020202020204" pitchFamily="34" charset="0"/>
              </a:defRPr>
            </a:lvl5pPr>
            <a:lvl6pPr marL="3047365" indent="0" algn="ctr" defTabSz="1219200"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6pPr>
            <a:lvl7pPr marL="3656965" indent="0" algn="ctr" defTabSz="1219200"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7pPr>
            <a:lvl8pPr marL="4266565" indent="0" algn="ctr" defTabSz="1219200"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8pPr>
            <a:lvl9pPr marL="4876165" indent="0" algn="ctr" defTabSz="1219200"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9pPr>
          </a:lstStyle>
          <a:p>
            <a:r>
              <a:rPr lang="zh-CN" altLang="en-US" dirty="0">
                <a:ea typeface="微软雅黑" panose="020B0503020204020204" pitchFamily="34" charset="-122"/>
              </a:rPr>
              <a:t>联想教育</a:t>
            </a:r>
            <a:endParaRPr lang="zh-CN" altLang="en-US" dirty="0">
              <a:solidFill>
                <a:schemeClr val="bg1">
                  <a:lumMod val="7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a:ea typeface="微软雅黑" panose="020B0503020204020204" pitchFamily="34" charset="-122"/>
              </a:rPr>
              <a:t>为什么要学习</a:t>
            </a:r>
            <a:r>
              <a:rPr lang="zh-CN" altLang="en-US">
                <a:latin typeface="微软雅黑" panose="020B0503020204020204" pitchFamily="34" charset="-122"/>
                <a:ea typeface="微软雅黑" panose="020B0503020204020204" pitchFamily="34" charset="-122"/>
                <a:sym typeface="+mn-ea"/>
              </a:rPr>
              <a:t>爬虫</a:t>
            </a:r>
            <a:endParaRPr lang="en-US" altLang="zh-CN">
              <a:ea typeface="微软雅黑" panose="020B0503020204020204" pitchFamily="34" charset="-122"/>
            </a:endParaRPr>
          </a:p>
        </p:txBody>
      </p:sp>
      <p:sp>
        <p:nvSpPr>
          <p:cNvPr id="23" name="矩形 22"/>
          <p:cNvSpPr/>
          <p:nvPr/>
        </p:nvSpPr>
        <p:spPr>
          <a:xfrm>
            <a:off x="0" y="1021656"/>
            <a:ext cx="12188825"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6" name="矩形 25"/>
          <p:cNvSpPr/>
          <p:nvPr/>
        </p:nvSpPr>
        <p:spPr>
          <a:xfrm>
            <a:off x="-7496" y="6183189"/>
            <a:ext cx="11764067"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 name="等腰三角形 1"/>
          <p:cNvSpPr/>
          <p:nvPr/>
        </p:nvSpPr>
        <p:spPr>
          <a:xfrm>
            <a:off x="372110" y="2103120"/>
            <a:ext cx="1346200" cy="127063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p>
            <a:pPr algn="ctr"/>
            <a:r>
              <a:rPr lang="en-US" altLang="zh-CN" sz="4800" dirty="0">
                <a:latin typeface="Arial" panose="020B0604020202020204" pitchFamily="34" charset="0"/>
                <a:ea typeface="微软雅黑" panose="020B0503020204020204" pitchFamily="34" charset="-122"/>
              </a:rPr>
              <a:t>2</a:t>
            </a:r>
            <a:endParaRPr lang="en-US" altLang="zh-CN" sz="4800" dirty="0">
              <a:latin typeface="Arial" panose="020B0604020202020204" pitchFamily="34" charset="0"/>
              <a:ea typeface="微软雅黑" panose="020B0503020204020204" pitchFamily="34" charset="-122"/>
            </a:endParaRPr>
          </a:p>
        </p:txBody>
      </p:sp>
      <p:sp>
        <p:nvSpPr>
          <p:cNvPr id="4" name="矩形 3"/>
          <p:cNvSpPr/>
          <p:nvPr/>
        </p:nvSpPr>
        <p:spPr>
          <a:xfrm>
            <a:off x="2064385" y="1927860"/>
            <a:ext cx="8879840" cy="3784600"/>
          </a:xfrm>
          <a:prstGeom prst="rect">
            <a:avLst/>
          </a:prstGeom>
        </p:spPr>
        <p:txBody>
          <a:bodyPr wrap="square">
            <a:spAutoFit/>
          </a:bodyPr>
          <a:p>
            <a:pPr>
              <a:lnSpc>
                <a:spcPct val="120000"/>
              </a:lnSpc>
            </a:pPr>
            <a:r>
              <a:rPr lang="en-US" altLang="zh-CN" sz="2000">
                <a:latin typeface="微软雅黑" panose="020B0503020204020204" pitchFamily="34" charset="-122"/>
                <a:ea typeface="微软雅黑" panose="020B0503020204020204" pitchFamily="34" charset="-122"/>
              </a:rPr>
              <a:t>大数据时代，要进行数据分析，首先要有数据源，而学习爬虫，可以让我们获取更多的数据源，并且这些数据源可以按我们的目的进行采集，去掉很多无关数据。</a:t>
            </a:r>
            <a:endParaRPr lang="en-US" altLang="zh-CN" sz="2000">
              <a:latin typeface="微软雅黑" panose="020B0503020204020204" pitchFamily="34" charset="-122"/>
              <a:ea typeface="微软雅黑" panose="020B0503020204020204" pitchFamily="34" charset="-122"/>
            </a:endParaRPr>
          </a:p>
          <a:p>
            <a:pPr>
              <a:lnSpc>
                <a:spcPct val="120000"/>
              </a:lnSpc>
            </a:pPr>
            <a:endParaRPr lang="en-US" altLang="zh-CN" sz="2000">
              <a:latin typeface="微软雅黑" panose="020B0503020204020204" pitchFamily="34" charset="-122"/>
              <a:ea typeface="微软雅黑" panose="020B0503020204020204" pitchFamily="34" charset="-122"/>
            </a:endParaRPr>
          </a:p>
          <a:p>
            <a:pPr>
              <a:lnSpc>
                <a:spcPct val="120000"/>
              </a:lnSpc>
            </a:pPr>
            <a:r>
              <a:rPr lang="en-US" altLang="zh-CN" sz="2000">
                <a:latin typeface="微软雅黑" panose="020B0503020204020204" pitchFamily="34" charset="-122"/>
                <a:ea typeface="微软雅黑" panose="020B0503020204020204" pitchFamily="34" charset="-122"/>
              </a:rPr>
              <a:t>       在进行大数据分析或者进行数据挖掘的时候，数据源可以从某些提供数据统计的网站获得，也可以从某些文献或内部资料中获得，但是这些获得数据的方式，有时很难满足我们对数据的需求，而</a:t>
            </a:r>
            <a:r>
              <a:rPr lang="en-US" altLang="zh-CN" sz="2000">
                <a:solidFill>
                  <a:srgbClr val="FF0000"/>
                </a:solidFill>
                <a:latin typeface="微软雅黑" panose="020B0503020204020204" pitchFamily="34" charset="-122"/>
                <a:ea typeface="微软雅黑" panose="020B0503020204020204" pitchFamily="34" charset="-122"/>
              </a:rPr>
              <a:t>手动从互联网中去寻找这些数据，则耗费的精力过大</a:t>
            </a:r>
            <a:r>
              <a:rPr lang="en-US" altLang="zh-CN" sz="2000">
                <a:latin typeface="微软雅黑" panose="020B0503020204020204" pitchFamily="34" charset="-122"/>
                <a:ea typeface="微软雅黑" panose="020B0503020204020204" pitchFamily="34" charset="-122"/>
              </a:rPr>
              <a:t>。此时就可以利用爬虫技术，自动地从互联网中获取我们感兴趣的数据内容，并将这些数据内容爬取回来，作为我们的数据源，从而进行</a:t>
            </a:r>
            <a:r>
              <a:rPr lang="en-US" altLang="zh-CN" sz="2000">
                <a:solidFill>
                  <a:srgbClr val="FF0000"/>
                </a:solidFill>
                <a:latin typeface="微软雅黑" panose="020B0503020204020204" pitchFamily="34" charset="-122"/>
                <a:ea typeface="微软雅黑" panose="020B0503020204020204" pitchFamily="34" charset="-122"/>
              </a:rPr>
              <a:t>更深层次的数据分析，并获得更多有价值的信息</a:t>
            </a: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a:ea typeface="微软雅黑" panose="020B0503020204020204" pitchFamily="34" charset="-122"/>
              </a:rPr>
              <a:t>为什么要学习</a:t>
            </a:r>
            <a:r>
              <a:rPr lang="zh-CN" altLang="en-US">
                <a:latin typeface="微软雅黑" panose="020B0503020204020204" pitchFamily="34" charset="-122"/>
                <a:ea typeface="微软雅黑" panose="020B0503020204020204" pitchFamily="34" charset="-122"/>
                <a:sym typeface="+mn-ea"/>
              </a:rPr>
              <a:t>爬虫</a:t>
            </a:r>
            <a:endParaRPr lang="en-US" altLang="zh-CN">
              <a:ea typeface="微软雅黑" panose="020B0503020204020204" pitchFamily="34" charset="-122"/>
            </a:endParaRPr>
          </a:p>
        </p:txBody>
      </p:sp>
      <p:sp>
        <p:nvSpPr>
          <p:cNvPr id="23" name="矩形 22"/>
          <p:cNvSpPr/>
          <p:nvPr/>
        </p:nvSpPr>
        <p:spPr>
          <a:xfrm>
            <a:off x="0" y="1021656"/>
            <a:ext cx="12188825"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6" name="矩形 25"/>
          <p:cNvSpPr/>
          <p:nvPr/>
        </p:nvSpPr>
        <p:spPr>
          <a:xfrm>
            <a:off x="-7496" y="6183189"/>
            <a:ext cx="11764067"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 name="等腰三角形 1"/>
          <p:cNvSpPr/>
          <p:nvPr/>
        </p:nvSpPr>
        <p:spPr>
          <a:xfrm>
            <a:off x="372110" y="2103120"/>
            <a:ext cx="1346200" cy="127063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p>
            <a:pPr algn="ctr"/>
            <a:r>
              <a:rPr lang="en-US" altLang="zh-CN" sz="4800" dirty="0">
                <a:latin typeface="Arial" panose="020B0604020202020204" pitchFamily="34" charset="0"/>
                <a:ea typeface="微软雅黑" panose="020B0503020204020204" pitchFamily="34" charset="-122"/>
              </a:rPr>
              <a:t>3</a:t>
            </a:r>
            <a:endParaRPr lang="en-US" altLang="zh-CN" sz="4800" dirty="0">
              <a:latin typeface="Arial" panose="020B0604020202020204" pitchFamily="34" charset="0"/>
              <a:ea typeface="微软雅黑" panose="020B0503020204020204" pitchFamily="34" charset="-122"/>
            </a:endParaRPr>
          </a:p>
        </p:txBody>
      </p:sp>
      <p:sp>
        <p:nvSpPr>
          <p:cNvPr id="4" name="矩形 3"/>
          <p:cNvSpPr/>
          <p:nvPr/>
        </p:nvSpPr>
        <p:spPr>
          <a:xfrm>
            <a:off x="2064385" y="1927860"/>
            <a:ext cx="8879840" cy="1568450"/>
          </a:xfrm>
          <a:prstGeom prst="rect">
            <a:avLst/>
          </a:prstGeom>
        </p:spPr>
        <p:txBody>
          <a:bodyPr wrap="square">
            <a:spAutoFit/>
          </a:bodyPr>
          <a:p>
            <a:pPr>
              <a:lnSpc>
                <a:spcPct val="120000"/>
              </a:lnSpc>
            </a:pPr>
            <a:r>
              <a:rPr lang="en-US" altLang="zh-CN" sz="2000">
                <a:latin typeface="微软雅黑" panose="020B0503020204020204" pitchFamily="34" charset="-122"/>
                <a:ea typeface="微软雅黑" panose="020B0503020204020204" pitchFamily="34" charset="-122"/>
              </a:rPr>
              <a:t>对于很多SEO从业者来说，学习爬虫，可以更深层次地理解搜索引擎爬虫的工作原理，从而可以更好地进行搜索引擎优化既然是搜索引擎优化，那么就必须要对搜索引擎的工作原理非常清楚，同时也需要掌握搜索引擎爬虫的工作原理，这样在进行搜索引擎优化时，才能知己知彼，百战不殆。</a:t>
            </a:r>
            <a:endParaRPr lang="en-US" altLang="zh-CN" sz="2000">
              <a:latin typeface="微软雅黑" panose="020B0503020204020204" pitchFamily="34" charset="-122"/>
              <a:ea typeface="微软雅黑" panose="020B0503020204020204" pitchFamily="34" charset="-122"/>
            </a:endParaRPr>
          </a:p>
        </p:txBody>
      </p:sp>
      <p:sp>
        <p:nvSpPr>
          <p:cNvPr id="3" name="文本框 2"/>
          <p:cNvSpPr txBox="1"/>
          <p:nvPr/>
        </p:nvSpPr>
        <p:spPr>
          <a:xfrm>
            <a:off x="2064385" y="4628515"/>
            <a:ext cx="8879840" cy="706755"/>
          </a:xfrm>
          <a:prstGeom prst="rect">
            <a:avLst/>
          </a:prstGeom>
          <a:noFill/>
        </p:spPr>
        <p:txBody>
          <a:bodyPr wrap="square" rtlCol="0" anchor="t">
            <a:spAutoFit/>
          </a:bodyPr>
          <a:p>
            <a:r>
              <a:rPr lang="en-US" altLang="zh-CN" sz="2000">
                <a:latin typeface="微软雅黑" panose="020B0503020204020204" pitchFamily="34" charset="-122"/>
                <a:ea typeface="微软雅黑" panose="020B0503020204020204" pitchFamily="34" charset="-122"/>
              </a:rPr>
              <a:t>从就业的角度来说，爬虫工程师目前来说属于紧缺人才，并且</a:t>
            </a:r>
            <a:r>
              <a:rPr lang="en-US" altLang="zh-CN" sz="2000" b="1">
                <a:solidFill>
                  <a:srgbClr val="FF0000"/>
                </a:solidFill>
                <a:latin typeface="微软雅黑" panose="020B0503020204020204" pitchFamily="34" charset="-122"/>
                <a:ea typeface="微软雅黑" panose="020B0503020204020204" pitchFamily="34" charset="-122"/>
              </a:rPr>
              <a:t>薪资待遇普遍较高</a:t>
            </a:r>
            <a:r>
              <a:rPr lang="zh-CN" altLang="en-US" sz="2000" b="1">
                <a:solidFill>
                  <a:srgbClr val="FF0000"/>
                </a:solidFill>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所以，深层次地掌握这门技术，对于就业来说，是非常有利的。</a:t>
            </a:r>
            <a:endParaRPr lang="en-US" altLang="zh-CN" sz="2000">
              <a:latin typeface="微软雅黑" panose="020B0503020204020204" pitchFamily="34" charset="-122"/>
              <a:ea typeface="微软雅黑" panose="020B0503020204020204" pitchFamily="34" charset="-122"/>
            </a:endParaRPr>
          </a:p>
        </p:txBody>
      </p:sp>
      <p:sp>
        <p:nvSpPr>
          <p:cNvPr id="5" name="等腰三角形 4"/>
          <p:cNvSpPr/>
          <p:nvPr/>
        </p:nvSpPr>
        <p:spPr>
          <a:xfrm>
            <a:off x="372110" y="4346575"/>
            <a:ext cx="1346200" cy="127063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p>
            <a:pPr algn="ctr"/>
            <a:r>
              <a:rPr lang="en-US" altLang="zh-CN" sz="4800" dirty="0">
                <a:latin typeface="Arial" panose="020B0604020202020204" pitchFamily="34" charset="0"/>
                <a:ea typeface="微软雅黑" panose="020B0503020204020204" pitchFamily="34" charset="-122"/>
              </a:rPr>
              <a:t>4</a:t>
            </a:r>
            <a:endParaRPr lang="en-US" altLang="zh-CN" sz="4800" dirty="0">
              <a:latin typeface="Arial" panose="020B0604020202020204" pitchFamily="34" charset="0"/>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b="9307"/>
          <a:stretch>
            <a:fillRect/>
          </a:stretch>
        </p:blipFill>
        <p:spPr>
          <a:xfrm>
            <a:off x="6141345" y="1220262"/>
            <a:ext cx="4874631" cy="3395282"/>
          </a:xfrm>
          <a:prstGeom prst="rect">
            <a:avLst/>
          </a:prstGeom>
        </p:spPr>
      </p:pic>
      <p:sp>
        <p:nvSpPr>
          <p:cNvPr id="11" name="矩形 10"/>
          <p:cNvSpPr/>
          <p:nvPr/>
        </p:nvSpPr>
        <p:spPr>
          <a:xfrm>
            <a:off x="1377334" y="1220262"/>
            <a:ext cx="101235" cy="4334051"/>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2" name="矩形 11"/>
          <p:cNvSpPr/>
          <p:nvPr/>
        </p:nvSpPr>
        <p:spPr>
          <a:xfrm>
            <a:off x="1377334" y="1220262"/>
            <a:ext cx="4606714" cy="127994"/>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3" name="文本框 19"/>
          <p:cNvSpPr txBox="1"/>
          <p:nvPr/>
        </p:nvSpPr>
        <p:spPr>
          <a:xfrm>
            <a:off x="1476909" y="3258976"/>
            <a:ext cx="4507139" cy="893318"/>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爬虫</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4" name="文本框 19"/>
          <p:cNvSpPr txBox="1"/>
          <p:nvPr/>
        </p:nvSpPr>
        <p:spPr>
          <a:xfrm>
            <a:off x="1476909" y="1854394"/>
            <a:ext cx="4507139" cy="898444"/>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为什么要学习</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爬虫</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5" name="文本框 19"/>
          <p:cNvSpPr txBox="1"/>
          <p:nvPr/>
        </p:nvSpPr>
        <p:spPr>
          <a:xfrm>
            <a:off x="1476908" y="4660995"/>
            <a:ext cx="9539069" cy="893318"/>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爬虫入门</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6" name="KSO_Shape"/>
          <p:cNvSpPr/>
          <p:nvPr/>
        </p:nvSpPr>
        <p:spPr bwMode="auto">
          <a:xfrm>
            <a:off x="1635867" y="2049051"/>
            <a:ext cx="432181" cy="493592"/>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7" name="KSO_Shape"/>
          <p:cNvSpPr/>
          <p:nvPr/>
        </p:nvSpPr>
        <p:spPr bwMode="auto">
          <a:xfrm>
            <a:off x="1618027" y="4882951"/>
            <a:ext cx="450021" cy="44940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8" name="KSO_Shape"/>
          <p:cNvSpPr/>
          <p:nvPr/>
        </p:nvSpPr>
        <p:spPr bwMode="auto">
          <a:xfrm>
            <a:off x="1635867" y="3551954"/>
            <a:ext cx="376799" cy="378803"/>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直接连接符 74"/>
          <p:cNvCxnSpPr/>
          <p:nvPr>
            <p:custDataLst>
              <p:tags r:id="rId1"/>
            </p:custDataLst>
          </p:nvPr>
        </p:nvCxnSpPr>
        <p:spPr>
          <a:xfrm>
            <a:off x="0" y="1985550"/>
            <a:ext cx="12188825" cy="0"/>
          </a:xfrm>
          <a:prstGeom prst="line">
            <a:avLst/>
          </a:prstGeom>
          <a:ln w="63500">
            <a:solidFill>
              <a:srgbClr val="E2231A"/>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2"/>
            </p:custDataLst>
          </p:nvPr>
        </p:nvCxnSpPr>
        <p:spPr>
          <a:xfrm>
            <a:off x="2542514" y="8830"/>
            <a:ext cx="0" cy="6868911"/>
          </a:xfrm>
          <a:prstGeom prst="line">
            <a:avLst/>
          </a:prstGeom>
          <a:ln w="63500">
            <a:solidFill>
              <a:srgbClr val="E2231A"/>
            </a:solidFill>
          </a:ln>
        </p:spPr>
        <p:style>
          <a:lnRef idx="1">
            <a:schemeClr val="accent1"/>
          </a:lnRef>
          <a:fillRef idx="0">
            <a:schemeClr val="accent1"/>
          </a:fillRef>
          <a:effectRef idx="0">
            <a:schemeClr val="accent1"/>
          </a:effectRef>
          <a:fontRef idx="minor">
            <a:schemeClr val="tx1"/>
          </a:fontRef>
        </p:style>
      </p:cxnSp>
      <p:sp>
        <p:nvSpPr>
          <p:cNvPr id="2062" name="文本框 103"/>
          <p:cNvSpPr txBox="1">
            <a:spLocks noChangeArrowheads="1"/>
          </p:cNvSpPr>
          <p:nvPr>
            <p:custDataLst>
              <p:tags r:id="rId3"/>
            </p:custDataLst>
          </p:nvPr>
        </p:nvSpPr>
        <p:spPr bwMode="auto">
          <a:xfrm>
            <a:off x="3539208" y="1231686"/>
            <a:ext cx="7540434" cy="46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dirty="0">
                <a:solidFill>
                  <a:srgbClr val="E2231A"/>
                </a:solidFill>
                <a:ea typeface="微软雅黑" panose="020B0503020204020204" pitchFamily="34" charset="-122"/>
              </a:rPr>
              <a:t>什么是</a:t>
            </a:r>
            <a:r>
              <a:rPr lang="zh-CN" altLang="en-US" sz="4000" dirty="0" err="1">
                <a:solidFill>
                  <a:srgbClr val="E2231A"/>
                </a:solidFill>
                <a:ea typeface="微软雅黑" panose="020B0503020204020204" pitchFamily="34" charset="-122"/>
              </a:rPr>
              <a:t>爬虫</a:t>
            </a:r>
            <a:endParaRPr lang="zh-CN" altLang="en-US" sz="4000" dirty="0" err="1">
              <a:solidFill>
                <a:srgbClr val="E2231A"/>
              </a:solidFill>
              <a:ea typeface="微软雅黑" panose="020B0503020204020204" pitchFamily="34" charset="-122"/>
            </a:endParaRPr>
          </a:p>
        </p:txBody>
      </p:sp>
      <p:sp>
        <p:nvSpPr>
          <p:cNvPr id="9" name="矩形 8"/>
          <p:cNvSpPr/>
          <p:nvPr/>
        </p:nvSpPr>
        <p:spPr>
          <a:xfrm>
            <a:off x="1553753" y="1362777"/>
            <a:ext cx="1756914" cy="105029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778" y="2608322"/>
            <a:ext cx="1951659" cy="4236089"/>
          </a:xfrm>
          <a:prstGeom prst="rect">
            <a:avLst/>
          </a:prstGeom>
        </p:spPr>
      </p:pic>
      <p:sp>
        <p:nvSpPr>
          <p:cNvPr id="23" name="KSO_Shape"/>
          <p:cNvSpPr/>
          <p:nvPr/>
        </p:nvSpPr>
        <p:spPr bwMode="auto">
          <a:xfrm>
            <a:off x="1513133" y="1231686"/>
            <a:ext cx="1765378" cy="1457180"/>
          </a:xfrm>
          <a:custGeom>
            <a:avLst/>
            <a:gdLst>
              <a:gd name="T0" fmla="*/ 2147483646 w 6057"/>
              <a:gd name="T1" fmla="*/ 2147483646 h 5454"/>
              <a:gd name="T2" fmla="*/ 0 w 6057"/>
              <a:gd name="T3" fmla="*/ 2147483646 h 5454"/>
              <a:gd name="T4" fmla="*/ 0 w 6057"/>
              <a:gd name="T5" fmla="*/ 2147483646 h 5454"/>
              <a:gd name="T6" fmla="*/ 2147483646 w 6057"/>
              <a:gd name="T7" fmla="*/ 2147483646 h 5454"/>
              <a:gd name="T8" fmla="*/ 2147483646 w 6057"/>
              <a:gd name="T9" fmla="*/ 2147483646 h 5454"/>
              <a:gd name="T10" fmla="*/ 2147483646 w 6057"/>
              <a:gd name="T11" fmla="*/ 2147483646 h 5454"/>
              <a:gd name="T12" fmla="*/ 2147483646 w 6057"/>
              <a:gd name="T13" fmla="*/ 2147483646 h 5454"/>
              <a:gd name="T14" fmla="*/ 2147483646 w 6057"/>
              <a:gd name="T15" fmla="*/ 2147483646 h 5454"/>
              <a:gd name="T16" fmla="*/ 2147483646 w 6057"/>
              <a:gd name="T17" fmla="*/ 2147483646 h 5454"/>
              <a:gd name="T18" fmla="*/ 2147483646 w 6057"/>
              <a:gd name="T19" fmla="*/ 2147483646 h 5454"/>
              <a:gd name="T20" fmla="*/ 2147483646 w 6057"/>
              <a:gd name="T21" fmla="*/ 2147483646 h 5454"/>
              <a:gd name="T22" fmla="*/ 2147483646 w 6057"/>
              <a:gd name="T23" fmla="*/ 2147483646 h 5454"/>
              <a:gd name="T24" fmla="*/ 2147483646 w 6057"/>
              <a:gd name="T25" fmla="*/ 2147483646 h 5454"/>
              <a:gd name="T26" fmla="*/ 2147483646 w 6057"/>
              <a:gd name="T27" fmla="*/ 2147483646 h 5454"/>
              <a:gd name="T28" fmla="*/ 2147483646 w 6057"/>
              <a:gd name="T29" fmla="*/ 2147483646 h 5454"/>
              <a:gd name="T30" fmla="*/ 2147483646 w 6057"/>
              <a:gd name="T31" fmla="*/ 2147483646 h 5454"/>
              <a:gd name="T32" fmla="*/ 2147483646 w 6057"/>
              <a:gd name="T33" fmla="*/ 2147483646 h 5454"/>
              <a:gd name="T34" fmla="*/ 2147483646 w 6057"/>
              <a:gd name="T35" fmla="*/ 2147483646 h 5454"/>
              <a:gd name="T36" fmla="*/ 2147483646 w 6057"/>
              <a:gd name="T37" fmla="*/ 2147483646 h 5454"/>
              <a:gd name="T38" fmla="*/ 2147483646 w 6057"/>
              <a:gd name="T39" fmla="*/ 2147483646 h 5454"/>
              <a:gd name="T40" fmla="*/ 2147483646 w 6057"/>
              <a:gd name="T41" fmla="*/ 2147483646 h 5454"/>
              <a:gd name="T42" fmla="*/ 2147483646 w 6057"/>
              <a:gd name="T43" fmla="*/ 2147483646 h 5454"/>
              <a:gd name="T44" fmla="*/ 2147483646 w 6057"/>
              <a:gd name="T45" fmla="*/ 2147483646 h 5454"/>
              <a:gd name="T46" fmla="*/ 2147483646 w 6057"/>
              <a:gd name="T47" fmla="*/ 2147483646 h 5454"/>
              <a:gd name="T48" fmla="*/ 2147483646 w 6057"/>
              <a:gd name="T49" fmla="*/ 2147483646 h 5454"/>
              <a:gd name="T50" fmla="*/ 2147483646 w 6057"/>
              <a:gd name="T51" fmla="*/ 2147483646 h 5454"/>
              <a:gd name="T52" fmla="*/ 2147483646 w 6057"/>
              <a:gd name="T53" fmla="*/ 2147483646 h 5454"/>
              <a:gd name="T54" fmla="*/ 2147483646 w 6057"/>
              <a:gd name="T55" fmla="*/ 2147483646 h 5454"/>
              <a:gd name="T56" fmla="*/ 2147483646 w 6057"/>
              <a:gd name="T57" fmla="*/ 2147483646 h 5454"/>
              <a:gd name="T58" fmla="*/ 2147483646 w 6057"/>
              <a:gd name="T59" fmla="*/ 2147483646 h 5454"/>
              <a:gd name="T60" fmla="*/ 2147483646 w 6057"/>
              <a:gd name="T61" fmla="*/ 2147483646 h 5454"/>
              <a:gd name="T62" fmla="*/ 2147483646 w 6057"/>
              <a:gd name="T63" fmla="*/ 2147483646 h 5454"/>
              <a:gd name="T64" fmla="*/ 2147483646 w 6057"/>
              <a:gd name="T65" fmla="*/ 2147483646 h 5454"/>
              <a:gd name="T66" fmla="*/ 2147483646 w 6057"/>
              <a:gd name="T67" fmla="*/ 2147483646 h 5454"/>
              <a:gd name="T68" fmla="*/ 2147483646 w 6057"/>
              <a:gd name="T69" fmla="*/ 2147483646 h 5454"/>
              <a:gd name="T70" fmla="*/ 2147483646 w 6057"/>
              <a:gd name="T71" fmla="*/ 2147483646 h 5454"/>
              <a:gd name="T72" fmla="*/ 2147483646 w 6057"/>
              <a:gd name="T73" fmla="*/ 2147483646 h 5454"/>
              <a:gd name="T74" fmla="*/ 2147483646 w 6057"/>
              <a:gd name="T75" fmla="*/ 2147483646 h 5454"/>
              <a:gd name="T76" fmla="*/ 2147483646 w 6057"/>
              <a:gd name="T77" fmla="*/ 0 h 5454"/>
              <a:gd name="T78" fmla="*/ 2147483646 w 6057"/>
              <a:gd name="T79" fmla="*/ 2147483646 h 5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57" h="5454">
                <a:moveTo>
                  <a:pt x="0" y="959"/>
                </a:moveTo>
                <a:lnTo>
                  <a:pt x="1930" y="1981"/>
                </a:lnTo>
                <a:lnTo>
                  <a:pt x="1930" y="5454"/>
                </a:lnTo>
                <a:lnTo>
                  <a:pt x="0" y="4432"/>
                </a:lnTo>
                <a:lnTo>
                  <a:pt x="0" y="959"/>
                </a:lnTo>
                <a:close/>
                <a:moveTo>
                  <a:pt x="3263" y="849"/>
                </a:moveTo>
                <a:lnTo>
                  <a:pt x="3260" y="1196"/>
                </a:lnTo>
                <a:lnTo>
                  <a:pt x="3082" y="1115"/>
                </a:lnTo>
                <a:lnTo>
                  <a:pt x="3082" y="871"/>
                </a:lnTo>
                <a:lnTo>
                  <a:pt x="2883" y="783"/>
                </a:lnTo>
                <a:lnTo>
                  <a:pt x="2883" y="1024"/>
                </a:lnTo>
                <a:lnTo>
                  <a:pt x="1772" y="520"/>
                </a:lnTo>
                <a:lnTo>
                  <a:pt x="269" y="883"/>
                </a:lnTo>
                <a:lnTo>
                  <a:pt x="2160" y="1837"/>
                </a:lnTo>
                <a:lnTo>
                  <a:pt x="2149" y="5385"/>
                </a:lnTo>
                <a:lnTo>
                  <a:pt x="3705" y="4796"/>
                </a:lnTo>
                <a:lnTo>
                  <a:pt x="3705" y="4070"/>
                </a:lnTo>
                <a:lnTo>
                  <a:pt x="4114" y="3933"/>
                </a:lnTo>
                <a:lnTo>
                  <a:pt x="4114" y="4296"/>
                </a:lnTo>
                <a:lnTo>
                  <a:pt x="4599" y="4524"/>
                </a:lnTo>
                <a:lnTo>
                  <a:pt x="5626" y="4144"/>
                </a:lnTo>
                <a:lnTo>
                  <a:pt x="5627" y="4077"/>
                </a:lnTo>
                <a:lnTo>
                  <a:pt x="5122" y="3921"/>
                </a:lnTo>
                <a:lnTo>
                  <a:pt x="5122" y="3593"/>
                </a:lnTo>
                <a:lnTo>
                  <a:pt x="6057" y="3278"/>
                </a:lnTo>
                <a:lnTo>
                  <a:pt x="6057" y="95"/>
                </a:lnTo>
                <a:lnTo>
                  <a:pt x="3263" y="849"/>
                </a:lnTo>
                <a:close/>
                <a:moveTo>
                  <a:pt x="3705" y="3759"/>
                </a:moveTo>
                <a:lnTo>
                  <a:pt x="3705" y="2603"/>
                </a:lnTo>
                <a:lnTo>
                  <a:pt x="2433" y="2997"/>
                </a:lnTo>
                <a:lnTo>
                  <a:pt x="2433" y="2598"/>
                </a:lnTo>
                <a:lnTo>
                  <a:pt x="3705" y="2204"/>
                </a:lnTo>
                <a:lnTo>
                  <a:pt x="3705" y="1972"/>
                </a:lnTo>
                <a:lnTo>
                  <a:pt x="2433" y="2365"/>
                </a:lnTo>
                <a:lnTo>
                  <a:pt x="2433" y="1966"/>
                </a:lnTo>
                <a:lnTo>
                  <a:pt x="3705" y="1574"/>
                </a:lnTo>
                <a:lnTo>
                  <a:pt x="3705" y="1397"/>
                </a:lnTo>
                <a:lnTo>
                  <a:pt x="3614" y="1356"/>
                </a:lnTo>
                <a:lnTo>
                  <a:pt x="3617" y="1043"/>
                </a:lnTo>
                <a:lnTo>
                  <a:pt x="5797" y="461"/>
                </a:lnTo>
                <a:lnTo>
                  <a:pt x="5797" y="3054"/>
                </a:lnTo>
                <a:lnTo>
                  <a:pt x="3705" y="3759"/>
                </a:lnTo>
                <a:close/>
                <a:moveTo>
                  <a:pt x="215" y="1434"/>
                </a:moveTo>
                <a:lnTo>
                  <a:pt x="215" y="1579"/>
                </a:lnTo>
                <a:lnTo>
                  <a:pt x="862" y="1925"/>
                </a:lnTo>
                <a:lnTo>
                  <a:pt x="862" y="1780"/>
                </a:lnTo>
                <a:lnTo>
                  <a:pt x="215" y="1434"/>
                </a:lnTo>
                <a:close/>
                <a:moveTo>
                  <a:pt x="215" y="1909"/>
                </a:moveTo>
                <a:lnTo>
                  <a:pt x="215" y="2053"/>
                </a:lnTo>
                <a:lnTo>
                  <a:pt x="862" y="2399"/>
                </a:lnTo>
                <a:lnTo>
                  <a:pt x="862" y="2255"/>
                </a:lnTo>
                <a:lnTo>
                  <a:pt x="215" y="1909"/>
                </a:lnTo>
                <a:close/>
                <a:moveTo>
                  <a:pt x="215" y="1670"/>
                </a:moveTo>
                <a:lnTo>
                  <a:pt x="215" y="1814"/>
                </a:lnTo>
                <a:lnTo>
                  <a:pt x="862" y="2160"/>
                </a:lnTo>
                <a:lnTo>
                  <a:pt x="862" y="2016"/>
                </a:lnTo>
                <a:lnTo>
                  <a:pt x="215" y="1670"/>
                </a:lnTo>
                <a:close/>
                <a:moveTo>
                  <a:pt x="2458" y="3255"/>
                </a:moveTo>
                <a:lnTo>
                  <a:pt x="2820" y="3153"/>
                </a:lnTo>
                <a:lnTo>
                  <a:pt x="2820" y="3376"/>
                </a:lnTo>
                <a:lnTo>
                  <a:pt x="2458" y="3478"/>
                </a:lnTo>
                <a:lnTo>
                  <a:pt x="2458" y="3255"/>
                </a:lnTo>
                <a:close/>
                <a:moveTo>
                  <a:pt x="2458" y="3645"/>
                </a:moveTo>
                <a:lnTo>
                  <a:pt x="2820" y="3543"/>
                </a:lnTo>
                <a:lnTo>
                  <a:pt x="2820" y="3764"/>
                </a:lnTo>
                <a:lnTo>
                  <a:pt x="2458" y="3867"/>
                </a:lnTo>
                <a:lnTo>
                  <a:pt x="2458" y="3645"/>
                </a:lnTo>
                <a:close/>
                <a:moveTo>
                  <a:pt x="3097" y="793"/>
                </a:moveTo>
                <a:lnTo>
                  <a:pt x="2938" y="714"/>
                </a:lnTo>
                <a:lnTo>
                  <a:pt x="5774" y="0"/>
                </a:lnTo>
                <a:lnTo>
                  <a:pt x="5915" y="61"/>
                </a:lnTo>
                <a:lnTo>
                  <a:pt x="3097" y="79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a typeface="微软雅黑" panose="020B0503020204020204" pitchFamily="34" charset="-122"/>
            </a:endParaRPr>
          </a:p>
        </p:txBody>
      </p:sp>
      <p:sp>
        <p:nvSpPr>
          <p:cNvPr id="2" name="文本框 1"/>
          <p:cNvSpPr txBox="1"/>
          <p:nvPr/>
        </p:nvSpPr>
        <p:spPr>
          <a:xfrm>
            <a:off x="3539490" y="2527935"/>
            <a:ext cx="7494905" cy="3969385"/>
          </a:xfrm>
          <a:prstGeom prst="rect">
            <a:avLst/>
          </a:prstGeom>
          <a:noFill/>
        </p:spPr>
        <p:txBody>
          <a:bodyPr wrap="square" rtlCol="0" anchor="t">
            <a:spAutoFit/>
          </a:bodyPr>
          <a:p>
            <a:pPr>
              <a:lnSpc>
                <a:spcPct val="150000"/>
              </a:lnSpc>
            </a:pPr>
            <a:r>
              <a:rPr lang="zh-CN" altLang="en-US"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爬虫是什么？ 如果我们把互联网比作一张大的蜘蛛网，数据便是存放于蜘蛛网的各个节点，而爬虫就是一只小蜘蛛，沿着网络抓取自己的猎物（数据）。</a:t>
            </a:r>
            <a:endParaRPr lang="zh-CN" altLang="en-US"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爬虫指的是：向网站发起请求，获取资源后分析并提取有用数据的程序； 从技术层面来说就是 通过程序模拟浏览器请求站点的行为，把站点返回的html代码json数据二进制数据...</a:t>
            </a:r>
            <a:endParaRPr lang="zh-CN" altLang="en-US"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8067" y="2180667"/>
            <a:ext cx="512188" cy="512188"/>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602" y="3607807"/>
            <a:ext cx="491115" cy="491115"/>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095" y="5002407"/>
            <a:ext cx="503893" cy="503893"/>
          </a:xfrm>
          <a:prstGeom prst="rect">
            <a:avLst/>
          </a:prstGeom>
        </p:spPr>
      </p:pic>
      <p:sp>
        <p:nvSpPr>
          <p:cNvPr id="4" name="标题 3"/>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sym typeface="+mn-ea"/>
              </a:rPr>
              <a:t>什么是爬虫</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780909" y="1193144"/>
            <a:ext cx="10841116" cy="5320440"/>
          </a:xfrm>
          <a:prstGeom prst="rect">
            <a:avLst/>
          </a:prstGeom>
          <a:noFill/>
          <a:ln w="28575">
            <a:solidFill>
              <a:srgbClr val="E22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9973" y="5002406"/>
            <a:ext cx="2062050" cy="1511177"/>
          </a:xfrm>
          <a:prstGeom prst="rect">
            <a:avLst/>
          </a:prstGeom>
        </p:spPr>
      </p:pic>
      <p:sp>
        <p:nvSpPr>
          <p:cNvPr id="6" name="矩形 5"/>
          <p:cNvSpPr/>
          <p:nvPr/>
        </p:nvSpPr>
        <p:spPr>
          <a:xfrm>
            <a:off x="1139825" y="1358900"/>
            <a:ext cx="9669145" cy="4523105"/>
          </a:xfrm>
          <a:prstGeom prst="rect">
            <a:avLst/>
          </a:prstGeom>
        </p:spPr>
        <p:txBody>
          <a:bodyPr wrap="square">
            <a:spAutoFit/>
          </a:bodyPr>
          <a:lstStyle/>
          <a:p>
            <a:pPr>
              <a:lnSpc>
                <a:spcPct val="120000"/>
              </a:lnSpc>
            </a:pPr>
            <a:r>
              <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简单来讲，爬虫就是一个探测机器，它的基本操作就是模拟人的行为去各个网站溜达，点点按钮，查查数据，或者把看到的信息背回来。就像一只虫子在一幢楼里不知疲倦地爬来爬去。</a:t>
            </a:r>
            <a:endPar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你可以简单地想象：每个爬虫都是你的「分身」。就像孙悟空拔了一撮汗毛，吹出一堆猴子一样。</a:t>
            </a:r>
            <a:endPar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你每天使用的百度，其实就是利用了这种爬虫技术：每天放出无数爬虫到各个网站，把他们的信息抓回来，然后化好淡妆排着小队等你来检索。</a:t>
            </a:r>
            <a:endPar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抢票软件，就相当于撒出去无数个分身，每一个分身都帮助你不断刷新 12306 网站的火车余票。一旦发现有票，就马上拍下来，然后对你喊：土豪快来付款。</a:t>
            </a:r>
            <a:endPar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029832" y="1265238"/>
            <a:ext cx="8286435" cy="4327524"/>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4000" dirty="0">
                <a:ea typeface="微软雅黑" panose="020B0503020204020204" pitchFamily="34" charset="-122"/>
                <a:sym typeface="+mn-ea"/>
              </a:rPr>
              <a:t> </a:t>
            </a:r>
            <a:r>
              <a:rPr lang="zh-CN" altLang="en-US" sz="4000" dirty="0">
                <a:latin typeface="微软雅黑" panose="020B0503020204020204" pitchFamily="34" charset="-122"/>
                <a:ea typeface="微软雅黑" panose="020B0503020204020204" pitchFamily="34" charset="-122"/>
                <a:sym typeface="+mn-ea"/>
              </a:rPr>
              <a:t>爬虫的</a:t>
            </a:r>
            <a:r>
              <a:rPr lang="zh-CN" altLang="en-US" sz="4000" dirty="0">
                <a:latin typeface="微软雅黑" panose="020B0503020204020204" pitchFamily="34" charset="-122"/>
                <a:ea typeface="微软雅黑" panose="020B0503020204020204" pitchFamily="34" charset="-122"/>
                <a:sym typeface="+mn-ea"/>
              </a:rPr>
              <a:t>应用</a:t>
            </a:r>
            <a:endParaRPr lang="zh-CN" altLang="en-US" sz="40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a:latin typeface="微软雅黑" panose="020B0503020204020204" pitchFamily="34" charset="-122"/>
                <a:ea typeface="微软雅黑" panose="020B0503020204020204" pitchFamily="34" charset="-122"/>
                <a:sym typeface="+mn-ea"/>
              </a:rPr>
              <a:t>爬虫是什么，每天到底在爬什么？</a:t>
            </a:r>
            <a:endParaRPr lang="zh-CN" altLang="en-US">
              <a:latin typeface="微软雅黑" panose="020B0503020204020204" pitchFamily="34" charset="-122"/>
              <a:ea typeface="微软雅黑" panose="020B0503020204020204" pitchFamily="34" charset="-122"/>
              <a:sym typeface="+mn-ea"/>
            </a:endParaRPr>
          </a:p>
        </p:txBody>
      </p:sp>
      <p:sp>
        <p:nvSpPr>
          <p:cNvPr id="4" name="等腰三角形 3"/>
          <p:cNvSpPr/>
          <p:nvPr/>
        </p:nvSpPr>
        <p:spPr>
          <a:xfrm rot="10800000">
            <a:off x="-346755" y="3925667"/>
            <a:ext cx="3559643" cy="3448827"/>
          </a:xfrm>
          <a:custGeom>
            <a:avLst/>
            <a:gdLst>
              <a:gd name="connsiteX0" fmla="*/ 0 w 3004484"/>
              <a:gd name="connsiteY0" fmla="*/ 1855694 h 1855694"/>
              <a:gd name="connsiteX1" fmla="*/ 1502242 w 3004484"/>
              <a:gd name="connsiteY1" fmla="*/ 0 h 1855694"/>
              <a:gd name="connsiteX2" fmla="*/ 3004484 w 3004484"/>
              <a:gd name="connsiteY2" fmla="*/ 1855694 h 1855694"/>
              <a:gd name="connsiteX3" fmla="*/ 0 w 3004484"/>
              <a:gd name="connsiteY3" fmla="*/ 1855694 h 1855694"/>
              <a:gd name="connsiteX0-1" fmla="*/ 0 w 3035207"/>
              <a:gd name="connsiteY0-2" fmla="*/ 1842247 h 1842247"/>
              <a:gd name="connsiteX1-3" fmla="*/ 3035207 w 3035207"/>
              <a:gd name="connsiteY1-4" fmla="*/ 0 h 1842247"/>
              <a:gd name="connsiteX2-5" fmla="*/ 3004484 w 3035207"/>
              <a:gd name="connsiteY2-6" fmla="*/ 1842247 h 1842247"/>
              <a:gd name="connsiteX3-7" fmla="*/ 0 w 3035207"/>
              <a:gd name="connsiteY3-8" fmla="*/ 1842247 h 1842247"/>
              <a:gd name="connsiteX0-9" fmla="*/ 0 w 3035207"/>
              <a:gd name="connsiteY0-10" fmla="*/ 0 h 1855694"/>
              <a:gd name="connsiteX1-11" fmla="*/ 3035207 w 3035207"/>
              <a:gd name="connsiteY1-12" fmla="*/ 13447 h 1855694"/>
              <a:gd name="connsiteX2-13" fmla="*/ 3004484 w 3035207"/>
              <a:gd name="connsiteY2-14" fmla="*/ 1855694 h 1855694"/>
              <a:gd name="connsiteX3-15" fmla="*/ 0 w 3035207"/>
              <a:gd name="connsiteY3-16" fmla="*/ 0 h 1855694"/>
              <a:gd name="connsiteX0-17" fmla="*/ 0 w 3125508"/>
              <a:gd name="connsiteY0-18" fmla="*/ 0 h 2232212"/>
              <a:gd name="connsiteX1-19" fmla="*/ 3035207 w 3125508"/>
              <a:gd name="connsiteY1-20" fmla="*/ 13447 h 2232212"/>
              <a:gd name="connsiteX2-21" fmla="*/ 3125508 w 3125508"/>
              <a:gd name="connsiteY2-22" fmla="*/ 2232212 h 2232212"/>
              <a:gd name="connsiteX3-23" fmla="*/ 0 w 3125508"/>
              <a:gd name="connsiteY3-24" fmla="*/ 0 h 2232212"/>
              <a:gd name="connsiteX0-25" fmla="*/ 0 w 3125508"/>
              <a:gd name="connsiteY0-26" fmla="*/ 121024 h 2353236"/>
              <a:gd name="connsiteX1-27" fmla="*/ 3088996 w 3125508"/>
              <a:gd name="connsiteY1-28" fmla="*/ 0 h 2353236"/>
              <a:gd name="connsiteX2-29" fmla="*/ 3125508 w 3125508"/>
              <a:gd name="connsiteY2-30" fmla="*/ 2353236 h 2353236"/>
              <a:gd name="connsiteX3-31" fmla="*/ 0 w 3125508"/>
              <a:gd name="connsiteY3-32" fmla="*/ 121024 h 2353236"/>
              <a:gd name="connsiteX0-33" fmla="*/ 0 w 3555814"/>
              <a:gd name="connsiteY0-34" fmla="*/ 0 h 2353236"/>
              <a:gd name="connsiteX1-35" fmla="*/ 3519302 w 3555814"/>
              <a:gd name="connsiteY1-36" fmla="*/ 0 h 2353236"/>
              <a:gd name="connsiteX2-37" fmla="*/ 3555814 w 3555814"/>
              <a:gd name="connsiteY2-38" fmla="*/ 2353236 h 2353236"/>
              <a:gd name="connsiteX3-39" fmla="*/ 0 w 3555814"/>
              <a:gd name="connsiteY3-40" fmla="*/ 0 h 2353236"/>
              <a:gd name="connsiteX0-41" fmla="*/ 0 w 3586537"/>
              <a:gd name="connsiteY0-42" fmla="*/ 0 h 2353236"/>
              <a:gd name="connsiteX1-43" fmla="*/ 3586537 w 3586537"/>
              <a:gd name="connsiteY1-44" fmla="*/ 0 h 2353236"/>
              <a:gd name="connsiteX2-45" fmla="*/ 3555814 w 3586537"/>
              <a:gd name="connsiteY2-46" fmla="*/ 2353236 h 2353236"/>
              <a:gd name="connsiteX3-47" fmla="*/ 0 w 3586537"/>
              <a:gd name="connsiteY3-48" fmla="*/ 0 h 2353236"/>
              <a:gd name="connsiteX0-49" fmla="*/ 0 w 3555814"/>
              <a:gd name="connsiteY0-50" fmla="*/ 0 h 2353236"/>
              <a:gd name="connsiteX1-51" fmla="*/ 3532749 w 3555814"/>
              <a:gd name="connsiteY1-52" fmla="*/ 0 h 2353236"/>
              <a:gd name="connsiteX2-53" fmla="*/ 3555814 w 3555814"/>
              <a:gd name="connsiteY2-54" fmla="*/ 2353236 h 2353236"/>
              <a:gd name="connsiteX3-55" fmla="*/ 0 w 3555814"/>
              <a:gd name="connsiteY3-56" fmla="*/ 0 h 2353236"/>
              <a:gd name="connsiteX0-57" fmla="*/ 0 w 3555814"/>
              <a:gd name="connsiteY0-58" fmla="*/ 0 h 2353236"/>
              <a:gd name="connsiteX1-59" fmla="*/ 3546196 w 3555814"/>
              <a:gd name="connsiteY1-60" fmla="*/ 0 h 2353236"/>
              <a:gd name="connsiteX2-61" fmla="*/ 3555814 w 3555814"/>
              <a:gd name="connsiteY2-62" fmla="*/ 2353236 h 2353236"/>
              <a:gd name="connsiteX3-63" fmla="*/ 0 w 3555814"/>
              <a:gd name="connsiteY3-64" fmla="*/ 0 h 2353236"/>
              <a:gd name="connsiteX0-65" fmla="*/ 0 w 3586537"/>
              <a:gd name="connsiteY0-66" fmla="*/ 0 h 2353236"/>
              <a:gd name="connsiteX1-67" fmla="*/ 3586537 w 3586537"/>
              <a:gd name="connsiteY1-68" fmla="*/ 0 h 2353236"/>
              <a:gd name="connsiteX2-69" fmla="*/ 3555814 w 3586537"/>
              <a:gd name="connsiteY2-70" fmla="*/ 2353236 h 2353236"/>
              <a:gd name="connsiteX3-71" fmla="*/ 0 w 3586537"/>
              <a:gd name="connsiteY3-72" fmla="*/ 0 h 2353236"/>
              <a:gd name="connsiteX0-73" fmla="*/ 0 w 3559643"/>
              <a:gd name="connsiteY0-74" fmla="*/ 0 h 2353236"/>
              <a:gd name="connsiteX1-75" fmla="*/ 3559643 w 3559643"/>
              <a:gd name="connsiteY1-76" fmla="*/ 0 h 2353236"/>
              <a:gd name="connsiteX2-77" fmla="*/ 3555814 w 3559643"/>
              <a:gd name="connsiteY2-78" fmla="*/ 2353236 h 2353236"/>
              <a:gd name="connsiteX3-79" fmla="*/ 0 w 3559643"/>
              <a:gd name="connsiteY3-80" fmla="*/ 0 h 2353236"/>
            </a:gdLst>
            <a:ahLst/>
            <a:cxnLst>
              <a:cxn ang="0">
                <a:pos x="connsiteX0-1" y="connsiteY0-2"/>
              </a:cxn>
              <a:cxn ang="0">
                <a:pos x="connsiteX1-3" y="connsiteY1-4"/>
              </a:cxn>
              <a:cxn ang="0">
                <a:pos x="connsiteX2-5" y="connsiteY2-6"/>
              </a:cxn>
              <a:cxn ang="0">
                <a:pos x="connsiteX3-7" y="connsiteY3-8"/>
              </a:cxn>
            </a:cxnLst>
            <a:rect l="l" t="t" r="r" b="b"/>
            <a:pathLst>
              <a:path w="3559643" h="2353236">
                <a:moveTo>
                  <a:pt x="0" y="0"/>
                </a:moveTo>
                <a:lnTo>
                  <a:pt x="3559643" y="0"/>
                </a:lnTo>
                <a:cubicBezTo>
                  <a:pt x="3558367" y="784412"/>
                  <a:pt x="3557090" y="1568824"/>
                  <a:pt x="3555814" y="2353236"/>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 name="等腰三角形 3"/>
          <p:cNvSpPr/>
          <p:nvPr/>
        </p:nvSpPr>
        <p:spPr>
          <a:xfrm>
            <a:off x="8842458" y="-209682"/>
            <a:ext cx="3559643" cy="3448827"/>
          </a:xfrm>
          <a:custGeom>
            <a:avLst/>
            <a:gdLst>
              <a:gd name="connsiteX0" fmla="*/ 0 w 3004484"/>
              <a:gd name="connsiteY0" fmla="*/ 1855694 h 1855694"/>
              <a:gd name="connsiteX1" fmla="*/ 1502242 w 3004484"/>
              <a:gd name="connsiteY1" fmla="*/ 0 h 1855694"/>
              <a:gd name="connsiteX2" fmla="*/ 3004484 w 3004484"/>
              <a:gd name="connsiteY2" fmla="*/ 1855694 h 1855694"/>
              <a:gd name="connsiteX3" fmla="*/ 0 w 3004484"/>
              <a:gd name="connsiteY3" fmla="*/ 1855694 h 1855694"/>
              <a:gd name="connsiteX0-1" fmla="*/ 0 w 3035207"/>
              <a:gd name="connsiteY0-2" fmla="*/ 1842247 h 1842247"/>
              <a:gd name="connsiteX1-3" fmla="*/ 3035207 w 3035207"/>
              <a:gd name="connsiteY1-4" fmla="*/ 0 h 1842247"/>
              <a:gd name="connsiteX2-5" fmla="*/ 3004484 w 3035207"/>
              <a:gd name="connsiteY2-6" fmla="*/ 1842247 h 1842247"/>
              <a:gd name="connsiteX3-7" fmla="*/ 0 w 3035207"/>
              <a:gd name="connsiteY3-8" fmla="*/ 1842247 h 1842247"/>
              <a:gd name="connsiteX0-9" fmla="*/ 0 w 3035207"/>
              <a:gd name="connsiteY0-10" fmla="*/ 0 h 1855694"/>
              <a:gd name="connsiteX1-11" fmla="*/ 3035207 w 3035207"/>
              <a:gd name="connsiteY1-12" fmla="*/ 13447 h 1855694"/>
              <a:gd name="connsiteX2-13" fmla="*/ 3004484 w 3035207"/>
              <a:gd name="connsiteY2-14" fmla="*/ 1855694 h 1855694"/>
              <a:gd name="connsiteX3-15" fmla="*/ 0 w 3035207"/>
              <a:gd name="connsiteY3-16" fmla="*/ 0 h 1855694"/>
              <a:gd name="connsiteX0-17" fmla="*/ 0 w 3125508"/>
              <a:gd name="connsiteY0-18" fmla="*/ 0 h 2232212"/>
              <a:gd name="connsiteX1-19" fmla="*/ 3035207 w 3125508"/>
              <a:gd name="connsiteY1-20" fmla="*/ 13447 h 2232212"/>
              <a:gd name="connsiteX2-21" fmla="*/ 3125508 w 3125508"/>
              <a:gd name="connsiteY2-22" fmla="*/ 2232212 h 2232212"/>
              <a:gd name="connsiteX3-23" fmla="*/ 0 w 3125508"/>
              <a:gd name="connsiteY3-24" fmla="*/ 0 h 2232212"/>
              <a:gd name="connsiteX0-25" fmla="*/ 0 w 3125508"/>
              <a:gd name="connsiteY0-26" fmla="*/ 121024 h 2353236"/>
              <a:gd name="connsiteX1-27" fmla="*/ 3088996 w 3125508"/>
              <a:gd name="connsiteY1-28" fmla="*/ 0 h 2353236"/>
              <a:gd name="connsiteX2-29" fmla="*/ 3125508 w 3125508"/>
              <a:gd name="connsiteY2-30" fmla="*/ 2353236 h 2353236"/>
              <a:gd name="connsiteX3-31" fmla="*/ 0 w 3125508"/>
              <a:gd name="connsiteY3-32" fmla="*/ 121024 h 2353236"/>
              <a:gd name="connsiteX0-33" fmla="*/ 0 w 3555814"/>
              <a:gd name="connsiteY0-34" fmla="*/ 0 h 2353236"/>
              <a:gd name="connsiteX1-35" fmla="*/ 3519302 w 3555814"/>
              <a:gd name="connsiteY1-36" fmla="*/ 0 h 2353236"/>
              <a:gd name="connsiteX2-37" fmla="*/ 3555814 w 3555814"/>
              <a:gd name="connsiteY2-38" fmla="*/ 2353236 h 2353236"/>
              <a:gd name="connsiteX3-39" fmla="*/ 0 w 3555814"/>
              <a:gd name="connsiteY3-40" fmla="*/ 0 h 2353236"/>
              <a:gd name="connsiteX0-41" fmla="*/ 0 w 3586537"/>
              <a:gd name="connsiteY0-42" fmla="*/ 0 h 2353236"/>
              <a:gd name="connsiteX1-43" fmla="*/ 3586537 w 3586537"/>
              <a:gd name="connsiteY1-44" fmla="*/ 0 h 2353236"/>
              <a:gd name="connsiteX2-45" fmla="*/ 3555814 w 3586537"/>
              <a:gd name="connsiteY2-46" fmla="*/ 2353236 h 2353236"/>
              <a:gd name="connsiteX3-47" fmla="*/ 0 w 3586537"/>
              <a:gd name="connsiteY3-48" fmla="*/ 0 h 2353236"/>
              <a:gd name="connsiteX0-49" fmla="*/ 0 w 3555814"/>
              <a:gd name="connsiteY0-50" fmla="*/ 0 h 2353236"/>
              <a:gd name="connsiteX1-51" fmla="*/ 3532749 w 3555814"/>
              <a:gd name="connsiteY1-52" fmla="*/ 0 h 2353236"/>
              <a:gd name="connsiteX2-53" fmla="*/ 3555814 w 3555814"/>
              <a:gd name="connsiteY2-54" fmla="*/ 2353236 h 2353236"/>
              <a:gd name="connsiteX3-55" fmla="*/ 0 w 3555814"/>
              <a:gd name="connsiteY3-56" fmla="*/ 0 h 2353236"/>
              <a:gd name="connsiteX0-57" fmla="*/ 0 w 3555814"/>
              <a:gd name="connsiteY0-58" fmla="*/ 0 h 2353236"/>
              <a:gd name="connsiteX1-59" fmla="*/ 3546196 w 3555814"/>
              <a:gd name="connsiteY1-60" fmla="*/ 0 h 2353236"/>
              <a:gd name="connsiteX2-61" fmla="*/ 3555814 w 3555814"/>
              <a:gd name="connsiteY2-62" fmla="*/ 2353236 h 2353236"/>
              <a:gd name="connsiteX3-63" fmla="*/ 0 w 3555814"/>
              <a:gd name="connsiteY3-64" fmla="*/ 0 h 2353236"/>
              <a:gd name="connsiteX0-65" fmla="*/ 0 w 3586537"/>
              <a:gd name="connsiteY0-66" fmla="*/ 0 h 2353236"/>
              <a:gd name="connsiteX1-67" fmla="*/ 3586537 w 3586537"/>
              <a:gd name="connsiteY1-68" fmla="*/ 0 h 2353236"/>
              <a:gd name="connsiteX2-69" fmla="*/ 3555814 w 3586537"/>
              <a:gd name="connsiteY2-70" fmla="*/ 2353236 h 2353236"/>
              <a:gd name="connsiteX3-71" fmla="*/ 0 w 3586537"/>
              <a:gd name="connsiteY3-72" fmla="*/ 0 h 2353236"/>
              <a:gd name="connsiteX0-73" fmla="*/ 0 w 3559643"/>
              <a:gd name="connsiteY0-74" fmla="*/ 0 h 2353236"/>
              <a:gd name="connsiteX1-75" fmla="*/ 3559643 w 3559643"/>
              <a:gd name="connsiteY1-76" fmla="*/ 0 h 2353236"/>
              <a:gd name="connsiteX2-77" fmla="*/ 3555814 w 3559643"/>
              <a:gd name="connsiteY2-78" fmla="*/ 2353236 h 2353236"/>
              <a:gd name="connsiteX3-79" fmla="*/ 0 w 3559643"/>
              <a:gd name="connsiteY3-80" fmla="*/ 0 h 2353236"/>
            </a:gdLst>
            <a:ahLst/>
            <a:cxnLst>
              <a:cxn ang="0">
                <a:pos x="connsiteX0-1" y="connsiteY0-2"/>
              </a:cxn>
              <a:cxn ang="0">
                <a:pos x="connsiteX1-3" y="connsiteY1-4"/>
              </a:cxn>
              <a:cxn ang="0">
                <a:pos x="connsiteX2-5" y="connsiteY2-6"/>
              </a:cxn>
              <a:cxn ang="0">
                <a:pos x="connsiteX3-7" y="connsiteY3-8"/>
              </a:cxn>
            </a:cxnLst>
            <a:rect l="l" t="t" r="r" b="b"/>
            <a:pathLst>
              <a:path w="3559643" h="2353236">
                <a:moveTo>
                  <a:pt x="0" y="0"/>
                </a:moveTo>
                <a:lnTo>
                  <a:pt x="3559643" y="0"/>
                </a:lnTo>
                <a:cubicBezTo>
                  <a:pt x="3558367" y="784412"/>
                  <a:pt x="3557090" y="1568824"/>
                  <a:pt x="3555814" y="2353236"/>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剪去对角的矩形 8"/>
          <p:cNvSpPr/>
          <p:nvPr/>
        </p:nvSpPr>
        <p:spPr>
          <a:xfrm>
            <a:off x="1433195" y="1008380"/>
            <a:ext cx="9360535" cy="5346065"/>
          </a:xfrm>
          <a:prstGeom prst="snip2DiagRect">
            <a:avLst/>
          </a:prstGeom>
          <a:noFill/>
          <a:ln>
            <a:solidFill>
              <a:srgbClr val="E2231A"/>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 name="文本框 1"/>
          <p:cNvSpPr txBox="1"/>
          <p:nvPr/>
        </p:nvSpPr>
        <p:spPr>
          <a:xfrm>
            <a:off x="1869440" y="1250315"/>
            <a:ext cx="8761095" cy="5262245"/>
          </a:xfrm>
          <a:prstGeom prst="rect">
            <a:avLst/>
          </a:prstGeom>
          <a:noFill/>
        </p:spPr>
        <p:txBody>
          <a:bodyPr wrap="square" rtlCol="0" anchor="t">
            <a:spAutoFit/>
          </a:bodyPr>
          <a:p>
            <a:r>
              <a:rPr lang="zh-CN" alt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网络爬虫，跟着python火了。而网络爬虫的概念，能追溯到万维网-互联网刚诞生之时。</a:t>
            </a:r>
            <a:endParaRPr lang="zh-CN" alt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当时互联网还没有google、百度这样的搜索引擎，互联网只是集合了全部的文件传输站点，</a:t>
            </a:r>
            <a:r>
              <a:rPr lang="zh-CN" altLang="en-US" sz="16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用户只能通过手动查找需要的文件。</a:t>
            </a:r>
            <a:endParaRPr lang="zh-CN" altLang="en-US" sz="16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一开始还没什么，大家在50份的文件中很快就能找到想要的，但是随着文件的积累，人们发现，要从50000份文件中找到需要的，实在是太难了。</a:t>
            </a:r>
            <a:endParaRPr lang="zh-CN" alt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方法总比困难多，为了精确省时地找到特定文件，聪明的人创造了自动化的探测程序，没错，它就是</a:t>
            </a:r>
            <a:r>
              <a:rPr lang="zh-CN" altLang="en-US" sz="1600" b="1"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网络爬虫。</a:t>
            </a:r>
            <a:endParaRPr lang="zh-CN" altLang="en-US" sz="1600" b="1"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b="1"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err="1" smtClean="0">
                <a:latin typeface="微软雅黑" panose="020B0503020204020204" pitchFamily="34" charset="-122"/>
                <a:ea typeface="微软雅黑" panose="020B0503020204020204" pitchFamily="34" charset="-122"/>
                <a:cs typeface="微软雅黑" panose="020B0503020204020204" pitchFamily="34" charset="-122"/>
              </a:rPr>
              <a:t>网络爬虫我们简称爬虫，爬虫是兢兢业业的记录者，它们每天穿梭在互联网的各个角落，把分散的数据记录到数据库中。搜索引擎在爬虫的基础上，为人们提供以文字/图片搜索的查找平台。</a:t>
            </a:r>
            <a:endParaRPr lang="zh-CN" altLang="en-US" sz="1600" dirty="0" err="1"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err="1"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err="1" smtClean="0">
                <a:latin typeface="微软雅黑" panose="020B0503020204020204" pitchFamily="34" charset="-122"/>
                <a:ea typeface="微软雅黑" panose="020B0503020204020204" pitchFamily="34" charset="-122"/>
                <a:cs typeface="微软雅黑" panose="020B0503020204020204" pitchFamily="34" charset="-122"/>
              </a:rPr>
              <a:t>互联网越来越丰富，图片、音频、视频等文件的加入，改变了信息的传输方式。我们使用百度等搜索引擎，输入关键词后，就能轻而易举地找到需要的文件。</a:t>
            </a:r>
            <a:endParaRPr lang="zh-CN" altLang="en-US" sz="1600" dirty="0" err="1"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err="1"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err="1" smtClean="0">
                <a:latin typeface="微软雅黑" panose="020B0503020204020204" pitchFamily="34" charset="-122"/>
                <a:ea typeface="微软雅黑" panose="020B0503020204020204" pitchFamily="34" charset="-122"/>
                <a:cs typeface="微软雅黑" panose="020B0503020204020204" pitchFamily="34" charset="-122"/>
              </a:rPr>
              <a:t>爬虫在提高网络覆盖率上功不可没，但是爬虫只是一种“益虫”吗？爬虫给正经引擎打工，它就是友好的，爬虫被用来制造混乱时，它就是妥妥的害虫。</a:t>
            </a:r>
            <a:endParaRPr lang="zh-CN" altLang="en-US" sz="1600" dirty="0" err="1"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err="1"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b="1"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rotWithShape="1">
          <a:blip r:embed="rId1" cstate="print">
            <a:clrChange>
              <a:clrFrom>
                <a:srgbClr val="FEFEFE"/>
              </a:clrFrom>
              <a:clrTo>
                <a:srgbClr val="FEFEFE">
                  <a:alpha val="0"/>
                </a:srgbClr>
              </a:clrTo>
            </a:clrChange>
            <a:extLst>
              <a:ext uri="{28A0092B-C50C-407E-A947-70E740481C1C}">
                <a14:useLocalDpi xmlns:a14="http://schemas.microsoft.com/office/drawing/2010/main" val="0"/>
              </a:ext>
            </a:extLst>
          </a:blip>
          <a:srcRect t="13999" b="15736"/>
          <a:stretch>
            <a:fillRect/>
          </a:stretch>
        </p:blipFill>
        <p:spPr>
          <a:xfrm>
            <a:off x="10217150" y="5237480"/>
            <a:ext cx="1525905" cy="1275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a:latin typeface="微软雅黑" panose="020B0503020204020204" pitchFamily="34" charset="-122"/>
                <a:ea typeface="微软雅黑" panose="020B0503020204020204" pitchFamily="34" charset="-122"/>
                <a:sym typeface="+mn-ea"/>
              </a:rPr>
              <a:t>爬虫</a:t>
            </a:r>
            <a:r>
              <a:rPr lang="zh-CN" altLang="en-US">
                <a:latin typeface="微软雅黑" panose="020B0503020204020204" pitchFamily="34" charset="-122"/>
                <a:ea typeface="微软雅黑" panose="020B0503020204020204" pitchFamily="34" charset="-122"/>
                <a:sym typeface="+mn-ea"/>
              </a:rPr>
              <a:t>可以做什么？</a:t>
            </a:r>
            <a:endParaRPr lang="zh-CN" altLang="en-US">
              <a:latin typeface="微软雅黑" panose="020B0503020204020204" pitchFamily="34" charset="-122"/>
              <a:ea typeface="微软雅黑" panose="020B0503020204020204" pitchFamily="34" charset="-122"/>
              <a:sym typeface="+mn-ea"/>
            </a:endParaRPr>
          </a:p>
        </p:txBody>
      </p:sp>
      <p:sp>
        <p:nvSpPr>
          <p:cNvPr id="4" name="等腰三角形 3"/>
          <p:cNvSpPr/>
          <p:nvPr/>
        </p:nvSpPr>
        <p:spPr>
          <a:xfrm rot="10800000">
            <a:off x="-346755" y="3925667"/>
            <a:ext cx="3559643" cy="3448827"/>
          </a:xfrm>
          <a:custGeom>
            <a:avLst/>
            <a:gdLst>
              <a:gd name="connsiteX0" fmla="*/ 0 w 3004484"/>
              <a:gd name="connsiteY0" fmla="*/ 1855694 h 1855694"/>
              <a:gd name="connsiteX1" fmla="*/ 1502242 w 3004484"/>
              <a:gd name="connsiteY1" fmla="*/ 0 h 1855694"/>
              <a:gd name="connsiteX2" fmla="*/ 3004484 w 3004484"/>
              <a:gd name="connsiteY2" fmla="*/ 1855694 h 1855694"/>
              <a:gd name="connsiteX3" fmla="*/ 0 w 3004484"/>
              <a:gd name="connsiteY3" fmla="*/ 1855694 h 1855694"/>
              <a:gd name="connsiteX0-1" fmla="*/ 0 w 3035207"/>
              <a:gd name="connsiteY0-2" fmla="*/ 1842247 h 1842247"/>
              <a:gd name="connsiteX1-3" fmla="*/ 3035207 w 3035207"/>
              <a:gd name="connsiteY1-4" fmla="*/ 0 h 1842247"/>
              <a:gd name="connsiteX2-5" fmla="*/ 3004484 w 3035207"/>
              <a:gd name="connsiteY2-6" fmla="*/ 1842247 h 1842247"/>
              <a:gd name="connsiteX3-7" fmla="*/ 0 w 3035207"/>
              <a:gd name="connsiteY3-8" fmla="*/ 1842247 h 1842247"/>
              <a:gd name="connsiteX0-9" fmla="*/ 0 w 3035207"/>
              <a:gd name="connsiteY0-10" fmla="*/ 0 h 1855694"/>
              <a:gd name="connsiteX1-11" fmla="*/ 3035207 w 3035207"/>
              <a:gd name="connsiteY1-12" fmla="*/ 13447 h 1855694"/>
              <a:gd name="connsiteX2-13" fmla="*/ 3004484 w 3035207"/>
              <a:gd name="connsiteY2-14" fmla="*/ 1855694 h 1855694"/>
              <a:gd name="connsiteX3-15" fmla="*/ 0 w 3035207"/>
              <a:gd name="connsiteY3-16" fmla="*/ 0 h 1855694"/>
              <a:gd name="connsiteX0-17" fmla="*/ 0 w 3125508"/>
              <a:gd name="connsiteY0-18" fmla="*/ 0 h 2232212"/>
              <a:gd name="connsiteX1-19" fmla="*/ 3035207 w 3125508"/>
              <a:gd name="connsiteY1-20" fmla="*/ 13447 h 2232212"/>
              <a:gd name="connsiteX2-21" fmla="*/ 3125508 w 3125508"/>
              <a:gd name="connsiteY2-22" fmla="*/ 2232212 h 2232212"/>
              <a:gd name="connsiteX3-23" fmla="*/ 0 w 3125508"/>
              <a:gd name="connsiteY3-24" fmla="*/ 0 h 2232212"/>
              <a:gd name="connsiteX0-25" fmla="*/ 0 w 3125508"/>
              <a:gd name="connsiteY0-26" fmla="*/ 121024 h 2353236"/>
              <a:gd name="connsiteX1-27" fmla="*/ 3088996 w 3125508"/>
              <a:gd name="connsiteY1-28" fmla="*/ 0 h 2353236"/>
              <a:gd name="connsiteX2-29" fmla="*/ 3125508 w 3125508"/>
              <a:gd name="connsiteY2-30" fmla="*/ 2353236 h 2353236"/>
              <a:gd name="connsiteX3-31" fmla="*/ 0 w 3125508"/>
              <a:gd name="connsiteY3-32" fmla="*/ 121024 h 2353236"/>
              <a:gd name="connsiteX0-33" fmla="*/ 0 w 3555814"/>
              <a:gd name="connsiteY0-34" fmla="*/ 0 h 2353236"/>
              <a:gd name="connsiteX1-35" fmla="*/ 3519302 w 3555814"/>
              <a:gd name="connsiteY1-36" fmla="*/ 0 h 2353236"/>
              <a:gd name="connsiteX2-37" fmla="*/ 3555814 w 3555814"/>
              <a:gd name="connsiteY2-38" fmla="*/ 2353236 h 2353236"/>
              <a:gd name="connsiteX3-39" fmla="*/ 0 w 3555814"/>
              <a:gd name="connsiteY3-40" fmla="*/ 0 h 2353236"/>
              <a:gd name="connsiteX0-41" fmla="*/ 0 w 3586537"/>
              <a:gd name="connsiteY0-42" fmla="*/ 0 h 2353236"/>
              <a:gd name="connsiteX1-43" fmla="*/ 3586537 w 3586537"/>
              <a:gd name="connsiteY1-44" fmla="*/ 0 h 2353236"/>
              <a:gd name="connsiteX2-45" fmla="*/ 3555814 w 3586537"/>
              <a:gd name="connsiteY2-46" fmla="*/ 2353236 h 2353236"/>
              <a:gd name="connsiteX3-47" fmla="*/ 0 w 3586537"/>
              <a:gd name="connsiteY3-48" fmla="*/ 0 h 2353236"/>
              <a:gd name="connsiteX0-49" fmla="*/ 0 w 3555814"/>
              <a:gd name="connsiteY0-50" fmla="*/ 0 h 2353236"/>
              <a:gd name="connsiteX1-51" fmla="*/ 3532749 w 3555814"/>
              <a:gd name="connsiteY1-52" fmla="*/ 0 h 2353236"/>
              <a:gd name="connsiteX2-53" fmla="*/ 3555814 w 3555814"/>
              <a:gd name="connsiteY2-54" fmla="*/ 2353236 h 2353236"/>
              <a:gd name="connsiteX3-55" fmla="*/ 0 w 3555814"/>
              <a:gd name="connsiteY3-56" fmla="*/ 0 h 2353236"/>
              <a:gd name="connsiteX0-57" fmla="*/ 0 w 3555814"/>
              <a:gd name="connsiteY0-58" fmla="*/ 0 h 2353236"/>
              <a:gd name="connsiteX1-59" fmla="*/ 3546196 w 3555814"/>
              <a:gd name="connsiteY1-60" fmla="*/ 0 h 2353236"/>
              <a:gd name="connsiteX2-61" fmla="*/ 3555814 w 3555814"/>
              <a:gd name="connsiteY2-62" fmla="*/ 2353236 h 2353236"/>
              <a:gd name="connsiteX3-63" fmla="*/ 0 w 3555814"/>
              <a:gd name="connsiteY3-64" fmla="*/ 0 h 2353236"/>
              <a:gd name="connsiteX0-65" fmla="*/ 0 w 3586537"/>
              <a:gd name="connsiteY0-66" fmla="*/ 0 h 2353236"/>
              <a:gd name="connsiteX1-67" fmla="*/ 3586537 w 3586537"/>
              <a:gd name="connsiteY1-68" fmla="*/ 0 h 2353236"/>
              <a:gd name="connsiteX2-69" fmla="*/ 3555814 w 3586537"/>
              <a:gd name="connsiteY2-70" fmla="*/ 2353236 h 2353236"/>
              <a:gd name="connsiteX3-71" fmla="*/ 0 w 3586537"/>
              <a:gd name="connsiteY3-72" fmla="*/ 0 h 2353236"/>
              <a:gd name="connsiteX0-73" fmla="*/ 0 w 3559643"/>
              <a:gd name="connsiteY0-74" fmla="*/ 0 h 2353236"/>
              <a:gd name="connsiteX1-75" fmla="*/ 3559643 w 3559643"/>
              <a:gd name="connsiteY1-76" fmla="*/ 0 h 2353236"/>
              <a:gd name="connsiteX2-77" fmla="*/ 3555814 w 3559643"/>
              <a:gd name="connsiteY2-78" fmla="*/ 2353236 h 2353236"/>
              <a:gd name="connsiteX3-79" fmla="*/ 0 w 3559643"/>
              <a:gd name="connsiteY3-80" fmla="*/ 0 h 2353236"/>
            </a:gdLst>
            <a:ahLst/>
            <a:cxnLst>
              <a:cxn ang="0">
                <a:pos x="connsiteX0-1" y="connsiteY0-2"/>
              </a:cxn>
              <a:cxn ang="0">
                <a:pos x="connsiteX1-3" y="connsiteY1-4"/>
              </a:cxn>
              <a:cxn ang="0">
                <a:pos x="connsiteX2-5" y="connsiteY2-6"/>
              </a:cxn>
              <a:cxn ang="0">
                <a:pos x="connsiteX3-7" y="connsiteY3-8"/>
              </a:cxn>
            </a:cxnLst>
            <a:rect l="l" t="t" r="r" b="b"/>
            <a:pathLst>
              <a:path w="3559643" h="2353236">
                <a:moveTo>
                  <a:pt x="0" y="0"/>
                </a:moveTo>
                <a:lnTo>
                  <a:pt x="3559643" y="0"/>
                </a:lnTo>
                <a:cubicBezTo>
                  <a:pt x="3558367" y="784412"/>
                  <a:pt x="3557090" y="1568824"/>
                  <a:pt x="3555814" y="2353236"/>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 name="等腰三角形 3"/>
          <p:cNvSpPr/>
          <p:nvPr/>
        </p:nvSpPr>
        <p:spPr>
          <a:xfrm>
            <a:off x="8842458" y="-209682"/>
            <a:ext cx="3559643" cy="3448827"/>
          </a:xfrm>
          <a:custGeom>
            <a:avLst/>
            <a:gdLst>
              <a:gd name="connsiteX0" fmla="*/ 0 w 3004484"/>
              <a:gd name="connsiteY0" fmla="*/ 1855694 h 1855694"/>
              <a:gd name="connsiteX1" fmla="*/ 1502242 w 3004484"/>
              <a:gd name="connsiteY1" fmla="*/ 0 h 1855694"/>
              <a:gd name="connsiteX2" fmla="*/ 3004484 w 3004484"/>
              <a:gd name="connsiteY2" fmla="*/ 1855694 h 1855694"/>
              <a:gd name="connsiteX3" fmla="*/ 0 w 3004484"/>
              <a:gd name="connsiteY3" fmla="*/ 1855694 h 1855694"/>
              <a:gd name="connsiteX0-1" fmla="*/ 0 w 3035207"/>
              <a:gd name="connsiteY0-2" fmla="*/ 1842247 h 1842247"/>
              <a:gd name="connsiteX1-3" fmla="*/ 3035207 w 3035207"/>
              <a:gd name="connsiteY1-4" fmla="*/ 0 h 1842247"/>
              <a:gd name="connsiteX2-5" fmla="*/ 3004484 w 3035207"/>
              <a:gd name="connsiteY2-6" fmla="*/ 1842247 h 1842247"/>
              <a:gd name="connsiteX3-7" fmla="*/ 0 w 3035207"/>
              <a:gd name="connsiteY3-8" fmla="*/ 1842247 h 1842247"/>
              <a:gd name="connsiteX0-9" fmla="*/ 0 w 3035207"/>
              <a:gd name="connsiteY0-10" fmla="*/ 0 h 1855694"/>
              <a:gd name="connsiteX1-11" fmla="*/ 3035207 w 3035207"/>
              <a:gd name="connsiteY1-12" fmla="*/ 13447 h 1855694"/>
              <a:gd name="connsiteX2-13" fmla="*/ 3004484 w 3035207"/>
              <a:gd name="connsiteY2-14" fmla="*/ 1855694 h 1855694"/>
              <a:gd name="connsiteX3-15" fmla="*/ 0 w 3035207"/>
              <a:gd name="connsiteY3-16" fmla="*/ 0 h 1855694"/>
              <a:gd name="connsiteX0-17" fmla="*/ 0 w 3125508"/>
              <a:gd name="connsiteY0-18" fmla="*/ 0 h 2232212"/>
              <a:gd name="connsiteX1-19" fmla="*/ 3035207 w 3125508"/>
              <a:gd name="connsiteY1-20" fmla="*/ 13447 h 2232212"/>
              <a:gd name="connsiteX2-21" fmla="*/ 3125508 w 3125508"/>
              <a:gd name="connsiteY2-22" fmla="*/ 2232212 h 2232212"/>
              <a:gd name="connsiteX3-23" fmla="*/ 0 w 3125508"/>
              <a:gd name="connsiteY3-24" fmla="*/ 0 h 2232212"/>
              <a:gd name="connsiteX0-25" fmla="*/ 0 w 3125508"/>
              <a:gd name="connsiteY0-26" fmla="*/ 121024 h 2353236"/>
              <a:gd name="connsiteX1-27" fmla="*/ 3088996 w 3125508"/>
              <a:gd name="connsiteY1-28" fmla="*/ 0 h 2353236"/>
              <a:gd name="connsiteX2-29" fmla="*/ 3125508 w 3125508"/>
              <a:gd name="connsiteY2-30" fmla="*/ 2353236 h 2353236"/>
              <a:gd name="connsiteX3-31" fmla="*/ 0 w 3125508"/>
              <a:gd name="connsiteY3-32" fmla="*/ 121024 h 2353236"/>
              <a:gd name="connsiteX0-33" fmla="*/ 0 w 3555814"/>
              <a:gd name="connsiteY0-34" fmla="*/ 0 h 2353236"/>
              <a:gd name="connsiteX1-35" fmla="*/ 3519302 w 3555814"/>
              <a:gd name="connsiteY1-36" fmla="*/ 0 h 2353236"/>
              <a:gd name="connsiteX2-37" fmla="*/ 3555814 w 3555814"/>
              <a:gd name="connsiteY2-38" fmla="*/ 2353236 h 2353236"/>
              <a:gd name="connsiteX3-39" fmla="*/ 0 w 3555814"/>
              <a:gd name="connsiteY3-40" fmla="*/ 0 h 2353236"/>
              <a:gd name="connsiteX0-41" fmla="*/ 0 w 3586537"/>
              <a:gd name="connsiteY0-42" fmla="*/ 0 h 2353236"/>
              <a:gd name="connsiteX1-43" fmla="*/ 3586537 w 3586537"/>
              <a:gd name="connsiteY1-44" fmla="*/ 0 h 2353236"/>
              <a:gd name="connsiteX2-45" fmla="*/ 3555814 w 3586537"/>
              <a:gd name="connsiteY2-46" fmla="*/ 2353236 h 2353236"/>
              <a:gd name="connsiteX3-47" fmla="*/ 0 w 3586537"/>
              <a:gd name="connsiteY3-48" fmla="*/ 0 h 2353236"/>
              <a:gd name="connsiteX0-49" fmla="*/ 0 w 3555814"/>
              <a:gd name="connsiteY0-50" fmla="*/ 0 h 2353236"/>
              <a:gd name="connsiteX1-51" fmla="*/ 3532749 w 3555814"/>
              <a:gd name="connsiteY1-52" fmla="*/ 0 h 2353236"/>
              <a:gd name="connsiteX2-53" fmla="*/ 3555814 w 3555814"/>
              <a:gd name="connsiteY2-54" fmla="*/ 2353236 h 2353236"/>
              <a:gd name="connsiteX3-55" fmla="*/ 0 w 3555814"/>
              <a:gd name="connsiteY3-56" fmla="*/ 0 h 2353236"/>
              <a:gd name="connsiteX0-57" fmla="*/ 0 w 3555814"/>
              <a:gd name="connsiteY0-58" fmla="*/ 0 h 2353236"/>
              <a:gd name="connsiteX1-59" fmla="*/ 3546196 w 3555814"/>
              <a:gd name="connsiteY1-60" fmla="*/ 0 h 2353236"/>
              <a:gd name="connsiteX2-61" fmla="*/ 3555814 w 3555814"/>
              <a:gd name="connsiteY2-62" fmla="*/ 2353236 h 2353236"/>
              <a:gd name="connsiteX3-63" fmla="*/ 0 w 3555814"/>
              <a:gd name="connsiteY3-64" fmla="*/ 0 h 2353236"/>
              <a:gd name="connsiteX0-65" fmla="*/ 0 w 3586537"/>
              <a:gd name="connsiteY0-66" fmla="*/ 0 h 2353236"/>
              <a:gd name="connsiteX1-67" fmla="*/ 3586537 w 3586537"/>
              <a:gd name="connsiteY1-68" fmla="*/ 0 h 2353236"/>
              <a:gd name="connsiteX2-69" fmla="*/ 3555814 w 3586537"/>
              <a:gd name="connsiteY2-70" fmla="*/ 2353236 h 2353236"/>
              <a:gd name="connsiteX3-71" fmla="*/ 0 w 3586537"/>
              <a:gd name="connsiteY3-72" fmla="*/ 0 h 2353236"/>
              <a:gd name="connsiteX0-73" fmla="*/ 0 w 3559643"/>
              <a:gd name="connsiteY0-74" fmla="*/ 0 h 2353236"/>
              <a:gd name="connsiteX1-75" fmla="*/ 3559643 w 3559643"/>
              <a:gd name="connsiteY1-76" fmla="*/ 0 h 2353236"/>
              <a:gd name="connsiteX2-77" fmla="*/ 3555814 w 3559643"/>
              <a:gd name="connsiteY2-78" fmla="*/ 2353236 h 2353236"/>
              <a:gd name="connsiteX3-79" fmla="*/ 0 w 3559643"/>
              <a:gd name="connsiteY3-80" fmla="*/ 0 h 2353236"/>
            </a:gdLst>
            <a:ahLst/>
            <a:cxnLst>
              <a:cxn ang="0">
                <a:pos x="connsiteX0-1" y="connsiteY0-2"/>
              </a:cxn>
              <a:cxn ang="0">
                <a:pos x="connsiteX1-3" y="connsiteY1-4"/>
              </a:cxn>
              <a:cxn ang="0">
                <a:pos x="connsiteX2-5" y="connsiteY2-6"/>
              </a:cxn>
              <a:cxn ang="0">
                <a:pos x="connsiteX3-7" y="connsiteY3-8"/>
              </a:cxn>
            </a:cxnLst>
            <a:rect l="l" t="t" r="r" b="b"/>
            <a:pathLst>
              <a:path w="3559643" h="2353236">
                <a:moveTo>
                  <a:pt x="0" y="0"/>
                </a:moveTo>
                <a:lnTo>
                  <a:pt x="3559643" y="0"/>
                </a:lnTo>
                <a:cubicBezTo>
                  <a:pt x="3558367" y="784412"/>
                  <a:pt x="3557090" y="1568824"/>
                  <a:pt x="3555814" y="2353236"/>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剪去对角的矩形 8"/>
          <p:cNvSpPr/>
          <p:nvPr/>
        </p:nvSpPr>
        <p:spPr>
          <a:xfrm>
            <a:off x="1433195" y="1008380"/>
            <a:ext cx="9360535" cy="5346065"/>
          </a:xfrm>
          <a:prstGeom prst="snip2DiagRect">
            <a:avLst/>
          </a:prstGeom>
          <a:noFill/>
          <a:ln>
            <a:solidFill>
              <a:srgbClr val="E2231A"/>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 name="文本框 1"/>
          <p:cNvSpPr txBox="1"/>
          <p:nvPr/>
        </p:nvSpPr>
        <p:spPr>
          <a:xfrm>
            <a:off x="1647190" y="1250315"/>
            <a:ext cx="8564245" cy="4399915"/>
          </a:xfrm>
          <a:prstGeom prst="rect">
            <a:avLst/>
          </a:prstGeom>
          <a:noFill/>
        </p:spPr>
        <p:txBody>
          <a:bodyPr wrap="square" rtlCol="0" anchor="t">
            <a:spAutoFit/>
          </a:bodyPr>
          <a:p>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逢年过节买车票买机票时，我们就能体会到被爬虫支配的恐惧。数据显示，五分之一的爬虫都集中在出行相关的平台上。</a:t>
            </a:r>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回首历年来出行平台被爬的辛酸往事，作为铁路一哥的12306首当其冲（接近90%的出行爬虫占比），即使是使用了图片验证码，平均每秒164.5万次的点击量也让人大吃一惊。</a:t>
            </a:r>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平台放出车票，票贩子利用爬虫，大量抢票，然后高价转手给非常需要车票的人，找到买家后，放出车票，再利用爬虫将车票抢到，把购买人填为买家。</a:t>
            </a:r>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所以我们看到突然多出来的车票时，抢到的概率也非常小，毕竟有上万的爬虫也盯着这张票的，它们在短短0.00001秒的时间里就能拍下，我们的手速还真拼不过这些小虫子。</a:t>
            </a: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rotWithShape="1">
          <a:blip r:embed="rId1" cstate="print">
            <a:clrChange>
              <a:clrFrom>
                <a:srgbClr val="FEFEFE"/>
              </a:clrFrom>
              <a:clrTo>
                <a:srgbClr val="FEFEFE">
                  <a:alpha val="0"/>
                </a:srgbClr>
              </a:clrTo>
            </a:clrChange>
            <a:extLst>
              <a:ext uri="{28A0092B-C50C-407E-A947-70E740481C1C}">
                <a14:useLocalDpi xmlns:a14="http://schemas.microsoft.com/office/drawing/2010/main" val="0"/>
              </a:ext>
            </a:extLst>
          </a:blip>
          <a:srcRect t="13999" b="15736"/>
          <a:stretch>
            <a:fillRect/>
          </a:stretch>
        </p:blipFill>
        <p:spPr>
          <a:xfrm>
            <a:off x="10217150" y="5237480"/>
            <a:ext cx="1525905" cy="1275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a:latin typeface="微软雅黑" panose="020B0503020204020204" pitchFamily="34" charset="-122"/>
                <a:ea typeface="微软雅黑" panose="020B0503020204020204" pitchFamily="34" charset="-122"/>
                <a:sym typeface="+mn-ea"/>
              </a:rPr>
              <a:t>爬虫</a:t>
            </a:r>
            <a:r>
              <a:rPr lang="zh-CN" altLang="en-US">
                <a:latin typeface="微软雅黑" panose="020B0503020204020204" pitchFamily="34" charset="-122"/>
                <a:ea typeface="微软雅黑" panose="020B0503020204020204" pitchFamily="34" charset="-122"/>
                <a:sym typeface="+mn-ea"/>
              </a:rPr>
              <a:t>可以做什么？</a:t>
            </a:r>
            <a:endParaRPr lang="zh-CN" altLang="en-US">
              <a:latin typeface="微软雅黑" panose="020B0503020204020204" pitchFamily="34" charset="-122"/>
              <a:ea typeface="微软雅黑" panose="020B0503020204020204" pitchFamily="34" charset="-122"/>
              <a:sym typeface="+mn-ea"/>
            </a:endParaRPr>
          </a:p>
        </p:txBody>
      </p:sp>
      <p:sp>
        <p:nvSpPr>
          <p:cNvPr id="4" name="等腰三角形 3"/>
          <p:cNvSpPr/>
          <p:nvPr/>
        </p:nvSpPr>
        <p:spPr>
          <a:xfrm rot="10800000">
            <a:off x="-346755" y="3925667"/>
            <a:ext cx="3559643" cy="3448827"/>
          </a:xfrm>
          <a:custGeom>
            <a:avLst/>
            <a:gdLst>
              <a:gd name="connsiteX0" fmla="*/ 0 w 3004484"/>
              <a:gd name="connsiteY0" fmla="*/ 1855694 h 1855694"/>
              <a:gd name="connsiteX1" fmla="*/ 1502242 w 3004484"/>
              <a:gd name="connsiteY1" fmla="*/ 0 h 1855694"/>
              <a:gd name="connsiteX2" fmla="*/ 3004484 w 3004484"/>
              <a:gd name="connsiteY2" fmla="*/ 1855694 h 1855694"/>
              <a:gd name="connsiteX3" fmla="*/ 0 w 3004484"/>
              <a:gd name="connsiteY3" fmla="*/ 1855694 h 1855694"/>
              <a:gd name="connsiteX0-1" fmla="*/ 0 w 3035207"/>
              <a:gd name="connsiteY0-2" fmla="*/ 1842247 h 1842247"/>
              <a:gd name="connsiteX1-3" fmla="*/ 3035207 w 3035207"/>
              <a:gd name="connsiteY1-4" fmla="*/ 0 h 1842247"/>
              <a:gd name="connsiteX2-5" fmla="*/ 3004484 w 3035207"/>
              <a:gd name="connsiteY2-6" fmla="*/ 1842247 h 1842247"/>
              <a:gd name="connsiteX3-7" fmla="*/ 0 w 3035207"/>
              <a:gd name="connsiteY3-8" fmla="*/ 1842247 h 1842247"/>
              <a:gd name="connsiteX0-9" fmla="*/ 0 w 3035207"/>
              <a:gd name="connsiteY0-10" fmla="*/ 0 h 1855694"/>
              <a:gd name="connsiteX1-11" fmla="*/ 3035207 w 3035207"/>
              <a:gd name="connsiteY1-12" fmla="*/ 13447 h 1855694"/>
              <a:gd name="connsiteX2-13" fmla="*/ 3004484 w 3035207"/>
              <a:gd name="connsiteY2-14" fmla="*/ 1855694 h 1855694"/>
              <a:gd name="connsiteX3-15" fmla="*/ 0 w 3035207"/>
              <a:gd name="connsiteY3-16" fmla="*/ 0 h 1855694"/>
              <a:gd name="connsiteX0-17" fmla="*/ 0 w 3125508"/>
              <a:gd name="connsiteY0-18" fmla="*/ 0 h 2232212"/>
              <a:gd name="connsiteX1-19" fmla="*/ 3035207 w 3125508"/>
              <a:gd name="connsiteY1-20" fmla="*/ 13447 h 2232212"/>
              <a:gd name="connsiteX2-21" fmla="*/ 3125508 w 3125508"/>
              <a:gd name="connsiteY2-22" fmla="*/ 2232212 h 2232212"/>
              <a:gd name="connsiteX3-23" fmla="*/ 0 w 3125508"/>
              <a:gd name="connsiteY3-24" fmla="*/ 0 h 2232212"/>
              <a:gd name="connsiteX0-25" fmla="*/ 0 w 3125508"/>
              <a:gd name="connsiteY0-26" fmla="*/ 121024 h 2353236"/>
              <a:gd name="connsiteX1-27" fmla="*/ 3088996 w 3125508"/>
              <a:gd name="connsiteY1-28" fmla="*/ 0 h 2353236"/>
              <a:gd name="connsiteX2-29" fmla="*/ 3125508 w 3125508"/>
              <a:gd name="connsiteY2-30" fmla="*/ 2353236 h 2353236"/>
              <a:gd name="connsiteX3-31" fmla="*/ 0 w 3125508"/>
              <a:gd name="connsiteY3-32" fmla="*/ 121024 h 2353236"/>
              <a:gd name="connsiteX0-33" fmla="*/ 0 w 3555814"/>
              <a:gd name="connsiteY0-34" fmla="*/ 0 h 2353236"/>
              <a:gd name="connsiteX1-35" fmla="*/ 3519302 w 3555814"/>
              <a:gd name="connsiteY1-36" fmla="*/ 0 h 2353236"/>
              <a:gd name="connsiteX2-37" fmla="*/ 3555814 w 3555814"/>
              <a:gd name="connsiteY2-38" fmla="*/ 2353236 h 2353236"/>
              <a:gd name="connsiteX3-39" fmla="*/ 0 w 3555814"/>
              <a:gd name="connsiteY3-40" fmla="*/ 0 h 2353236"/>
              <a:gd name="connsiteX0-41" fmla="*/ 0 w 3586537"/>
              <a:gd name="connsiteY0-42" fmla="*/ 0 h 2353236"/>
              <a:gd name="connsiteX1-43" fmla="*/ 3586537 w 3586537"/>
              <a:gd name="connsiteY1-44" fmla="*/ 0 h 2353236"/>
              <a:gd name="connsiteX2-45" fmla="*/ 3555814 w 3586537"/>
              <a:gd name="connsiteY2-46" fmla="*/ 2353236 h 2353236"/>
              <a:gd name="connsiteX3-47" fmla="*/ 0 w 3586537"/>
              <a:gd name="connsiteY3-48" fmla="*/ 0 h 2353236"/>
              <a:gd name="connsiteX0-49" fmla="*/ 0 w 3555814"/>
              <a:gd name="connsiteY0-50" fmla="*/ 0 h 2353236"/>
              <a:gd name="connsiteX1-51" fmla="*/ 3532749 w 3555814"/>
              <a:gd name="connsiteY1-52" fmla="*/ 0 h 2353236"/>
              <a:gd name="connsiteX2-53" fmla="*/ 3555814 w 3555814"/>
              <a:gd name="connsiteY2-54" fmla="*/ 2353236 h 2353236"/>
              <a:gd name="connsiteX3-55" fmla="*/ 0 w 3555814"/>
              <a:gd name="connsiteY3-56" fmla="*/ 0 h 2353236"/>
              <a:gd name="connsiteX0-57" fmla="*/ 0 w 3555814"/>
              <a:gd name="connsiteY0-58" fmla="*/ 0 h 2353236"/>
              <a:gd name="connsiteX1-59" fmla="*/ 3546196 w 3555814"/>
              <a:gd name="connsiteY1-60" fmla="*/ 0 h 2353236"/>
              <a:gd name="connsiteX2-61" fmla="*/ 3555814 w 3555814"/>
              <a:gd name="connsiteY2-62" fmla="*/ 2353236 h 2353236"/>
              <a:gd name="connsiteX3-63" fmla="*/ 0 w 3555814"/>
              <a:gd name="connsiteY3-64" fmla="*/ 0 h 2353236"/>
              <a:gd name="connsiteX0-65" fmla="*/ 0 w 3586537"/>
              <a:gd name="connsiteY0-66" fmla="*/ 0 h 2353236"/>
              <a:gd name="connsiteX1-67" fmla="*/ 3586537 w 3586537"/>
              <a:gd name="connsiteY1-68" fmla="*/ 0 h 2353236"/>
              <a:gd name="connsiteX2-69" fmla="*/ 3555814 w 3586537"/>
              <a:gd name="connsiteY2-70" fmla="*/ 2353236 h 2353236"/>
              <a:gd name="connsiteX3-71" fmla="*/ 0 w 3586537"/>
              <a:gd name="connsiteY3-72" fmla="*/ 0 h 2353236"/>
              <a:gd name="connsiteX0-73" fmla="*/ 0 w 3559643"/>
              <a:gd name="connsiteY0-74" fmla="*/ 0 h 2353236"/>
              <a:gd name="connsiteX1-75" fmla="*/ 3559643 w 3559643"/>
              <a:gd name="connsiteY1-76" fmla="*/ 0 h 2353236"/>
              <a:gd name="connsiteX2-77" fmla="*/ 3555814 w 3559643"/>
              <a:gd name="connsiteY2-78" fmla="*/ 2353236 h 2353236"/>
              <a:gd name="connsiteX3-79" fmla="*/ 0 w 3559643"/>
              <a:gd name="connsiteY3-80" fmla="*/ 0 h 2353236"/>
            </a:gdLst>
            <a:ahLst/>
            <a:cxnLst>
              <a:cxn ang="0">
                <a:pos x="connsiteX0-1" y="connsiteY0-2"/>
              </a:cxn>
              <a:cxn ang="0">
                <a:pos x="connsiteX1-3" y="connsiteY1-4"/>
              </a:cxn>
              <a:cxn ang="0">
                <a:pos x="connsiteX2-5" y="connsiteY2-6"/>
              </a:cxn>
              <a:cxn ang="0">
                <a:pos x="connsiteX3-7" y="connsiteY3-8"/>
              </a:cxn>
            </a:cxnLst>
            <a:rect l="l" t="t" r="r" b="b"/>
            <a:pathLst>
              <a:path w="3559643" h="2353236">
                <a:moveTo>
                  <a:pt x="0" y="0"/>
                </a:moveTo>
                <a:lnTo>
                  <a:pt x="3559643" y="0"/>
                </a:lnTo>
                <a:cubicBezTo>
                  <a:pt x="3558367" y="784412"/>
                  <a:pt x="3557090" y="1568824"/>
                  <a:pt x="3555814" y="2353236"/>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 name="等腰三角形 3"/>
          <p:cNvSpPr/>
          <p:nvPr/>
        </p:nvSpPr>
        <p:spPr>
          <a:xfrm>
            <a:off x="8842458" y="-209682"/>
            <a:ext cx="3559643" cy="3448827"/>
          </a:xfrm>
          <a:custGeom>
            <a:avLst/>
            <a:gdLst>
              <a:gd name="connsiteX0" fmla="*/ 0 w 3004484"/>
              <a:gd name="connsiteY0" fmla="*/ 1855694 h 1855694"/>
              <a:gd name="connsiteX1" fmla="*/ 1502242 w 3004484"/>
              <a:gd name="connsiteY1" fmla="*/ 0 h 1855694"/>
              <a:gd name="connsiteX2" fmla="*/ 3004484 w 3004484"/>
              <a:gd name="connsiteY2" fmla="*/ 1855694 h 1855694"/>
              <a:gd name="connsiteX3" fmla="*/ 0 w 3004484"/>
              <a:gd name="connsiteY3" fmla="*/ 1855694 h 1855694"/>
              <a:gd name="connsiteX0-1" fmla="*/ 0 w 3035207"/>
              <a:gd name="connsiteY0-2" fmla="*/ 1842247 h 1842247"/>
              <a:gd name="connsiteX1-3" fmla="*/ 3035207 w 3035207"/>
              <a:gd name="connsiteY1-4" fmla="*/ 0 h 1842247"/>
              <a:gd name="connsiteX2-5" fmla="*/ 3004484 w 3035207"/>
              <a:gd name="connsiteY2-6" fmla="*/ 1842247 h 1842247"/>
              <a:gd name="connsiteX3-7" fmla="*/ 0 w 3035207"/>
              <a:gd name="connsiteY3-8" fmla="*/ 1842247 h 1842247"/>
              <a:gd name="connsiteX0-9" fmla="*/ 0 w 3035207"/>
              <a:gd name="connsiteY0-10" fmla="*/ 0 h 1855694"/>
              <a:gd name="connsiteX1-11" fmla="*/ 3035207 w 3035207"/>
              <a:gd name="connsiteY1-12" fmla="*/ 13447 h 1855694"/>
              <a:gd name="connsiteX2-13" fmla="*/ 3004484 w 3035207"/>
              <a:gd name="connsiteY2-14" fmla="*/ 1855694 h 1855694"/>
              <a:gd name="connsiteX3-15" fmla="*/ 0 w 3035207"/>
              <a:gd name="connsiteY3-16" fmla="*/ 0 h 1855694"/>
              <a:gd name="connsiteX0-17" fmla="*/ 0 w 3125508"/>
              <a:gd name="connsiteY0-18" fmla="*/ 0 h 2232212"/>
              <a:gd name="connsiteX1-19" fmla="*/ 3035207 w 3125508"/>
              <a:gd name="connsiteY1-20" fmla="*/ 13447 h 2232212"/>
              <a:gd name="connsiteX2-21" fmla="*/ 3125508 w 3125508"/>
              <a:gd name="connsiteY2-22" fmla="*/ 2232212 h 2232212"/>
              <a:gd name="connsiteX3-23" fmla="*/ 0 w 3125508"/>
              <a:gd name="connsiteY3-24" fmla="*/ 0 h 2232212"/>
              <a:gd name="connsiteX0-25" fmla="*/ 0 w 3125508"/>
              <a:gd name="connsiteY0-26" fmla="*/ 121024 h 2353236"/>
              <a:gd name="connsiteX1-27" fmla="*/ 3088996 w 3125508"/>
              <a:gd name="connsiteY1-28" fmla="*/ 0 h 2353236"/>
              <a:gd name="connsiteX2-29" fmla="*/ 3125508 w 3125508"/>
              <a:gd name="connsiteY2-30" fmla="*/ 2353236 h 2353236"/>
              <a:gd name="connsiteX3-31" fmla="*/ 0 w 3125508"/>
              <a:gd name="connsiteY3-32" fmla="*/ 121024 h 2353236"/>
              <a:gd name="connsiteX0-33" fmla="*/ 0 w 3555814"/>
              <a:gd name="connsiteY0-34" fmla="*/ 0 h 2353236"/>
              <a:gd name="connsiteX1-35" fmla="*/ 3519302 w 3555814"/>
              <a:gd name="connsiteY1-36" fmla="*/ 0 h 2353236"/>
              <a:gd name="connsiteX2-37" fmla="*/ 3555814 w 3555814"/>
              <a:gd name="connsiteY2-38" fmla="*/ 2353236 h 2353236"/>
              <a:gd name="connsiteX3-39" fmla="*/ 0 w 3555814"/>
              <a:gd name="connsiteY3-40" fmla="*/ 0 h 2353236"/>
              <a:gd name="connsiteX0-41" fmla="*/ 0 w 3586537"/>
              <a:gd name="connsiteY0-42" fmla="*/ 0 h 2353236"/>
              <a:gd name="connsiteX1-43" fmla="*/ 3586537 w 3586537"/>
              <a:gd name="connsiteY1-44" fmla="*/ 0 h 2353236"/>
              <a:gd name="connsiteX2-45" fmla="*/ 3555814 w 3586537"/>
              <a:gd name="connsiteY2-46" fmla="*/ 2353236 h 2353236"/>
              <a:gd name="connsiteX3-47" fmla="*/ 0 w 3586537"/>
              <a:gd name="connsiteY3-48" fmla="*/ 0 h 2353236"/>
              <a:gd name="connsiteX0-49" fmla="*/ 0 w 3555814"/>
              <a:gd name="connsiteY0-50" fmla="*/ 0 h 2353236"/>
              <a:gd name="connsiteX1-51" fmla="*/ 3532749 w 3555814"/>
              <a:gd name="connsiteY1-52" fmla="*/ 0 h 2353236"/>
              <a:gd name="connsiteX2-53" fmla="*/ 3555814 w 3555814"/>
              <a:gd name="connsiteY2-54" fmla="*/ 2353236 h 2353236"/>
              <a:gd name="connsiteX3-55" fmla="*/ 0 w 3555814"/>
              <a:gd name="connsiteY3-56" fmla="*/ 0 h 2353236"/>
              <a:gd name="connsiteX0-57" fmla="*/ 0 w 3555814"/>
              <a:gd name="connsiteY0-58" fmla="*/ 0 h 2353236"/>
              <a:gd name="connsiteX1-59" fmla="*/ 3546196 w 3555814"/>
              <a:gd name="connsiteY1-60" fmla="*/ 0 h 2353236"/>
              <a:gd name="connsiteX2-61" fmla="*/ 3555814 w 3555814"/>
              <a:gd name="connsiteY2-62" fmla="*/ 2353236 h 2353236"/>
              <a:gd name="connsiteX3-63" fmla="*/ 0 w 3555814"/>
              <a:gd name="connsiteY3-64" fmla="*/ 0 h 2353236"/>
              <a:gd name="connsiteX0-65" fmla="*/ 0 w 3586537"/>
              <a:gd name="connsiteY0-66" fmla="*/ 0 h 2353236"/>
              <a:gd name="connsiteX1-67" fmla="*/ 3586537 w 3586537"/>
              <a:gd name="connsiteY1-68" fmla="*/ 0 h 2353236"/>
              <a:gd name="connsiteX2-69" fmla="*/ 3555814 w 3586537"/>
              <a:gd name="connsiteY2-70" fmla="*/ 2353236 h 2353236"/>
              <a:gd name="connsiteX3-71" fmla="*/ 0 w 3586537"/>
              <a:gd name="connsiteY3-72" fmla="*/ 0 h 2353236"/>
              <a:gd name="connsiteX0-73" fmla="*/ 0 w 3559643"/>
              <a:gd name="connsiteY0-74" fmla="*/ 0 h 2353236"/>
              <a:gd name="connsiteX1-75" fmla="*/ 3559643 w 3559643"/>
              <a:gd name="connsiteY1-76" fmla="*/ 0 h 2353236"/>
              <a:gd name="connsiteX2-77" fmla="*/ 3555814 w 3559643"/>
              <a:gd name="connsiteY2-78" fmla="*/ 2353236 h 2353236"/>
              <a:gd name="connsiteX3-79" fmla="*/ 0 w 3559643"/>
              <a:gd name="connsiteY3-80" fmla="*/ 0 h 2353236"/>
            </a:gdLst>
            <a:ahLst/>
            <a:cxnLst>
              <a:cxn ang="0">
                <a:pos x="connsiteX0-1" y="connsiteY0-2"/>
              </a:cxn>
              <a:cxn ang="0">
                <a:pos x="connsiteX1-3" y="connsiteY1-4"/>
              </a:cxn>
              <a:cxn ang="0">
                <a:pos x="connsiteX2-5" y="connsiteY2-6"/>
              </a:cxn>
              <a:cxn ang="0">
                <a:pos x="connsiteX3-7" y="connsiteY3-8"/>
              </a:cxn>
            </a:cxnLst>
            <a:rect l="l" t="t" r="r" b="b"/>
            <a:pathLst>
              <a:path w="3559643" h="2353236">
                <a:moveTo>
                  <a:pt x="0" y="0"/>
                </a:moveTo>
                <a:lnTo>
                  <a:pt x="3559643" y="0"/>
                </a:lnTo>
                <a:cubicBezTo>
                  <a:pt x="3558367" y="784412"/>
                  <a:pt x="3557090" y="1568824"/>
                  <a:pt x="3555814" y="2353236"/>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剪去对角的矩形 8"/>
          <p:cNvSpPr/>
          <p:nvPr/>
        </p:nvSpPr>
        <p:spPr>
          <a:xfrm>
            <a:off x="1433195" y="1008380"/>
            <a:ext cx="9360535" cy="5346065"/>
          </a:xfrm>
          <a:prstGeom prst="snip2DiagRect">
            <a:avLst/>
          </a:prstGeom>
          <a:noFill/>
          <a:ln>
            <a:solidFill>
              <a:srgbClr val="E2231A"/>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 name="文本框 1"/>
          <p:cNvSpPr txBox="1"/>
          <p:nvPr/>
        </p:nvSpPr>
        <p:spPr>
          <a:xfrm>
            <a:off x="1652905" y="1250315"/>
            <a:ext cx="8564245" cy="4092575"/>
          </a:xfrm>
          <a:prstGeom prst="rect">
            <a:avLst/>
          </a:prstGeom>
          <a:noFill/>
        </p:spPr>
        <p:txBody>
          <a:bodyPr wrap="square" rtlCol="0" anchor="t">
            <a:spAutoFit/>
          </a:bodyPr>
          <a:p>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现在网红盛行，但是我们许多人都是没有本事也没有天时地利的。但是有的人没有机会，就自己创造机会？利用爬虫在某个平台给自己刷上几万几十万的僵尸粉，再刷点点赞刷点评论，伪造出自己是大IP的假象，坐等金主爸爸上门。</a:t>
            </a: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更别说抢红包、抢限量物品这些低级操作了，坏人真有心想搞事的话，我们也是真的拼不过</a:t>
            </a: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爬虫与电商等行业的大战也在火热进行，恶意竞争在互联网上不断加剧。平台任由爬虫横行就会垮掉，金主有再多钱也不想被骗。</a:t>
            </a: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因此很多平台都在打压虚假账号以及增加复杂的验证方式，这是为了保障正常用户的利益，也是平台的求生手段。</a:t>
            </a: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rotWithShape="1">
          <a:blip r:embed="rId1" cstate="print">
            <a:clrChange>
              <a:clrFrom>
                <a:srgbClr val="FEFEFE"/>
              </a:clrFrom>
              <a:clrTo>
                <a:srgbClr val="FEFEFE">
                  <a:alpha val="0"/>
                </a:srgbClr>
              </a:clrTo>
            </a:clrChange>
            <a:extLst>
              <a:ext uri="{28A0092B-C50C-407E-A947-70E740481C1C}">
                <a14:useLocalDpi xmlns:a14="http://schemas.microsoft.com/office/drawing/2010/main" val="0"/>
              </a:ext>
            </a:extLst>
          </a:blip>
          <a:srcRect t="13999" b="15736"/>
          <a:stretch>
            <a:fillRect/>
          </a:stretch>
        </p:blipFill>
        <p:spPr>
          <a:xfrm>
            <a:off x="10217150" y="5237480"/>
            <a:ext cx="1525905" cy="1275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029832" y="1265238"/>
            <a:ext cx="8286435" cy="4327524"/>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4000" dirty="0">
                <a:ea typeface="微软雅黑" panose="020B0503020204020204" pitchFamily="34" charset="-122"/>
                <a:sym typeface="+mn-ea"/>
              </a:rPr>
              <a:t> </a:t>
            </a:r>
            <a:r>
              <a:rPr lang="zh-CN" altLang="en-US" sz="4000" dirty="0">
                <a:latin typeface="微软雅黑" panose="020B0503020204020204" pitchFamily="34" charset="-122"/>
                <a:ea typeface="微软雅黑" panose="020B0503020204020204" pitchFamily="34" charset="-122"/>
                <a:sym typeface="+mn-ea"/>
              </a:rPr>
              <a:t>爬虫合法性探究</a:t>
            </a:r>
            <a:endParaRPr lang="zh-CN" altLang="en-US" sz="40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1938"/>
          <a:stretch>
            <a:fillRect/>
          </a:stretch>
        </p:blipFill>
        <p:spPr>
          <a:xfrm>
            <a:off x="6141346" y="1220261"/>
            <a:ext cx="4874631" cy="3395281"/>
          </a:xfrm>
          <a:prstGeom prst="rect">
            <a:avLst/>
          </a:prstGeom>
        </p:spPr>
      </p:pic>
      <p:sp>
        <p:nvSpPr>
          <p:cNvPr id="11" name="矩形 10"/>
          <p:cNvSpPr/>
          <p:nvPr/>
        </p:nvSpPr>
        <p:spPr>
          <a:xfrm>
            <a:off x="1377334" y="1220262"/>
            <a:ext cx="101235" cy="4334051"/>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2" name="矩形 11"/>
          <p:cNvSpPr/>
          <p:nvPr/>
        </p:nvSpPr>
        <p:spPr>
          <a:xfrm>
            <a:off x="1377334" y="1220262"/>
            <a:ext cx="4606714" cy="127994"/>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3" name="文本框 19"/>
          <p:cNvSpPr txBox="1"/>
          <p:nvPr/>
        </p:nvSpPr>
        <p:spPr>
          <a:xfrm>
            <a:off x="1476909" y="3258976"/>
            <a:ext cx="4507139" cy="893318"/>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爬虫</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9"/>
          <p:cNvSpPr txBox="1"/>
          <p:nvPr/>
        </p:nvSpPr>
        <p:spPr>
          <a:xfrm>
            <a:off x="1476909" y="1854394"/>
            <a:ext cx="4507139" cy="898444"/>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为什么要学习</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爬虫</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9"/>
          <p:cNvSpPr txBox="1"/>
          <p:nvPr/>
        </p:nvSpPr>
        <p:spPr>
          <a:xfrm>
            <a:off x="1476908" y="4660995"/>
            <a:ext cx="9539069" cy="893318"/>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爬虫</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入门</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KSO_Shape"/>
          <p:cNvSpPr/>
          <p:nvPr/>
        </p:nvSpPr>
        <p:spPr bwMode="auto">
          <a:xfrm>
            <a:off x="1635867" y="2049051"/>
            <a:ext cx="432181" cy="493592"/>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7" name="KSO_Shape"/>
          <p:cNvSpPr/>
          <p:nvPr/>
        </p:nvSpPr>
        <p:spPr bwMode="auto">
          <a:xfrm>
            <a:off x="1618027" y="4882951"/>
            <a:ext cx="450021" cy="44940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8" name="KSO_Shape"/>
          <p:cNvSpPr/>
          <p:nvPr/>
        </p:nvSpPr>
        <p:spPr bwMode="auto">
          <a:xfrm>
            <a:off x="1635867" y="3551954"/>
            <a:ext cx="376799" cy="378803"/>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dirty="0">
                <a:latin typeface="微软雅黑" panose="020B0503020204020204" pitchFamily="34" charset="-122"/>
                <a:ea typeface="微软雅黑" panose="020B0503020204020204" pitchFamily="34" charset="-122"/>
              </a:rPr>
              <a:t>爬虫究竟是合法还是违法的？</a:t>
            </a:r>
            <a:endParaRPr dirty="0">
              <a:latin typeface="微软雅黑" panose="020B0503020204020204" pitchFamily="34" charset="-122"/>
              <a:ea typeface="微软雅黑" panose="020B0503020204020204" pitchFamily="34" charset="-122"/>
            </a:endParaRPr>
          </a:p>
        </p:txBody>
      </p:sp>
      <p:sp>
        <p:nvSpPr>
          <p:cNvPr id="4" name="矩形 3"/>
          <p:cNvSpPr/>
          <p:nvPr/>
        </p:nvSpPr>
        <p:spPr>
          <a:xfrm>
            <a:off x="5737397" y="1588326"/>
            <a:ext cx="5323475" cy="4298315"/>
          </a:xfrm>
          <a:prstGeom prst="rect">
            <a:avLst/>
          </a:prstGeom>
          <a:ln w="12700">
            <a:solidFill>
              <a:srgbClr val="E2231A"/>
            </a:solidFill>
            <a:prstDash val="lgDashDot"/>
          </a:ln>
        </p:spPr>
        <p:txBody>
          <a:bodyPr wrap="square">
            <a:noAutofit/>
          </a:bodyPr>
          <a:lstStyle/>
          <a:p>
            <a:pPr>
              <a:lnSpc>
                <a:spcPct val="120000"/>
              </a:lnSpc>
            </a:pPr>
            <a:endParaRPr lang="zh-CN" altLang="en-US" sz="2400" dirty="0">
              <a:ea typeface="微软雅黑" panose="020B0503020204020204" pitchFamily="34" charset="-122"/>
            </a:endParaRPr>
          </a:p>
        </p:txBody>
      </p:sp>
      <p:cxnSp>
        <p:nvCxnSpPr>
          <p:cNvPr id="7" name="直接连接符 6"/>
          <p:cNvCxnSpPr/>
          <p:nvPr/>
        </p:nvCxnSpPr>
        <p:spPr>
          <a:xfrm>
            <a:off x="5431610" y="1588326"/>
            <a:ext cx="0" cy="4298315"/>
          </a:xfrm>
          <a:prstGeom prst="line">
            <a:avLst/>
          </a:prstGeom>
          <a:ln>
            <a:solidFill>
              <a:srgbClr val="E2231A"/>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r="13887" b="6104"/>
          <a:stretch>
            <a:fillRect/>
          </a:stretch>
        </p:blipFill>
        <p:spPr>
          <a:xfrm>
            <a:off x="803729" y="2165985"/>
            <a:ext cx="4322220" cy="3143441"/>
          </a:xfrm>
          <a:prstGeom prst="rect">
            <a:avLst/>
          </a:prstGeom>
        </p:spPr>
      </p:pic>
      <p:sp>
        <p:nvSpPr>
          <p:cNvPr id="6" name="矩形 5"/>
          <p:cNvSpPr/>
          <p:nvPr/>
        </p:nvSpPr>
        <p:spPr>
          <a:xfrm>
            <a:off x="5891315" y="1733857"/>
            <a:ext cx="5015638" cy="3857625"/>
          </a:xfrm>
          <a:prstGeom prst="rect">
            <a:avLst/>
          </a:prstGeom>
        </p:spPr>
        <p:txBody>
          <a:bodyPr wrap="square">
            <a:spAutoFit/>
          </a:bodyPr>
          <a:lstStyle/>
          <a:p>
            <a:pPr>
              <a:lnSpc>
                <a:spcPct val="170000"/>
              </a:lnSpc>
            </a:pPr>
            <a:r>
              <a:rPr dirty="0">
                <a:latin typeface="微软雅黑" panose="020B0503020204020204" pitchFamily="34" charset="-122"/>
                <a:ea typeface="微软雅黑" panose="020B0503020204020204" pitchFamily="34" charset="-122"/>
              </a:rPr>
              <a:t>这个问题确实有些让程序猿毛骨悚然，只是简单的写了几行爬虫代码而已，却莫名其妙的进了局子，不知道还以为我们程序员是做军火生意的。接下来我们就来探讨下，你写的爬虫程序确定不违法吗？</a:t>
            </a:r>
            <a:endParaRPr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1714732" y="380928"/>
            <a:ext cx="5932919" cy="520700"/>
          </a:xfrm>
          <a:prstGeom prst="rect">
            <a:avLst/>
          </a:prstGeom>
        </p:spPr>
        <p:txBody>
          <a:bodyPr/>
          <a:lstStyle/>
          <a:p>
            <a:pPr algn="l">
              <a:lnSpc>
                <a:spcPct val="120000"/>
              </a:lnSpc>
            </a:pPr>
            <a:r>
              <a:rPr lang="zh-CN" altLang="en-US" sz="3600" dirty="0">
                <a:latin typeface="微软雅黑" panose="020B0503020204020204" pitchFamily="34" charset="-122"/>
                <a:ea typeface="微软雅黑" panose="020B0503020204020204" pitchFamily="34" charset="-122"/>
              </a:rPr>
              <a:t>爬虫合法性</a:t>
            </a:r>
            <a:endParaRPr lang="zh-CN" altLang="en-US" sz="3600" dirty="0">
              <a:latin typeface="微软雅黑" panose="020B0503020204020204" pitchFamily="34" charset="-122"/>
              <a:ea typeface="微软雅黑" panose="020B0503020204020204" pitchFamily="34" charset="-122"/>
            </a:endParaRPr>
          </a:p>
        </p:txBody>
      </p:sp>
      <p:sp>
        <p:nvSpPr>
          <p:cNvPr id="25" name="矩形 24"/>
          <p:cNvSpPr/>
          <p:nvPr/>
        </p:nvSpPr>
        <p:spPr>
          <a:xfrm>
            <a:off x="1835785" y="1665605"/>
            <a:ext cx="10106660" cy="4739005"/>
          </a:xfrm>
          <a:prstGeom prst="rect">
            <a:avLst/>
          </a:prstGeom>
        </p:spPr>
        <p:txBody>
          <a:bodyPr wrap="square">
            <a:spAutoFit/>
          </a:bodyPr>
          <a:lstStyle/>
          <a:p>
            <a:pPr>
              <a:lnSpc>
                <a:spcPct val="14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爬虫作为一种计算机技术就决定了它的</a:t>
            </a:r>
            <a:r>
              <a:rPr sz="18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中立性</a:t>
            </a:r>
            <a:r>
              <a:rPr sz="1800" dirty="0">
                <a:latin typeface="微软雅黑" panose="020B0503020204020204" pitchFamily="34" charset="-122"/>
                <a:ea typeface="微软雅黑" panose="020B0503020204020204" pitchFamily="34" charset="-122"/>
                <a:cs typeface="微软雅黑" panose="020B0503020204020204" pitchFamily="34" charset="-122"/>
              </a:rPr>
              <a:t>，因此爬虫本身在法律上并</a:t>
            </a:r>
            <a:r>
              <a:rPr sz="18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不被禁止</a:t>
            </a:r>
            <a:r>
              <a:rPr sz="1800" dirty="0">
                <a:latin typeface="微软雅黑" panose="020B0503020204020204" pitchFamily="34" charset="-122"/>
                <a:ea typeface="微软雅黑" panose="020B0503020204020204" pitchFamily="34" charset="-122"/>
                <a:cs typeface="微软雅黑" panose="020B0503020204020204" pitchFamily="34" charset="-122"/>
              </a:rPr>
              <a:t>，但是利用爬虫技术获取数据这一行为是具有违法甚至是犯罪的风险的。所谓具体问题具体分析，正如水果刀本身在法律上并不被禁止使用，但是用来捅人，就不被法律所容忍了。</a:t>
            </a:r>
            <a:endParaRPr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endParaRPr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或者我们可以这么理解：爬虫是用来批量获得网页上的公开信息的，也就是前端显示的数据信息。因此，既然本身就是公开信息，其实就像浏览器一样，浏览器解析并显示了页面内容，爬虫也是一样，只不过爬虫会批量下载而已，所以是合法的。不合法的情况就是配合爬虫，利用黑客技术攻击网站后台，窃取后台数据（比如用户数据等）。</a:t>
            </a:r>
            <a:endParaRPr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endParaRPr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举个例子：像谷歌这样的搜索引擎爬虫，每隔几天对全网的网页扫一遍，供大家查阅，各个被扫的网站大都很开心。这种就被定义为“善意爬虫”。但是像抢票软件这样的爬虫，对着 12306 每秒钟恨不得撸几万次，铁总并不觉得很开心，这种就被定义为“恶意爬虫”。</a:t>
            </a:r>
            <a:endParaRPr sz="18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8" name="直接连接符 27"/>
          <p:cNvCxnSpPr/>
          <p:nvPr/>
        </p:nvCxnSpPr>
        <p:spPr>
          <a:xfrm>
            <a:off x="1540781" y="631371"/>
            <a:ext cx="0" cy="4985658"/>
          </a:xfrm>
          <a:prstGeom prst="line">
            <a:avLst/>
          </a:prstGeom>
          <a:ln>
            <a:solidFill>
              <a:srgbClr val="E2231A">
                <a:alpha val="32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12931" y="1296035"/>
            <a:ext cx="11070772" cy="0"/>
          </a:xfrm>
          <a:prstGeom prst="line">
            <a:avLst/>
          </a:prstGeom>
          <a:ln>
            <a:solidFill>
              <a:srgbClr val="E2231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06846" y="1481092"/>
            <a:ext cx="10417628" cy="0"/>
          </a:xfrm>
          <a:prstGeom prst="line">
            <a:avLst/>
          </a:prstGeom>
          <a:ln>
            <a:solidFill>
              <a:srgbClr val="E2231A">
                <a:alpha val="35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366609" y="381000"/>
            <a:ext cx="0" cy="5497286"/>
          </a:xfrm>
          <a:prstGeom prst="line">
            <a:avLst/>
          </a:prstGeom>
          <a:ln>
            <a:solidFill>
              <a:srgbClr val="E2231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1641072" y="794948"/>
            <a:ext cx="5932919" cy="520700"/>
          </a:xfrm>
          <a:prstGeom prst="rect">
            <a:avLst/>
          </a:prstGeom>
        </p:spPr>
        <p:txBody>
          <a:bodyPr/>
          <a:lstStyle/>
          <a:p>
            <a:pPr algn="l">
              <a:lnSpc>
                <a:spcPct val="120000"/>
              </a:lnSpc>
            </a:pPr>
            <a:r>
              <a:rPr lang="zh-CN" altLang="en-US" sz="3600" dirty="0">
                <a:latin typeface="微软雅黑" panose="020B0503020204020204" pitchFamily="34" charset="-122"/>
                <a:ea typeface="微软雅黑" panose="020B0503020204020204" pitchFamily="34" charset="-122"/>
                <a:sym typeface="+mn-ea"/>
              </a:rPr>
              <a:t>爬虫合法性</a:t>
            </a:r>
            <a:endParaRPr lang="zh-CN" altLang="en-US" sz="3600" dirty="0">
              <a:latin typeface="微软雅黑" panose="020B0503020204020204" pitchFamily="34" charset="-122"/>
              <a:ea typeface="微软雅黑" panose="020B0503020204020204" pitchFamily="34" charset="-122"/>
            </a:endParaRPr>
          </a:p>
        </p:txBody>
      </p:sp>
      <p:sp>
        <p:nvSpPr>
          <p:cNvPr id="4" name="矩形 3"/>
          <p:cNvSpPr/>
          <p:nvPr/>
        </p:nvSpPr>
        <p:spPr>
          <a:xfrm>
            <a:off x="5011234" y="4644928"/>
            <a:ext cx="3862841" cy="977265"/>
          </a:xfrm>
          <a:prstGeom prst="rect">
            <a:avLst/>
          </a:prstGeom>
        </p:spPr>
        <p:txBody>
          <a:bodyPr wrap="square">
            <a:spAutoFit/>
          </a:bodyPr>
          <a:lstStyle/>
          <a:p>
            <a:pPr>
              <a:lnSpc>
                <a:spcPct val="120000"/>
              </a:lnSpc>
            </a:pPr>
            <a:r>
              <a:rPr sz="2400" dirty="0">
                <a:latin typeface="微软雅黑" panose="020B0503020204020204" pitchFamily="34" charset="-122"/>
                <a:ea typeface="微软雅黑" panose="020B0503020204020204" pitchFamily="34" charset="-122"/>
              </a:rPr>
              <a:t>爬虫抓取了受到</a:t>
            </a:r>
            <a:r>
              <a:rPr sz="2400" dirty="0">
                <a:solidFill>
                  <a:schemeClr val="accent1"/>
                </a:solidFill>
                <a:latin typeface="微软雅黑" panose="020B0503020204020204" pitchFamily="34" charset="-122"/>
                <a:ea typeface="微软雅黑" panose="020B0503020204020204" pitchFamily="34" charset="-122"/>
              </a:rPr>
              <a:t>法律保护</a:t>
            </a:r>
            <a:r>
              <a:rPr sz="2400" dirty="0">
                <a:latin typeface="微软雅黑" panose="020B0503020204020204" pitchFamily="34" charset="-122"/>
                <a:ea typeface="微软雅黑" panose="020B0503020204020204" pitchFamily="34" charset="-122"/>
              </a:rPr>
              <a:t>的特定类型的数据或信息。</a:t>
            </a:r>
            <a:endParaRPr sz="2400" dirty="0">
              <a:latin typeface="微软雅黑" panose="020B0503020204020204" pitchFamily="34" charset="-122"/>
              <a:ea typeface="微软雅黑" panose="020B0503020204020204" pitchFamily="34" charset="-122"/>
            </a:endParaRPr>
          </a:p>
        </p:txBody>
      </p:sp>
      <p:cxnSp>
        <p:nvCxnSpPr>
          <p:cNvPr id="19" name="MH_Other_1"/>
          <p:cNvCxnSpPr/>
          <p:nvPr>
            <p:custDataLst>
              <p:tags r:id="rId1"/>
            </p:custDataLst>
          </p:nvPr>
        </p:nvCxnSpPr>
        <p:spPr>
          <a:xfrm flipH="1">
            <a:off x="3874584" y="2892042"/>
            <a:ext cx="1136650" cy="106521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MH_Other_2"/>
          <p:cNvSpPr/>
          <p:nvPr>
            <p:custDataLst>
              <p:tags r:id="rId2"/>
            </p:custDataLst>
          </p:nvPr>
        </p:nvSpPr>
        <p:spPr>
          <a:xfrm>
            <a:off x="3285623" y="3515929"/>
            <a:ext cx="827087" cy="374650"/>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4000" anchor="ctr"/>
          <a:lstStyle/>
          <a:p>
            <a:pPr algn="ctr">
              <a:lnSpc>
                <a:spcPct val="120000"/>
              </a:lnSpc>
              <a:defRPr/>
            </a:pPr>
            <a:endParaRPr lang="zh-CN" altLang="en-US" sz="2800" b="1">
              <a:solidFill>
                <a:schemeClr val="accent1">
                  <a:lumMod val="50000"/>
                </a:schemeClr>
              </a:solidFill>
              <a:latin typeface="Agency FB" panose="020B0503020202020204" pitchFamily="34" charset="0"/>
              <a:ea typeface="微软雅黑" panose="020B0503020204020204" pitchFamily="34" charset="-122"/>
            </a:endParaRPr>
          </a:p>
        </p:txBody>
      </p:sp>
      <p:sp>
        <p:nvSpPr>
          <p:cNvPr id="21" name="MH_Other_3"/>
          <p:cNvSpPr txBox="1">
            <a:spLocks noChangeArrowheads="1"/>
          </p:cNvSpPr>
          <p:nvPr>
            <p:custDataLst>
              <p:tags r:id="rId3"/>
            </p:custDataLst>
          </p:nvPr>
        </p:nvSpPr>
        <p:spPr bwMode="auto">
          <a:xfrm>
            <a:off x="3257048" y="2660267"/>
            <a:ext cx="87947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3600" b="1" dirty="0">
                <a:solidFill>
                  <a:srgbClr val="E2231A"/>
                </a:solidFill>
                <a:latin typeface="Agency FB" panose="020B0503020202020204" pitchFamily="34" charset="0"/>
                <a:ea typeface="微软雅黑" panose="020B0503020204020204" pitchFamily="34" charset="-122"/>
              </a:rPr>
              <a:t>1</a:t>
            </a:r>
            <a:endParaRPr lang="zh-CN" altLang="en-US" sz="3600" b="1" dirty="0">
              <a:solidFill>
                <a:srgbClr val="E2231A"/>
              </a:solidFill>
              <a:latin typeface="Agency FB" panose="020B0503020202020204" pitchFamily="34" charset="0"/>
              <a:ea typeface="微软雅黑" panose="020B0503020204020204" pitchFamily="34" charset="-122"/>
            </a:endParaRPr>
          </a:p>
        </p:txBody>
      </p:sp>
      <p:cxnSp>
        <p:nvCxnSpPr>
          <p:cNvPr id="22" name="MH_Other_4"/>
          <p:cNvCxnSpPr/>
          <p:nvPr>
            <p:custDataLst>
              <p:tags r:id="rId4"/>
            </p:custDataLst>
          </p:nvPr>
        </p:nvCxnSpPr>
        <p:spPr>
          <a:xfrm flipH="1">
            <a:off x="3874584" y="4391299"/>
            <a:ext cx="1136650" cy="1065212"/>
          </a:xfrm>
          <a:prstGeom prst="line">
            <a:avLst/>
          </a:prstGeom>
          <a:ln w="38100">
            <a:solidFill>
              <a:srgbClr val="6F7170"/>
            </a:solidFill>
          </a:ln>
        </p:spPr>
        <p:style>
          <a:lnRef idx="1">
            <a:schemeClr val="accent1"/>
          </a:lnRef>
          <a:fillRef idx="0">
            <a:schemeClr val="accent1"/>
          </a:fillRef>
          <a:effectRef idx="0">
            <a:schemeClr val="accent1"/>
          </a:effectRef>
          <a:fontRef idx="minor">
            <a:schemeClr val="tx1"/>
          </a:fontRef>
        </p:style>
      </p:cxnSp>
      <p:sp>
        <p:nvSpPr>
          <p:cNvPr id="23" name="MH_Other_5"/>
          <p:cNvSpPr/>
          <p:nvPr>
            <p:custDataLst>
              <p:tags r:id="rId5"/>
            </p:custDataLst>
          </p:nvPr>
        </p:nvSpPr>
        <p:spPr>
          <a:xfrm>
            <a:off x="3285623" y="5015186"/>
            <a:ext cx="827087" cy="374650"/>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rgbClr val="6F717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4000" anchor="ctr"/>
          <a:lstStyle/>
          <a:p>
            <a:pPr algn="ctr">
              <a:lnSpc>
                <a:spcPct val="120000"/>
              </a:lnSpc>
              <a:defRPr/>
            </a:pPr>
            <a:endParaRPr lang="zh-CN" altLang="en-US" sz="2800" b="1">
              <a:solidFill>
                <a:schemeClr val="accent1">
                  <a:lumMod val="50000"/>
                </a:schemeClr>
              </a:solidFill>
              <a:latin typeface="Agency FB" panose="020B0503020202020204" pitchFamily="34" charset="0"/>
              <a:ea typeface="微软雅黑" panose="020B0503020204020204" pitchFamily="34" charset="-122"/>
            </a:endParaRPr>
          </a:p>
        </p:txBody>
      </p:sp>
      <p:sp>
        <p:nvSpPr>
          <p:cNvPr id="24" name="MH_Other_6"/>
          <p:cNvSpPr txBox="1">
            <a:spLocks noChangeArrowheads="1"/>
          </p:cNvSpPr>
          <p:nvPr>
            <p:custDataLst>
              <p:tags r:id="rId6"/>
            </p:custDataLst>
          </p:nvPr>
        </p:nvSpPr>
        <p:spPr bwMode="auto">
          <a:xfrm>
            <a:off x="3257048" y="4159524"/>
            <a:ext cx="87947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3600" b="1" dirty="0">
                <a:solidFill>
                  <a:srgbClr val="6F7170"/>
                </a:solidFill>
                <a:latin typeface="Agency FB" panose="020B0503020202020204" pitchFamily="34" charset="0"/>
                <a:ea typeface="微软雅黑" panose="020B0503020204020204" pitchFamily="34" charset="-122"/>
              </a:rPr>
              <a:t>2</a:t>
            </a:r>
            <a:endParaRPr lang="zh-CN" altLang="en-US" sz="3600" b="1" dirty="0">
              <a:solidFill>
                <a:srgbClr val="6F7170"/>
              </a:solidFill>
              <a:latin typeface="Agency FB" panose="020B0503020202020204" pitchFamily="34" charset="0"/>
              <a:ea typeface="微软雅黑" panose="020B0503020204020204" pitchFamily="34" charset="-122"/>
            </a:endParaRPr>
          </a:p>
        </p:txBody>
      </p:sp>
      <p:sp>
        <p:nvSpPr>
          <p:cNvPr id="25" name="矩形 24"/>
          <p:cNvSpPr/>
          <p:nvPr/>
        </p:nvSpPr>
        <p:spPr>
          <a:xfrm>
            <a:off x="5011420" y="3133725"/>
            <a:ext cx="5413375" cy="534035"/>
          </a:xfrm>
          <a:prstGeom prst="rect">
            <a:avLst/>
          </a:prstGeom>
        </p:spPr>
        <p:txBody>
          <a:bodyPr wrap="square">
            <a:spAutoFit/>
          </a:bodyPr>
          <a:lstStyle/>
          <a:p>
            <a:pPr>
              <a:lnSpc>
                <a:spcPct val="120000"/>
              </a:lnSpc>
            </a:pPr>
            <a:r>
              <a:rPr lang="zh-CN" altLang="en-US" sz="2400" dirty="0">
                <a:ea typeface="微软雅黑" panose="020B0503020204020204" pitchFamily="34" charset="-122"/>
              </a:rPr>
              <a:t>爬虫干扰了被访问网站的</a:t>
            </a:r>
            <a:r>
              <a:rPr lang="zh-CN" altLang="en-US" sz="2400" dirty="0">
                <a:solidFill>
                  <a:schemeClr val="accent1"/>
                </a:solidFill>
                <a:ea typeface="微软雅黑" panose="020B0503020204020204" pitchFamily="34" charset="-122"/>
              </a:rPr>
              <a:t>正常运营</a:t>
            </a:r>
            <a:r>
              <a:rPr lang="zh-CN" altLang="en-US" sz="2400" dirty="0">
                <a:ea typeface="微软雅黑" panose="020B0503020204020204" pitchFamily="34" charset="-122"/>
              </a:rPr>
              <a:t>；</a:t>
            </a:r>
            <a:endParaRPr lang="zh-CN" altLang="en-US" sz="2400" dirty="0">
              <a:ea typeface="微软雅黑" panose="020B0503020204020204" pitchFamily="34" charset="-122"/>
            </a:endParaRPr>
          </a:p>
        </p:txBody>
      </p:sp>
      <p:cxnSp>
        <p:nvCxnSpPr>
          <p:cNvPr id="28" name="直接连接符 27"/>
          <p:cNvCxnSpPr/>
          <p:nvPr/>
        </p:nvCxnSpPr>
        <p:spPr>
          <a:xfrm>
            <a:off x="1540781" y="631371"/>
            <a:ext cx="0" cy="4985658"/>
          </a:xfrm>
          <a:prstGeom prst="line">
            <a:avLst/>
          </a:prstGeom>
          <a:ln>
            <a:solidFill>
              <a:srgbClr val="E2231A">
                <a:alpha val="32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02771" y="1600200"/>
            <a:ext cx="11070772" cy="0"/>
          </a:xfrm>
          <a:prstGeom prst="line">
            <a:avLst/>
          </a:prstGeom>
          <a:ln>
            <a:solidFill>
              <a:srgbClr val="E2231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6686" y="1785257"/>
            <a:ext cx="10417628" cy="0"/>
          </a:xfrm>
          <a:prstGeom prst="line">
            <a:avLst/>
          </a:prstGeom>
          <a:ln>
            <a:solidFill>
              <a:srgbClr val="E2231A">
                <a:alpha val="35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366609" y="381000"/>
            <a:ext cx="0" cy="5497286"/>
          </a:xfrm>
          <a:prstGeom prst="line">
            <a:avLst/>
          </a:prstGeom>
          <a:ln>
            <a:solidFill>
              <a:srgbClr val="E2231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440305" y="1997710"/>
            <a:ext cx="8441055" cy="460375"/>
          </a:xfrm>
          <a:prstGeom prst="rect">
            <a:avLst/>
          </a:prstGeom>
          <a:noFill/>
        </p:spPr>
        <p:txBody>
          <a:bodyPr wrap="square" rtlCol="0" anchor="t">
            <a:spAutoFit/>
          </a:bodyPr>
          <a:p>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爬虫所带来风险主要体现在以下2个方面：</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bldLvl="0" animBg="1"/>
      <p:bldP spid="21" grpId="0"/>
      <p:bldP spid="23" grpId="0" bldLvl="0" animBg="1"/>
      <p:bldP spid="24"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a:latin typeface="微软雅黑" panose="020B0503020204020204" pitchFamily="34" charset="-122"/>
                <a:ea typeface="微软雅黑" panose="020B0503020204020204" pitchFamily="34" charset="-122"/>
                <a:sym typeface="+mn-ea"/>
              </a:rPr>
              <a:t>爬虫合法性</a:t>
            </a:r>
            <a:endParaRPr lang="zh-CN" altLang="en-US" dirty="0">
              <a:ea typeface="微软雅黑" panose="020B0503020204020204" pitchFamily="34" charset="-122"/>
            </a:endParaRPr>
          </a:p>
        </p:txBody>
      </p:sp>
      <p:sp>
        <p:nvSpPr>
          <p:cNvPr id="6" name="MH_Other_1"/>
          <p:cNvSpPr/>
          <p:nvPr>
            <p:custDataLst>
              <p:tags r:id="rId1"/>
            </p:custDataLst>
          </p:nvPr>
        </p:nvSpPr>
        <p:spPr>
          <a:xfrm>
            <a:off x="6048816" y="1738007"/>
            <a:ext cx="953595" cy="953595"/>
          </a:xfrm>
          <a:prstGeom prst="ellipse">
            <a:avLst/>
          </a:prstGeom>
          <a:solidFill>
            <a:srgbClr val="E2231A"/>
          </a:solidFill>
          <a:ln w="3175" cmpd="sng">
            <a:noFill/>
          </a:ln>
          <a:effectLst>
            <a:outerShdw blurRad="177800" dist="88900" dir="9000000" algn="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zh-CN" altLang="en-US">
              <a:ea typeface="微软雅黑" panose="020B0503020204020204" pitchFamily="34" charset="-122"/>
            </a:endParaRPr>
          </a:p>
        </p:txBody>
      </p:sp>
      <p:sp>
        <p:nvSpPr>
          <p:cNvPr id="7" name="MH_SubTitle_1"/>
          <p:cNvSpPr/>
          <p:nvPr>
            <p:custDataLst>
              <p:tags r:id="rId2"/>
            </p:custDataLst>
          </p:nvPr>
        </p:nvSpPr>
        <p:spPr>
          <a:xfrm>
            <a:off x="6129464" y="1820114"/>
            <a:ext cx="792556" cy="792556"/>
          </a:xfrm>
          <a:prstGeom prst="ellipse">
            <a:avLst/>
          </a:prstGeom>
          <a:solidFill>
            <a:srgbClr val="FFFFFF"/>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20000"/>
              </a:lnSpc>
              <a:defRPr/>
            </a:pPr>
            <a:r>
              <a:rPr lang="en-US" altLang="zh-CN" dirty="0">
                <a:solidFill>
                  <a:srgbClr val="E2231A"/>
                </a:solidFill>
                <a:ea typeface="微软雅黑" panose="020B0503020204020204" pitchFamily="34" charset="-122"/>
              </a:rPr>
              <a:t>1.</a:t>
            </a:r>
            <a:endParaRPr lang="en-US" altLang="zh-CN" dirty="0">
              <a:solidFill>
                <a:srgbClr val="E2231A"/>
              </a:solidFill>
              <a:ea typeface="微软雅黑" panose="020B0503020204020204" pitchFamily="34" charset="-122"/>
            </a:endParaRPr>
          </a:p>
        </p:txBody>
      </p:sp>
      <p:sp>
        <p:nvSpPr>
          <p:cNvPr id="8" name="MH_Other_2"/>
          <p:cNvSpPr/>
          <p:nvPr>
            <p:custDataLst>
              <p:tags r:id="rId3"/>
            </p:custDataLst>
          </p:nvPr>
        </p:nvSpPr>
        <p:spPr>
          <a:xfrm>
            <a:off x="4620588" y="3352463"/>
            <a:ext cx="952406" cy="953595"/>
          </a:xfrm>
          <a:prstGeom prst="ellipse">
            <a:avLst/>
          </a:prstGeom>
          <a:solidFill>
            <a:srgbClr val="6F7170"/>
          </a:solidFill>
          <a:ln w="3175" cmpd="sng">
            <a:noFill/>
          </a:ln>
          <a:effectLst>
            <a:outerShdw blurRad="177800" dist="88900" dir="9000000" algn="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zh-CN" altLang="en-US">
              <a:ea typeface="微软雅黑" panose="020B0503020204020204" pitchFamily="34" charset="-122"/>
            </a:endParaRPr>
          </a:p>
        </p:txBody>
      </p:sp>
      <p:sp>
        <p:nvSpPr>
          <p:cNvPr id="9" name="MH_SubTitle_2"/>
          <p:cNvSpPr/>
          <p:nvPr>
            <p:custDataLst>
              <p:tags r:id="rId4"/>
            </p:custDataLst>
          </p:nvPr>
        </p:nvSpPr>
        <p:spPr>
          <a:xfrm>
            <a:off x="4700687" y="3432526"/>
            <a:ext cx="792556" cy="792556"/>
          </a:xfrm>
          <a:prstGeom prst="ellipse">
            <a:avLst/>
          </a:prstGeom>
          <a:solidFill>
            <a:srgbClr val="FFFFFF"/>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20000"/>
              </a:lnSpc>
              <a:defRPr/>
            </a:pPr>
            <a:r>
              <a:rPr lang="en-US" altLang="zh-CN" sz="2800" dirty="0">
                <a:solidFill>
                  <a:srgbClr val="6F7170"/>
                </a:solidFill>
                <a:ea typeface="微软雅黑" panose="020B0503020204020204" pitchFamily="34" charset="-122"/>
              </a:rPr>
              <a:t>2.</a:t>
            </a:r>
            <a:endParaRPr lang="en-US" altLang="zh-CN" sz="2800" dirty="0">
              <a:solidFill>
                <a:srgbClr val="6F7170"/>
              </a:solidFill>
              <a:ea typeface="微软雅黑" panose="020B0503020204020204" pitchFamily="34" charset="-122"/>
            </a:endParaRPr>
          </a:p>
        </p:txBody>
      </p:sp>
      <p:sp>
        <p:nvSpPr>
          <p:cNvPr id="10" name="MH_Other_3"/>
          <p:cNvSpPr/>
          <p:nvPr>
            <p:custDataLst>
              <p:tags r:id="rId5"/>
            </p:custDataLst>
          </p:nvPr>
        </p:nvSpPr>
        <p:spPr>
          <a:xfrm>
            <a:off x="3181013" y="4895012"/>
            <a:ext cx="953595" cy="953595"/>
          </a:xfrm>
          <a:prstGeom prst="ellipse">
            <a:avLst/>
          </a:prstGeom>
          <a:solidFill>
            <a:srgbClr val="C4BEB6"/>
          </a:solidFill>
          <a:ln w="3175" cmpd="sng">
            <a:noFill/>
          </a:ln>
          <a:effectLst>
            <a:outerShdw blurRad="177800" dist="88900" dir="9000000" algn="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zh-CN" altLang="en-US">
              <a:ea typeface="微软雅黑" panose="020B0503020204020204" pitchFamily="34" charset="-122"/>
            </a:endParaRPr>
          </a:p>
        </p:txBody>
      </p:sp>
      <p:sp>
        <p:nvSpPr>
          <p:cNvPr id="11" name="MH_SubTitle_3"/>
          <p:cNvSpPr/>
          <p:nvPr>
            <p:custDataLst>
              <p:tags r:id="rId6"/>
            </p:custDataLst>
          </p:nvPr>
        </p:nvSpPr>
        <p:spPr>
          <a:xfrm>
            <a:off x="3260998" y="4975895"/>
            <a:ext cx="792556" cy="792556"/>
          </a:xfrm>
          <a:prstGeom prst="ellipse">
            <a:avLst/>
          </a:prstGeom>
          <a:solidFill>
            <a:srgbClr val="FFFFFF"/>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20000"/>
              </a:lnSpc>
              <a:defRPr/>
            </a:pPr>
            <a:r>
              <a:rPr lang="en-US" altLang="zh-CN" sz="2800" dirty="0">
                <a:solidFill>
                  <a:srgbClr val="C4BEB6"/>
                </a:solidFill>
                <a:ea typeface="微软雅黑" panose="020B0503020204020204" pitchFamily="34" charset="-122"/>
              </a:rPr>
              <a:t>3.</a:t>
            </a:r>
            <a:endParaRPr lang="en-US" altLang="zh-CN" sz="2800" dirty="0">
              <a:solidFill>
                <a:srgbClr val="C4BEB6"/>
              </a:solidFill>
              <a:ea typeface="微软雅黑" panose="020B0503020204020204" pitchFamily="34" charset="-122"/>
            </a:endParaRPr>
          </a:p>
        </p:txBody>
      </p:sp>
      <p:sp>
        <p:nvSpPr>
          <p:cNvPr id="12" name="MH_Other_7"/>
          <p:cNvSpPr/>
          <p:nvPr>
            <p:custDataLst>
              <p:tags r:id="rId7"/>
            </p:custDataLst>
          </p:nvPr>
        </p:nvSpPr>
        <p:spPr>
          <a:xfrm>
            <a:off x="1380967" y="1319450"/>
            <a:ext cx="2598149" cy="2633813"/>
          </a:xfrm>
          <a:prstGeom prst="ellipse">
            <a:avLst/>
          </a:prstGeom>
          <a:solidFill>
            <a:schemeClr val="accent1"/>
          </a:solidFill>
          <a:ln w="3175" cmpd="sng">
            <a:noFill/>
          </a:ln>
          <a:effectLst>
            <a:outerShdw blurRad="177800" dist="88900" dir="9000000" algn="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b"/>
          <a:lstStyle/>
          <a:p>
            <a:pPr algn="ctr">
              <a:lnSpc>
                <a:spcPct val="120000"/>
              </a:lnSpc>
              <a:defRPr/>
            </a:pPr>
            <a:endParaRPr lang="zh-CN" altLang="en-US" sz="2800" dirty="0">
              <a:ea typeface="微软雅黑" panose="020B0503020204020204" pitchFamily="34" charset="-122"/>
            </a:endParaRPr>
          </a:p>
        </p:txBody>
      </p:sp>
      <p:sp>
        <p:nvSpPr>
          <p:cNvPr id="13" name="MH_Text_1"/>
          <p:cNvSpPr txBox="1">
            <a:spLocks noChangeArrowheads="1"/>
          </p:cNvSpPr>
          <p:nvPr>
            <p:custDataLst>
              <p:tags r:id="rId8"/>
            </p:custDataLst>
          </p:nvPr>
        </p:nvSpPr>
        <p:spPr bwMode="auto">
          <a:xfrm>
            <a:off x="7173227" y="1753389"/>
            <a:ext cx="303106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pPr>
            <a:r>
              <a:rPr lang="zh-CN" altLang="en-US" sz="2000" dirty="0">
                <a:latin typeface="微软雅黑" panose="020B0503020204020204" pitchFamily="34" charset="-122"/>
                <a:ea typeface="微软雅黑" panose="020B0503020204020204" pitchFamily="34" charset="-122"/>
              </a:rPr>
              <a:t>严格遵守网站设置的</a:t>
            </a:r>
            <a:r>
              <a:rPr lang="zh-CN" altLang="en-US" sz="2000" dirty="0">
                <a:solidFill>
                  <a:schemeClr val="accent1"/>
                </a:solidFill>
                <a:latin typeface="微软雅黑" panose="020B0503020204020204" pitchFamily="34" charset="-122"/>
                <a:ea typeface="微软雅黑" panose="020B0503020204020204" pitchFamily="34" charset="-122"/>
              </a:rPr>
              <a:t>robots协议</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4" name="MH_Text_2"/>
          <p:cNvSpPr txBox="1">
            <a:spLocks noChangeArrowheads="1"/>
          </p:cNvSpPr>
          <p:nvPr>
            <p:custDataLst>
              <p:tags r:id="rId9"/>
            </p:custDataLst>
          </p:nvPr>
        </p:nvSpPr>
        <p:spPr bwMode="auto">
          <a:xfrm>
            <a:off x="5794375" y="3297555"/>
            <a:ext cx="4862195" cy="1280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pPr>
            <a:r>
              <a:rPr sz="2000">
                <a:latin typeface="微软雅黑" panose="020B0503020204020204" pitchFamily="34" charset="-122"/>
                <a:ea typeface="微软雅黑" panose="020B0503020204020204" pitchFamily="34" charset="-122"/>
              </a:rPr>
              <a:t>在规避反爬虫措施的同时，需要</a:t>
            </a:r>
            <a:r>
              <a:rPr sz="2000">
                <a:solidFill>
                  <a:schemeClr val="accent1"/>
                </a:solidFill>
                <a:latin typeface="微软雅黑" panose="020B0503020204020204" pitchFamily="34" charset="-122"/>
                <a:ea typeface="微软雅黑" panose="020B0503020204020204" pitchFamily="34" charset="-122"/>
              </a:rPr>
              <a:t>优化自己的代码</a:t>
            </a:r>
            <a:r>
              <a:rPr sz="2000">
                <a:latin typeface="微软雅黑" panose="020B0503020204020204" pitchFamily="34" charset="-122"/>
                <a:ea typeface="微软雅黑" panose="020B0503020204020204" pitchFamily="34" charset="-122"/>
              </a:rPr>
              <a:t>，避免干扰被访问网站的正常运行；</a:t>
            </a:r>
            <a:endParaRPr sz="2000">
              <a:latin typeface="微软雅黑" panose="020B0503020204020204" pitchFamily="34" charset="-122"/>
              <a:ea typeface="微软雅黑" panose="020B0503020204020204" pitchFamily="34" charset="-122"/>
            </a:endParaRPr>
          </a:p>
        </p:txBody>
      </p:sp>
      <p:sp>
        <p:nvSpPr>
          <p:cNvPr id="15" name="MH_Text_3"/>
          <p:cNvSpPr txBox="1">
            <a:spLocks noChangeArrowheads="1"/>
          </p:cNvSpPr>
          <p:nvPr>
            <p:custDataLst>
              <p:tags r:id="rId10"/>
            </p:custDataLst>
          </p:nvPr>
        </p:nvSpPr>
        <p:spPr bwMode="auto">
          <a:xfrm>
            <a:off x="4324382" y="5002045"/>
            <a:ext cx="535605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pPr>
            <a:r>
              <a:rPr sz="2000">
                <a:latin typeface="微软雅黑" panose="020B0503020204020204" pitchFamily="34" charset="-122"/>
                <a:ea typeface="微软雅黑" panose="020B0503020204020204" pitchFamily="34" charset="-122"/>
              </a:rPr>
              <a:t>在使用、传播抓取到的信息时，应审查所抓取的内容，如发现属于用户的个人信息、隐私或者他人的商业秘密的，应</a:t>
            </a:r>
            <a:r>
              <a:rPr sz="2000">
                <a:solidFill>
                  <a:schemeClr val="accent1"/>
                </a:solidFill>
                <a:latin typeface="微软雅黑" panose="020B0503020204020204" pitchFamily="34" charset="-122"/>
                <a:ea typeface="微软雅黑" panose="020B0503020204020204" pitchFamily="34" charset="-122"/>
              </a:rPr>
              <a:t>及时停止并删除</a:t>
            </a:r>
            <a:r>
              <a:rPr sz="2000">
                <a:latin typeface="微软雅黑" panose="020B0503020204020204" pitchFamily="34" charset="-122"/>
                <a:ea typeface="微软雅黑" panose="020B0503020204020204" pitchFamily="34" charset="-122"/>
              </a:rPr>
              <a:t>。</a:t>
            </a:r>
            <a:endParaRPr sz="200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H="1">
            <a:off x="1975466" y="1458881"/>
            <a:ext cx="4007301" cy="4389726"/>
          </a:xfrm>
          <a:prstGeom prst="line">
            <a:avLst/>
          </a:prstGeom>
          <a:ln>
            <a:solidFill>
              <a:srgbClr val="E2231A"/>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586674" y="1845057"/>
            <a:ext cx="2359863" cy="1568450"/>
          </a:xfrm>
          <a:prstGeom prst="rect">
            <a:avLst/>
          </a:prstGeom>
        </p:spPr>
        <p:txBody>
          <a:bodyPr wrap="square">
            <a:spAutoFit/>
          </a:bodyPr>
          <a:lstStyle/>
          <a:p>
            <a:pPr>
              <a:lnSpc>
                <a:spcPct val="120000"/>
              </a:lnSpc>
            </a:pPr>
            <a:r>
              <a:rPr sz="2000" dirty="0">
                <a:solidFill>
                  <a:schemeClr val="bg1"/>
                </a:solidFill>
                <a:ea typeface="微软雅黑" panose="020B0503020204020204" pitchFamily="34" charset="-122"/>
              </a:rPr>
              <a:t>那么作为爬虫开发者，如何在使用爬虫时避免进局子的厄运呢？</a:t>
            </a:r>
            <a:endParaRPr sz="2000" dirty="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11055"/>
            <a:ext cx="2572519" cy="241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ea typeface="微软雅黑" panose="020B0503020204020204" pitchFamily="34" charset="-122"/>
            </a:endParaRPr>
          </a:p>
        </p:txBody>
      </p:sp>
      <p:sp>
        <p:nvSpPr>
          <p:cNvPr id="10" name="矩形 9"/>
          <p:cNvSpPr/>
          <p:nvPr/>
        </p:nvSpPr>
        <p:spPr>
          <a:xfrm>
            <a:off x="8862874" y="2011055"/>
            <a:ext cx="3325951" cy="241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ea typeface="微软雅黑" panose="020B0503020204020204" pitchFamily="34" charset="-122"/>
            </a:endParaRPr>
          </a:p>
        </p:txBody>
      </p:sp>
      <p:sp>
        <p:nvSpPr>
          <p:cNvPr id="3" name="标题 2"/>
          <p:cNvSpPr>
            <a:spLocks noGrp="1"/>
          </p:cNvSpPr>
          <p:nvPr>
            <p:ph type="title"/>
          </p:nvPr>
        </p:nvSpPr>
        <p:spPr/>
        <p:txBody>
          <a:bodyPr/>
          <a:lstStyle/>
          <a:p>
            <a:pPr>
              <a:lnSpc>
                <a:spcPct val="120000"/>
              </a:lnSpc>
            </a:pPr>
            <a:r>
              <a:rPr lang="zh-CN" altLang="en-US">
                <a:latin typeface="微软雅黑" panose="020B0503020204020204" pitchFamily="34" charset="-122"/>
                <a:ea typeface="微软雅黑" panose="020B0503020204020204" pitchFamily="34" charset="-122"/>
                <a:sym typeface="+mn-ea"/>
              </a:rPr>
              <a:t>爬虫合法性</a:t>
            </a:r>
            <a:endParaRPr lang="zh-CN" altLang="en-US" dirty="0">
              <a:ea typeface="微软雅黑" panose="020B0503020204020204" pitchFamily="34" charset="-122"/>
            </a:endParaRPr>
          </a:p>
        </p:txBody>
      </p:sp>
      <p:sp>
        <p:nvSpPr>
          <p:cNvPr id="4" name="矩形 3"/>
          <p:cNvSpPr/>
          <p:nvPr/>
        </p:nvSpPr>
        <p:spPr>
          <a:xfrm>
            <a:off x="2811145" y="1635760"/>
            <a:ext cx="6051550" cy="2416810"/>
          </a:xfrm>
          <a:prstGeom prst="rect">
            <a:avLst/>
          </a:prstGeom>
          <a:ln w="12700">
            <a:noFill/>
            <a:prstDash val="lgDashDotDot"/>
          </a:ln>
        </p:spPr>
        <p:txBody>
          <a:bodyPr wrap="square">
            <a:noAutofit/>
          </a:bodyPr>
          <a:lstStyle/>
          <a:p>
            <a:pPr>
              <a:lnSpc>
                <a:spcPct val="180000"/>
              </a:lnSpc>
            </a:pPr>
            <a:r>
              <a:rPr sz="1800" dirty="0">
                <a:solidFill>
                  <a:srgbClr val="6F7170"/>
                </a:solidFill>
                <a:latin typeface="微软雅黑" panose="020B0503020204020204" pitchFamily="34" charset="-122"/>
                <a:ea typeface="微软雅黑" panose="020B0503020204020204" pitchFamily="34" charset="-122"/>
              </a:rPr>
              <a:t>可以说在我们身边的网络上已经密密麻麻爬满了各种网络爬虫，它们善恶不同，各怀心思。而越是每个人切身利益所在的地方，就越是爬满了爬虫。所以爬虫是趋利的，它们永远会向有利益的地方爬行。技术本身是无罪的，问题往往出在人无限的欲望上。因此爬虫开发者的道德自持和企业经营者的良知才是避免触碰法律底线的根本所在。</a:t>
            </a:r>
            <a:endParaRPr sz="1800" dirty="0">
              <a:solidFill>
                <a:srgbClr val="6F7170"/>
              </a:solidFill>
              <a:latin typeface="微软雅黑" panose="020B0503020204020204" pitchFamily="34" charset="-122"/>
              <a:ea typeface="微软雅黑" panose="020B0503020204020204" pitchFamily="34" charset="-122"/>
            </a:endParaRPr>
          </a:p>
        </p:txBody>
      </p:sp>
      <p:sp>
        <p:nvSpPr>
          <p:cNvPr id="5" name="矩形 4"/>
          <p:cNvSpPr/>
          <p:nvPr/>
        </p:nvSpPr>
        <p:spPr>
          <a:xfrm>
            <a:off x="548640" y="2841625"/>
            <a:ext cx="1540510" cy="755650"/>
          </a:xfrm>
          <a:prstGeom prst="rect">
            <a:avLst/>
          </a:prstGeom>
        </p:spPr>
        <p:txBody>
          <a:bodyPr wrap="square">
            <a:spAutoFit/>
          </a:bodyPr>
          <a:lstStyle/>
          <a:p>
            <a:pPr>
              <a:lnSpc>
                <a:spcPct val="120000"/>
              </a:lnSpc>
            </a:pPr>
            <a:r>
              <a:rPr lang="zh-CN" altLang="en-US" sz="3600" b="1" dirty="0">
                <a:solidFill>
                  <a:schemeClr val="bg1"/>
                </a:solidFill>
                <a:ea typeface="微软雅黑" panose="020B0503020204020204" pitchFamily="34" charset="-122"/>
              </a:rPr>
              <a:t>总结：</a:t>
            </a:r>
            <a:endParaRPr lang="zh-CN" altLang="en-US" sz="3600" b="1" dirty="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029832" y="1265238"/>
            <a:ext cx="8286435" cy="4327524"/>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4000" dirty="0">
                <a:ea typeface="微软雅黑" panose="020B0503020204020204" pitchFamily="34" charset="-122"/>
                <a:sym typeface="+mn-ea"/>
              </a:rPr>
              <a:t> </a:t>
            </a:r>
            <a:r>
              <a:rPr lang="zh-CN" altLang="en-US" sz="4000" dirty="0">
                <a:latin typeface="微软雅黑" panose="020B0503020204020204" pitchFamily="34" charset="-122"/>
                <a:ea typeface="微软雅黑" panose="020B0503020204020204" pitchFamily="34" charset="-122"/>
                <a:sym typeface="+mn-ea"/>
              </a:rPr>
              <a:t>爬虫的分类</a:t>
            </a:r>
            <a:endParaRPr sz="4000" dirty="0">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爬虫的</a:t>
            </a:r>
            <a:r>
              <a:rPr lang="zh-CN" altLang="en-US" dirty="0">
                <a:latin typeface="微软雅黑" panose="020B0503020204020204" pitchFamily="34" charset="-122"/>
                <a:ea typeface="微软雅黑" panose="020B0503020204020204" pitchFamily="34" charset="-122"/>
              </a:rPr>
              <a:t>分类</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13242" r="19648"/>
          <a:stretch>
            <a:fillRect/>
          </a:stretch>
        </p:blipFill>
        <p:spPr>
          <a:xfrm>
            <a:off x="9187288" y="2127691"/>
            <a:ext cx="2124508" cy="3165703"/>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5124" y="2136231"/>
            <a:ext cx="2108359" cy="3165703"/>
          </a:xfrm>
          <a:prstGeom prst="rect">
            <a:avLst/>
          </a:prstGeom>
        </p:spPr>
      </p:pic>
      <p:grpSp>
        <p:nvGrpSpPr>
          <p:cNvPr id="58" name="组合 57"/>
          <p:cNvGrpSpPr/>
          <p:nvPr/>
        </p:nvGrpSpPr>
        <p:grpSpPr>
          <a:xfrm>
            <a:off x="964524" y="1537972"/>
            <a:ext cx="6141291" cy="765174"/>
            <a:chOff x="964524" y="1537972"/>
            <a:chExt cx="6141291" cy="765174"/>
          </a:xfrm>
        </p:grpSpPr>
        <p:cxnSp>
          <p:nvCxnSpPr>
            <p:cNvPr id="12" name="MH_Other_1"/>
            <p:cNvCxnSpPr/>
            <p:nvPr>
              <p:custDataLst>
                <p:tags r:id="rId3"/>
              </p:custDataLst>
            </p:nvPr>
          </p:nvCxnSpPr>
          <p:spPr>
            <a:xfrm>
              <a:off x="964524" y="1790240"/>
              <a:ext cx="538339" cy="512906"/>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MH_Other_2"/>
            <p:cNvSpPr/>
            <p:nvPr>
              <p:custDataLst>
                <p:tags r:id="rId4"/>
              </p:custDataLst>
            </p:nvPr>
          </p:nvSpPr>
          <p:spPr>
            <a:xfrm>
              <a:off x="1142959" y="1673862"/>
              <a:ext cx="873760" cy="513080"/>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normAutofit fontScale="87500"/>
            </a:bodyPr>
            <a:lstStyle/>
            <a:p>
              <a:pPr algn="ctr">
                <a:defRPr/>
              </a:pPr>
              <a:r>
                <a:rPr lang="en-US" altLang="zh-CN" sz="2800" b="1" dirty="0">
                  <a:solidFill>
                    <a:srgbClr val="FFFFFF"/>
                  </a:solidFill>
                  <a:ea typeface="黑体" panose="02010609060101010101" charset="-122"/>
                </a:rPr>
                <a:t>01</a:t>
              </a:r>
              <a:endParaRPr lang="zh-CN" altLang="en-US" sz="2800" b="1" dirty="0">
                <a:solidFill>
                  <a:srgbClr val="FFFFFF"/>
                </a:solidFill>
                <a:ea typeface="黑体" panose="02010609060101010101" charset="-122"/>
              </a:endParaRPr>
            </a:p>
          </p:txBody>
        </p:sp>
        <p:sp>
          <p:nvSpPr>
            <p:cNvPr id="14" name="MH_SubTitle_1"/>
            <p:cNvSpPr txBox="1">
              <a:spLocks noChangeArrowheads="1"/>
            </p:cNvSpPr>
            <p:nvPr>
              <p:custDataLst>
                <p:tags r:id="rId5"/>
              </p:custDataLst>
            </p:nvPr>
          </p:nvSpPr>
          <p:spPr bwMode="auto">
            <a:xfrm>
              <a:off x="1975015" y="1537972"/>
              <a:ext cx="513080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dirty="0">
                  <a:latin typeface="微软雅黑" panose="020B0503020204020204" pitchFamily="34" charset="-122"/>
                  <a:ea typeface="微软雅黑" panose="020B0503020204020204" pitchFamily="34" charset="-122"/>
                </a:rPr>
                <a:t>通用网络爬虫（General Purpose Web Crawler）</a:t>
              </a:r>
              <a:endParaRPr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502863" y="2303146"/>
              <a:ext cx="52484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964524" y="3038158"/>
            <a:ext cx="6141291" cy="763588"/>
            <a:chOff x="964524" y="3038158"/>
            <a:chExt cx="6141291" cy="763588"/>
          </a:xfrm>
        </p:grpSpPr>
        <p:cxnSp>
          <p:nvCxnSpPr>
            <p:cNvPr id="15" name="MH_Other_3"/>
            <p:cNvCxnSpPr/>
            <p:nvPr>
              <p:custDataLst>
                <p:tags r:id="rId6"/>
              </p:custDataLst>
            </p:nvPr>
          </p:nvCxnSpPr>
          <p:spPr>
            <a:xfrm>
              <a:off x="964524" y="3290167"/>
              <a:ext cx="537836" cy="51157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MH_Other_4"/>
            <p:cNvSpPr/>
            <p:nvPr>
              <p:custDataLst>
                <p:tags r:id="rId7"/>
              </p:custDataLst>
            </p:nvPr>
          </p:nvSpPr>
          <p:spPr>
            <a:xfrm>
              <a:off x="1142959" y="3182938"/>
              <a:ext cx="873760" cy="502920"/>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normAutofit fontScale="87500"/>
            </a:bodyPr>
            <a:lstStyle/>
            <a:p>
              <a:pPr algn="ctr">
                <a:defRPr/>
              </a:pPr>
              <a:r>
                <a:rPr lang="en-US" altLang="zh-CN" sz="2800" b="1" dirty="0">
                  <a:solidFill>
                    <a:srgbClr val="FFFFFF"/>
                  </a:solidFill>
                  <a:ea typeface="黑体" panose="02010609060101010101" charset="-122"/>
                </a:rPr>
                <a:t>02</a:t>
              </a:r>
              <a:endParaRPr lang="zh-CN" altLang="en-US" sz="2800" b="1" dirty="0">
                <a:solidFill>
                  <a:srgbClr val="FFFFFF"/>
                </a:solidFill>
                <a:ea typeface="黑体" panose="02010609060101010101" charset="-122"/>
              </a:endParaRPr>
            </a:p>
          </p:txBody>
        </p:sp>
        <p:sp>
          <p:nvSpPr>
            <p:cNvPr id="17" name="MH_SubTitle_2"/>
            <p:cNvSpPr txBox="1">
              <a:spLocks noChangeArrowheads="1"/>
            </p:cNvSpPr>
            <p:nvPr>
              <p:custDataLst>
                <p:tags r:id="rId8"/>
              </p:custDataLst>
            </p:nvPr>
          </p:nvSpPr>
          <p:spPr bwMode="auto">
            <a:xfrm>
              <a:off x="1975015" y="3038158"/>
              <a:ext cx="51308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聚焦网络爬虫（Focused Crawler</a:t>
              </a:r>
              <a:endParaRPr lang="zh-CN" altLang="en-US"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1502863" y="3801746"/>
              <a:ext cx="52484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64524" y="4536759"/>
            <a:ext cx="6141291" cy="765175"/>
            <a:chOff x="964524" y="4536759"/>
            <a:chExt cx="6141291" cy="765175"/>
          </a:xfrm>
        </p:grpSpPr>
        <p:cxnSp>
          <p:nvCxnSpPr>
            <p:cNvPr id="18" name="MH_Other_5"/>
            <p:cNvCxnSpPr/>
            <p:nvPr>
              <p:custDataLst>
                <p:tags r:id="rId9"/>
              </p:custDataLst>
            </p:nvPr>
          </p:nvCxnSpPr>
          <p:spPr>
            <a:xfrm>
              <a:off x="964524" y="4790354"/>
              <a:ext cx="537837" cy="511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MH_Other_6"/>
            <p:cNvSpPr/>
            <p:nvPr>
              <p:custDataLst>
                <p:tags r:id="rId10"/>
              </p:custDataLst>
            </p:nvPr>
          </p:nvSpPr>
          <p:spPr>
            <a:xfrm>
              <a:off x="1142959" y="4682174"/>
              <a:ext cx="873760" cy="503555"/>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normAutofit fontScale="87500"/>
            </a:bodyPr>
            <a:lstStyle/>
            <a:p>
              <a:pPr algn="ctr">
                <a:defRPr/>
              </a:pPr>
              <a:r>
                <a:rPr lang="en-US" altLang="zh-CN" sz="2800" b="1" dirty="0">
                  <a:solidFill>
                    <a:srgbClr val="FFFFFF"/>
                  </a:solidFill>
                  <a:ea typeface="黑体" panose="02010609060101010101" charset="-122"/>
                </a:rPr>
                <a:t>03</a:t>
              </a:r>
              <a:endParaRPr lang="zh-CN" altLang="en-US" sz="2800" b="1" dirty="0">
                <a:solidFill>
                  <a:srgbClr val="FFFFFF"/>
                </a:solidFill>
                <a:ea typeface="黑体" panose="02010609060101010101" charset="-122"/>
              </a:endParaRPr>
            </a:p>
          </p:txBody>
        </p:sp>
        <p:sp>
          <p:nvSpPr>
            <p:cNvPr id="20" name="MH_SubTitle_3"/>
            <p:cNvSpPr txBox="1">
              <a:spLocks noChangeArrowheads="1"/>
            </p:cNvSpPr>
            <p:nvPr>
              <p:custDataLst>
                <p:tags r:id="rId11"/>
              </p:custDataLst>
            </p:nvPr>
          </p:nvSpPr>
          <p:spPr bwMode="auto">
            <a:xfrm>
              <a:off x="1975015" y="4536759"/>
              <a:ext cx="51308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增量式网络爬虫（Incremental Web Crawler）</a:t>
              </a:r>
              <a:endParaRPr lang="zh-CN" altLang="en-US" dirty="0">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1470585" y="5288758"/>
              <a:ext cx="51981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b="9307"/>
          <a:stretch>
            <a:fillRect/>
          </a:stretch>
        </p:blipFill>
        <p:spPr>
          <a:xfrm>
            <a:off x="6141345" y="1220262"/>
            <a:ext cx="4874631" cy="3395282"/>
          </a:xfrm>
          <a:prstGeom prst="rect">
            <a:avLst/>
          </a:prstGeom>
        </p:spPr>
      </p:pic>
      <p:sp>
        <p:nvSpPr>
          <p:cNvPr id="11" name="矩形 10"/>
          <p:cNvSpPr/>
          <p:nvPr/>
        </p:nvSpPr>
        <p:spPr>
          <a:xfrm>
            <a:off x="1377334" y="1220262"/>
            <a:ext cx="101235" cy="4334051"/>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2" name="矩形 11"/>
          <p:cNvSpPr/>
          <p:nvPr/>
        </p:nvSpPr>
        <p:spPr>
          <a:xfrm>
            <a:off x="1377334" y="1220262"/>
            <a:ext cx="4606714" cy="127994"/>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3" name="文本框 19"/>
          <p:cNvSpPr txBox="1"/>
          <p:nvPr/>
        </p:nvSpPr>
        <p:spPr>
          <a:xfrm>
            <a:off x="1476909" y="3258976"/>
            <a:ext cx="4507139" cy="893318"/>
          </a:xfrm>
          <a:prstGeom prst="rect">
            <a:avLst/>
          </a:prstGeom>
          <a:solidFill>
            <a:srgbClr val="6F7170"/>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爬虫</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4" name="文本框 19"/>
          <p:cNvSpPr txBox="1"/>
          <p:nvPr/>
        </p:nvSpPr>
        <p:spPr>
          <a:xfrm>
            <a:off x="1476909" y="1854394"/>
            <a:ext cx="4507139" cy="898444"/>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为什么要学习</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爬虫</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5" name="文本框 19"/>
          <p:cNvSpPr txBox="1"/>
          <p:nvPr/>
        </p:nvSpPr>
        <p:spPr>
          <a:xfrm>
            <a:off x="1476908" y="4660995"/>
            <a:ext cx="9539069" cy="893318"/>
          </a:xfrm>
          <a:prstGeom prst="rect">
            <a:avLst/>
          </a:prstGeom>
          <a:solidFill>
            <a:srgbClr val="E2231A"/>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爬虫入门</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6" name="KSO_Shape"/>
          <p:cNvSpPr/>
          <p:nvPr/>
        </p:nvSpPr>
        <p:spPr bwMode="auto">
          <a:xfrm>
            <a:off x="1635867" y="2049051"/>
            <a:ext cx="432181" cy="493592"/>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7" name="KSO_Shape"/>
          <p:cNvSpPr/>
          <p:nvPr/>
        </p:nvSpPr>
        <p:spPr bwMode="auto">
          <a:xfrm>
            <a:off x="1618027" y="4882951"/>
            <a:ext cx="450021" cy="44940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8" name="KSO_Shape"/>
          <p:cNvSpPr/>
          <p:nvPr/>
        </p:nvSpPr>
        <p:spPr bwMode="auto">
          <a:xfrm>
            <a:off x="1635867" y="3551954"/>
            <a:ext cx="376799" cy="378803"/>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029832" y="1265238"/>
            <a:ext cx="8286435" cy="4327524"/>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4000" dirty="0">
                <a:ea typeface="微软雅黑" panose="020B0503020204020204" pitchFamily="34" charset="-122"/>
                <a:sym typeface="+mn-ea"/>
              </a:rPr>
              <a:t> </a:t>
            </a:r>
            <a:r>
              <a:rPr lang="en-US" altLang="zh-CN" sz="4000" dirty="0">
                <a:latin typeface="微软雅黑" panose="020B0503020204020204" pitchFamily="34" charset="-122"/>
                <a:ea typeface="微软雅黑" panose="020B0503020204020204" pitchFamily="34" charset="-122"/>
                <a:sym typeface="+mn-ea"/>
              </a:rPr>
              <a:t>http &amp; </a:t>
            </a:r>
            <a:r>
              <a:rPr lang="en-US" altLang="zh-CN" sz="4000" dirty="0">
                <a:latin typeface="微软雅黑" panose="020B0503020204020204" pitchFamily="34" charset="-122"/>
                <a:ea typeface="微软雅黑" panose="020B0503020204020204" pitchFamily="34" charset="-122"/>
                <a:sym typeface="+mn-ea"/>
              </a:rPr>
              <a:t>https</a:t>
            </a:r>
            <a:endParaRPr lang="en-US" altLang="zh-CN" sz="40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altLang="zh-CN">
                <a:ea typeface="微软雅黑" panose="020B0503020204020204" pitchFamily="34" charset="-122"/>
              </a:rPr>
              <a:t>http</a:t>
            </a:r>
            <a:r>
              <a:rPr lang="zh-CN" altLang="en-US">
                <a:ea typeface="微软雅黑" panose="020B0503020204020204" pitchFamily="34" charset="-122"/>
              </a:rPr>
              <a:t>协议</a:t>
            </a:r>
            <a:endParaRPr altLang="zh-CN">
              <a:ea typeface="微软雅黑" panose="020B0503020204020204" pitchFamily="34" charset="-122"/>
            </a:endParaRPr>
          </a:p>
        </p:txBody>
      </p:sp>
      <p:sp>
        <p:nvSpPr>
          <p:cNvPr id="24" name="矩形 23"/>
          <p:cNvSpPr/>
          <p:nvPr/>
        </p:nvSpPr>
        <p:spPr>
          <a:xfrm>
            <a:off x="996315" y="2141855"/>
            <a:ext cx="7188200" cy="3230245"/>
          </a:xfrm>
          <a:prstGeom prst="rect">
            <a:avLst/>
          </a:prstGeom>
        </p:spPr>
        <p:txBody>
          <a:bodyPr wrap="square">
            <a:spAutoFit/>
          </a:bodyPr>
          <a:lstStyle/>
          <a:p>
            <a:pPr>
              <a:lnSpc>
                <a:spcPct val="170000"/>
              </a:lnSpc>
            </a:pPr>
            <a:r>
              <a:rPr lang="zh-CN" altLang="en-US" sz="2000" dirty="0">
                <a:latin typeface="Arial" panose="020B0604020202020204" pitchFamily="34" charset="0"/>
                <a:ea typeface="微软雅黑" panose="020B0503020204020204" pitchFamily="34" charset="-122"/>
              </a:rPr>
              <a:t>超文本传输协议（Hyper Text Transfer Protocol，HTTP）是一个简单的请求-响应协议，它通常运行在TCP之上。它指定了客户端可能发送给服务器什么样的消息以及得到什么样的响应。请求和响应消息的头以ASCII形式给出；而消息内容则具有一个类似MIME的格式。这个简单模型是早期Web成功的有功之臣，因为它使开发和部署非常地直截了当。</a:t>
            </a:r>
            <a:endParaRPr lang="zh-CN" altLang="en-US" sz="2000" dirty="0">
              <a:latin typeface="Arial" panose="020B0604020202020204" pitchFamily="34" charset="0"/>
              <a:ea typeface="微软雅黑" panose="020B0503020204020204" pitchFamily="34" charset="-122"/>
            </a:endParaRPr>
          </a:p>
        </p:txBody>
      </p:sp>
      <p:sp>
        <p:nvSpPr>
          <p:cNvPr id="12" name="矩形 11"/>
          <p:cNvSpPr/>
          <p:nvPr/>
        </p:nvSpPr>
        <p:spPr>
          <a:xfrm>
            <a:off x="0" y="1279946"/>
            <a:ext cx="12188825"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7" name="矩形 26"/>
          <p:cNvSpPr/>
          <p:nvPr/>
        </p:nvSpPr>
        <p:spPr>
          <a:xfrm>
            <a:off x="124" y="5985808"/>
            <a:ext cx="11749553"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pic>
        <p:nvPicPr>
          <p:cNvPr id="100" name="图片 99"/>
          <p:cNvPicPr/>
          <p:nvPr/>
        </p:nvPicPr>
        <p:blipFill>
          <a:blip r:embed="rId1"/>
          <a:stretch>
            <a:fillRect/>
          </a:stretch>
        </p:blipFill>
        <p:spPr>
          <a:xfrm>
            <a:off x="8954135" y="1885315"/>
            <a:ext cx="2484120" cy="3486785"/>
          </a:xfrm>
          <a:prstGeom prst="rect">
            <a:avLst/>
          </a:prstGeom>
          <a:noFill/>
          <a:ln w="9525">
            <a:noFill/>
          </a:ln>
        </p:spPr>
      </p:pic>
      <p:sp>
        <p:nvSpPr>
          <p:cNvPr id="13" name="文本框 19"/>
          <p:cNvSpPr txBox="1"/>
          <p:nvPr/>
        </p:nvSpPr>
        <p:spPr>
          <a:xfrm>
            <a:off x="0" y="1337945"/>
            <a:ext cx="4244340" cy="557530"/>
          </a:xfrm>
          <a:prstGeom prst="rect">
            <a:avLst/>
          </a:prstGeom>
          <a:solidFill>
            <a:schemeClr val="accent1"/>
          </a:solidFill>
        </p:spPr>
        <p:txBody>
          <a:bodyPr wrap="square" rtlCol="0" anchor="ctr">
            <a:noAutofit/>
          </a:bodyPr>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http</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协议</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r="4662"/>
          <a:stretch>
            <a:fillRect/>
          </a:stretch>
        </p:blipFill>
        <p:spPr>
          <a:xfrm>
            <a:off x="6141346" y="1220262"/>
            <a:ext cx="4874997" cy="3395280"/>
          </a:xfrm>
          <a:prstGeom prst="rect">
            <a:avLst/>
          </a:prstGeom>
        </p:spPr>
      </p:pic>
      <p:sp>
        <p:nvSpPr>
          <p:cNvPr id="11" name="矩形 10"/>
          <p:cNvSpPr/>
          <p:nvPr/>
        </p:nvSpPr>
        <p:spPr>
          <a:xfrm>
            <a:off x="1377334" y="1220262"/>
            <a:ext cx="101235" cy="4334051"/>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2" name="矩形 11"/>
          <p:cNvSpPr/>
          <p:nvPr/>
        </p:nvSpPr>
        <p:spPr>
          <a:xfrm>
            <a:off x="1377334" y="1220262"/>
            <a:ext cx="4606714" cy="127994"/>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3" name="文本框 19"/>
          <p:cNvSpPr txBox="1"/>
          <p:nvPr/>
        </p:nvSpPr>
        <p:spPr>
          <a:xfrm>
            <a:off x="1476909" y="3258976"/>
            <a:ext cx="4507139" cy="893318"/>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爬虫</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9"/>
          <p:cNvSpPr txBox="1"/>
          <p:nvPr/>
        </p:nvSpPr>
        <p:spPr>
          <a:xfrm>
            <a:off x="1476909" y="1854394"/>
            <a:ext cx="4507139" cy="898444"/>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为什么要学习</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爬虫</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9"/>
          <p:cNvSpPr txBox="1"/>
          <p:nvPr/>
        </p:nvSpPr>
        <p:spPr>
          <a:xfrm>
            <a:off x="1476908" y="4660995"/>
            <a:ext cx="9539069" cy="893318"/>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爬虫入门</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6" name="KSO_Shape"/>
          <p:cNvSpPr/>
          <p:nvPr/>
        </p:nvSpPr>
        <p:spPr bwMode="auto">
          <a:xfrm>
            <a:off x="1635867" y="2049051"/>
            <a:ext cx="432181" cy="493592"/>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7" name="KSO_Shape"/>
          <p:cNvSpPr/>
          <p:nvPr/>
        </p:nvSpPr>
        <p:spPr bwMode="auto">
          <a:xfrm>
            <a:off x="1618027" y="4882951"/>
            <a:ext cx="450021" cy="44940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8" name="KSO_Shape"/>
          <p:cNvSpPr/>
          <p:nvPr/>
        </p:nvSpPr>
        <p:spPr bwMode="auto">
          <a:xfrm>
            <a:off x="1635867" y="3551954"/>
            <a:ext cx="376799" cy="378803"/>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altLang="zh-CN">
                <a:ea typeface="微软雅黑" panose="020B0503020204020204" pitchFamily="34" charset="-122"/>
              </a:rPr>
              <a:t>http</a:t>
            </a:r>
            <a:r>
              <a:rPr lang="zh-CN" altLang="en-US">
                <a:ea typeface="微软雅黑" panose="020B0503020204020204" pitchFamily="34" charset="-122"/>
              </a:rPr>
              <a:t>协议</a:t>
            </a:r>
            <a:endParaRPr altLang="zh-CN">
              <a:ea typeface="微软雅黑" panose="020B0503020204020204" pitchFamily="34" charset="-122"/>
            </a:endParaRPr>
          </a:p>
        </p:txBody>
      </p:sp>
      <p:sp>
        <p:nvSpPr>
          <p:cNvPr id="24" name="矩形 23"/>
          <p:cNvSpPr/>
          <p:nvPr/>
        </p:nvSpPr>
        <p:spPr>
          <a:xfrm>
            <a:off x="304800" y="2141855"/>
            <a:ext cx="8528050" cy="4326890"/>
          </a:xfrm>
          <a:prstGeom prst="rect">
            <a:avLst/>
          </a:prstGeom>
        </p:spPr>
        <p:txBody>
          <a:bodyPr wrap="square">
            <a:spAutoFit/>
          </a:bodyPr>
          <a:lstStyle/>
          <a:p>
            <a:pPr>
              <a:lnSpc>
                <a:spcPct val="170000"/>
              </a:lnSpc>
            </a:pPr>
            <a:r>
              <a:rPr lang="en-US" altLang="zh-CN" sz="1800" dirty="0">
                <a:latin typeface="Arial" panose="020B0604020202020204" pitchFamily="34" charset="0"/>
                <a:ea typeface="微软雅黑" panose="020B0503020204020204" pitchFamily="34" charset="-122"/>
              </a:rPr>
              <a:t>      </a:t>
            </a:r>
            <a:r>
              <a:rPr lang="zh-CN" altLang="en-US" sz="1800" dirty="0">
                <a:latin typeface="Arial" panose="020B0604020202020204" pitchFamily="34" charset="0"/>
                <a:ea typeface="微软雅黑" panose="020B0503020204020204" pitchFamily="34" charset="-122"/>
              </a:rPr>
              <a:t>HTTP是应用层协议，同其他应用层协议一样，是为了实现某一类具体应用的协议，并由某一运行在用户空间的应用程序来实现其功能。HTTP是一种</a:t>
            </a:r>
            <a:r>
              <a:rPr lang="zh-CN" altLang="en-US" sz="1800" dirty="0">
                <a:solidFill>
                  <a:srgbClr val="FF0000"/>
                </a:solidFill>
                <a:latin typeface="Arial" panose="020B0604020202020204" pitchFamily="34" charset="0"/>
                <a:ea typeface="微软雅黑" panose="020B0503020204020204" pitchFamily="34" charset="-122"/>
              </a:rPr>
              <a:t>协议规范</a:t>
            </a:r>
            <a:r>
              <a:rPr lang="zh-CN" altLang="en-US" sz="1800" dirty="0">
                <a:latin typeface="Arial" panose="020B0604020202020204" pitchFamily="34" charset="0"/>
                <a:ea typeface="微软雅黑" panose="020B0503020204020204" pitchFamily="34" charset="-122"/>
              </a:rPr>
              <a:t>，这种规范记录在文档上，为真正通过HTTP进行通信的HTTP的实现程序。</a:t>
            </a:r>
            <a:endParaRPr lang="zh-CN" altLang="en-US" sz="1800" dirty="0">
              <a:latin typeface="Arial" panose="020B0604020202020204" pitchFamily="34" charset="0"/>
              <a:ea typeface="微软雅黑" panose="020B0503020204020204" pitchFamily="34" charset="-122"/>
            </a:endParaRPr>
          </a:p>
          <a:p>
            <a:pPr>
              <a:lnSpc>
                <a:spcPct val="170000"/>
              </a:lnSpc>
            </a:pPr>
            <a:r>
              <a:rPr lang="en-US" altLang="zh-CN" sz="1800" dirty="0">
                <a:latin typeface="Arial" panose="020B0604020202020204" pitchFamily="34" charset="0"/>
                <a:ea typeface="微软雅黑" panose="020B0503020204020204" pitchFamily="34" charset="-122"/>
              </a:rPr>
              <a:t>      </a:t>
            </a:r>
            <a:r>
              <a:rPr lang="zh-CN" altLang="en-US" sz="1800" dirty="0">
                <a:latin typeface="Arial" panose="020B0604020202020204" pitchFamily="34" charset="0"/>
                <a:ea typeface="微软雅黑" panose="020B0503020204020204" pitchFamily="34" charset="-122"/>
              </a:rPr>
              <a:t>HTTP是基于</a:t>
            </a:r>
            <a:r>
              <a:rPr lang="zh-CN" altLang="en-US" sz="1800" dirty="0">
                <a:solidFill>
                  <a:srgbClr val="FF0000"/>
                </a:solidFill>
                <a:latin typeface="Arial" panose="020B0604020202020204" pitchFamily="34" charset="0"/>
                <a:ea typeface="微软雅黑" panose="020B0503020204020204" pitchFamily="34" charset="-122"/>
              </a:rPr>
              <a:t>B/S</a:t>
            </a:r>
            <a:r>
              <a:rPr lang="zh-CN" altLang="en-US" sz="1800" dirty="0">
                <a:latin typeface="Arial" panose="020B0604020202020204" pitchFamily="34" charset="0"/>
                <a:ea typeface="微软雅黑" panose="020B0503020204020204" pitchFamily="34" charset="-122"/>
              </a:rPr>
              <a:t>架构进行通信的，而HTTP的服务器端实现程序有httpd、nginx等，其客户端的实现程序主要是</a:t>
            </a:r>
            <a:r>
              <a:rPr lang="zh-CN" altLang="en-US" sz="1800" dirty="0">
                <a:solidFill>
                  <a:srgbClr val="FF0000"/>
                </a:solidFill>
                <a:latin typeface="Arial" panose="020B0604020202020204" pitchFamily="34" charset="0"/>
                <a:ea typeface="微软雅黑" panose="020B0503020204020204" pitchFamily="34" charset="-122"/>
              </a:rPr>
              <a:t>Web浏览器</a:t>
            </a:r>
            <a:r>
              <a:rPr lang="zh-CN" altLang="en-US" sz="1800" dirty="0">
                <a:latin typeface="Arial" panose="020B0604020202020204" pitchFamily="34" charset="0"/>
                <a:ea typeface="微软雅黑" panose="020B0503020204020204" pitchFamily="34" charset="-122"/>
              </a:rPr>
              <a:t>，例如Firefox、Internet Explorer、Google Chrome、Safari、Opera等，此外，客户端的命令行工具还有elink、curl等。Web服务是基于TCP的，因此为了能够随时响应客户端的请求，Web服务器需要监听在80/TCP端口。这样客户端浏览器和Web服务器之间就可以通过HTTP进行通信了。 </a:t>
            </a:r>
            <a:endParaRPr lang="zh-CN" altLang="en-US" sz="1800" dirty="0">
              <a:latin typeface="Arial" panose="020B0604020202020204" pitchFamily="34" charset="0"/>
              <a:ea typeface="微软雅黑" panose="020B0503020204020204" pitchFamily="34" charset="-122"/>
            </a:endParaRPr>
          </a:p>
        </p:txBody>
      </p:sp>
      <p:sp>
        <p:nvSpPr>
          <p:cNvPr id="12" name="矩形 11"/>
          <p:cNvSpPr/>
          <p:nvPr/>
        </p:nvSpPr>
        <p:spPr>
          <a:xfrm>
            <a:off x="0" y="1279946"/>
            <a:ext cx="12188825"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7" name="矩形 26"/>
          <p:cNvSpPr/>
          <p:nvPr/>
        </p:nvSpPr>
        <p:spPr>
          <a:xfrm>
            <a:off x="124" y="6392208"/>
            <a:ext cx="11749553"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文本框 19"/>
          <p:cNvSpPr txBox="1"/>
          <p:nvPr/>
        </p:nvSpPr>
        <p:spPr>
          <a:xfrm>
            <a:off x="0" y="1337945"/>
            <a:ext cx="4244340" cy="557530"/>
          </a:xfrm>
          <a:prstGeom prst="rect">
            <a:avLst/>
          </a:prstGeom>
          <a:solidFill>
            <a:schemeClr val="accent1"/>
          </a:solidFill>
        </p:spPr>
        <p:txBody>
          <a:bodyPr wrap="square" rtlCol="0" anchor="ctr">
            <a:noAutofit/>
          </a:bodyPr>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http</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协议</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101" name="图片 100"/>
          <p:cNvPicPr/>
          <p:nvPr/>
        </p:nvPicPr>
        <p:blipFill>
          <a:blip r:embed="rId1"/>
          <a:stretch>
            <a:fillRect/>
          </a:stretch>
        </p:blipFill>
        <p:spPr>
          <a:xfrm>
            <a:off x="9061450" y="2141855"/>
            <a:ext cx="2625090" cy="3446145"/>
          </a:xfrm>
          <a:prstGeom prst="rect">
            <a:avLst/>
          </a:prstGeom>
          <a:noFill/>
          <a:ln w="9525">
            <a:noFill/>
          </a:ln>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a:ea typeface="微软雅黑" panose="020B0503020204020204" pitchFamily="34" charset="-122"/>
              </a:rPr>
              <a:t>HTTP工作原理</a:t>
            </a:r>
            <a:endParaRPr>
              <a:ea typeface="微软雅黑" panose="020B0503020204020204" pitchFamily="34" charset="-122"/>
            </a:endParaRPr>
          </a:p>
        </p:txBody>
      </p:sp>
      <p:sp>
        <p:nvSpPr>
          <p:cNvPr id="4" name="矩形 3"/>
          <p:cNvSpPr/>
          <p:nvPr/>
        </p:nvSpPr>
        <p:spPr>
          <a:xfrm>
            <a:off x="3021965" y="5002530"/>
            <a:ext cx="6752590" cy="1585595"/>
          </a:xfrm>
          <a:prstGeom prst="rect">
            <a:avLst/>
          </a:prstGeom>
        </p:spPr>
        <p:txBody>
          <a:bodyPr wrap="square">
            <a:spAutoFit/>
          </a:bodyPr>
          <a:lstStyle/>
          <a:p>
            <a:pPr>
              <a:lnSpc>
                <a:spcPct val="180000"/>
              </a:lnSpc>
            </a:pPr>
            <a:r>
              <a:rPr sz="1800">
                <a:solidFill>
                  <a:srgbClr val="6F7170"/>
                </a:solidFill>
                <a:latin typeface="微软雅黑" panose="020B0503020204020204" pitchFamily="34" charset="-122"/>
                <a:ea typeface="微软雅黑" panose="020B0503020204020204" pitchFamily="34" charset="-122"/>
                <a:cs typeface="微软雅黑" panose="020B0503020204020204" pitchFamily="34" charset="-122"/>
              </a:rPr>
              <a:t>HTTP协议工作于客户端-服务端架构为上。浏览器作为HTTP客户端通过URL向HTTP服务端即WEB服务器发送所有请求。Web服务器根据接收到的请求后，向客户端发送响应信息。</a:t>
            </a:r>
            <a:endParaRPr sz="1800">
              <a:solidFill>
                <a:srgbClr val="6F717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623783" y="1683965"/>
            <a:ext cx="1710149" cy="607695"/>
          </a:xfrm>
          <a:prstGeom prst="rect">
            <a:avLst/>
          </a:prstGeom>
          <a:solidFill>
            <a:srgbClr val="E2231A"/>
          </a:solidFill>
        </p:spPr>
        <p:txBody>
          <a:bodyPr wrap="square">
            <a:spAutoFit/>
          </a:bodyPr>
          <a:lstStyle/>
          <a:p>
            <a:pPr>
              <a:lnSpc>
                <a:spcPct val="120000"/>
              </a:lnSpc>
            </a:pPr>
            <a:r>
              <a:rPr lang="zh-CN" altLang="en-US" sz="2800" dirty="0">
                <a:solidFill>
                  <a:schemeClr val="bg1"/>
                </a:solidFill>
                <a:ea typeface="微软雅黑" panose="020B0503020204020204" pitchFamily="34" charset="-122"/>
              </a:rPr>
              <a:t>工作原理</a:t>
            </a:r>
            <a:endParaRPr lang="zh-CN" altLang="en-US" sz="2800" dirty="0">
              <a:solidFill>
                <a:schemeClr val="bg1"/>
              </a:solidFill>
              <a:ea typeface="微软雅黑" panose="020B0503020204020204" pitchFamily="34" charset="-122"/>
            </a:endParaRPr>
          </a:p>
        </p:txBody>
      </p:sp>
      <p:sp>
        <p:nvSpPr>
          <p:cNvPr id="7" name="KSO_Shape"/>
          <p:cNvSpPr/>
          <p:nvPr/>
        </p:nvSpPr>
        <p:spPr bwMode="auto">
          <a:xfrm>
            <a:off x="4626546" y="1322662"/>
            <a:ext cx="1472881" cy="1102206"/>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defRPr/>
            </a:pPr>
            <a:endParaRPr lang="zh-CN" altLang="en-US" dirty="0">
              <a:solidFill>
                <a:srgbClr val="FFFFFF"/>
              </a:solidFill>
              <a:ea typeface="微软雅黑" panose="020B0503020204020204" pitchFamily="34" charset="-122"/>
            </a:endParaRPr>
          </a:p>
        </p:txBody>
      </p:sp>
      <p:cxnSp>
        <p:nvCxnSpPr>
          <p:cNvPr id="8" name="直接连接符 7"/>
          <p:cNvCxnSpPr/>
          <p:nvPr/>
        </p:nvCxnSpPr>
        <p:spPr>
          <a:xfrm>
            <a:off x="1701833" y="2545373"/>
            <a:ext cx="8795188" cy="0"/>
          </a:xfrm>
          <a:prstGeom prst="line">
            <a:avLst/>
          </a:prstGeom>
          <a:ln w="28575">
            <a:solidFill>
              <a:srgbClr val="E2231A"/>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623820" y="4923155"/>
            <a:ext cx="7646670" cy="1751330"/>
          </a:xfrm>
          <a:prstGeom prst="rect">
            <a:avLst/>
          </a:prstGeom>
          <a:noFill/>
          <a:ln>
            <a:solidFill>
              <a:srgbClr val="E2231A"/>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ea typeface="微软雅黑" panose="020B0503020204020204" pitchFamily="34" charset="-122"/>
            </a:endParaRPr>
          </a:p>
        </p:txBody>
      </p:sp>
      <p:pic>
        <p:nvPicPr>
          <p:cNvPr id="105" name="图片 104"/>
          <p:cNvPicPr/>
          <p:nvPr/>
        </p:nvPicPr>
        <p:blipFill>
          <a:blip r:embed="rId1"/>
          <a:stretch>
            <a:fillRect/>
          </a:stretch>
        </p:blipFill>
        <p:spPr>
          <a:xfrm>
            <a:off x="2800350" y="2805430"/>
            <a:ext cx="7196455" cy="1857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altLang="zh-CN">
                <a:ea typeface="微软雅黑" panose="020B0503020204020204" pitchFamily="34" charset="-122"/>
                <a:sym typeface="+mn-ea"/>
              </a:rPr>
              <a:t>http</a:t>
            </a:r>
            <a:r>
              <a:rPr lang="zh-CN" altLang="en-US">
                <a:ea typeface="微软雅黑" panose="020B0503020204020204" pitchFamily="34" charset="-122"/>
                <a:sym typeface="+mn-ea"/>
              </a:rPr>
              <a:t>协议</a:t>
            </a:r>
            <a:endParaRPr lang="en-US" altLang="zh-CN">
              <a:ea typeface="微软雅黑" panose="020B0503020204020204" pitchFamily="34" charset="-122"/>
            </a:endParaRPr>
          </a:p>
        </p:txBody>
      </p:sp>
      <p:sp>
        <p:nvSpPr>
          <p:cNvPr id="72" name="矩形 71"/>
          <p:cNvSpPr/>
          <p:nvPr/>
        </p:nvSpPr>
        <p:spPr>
          <a:xfrm>
            <a:off x="4852670" y="2340610"/>
            <a:ext cx="6036310" cy="2861310"/>
          </a:xfrm>
          <a:prstGeom prst="rect">
            <a:avLst/>
          </a:prstGeom>
          <a:ln w="12700">
            <a:solidFill>
              <a:schemeClr val="accent1"/>
            </a:solidFill>
            <a:prstDash val="lgDashDot"/>
          </a:ln>
        </p:spPr>
        <p:txBody>
          <a:bodyPr wrap="square" anchor="ctr">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在爬虫中常用的</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http</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请求头信息</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User-Agent：</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请求载体的身份标识，</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浏览器的身份标识字符串</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Connection：</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请求完毕后，是断开连接还是保持连接。客户端（浏览器）想要优先使用的连接类型。</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 name="直接连接符 8"/>
          <p:cNvCxnSpPr/>
          <p:nvPr/>
        </p:nvCxnSpPr>
        <p:spPr>
          <a:xfrm>
            <a:off x="4243603" y="1139377"/>
            <a:ext cx="0" cy="5262979"/>
          </a:xfrm>
          <a:prstGeom prst="line">
            <a:avLst/>
          </a:prstGeom>
          <a:ln w="25400">
            <a:solidFill>
              <a:schemeClr val="bg2"/>
            </a:solidFill>
            <a:prstDash val="lgDashDot"/>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74955" y="2080895"/>
            <a:ext cx="4018915" cy="2694305"/>
            <a:chOff x="290" y="2233"/>
            <a:chExt cx="6329" cy="4243"/>
          </a:xfrm>
        </p:grpSpPr>
        <p:sp>
          <p:nvSpPr>
            <p:cNvPr id="73" name="KSO_Shape"/>
            <p:cNvSpPr/>
            <p:nvPr/>
          </p:nvSpPr>
          <p:spPr bwMode="auto">
            <a:xfrm>
              <a:off x="2295" y="2233"/>
              <a:ext cx="2090" cy="3000"/>
            </a:xfrm>
            <a:custGeom>
              <a:avLst/>
              <a:gdLst>
                <a:gd name="T0" fmla="*/ 2147483646 w 78"/>
                <a:gd name="T1" fmla="*/ 2147483646 h 112"/>
                <a:gd name="T2" fmla="*/ 2147483646 w 78"/>
                <a:gd name="T3" fmla="*/ 2147483646 h 112"/>
                <a:gd name="T4" fmla="*/ 2147483646 w 78"/>
                <a:gd name="T5" fmla="*/ 2147483646 h 112"/>
                <a:gd name="T6" fmla="*/ 2147483646 w 78"/>
                <a:gd name="T7" fmla="*/ 2147483646 h 112"/>
                <a:gd name="T8" fmla="*/ 2147483646 w 78"/>
                <a:gd name="T9" fmla="*/ 2147483646 h 112"/>
                <a:gd name="T10" fmla="*/ 2147483646 w 78"/>
                <a:gd name="T11" fmla="*/ 2147483646 h 112"/>
                <a:gd name="T12" fmla="*/ 2147483646 w 78"/>
                <a:gd name="T13" fmla="*/ 2147483646 h 112"/>
                <a:gd name="T14" fmla="*/ 2147483646 w 78"/>
                <a:gd name="T15" fmla="*/ 2147483646 h 112"/>
                <a:gd name="T16" fmla="*/ 2147483646 w 78"/>
                <a:gd name="T17" fmla="*/ 2147483646 h 112"/>
                <a:gd name="T18" fmla="*/ 2147483646 w 78"/>
                <a:gd name="T19" fmla="*/ 2147483646 h 112"/>
                <a:gd name="T20" fmla="*/ 2147483646 w 78"/>
                <a:gd name="T21" fmla="*/ 2147483646 h 112"/>
                <a:gd name="T22" fmla="*/ 2147483646 w 78"/>
                <a:gd name="T23" fmla="*/ 2147483646 h 112"/>
                <a:gd name="T24" fmla="*/ 2147483646 w 78"/>
                <a:gd name="T25" fmla="*/ 2147483646 h 112"/>
                <a:gd name="T26" fmla="*/ 2147483646 w 78"/>
                <a:gd name="T27" fmla="*/ 2147483646 h 112"/>
                <a:gd name="T28" fmla="*/ 2147483646 w 78"/>
                <a:gd name="T29" fmla="*/ 2147483646 h 112"/>
                <a:gd name="T30" fmla="*/ 2147483646 w 78"/>
                <a:gd name="T31" fmla="*/ 2147483646 h 112"/>
                <a:gd name="T32" fmla="*/ 2147483646 w 78"/>
                <a:gd name="T33" fmla="*/ 2147483646 h 112"/>
                <a:gd name="T34" fmla="*/ 2147483646 w 78"/>
                <a:gd name="T35" fmla="*/ 2147483646 h 112"/>
                <a:gd name="T36" fmla="*/ 2147483646 w 78"/>
                <a:gd name="T37" fmla="*/ 2147483646 h 112"/>
                <a:gd name="T38" fmla="*/ 2147483646 w 78"/>
                <a:gd name="T39" fmla="*/ 2147483646 h 112"/>
                <a:gd name="T40" fmla="*/ 2147483646 w 78"/>
                <a:gd name="T41" fmla="*/ 2147483646 h 112"/>
                <a:gd name="T42" fmla="*/ 2147483646 w 78"/>
                <a:gd name="T43" fmla="*/ 2147483646 h 112"/>
                <a:gd name="T44" fmla="*/ 2147483646 w 78"/>
                <a:gd name="T45" fmla="*/ 2147483646 h 112"/>
                <a:gd name="T46" fmla="*/ 2147483646 w 78"/>
                <a:gd name="T47" fmla="*/ 2147483646 h 112"/>
                <a:gd name="T48" fmla="*/ 2147483646 w 78"/>
                <a:gd name="T49" fmla="*/ 2147483646 h 112"/>
                <a:gd name="T50" fmla="*/ 2147483646 w 78"/>
                <a:gd name="T51" fmla="*/ 2147483646 h 112"/>
                <a:gd name="T52" fmla="*/ 2147483646 w 78"/>
                <a:gd name="T53" fmla="*/ 2147483646 h 112"/>
                <a:gd name="T54" fmla="*/ 2147483646 w 78"/>
                <a:gd name="T55" fmla="*/ 2147483646 h 112"/>
                <a:gd name="T56" fmla="*/ 2147483646 w 78"/>
                <a:gd name="T57" fmla="*/ 2147483646 h 112"/>
                <a:gd name="T58" fmla="*/ 2147483646 w 78"/>
                <a:gd name="T59" fmla="*/ 2147483646 h 112"/>
                <a:gd name="T60" fmla="*/ 2147483646 w 78"/>
                <a:gd name="T61" fmla="*/ 2147483646 h 112"/>
                <a:gd name="T62" fmla="*/ 2147483646 w 78"/>
                <a:gd name="T63" fmla="*/ 2147483646 h 112"/>
                <a:gd name="T64" fmla="*/ 2147483646 w 78"/>
                <a:gd name="T65" fmla="*/ 2147483646 h 112"/>
                <a:gd name="T66" fmla="*/ 2147483646 w 78"/>
                <a:gd name="T67" fmla="*/ 2147483646 h 112"/>
                <a:gd name="T68" fmla="*/ 2147483646 w 78"/>
                <a:gd name="T69" fmla="*/ 2147483646 h 112"/>
                <a:gd name="T70" fmla="*/ 2147483646 w 78"/>
                <a:gd name="T71" fmla="*/ 2147483646 h 112"/>
                <a:gd name="T72" fmla="*/ 2147483646 w 78"/>
                <a:gd name="T73" fmla="*/ 2147483646 h 112"/>
                <a:gd name="T74" fmla="*/ 2147483646 w 78"/>
                <a:gd name="T75" fmla="*/ 2147483646 h 112"/>
                <a:gd name="T76" fmla="*/ 2147483646 w 78"/>
                <a:gd name="T77" fmla="*/ 2147483646 h 1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8" h="112">
                  <a:moveTo>
                    <a:pt x="21" y="36"/>
                  </a:moveTo>
                  <a:cubicBezTo>
                    <a:pt x="20" y="27"/>
                    <a:pt x="20" y="19"/>
                    <a:pt x="21" y="11"/>
                  </a:cubicBezTo>
                  <a:cubicBezTo>
                    <a:pt x="37" y="0"/>
                    <a:pt x="45" y="13"/>
                    <a:pt x="58" y="11"/>
                  </a:cubicBezTo>
                  <a:cubicBezTo>
                    <a:pt x="59" y="19"/>
                    <a:pt x="59" y="29"/>
                    <a:pt x="57" y="36"/>
                  </a:cubicBezTo>
                  <a:cubicBezTo>
                    <a:pt x="57" y="40"/>
                    <a:pt x="55" y="44"/>
                    <a:pt x="53" y="47"/>
                  </a:cubicBezTo>
                  <a:cubicBezTo>
                    <a:pt x="49" y="51"/>
                    <a:pt x="44" y="53"/>
                    <a:pt x="39" y="53"/>
                  </a:cubicBezTo>
                  <a:cubicBezTo>
                    <a:pt x="39" y="53"/>
                    <a:pt x="39" y="53"/>
                    <a:pt x="39" y="53"/>
                  </a:cubicBezTo>
                  <a:cubicBezTo>
                    <a:pt x="34" y="53"/>
                    <a:pt x="29" y="51"/>
                    <a:pt x="26" y="47"/>
                  </a:cubicBezTo>
                  <a:cubicBezTo>
                    <a:pt x="24" y="44"/>
                    <a:pt x="22" y="40"/>
                    <a:pt x="21" y="36"/>
                  </a:cubicBezTo>
                  <a:close/>
                  <a:moveTo>
                    <a:pt x="13" y="107"/>
                  </a:moveTo>
                  <a:cubicBezTo>
                    <a:pt x="67" y="107"/>
                    <a:pt x="67" y="107"/>
                    <a:pt x="67" y="107"/>
                  </a:cubicBezTo>
                  <a:cubicBezTo>
                    <a:pt x="64" y="112"/>
                    <a:pt x="64" y="112"/>
                    <a:pt x="64" y="112"/>
                  </a:cubicBezTo>
                  <a:cubicBezTo>
                    <a:pt x="16" y="112"/>
                    <a:pt x="16" y="112"/>
                    <a:pt x="16" y="112"/>
                  </a:cubicBezTo>
                  <a:cubicBezTo>
                    <a:pt x="13" y="107"/>
                    <a:pt x="13" y="107"/>
                    <a:pt x="13" y="107"/>
                  </a:cubicBezTo>
                  <a:close/>
                  <a:moveTo>
                    <a:pt x="70" y="67"/>
                  </a:moveTo>
                  <a:cubicBezTo>
                    <a:pt x="76" y="90"/>
                    <a:pt x="76" y="90"/>
                    <a:pt x="76" y="90"/>
                  </a:cubicBezTo>
                  <a:cubicBezTo>
                    <a:pt x="78" y="98"/>
                    <a:pt x="77" y="103"/>
                    <a:pt x="68" y="103"/>
                  </a:cubicBezTo>
                  <a:cubicBezTo>
                    <a:pt x="66" y="103"/>
                    <a:pt x="66" y="103"/>
                    <a:pt x="66" y="103"/>
                  </a:cubicBezTo>
                  <a:cubicBezTo>
                    <a:pt x="66" y="72"/>
                    <a:pt x="66" y="72"/>
                    <a:pt x="66" y="72"/>
                  </a:cubicBezTo>
                  <a:cubicBezTo>
                    <a:pt x="42" y="72"/>
                    <a:pt x="42" y="72"/>
                    <a:pt x="42" y="72"/>
                  </a:cubicBezTo>
                  <a:cubicBezTo>
                    <a:pt x="49" y="56"/>
                    <a:pt x="49" y="56"/>
                    <a:pt x="49" y="56"/>
                  </a:cubicBezTo>
                  <a:cubicBezTo>
                    <a:pt x="51" y="54"/>
                    <a:pt x="51" y="54"/>
                    <a:pt x="51" y="54"/>
                  </a:cubicBezTo>
                  <a:cubicBezTo>
                    <a:pt x="65" y="57"/>
                    <a:pt x="65" y="57"/>
                    <a:pt x="65" y="57"/>
                  </a:cubicBezTo>
                  <a:cubicBezTo>
                    <a:pt x="66" y="57"/>
                    <a:pt x="66" y="57"/>
                    <a:pt x="66" y="57"/>
                  </a:cubicBezTo>
                  <a:cubicBezTo>
                    <a:pt x="66" y="58"/>
                    <a:pt x="66" y="58"/>
                    <a:pt x="66" y="58"/>
                  </a:cubicBezTo>
                  <a:cubicBezTo>
                    <a:pt x="68" y="61"/>
                    <a:pt x="69" y="64"/>
                    <a:pt x="70" y="67"/>
                  </a:cubicBezTo>
                  <a:cubicBezTo>
                    <a:pt x="70" y="67"/>
                    <a:pt x="70" y="67"/>
                    <a:pt x="70" y="67"/>
                  </a:cubicBezTo>
                  <a:close/>
                  <a:moveTo>
                    <a:pt x="14" y="103"/>
                  </a:moveTo>
                  <a:cubicBezTo>
                    <a:pt x="11" y="103"/>
                    <a:pt x="11" y="103"/>
                    <a:pt x="11" y="103"/>
                  </a:cubicBezTo>
                  <a:cubicBezTo>
                    <a:pt x="1" y="103"/>
                    <a:pt x="0" y="98"/>
                    <a:pt x="3" y="90"/>
                  </a:cubicBezTo>
                  <a:cubicBezTo>
                    <a:pt x="9" y="67"/>
                    <a:pt x="9" y="67"/>
                    <a:pt x="9" y="67"/>
                  </a:cubicBezTo>
                  <a:cubicBezTo>
                    <a:pt x="9" y="63"/>
                    <a:pt x="11" y="60"/>
                    <a:pt x="14" y="58"/>
                  </a:cubicBezTo>
                  <a:cubicBezTo>
                    <a:pt x="14" y="57"/>
                    <a:pt x="14" y="57"/>
                    <a:pt x="14" y="57"/>
                  </a:cubicBezTo>
                  <a:cubicBezTo>
                    <a:pt x="14" y="57"/>
                    <a:pt x="14" y="57"/>
                    <a:pt x="14" y="57"/>
                  </a:cubicBezTo>
                  <a:cubicBezTo>
                    <a:pt x="28" y="54"/>
                    <a:pt x="28" y="54"/>
                    <a:pt x="28" y="54"/>
                  </a:cubicBezTo>
                  <a:cubicBezTo>
                    <a:pt x="30" y="56"/>
                    <a:pt x="30" y="56"/>
                    <a:pt x="30" y="56"/>
                  </a:cubicBezTo>
                  <a:cubicBezTo>
                    <a:pt x="38" y="72"/>
                    <a:pt x="38" y="72"/>
                    <a:pt x="38" y="72"/>
                  </a:cubicBezTo>
                  <a:cubicBezTo>
                    <a:pt x="14" y="72"/>
                    <a:pt x="14" y="72"/>
                    <a:pt x="14" y="72"/>
                  </a:cubicBezTo>
                  <a:lnTo>
                    <a:pt x="14" y="103"/>
                  </a:lnTo>
                  <a:close/>
                </a:path>
              </a:pathLst>
            </a:custGeom>
            <a:solidFill>
              <a:schemeClr val="accent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Arial" panose="020B0604020202020204" pitchFamily="34" charset="0"/>
                <a:ea typeface="微软雅黑" panose="020B0503020204020204" pitchFamily="34" charset="-122"/>
              </a:endParaRPr>
            </a:p>
          </p:txBody>
        </p:sp>
        <p:sp>
          <p:nvSpPr>
            <p:cNvPr id="5" name="文本框 4"/>
            <p:cNvSpPr txBox="1"/>
            <p:nvPr/>
          </p:nvSpPr>
          <p:spPr>
            <a:xfrm>
              <a:off x="290" y="5654"/>
              <a:ext cx="6329" cy="822"/>
            </a:xfrm>
            <a:prstGeom prst="rect">
              <a:avLst/>
            </a:prstGeom>
            <a:noFill/>
          </p:spPr>
          <p:txBody>
            <a:bodyPr wrap="square" rtlCol="0">
              <a:spAutoFit/>
            </a:bodyPr>
            <a:p>
              <a:pPr algn="ctr"/>
              <a:r>
                <a:rPr lang="zh-CN" altLang="en-US" sz="2800" b="1" dirty="0">
                  <a:solidFill>
                    <a:srgbClr val="E2231A"/>
                  </a:solidFill>
                  <a:latin typeface="微软雅黑" panose="020B0503020204020204" pitchFamily="34" charset="-122"/>
                  <a:ea typeface="微软雅黑" panose="020B0503020204020204" pitchFamily="34" charset="-122"/>
                </a:rPr>
                <a:t>常用请求头</a:t>
              </a:r>
              <a:r>
                <a:rPr lang="zh-CN" altLang="en-US" sz="2800" b="1" dirty="0">
                  <a:solidFill>
                    <a:srgbClr val="E2231A"/>
                  </a:solidFill>
                  <a:latin typeface="微软雅黑" panose="020B0503020204020204" pitchFamily="34" charset="-122"/>
                  <a:ea typeface="微软雅黑" panose="020B0503020204020204" pitchFamily="34" charset="-122"/>
                </a:rPr>
                <a:t>信息</a:t>
              </a:r>
              <a:endParaRPr lang="zh-CN" altLang="en-US" sz="2800" b="1" dirty="0">
                <a:solidFill>
                  <a:srgbClr val="E2231A"/>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altLang="zh-CN">
                <a:ea typeface="微软雅黑" panose="020B0503020204020204" pitchFamily="34" charset="-122"/>
                <a:sym typeface="+mn-ea"/>
              </a:rPr>
              <a:t>http</a:t>
            </a:r>
            <a:r>
              <a:rPr lang="zh-CN" altLang="en-US">
                <a:ea typeface="微软雅黑" panose="020B0503020204020204" pitchFamily="34" charset="-122"/>
                <a:sym typeface="+mn-ea"/>
              </a:rPr>
              <a:t>协议</a:t>
            </a:r>
            <a:endParaRPr lang="en-US" altLang="zh-CN">
              <a:ea typeface="微软雅黑" panose="020B0503020204020204" pitchFamily="34" charset="-122"/>
            </a:endParaRPr>
          </a:p>
        </p:txBody>
      </p:sp>
      <p:sp>
        <p:nvSpPr>
          <p:cNvPr id="72" name="矩形 71"/>
          <p:cNvSpPr/>
          <p:nvPr/>
        </p:nvSpPr>
        <p:spPr>
          <a:xfrm>
            <a:off x="4852670" y="2802255"/>
            <a:ext cx="6036310" cy="1938020"/>
          </a:xfrm>
          <a:prstGeom prst="rect">
            <a:avLst/>
          </a:prstGeom>
          <a:ln w="12700">
            <a:solidFill>
              <a:schemeClr val="accent1"/>
            </a:solidFill>
            <a:prstDash val="lgDashDot"/>
          </a:ln>
        </p:spPr>
        <p:txBody>
          <a:bodyPr wrap="square" anchor="ctr">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在爬虫中常用的</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http</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响应头信息</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Content-Type：</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服务器响应回客户端的数据类型。请求的与实体对应的MIME信息。</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 name="直接连接符 8"/>
          <p:cNvCxnSpPr/>
          <p:nvPr/>
        </p:nvCxnSpPr>
        <p:spPr>
          <a:xfrm>
            <a:off x="4243603" y="1139377"/>
            <a:ext cx="0" cy="5262979"/>
          </a:xfrm>
          <a:prstGeom prst="line">
            <a:avLst/>
          </a:prstGeom>
          <a:ln w="25400">
            <a:solidFill>
              <a:schemeClr val="bg2"/>
            </a:solidFill>
            <a:prstDash val="lgDashDot"/>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4955" y="4253230"/>
            <a:ext cx="4018915" cy="521970"/>
          </a:xfrm>
          <a:prstGeom prst="rect">
            <a:avLst/>
          </a:prstGeom>
          <a:noFill/>
        </p:spPr>
        <p:txBody>
          <a:bodyPr wrap="square" rtlCol="0">
            <a:spAutoFit/>
          </a:bodyPr>
          <a:p>
            <a:pPr algn="ctr"/>
            <a:r>
              <a:rPr lang="zh-CN" altLang="en-US" sz="2800" b="1" dirty="0">
                <a:solidFill>
                  <a:srgbClr val="E2231A"/>
                </a:solidFill>
                <a:latin typeface="微软雅黑" panose="020B0503020204020204" pitchFamily="34" charset="-122"/>
                <a:ea typeface="微软雅黑" panose="020B0503020204020204" pitchFamily="34" charset="-122"/>
              </a:rPr>
              <a:t>常用</a:t>
            </a:r>
            <a:r>
              <a:rPr lang="zh-CN" altLang="en-US" sz="2800" b="1" dirty="0">
                <a:solidFill>
                  <a:srgbClr val="E2231A"/>
                </a:solidFill>
                <a:latin typeface="微软雅黑" panose="020B0503020204020204" pitchFamily="34" charset="-122"/>
                <a:ea typeface="微软雅黑" panose="020B0503020204020204" pitchFamily="34" charset="-122"/>
              </a:rPr>
              <a:t>响应头</a:t>
            </a:r>
            <a:r>
              <a:rPr lang="zh-CN" altLang="en-US" sz="2800" b="1" dirty="0">
                <a:solidFill>
                  <a:srgbClr val="E2231A"/>
                </a:solidFill>
                <a:latin typeface="微软雅黑" panose="020B0503020204020204" pitchFamily="34" charset="-122"/>
                <a:ea typeface="微软雅黑" panose="020B0503020204020204" pitchFamily="34" charset="-122"/>
              </a:rPr>
              <a:t>信息</a:t>
            </a:r>
            <a:endParaRPr lang="zh-CN" altLang="en-US" sz="2800" b="1" dirty="0">
              <a:solidFill>
                <a:srgbClr val="E2231A"/>
              </a:solidFill>
              <a:latin typeface="微软雅黑" panose="020B0503020204020204" pitchFamily="34" charset="-122"/>
              <a:ea typeface="微软雅黑" panose="020B0503020204020204" pitchFamily="34" charset="-122"/>
            </a:endParaRPr>
          </a:p>
        </p:txBody>
      </p:sp>
      <p:sp>
        <p:nvSpPr>
          <p:cNvPr id="60" name="KSO_Shape"/>
          <p:cNvSpPr/>
          <p:nvPr/>
        </p:nvSpPr>
        <p:spPr bwMode="auto">
          <a:xfrm>
            <a:off x="954534" y="1995231"/>
            <a:ext cx="2660033" cy="1862023"/>
          </a:xfrm>
          <a:custGeom>
            <a:avLst/>
            <a:gdLst/>
            <a:ahLst/>
            <a:cxnLst/>
            <a:rect l="0" t="0" r="r" b="b"/>
            <a:pathLst>
              <a:path w="5226050" h="3657600">
                <a:moveTo>
                  <a:pt x="3327400" y="1387475"/>
                </a:moveTo>
                <a:lnTo>
                  <a:pt x="3327400" y="1631950"/>
                </a:lnTo>
                <a:lnTo>
                  <a:pt x="3092450" y="1631950"/>
                </a:lnTo>
                <a:lnTo>
                  <a:pt x="3092450" y="1622425"/>
                </a:lnTo>
                <a:lnTo>
                  <a:pt x="3327400" y="1387475"/>
                </a:lnTo>
                <a:close/>
                <a:moveTo>
                  <a:pt x="3648075" y="1212850"/>
                </a:moveTo>
                <a:lnTo>
                  <a:pt x="3886200" y="1212850"/>
                </a:lnTo>
                <a:lnTo>
                  <a:pt x="3886200" y="1631950"/>
                </a:lnTo>
                <a:lnTo>
                  <a:pt x="3648075" y="1631950"/>
                </a:lnTo>
                <a:lnTo>
                  <a:pt x="3648075" y="1212850"/>
                </a:lnTo>
                <a:close/>
                <a:moveTo>
                  <a:pt x="3498850" y="1212850"/>
                </a:moveTo>
                <a:lnTo>
                  <a:pt x="3606800" y="1212850"/>
                </a:lnTo>
                <a:lnTo>
                  <a:pt x="3606800" y="1631950"/>
                </a:lnTo>
                <a:lnTo>
                  <a:pt x="3368675" y="1631950"/>
                </a:lnTo>
                <a:lnTo>
                  <a:pt x="3368675" y="1343025"/>
                </a:lnTo>
                <a:lnTo>
                  <a:pt x="3498850" y="1212850"/>
                </a:lnTo>
                <a:close/>
                <a:moveTo>
                  <a:pt x="2470150" y="1060450"/>
                </a:moveTo>
                <a:lnTo>
                  <a:pt x="2489200" y="1060450"/>
                </a:lnTo>
                <a:lnTo>
                  <a:pt x="2511425" y="1060450"/>
                </a:lnTo>
                <a:lnTo>
                  <a:pt x="2530475" y="1066800"/>
                </a:lnTo>
                <a:lnTo>
                  <a:pt x="2549525" y="1076325"/>
                </a:lnTo>
                <a:lnTo>
                  <a:pt x="2565400" y="1089025"/>
                </a:lnTo>
                <a:lnTo>
                  <a:pt x="2578100" y="1104900"/>
                </a:lnTo>
                <a:lnTo>
                  <a:pt x="2590800" y="1123950"/>
                </a:lnTo>
                <a:lnTo>
                  <a:pt x="2597150" y="1143000"/>
                </a:lnTo>
                <a:lnTo>
                  <a:pt x="2600325" y="1165225"/>
                </a:lnTo>
                <a:lnTo>
                  <a:pt x="2597150" y="1187450"/>
                </a:lnTo>
                <a:lnTo>
                  <a:pt x="2590800" y="1206500"/>
                </a:lnTo>
                <a:lnTo>
                  <a:pt x="2581275" y="1225550"/>
                </a:lnTo>
                <a:lnTo>
                  <a:pt x="2568575" y="1241425"/>
                </a:lnTo>
                <a:lnTo>
                  <a:pt x="2552700" y="1254125"/>
                </a:lnTo>
                <a:lnTo>
                  <a:pt x="2533650" y="1266825"/>
                </a:lnTo>
                <a:lnTo>
                  <a:pt x="2514600" y="1273175"/>
                </a:lnTo>
                <a:lnTo>
                  <a:pt x="1568371" y="1588585"/>
                </a:lnTo>
                <a:lnTo>
                  <a:pt x="1470025" y="2333625"/>
                </a:lnTo>
                <a:lnTo>
                  <a:pt x="1463675" y="2362200"/>
                </a:lnTo>
                <a:lnTo>
                  <a:pt x="1457325" y="2387600"/>
                </a:lnTo>
                <a:lnTo>
                  <a:pt x="1444625" y="2409825"/>
                </a:lnTo>
                <a:lnTo>
                  <a:pt x="1441450" y="2414588"/>
                </a:lnTo>
                <a:lnTo>
                  <a:pt x="1441450" y="3508375"/>
                </a:lnTo>
                <a:lnTo>
                  <a:pt x="1438275" y="3536950"/>
                </a:lnTo>
                <a:lnTo>
                  <a:pt x="1431925" y="3565525"/>
                </a:lnTo>
                <a:lnTo>
                  <a:pt x="1416050" y="3590925"/>
                </a:lnTo>
                <a:lnTo>
                  <a:pt x="1400175" y="3613150"/>
                </a:lnTo>
                <a:lnTo>
                  <a:pt x="1377950" y="3632200"/>
                </a:lnTo>
                <a:lnTo>
                  <a:pt x="1352550" y="3644900"/>
                </a:lnTo>
                <a:lnTo>
                  <a:pt x="1323975" y="3654425"/>
                </a:lnTo>
                <a:lnTo>
                  <a:pt x="1292225" y="3657600"/>
                </a:lnTo>
                <a:lnTo>
                  <a:pt x="1263650" y="3654425"/>
                </a:lnTo>
                <a:lnTo>
                  <a:pt x="1235075" y="3644900"/>
                </a:lnTo>
                <a:lnTo>
                  <a:pt x="1209675" y="3632200"/>
                </a:lnTo>
                <a:lnTo>
                  <a:pt x="1187450" y="3613150"/>
                </a:lnTo>
                <a:lnTo>
                  <a:pt x="1168400" y="3590925"/>
                </a:lnTo>
                <a:lnTo>
                  <a:pt x="1155700" y="3565525"/>
                </a:lnTo>
                <a:lnTo>
                  <a:pt x="1146175" y="3536950"/>
                </a:lnTo>
                <a:lnTo>
                  <a:pt x="1143000" y="3508375"/>
                </a:lnTo>
                <a:lnTo>
                  <a:pt x="1143000" y="2473801"/>
                </a:lnTo>
                <a:lnTo>
                  <a:pt x="1139825" y="2473325"/>
                </a:lnTo>
                <a:lnTo>
                  <a:pt x="1031875" y="2459831"/>
                </a:lnTo>
                <a:lnTo>
                  <a:pt x="1031875" y="3508375"/>
                </a:lnTo>
                <a:lnTo>
                  <a:pt x="1028700" y="3536950"/>
                </a:lnTo>
                <a:lnTo>
                  <a:pt x="1019175" y="3565525"/>
                </a:lnTo>
                <a:lnTo>
                  <a:pt x="1006475" y="3590925"/>
                </a:lnTo>
                <a:lnTo>
                  <a:pt x="987425" y="3613150"/>
                </a:lnTo>
                <a:lnTo>
                  <a:pt x="965200" y="3632200"/>
                </a:lnTo>
                <a:lnTo>
                  <a:pt x="939800" y="3644900"/>
                </a:lnTo>
                <a:lnTo>
                  <a:pt x="911225" y="3654425"/>
                </a:lnTo>
                <a:lnTo>
                  <a:pt x="882650" y="3657600"/>
                </a:lnTo>
                <a:lnTo>
                  <a:pt x="850900" y="3654425"/>
                </a:lnTo>
                <a:lnTo>
                  <a:pt x="822325" y="3644900"/>
                </a:lnTo>
                <a:lnTo>
                  <a:pt x="796925" y="3632200"/>
                </a:lnTo>
                <a:lnTo>
                  <a:pt x="774700" y="3613150"/>
                </a:lnTo>
                <a:lnTo>
                  <a:pt x="755650" y="3590925"/>
                </a:lnTo>
                <a:lnTo>
                  <a:pt x="742950" y="3565525"/>
                </a:lnTo>
                <a:lnTo>
                  <a:pt x="733425" y="3536950"/>
                </a:lnTo>
                <a:lnTo>
                  <a:pt x="730250" y="3508375"/>
                </a:lnTo>
                <a:lnTo>
                  <a:pt x="730250" y="2397125"/>
                </a:lnTo>
                <a:lnTo>
                  <a:pt x="733425" y="2368550"/>
                </a:lnTo>
                <a:lnTo>
                  <a:pt x="742950" y="2339975"/>
                </a:lnTo>
                <a:lnTo>
                  <a:pt x="743744" y="2338388"/>
                </a:lnTo>
                <a:lnTo>
                  <a:pt x="742950" y="2336800"/>
                </a:lnTo>
                <a:lnTo>
                  <a:pt x="736600" y="2314575"/>
                </a:lnTo>
                <a:lnTo>
                  <a:pt x="730250" y="2292350"/>
                </a:lnTo>
                <a:lnTo>
                  <a:pt x="730250" y="2263775"/>
                </a:lnTo>
                <a:lnTo>
                  <a:pt x="733425" y="2235200"/>
                </a:lnTo>
                <a:lnTo>
                  <a:pt x="825831" y="1545236"/>
                </a:lnTo>
                <a:lnTo>
                  <a:pt x="679450" y="1892300"/>
                </a:lnTo>
                <a:lnTo>
                  <a:pt x="669925" y="1911350"/>
                </a:lnTo>
                <a:lnTo>
                  <a:pt x="669217" y="1912766"/>
                </a:lnTo>
                <a:lnTo>
                  <a:pt x="666750" y="1917700"/>
                </a:lnTo>
                <a:lnTo>
                  <a:pt x="657225" y="1936750"/>
                </a:lnTo>
                <a:lnTo>
                  <a:pt x="641350" y="1952625"/>
                </a:lnTo>
                <a:lnTo>
                  <a:pt x="625475" y="1962150"/>
                </a:lnTo>
                <a:lnTo>
                  <a:pt x="606425" y="1971675"/>
                </a:lnTo>
                <a:lnTo>
                  <a:pt x="584200" y="1974850"/>
                </a:lnTo>
                <a:lnTo>
                  <a:pt x="561975" y="1974850"/>
                </a:lnTo>
                <a:lnTo>
                  <a:pt x="542925" y="1971675"/>
                </a:lnTo>
                <a:lnTo>
                  <a:pt x="76200" y="1774825"/>
                </a:lnTo>
                <a:lnTo>
                  <a:pt x="57150" y="1765300"/>
                </a:lnTo>
                <a:lnTo>
                  <a:pt x="38100" y="1752600"/>
                </a:lnTo>
                <a:lnTo>
                  <a:pt x="25400" y="1739900"/>
                </a:lnTo>
                <a:lnTo>
                  <a:pt x="12700" y="1720850"/>
                </a:lnTo>
                <a:lnTo>
                  <a:pt x="3175" y="1704975"/>
                </a:lnTo>
                <a:lnTo>
                  <a:pt x="0" y="1682750"/>
                </a:lnTo>
                <a:lnTo>
                  <a:pt x="0" y="1660525"/>
                </a:lnTo>
                <a:lnTo>
                  <a:pt x="3175" y="1641475"/>
                </a:lnTo>
                <a:lnTo>
                  <a:pt x="12700" y="1619250"/>
                </a:lnTo>
                <a:lnTo>
                  <a:pt x="22225" y="1603375"/>
                </a:lnTo>
                <a:lnTo>
                  <a:pt x="38100" y="1587500"/>
                </a:lnTo>
                <a:lnTo>
                  <a:pt x="53975" y="1574800"/>
                </a:lnTo>
                <a:lnTo>
                  <a:pt x="73025" y="1568450"/>
                </a:lnTo>
                <a:lnTo>
                  <a:pt x="95250" y="1562100"/>
                </a:lnTo>
                <a:lnTo>
                  <a:pt x="114300" y="1562100"/>
                </a:lnTo>
                <a:lnTo>
                  <a:pt x="136525" y="1568450"/>
                </a:lnTo>
                <a:lnTo>
                  <a:pt x="516862" y="1728864"/>
                </a:lnTo>
                <a:lnTo>
                  <a:pt x="669925" y="1368425"/>
                </a:lnTo>
                <a:lnTo>
                  <a:pt x="679450" y="1346200"/>
                </a:lnTo>
                <a:lnTo>
                  <a:pt x="688975" y="1330325"/>
                </a:lnTo>
                <a:lnTo>
                  <a:pt x="704850" y="1314450"/>
                </a:lnTo>
                <a:lnTo>
                  <a:pt x="714375" y="1304925"/>
                </a:lnTo>
                <a:lnTo>
                  <a:pt x="730250" y="1295400"/>
                </a:lnTo>
                <a:lnTo>
                  <a:pt x="746125" y="1285875"/>
                </a:lnTo>
                <a:lnTo>
                  <a:pt x="787400" y="1273175"/>
                </a:lnTo>
                <a:lnTo>
                  <a:pt x="831850" y="1260475"/>
                </a:lnTo>
                <a:lnTo>
                  <a:pt x="882650" y="1254125"/>
                </a:lnTo>
                <a:lnTo>
                  <a:pt x="936625" y="1250950"/>
                </a:lnTo>
                <a:lnTo>
                  <a:pt x="990600" y="1250950"/>
                </a:lnTo>
                <a:lnTo>
                  <a:pt x="1092200" y="1250950"/>
                </a:lnTo>
                <a:lnTo>
                  <a:pt x="1171575" y="1260475"/>
                </a:lnTo>
                <a:lnTo>
                  <a:pt x="1301750" y="1276350"/>
                </a:lnTo>
                <a:lnTo>
                  <a:pt x="1377950" y="1289050"/>
                </a:lnTo>
                <a:lnTo>
                  <a:pt x="1473200" y="1311275"/>
                </a:lnTo>
                <a:lnTo>
                  <a:pt x="1524000" y="1323975"/>
                </a:lnTo>
                <a:lnTo>
                  <a:pt x="1571625" y="1339850"/>
                </a:lnTo>
                <a:lnTo>
                  <a:pt x="1604727" y="1351672"/>
                </a:lnTo>
                <a:lnTo>
                  <a:pt x="2470150" y="1060450"/>
                </a:lnTo>
                <a:close/>
                <a:moveTo>
                  <a:pt x="4162425" y="914400"/>
                </a:moveTo>
                <a:lnTo>
                  <a:pt x="4162425" y="1631950"/>
                </a:lnTo>
                <a:lnTo>
                  <a:pt x="3924300" y="1631950"/>
                </a:lnTo>
                <a:lnTo>
                  <a:pt x="3924300" y="1168400"/>
                </a:lnTo>
                <a:lnTo>
                  <a:pt x="4162425" y="914400"/>
                </a:lnTo>
                <a:close/>
                <a:moveTo>
                  <a:pt x="1193800" y="593725"/>
                </a:moveTo>
                <a:lnTo>
                  <a:pt x="1228725" y="596900"/>
                </a:lnTo>
                <a:lnTo>
                  <a:pt x="1260475" y="603250"/>
                </a:lnTo>
                <a:lnTo>
                  <a:pt x="1289050" y="612775"/>
                </a:lnTo>
                <a:lnTo>
                  <a:pt x="1317625" y="625475"/>
                </a:lnTo>
                <a:lnTo>
                  <a:pt x="1346200" y="638175"/>
                </a:lnTo>
                <a:lnTo>
                  <a:pt x="1371600" y="657225"/>
                </a:lnTo>
                <a:lnTo>
                  <a:pt x="1397000" y="676275"/>
                </a:lnTo>
                <a:lnTo>
                  <a:pt x="1419225" y="698500"/>
                </a:lnTo>
                <a:lnTo>
                  <a:pt x="1438275" y="720725"/>
                </a:lnTo>
                <a:lnTo>
                  <a:pt x="1454150" y="746125"/>
                </a:lnTo>
                <a:lnTo>
                  <a:pt x="1470025" y="771525"/>
                </a:lnTo>
                <a:lnTo>
                  <a:pt x="1482725" y="800100"/>
                </a:lnTo>
                <a:lnTo>
                  <a:pt x="1492250" y="828675"/>
                </a:lnTo>
                <a:lnTo>
                  <a:pt x="1498600" y="860425"/>
                </a:lnTo>
                <a:lnTo>
                  <a:pt x="1501775" y="892175"/>
                </a:lnTo>
                <a:lnTo>
                  <a:pt x="1501775" y="923925"/>
                </a:lnTo>
                <a:lnTo>
                  <a:pt x="1498600" y="955675"/>
                </a:lnTo>
                <a:lnTo>
                  <a:pt x="1495425" y="987425"/>
                </a:lnTo>
                <a:lnTo>
                  <a:pt x="1485900" y="1019175"/>
                </a:lnTo>
                <a:lnTo>
                  <a:pt x="1473200" y="1047750"/>
                </a:lnTo>
                <a:lnTo>
                  <a:pt x="1457325" y="1073150"/>
                </a:lnTo>
                <a:lnTo>
                  <a:pt x="1441450" y="1101725"/>
                </a:lnTo>
                <a:lnTo>
                  <a:pt x="1422400" y="1123950"/>
                </a:lnTo>
                <a:lnTo>
                  <a:pt x="1400175" y="1146175"/>
                </a:lnTo>
                <a:lnTo>
                  <a:pt x="1377950" y="1165225"/>
                </a:lnTo>
                <a:lnTo>
                  <a:pt x="1352550" y="1184275"/>
                </a:lnTo>
                <a:lnTo>
                  <a:pt x="1327150" y="1196975"/>
                </a:lnTo>
                <a:lnTo>
                  <a:pt x="1298575" y="1209675"/>
                </a:lnTo>
                <a:lnTo>
                  <a:pt x="1270000" y="1219200"/>
                </a:lnTo>
                <a:lnTo>
                  <a:pt x="1238250" y="1225550"/>
                </a:lnTo>
                <a:lnTo>
                  <a:pt x="1206500" y="1228725"/>
                </a:lnTo>
                <a:lnTo>
                  <a:pt x="1174750" y="1231900"/>
                </a:lnTo>
                <a:lnTo>
                  <a:pt x="1143000" y="1228725"/>
                </a:lnTo>
                <a:lnTo>
                  <a:pt x="1111250" y="1222375"/>
                </a:lnTo>
                <a:lnTo>
                  <a:pt x="1079500" y="1212850"/>
                </a:lnTo>
                <a:lnTo>
                  <a:pt x="1050925" y="1200150"/>
                </a:lnTo>
                <a:lnTo>
                  <a:pt x="1022350" y="1187450"/>
                </a:lnTo>
                <a:lnTo>
                  <a:pt x="996950" y="1168400"/>
                </a:lnTo>
                <a:lnTo>
                  <a:pt x="974725" y="1149350"/>
                </a:lnTo>
                <a:lnTo>
                  <a:pt x="952500" y="1130300"/>
                </a:lnTo>
                <a:lnTo>
                  <a:pt x="933450" y="1104900"/>
                </a:lnTo>
                <a:lnTo>
                  <a:pt x="914400" y="1079500"/>
                </a:lnTo>
                <a:lnTo>
                  <a:pt x="901700" y="1054100"/>
                </a:lnTo>
                <a:lnTo>
                  <a:pt x="889000" y="1025525"/>
                </a:lnTo>
                <a:lnTo>
                  <a:pt x="879475" y="996950"/>
                </a:lnTo>
                <a:lnTo>
                  <a:pt x="873125" y="965200"/>
                </a:lnTo>
                <a:lnTo>
                  <a:pt x="866775" y="936625"/>
                </a:lnTo>
                <a:lnTo>
                  <a:pt x="866775" y="904875"/>
                </a:lnTo>
                <a:lnTo>
                  <a:pt x="869950" y="869950"/>
                </a:lnTo>
                <a:lnTo>
                  <a:pt x="876300" y="838200"/>
                </a:lnTo>
                <a:lnTo>
                  <a:pt x="885825" y="809625"/>
                </a:lnTo>
                <a:lnTo>
                  <a:pt x="895350" y="777875"/>
                </a:lnTo>
                <a:lnTo>
                  <a:pt x="911225" y="752475"/>
                </a:lnTo>
                <a:lnTo>
                  <a:pt x="927100" y="727075"/>
                </a:lnTo>
                <a:lnTo>
                  <a:pt x="946150" y="701675"/>
                </a:lnTo>
                <a:lnTo>
                  <a:pt x="968375" y="679450"/>
                </a:lnTo>
                <a:lnTo>
                  <a:pt x="990600" y="660400"/>
                </a:lnTo>
                <a:lnTo>
                  <a:pt x="1016000" y="644525"/>
                </a:lnTo>
                <a:lnTo>
                  <a:pt x="1044575" y="628650"/>
                </a:lnTo>
                <a:lnTo>
                  <a:pt x="1073150" y="615950"/>
                </a:lnTo>
                <a:lnTo>
                  <a:pt x="1101725" y="606425"/>
                </a:lnTo>
                <a:lnTo>
                  <a:pt x="1130300" y="600075"/>
                </a:lnTo>
                <a:lnTo>
                  <a:pt x="1162050" y="596900"/>
                </a:lnTo>
                <a:lnTo>
                  <a:pt x="1193800" y="593725"/>
                </a:lnTo>
                <a:close/>
                <a:moveTo>
                  <a:pt x="3930650" y="523875"/>
                </a:moveTo>
                <a:lnTo>
                  <a:pt x="4273550" y="523875"/>
                </a:lnTo>
                <a:lnTo>
                  <a:pt x="4289425" y="527050"/>
                </a:lnTo>
                <a:lnTo>
                  <a:pt x="4295775" y="527050"/>
                </a:lnTo>
                <a:lnTo>
                  <a:pt x="4302125" y="530225"/>
                </a:lnTo>
                <a:lnTo>
                  <a:pt x="4311650" y="533400"/>
                </a:lnTo>
                <a:lnTo>
                  <a:pt x="4318000" y="536575"/>
                </a:lnTo>
                <a:lnTo>
                  <a:pt x="4327525" y="546100"/>
                </a:lnTo>
                <a:lnTo>
                  <a:pt x="4337050" y="558800"/>
                </a:lnTo>
                <a:lnTo>
                  <a:pt x="4340225" y="565150"/>
                </a:lnTo>
                <a:lnTo>
                  <a:pt x="4343400" y="571500"/>
                </a:lnTo>
                <a:lnTo>
                  <a:pt x="4346575" y="581025"/>
                </a:lnTo>
                <a:lnTo>
                  <a:pt x="4349750" y="587375"/>
                </a:lnTo>
                <a:lnTo>
                  <a:pt x="4349750" y="603250"/>
                </a:lnTo>
                <a:lnTo>
                  <a:pt x="4349750" y="908050"/>
                </a:lnTo>
                <a:lnTo>
                  <a:pt x="4349750" y="920750"/>
                </a:lnTo>
                <a:lnTo>
                  <a:pt x="4343400" y="936625"/>
                </a:lnTo>
                <a:lnTo>
                  <a:pt x="4337050" y="949325"/>
                </a:lnTo>
                <a:lnTo>
                  <a:pt x="4327525" y="962025"/>
                </a:lnTo>
                <a:lnTo>
                  <a:pt x="4318000" y="971550"/>
                </a:lnTo>
                <a:lnTo>
                  <a:pt x="4305300" y="977900"/>
                </a:lnTo>
                <a:lnTo>
                  <a:pt x="4289425" y="981075"/>
                </a:lnTo>
                <a:lnTo>
                  <a:pt x="4273550" y="984250"/>
                </a:lnTo>
                <a:lnTo>
                  <a:pt x="4257675" y="981075"/>
                </a:lnTo>
                <a:lnTo>
                  <a:pt x="4244975" y="977900"/>
                </a:lnTo>
                <a:lnTo>
                  <a:pt x="4229100" y="971550"/>
                </a:lnTo>
                <a:lnTo>
                  <a:pt x="4219575" y="962025"/>
                </a:lnTo>
                <a:lnTo>
                  <a:pt x="4210050" y="949325"/>
                </a:lnTo>
                <a:lnTo>
                  <a:pt x="4203700" y="936625"/>
                </a:lnTo>
                <a:lnTo>
                  <a:pt x="4197350" y="920750"/>
                </a:lnTo>
                <a:lnTo>
                  <a:pt x="4197350" y="908050"/>
                </a:lnTo>
                <a:lnTo>
                  <a:pt x="4197350" y="787400"/>
                </a:lnTo>
                <a:lnTo>
                  <a:pt x="3873500" y="1127125"/>
                </a:lnTo>
                <a:lnTo>
                  <a:pt x="3863975" y="1136650"/>
                </a:lnTo>
                <a:lnTo>
                  <a:pt x="3851275" y="1146175"/>
                </a:lnTo>
                <a:lnTo>
                  <a:pt x="3838575" y="1152525"/>
                </a:lnTo>
                <a:lnTo>
                  <a:pt x="3825875" y="1158875"/>
                </a:lnTo>
                <a:lnTo>
                  <a:pt x="3813175" y="1158875"/>
                </a:lnTo>
                <a:lnTo>
                  <a:pt x="3810000" y="1158875"/>
                </a:lnTo>
                <a:lnTo>
                  <a:pt x="3806825" y="1158875"/>
                </a:lnTo>
                <a:lnTo>
                  <a:pt x="3473450" y="1162050"/>
                </a:lnTo>
                <a:lnTo>
                  <a:pt x="3022600" y="1612900"/>
                </a:lnTo>
                <a:lnTo>
                  <a:pt x="3009900" y="1622425"/>
                </a:lnTo>
                <a:lnTo>
                  <a:pt x="2997200" y="1628775"/>
                </a:lnTo>
                <a:lnTo>
                  <a:pt x="2981325" y="1631950"/>
                </a:lnTo>
                <a:lnTo>
                  <a:pt x="2968625" y="1635125"/>
                </a:lnTo>
                <a:lnTo>
                  <a:pt x="2952750" y="1631950"/>
                </a:lnTo>
                <a:lnTo>
                  <a:pt x="2940050" y="1628775"/>
                </a:lnTo>
                <a:lnTo>
                  <a:pt x="2924175" y="1622425"/>
                </a:lnTo>
                <a:lnTo>
                  <a:pt x="2914650" y="1612900"/>
                </a:lnTo>
                <a:lnTo>
                  <a:pt x="2901950" y="1600200"/>
                </a:lnTo>
                <a:lnTo>
                  <a:pt x="2895600" y="1587500"/>
                </a:lnTo>
                <a:lnTo>
                  <a:pt x="2892425" y="1571625"/>
                </a:lnTo>
                <a:lnTo>
                  <a:pt x="2889250" y="1555750"/>
                </a:lnTo>
                <a:lnTo>
                  <a:pt x="2892425" y="1543050"/>
                </a:lnTo>
                <a:lnTo>
                  <a:pt x="2895600" y="1527175"/>
                </a:lnTo>
                <a:lnTo>
                  <a:pt x="2901950" y="1514475"/>
                </a:lnTo>
                <a:lnTo>
                  <a:pt x="2914650" y="1501775"/>
                </a:lnTo>
                <a:lnTo>
                  <a:pt x="3371850" y="1044575"/>
                </a:lnTo>
                <a:lnTo>
                  <a:pt x="3381375" y="1031875"/>
                </a:lnTo>
                <a:lnTo>
                  <a:pt x="3394075" y="1019175"/>
                </a:lnTo>
                <a:lnTo>
                  <a:pt x="3409950" y="1012825"/>
                </a:lnTo>
                <a:lnTo>
                  <a:pt x="3425825" y="1009650"/>
                </a:lnTo>
                <a:lnTo>
                  <a:pt x="3435350" y="1006475"/>
                </a:lnTo>
                <a:lnTo>
                  <a:pt x="3438525" y="1006475"/>
                </a:lnTo>
                <a:lnTo>
                  <a:pt x="3441700" y="1006475"/>
                </a:lnTo>
                <a:lnTo>
                  <a:pt x="3775075" y="1006475"/>
                </a:lnTo>
                <a:lnTo>
                  <a:pt x="4086225" y="679450"/>
                </a:lnTo>
                <a:lnTo>
                  <a:pt x="3930650" y="679450"/>
                </a:lnTo>
                <a:lnTo>
                  <a:pt x="3914775" y="676275"/>
                </a:lnTo>
                <a:lnTo>
                  <a:pt x="3902075" y="673100"/>
                </a:lnTo>
                <a:lnTo>
                  <a:pt x="3886200" y="666750"/>
                </a:lnTo>
                <a:lnTo>
                  <a:pt x="3876675" y="657225"/>
                </a:lnTo>
                <a:lnTo>
                  <a:pt x="3867150" y="644525"/>
                </a:lnTo>
                <a:lnTo>
                  <a:pt x="3860800" y="631825"/>
                </a:lnTo>
                <a:lnTo>
                  <a:pt x="3854450" y="615950"/>
                </a:lnTo>
                <a:lnTo>
                  <a:pt x="3854450" y="603250"/>
                </a:lnTo>
                <a:lnTo>
                  <a:pt x="3854450" y="587375"/>
                </a:lnTo>
                <a:lnTo>
                  <a:pt x="3860800" y="571500"/>
                </a:lnTo>
                <a:lnTo>
                  <a:pt x="3867150" y="558800"/>
                </a:lnTo>
                <a:lnTo>
                  <a:pt x="3876675" y="546100"/>
                </a:lnTo>
                <a:lnTo>
                  <a:pt x="3886200" y="536575"/>
                </a:lnTo>
                <a:lnTo>
                  <a:pt x="3902075" y="530225"/>
                </a:lnTo>
                <a:lnTo>
                  <a:pt x="3914775" y="527050"/>
                </a:lnTo>
                <a:lnTo>
                  <a:pt x="3930650" y="523875"/>
                </a:lnTo>
                <a:close/>
                <a:moveTo>
                  <a:pt x="3302000" y="285750"/>
                </a:moveTo>
                <a:lnTo>
                  <a:pt x="3333750" y="317500"/>
                </a:lnTo>
                <a:lnTo>
                  <a:pt x="2622550" y="1104900"/>
                </a:lnTo>
                <a:lnTo>
                  <a:pt x="2543175" y="1028700"/>
                </a:lnTo>
                <a:lnTo>
                  <a:pt x="3302000" y="285750"/>
                </a:lnTo>
                <a:close/>
                <a:moveTo>
                  <a:pt x="2543175" y="0"/>
                </a:moveTo>
                <a:lnTo>
                  <a:pt x="4841875" y="0"/>
                </a:lnTo>
                <a:lnTo>
                  <a:pt x="4879975" y="3175"/>
                </a:lnTo>
                <a:lnTo>
                  <a:pt x="4918075" y="6350"/>
                </a:lnTo>
                <a:lnTo>
                  <a:pt x="4956175" y="15875"/>
                </a:lnTo>
                <a:lnTo>
                  <a:pt x="4991100" y="28575"/>
                </a:lnTo>
                <a:lnTo>
                  <a:pt x="5026025" y="47625"/>
                </a:lnTo>
                <a:lnTo>
                  <a:pt x="5057775" y="66675"/>
                </a:lnTo>
                <a:lnTo>
                  <a:pt x="5086350" y="88900"/>
                </a:lnTo>
                <a:lnTo>
                  <a:pt x="5111750" y="111125"/>
                </a:lnTo>
                <a:lnTo>
                  <a:pt x="5137150" y="139700"/>
                </a:lnTo>
                <a:lnTo>
                  <a:pt x="5159375" y="168275"/>
                </a:lnTo>
                <a:lnTo>
                  <a:pt x="5178425" y="200025"/>
                </a:lnTo>
                <a:lnTo>
                  <a:pt x="5194300" y="234950"/>
                </a:lnTo>
                <a:lnTo>
                  <a:pt x="5207000" y="269875"/>
                </a:lnTo>
                <a:lnTo>
                  <a:pt x="5216525" y="304800"/>
                </a:lnTo>
                <a:lnTo>
                  <a:pt x="5222875" y="342900"/>
                </a:lnTo>
                <a:lnTo>
                  <a:pt x="5226050" y="384175"/>
                </a:lnTo>
                <a:lnTo>
                  <a:pt x="5226050" y="1739900"/>
                </a:lnTo>
                <a:lnTo>
                  <a:pt x="5222875" y="1778000"/>
                </a:lnTo>
                <a:lnTo>
                  <a:pt x="5216525" y="1816100"/>
                </a:lnTo>
                <a:lnTo>
                  <a:pt x="5207000" y="1854200"/>
                </a:lnTo>
                <a:lnTo>
                  <a:pt x="5194300" y="1889125"/>
                </a:lnTo>
                <a:lnTo>
                  <a:pt x="5178425" y="1920875"/>
                </a:lnTo>
                <a:lnTo>
                  <a:pt x="5159375" y="1952625"/>
                </a:lnTo>
                <a:lnTo>
                  <a:pt x="5137150" y="1984375"/>
                </a:lnTo>
                <a:lnTo>
                  <a:pt x="5111750" y="2009775"/>
                </a:lnTo>
                <a:lnTo>
                  <a:pt x="5086350" y="2035175"/>
                </a:lnTo>
                <a:lnTo>
                  <a:pt x="5057775" y="2057400"/>
                </a:lnTo>
                <a:lnTo>
                  <a:pt x="5026025" y="2076450"/>
                </a:lnTo>
                <a:lnTo>
                  <a:pt x="4991100" y="2092325"/>
                </a:lnTo>
                <a:lnTo>
                  <a:pt x="4956175" y="2105025"/>
                </a:lnTo>
                <a:lnTo>
                  <a:pt x="4918075" y="2114550"/>
                </a:lnTo>
                <a:lnTo>
                  <a:pt x="4879975" y="2120900"/>
                </a:lnTo>
                <a:lnTo>
                  <a:pt x="4841875" y="2120900"/>
                </a:lnTo>
                <a:lnTo>
                  <a:pt x="2543175" y="2120900"/>
                </a:lnTo>
                <a:lnTo>
                  <a:pt x="2505075" y="2120900"/>
                </a:lnTo>
                <a:lnTo>
                  <a:pt x="2466975" y="2114550"/>
                </a:lnTo>
                <a:lnTo>
                  <a:pt x="2428875" y="2105025"/>
                </a:lnTo>
                <a:lnTo>
                  <a:pt x="2393950" y="2092325"/>
                </a:lnTo>
                <a:lnTo>
                  <a:pt x="2362200" y="2076450"/>
                </a:lnTo>
                <a:lnTo>
                  <a:pt x="2330450" y="2057400"/>
                </a:lnTo>
                <a:lnTo>
                  <a:pt x="2298700" y="2035175"/>
                </a:lnTo>
                <a:lnTo>
                  <a:pt x="2273300" y="2009775"/>
                </a:lnTo>
                <a:lnTo>
                  <a:pt x="2247900" y="1984375"/>
                </a:lnTo>
                <a:lnTo>
                  <a:pt x="2225675" y="1952625"/>
                </a:lnTo>
                <a:lnTo>
                  <a:pt x="2206625" y="1920875"/>
                </a:lnTo>
                <a:lnTo>
                  <a:pt x="2190750" y="1889125"/>
                </a:lnTo>
                <a:lnTo>
                  <a:pt x="2178050" y="1854200"/>
                </a:lnTo>
                <a:lnTo>
                  <a:pt x="2168525" y="1816100"/>
                </a:lnTo>
                <a:lnTo>
                  <a:pt x="2162175" y="1778000"/>
                </a:lnTo>
                <a:lnTo>
                  <a:pt x="2159000" y="1739900"/>
                </a:lnTo>
                <a:lnTo>
                  <a:pt x="2159000" y="1435100"/>
                </a:lnTo>
                <a:lnTo>
                  <a:pt x="2241550" y="1406525"/>
                </a:lnTo>
                <a:lnTo>
                  <a:pt x="2324100" y="1374775"/>
                </a:lnTo>
                <a:lnTo>
                  <a:pt x="2324100" y="1739900"/>
                </a:lnTo>
                <a:lnTo>
                  <a:pt x="2324100" y="1762125"/>
                </a:lnTo>
                <a:lnTo>
                  <a:pt x="2327275" y="1784350"/>
                </a:lnTo>
                <a:lnTo>
                  <a:pt x="2333625" y="1803400"/>
                </a:lnTo>
                <a:lnTo>
                  <a:pt x="2339975" y="1825625"/>
                </a:lnTo>
                <a:lnTo>
                  <a:pt x="2349500" y="1844675"/>
                </a:lnTo>
                <a:lnTo>
                  <a:pt x="2362200" y="1863725"/>
                </a:lnTo>
                <a:lnTo>
                  <a:pt x="2374900" y="1879600"/>
                </a:lnTo>
                <a:lnTo>
                  <a:pt x="2387600" y="1895475"/>
                </a:lnTo>
                <a:lnTo>
                  <a:pt x="2403475" y="1908175"/>
                </a:lnTo>
                <a:lnTo>
                  <a:pt x="2419350" y="1920875"/>
                </a:lnTo>
                <a:lnTo>
                  <a:pt x="2438400" y="1933575"/>
                </a:lnTo>
                <a:lnTo>
                  <a:pt x="2457450" y="1943100"/>
                </a:lnTo>
                <a:lnTo>
                  <a:pt x="2476500" y="1949450"/>
                </a:lnTo>
                <a:lnTo>
                  <a:pt x="2498725" y="1955800"/>
                </a:lnTo>
                <a:lnTo>
                  <a:pt x="2520950" y="1958975"/>
                </a:lnTo>
                <a:lnTo>
                  <a:pt x="2543175" y="1958975"/>
                </a:lnTo>
                <a:lnTo>
                  <a:pt x="4841875" y="1958975"/>
                </a:lnTo>
                <a:lnTo>
                  <a:pt x="4864100" y="1958975"/>
                </a:lnTo>
                <a:lnTo>
                  <a:pt x="4886325" y="1955800"/>
                </a:lnTo>
                <a:lnTo>
                  <a:pt x="4908550" y="1949450"/>
                </a:lnTo>
                <a:lnTo>
                  <a:pt x="4927600" y="1943100"/>
                </a:lnTo>
                <a:lnTo>
                  <a:pt x="4946650" y="1933575"/>
                </a:lnTo>
                <a:lnTo>
                  <a:pt x="4965700" y="1920875"/>
                </a:lnTo>
                <a:lnTo>
                  <a:pt x="4981575" y="1908175"/>
                </a:lnTo>
                <a:lnTo>
                  <a:pt x="4997450" y="1895475"/>
                </a:lnTo>
                <a:lnTo>
                  <a:pt x="5013325" y="1879600"/>
                </a:lnTo>
                <a:lnTo>
                  <a:pt x="5026025" y="1863725"/>
                </a:lnTo>
                <a:lnTo>
                  <a:pt x="5035550" y="1844675"/>
                </a:lnTo>
                <a:lnTo>
                  <a:pt x="5045075" y="1825625"/>
                </a:lnTo>
                <a:lnTo>
                  <a:pt x="5051425" y="1803400"/>
                </a:lnTo>
                <a:lnTo>
                  <a:pt x="5057775" y="1784350"/>
                </a:lnTo>
                <a:lnTo>
                  <a:pt x="5060950" y="1762125"/>
                </a:lnTo>
                <a:lnTo>
                  <a:pt x="5060950" y="1739900"/>
                </a:lnTo>
                <a:lnTo>
                  <a:pt x="5060950" y="384175"/>
                </a:lnTo>
                <a:lnTo>
                  <a:pt x="5060950" y="361950"/>
                </a:lnTo>
                <a:lnTo>
                  <a:pt x="5057775" y="339725"/>
                </a:lnTo>
                <a:lnTo>
                  <a:pt x="5051425" y="317500"/>
                </a:lnTo>
                <a:lnTo>
                  <a:pt x="5045075" y="298450"/>
                </a:lnTo>
                <a:lnTo>
                  <a:pt x="5035550" y="279400"/>
                </a:lnTo>
                <a:lnTo>
                  <a:pt x="5026025" y="260350"/>
                </a:lnTo>
                <a:lnTo>
                  <a:pt x="5013325" y="244475"/>
                </a:lnTo>
                <a:lnTo>
                  <a:pt x="4997450" y="228600"/>
                </a:lnTo>
                <a:lnTo>
                  <a:pt x="4981575" y="212725"/>
                </a:lnTo>
                <a:lnTo>
                  <a:pt x="4965700" y="200025"/>
                </a:lnTo>
                <a:lnTo>
                  <a:pt x="4946650" y="190500"/>
                </a:lnTo>
                <a:lnTo>
                  <a:pt x="4927600" y="180975"/>
                </a:lnTo>
                <a:lnTo>
                  <a:pt x="4908550" y="171450"/>
                </a:lnTo>
                <a:lnTo>
                  <a:pt x="4886325" y="168275"/>
                </a:lnTo>
                <a:lnTo>
                  <a:pt x="4864100" y="165100"/>
                </a:lnTo>
                <a:lnTo>
                  <a:pt x="4841875" y="161925"/>
                </a:lnTo>
                <a:lnTo>
                  <a:pt x="2543175" y="161925"/>
                </a:lnTo>
                <a:lnTo>
                  <a:pt x="2520950" y="165100"/>
                </a:lnTo>
                <a:lnTo>
                  <a:pt x="2498725" y="168275"/>
                </a:lnTo>
                <a:lnTo>
                  <a:pt x="2476500" y="171450"/>
                </a:lnTo>
                <a:lnTo>
                  <a:pt x="2457450" y="180975"/>
                </a:lnTo>
                <a:lnTo>
                  <a:pt x="2438400" y="190500"/>
                </a:lnTo>
                <a:lnTo>
                  <a:pt x="2419350" y="200025"/>
                </a:lnTo>
                <a:lnTo>
                  <a:pt x="2403475" y="212725"/>
                </a:lnTo>
                <a:lnTo>
                  <a:pt x="2387600" y="228600"/>
                </a:lnTo>
                <a:lnTo>
                  <a:pt x="2374900" y="244475"/>
                </a:lnTo>
                <a:lnTo>
                  <a:pt x="2362200" y="260350"/>
                </a:lnTo>
                <a:lnTo>
                  <a:pt x="2349500" y="279400"/>
                </a:lnTo>
                <a:lnTo>
                  <a:pt x="2339975" y="298450"/>
                </a:lnTo>
                <a:lnTo>
                  <a:pt x="2333625" y="317500"/>
                </a:lnTo>
                <a:lnTo>
                  <a:pt x="2327275" y="339725"/>
                </a:lnTo>
                <a:lnTo>
                  <a:pt x="2324100" y="361950"/>
                </a:lnTo>
                <a:lnTo>
                  <a:pt x="2324100" y="384175"/>
                </a:lnTo>
                <a:lnTo>
                  <a:pt x="2324100" y="1066800"/>
                </a:lnTo>
                <a:lnTo>
                  <a:pt x="2241550" y="1089025"/>
                </a:lnTo>
                <a:lnTo>
                  <a:pt x="2159000" y="1117600"/>
                </a:lnTo>
                <a:lnTo>
                  <a:pt x="2159000" y="384175"/>
                </a:lnTo>
                <a:lnTo>
                  <a:pt x="2162175" y="342900"/>
                </a:lnTo>
                <a:lnTo>
                  <a:pt x="2168525" y="304800"/>
                </a:lnTo>
                <a:lnTo>
                  <a:pt x="2178050" y="269875"/>
                </a:lnTo>
                <a:lnTo>
                  <a:pt x="2190750" y="234950"/>
                </a:lnTo>
                <a:lnTo>
                  <a:pt x="2206625" y="200025"/>
                </a:lnTo>
                <a:lnTo>
                  <a:pt x="2225675" y="168275"/>
                </a:lnTo>
                <a:lnTo>
                  <a:pt x="2247900" y="139700"/>
                </a:lnTo>
                <a:lnTo>
                  <a:pt x="2273300" y="111125"/>
                </a:lnTo>
                <a:lnTo>
                  <a:pt x="2298700" y="88900"/>
                </a:lnTo>
                <a:lnTo>
                  <a:pt x="2330450" y="66675"/>
                </a:lnTo>
                <a:lnTo>
                  <a:pt x="2362200" y="47625"/>
                </a:lnTo>
                <a:lnTo>
                  <a:pt x="2393950" y="28575"/>
                </a:lnTo>
                <a:lnTo>
                  <a:pt x="2428875" y="15875"/>
                </a:lnTo>
                <a:lnTo>
                  <a:pt x="2466975" y="6350"/>
                </a:lnTo>
                <a:lnTo>
                  <a:pt x="2505075" y="3175"/>
                </a:lnTo>
                <a:lnTo>
                  <a:pt x="2543175" y="0"/>
                </a:lnTo>
                <a:close/>
              </a:path>
            </a:pathLst>
          </a:custGeom>
          <a:solidFill>
            <a:srgbClr val="E2231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Arial" panose="020B0604020202020204" pitchFamily="34" charset="0"/>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altLang="zh-CN">
                <a:ea typeface="微软雅黑" panose="020B0503020204020204" pitchFamily="34" charset="-122"/>
              </a:rPr>
              <a:t>https</a:t>
            </a:r>
            <a:r>
              <a:rPr lang="zh-CN" altLang="en-US">
                <a:ea typeface="微软雅黑" panose="020B0503020204020204" pitchFamily="34" charset="-122"/>
              </a:rPr>
              <a:t>协议</a:t>
            </a:r>
            <a:endParaRPr altLang="zh-CN">
              <a:ea typeface="微软雅黑" panose="020B0503020204020204" pitchFamily="34" charset="-122"/>
            </a:endParaRPr>
          </a:p>
        </p:txBody>
      </p:sp>
      <p:sp>
        <p:nvSpPr>
          <p:cNvPr id="24" name="矩形 23"/>
          <p:cNvSpPr/>
          <p:nvPr/>
        </p:nvSpPr>
        <p:spPr>
          <a:xfrm>
            <a:off x="245745" y="1898650"/>
            <a:ext cx="8070850" cy="4184650"/>
          </a:xfrm>
          <a:prstGeom prst="rect">
            <a:avLst/>
          </a:prstGeom>
        </p:spPr>
        <p:txBody>
          <a:bodyPr wrap="square">
            <a:spAutoFit/>
          </a:bodyPr>
          <a:lstStyle/>
          <a:p>
            <a:pPr>
              <a:lnSpc>
                <a:spcPct val="190000"/>
              </a:lnSpc>
            </a:pPr>
            <a:r>
              <a:rPr lang="zh-CN" altLang="en-US" sz="2000" dirty="0">
                <a:latin typeface="Arial" panose="020B0604020202020204" pitchFamily="34" charset="0"/>
                <a:ea typeface="微软雅黑" panose="020B0503020204020204" pitchFamily="34" charset="-122"/>
              </a:rPr>
              <a:t>HTTPS （全称：Hyper Text Transfer Protocol over </a:t>
            </a:r>
            <a:r>
              <a:rPr lang="zh-CN" altLang="en-US" sz="2000" dirty="0">
                <a:solidFill>
                  <a:schemeClr val="accent1"/>
                </a:solidFill>
                <a:latin typeface="Arial" panose="020B0604020202020204" pitchFamily="34" charset="0"/>
                <a:ea typeface="微软雅黑" panose="020B0503020204020204" pitchFamily="34" charset="-122"/>
              </a:rPr>
              <a:t>Secure</a:t>
            </a:r>
            <a:r>
              <a:rPr lang="zh-CN" altLang="en-US" sz="2000" dirty="0">
                <a:solidFill>
                  <a:srgbClr val="000000"/>
                </a:solidFill>
                <a:latin typeface="Arial" panose="020B0604020202020204" pitchFamily="34" charset="0"/>
                <a:ea typeface="微软雅黑" panose="020B0503020204020204" pitchFamily="34" charset="-122"/>
              </a:rPr>
              <a:t>Socket Layer</a:t>
            </a:r>
            <a:r>
              <a:rPr lang="zh-CN" altLang="en-US" sz="2000" dirty="0">
                <a:latin typeface="Arial" panose="020B0604020202020204" pitchFamily="34" charset="0"/>
                <a:ea typeface="微软雅黑" panose="020B0503020204020204" pitchFamily="34" charset="-122"/>
              </a:rPr>
              <a:t>），是以安全为目标的 HTTP 通道，在HTTP的基础上通过传输加密和身份认证保证了传输过程的</a:t>
            </a:r>
            <a:r>
              <a:rPr lang="zh-CN" altLang="en-US" sz="2000" dirty="0">
                <a:solidFill>
                  <a:schemeClr val="accent1"/>
                </a:solidFill>
                <a:latin typeface="Arial" panose="020B0604020202020204" pitchFamily="34" charset="0"/>
                <a:ea typeface="微软雅黑" panose="020B0503020204020204" pitchFamily="34" charset="-122"/>
              </a:rPr>
              <a:t>安全性</a:t>
            </a:r>
            <a:r>
              <a:rPr lang="zh-CN" altLang="en-US" sz="2000" dirty="0">
                <a:latin typeface="Arial" panose="020B0604020202020204" pitchFamily="34" charset="0"/>
                <a:ea typeface="微软雅黑" panose="020B0503020204020204" pitchFamily="34" charset="-122"/>
              </a:rPr>
              <a:t> 。HTTPS 在HTTP 的基础下加入SSL，HTTPS 的安全基础是 SSL，因此加密的详细内容就需要 SSL。 HTTPS 存在不同于 HTTP 的默认端口及一个加密/身份验证层（在 HTTP与 TCP 之间）。这个系统提供了</a:t>
            </a:r>
            <a:r>
              <a:rPr lang="zh-CN" altLang="en-US" sz="2000" dirty="0">
                <a:solidFill>
                  <a:schemeClr val="accent1"/>
                </a:solidFill>
                <a:latin typeface="Arial" panose="020B0604020202020204" pitchFamily="34" charset="0"/>
                <a:ea typeface="微软雅黑" panose="020B0503020204020204" pitchFamily="34" charset="-122"/>
              </a:rPr>
              <a:t>身份验证</a:t>
            </a:r>
            <a:r>
              <a:rPr lang="zh-CN" altLang="en-US" sz="2000" dirty="0">
                <a:latin typeface="Arial" panose="020B0604020202020204" pitchFamily="34" charset="0"/>
                <a:ea typeface="微软雅黑" panose="020B0503020204020204" pitchFamily="34" charset="-122"/>
              </a:rPr>
              <a:t>与</a:t>
            </a:r>
            <a:r>
              <a:rPr lang="zh-CN" altLang="en-US" sz="2000" dirty="0">
                <a:solidFill>
                  <a:schemeClr val="accent1"/>
                </a:solidFill>
                <a:latin typeface="Arial" panose="020B0604020202020204" pitchFamily="34" charset="0"/>
                <a:ea typeface="微软雅黑" panose="020B0503020204020204" pitchFamily="34" charset="-122"/>
              </a:rPr>
              <a:t>加密通讯</a:t>
            </a:r>
            <a:r>
              <a:rPr lang="zh-CN" altLang="en-US" sz="2000" dirty="0">
                <a:latin typeface="Arial" panose="020B0604020202020204" pitchFamily="34" charset="0"/>
                <a:ea typeface="微软雅黑" panose="020B0503020204020204" pitchFamily="34" charset="-122"/>
              </a:rPr>
              <a:t>方法。它被广泛用于万维网上安全敏感的通讯，例如</a:t>
            </a:r>
            <a:r>
              <a:rPr lang="zh-CN" altLang="en-US" sz="2000" dirty="0">
                <a:solidFill>
                  <a:schemeClr val="accent1"/>
                </a:solidFill>
                <a:latin typeface="Arial" panose="020B0604020202020204" pitchFamily="34" charset="0"/>
                <a:ea typeface="微软雅黑" panose="020B0503020204020204" pitchFamily="34" charset="-122"/>
              </a:rPr>
              <a:t>交易支付</a:t>
            </a:r>
            <a:r>
              <a:rPr lang="zh-CN" altLang="en-US" sz="2000" dirty="0">
                <a:latin typeface="Arial" panose="020B0604020202020204" pitchFamily="34" charset="0"/>
                <a:ea typeface="微软雅黑" panose="020B0503020204020204" pitchFamily="34" charset="-122"/>
              </a:rPr>
              <a:t>等方面</a:t>
            </a:r>
            <a:endParaRPr lang="zh-CN" altLang="en-US" sz="2000" dirty="0">
              <a:latin typeface="Arial" panose="020B0604020202020204" pitchFamily="34" charset="0"/>
              <a:ea typeface="微软雅黑" panose="020B0503020204020204" pitchFamily="34" charset="-122"/>
            </a:endParaRPr>
          </a:p>
        </p:txBody>
      </p:sp>
      <p:sp>
        <p:nvSpPr>
          <p:cNvPr id="12" name="矩形 11"/>
          <p:cNvSpPr/>
          <p:nvPr/>
        </p:nvSpPr>
        <p:spPr>
          <a:xfrm>
            <a:off x="-7620" y="1033566"/>
            <a:ext cx="12188825"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7" name="矩形 26"/>
          <p:cNvSpPr/>
          <p:nvPr/>
        </p:nvSpPr>
        <p:spPr>
          <a:xfrm>
            <a:off x="-7496" y="6350298"/>
            <a:ext cx="11749553"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文本框 19"/>
          <p:cNvSpPr txBox="1"/>
          <p:nvPr/>
        </p:nvSpPr>
        <p:spPr>
          <a:xfrm>
            <a:off x="-7620" y="1033780"/>
            <a:ext cx="4244340" cy="557530"/>
          </a:xfrm>
          <a:prstGeom prst="rect">
            <a:avLst/>
          </a:prstGeom>
          <a:solidFill>
            <a:schemeClr val="accent1"/>
          </a:solidFill>
        </p:spPr>
        <p:txBody>
          <a:bodyPr wrap="square" rtlCol="0" anchor="ctr">
            <a:noAutofit/>
          </a:bodyPr>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https</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协议</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102" name="图片 101"/>
          <p:cNvPicPr/>
          <p:nvPr/>
        </p:nvPicPr>
        <p:blipFill>
          <a:blip r:embed="rId1"/>
          <a:stretch>
            <a:fillRect/>
          </a:stretch>
        </p:blipFill>
        <p:spPr>
          <a:xfrm>
            <a:off x="8316595" y="2495550"/>
            <a:ext cx="3424555" cy="2990850"/>
          </a:xfrm>
          <a:prstGeom prst="rect">
            <a:avLst/>
          </a:prstGeom>
          <a:noFill/>
          <a:ln w="9525">
            <a:noFill/>
          </a:ln>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altLang="zh-CN">
                <a:ea typeface="微软雅黑" panose="020B0503020204020204" pitchFamily="34" charset="-122"/>
                <a:sym typeface="+mn-ea"/>
              </a:rPr>
              <a:t>https</a:t>
            </a:r>
            <a:r>
              <a:rPr lang="zh-CN" altLang="en-US">
                <a:ea typeface="微软雅黑" panose="020B0503020204020204" pitchFamily="34" charset="-122"/>
                <a:sym typeface="+mn-ea"/>
              </a:rPr>
              <a:t>协议</a:t>
            </a:r>
            <a:endParaRPr lang="zh-CN" altLang="en-US" dirty="0">
              <a:ea typeface="微软雅黑" panose="020B0503020204020204" pitchFamily="34" charset="-122"/>
            </a:endParaRPr>
          </a:p>
        </p:txBody>
      </p:sp>
      <p:sp>
        <p:nvSpPr>
          <p:cNvPr id="6" name="矩形 5"/>
          <p:cNvSpPr/>
          <p:nvPr/>
        </p:nvSpPr>
        <p:spPr>
          <a:xfrm>
            <a:off x="893788" y="1948050"/>
            <a:ext cx="1148080" cy="534035"/>
          </a:xfrm>
          <a:prstGeom prst="rect">
            <a:avLst/>
          </a:prstGeom>
          <a:solidFill>
            <a:srgbClr val="E2231A"/>
          </a:solidFill>
        </p:spPr>
        <p:txBody>
          <a:bodyPr wrap="none">
            <a:spAutoFit/>
          </a:bodyPr>
          <a:lstStyle/>
          <a:p>
            <a:pPr>
              <a:lnSpc>
                <a:spcPct val="120000"/>
              </a:lnSpc>
            </a:pPr>
            <a:r>
              <a:rPr lang="en-US" altLang="zh-CN" sz="2400" dirty="0">
                <a:solidFill>
                  <a:schemeClr val="bg1"/>
                </a:solidFill>
                <a:ea typeface="微软雅黑" panose="020B0503020204020204" pitchFamily="34" charset="-122"/>
              </a:rPr>
              <a:t>https</a:t>
            </a:r>
            <a:r>
              <a:rPr lang="zh-CN" altLang="en-US" sz="2400" dirty="0">
                <a:solidFill>
                  <a:schemeClr val="bg1"/>
                </a:solidFill>
                <a:ea typeface="微软雅黑" panose="020B0503020204020204" pitchFamily="34" charset="-122"/>
              </a:rPr>
              <a:t>：</a:t>
            </a:r>
            <a:endParaRPr lang="zh-CN" altLang="en-US" sz="2400" dirty="0">
              <a:solidFill>
                <a:schemeClr val="bg1"/>
              </a:solidFill>
              <a:ea typeface="微软雅黑" panose="020B0503020204020204" pitchFamily="34" charset="-122"/>
            </a:endParaRPr>
          </a:p>
        </p:txBody>
      </p:sp>
      <p:sp>
        <p:nvSpPr>
          <p:cNvPr id="7" name="矩形 6"/>
          <p:cNvSpPr/>
          <p:nvPr/>
        </p:nvSpPr>
        <p:spPr>
          <a:xfrm>
            <a:off x="5986145" y="3249930"/>
            <a:ext cx="5636260" cy="1980565"/>
          </a:xfrm>
          <a:prstGeom prst="rect">
            <a:avLst/>
          </a:prstGeom>
          <a:noFill/>
          <a:ln>
            <a:solidFill>
              <a:srgbClr val="E2231A"/>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ea typeface="微软雅黑" panose="020B0503020204020204" pitchFamily="34" charset="-122"/>
            </a:endParaRPr>
          </a:p>
        </p:txBody>
      </p:sp>
      <p:cxnSp>
        <p:nvCxnSpPr>
          <p:cNvPr id="9" name="直接连接符 8"/>
          <p:cNvCxnSpPr/>
          <p:nvPr/>
        </p:nvCxnSpPr>
        <p:spPr>
          <a:xfrm>
            <a:off x="5438402" y="2438270"/>
            <a:ext cx="0" cy="3510162"/>
          </a:xfrm>
          <a:prstGeom prst="line">
            <a:avLst/>
          </a:prstGeom>
          <a:ln>
            <a:solidFill>
              <a:srgbClr val="E2231A"/>
            </a:solidFill>
          </a:ln>
        </p:spPr>
        <p:style>
          <a:lnRef idx="1">
            <a:schemeClr val="accent1"/>
          </a:lnRef>
          <a:fillRef idx="0">
            <a:schemeClr val="accent1"/>
          </a:fillRef>
          <a:effectRef idx="0">
            <a:schemeClr val="accent1"/>
          </a:effectRef>
          <a:fontRef idx="minor">
            <a:schemeClr val="tx1"/>
          </a:fontRef>
        </p:style>
      </p:cxnSp>
      <p:pic>
        <p:nvPicPr>
          <p:cNvPr id="106" name="图片 105"/>
          <p:cNvPicPr/>
          <p:nvPr/>
        </p:nvPicPr>
        <p:blipFill>
          <a:blip r:embed="rId1"/>
          <a:stretch>
            <a:fillRect/>
          </a:stretch>
        </p:blipFill>
        <p:spPr>
          <a:xfrm>
            <a:off x="548640" y="2811145"/>
            <a:ext cx="4856480" cy="2857500"/>
          </a:xfrm>
          <a:prstGeom prst="rect">
            <a:avLst/>
          </a:prstGeom>
          <a:noFill/>
          <a:ln w="9525">
            <a:noFill/>
          </a:ln>
        </p:spPr>
      </p:pic>
      <p:sp>
        <p:nvSpPr>
          <p:cNvPr id="2" name="文本框 1"/>
          <p:cNvSpPr txBox="1"/>
          <p:nvPr/>
        </p:nvSpPr>
        <p:spPr>
          <a:xfrm>
            <a:off x="6094730" y="3438525"/>
            <a:ext cx="5419090" cy="1585595"/>
          </a:xfrm>
          <a:prstGeom prst="rect">
            <a:avLst/>
          </a:prstGeom>
          <a:noFill/>
        </p:spPr>
        <p:txBody>
          <a:bodyPr wrap="square" rtlCol="0" anchor="t">
            <a:spAutoFit/>
          </a:bodyPr>
          <a:p>
            <a:pPr>
              <a:lnSpc>
                <a:spcPct val="180000"/>
              </a:lnSpc>
            </a:pPr>
            <a:r>
              <a:rPr lang="zh-CN" altLang="en-US"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HTTPS (Secure Hypertext Transfer Protocol)</a:t>
            </a:r>
            <a:r>
              <a:rPr lang="zh-CN" altLang="en-US" sz="18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安全超文本传输协议</a:t>
            </a:r>
            <a:r>
              <a:rPr lang="zh-CN" altLang="en-US"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，HTTPS是在HTTP上建立SSL加密层，并对传输数据进行加密，是HTTP协议的</a:t>
            </a:r>
            <a:r>
              <a:rPr lang="zh-CN" altLang="en-US" sz="18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安全版</a:t>
            </a:r>
            <a:r>
              <a:rPr lang="zh-CN" altLang="en-US"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矩形 26"/>
          <p:cNvSpPr/>
          <p:nvPr/>
        </p:nvSpPr>
        <p:spPr>
          <a:xfrm>
            <a:off x="-7496" y="6350298"/>
            <a:ext cx="11749553"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数据加密</a:t>
            </a:r>
            <a:r>
              <a:rPr lang="zh-CN" altLang="en-US" dirty="0">
                <a:latin typeface="微软雅黑" panose="020B0503020204020204" pitchFamily="34" charset="-122"/>
                <a:ea typeface="微软雅黑" panose="020B0503020204020204" pitchFamily="34" charset="-122"/>
              </a:rPr>
              <a:t>方式</a:t>
            </a:r>
            <a:endParaRPr lang="zh-CN" altLang="en-US"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964524" y="1537972"/>
            <a:ext cx="6141291" cy="765174"/>
            <a:chOff x="964524" y="1537972"/>
            <a:chExt cx="6141291" cy="765174"/>
          </a:xfrm>
        </p:grpSpPr>
        <p:cxnSp>
          <p:nvCxnSpPr>
            <p:cNvPr id="12" name="MH_Other_1"/>
            <p:cNvCxnSpPr/>
            <p:nvPr>
              <p:custDataLst>
                <p:tags r:id="rId1"/>
              </p:custDataLst>
            </p:nvPr>
          </p:nvCxnSpPr>
          <p:spPr>
            <a:xfrm>
              <a:off x="964524" y="1790240"/>
              <a:ext cx="538339" cy="512906"/>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MH_Other_2"/>
            <p:cNvSpPr/>
            <p:nvPr>
              <p:custDataLst>
                <p:tags r:id="rId2"/>
              </p:custDataLst>
            </p:nvPr>
          </p:nvSpPr>
          <p:spPr>
            <a:xfrm>
              <a:off x="1142959" y="1673862"/>
              <a:ext cx="873760" cy="513080"/>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normAutofit fontScale="87500"/>
            </a:bodyPr>
            <a:lstStyle/>
            <a:p>
              <a:pPr algn="ctr">
                <a:defRPr/>
              </a:pPr>
              <a:r>
                <a:rPr lang="en-US" altLang="zh-CN" sz="2800" b="1" dirty="0">
                  <a:solidFill>
                    <a:srgbClr val="FFFFFF"/>
                  </a:solidFill>
                  <a:ea typeface="黑体" panose="02010609060101010101" charset="-122"/>
                </a:rPr>
                <a:t>01</a:t>
              </a:r>
              <a:endParaRPr lang="zh-CN" altLang="en-US" sz="2800" b="1" dirty="0">
                <a:solidFill>
                  <a:srgbClr val="FFFFFF"/>
                </a:solidFill>
                <a:ea typeface="黑体" panose="02010609060101010101" charset="-122"/>
              </a:endParaRPr>
            </a:p>
          </p:txBody>
        </p:sp>
        <p:sp>
          <p:nvSpPr>
            <p:cNvPr id="14" name="MH_SubTitle_1"/>
            <p:cNvSpPr txBox="1">
              <a:spLocks noChangeArrowheads="1"/>
            </p:cNvSpPr>
            <p:nvPr>
              <p:custDataLst>
                <p:tags r:id="rId3"/>
              </p:custDataLst>
            </p:nvPr>
          </p:nvSpPr>
          <p:spPr bwMode="auto">
            <a:xfrm>
              <a:off x="1975015" y="1537972"/>
              <a:ext cx="513080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dirty="0">
                  <a:latin typeface="微软雅黑" panose="020B0503020204020204" pitchFamily="34" charset="-122"/>
                  <a:ea typeface="微软雅黑" panose="020B0503020204020204" pitchFamily="34" charset="-122"/>
                </a:rPr>
                <a:t>对称</a:t>
              </a:r>
              <a:r>
                <a:rPr lang="zh-CN" dirty="0">
                  <a:latin typeface="微软雅黑" panose="020B0503020204020204" pitchFamily="34" charset="-122"/>
                  <a:ea typeface="微软雅黑" panose="020B0503020204020204" pitchFamily="34" charset="-122"/>
                </a:rPr>
                <a:t>密钥加密</a:t>
              </a:r>
              <a:endParaRPr lang="zh-CN"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502863" y="2303146"/>
              <a:ext cx="52484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964524" y="3038158"/>
            <a:ext cx="6141291" cy="763588"/>
            <a:chOff x="964524" y="3038158"/>
            <a:chExt cx="6141291" cy="763588"/>
          </a:xfrm>
        </p:grpSpPr>
        <p:cxnSp>
          <p:nvCxnSpPr>
            <p:cNvPr id="15" name="MH_Other_3"/>
            <p:cNvCxnSpPr/>
            <p:nvPr>
              <p:custDataLst>
                <p:tags r:id="rId4"/>
              </p:custDataLst>
            </p:nvPr>
          </p:nvCxnSpPr>
          <p:spPr>
            <a:xfrm>
              <a:off x="964524" y="3290167"/>
              <a:ext cx="537836" cy="51157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MH_Other_4"/>
            <p:cNvSpPr/>
            <p:nvPr>
              <p:custDataLst>
                <p:tags r:id="rId5"/>
              </p:custDataLst>
            </p:nvPr>
          </p:nvSpPr>
          <p:spPr>
            <a:xfrm>
              <a:off x="1142959" y="3182938"/>
              <a:ext cx="873760" cy="502920"/>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normAutofit fontScale="87500"/>
            </a:bodyPr>
            <a:lstStyle/>
            <a:p>
              <a:pPr algn="ctr">
                <a:defRPr/>
              </a:pPr>
              <a:r>
                <a:rPr lang="en-US" altLang="zh-CN" sz="2800" b="1" dirty="0">
                  <a:solidFill>
                    <a:srgbClr val="FFFFFF"/>
                  </a:solidFill>
                  <a:ea typeface="黑体" panose="02010609060101010101" charset="-122"/>
                </a:rPr>
                <a:t>02</a:t>
              </a:r>
              <a:endParaRPr lang="zh-CN" altLang="en-US" sz="2800" b="1" dirty="0">
                <a:solidFill>
                  <a:srgbClr val="FFFFFF"/>
                </a:solidFill>
                <a:ea typeface="黑体" panose="02010609060101010101" charset="-122"/>
              </a:endParaRPr>
            </a:p>
          </p:txBody>
        </p:sp>
        <p:sp>
          <p:nvSpPr>
            <p:cNvPr id="17" name="MH_SubTitle_2"/>
            <p:cNvSpPr txBox="1">
              <a:spLocks noChangeArrowheads="1"/>
            </p:cNvSpPr>
            <p:nvPr>
              <p:custDataLst>
                <p:tags r:id="rId6"/>
              </p:custDataLst>
            </p:nvPr>
          </p:nvSpPr>
          <p:spPr bwMode="auto">
            <a:xfrm>
              <a:off x="1975015" y="3038158"/>
              <a:ext cx="51308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dirty="0">
                  <a:latin typeface="微软雅黑" panose="020B0503020204020204" pitchFamily="34" charset="-122"/>
                  <a:ea typeface="微软雅黑" panose="020B0503020204020204" pitchFamily="34" charset="-122"/>
                  <a:sym typeface="+mn-ea"/>
                </a:rPr>
                <a:t>非对称密钥加密</a:t>
              </a:r>
              <a:endParaRPr lang="zh-CN" altLang="en-US"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1502863" y="3801746"/>
              <a:ext cx="52484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64524" y="4536759"/>
            <a:ext cx="6141291" cy="765175"/>
            <a:chOff x="964524" y="4536759"/>
            <a:chExt cx="6141291" cy="765175"/>
          </a:xfrm>
        </p:grpSpPr>
        <p:cxnSp>
          <p:nvCxnSpPr>
            <p:cNvPr id="18" name="MH_Other_5"/>
            <p:cNvCxnSpPr/>
            <p:nvPr>
              <p:custDataLst>
                <p:tags r:id="rId7"/>
              </p:custDataLst>
            </p:nvPr>
          </p:nvCxnSpPr>
          <p:spPr>
            <a:xfrm>
              <a:off x="964524" y="4790354"/>
              <a:ext cx="537837" cy="511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MH_Other_6"/>
            <p:cNvSpPr/>
            <p:nvPr>
              <p:custDataLst>
                <p:tags r:id="rId8"/>
              </p:custDataLst>
            </p:nvPr>
          </p:nvSpPr>
          <p:spPr>
            <a:xfrm>
              <a:off x="1142959" y="4682174"/>
              <a:ext cx="873760" cy="503555"/>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normAutofit fontScale="87500"/>
            </a:bodyPr>
            <a:lstStyle/>
            <a:p>
              <a:pPr algn="ctr">
                <a:defRPr/>
              </a:pPr>
              <a:r>
                <a:rPr lang="en-US" altLang="zh-CN" sz="2800" b="1" dirty="0">
                  <a:solidFill>
                    <a:srgbClr val="FFFFFF"/>
                  </a:solidFill>
                  <a:ea typeface="黑体" panose="02010609060101010101" charset="-122"/>
                </a:rPr>
                <a:t>03</a:t>
              </a:r>
              <a:endParaRPr lang="zh-CN" altLang="en-US" sz="2800" b="1" dirty="0">
                <a:solidFill>
                  <a:srgbClr val="FFFFFF"/>
                </a:solidFill>
                <a:ea typeface="黑体" panose="02010609060101010101" charset="-122"/>
              </a:endParaRPr>
            </a:p>
          </p:txBody>
        </p:sp>
        <p:sp>
          <p:nvSpPr>
            <p:cNvPr id="20" name="MH_SubTitle_3"/>
            <p:cNvSpPr txBox="1">
              <a:spLocks noChangeArrowheads="1"/>
            </p:cNvSpPr>
            <p:nvPr>
              <p:custDataLst>
                <p:tags r:id="rId9"/>
              </p:custDataLst>
            </p:nvPr>
          </p:nvSpPr>
          <p:spPr bwMode="auto">
            <a:xfrm>
              <a:off x="1975015" y="4536759"/>
              <a:ext cx="51308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证书密钥加密（</a:t>
              </a:r>
              <a:r>
                <a:rPr lang="en-US" altLang="zh-CN" dirty="0">
                  <a:latin typeface="微软雅黑" panose="020B0503020204020204" pitchFamily="34" charset="-122"/>
                  <a:ea typeface="微软雅黑" panose="020B0503020204020204" pitchFamily="34" charset="-122"/>
                </a:rPr>
                <a:t>https</a:t>
              </a:r>
              <a:r>
                <a:rPr lang="zh-CN" altLang="en-US" dirty="0">
                  <a:latin typeface="微软雅黑" panose="020B0503020204020204" pitchFamily="34" charset="-122"/>
                  <a:ea typeface="微软雅黑" panose="020B0503020204020204" pitchFamily="34" charset="-122"/>
                </a:rPr>
                <a:t>使用）</a:t>
              </a:r>
              <a:endParaRPr lang="zh-CN" altLang="en-US" dirty="0">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1470585" y="5288758"/>
              <a:ext cx="51981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3" name="图片 102"/>
          <p:cNvPicPr/>
          <p:nvPr/>
        </p:nvPicPr>
        <p:blipFill>
          <a:blip r:embed="rId10"/>
          <a:stretch>
            <a:fillRect/>
          </a:stretch>
        </p:blipFill>
        <p:spPr>
          <a:xfrm>
            <a:off x="7179310" y="2145030"/>
            <a:ext cx="2094230" cy="3157220"/>
          </a:xfrm>
          <a:prstGeom prst="rect">
            <a:avLst/>
          </a:prstGeom>
          <a:noFill/>
          <a:ln w="9525">
            <a:noFill/>
          </a:ln>
        </p:spPr>
      </p:pic>
      <p:pic>
        <p:nvPicPr>
          <p:cNvPr id="104" name="图片 103"/>
          <p:cNvPicPr/>
          <p:nvPr/>
        </p:nvPicPr>
        <p:blipFill>
          <a:blip r:embed="rId11"/>
          <a:stretch>
            <a:fillRect/>
          </a:stretch>
        </p:blipFill>
        <p:spPr>
          <a:xfrm>
            <a:off x="9701530" y="2127885"/>
            <a:ext cx="2033905" cy="31610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atin typeface="微软雅黑" panose="020B0503020204020204" pitchFamily="34" charset="-122"/>
                <a:ea typeface="微软雅黑" panose="020B0503020204020204" pitchFamily="34" charset="-122"/>
                <a:sym typeface="+mn-ea"/>
              </a:rPr>
              <a:t>对称密钥加密</a:t>
            </a:r>
            <a:endParaRPr lang="zh-CN" altLang="en-US" dirty="0">
              <a:ea typeface="微软雅黑" panose="020B0503020204020204" pitchFamily="34" charset="-122"/>
            </a:endParaRPr>
          </a:p>
        </p:txBody>
      </p:sp>
      <p:cxnSp>
        <p:nvCxnSpPr>
          <p:cNvPr id="24" name="直接连接符 23"/>
          <p:cNvCxnSpPr/>
          <p:nvPr/>
        </p:nvCxnSpPr>
        <p:spPr>
          <a:xfrm>
            <a:off x="0" y="1569720"/>
            <a:ext cx="1218882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4" y="6165850"/>
            <a:ext cx="1175753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3050" y="1918335"/>
            <a:ext cx="7172325" cy="3753485"/>
          </a:xfrm>
          <a:prstGeom prst="rect">
            <a:avLst/>
          </a:prstGeom>
          <a:noFill/>
        </p:spPr>
        <p:txBody>
          <a:bodyPr wrap="square" rtlCol="0" anchor="t">
            <a:spAutoFit/>
          </a:bodyPr>
          <a:p>
            <a:pPr>
              <a:lnSpc>
                <a:spcPct val="170000"/>
              </a:lnSpc>
            </a:pPr>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客户端向服务器发送一条信息，首先客户端会采用已知的算法对信息进行加密，比如MD5或者Base64加密，接收端对加密的信息进行解密的时候需要用到密钥，中间会传递密钥，（加密和解密的密钥是同一个），密钥在传输中间是被加密的。这种方式看起来安全，但是仍有潜在的危险，一旦被窃听，或者信息被挟持，就有可能破解密钥，而破解其中的信息。因此“共享密钥加密”这种方式存在安全隐患。</a:t>
            </a: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8" name="图片 107"/>
          <p:cNvPicPr/>
          <p:nvPr/>
        </p:nvPicPr>
        <p:blipFill>
          <a:blip r:embed="rId1"/>
          <a:stretch>
            <a:fillRect/>
          </a:stretch>
        </p:blipFill>
        <p:spPr>
          <a:xfrm>
            <a:off x="7651750" y="2343785"/>
            <a:ext cx="4105910" cy="2576830"/>
          </a:xfrm>
          <a:prstGeom prst="rect">
            <a:avLst/>
          </a:prstGeom>
          <a:noFill/>
          <a:ln w="9525">
            <a:noFill/>
          </a:ln>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2"/>
          <p:cNvSpPr txBox="1">
            <a:spLocks noGrp="1"/>
          </p:cNvSpPr>
          <p:nvPr>
            <p:ph type="title"/>
          </p:nvPr>
        </p:nvSpPr>
        <p:spPr bwMode="gray">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atin typeface="微软雅黑" panose="020B0503020204020204" pitchFamily="34" charset="-122"/>
                <a:ea typeface="微软雅黑" panose="020B0503020204020204" pitchFamily="34" charset="-122"/>
                <a:sym typeface="+mn-ea"/>
              </a:rPr>
              <a:t>对称密钥加密</a:t>
            </a:r>
            <a:endParaRPr lang="zh-CN" altLang="en-US">
              <a:ea typeface="微软雅黑" panose="020B0503020204020204" pitchFamily="34" charset="-122"/>
            </a:endParaRPr>
          </a:p>
        </p:txBody>
      </p:sp>
      <p:cxnSp>
        <p:nvCxnSpPr>
          <p:cNvPr id="5" name="直接连接符 4"/>
          <p:cNvCxnSpPr/>
          <p:nvPr/>
        </p:nvCxnSpPr>
        <p:spPr>
          <a:xfrm>
            <a:off x="0" y="6453505"/>
            <a:ext cx="1175004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7" name="图片 106"/>
          <p:cNvPicPr/>
          <p:nvPr/>
        </p:nvPicPr>
        <p:blipFill>
          <a:blip r:embed="rId1"/>
          <a:stretch>
            <a:fillRect/>
          </a:stretch>
        </p:blipFill>
        <p:spPr>
          <a:xfrm>
            <a:off x="897255" y="1121410"/>
            <a:ext cx="9571990" cy="5006340"/>
          </a:xfrm>
          <a:prstGeom prst="rect">
            <a:avLst/>
          </a:prstGeom>
          <a:noFill/>
          <a:ln w="9525">
            <a:noFill/>
          </a:ln>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atin typeface="微软雅黑" panose="020B0503020204020204" pitchFamily="34" charset="-122"/>
                <a:ea typeface="微软雅黑" panose="020B0503020204020204" pitchFamily="34" charset="-122"/>
                <a:sym typeface="+mn-ea"/>
              </a:rPr>
              <a:t>非对称密钥加密</a:t>
            </a:r>
            <a:endParaRPr lang="zh-CN" altLang="en-US" dirty="0">
              <a:ea typeface="微软雅黑" panose="020B0503020204020204" pitchFamily="34" charset="-122"/>
            </a:endParaRPr>
          </a:p>
        </p:txBody>
      </p:sp>
      <p:cxnSp>
        <p:nvCxnSpPr>
          <p:cNvPr id="24" name="直接连接符 23"/>
          <p:cNvCxnSpPr/>
          <p:nvPr/>
        </p:nvCxnSpPr>
        <p:spPr>
          <a:xfrm>
            <a:off x="0" y="1569720"/>
            <a:ext cx="1218882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4" y="6468745"/>
            <a:ext cx="1175753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3050" y="1918335"/>
            <a:ext cx="6858000" cy="4276725"/>
          </a:xfrm>
          <a:prstGeom prst="rect">
            <a:avLst/>
          </a:prstGeom>
          <a:noFill/>
        </p:spPr>
        <p:txBody>
          <a:bodyPr wrap="square" rtlCol="0" anchor="t">
            <a:spAutoFit/>
          </a:bodyPr>
          <a:p>
            <a:pPr>
              <a:lnSpc>
                <a:spcPct val="170000"/>
              </a:lnSpc>
            </a:pPr>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“非对称加密”使用的时候有两把锁，一把叫做“</a:t>
            </a:r>
            <a:r>
              <a:rPr lang="zh-CN" altLang="en-US"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私有密钥</a:t>
            </a:r>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”，一把是“</a:t>
            </a:r>
            <a:r>
              <a:rPr lang="zh-CN" altLang="en-US"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公开密钥</a:t>
            </a:r>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使用非对象加密的加密方式的时候，服务器首先告诉客户端按照自己给定的公开密钥进行加密处理，客户端按照公开密钥加密以后，服务器接受到信息再通过自己的私有密钥进行解密，这样做的好处就是解密的钥匙根本就不会进行传输，因此也就避免了被挟持的风险。就算公开密钥被窃听者拿到了，它也很难进行解密，因为解密过程是对离散对数求值，这可不是轻而易举就能做到的事。</a:t>
            </a: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9" name="图片 108"/>
          <p:cNvPicPr/>
          <p:nvPr/>
        </p:nvPicPr>
        <p:blipFill>
          <a:blip r:embed="rId1"/>
          <a:stretch>
            <a:fillRect/>
          </a:stretch>
        </p:blipFill>
        <p:spPr>
          <a:xfrm>
            <a:off x="7275830" y="2903220"/>
            <a:ext cx="4349115" cy="2573020"/>
          </a:xfrm>
          <a:prstGeom prst="rect">
            <a:avLst/>
          </a:prstGeom>
          <a:noFill/>
          <a:ln w="9525">
            <a:noFill/>
          </a:ln>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为什么要学习</a:t>
            </a:r>
            <a:r>
              <a:rPr lang="zh-CN" altLang="en-US" dirty="0">
                <a:latin typeface="微软雅黑" panose="020B0503020204020204" pitchFamily="34" charset="-122"/>
                <a:ea typeface="微软雅黑" panose="020B0503020204020204" pitchFamily="34" charset="-122"/>
              </a:rPr>
              <a:t>爬虫</a:t>
            </a:r>
            <a:endParaRPr lang="zh-CN" altLang="en-US" dirty="0">
              <a:latin typeface="微软雅黑" panose="020B0503020204020204" pitchFamily="34" charset="-122"/>
              <a:ea typeface="微软雅黑" panose="020B0503020204020204" pitchFamily="34" charset="-122"/>
            </a:endParaRPr>
          </a:p>
        </p:txBody>
      </p:sp>
      <p:sp>
        <p:nvSpPr>
          <p:cNvPr id="11" name="内容占位符 2"/>
          <p:cNvSpPr txBox="1"/>
          <p:nvPr/>
        </p:nvSpPr>
        <p:spPr>
          <a:xfrm>
            <a:off x="208915" y="1154430"/>
            <a:ext cx="11624945" cy="5456555"/>
          </a:xfrm>
          <a:prstGeom prst="rect">
            <a:avLst/>
          </a:prstGeom>
          <a:ln w="28575">
            <a:solidFill>
              <a:srgbClr val="E2231A"/>
            </a:solidFill>
          </a:ln>
        </p:spPr>
        <p:txBody>
          <a:bodyPr/>
          <a:lstStyle>
            <a:lvl1pPr marL="457200" indent="-457200" algn="l" defTabSz="1218565" rtl="0" eaLnBrk="1" latinLnBrk="0" hangingPunct="1">
              <a:spcBef>
                <a:spcPct val="20000"/>
              </a:spcBef>
              <a:buClr>
                <a:schemeClr val="tx2"/>
              </a:buClr>
              <a:buFont typeface="Wingdings" panose="05000000000000000000" pitchFamily="2" charset="2"/>
              <a:buChar char="§"/>
              <a:defRPr sz="4300" kern="1200">
                <a:solidFill>
                  <a:schemeClr val="tx1"/>
                </a:solidFill>
                <a:latin typeface="Arial" panose="020B0604020202020204" pitchFamily="34" charset="0"/>
                <a:ea typeface="+mn-ea"/>
                <a:cs typeface="Arial" panose="020B0604020202020204" pitchFamily="34" charset="0"/>
              </a:defRPr>
            </a:lvl1pPr>
            <a:lvl2pPr marL="990600" indent="-381000" algn="l" defTabSz="1218565" rtl="0" eaLnBrk="1" latinLnBrk="0" hangingPunct="1">
              <a:spcBef>
                <a:spcPct val="20000"/>
              </a:spcBef>
              <a:buClr>
                <a:schemeClr val="tx2"/>
              </a:buClr>
              <a:buFont typeface="Wingdings" panose="05000000000000000000" pitchFamily="2" charset="2"/>
              <a:buChar char="§"/>
              <a:defRPr sz="3700" kern="1200">
                <a:solidFill>
                  <a:schemeClr val="tx1"/>
                </a:solidFill>
                <a:latin typeface="Arial" panose="020B0604020202020204" pitchFamily="34" charset="0"/>
                <a:ea typeface="+mn-ea"/>
                <a:cs typeface="Arial" panose="020B0604020202020204" pitchFamily="34" charset="0"/>
              </a:defRPr>
            </a:lvl2pPr>
            <a:lvl3pPr marL="1524000" indent="-304800" algn="l" defTabSz="1218565" rtl="0" eaLnBrk="1" latinLnBrk="0" hangingPunct="1">
              <a:spcBef>
                <a:spcPct val="20000"/>
              </a:spcBef>
              <a:buClr>
                <a:schemeClr val="tx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21329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4pPr>
            <a:lvl5pPr marL="27425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en-US" sz="2400" dirty="0" err="1" smtClean="0">
                <a:latin typeface="微软雅黑" panose="020B0503020204020204" pitchFamily="34" charset="-122"/>
                <a:ea typeface="微软雅黑" panose="020B0503020204020204" pitchFamily="34" charset="-122"/>
                <a:cs typeface="微软雅黑" panose="020B0503020204020204" pitchFamily="34" charset="-122"/>
                <a:sym typeface="+mn-ea"/>
              </a:rPr>
              <a:t>百度指数</a:t>
            </a:r>
            <a:endParaRPr lang="zh-CN" altLang="en-US" sz="2400" dirty="0">
              <a:ea typeface="微软雅黑" panose="020B0503020204020204" pitchFamily="34" charset="-122"/>
            </a:endParaRPr>
          </a:p>
        </p:txBody>
      </p:sp>
      <p:sp>
        <p:nvSpPr>
          <p:cNvPr id="13" name="TextBox 1"/>
          <p:cNvSpPr txBox="1"/>
          <p:nvPr/>
        </p:nvSpPr>
        <p:spPr>
          <a:xfrm>
            <a:off x="208915" y="1154430"/>
            <a:ext cx="5965190" cy="460375"/>
          </a:xfrm>
          <a:prstGeom prst="rect">
            <a:avLst/>
          </a:prstGeom>
          <a:solidFill>
            <a:schemeClr val="accent1"/>
          </a:solidFill>
        </p:spPr>
        <p:txBody>
          <a:bodyPr wrap="square" rtlCol="0">
            <a:spAutoFit/>
          </a:bodyPr>
          <a:p>
            <a:pPr algn="ctr"/>
            <a:r>
              <a:rPr lang="zh-CN" altLang="en-US" dirty="0">
                <a:solidFill>
                  <a:schemeClr val="bg1"/>
                </a:solidFill>
                <a:latin typeface="Arial" panose="020B0604020202020204" pitchFamily="34" charset="0"/>
                <a:cs typeface="Arial" panose="020B0604020202020204" pitchFamily="34" charset="0"/>
                <a:sym typeface="+mn-ea"/>
              </a:rPr>
              <a:t>大数据时代，我们的数据从哪里来</a:t>
            </a:r>
            <a:endParaRPr lang="zh-CN" altLang="en-US" dirty="0">
              <a:solidFill>
                <a:schemeClr val="bg1"/>
              </a:solidFill>
              <a:latin typeface="Arial" panose="020B0604020202020204" pitchFamily="34" charset="0"/>
              <a:cs typeface="Arial" panose="020B0604020202020204" pitchFamily="34" charset="0"/>
            </a:endParaRPr>
          </a:p>
        </p:txBody>
      </p:sp>
      <p:sp>
        <p:nvSpPr>
          <p:cNvPr id="14" name="文本框 13"/>
          <p:cNvSpPr txBox="1"/>
          <p:nvPr/>
        </p:nvSpPr>
        <p:spPr>
          <a:xfrm>
            <a:off x="303530" y="1846580"/>
            <a:ext cx="3409315" cy="460375"/>
          </a:xfrm>
          <a:prstGeom prst="rect">
            <a:avLst/>
          </a:prstGeom>
          <a:noFill/>
        </p:spPr>
        <p:txBody>
          <a:bodyPr wrap="none" rtlCol="0">
            <a:spAutoFit/>
          </a:bodyPr>
          <a:p>
            <a:pPr algn="l"/>
            <a:r>
              <a:rPr lang="zh-CN" altLang="en-US"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途径1：企业产生的数据</a:t>
            </a:r>
            <a:endParaRPr lang="zh-CN" altLang="en-US"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descr="a"/>
          <p:cNvPicPr>
            <a:picLocks noChangeAspect="1"/>
          </p:cNvPicPr>
          <p:nvPr/>
        </p:nvPicPr>
        <p:blipFill>
          <a:blip r:embed="rId1"/>
          <a:stretch>
            <a:fillRect/>
          </a:stretch>
        </p:blipFill>
        <p:spPr>
          <a:xfrm>
            <a:off x="303530" y="2538730"/>
            <a:ext cx="3406775" cy="2894330"/>
          </a:xfrm>
          <a:prstGeom prst="rect">
            <a:avLst/>
          </a:prstGeom>
        </p:spPr>
      </p:pic>
      <p:sp>
        <p:nvSpPr>
          <p:cNvPr id="16" name="文本框 15"/>
          <p:cNvSpPr txBox="1"/>
          <p:nvPr/>
        </p:nvSpPr>
        <p:spPr>
          <a:xfrm>
            <a:off x="1606550" y="2947035"/>
            <a:ext cx="1097280" cy="368300"/>
          </a:xfrm>
          <a:prstGeom prst="rect">
            <a:avLst/>
          </a:prstGeom>
          <a:noFill/>
        </p:spPr>
        <p:txBody>
          <a:bodyPr wrap="none" rtlCol="0">
            <a:spAutoFit/>
          </a:bodyPr>
          <a:p>
            <a:pPr algn="l"/>
            <a:r>
              <a:rPr lang="zh-CN" altLang="en-US" sz="18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百度指数</a:t>
            </a:r>
            <a:endParaRPr lang="zh-CN" altLang="en-US" sz="18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 name="图片 17" descr="bpng"/>
          <p:cNvPicPr>
            <a:picLocks noChangeAspect="1"/>
          </p:cNvPicPr>
          <p:nvPr/>
        </p:nvPicPr>
        <p:blipFill>
          <a:blip r:embed="rId2"/>
          <a:stretch>
            <a:fillRect/>
          </a:stretch>
        </p:blipFill>
        <p:spPr>
          <a:xfrm>
            <a:off x="4046220" y="2538730"/>
            <a:ext cx="3456940" cy="2874645"/>
          </a:xfrm>
          <a:prstGeom prst="rect">
            <a:avLst/>
          </a:prstGeom>
        </p:spPr>
      </p:pic>
      <p:sp>
        <p:nvSpPr>
          <p:cNvPr id="19" name="文本框 18"/>
          <p:cNvSpPr txBox="1"/>
          <p:nvPr/>
        </p:nvSpPr>
        <p:spPr>
          <a:xfrm>
            <a:off x="5536565" y="2947035"/>
            <a:ext cx="1097280" cy="368300"/>
          </a:xfrm>
          <a:prstGeom prst="rect">
            <a:avLst/>
          </a:prstGeom>
          <a:noFill/>
        </p:spPr>
        <p:txBody>
          <a:bodyPr wrap="none" rtlCol="0">
            <a:spAutoFit/>
          </a:bodyPr>
          <a:p>
            <a:pPr algn="l"/>
            <a:r>
              <a:rPr lang="zh-CN" altLang="en-US" sz="18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阿里指数</a:t>
            </a:r>
            <a:endParaRPr lang="zh-CN" altLang="en-US" sz="18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0" name="图片 19" descr="1"/>
          <p:cNvPicPr>
            <a:picLocks noChangeAspect="1"/>
          </p:cNvPicPr>
          <p:nvPr/>
        </p:nvPicPr>
        <p:blipFill>
          <a:blip r:embed="rId3"/>
          <a:stretch>
            <a:fillRect/>
          </a:stretch>
        </p:blipFill>
        <p:spPr>
          <a:xfrm>
            <a:off x="7971155" y="2538730"/>
            <a:ext cx="3650615" cy="2893060"/>
          </a:xfrm>
          <a:prstGeom prst="rect">
            <a:avLst/>
          </a:prstGeom>
        </p:spPr>
      </p:pic>
      <p:sp>
        <p:nvSpPr>
          <p:cNvPr id="21" name="文本框 20"/>
          <p:cNvSpPr txBox="1"/>
          <p:nvPr/>
        </p:nvSpPr>
        <p:spPr>
          <a:xfrm>
            <a:off x="9709785" y="2947035"/>
            <a:ext cx="1097280" cy="368300"/>
          </a:xfrm>
          <a:prstGeom prst="rect">
            <a:avLst/>
          </a:prstGeom>
          <a:noFill/>
        </p:spPr>
        <p:txBody>
          <a:bodyPr wrap="none" rtlCol="0">
            <a:spAutoFit/>
          </a:bodyPr>
          <a:p>
            <a:pPr algn="l"/>
            <a:r>
              <a:rPr lang="zh-CN" altLang="en-US" sz="18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腾讯指数</a:t>
            </a:r>
            <a:endParaRPr lang="zh-CN" altLang="en-US" sz="18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atin typeface="微软雅黑" panose="020B0503020204020204" pitchFamily="34" charset="-122"/>
                <a:ea typeface="微软雅黑" panose="020B0503020204020204" pitchFamily="34" charset="-122"/>
                <a:sym typeface="+mn-ea"/>
              </a:rPr>
              <a:t>非对称密钥加密</a:t>
            </a:r>
            <a:endParaRPr lang="zh-CN" altLang="en-US" dirty="0">
              <a:ea typeface="微软雅黑" panose="020B0503020204020204" pitchFamily="34" charset="-122"/>
            </a:endParaRPr>
          </a:p>
        </p:txBody>
      </p:sp>
      <p:cxnSp>
        <p:nvCxnSpPr>
          <p:cNvPr id="24" name="直接连接符 23"/>
          <p:cNvCxnSpPr/>
          <p:nvPr/>
        </p:nvCxnSpPr>
        <p:spPr>
          <a:xfrm>
            <a:off x="0" y="1569720"/>
            <a:ext cx="1218882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4" y="6468745"/>
            <a:ext cx="1175753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32180" y="1918335"/>
            <a:ext cx="9909810" cy="3753485"/>
          </a:xfrm>
          <a:prstGeom prst="rect">
            <a:avLst/>
          </a:prstGeom>
          <a:noFill/>
        </p:spPr>
        <p:txBody>
          <a:bodyPr wrap="square" rtlCol="0" anchor="t">
            <a:spAutoFit/>
          </a:bodyPr>
          <a:p>
            <a:pPr>
              <a:lnSpc>
                <a:spcPct val="170000"/>
              </a:lnSpc>
            </a:pPr>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非对称秘钥加密技术也存在如下缺点：</a:t>
            </a: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r>
              <a:rPr lang="zh-CN" altLang="en-US"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第一个是</a:t>
            </a:r>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：如何保证接收端向发送端发出公开秘钥的时候，发送端确保收到的是预先要发送的，而不会被挟持。只要是发送密钥，就有可能有被挟持的风险。</a:t>
            </a: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r>
              <a:rPr lang="zh-CN" altLang="en-US"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第二个是</a:t>
            </a:r>
            <a:r>
              <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rPr>
              <a:t>：非对称加密的方式效率比较低，它处理起来更为复杂，通信过程中使用就有一定的效率问题而影响通信速度</a:t>
            </a:r>
            <a:endParaRPr lang="zh-CN" altLang="en-US" sz="2000" dirty="0" err="1"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056864" y="1149999"/>
            <a:ext cx="0" cy="5675422"/>
          </a:xfrm>
          <a:prstGeom prst="line">
            <a:avLst/>
          </a:prstGeom>
          <a:ln w="127000">
            <a:solidFill>
              <a:srgbClr val="E2231A"/>
            </a:solidFill>
          </a:ln>
        </p:spPr>
        <p:style>
          <a:lnRef idx="1">
            <a:schemeClr val="accent1"/>
          </a:lnRef>
          <a:fillRef idx="0">
            <a:schemeClr val="accent1"/>
          </a:fillRef>
          <a:effectRef idx="0">
            <a:schemeClr val="accent1"/>
          </a:effectRef>
          <a:fontRef idx="minor">
            <a:schemeClr val="tx1"/>
          </a:fontRef>
        </p:style>
      </p:cxnSp>
      <p:sp>
        <p:nvSpPr>
          <p:cNvPr id="29" name="标题 28"/>
          <p:cNvSpPr>
            <a:spLocks noGrp="1"/>
          </p:cNvSpPr>
          <p:nvPr>
            <p:ph type="title"/>
          </p:nvPr>
        </p:nvSpPr>
        <p:spPr/>
        <p:txBody>
          <a:bodyPr/>
          <a:lstStyle/>
          <a:p>
            <a:r>
              <a:rPr lang="zh-CN" altLang="en-US" dirty="0">
                <a:ea typeface="微软雅黑" panose="020B0503020204020204" pitchFamily="34" charset="-122"/>
              </a:rPr>
              <a:t>证书秘钥加密</a:t>
            </a:r>
            <a:endParaRPr lang="zh-CN" altLang="en-US" dirty="0">
              <a:ea typeface="微软雅黑" panose="020B0503020204020204" pitchFamily="34" charset="-122"/>
            </a:endParaRPr>
          </a:p>
        </p:txBody>
      </p:sp>
      <p:sp>
        <p:nvSpPr>
          <p:cNvPr id="30" name="KSO_Shape"/>
          <p:cNvSpPr/>
          <p:nvPr/>
        </p:nvSpPr>
        <p:spPr bwMode="auto">
          <a:xfrm>
            <a:off x="222192" y="3288302"/>
            <a:ext cx="1659459" cy="1011550"/>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rgbClr val="E2231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2400">
              <a:solidFill>
                <a:srgbClr val="FFFFFF"/>
              </a:solidFill>
              <a:ea typeface="微软雅黑" panose="020B0503020204020204" pitchFamily="34" charset="-122"/>
            </a:endParaRPr>
          </a:p>
        </p:txBody>
      </p:sp>
      <p:cxnSp>
        <p:nvCxnSpPr>
          <p:cNvPr id="31" name="直接连接符 30"/>
          <p:cNvCxnSpPr/>
          <p:nvPr/>
        </p:nvCxnSpPr>
        <p:spPr>
          <a:xfrm flipH="1" flipV="1">
            <a:off x="-1" y="1149999"/>
            <a:ext cx="12188825" cy="20993"/>
          </a:xfrm>
          <a:prstGeom prst="line">
            <a:avLst/>
          </a:prstGeom>
          <a:ln w="69850">
            <a:solidFill>
              <a:srgbClr val="E2231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482215" y="1417955"/>
            <a:ext cx="9333865" cy="5262245"/>
          </a:xfrm>
          <a:prstGeom prst="rect">
            <a:avLst/>
          </a:prstGeom>
          <a:noFill/>
        </p:spPr>
        <p:txBody>
          <a:bodyPr wrap="square" rtlCol="0" anchor="t">
            <a:spAutoFit/>
          </a:bodyPr>
          <a:p>
            <a:pPr>
              <a:lnSpc>
                <a:spcPct val="120000"/>
              </a:lnSpc>
            </a:pPr>
            <a:r>
              <a:rPr lang="zh-CN" altLang="en-US" sz="2000" dirty="0" err="1"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证书秘钥加密</a:t>
            </a:r>
            <a:r>
              <a:rPr lang="zh-CN" altLang="en-US" sz="2000" dirty="0" err="1"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在上面我们讲了非对称加密的缺点，其中第一个就是公钥很可能存在被挟持的情况，无法保证客户端收到的公开密钥就是服务器发行的公开密钥。此时就引出了公开密钥证书机制。数字证书认证机构是客户端与服务器都可信赖的第三方机构。证书的具体传播过程如下：</a:t>
            </a:r>
            <a:endParaRPr lang="zh-CN" altLang="en-US" sz="2000" dirty="0" err="1" smtClean="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a:lnSpc>
                <a:spcPct val="120000"/>
              </a:lnSpc>
            </a:pPr>
            <a:endParaRPr lang="zh-CN" altLang="en-US" sz="2000" dirty="0" err="1" smtClean="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a:lnSpc>
                <a:spcPct val="120000"/>
              </a:lnSpc>
            </a:pPr>
            <a:r>
              <a:rPr lang="en-US" altLang="zh-CN" sz="2000" b="1" dirty="0" err="1"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err="1"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服务器的开发者携带公开密钥，向数字证书认证机构提出公开密钥的申请，数字证书认证机构在认清申请者的身份，审核通过以后，会对开发者申请的公开密钥做数字签名，然后分配这个已签名的公开密钥，并将密钥放在证书里面，绑定在一起</a:t>
            </a:r>
            <a:endParaRPr lang="zh-CN" altLang="en-US" sz="2000" dirty="0" err="1" smtClean="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a:lnSpc>
                <a:spcPct val="120000"/>
              </a:lnSpc>
            </a:pPr>
            <a:endParaRPr lang="zh-CN" altLang="en-US" sz="2000" dirty="0" err="1" smtClean="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a:lnSpc>
                <a:spcPct val="120000"/>
              </a:lnSpc>
            </a:pPr>
            <a:r>
              <a:rPr lang="en-US" altLang="zh-CN" sz="2000" b="1" dirty="0" err="1" smtClean="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000" dirty="0" err="1"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服务器将这份数字证书发送给客户端，因为客户端也认可证书机构，客户端可以通过数字证书中的数字签名来验证公钥的真伪，来确保服务器传过来的公开密钥是真实的。一般情况下，证书的数字签名是很难被伪造的，这取决于认证机构的公信力。一旦确认信息无误之后，客户端就会通过公钥对报文进行加密发送，服务器接收到以后用自己的私钥进行解密。</a:t>
            </a:r>
            <a:endParaRPr lang="zh-CN" altLang="en-US" sz="2000" dirty="0" err="1" smtClean="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056864" y="1149999"/>
            <a:ext cx="0" cy="5675422"/>
          </a:xfrm>
          <a:prstGeom prst="line">
            <a:avLst/>
          </a:prstGeom>
          <a:ln w="127000">
            <a:solidFill>
              <a:srgbClr val="E2231A"/>
            </a:solidFill>
          </a:ln>
        </p:spPr>
        <p:style>
          <a:lnRef idx="1">
            <a:schemeClr val="accent1"/>
          </a:lnRef>
          <a:fillRef idx="0">
            <a:schemeClr val="accent1"/>
          </a:fillRef>
          <a:effectRef idx="0">
            <a:schemeClr val="accent1"/>
          </a:effectRef>
          <a:fontRef idx="minor">
            <a:schemeClr val="tx1"/>
          </a:fontRef>
        </p:style>
      </p:cxnSp>
      <p:sp>
        <p:nvSpPr>
          <p:cNvPr id="29" name="标题 28"/>
          <p:cNvSpPr>
            <a:spLocks noGrp="1"/>
          </p:cNvSpPr>
          <p:nvPr>
            <p:ph type="title"/>
          </p:nvPr>
        </p:nvSpPr>
        <p:spPr/>
        <p:txBody>
          <a:bodyPr/>
          <a:lstStyle/>
          <a:p>
            <a:r>
              <a:rPr lang="zh-CN" altLang="en-US" dirty="0">
                <a:ea typeface="微软雅黑" panose="020B0503020204020204" pitchFamily="34" charset="-122"/>
              </a:rPr>
              <a:t>证书秘钥加密</a:t>
            </a:r>
            <a:endParaRPr lang="zh-CN" altLang="en-US" dirty="0">
              <a:ea typeface="微软雅黑" panose="020B0503020204020204" pitchFamily="34" charset="-122"/>
            </a:endParaRPr>
          </a:p>
        </p:txBody>
      </p:sp>
      <p:sp>
        <p:nvSpPr>
          <p:cNvPr id="30" name="KSO_Shape"/>
          <p:cNvSpPr/>
          <p:nvPr/>
        </p:nvSpPr>
        <p:spPr bwMode="auto">
          <a:xfrm>
            <a:off x="222192" y="3288302"/>
            <a:ext cx="1659459" cy="1011550"/>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rgbClr val="E2231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2400">
              <a:solidFill>
                <a:srgbClr val="FFFFFF"/>
              </a:solidFill>
              <a:ea typeface="微软雅黑" panose="020B0503020204020204" pitchFamily="34" charset="-122"/>
            </a:endParaRPr>
          </a:p>
        </p:txBody>
      </p:sp>
      <p:cxnSp>
        <p:nvCxnSpPr>
          <p:cNvPr id="31" name="直接连接符 30"/>
          <p:cNvCxnSpPr/>
          <p:nvPr/>
        </p:nvCxnSpPr>
        <p:spPr>
          <a:xfrm flipH="1" flipV="1">
            <a:off x="-1" y="1149999"/>
            <a:ext cx="12188825" cy="20993"/>
          </a:xfrm>
          <a:prstGeom prst="line">
            <a:avLst/>
          </a:prstGeom>
          <a:ln w="69850">
            <a:solidFill>
              <a:srgbClr val="E2231A"/>
            </a:solidFill>
          </a:ln>
        </p:spPr>
        <p:style>
          <a:lnRef idx="1">
            <a:schemeClr val="accent1"/>
          </a:lnRef>
          <a:fillRef idx="0">
            <a:schemeClr val="accent1"/>
          </a:fillRef>
          <a:effectRef idx="0">
            <a:schemeClr val="accent1"/>
          </a:effectRef>
          <a:fontRef idx="minor">
            <a:schemeClr val="tx1"/>
          </a:fontRef>
        </p:style>
      </p:cxnSp>
      <p:pic>
        <p:nvPicPr>
          <p:cNvPr id="110" name="图片 109"/>
          <p:cNvPicPr/>
          <p:nvPr/>
        </p:nvPicPr>
        <p:blipFill>
          <a:blip r:embed="rId1"/>
          <a:stretch>
            <a:fillRect/>
          </a:stretch>
        </p:blipFill>
        <p:spPr>
          <a:xfrm>
            <a:off x="3092450" y="1812925"/>
            <a:ext cx="7879715" cy="43491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为什么要学习</a:t>
            </a:r>
            <a:r>
              <a:rPr lang="zh-CN" altLang="en-US" dirty="0">
                <a:latin typeface="微软雅黑" panose="020B0503020204020204" pitchFamily="34" charset="-122"/>
                <a:ea typeface="微软雅黑" panose="020B0503020204020204" pitchFamily="34" charset="-122"/>
              </a:rPr>
              <a:t>爬虫</a:t>
            </a:r>
            <a:endParaRPr lang="zh-CN" altLang="en-US" dirty="0">
              <a:latin typeface="微软雅黑" panose="020B0503020204020204" pitchFamily="34" charset="-122"/>
              <a:ea typeface="微软雅黑" panose="020B0503020204020204" pitchFamily="34" charset="-122"/>
            </a:endParaRPr>
          </a:p>
        </p:txBody>
      </p:sp>
      <p:sp>
        <p:nvSpPr>
          <p:cNvPr id="11" name="内容占位符 2"/>
          <p:cNvSpPr txBox="1"/>
          <p:nvPr/>
        </p:nvSpPr>
        <p:spPr>
          <a:xfrm>
            <a:off x="208915" y="1154430"/>
            <a:ext cx="11624945" cy="5456555"/>
          </a:xfrm>
          <a:prstGeom prst="rect">
            <a:avLst/>
          </a:prstGeom>
          <a:ln w="28575">
            <a:solidFill>
              <a:srgbClr val="E2231A"/>
            </a:solidFill>
          </a:ln>
        </p:spPr>
        <p:txBody>
          <a:bodyPr/>
          <a:lstStyle>
            <a:lvl1pPr marL="457200" indent="-457200" algn="l" defTabSz="1218565" rtl="0" eaLnBrk="1" latinLnBrk="0" hangingPunct="1">
              <a:spcBef>
                <a:spcPct val="20000"/>
              </a:spcBef>
              <a:buClr>
                <a:schemeClr val="tx2"/>
              </a:buClr>
              <a:buFont typeface="Wingdings" panose="05000000000000000000" pitchFamily="2" charset="2"/>
              <a:buChar char="§"/>
              <a:defRPr sz="4300" kern="1200">
                <a:solidFill>
                  <a:schemeClr val="tx1"/>
                </a:solidFill>
                <a:latin typeface="Arial" panose="020B0604020202020204" pitchFamily="34" charset="0"/>
                <a:ea typeface="+mn-ea"/>
                <a:cs typeface="Arial" panose="020B0604020202020204" pitchFamily="34" charset="0"/>
              </a:defRPr>
            </a:lvl1pPr>
            <a:lvl2pPr marL="990600" indent="-381000" algn="l" defTabSz="1218565" rtl="0" eaLnBrk="1" latinLnBrk="0" hangingPunct="1">
              <a:spcBef>
                <a:spcPct val="20000"/>
              </a:spcBef>
              <a:buClr>
                <a:schemeClr val="tx2"/>
              </a:buClr>
              <a:buFont typeface="Wingdings" panose="05000000000000000000" pitchFamily="2" charset="2"/>
              <a:buChar char="§"/>
              <a:defRPr sz="3700" kern="1200">
                <a:solidFill>
                  <a:schemeClr val="tx1"/>
                </a:solidFill>
                <a:latin typeface="Arial" panose="020B0604020202020204" pitchFamily="34" charset="0"/>
                <a:ea typeface="+mn-ea"/>
                <a:cs typeface="Arial" panose="020B0604020202020204" pitchFamily="34" charset="0"/>
              </a:defRPr>
            </a:lvl2pPr>
            <a:lvl3pPr marL="1524000" indent="-304800" algn="l" defTabSz="1218565" rtl="0" eaLnBrk="1" latinLnBrk="0" hangingPunct="1">
              <a:spcBef>
                <a:spcPct val="20000"/>
              </a:spcBef>
              <a:buClr>
                <a:schemeClr val="tx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21329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4pPr>
            <a:lvl5pPr marL="27425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altLang="zh-CN" sz="2400" dirty="0" err="1" smtClean="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400" dirty="0" err="1" smtClean="0">
                <a:latin typeface="微软雅黑" panose="020B0503020204020204" pitchFamily="34" charset="-122"/>
                <a:ea typeface="微软雅黑" panose="020B0503020204020204" pitchFamily="34" charset="-122"/>
                <a:cs typeface="微软雅黑" panose="020B0503020204020204" pitchFamily="34" charset="-122"/>
                <a:sym typeface="+mn-ea"/>
              </a:rPr>
              <a:t>百度指数</a:t>
            </a:r>
            <a:endParaRPr lang="zh-CN" altLang="en-US" sz="2400" dirty="0">
              <a:ea typeface="微软雅黑" panose="020B0503020204020204" pitchFamily="34" charset="-122"/>
            </a:endParaRPr>
          </a:p>
        </p:txBody>
      </p:sp>
      <p:sp>
        <p:nvSpPr>
          <p:cNvPr id="13" name="TextBox 1"/>
          <p:cNvSpPr txBox="1"/>
          <p:nvPr/>
        </p:nvSpPr>
        <p:spPr>
          <a:xfrm>
            <a:off x="208915" y="1154430"/>
            <a:ext cx="5965190" cy="460375"/>
          </a:xfrm>
          <a:prstGeom prst="rect">
            <a:avLst/>
          </a:prstGeom>
          <a:solidFill>
            <a:schemeClr val="accent1"/>
          </a:solidFill>
        </p:spPr>
        <p:txBody>
          <a:bodyPr wrap="square" rtlCol="0">
            <a:spAutoFit/>
          </a:bodyPr>
          <a:p>
            <a:pPr algn="ctr"/>
            <a:r>
              <a:rPr lang="zh-CN" altLang="en-US" dirty="0">
                <a:solidFill>
                  <a:schemeClr val="bg1"/>
                </a:solidFill>
                <a:latin typeface="Arial" panose="020B0604020202020204" pitchFamily="34" charset="0"/>
                <a:cs typeface="Arial" panose="020B0604020202020204" pitchFamily="34" charset="0"/>
                <a:sym typeface="+mn-ea"/>
              </a:rPr>
              <a:t>大数据时代，我们的数据从哪里来</a:t>
            </a:r>
            <a:endParaRPr lang="zh-CN" altLang="en-US" dirty="0">
              <a:solidFill>
                <a:schemeClr val="bg1"/>
              </a:solidFill>
              <a:latin typeface="Arial" panose="020B0604020202020204" pitchFamily="34" charset="0"/>
              <a:cs typeface="Arial" panose="020B0604020202020204" pitchFamily="34" charset="0"/>
            </a:endParaRPr>
          </a:p>
        </p:txBody>
      </p:sp>
      <p:sp>
        <p:nvSpPr>
          <p:cNvPr id="14" name="文本框 13"/>
          <p:cNvSpPr txBox="1"/>
          <p:nvPr/>
        </p:nvSpPr>
        <p:spPr>
          <a:xfrm>
            <a:off x="303530" y="1846580"/>
            <a:ext cx="4018915" cy="460375"/>
          </a:xfrm>
          <a:prstGeom prst="rect">
            <a:avLst/>
          </a:prstGeom>
          <a:noFill/>
        </p:spPr>
        <p:txBody>
          <a:bodyPr wrap="none" rtlCol="0">
            <a:spAutoFit/>
          </a:bodyPr>
          <a:p>
            <a:pPr algn="l"/>
            <a:r>
              <a:rPr lang="zh-CN" altLang="en-US"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途径2：从数据平台购买数据</a:t>
            </a:r>
            <a:endParaRPr lang="zh-CN" altLang="en-US"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548640" y="2727960"/>
            <a:ext cx="6068695" cy="3046095"/>
          </a:xfrm>
          <a:prstGeom prst="rect">
            <a:avLst/>
          </a:prstGeom>
          <a:noFill/>
        </p:spPr>
        <p:txBody>
          <a:bodyPr wrap="square" rtlCol="0" anchor="t">
            <a:spAutoFit/>
          </a:bodyPr>
          <a:p>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数据堂</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data.tang.com/index.html</a:t>
            </a: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国云数据市场</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moojnn.com</a:t>
            </a: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贵阳大数据交易市场</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trade.gbdex.com/trade.web</a:t>
            </a: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2"/>
          <p:cNvPicPr>
            <a:picLocks noChangeAspect="1"/>
          </p:cNvPicPr>
          <p:nvPr/>
        </p:nvPicPr>
        <p:blipFill>
          <a:blip r:embed="rId1"/>
          <a:stretch>
            <a:fillRect/>
          </a:stretch>
        </p:blipFill>
        <p:spPr>
          <a:xfrm>
            <a:off x="6078855" y="1973580"/>
            <a:ext cx="5203825" cy="3677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为什么要学习</a:t>
            </a:r>
            <a:r>
              <a:rPr lang="zh-CN" altLang="en-US" dirty="0">
                <a:latin typeface="微软雅黑" panose="020B0503020204020204" pitchFamily="34" charset="-122"/>
                <a:ea typeface="微软雅黑" panose="020B0503020204020204" pitchFamily="34" charset="-122"/>
              </a:rPr>
              <a:t>爬虫</a:t>
            </a:r>
            <a:endParaRPr lang="zh-CN" altLang="en-US" dirty="0">
              <a:latin typeface="微软雅黑" panose="020B0503020204020204" pitchFamily="34" charset="-122"/>
              <a:ea typeface="微软雅黑" panose="020B0503020204020204" pitchFamily="34" charset="-122"/>
            </a:endParaRPr>
          </a:p>
        </p:txBody>
      </p:sp>
      <p:sp>
        <p:nvSpPr>
          <p:cNvPr id="11" name="内容占位符 2"/>
          <p:cNvSpPr txBox="1"/>
          <p:nvPr/>
        </p:nvSpPr>
        <p:spPr>
          <a:xfrm>
            <a:off x="208915" y="1154430"/>
            <a:ext cx="11624945" cy="5456555"/>
          </a:xfrm>
          <a:prstGeom prst="rect">
            <a:avLst/>
          </a:prstGeom>
          <a:ln w="28575">
            <a:solidFill>
              <a:srgbClr val="E2231A"/>
            </a:solidFill>
          </a:ln>
        </p:spPr>
        <p:txBody>
          <a:bodyPr/>
          <a:lstStyle>
            <a:lvl1pPr marL="457200" indent="-457200" algn="l" defTabSz="1218565" rtl="0" eaLnBrk="1" latinLnBrk="0" hangingPunct="1">
              <a:spcBef>
                <a:spcPct val="20000"/>
              </a:spcBef>
              <a:buClr>
                <a:schemeClr val="tx2"/>
              </a:buClr>
              <a:buFont typeface="Wingdings" panose="05000000000000000000" pitchFamily="2" charset="2"/>
              <a:buChar char="§"/>
              <a:defRPr sz="4300" kern="1200">
                <a:solidFill>
                  <a:schemeClr val="tx1"/>
                </a:solidFill>
                <a:latin typeface="Arial" panose="020B0604020202020204" pitchFamily="34" charset="0"/>
                <a:ea typeface="+mn-ea"/>
                <a:cs typeface="Arial" panose="020B0604020202020204" pitchFamily="34" charset="0"/>
              </a:defRPr>
            </a:lvl1pPr>
            <a:lvl2pPr marL="990600" indent="-381000" algn="l" defTabSz="1218565" rtl="0" eaLnBrk="1" latinLnBrk="0" hangingPunct="1">
              <a:spcBef>
                <a:spcPct val="20000"/>
              </a:spcBef>
              <a:buClr>
                <a:schemeClr val="tx2"/>
              </a:buClr>
              <a:buFont typeface="Wingdings" panose="05000000000000000000" pitchFamily="2" charset="2"/>
              <a:buChar char="§"/>
              <a:defRPr sz="3700" kern="1200">
                <a:solidFill>
                  <a:schemeClr val="tx1"/>
                </a:solidFill>
                <a:latin typeface="Arial" panose="020B0604020202020204" pitchFamily="34" charset="0"/>
                <a:ea typeface="+mn-ea"/>
                <a:cs typeface="Arial" panose="020B0604020202020204" pitchFamily="34" charset="0"/>
              </a:defRPr>
            </a:lvl2pPr>
            <a:lvl3pPr marL="1524000" indent="-304800" algn="l" defTabSz="1218565" rtl="0" eaLnBrk="1" latinLnBrk="0" hangingPunct="1">
              <a:spcBef>
                <a:spcPct val="20000"/>
              </a:spcBef>
              <a:buClr>
                <a:schemeClr val="tx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21329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4pPr>
            <a:lvl5pPr marL="27425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altLang="zh-CN" sz="2400" dirty="0" err="1" smtClean="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400" dirty="0" err="1" smtClean="0">
                <a:latin typeface="微软雅黑" panose="020B0503020204020204" pitchFamily="34" charset="-122"/>
                <a:ea typeface="微软雅黑" panose="020B0503020204020204" pitchFamily="34" charset="-122"/>
                <a:cs typeface="微软雅黑" panose="020B0503020204020204" pitchFamily="34" charset="-122"/>
                <a:sym typeface="+mn-ea"/>
              </a:rPr>
              <a:t>百度指数</a:t>
            </a:r>
            <a:endParaRPr lang="zh-CN" altLang="en-US" sz="2400" dirty="0">
              <a:ea typeface="微软雅黑" panose="020B0503020204020204" pitchFamily="34" charset="-122"/>
            </a:endParaRPr>
          </a:p>
        </p:txBody>
      </p:sp>
      <p:sp>
        <p:nvSpPr>
          <p:cNvPr id="13" name="TextBox 1"/>
          <p:cNvSpPr txBox="1"/>
          <p:nvPr/>
        </p:nvSpPr>
        <p:spPr>
          <a:xfrm>
            <a:off x="208915" y="1154430"/>
            <a:ext cx="5965190" cy="460375"/>
          </a:xfrm>
          <a:prstGeom prst="rect">
            <a:avLst/>
          </a:prstGeom>
          <a:solidFill>
            <a:schemeClr val="accent1"/>
          </a:solidFill>
        </p:spPr>
        <p:txBody>
          <a:bodyPr wrap="square" rtlCol="0">
            <a:spAutoFit/>
          </a:bodyPr>
          <a:p>
            <a:pPr algn="ctr"/>
            <a:r>
              <a:rPr lang="zh-CN" altLang="en-US" dirty="0">
                <a:solidFill>
                  <a:schemeClr val="bg1"/>
                </a:solidFill>
                <a:latin typeface="Arial" panose="020B0604020202020204" pitchFamily="34" charset="0"/>
                <a:cs typeface="Arial" panose="020B0604020202020204" pitchFamily="34" charset="0"/>
                <a:sym typeface="+mn-ea"/>
              </a:rPr>
              <a:t>大数据时代，我们的数据从哪里来</a:t>
            </a:r>
            <a:endParaRPr lang="zh-CN" altLang="en-US" dirty="0">
              <a:solidFill>
                <a:schemeClr val="bg1"/>
              </a:solidFill>
              <a:latin typeface="Arial" panose="020B0604020202020204" pitchFamily="34" charset="0"/>
              <a:cs typeface="Arial" panose="020B0604020202020204" pitchFamily="34" charset="0"/>
            </a:endParaRPr>
          </a:p>
        </p:txBody>
      </p:sp>
      <p:sp>
        <p:nvSpPr>
          <p:cNvPr id="14" name="文本框 13"/>
          <p:cNvSpPr txBox="1"/>
          <p:nvPr/>
        </p:nvSpPr>
        <p:spPr>
          <a:xfrm>
            <a:off x="303530" y="1846580"/>
            <a:ext cx="4149090" cy="460375"/>
          </a:xfrm>
          <a:prstGeom prst="rect">
            <a:avLst/>
          </a:prstGeom>
          <a:noFill/>
        </p:spPr>
        <p:txBody>
          <a:bodyPr wrap="none" rtlCol="0">
            <a:spAutoFit/>
          </a:bodyPr>
          <a:p>
            <a:pPr algn="l"/>
            <a:r>
              <a:rPr lang="zh-CN" altLang="en-US"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途径3：政府/机构公开的数据</a:t>
            </a:r>
            <a:endParaRPr lang="zh-CN" altLang="en-US"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5334635" y="2306955"/>
            <a:ext cx="6068695" cy="4154170"/>
          </a:xfrm>
          <a:prstGeom prst="rect">
            <a:avLst/>
          </a:prstGeom>
          <a:noFill/>
        </p:spPr>
        <p:txBody>
          <a:bodyPr wrap="square" rtlCol="0" anchor="t">
            <a:spAutoFit/>
          </a:bodyPr>
          <a:p>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国家统计局</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http://www.stats.gov.cn/</a:t>
            </a: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世界银行</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data.worldbank.org.cn</a:t>
            </a: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联合国数据</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https://www.un.org/zh/databases/</a:t>
            </a: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纳斯达克数据</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https://www.nasdaq.com/</a:t>
            </a: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3"/>
          <p:cNvPicPr>
            <a:picLocks noChangeAspect="1"/>
          </p:cNvPicPr>
          <p:nvPr/>
        </p:nvPicPr>
        <p:blipFill>
          <a:blip r:embed="rId1"/>
          <a:stretch>
            <a:fillRect/>
          </a:stretch>
        </p:blipFill>
        <p:spPr>
          <a:xfrm>
            <a:off x="647065" y="2643505"/>
            <a:ext cx="4025265" cy="2994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为什么要学习</a:t>
            </a:r>
            <a:r>
              <a:rPr lang="zh-CN" altLang="en-US" dirty="0">
                <a:latin typeface="微软雅黑" panose="020B0503020204020204" pitchFamily="34" charset="-122"/>
                <a:ea typeface="微软雅黑" panose="020B0503020204020204" pitchFamily="34" charset="-122"/>
              </a:rPr>
              <a:t>爬虫</a:t>
            </a:r>
            <a:endParaRPr lang="zh-CN" altLang="en-US" dirty="0">
              <a:latin typeface="微软雅黑" panose="020B0503020204020204" pitchFamily="34" charset="-122"/>
              <a:ea typeface="微软雅黑" panose="020B0503020204020204" pitchFamily="34" charset="-122"/>
            </a:endParaRPr>
          </a:p>
        </p:txBody>
      </p:sp>
      <p:sp>
        <p:nvSpPr>
          <p:cNvPr id="11" name="内容占位符 2"/>
          <p:cNvSpPr txBox="1"/>
          <p:nvPr/>
        </p:nvSpPr>
        <p:spPr>
          <a:xfrm>
            <a:off x="208915" y="1154430"/>
            <a:ext cx="11624945" cy="5456555"/>
          </a:xfrm>
          <a:prstGeom prst="rect">
            <a:avLst/>
          </a:prstGeom>
          <a:ln w="28575">
            <a:solidFill>
              <a:srgbClr val="E2231A"/>
            </a:solidFill>
          </a:ln>
        </p:spPr>
        <p:txBody>
          <a:bodyPr/>
          <a:lstStyle>
            <a:lvl1pPr marL="457200" indent="-457200" algn="l" defTabSz="1218565" rtl="0" eaLnBrk="1" latinLnBrk="0" hangingPunct="1">
              <a:spcBef>
                <a:spcPct val="20000"/>
              </a:spcBef>
              <a:buClr>
                <a:schemeClr val="tx2"/>
              </a:buClr>
              <a:buFont typeface="Wingdings" panose="05000000000000000000" pitchFamily="2" charset="2"/>
              <a:buChar char="§"/>
              <a:defRPr sz="4300" kern="1200">
                <a:solidFill>
                  <a:schemeClr val="tx1"/>
                </a:solidFill>
                <a:latin typeface="Arial" panose="020B0604020202020204" pitchFamily="34" charset="0"/>
                <a:ea typeface="+mn-ea"/>
                <a:cs typeface="Arial" panose="020B0604020202020204" pitchFamily="34" charset="0"/>
              </a:defRPr>
            </a:lvl1pPr>
            <a:lvl2pPr marL="990600" indent="-381000" algn="l" defTabSz="1218565" rtl="0" eaLnBrk="1" latinLnBrk="0" hangingPunct="1">
              <a:spcBef>
                <a:spcPct val="20000"/>
              </a:spcBef>
              <a:buClr>
                <a:schemeClr val="tx2"/>
              </a:buClr>
              <a:buFont typeface="Wingdings" panose="05000000000000000000" pitchFamily="2" charset="2"/>
              <a:buChar char="§"/>
              <a:defRPr sz="3700" kern="1200">
                <a:solidFill>
                  <a:schemeClr val="tx1"/>
                </a:solidFill>
                <a:latin typeface="Arial" panose="020B0604020202020204" pitchFamily="34" charset="0"/>
                <a:ea typeface="+mn-ea"/>
                <a:cs typeface="Arial" panose="020B0604020202020204" pitchFamily="34" charset="0"/>
              </a:defRPr>
            </a:lvl2pPr>
            <a:lvl3pPr marL="1524000" indent="-304800" algn="l" defTabSz="1218565" rtl="0" eaLnBrk="1" latinLnBrk="0" hangingPunct="1">
              <a:spcBef>
                <a:spcPct val="20000"/>
              </a:spcBef>
              <a:buClr>
                <a:schemeClr val="tx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21329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4pPr>
            <a:lvl5pPr marL="27425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altLang="zh-CN" sz="2400" dirty="0" err="1" smtClean="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400" dirty="0" err="1" smtClean="0">
                <a:latin typeface="微软雅黑" panose="020B0503020204020204" pitchFamily="34" charset="-122"/>
                <a:ea typeface="微软雅黑" panose="020B0503020204020204" pitchFamily="34" charset="-122"/>
                <a:cs typeface="微软雅黑" panose="020B0503020204020204" pitchFamily="34" charset="-122"/>
                <a:sym typeface="+mn-ea"/>
              </a:rPr>
              <a:t>百度指数</a:t>
            </a:r>
            <a:endParaRPr lang="zh-CN" altLang="en-US" sz="2400" dirty="0">
              <a:ea typeface="微软雅黑" panose="020B0503020204020204" pitchFamily="34" charset="-122"/>
            </a:endParaRPr>
          </a:p>
        </p:txBody>
      </p:sp>
      <p:sp>
        <p:nvSpPr>
          <p:cNvPr id="13" name="TextBox 1"/>
          <p:cNvSpPr txBox="1"/>
          <p:nvPr/>
        </p:nvSpPr>
        <p:spPr>
          <a:xfrm>
            <a:off x="208915" y="1154430"/>
            <a:ext cx="5965190" cy="460375"/>
          </a:xfrm>
          <a:prstGeom prst="rect">
            <a:avLst/>
          </a:prstGeom>
          <a:solidFill>
            <a:schemeClr val="accent1"/>
          </a:solidFill>
        </p:spPr>
        <p:txBody>
          <a:bodyPr wrap="square" rtlCol="0">
            <a:spAutoFit/>
          </a:bodyPr>
          <a:p>
            <a:pPr algn="ctr"/>
            <a:r>
              <a:rPr lang="zh-CN" altLang="en-US" dirty="0">
                <a:solidFill>
                  <a:schemeClr val="bg1"/>
                </a:solidFill>
                <a:latin typeface="Arial" panose="020B0604020202020204" pitchFamily="34" charset="0"/>
                <a:cs typeface="Arial" panose="020B0604020202020204" pitchFamily="34" charset="0"/>
                <a:sym typeface="+mn-ea"/>
              </a:rPr>
              <a:t>大数据时代，我们的数据从哪里来</a:t>
            </a:r>
            <a:endParaRPr lang="zh-CN" altLang="en-US" dirty="0">
              <a:solidFill>
                <a:schemeClr val="bg1"/>
              </a:solidFill>
              <a:latin typeface="Arial" panose="020B0604020202020204" pitchFamily="34" charset="0"/>
              <a:cs typeface="Arial" panose="020B0604020202020204" pitchFamily="34" charset="0"/>
            </a:endParaRPr>
          </a:p>
        </p:txBody>
      </p:sp>
      <p:sp>
        <p:nvSpPr>
          <p:cNvPr id="14" name="文本框 13"/>
          <p:cNvSpPr txBox="1"/>
          <p:nvPr/>
        </p:nvSpPr>
        <p:spPr>
          <a:xfrm>
            <a:off x="303530" y="1846580"/>
            <a:ext cx="3714115" cy="460375"/>
          </a:xfrm>
          <a:prstGeom prst="rect">
            <a:avLst/>
          </a:prstGeom>
          <a:noFill/>
        </p:spPr>
        <p:txBody>
          <a:bodyPr wrap="none" rtlCol="0">
            <a:spAutoFit/>
          </a:bodyPr>
          <a:p>
            <a:pPr algn="l"/>
            <a:r>
              <a:rPr lang="zh-CN" altLang="en-US"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途径4：数据管理咨询公司</a:t>
            </a:r>
            <a:endParaRPr lang="zh-CN" altLang="en-US"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548640" y="2538730"/>
            <a:ext cx="6068695" cy="3046095"/>
          </a:xfrm>
          <a:prstGeom prst="rect">
            <a:avLst/>
          </a:prstGeom>
          <a:noFill/>
        </p:spPr>
        <p:txBody>
          <a:bodyPr wrap="square" rtlCol="0" anchor="t">
            <a:spAutoFit/>
          </a:bodyPr>
          <a:p>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麦肯锡</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https://www.mckinsey.com.cn/</a:t>
            </a: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埃森哲</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https://www.accenture.com/cn-zh</a:t>
            </a: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艾瑞咨询</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http://www.iresearch.com.cn/</a:t>
            </a:r>
            <a:endParaRPr lang="zh-CN" altLang="en-US" u="sng"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4"/>
          <p:cNvPicPr>
            <a:picLocks noChangeAspect="1"/>
          </p:cNvPicPr>
          <p:nvPr/>
        </p:nvPicPr>
        <p:blipFill>
          <a:blip r:embed="rId1"/>
          <a:stretch>
            <a:fillRect/>
          </a:stretch>
        </p:blipFill>
        <p:spPr>
          <a:xfrm>
            <a:off x="5768975" y="2421255"/>
            <a:ext cx="5799455" cy="3161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为什么要学习</a:t>
            </a:r>
            <a:r>
              <a:rPr lang="zh-CN" altLang="en-US" dirty="0">
                <a:latin typeface="微软雅黑" panose="020B0503020204020204" pitchFamily="34" charset="-122"/>
                <a:ea typeface="微软雅黑" panose="020B0503020204020204" pitchFamily="34" charset="-122"/>
              </a:rPr>
              <a:t>爬虫</a:t>
            </a:r>
            <a:endParaRPr lang="zh-CN" altLang="en-US" dirty="0">
              <a:latin typeface="微软雅黑" panose="020B0503020204020204" pitchFamily="34" charset="-122"/>
              <a:ea typeface="微软雅黑" panose="020B0503020204020204" pitchFamily="34" charset="-122"/>
            </a:endParaRPr>
          </a:p>
        </p:txBody>
      </p:sp>
      <p:sp>
        <p:nvSpPr>
          <p:cNvPr id="11" name="内容占位符 2"/>
          <p:cNvSpPr txBox="1"/>
          <p:nvPr/>
        </p:nvSpPr>
        <p:spPr>
          <a:xfrm>
            <a:off x="208915" y="1154430"/>
            <a:ext cx="11624945" cy="5456555"/>
          </a:xfrm>
          <a:prstGeom prst="rect">
            <a:avLst/>
          </a:prstGeom>
          <a:ln w="28575">
            <a:solidFill>
              <a:srgbClr val="E2231A"/>
            </a:solidFill>
          </a:ln>
        </p:spPr>
        <p:txBody>
          <a:bodyPr/>
          <a:lstStyle>
            <a:lvl1pPr marL="457200" indent="-457200" algn="l" defTabSz="1218565" rtl="0" eaLnBrk="1" latinLnBrk="0" hangingPunct="1">
              <a:spcBef>
                <a:spcPct val="20000"/>
              </a:spcBef>
              <a:buClr>
                <a:schemeClr val="tx2"/>
              </a:buClr>
              <a:buFont typeface="Wingdings" panose="05000000000000000000" pitchFamily="2" charset="2"/>
              <a:buChar char="§"/>
              <a:defRPr sz="4300" kern="1200">
                <a:solidFill>
                  <a:schemeClr val="tx1"/>
                </a:solidFill>
                <a:latin typeface="Arial" panose="020B0604020202020204" pitchFamily="34" charset="0"/>
                <a:ea typeface="+mn-ea"/>
                <a:cs typeface="Arial" panose="020B0604020202020204" pitchFamily="34" charset="0"/>
              </a:defRPr>
            </a:lvl1pPr>
            <a:lvl2pPr marL="990600" indent="-381000" algn="l" defTabSz="1218565" rtl="0" eaLnBrk="1" latinLnBrk="0" hangingPunct="1">
              <a:spcBef>
                <a:spcPct val="20000"/>
              </a:spcBef>
              <a:buClr>
                <a:schemeClr val="tx2"/>
              </a:buClr>
              <a:buFont typeface="Wingdings" panose="05000000000000000000" pitchFamily="2" charset="2"/>
              <a:buChar char="§"/>
              <a:defRPr sz="3700" kern="1200">
                <a:solidFill>
                  <a:schemeClr val="tx1"/>
                </a:solidFill>
                <a:latin typeface="Arial" panose="020B0604020202020204" pitchFamily="34" charset="0"/>
                <a:ea typeface="+mn-ea"/>
                <a:cs typeface="Arial" panose="020B0604020202020204" pitchFamily="34" charset="0"/>
              </a:defRPr>
            </a:lvl2pPr>
            <a:lvl3pPr marL="1524000" indent="-304800" algn="l" defTabSz="1218565" rtl="0" eaLnBrk="1" latinLnBrk="0" hangingPunct="1">
              <a:spcBef>
                <a:spcPct val="20000"/>
              </a:spcBef>
              <a:buClr>
                <a:schemeClr val="tx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21329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4pPr>
            <a:lvl5pPr marL="27425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altLang="zh-CN" sz="2400" dirty="0" err="1" smtClean="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400" dirty="0" err="1" smtClean="0">
                <a:latin typeface="微软雅黑" panose="020B0503020204020204" pitchFamily="34" charset="-122"/>
                <a:ea typeface="微软雅黑" panose="020B0503020204020204" pitchFamily="34" charset="-122"/>
                <a:cs typeface="微软雅黑" panose="020B0503020204020204" pitchFamily="34" charset="-122"/>
                <a:sym typeface="+mn-ea"/>
              </a:rPr>
              <a:t>百度指数</a:t>
            </a:r>
            <a:endParaRPr lang="zh-CN" altLang="en-US" sz="2400" dirty="0">
              <a:ea typeface="微软雅黑" panose="020B0503020204020204" pitchFamily="34" charset="-122"/>
            </a:endParaRPr>
          </a:p>
        </p:txBody>
      </p:sp>
      <p:sp>
        <p:nvSpPr>
          <p:cNvPr id="13" name="TextBox 1"/>
          <p:cNvSpPr txBox="1"/>
          <p:nvPr/>
        </p:nvSpPr>
        <p:spPr>
          <a:xfrm>
            <a:off x="208915" y="1154430"/>
            <a:ext cx="5965190" cy="460375"/>
          </a:xfrm>
          <a:prstGeom prst="rect">
            <a:avLst/>
          </a:prstGeom>
          <a:solidFill>
            <a:schemeClr val="accent1"/>
          </a:solidFill>
        </p:spPr>
        <p:txBody>
          <a:bodyPr wrap="square" rtlCol="0">
            <a:spAutoFit/>
          </a:bodyPr>
          <a:p>
            <a:pPr algn="ctr"/>
            <a:r>
              <a:rPr lang="zh-CN" altLang="en-US" dirty="0">
                <a:solidFill>
                  <a:schemeClr val="bg1"/>
                </a:solidFill>
                <a:latin typeface="Arial" panose="020B0604020202020204" pitchFamily="34" charset="0"/>
                <a:cs typeface="Arial" panose="020B0604020202020204" pitchFamily="34" charset="0"/>
                <a:sym typeface="+mn-ea"/>
              </a:rPr>
              <a:t>大数据时代，我们的数据从哪里来</a:t>
            </a:r>
            <a:endParaRPr lang="zh-CN" altLang="en-US" dirty="0">
              <a:solidFill>
                <a:schemeClr val="bg1"/>
              </a:solidFill>
              <a:latin typeface="Arial" panose="020B0604020202020204" pitchFamily="34" charset="0"/>
              <a:cs typeface="Arial" panose="020B0604020202020204" pitchFamily="34" charset="0"/>
            </a:endParaRPr>
          </a:p>
        </p:txBody>
      </p:sp>
      <p:sp>
        <p:nvSpPr>
          <p:cNvPr id="14" name="文本框 13"/>
          <p:cNvSpPr txBox="1"/>
          <p:nvPr/>
        </p:nvSpPr>
        <p:spPr>
          <a:xfrm>
            <a:off x="303530" y="1846580"/>
            <a:ext cx="3104515" cy="460375"/>
          </a:xfrm>
          <a:prstGeom prst="rect">
            <a:avLst/>
          </a:prstGeom>
          <a:noFill/>
        </p:spPr>
        <p:txBody>
          <a:bodyPr wrap="none" rtlCol="0">
            <a:spAutoFit/>
          </a:bodyPr>
          <a:p>
            <a:pPr algn="l"/>
            <a:r>
              <a:rPr lang="zh-CN" altLang="en-US"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途径5：爬取网络数据</a:t>
            </a:r>
            <a:endParaRPr lang="zh-CN" altLang="en-US"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467360" y="2954020"/>
            <a:ext cx="6068695" cy="2306955"/>
          </a:xfrm>
          <a:prstGeom prst="rect">
            <a:avLst/>
          </a:prstGeom>
          <a:noFill/>
        </p:spPr>
        <p:txBody>
          <a:bodyPr wrap="square" rtlCol="0" anchor="t">
            <a:spAutoFit/>
          </a:bodyPr>
          <a:p>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如果需要的数据市场上没有，或者不愿意购买，可以选择招/做一名爬虫工程师，自己动手去爬去数据。</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但凡在互联网上看到的数据都可以把它爬下来</a:t>
            </a:r>
            <a:endParaRPr lang="zh-CN" altLang="en-US"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7155180" y="2796540"/>
            <a:ext cx="3871595" cy="2464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a:ea typeface="微软雅黑" panose="020B0503020204020204" pitchFamily="34" charset="-122"/>
              </a:rPr>
              <a:t>为什么要学习</a:t>
            </a:r>
            <a:r>
              <a:rPr lang="zh-CN" altLang="en-US">
                <a:latin typeface="微软雅黑" panose="020B0503020204020204" pitchFamily="34" charset="-122"/>
                <a:ea typeface="微软雅黑" panose="020B0503020204020204" pitchFamily="34" charset="-122"/>
                <a:sym typeface="+mn-ea"/>
              </a:rPr>
              <a:t>爬虫</a:t>
            </a:r>
            <a:endParaRPr lang="en-US" altLang="zh-CN">
              <a:ea typeface="微软雅黑" panose="020B0503020204020204" pitchFamily="34" charset="-122"/>
            </a:endParaRPr>
          </a:p>
        </p:txBody>
      </p:sp>
      <p:sp>
        <p:nvSpPr>
          <p:cNvPr id="23" name="矩形 22"/>
          <p:cNvSpPr/>
          <p:nvPr/>
        </p:nvSpPr>
        <p:spPr>
          <a:xfrm>
            <a:off x="0" y="1021656"/>
            <a:ext cx="12188825"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6" name="矩形 25"/>
          <p:cNvSpPr/>
          <p:nvPr/>
        </p:nvSpPr>
        <p:spPr>
          <a:xfrm>
            <a:off x="-7496" y="6183189"/>
            <a:ext cx="11764067"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 name="等腰三角形 1"/>
          <p:cNvSpPr/>
          <p:nvPr/>
        </p:nvSpPr>
        <p:spPr>
          <a:xfrm>
            <a:off x="372110" y="2103120"/>
            <a:ext cx="1346200" cy="127063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p>
            <a:pPr algn="ctr"/>
            <a:r>
              <a:rPr lang="en-US" altLang="zh-CN" sz="4800" dirty="0">
                <a:latin typeface="Arial" panose="020B0604020202020204" pitchFamily="34" charset="0"/>
                <a:ea typeface="微软雅黑" panose="020B0503020204020204" pitchFamily="34" charset="-122"/>
              </a:rPr>
              <a:t>1</a:t>
            </a:r>
            <a:endParaRPr lang="en-US" altLang="zh-CN" sz="4800" dirty="0">
              <a:latin typeface="Arial" panose="020B0604020202020204" pitchFamily="34" charset="0"/>
              <a:ea typeface="微软雅黑" panose="020B0503020204020204" pitchFamily="34" charset="-122"/>
            </a:endParaRPr>
          </a:p>
        </p:txBody>
      </p:sp>
      <p:sp>
        <p:nvSpPr>
          <p:cNvPr id="4" name="矩形 3"/>
          <p:cNvSpPr/>
          <p:nvPr/>
        </p:nvSpPr>
        <p:spPr>
          <a:xfrm>
            <a:off x="2064385" y="1927860"/>
            <a:ext cx="8879840" cy="3784600"/>
          </a:xfrm>
          <a:prstGeom prst="rect">
            <a:avLst/>
          </a:prstGeom>
        </p:spPr>
        <p:txBody>
          <a:bodyPr wrap="square">
            <a:spAutoFit/>
          </a:bodyPr>
          <a:p>
            <a:pPr>
              <a:lnSpc>
                <a:spcPct val="120000"/>
              </a:lnSpc>
            </a:pPr>
            <a:r>
              <a:rPr lang="en-US" altLang="zh-CN" sz="2000">
                <a:latin typeface="微软雅黑" panose="020B0503020204020204" pitchFamily="34" charset="-122"/>
                <a:ea typeface="微软雅黑" panose="020B0503020204020204" pitchFamily="34" charset="-122"/>
              </a:rPr>
              <a:t>学习爬虫，可以私人订制一个搜索引擎，并且可以对搜索引擎的数据采集工作原理进行更深层次地理解。</a:t>
            </a:r>
            <a:endParaRPr lang="en-US" altLang="zh-CN" sz="2000">
              <a:latin typeface="微软雅黑" panose="020B0503020204020204" pitchFamily="34" charset="-122"/>
              <a:ea typeface="微软雅黑" panose="020B0503020204020204" pitchFamily="34" charset="-122"/>
            </a:endParaRPr>
          </a:p>
          <a:p>
            <a:pPr>
              <a:lnSpc>
                <a:spcPct val="120000"/>
              </a:lnSpc>
            </a:pPr>
            <a:endParaRPr lang="en-US" altLang="zh-CN" sz="2000">
              <a:latin typeface="微软雅黑" panose="020B0503020204020204" pitchFamily="34" charset="-122"/>
              <a:ea typeface="微软雅黑" panose="020B0503020204020204" pitchFamily="34" charset="-122"/>
            </a:endParaRPr>
          </a:p>
          <a:p>
            <a:pPr>
              <a:lnSpc>
                <a:spcPct val="120000"/>
              </a:lnSpc>
            </a:pPr>
            <a:r>
              <a:rPr lang="en-US" altLang="zh-CN" sz="2000">
                <a:latin typeface="微软雅黑" panose="020B0503020204020204" pitchFamily="34" charset="-122"/>
                <a:ea typeface="微软雅黑" panose="020B0503020204020204" pitchFamily="34" charset="-122"/>
              </a:rPr>
              <a:t>有的朋友希望能够深层次地了解搜索引擎的爬虫工作原理，或者希望自己能够开发出款私人搜索引擎，那么此时，学习爬虫是非常有必要的。简单来说，我们学会了爬虫编写之后，就可以</a:t>
            </a:r>
            <a:r>
              <a:rPr lang="en-US" altLang="zh-CN" sz="2000">
                <a:solidFill>
                  <a:srgbClr val="FF0000"/>
                </a:solidFill>
                <a:latin typeface="微软雅黑" panose="020B0503020204020204" pitchFamily="34" charset="-122"/>
                <a:ea typeface="微软雅黑" panose="020B0503020204020204" pitchFamily="34" charset="-122"/>
              </a:rPr>
              <a:t>利用爬虫自动地采集互联网中的信息</a:t>
            </a:r>
            <a:r>
              <a:rPr lang="en-US" altLang="zh-CN" sz="2000">
                <a:latin typeface="微软雅黑" panose="020B0503020204020204" pitchFamily="34" charset="-122"/>
                <a:ea typeface="微软雅黑" panose="020B0503020204020204" pitchFamily="34" charset="-122"/>
              </a:rPr>
              <a:t>，采集回来后进行相应的存储或处理，在需要检索某些信息的时候，只需在采集回来的信息中进行检索，即实现了私人的搜索引擎。当然，信息怎么爬取、怎么存储、怎么进行分词、怎么进行相关性计算等，都是需要我们进行设计的，爬虫技术主要解决信息爬取的问题。</a:t>
            </a:r>
            <a:endParaRPr lang="en-US" altLang="zh-CN" sz="200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MH_TYPE" val="#NeiR#"/>
  <p:tag name="MH_NUMBER" val="4"/>
  <p:tag name="MH_CATEGORY" val="#BingLLB#"/>
  <p:tag name="MH_LAYOUT" val="SubTitle"/>
  <p:tag name="MH" val="20160615182337"/>
  <p:tag name="MH_LIBRARY" val="GRAPHIC"/>
</p:tagLst>
</file>

<file path=ppt/tags/tag10.xml><?xml version="1.0" encoding="utf-8"?>
<p:tagLst xmlns:p="http://schemas.openxmlformats.org/presentationml/2006/main">
  <p:tag name="MH" val="20160602195407"/>
  <p:tag name="MH_LIBRARY" val="GRAPHIC"/>
  <p:tag name="MH_TYPE" val="Other"/>
  <p:tag name="MH_ORDER" val="2"/>
</p:tagLst>
</file>

<file path=ppt/tags/tag11.xml><?xml version="1.0" encoding="utf-8"?>
<p:tagLst xmlns:p="http://schemas.openxmlformats.org/presentationml/2006/main">
  <p:tag name="MH" val="20160602195407"/>
  <p:tag name="MH_LIBRARY" val="GRAPHIC"/>
  <p:tag name="MH_TYPE" val="Other"/>
  <p:tag name="MH_ORDER" val="3"/>
</p:tagLst>
</file>

<file path=ppt/tags/tag12.xml><?xml version="1.0" encoding="utf-8"?>
<p:tagLst xmlns:p="http://schemas.openxmlformats.org/presentationml/2006/main">
  <p:tag name="MH" val="20160602195407"/>
  <p:tag name="MH_LIBRARY" val="GRAPHIC"/>
  <p:tag name="MH_TYPE" val="Other"/>
  <p:tag name="MH_ORDER" val="4"/>
</p:tagLst>
</file>

<file path=ppt/tags/tag13.xml><?xml version="1.0" encoding="utf-8"?>
<p:tagLst xmlns:p="http://schemas.openxmlformats.org/presentationml/2006/main">
  <p:tag name="MH" val="20160602195407"/>
  <p:tag name="MH_LIBRARY" val="GRAPHIC"/>
  <p:tag name="MH_TYPE" val="Other"/>
  <p:tag name="MH_ORDER" val="5"/>
</p:tagLst>
</file>

<file path=ppt/tags/tag14.xml><?xml version="1.0" encoding="utf-8"?>
<p:tagLst xmlns:p="http://schemas.openxmlformats.org/presentationml/2006/main">
  <p:tag name="MH" val="20160602195407"/>
  <p:tag name="MH_LIBRARY" val="GRAPHIC"/>
  <p:tag name="MH_TYPE" val="Other"/>
  <p:tag name="MH_ORDER" val="6"/>
</p:tagLst>
</file>

<file path=ppt/tags/tag15.xml><?xml version="1.0" encoding="utf-8"?>
<p:tagLst xmlns:p="http://schemas.openxmlformats.org/presentationml/2006/main">
  <p:tag name="MH" val="20160602212604"/>
  <p:tag name="MH_LIBRARY" val="GRAPHIC"/>
  <p:tag name="MH_TYPE" val="Other"/>
  <p:tag name="MH_ORDER" val="1"/>
</p:tagLst>
</file>

<file path=ppt/tags/tag16.xml><?xml version="1.0" encoding="utf-8"?>
<p:tagLst xmlns:p="http://schemas.openxmlformats.org/presentationml/2006/main">
  <p:tag name="MH" val="20160602212604"/>
  <p:tag name="MH_LIBRARY" val="GRAPHIC"/>
  <p:tag name="MH_TYPE" val="SubTitle"/>
  <p:tag name="MH_ORDER" val="1"/>
</p:tagLst>
</file>

<file path=ppt/tags/tag17.xml><?xml version="1.0" encoding="utf-8"?>
<p:tagLst xmlns:p="http://schemas.openxmlformats.org/presentationml/2006/main">
  <p:tag name="MH" val="20160602212604"/>
  <p:tag name="MH_LIBRARY" val="GRAPHIC"/>
  <p:tag name="MH_TYPE" val="Other"/>
  <p:tag name="MH_ORDER" val="2"/>
</p:tagLst>
</file>

<file path=ppt/tags/tag18.xml><?xml version="1.0" encoding="utf-8"?>
<p:tagLst xmlns:p="http://schemas.openxmlformats.org/presentationml/2006/main">
  <p:tag name="MH" val="20160602212604"/>
  <p:tag name="MH_LIBRARY" val="GRAPHIC"/>
  <p:tag name="MH_TYPE" val="SubTitle"/>
  <p:tag name="MH_ORDER" val="2"/>
</p:tagLst>
</file>

<file path=ppt/tags/tag19.xml><?xml version="1.0" encoding="utf-8"?>
<p:tagLst xmlns:p="http://schemas.openxmlformats.org/presentationml/2006/main">
  <p:tag name="MH" val="20160602212604"/>
  <p:tag name="MH_LIBRARY" val="GRAPHIC"/>
  <p:tag name="MH_TYPE" val="Other"/>
  <p:tag name="MH_ORDER" val="3"/>
</p:tagLst>
</file>

<file path=ppt/tags/tag2.xml><?xml version="1.0" encoding="utf-8"?>
<p:tagLst xmlns:p="http://schemas.openxmlformats.org/presentationml/2006/main">
  <p:tag name="MH_TYPE" val="#NeiR#"/>
  <p:tag name="MH_NUMBER" val="4"/>
  <p:tag name="MH_CATEGORY" val="#BingLLB#"/>
  <p:tag name="MH_LAYOUT" val="SubTitle"/>
  <p:tag name="MH" val="20160615182337"/>
  <p:tag name="MH_LIBRARY" val="GRAPHIC"/>
</p:tagLst>
</file>

<file path=ppt/tags/tag20.xml><?xml version="1.0" encoding="utf-8"?>
<p:tagLst xmlns:p="http://schemas.openxmlformats.org/presentationml/2006/main">
  <p:tag name="MH" val="20160602212604"/>
  <p:tag name="MH_LIBRARY" val="GRAPHIC"/>
  <p:tag name="MH_TYPE" val="SubTitle"/>
  <p:tag name="MH_ORDER" val="3"/>
</p:tagLst>
</file>

<file path=ppt/tags/tag21.xml><?xml version="1.0" encoding="utf-8"?>
<p:tagLst xmlns:p="http://schemas.openxmlformats.org/presentationml/2006/main">
  <p:tag name="MH" val="20160602212604"/>
  <p:tag name="MH_LIBRARY" val="GRAPHIC"/>
  <p:tag name="MH_TYPE" val="Other"/>
  <p:tag name="MH_ORDER" val="7"/>
</p:tagLst>
</file>

<file path=ppt/tags/tag22.xml><?xml version="1.0" encoding="utf-8"?>
<p:tagLst xmlns:p="http://schemas.openxmlformats.org/presentationml/2006/main">
  <p:tag name="MH" val="20160602212604"/>
  <p:tag name="MH_LIBRARY" val="GRAPHIC"/>
  <p:tag name="MH_TYPE" val="Text"/>
  <p:tag name="MH_ORDER" val="1"/>
</p:tagLst>
</file>

<file path=ppt/tags/tag23.xml><?xml version="1.0" encoding="utf-8"?>
<p:tagLst xmlns:p="http://schemas.openxmlformats.org/presentationml/2006/main">
  <p:tag name="MH" val="20160602212604"/>
  <p:tag name="MH_LIBRARY" val="GRAPHIC"/>
  <p:tag name="MH_TYPE" val="Text"/>
  <p:tag name="MH_ORDER" val="2"/>
</p:tagLst>
</file>

<file path=ppt/tags/tag24.xml><?xml version="1.0" encoding="utf-8"?>
<p:tagLst xmlns:p="http://schemas.openxmlformats.org/presentationml/2006/main">
  <p:tag name="MH" val="20160602212604"/>
  <p:tag name="MH_LIBRARY" val="GRAPHIC"/>
  <p:tag name="MH_TYPE" val="Text"/>
  <p:tag name="MH_ORDER" val="3"/>
</p:tagLst>
</file>

<file path=ppt/tags/tag25.xml><?xml version="1.0" encoding="utf-8"?>
<p:tagLst xmlns:p="http://schemas.openxmlformats.org/presentationml/2006/main">
  <p:tag name="MH" val="20160608104820"/>
  <p:tag name="MH_LIBRARY" val="GRAPHIC"/>
  <p:tag name="MH_TYPE" val="Other"/>
  <p:tag name="MH_ORDER" val="1"/>
</p:tagLst>
</file>

<file path=ppt/tags/tag26.xml><?xml version="1.0" encoding="utf-8"?>
<p:tagLst xmlns:p="http://schemas.openxmlformats.org/presentationml/2006/main">
  <p:tag name="MH" val="20160608104820"/>
  <p:tag name="MH_LIBRARY" val="GRAPHIC"/>
  <p:tag name="MH_TYPE" val="Other"/>
  <p:tag name="MH_ORDER" val="2"/>
</p:tagLst>
</file>

<file path=ppt/tags/tag27.xml><?xml version="1.0" encoding="utf-8"?>
<p:tagLst xmlns:p="http://schemas.openxmlformats.org/presentationml/2006/main">
  <p:tag name="MH" val="20160608104820"/>
  <p:tag name="MH_LIBRARY" val="GRAPHIC"/>
  <p:tag name="MH_TYPE" val="SubTitle"/>
  <p:tag name="MH_ORDER" val="1"/>
</p:tagLst>
</file>

<file path=ppt/tags/tag28.xml><?xml version="1.0" encoding="utf-8"?>
<p:tagLst xmlns:p="http://schemas.openxmlformats.org/presentationml/2006/main">
  <p:tag name="MH" val="20160608104820"/>
  <p:tag name="MH_LIBRARY" val="GRAPHIC"/>
  <p:tag name="MH_TYPE" val="Other"/>
  <p:tag name="MH_ORDER" val="3"/>
</p:tagLst>
</file>

<file path=ppt/tags/tag29.xml><?xml version="1.0" encoding="utf-8"?>
<p:tagLst xmlns:p="http://schemas.openxmlformats.org/presentationml/2006/main">
  <p:tag name="MH" val="20160608104820"/>
  <p:tag name="MH_LIBRARY" val="GRAPHIC"/>
  <p:tag name="MH_TYPE" val="Other"/>
  <p:tag name="MH_ORDER" val="4"/>
</p:tagLst>
</file>

<file path=ppt/tags/tag3.xml><?xml version="1.0" encoding="utf-8"?>
<p:tagLst xmlns:p="http://schemas.openxmlformats.org/presentationml/2006/main">
  <p:tag name="MH_TYPE" val="#NeiR#"/>
  <p:tag name="MH_NUMBER" val="4"/>
  <p:tag name="MH_CATEGORY" val="#BingLLB#"/>
  <p:tag name="MH_LAYOUT" val="SubTitle"/>
  <p:tag name="MH" val="20160615182337"/>
  <p:tag name="MH_LIBRARY" val="GRAPHIC"/>
</p:tagLst>
</file>

<file path=ppt/tags/tag30.xml><?xml version="1.0" encoding="utf-8"?>
<p:tagLst xmlns:p="http://schemas.openxmlformats.org/presentationml/2006/main">
  <p:tag name="MH" val="20160608104820"/>
  <p:tag name="MH_LIBRARY" val="GRAPHIC"/>
  <p:tag name="MH_TYPE" val="SubTitle"/>
  <p:tag name="MH_ORDER" val="2"/>
</p:tagLst>
</file>

<file path=ppt/tags/tag31.xml><?xml version="1.0" encoding="utf-8"?>
<p:tagLst xmlns:p="http://schemas.openxmlformats.org/presentationml/2006/main">
  <p:tag name="MH" val="20160608104820"/>
  <p:tag name="MH_LIBRARY" val="GRAPHIC"/>
  <p:tag name="MH_TYPE" val="Other"/>
  <p:tag name="MH_ORDER" val="5"/>
</p:tagLst>
</file>

<file path=ppt/tags/tag32.xml><?xml version="1.0" encoding="utf-8"?>
<p:tagLst xmlns:p="http://schemas.openxmlformats.org/presentationml/2006/main">
  <p:tag name="MH" val="20160608104820"/>
  <p:tag name="MH_LIBRARY" val="GRAPHIC"/>
  <p:tag name="MH_TYPE" val="Other"/>
  <p:tag name="MH_ORDER" val="6"/>
</p:tagLst>
</file>

<file path=ppt/tags/tag33.xml><?xml version="1.0" encoding="utf-8"?>
<p:tagLst xmlns:p="http://schemas.openxmlformats.org/presentationml/2006/main">
  <p:tag name="MH" val="20160608104820"/>
  <p:tag name="MH_LIBRARY" val="GRAPHIC"/>
  <p:tag name="MH_TYPE" val="SubTitle"/>
  <p:tag name="MH_ORDER" val="3"/>
</p:tagLst>
</file>

<file path=ppt/tags/tag34.xml><?xml version="1.0" encoding="utf-8"?>
<p:tagLst xmlns:p="http://schemas.openxmlformats.org/presentationml/2006/main">
  <p:tag name="MH_TYPE" val="#NeiR#"/>
  <p:tag name="MH_NUMBER" val="5"/>
  <p:tag name="MH_CATEGORY" val="#BingLLB#"/>
  <p:tag name="MH_LAYOUT" val="SubTitle"/>
  <p:tag name="MH" val="20160615193637"/>
  <p:tag name="MH_LIBRARY" val="GRAPHIC"/>
</p:tagLst>
</file>

<file path=ppt/tags/tag35.xml><?xml version="1.0" encoding="utf-8"?>
<p:tagLst xmlns:p="http://schemas.openxmlformats.org/presentationml/2006/main">
  <p:tag name="MH_TYPE" val="#NeiR#"/>
  <p:tag name="MH_NUMBER" val="5"/>
  <p:tag name="MH_CATEGORY" val="#BingLLB#"/>
  <p:tag name="MH_LAYOUT" val="SubTitle"/>
  <p:tag name="MH" val="20160615193637"/>
  <p:tag name="MH_LIBRARY" val="GRAPHIC"/>
</p:tagLst>
</file>

<file path=ppt/tags/tag36.xml><?xml version="1.0" encoding="utf-8"?>
<p:tagLst xmlns:p="http://schemas.openxmlformats.org/presentationml/2006/main">
  <p:tag name="MH_TYPE" val="#NeiR#"/>
  <p:tag name="MH_NUMBER" val="3"/>
  <p:tag name="MH_CATEGORY" val="#BingLLB#"/>
  <p:tag name="MH_LAYOUT" val="SubTitle"/>
  <p:tag name="MH" val="20160615192001"/>
  <p:tag name="MH_LIBRARY" val="GRAPHIC"/>
</p:tagLst>
</file>

<file path=ppt/tags/tag37.xml><?xml version="1.0" encoding="utf-8"?>
<p:tagLst xmlns:p="http://schemas.openxmlformats.org/presentationml/2006/main">
  <p:tag name="MH_TYPE" val="#NeiR#"/>
  <p:tag name="MH_NUMBER" val="3"/>
  <p:tag name="MH_CATEGORY" val="#BingLLB#"/>
  <p:tag name="MH_LAYOUT" val="SubTitle"/>
  <p:tag name="MH" val="20160615192001"/>
  <p:tag name="MH_LIBRARY" val="GRAPHIC"/>
</p:tagLst>
</file>

<file path=ppt/tags/tag38.xml><?xml version="1.0" encoding="utf-8"?>
<p:tagLst xmlns:p="http://schemas.openxmlformats.org/presentationml/2006/main">
  <p:tag name="MH_TYPE" val="#NeiR#"/>
  <p:tag name="MH_NUMBER" val="5"/>
  <p:tag name="MH_CATEGORY" val="#BingLLB#"/>
  <p:tag name="MH_LAYOUT" val="SubTitle"/>
  <p:tag name="MH" val="20160615193637"/>
  <p:tag name="MH_LIBRARY" val="GRAPHIC"/>
</p:tagLst>
</file>

<file path=ppt/tags/tag39.xml><?xml version="1.0" encoding="utf-8"?>
<p:tagLst xmlns:p="http://schemas.openxmlformats.org/presentationml/2006/main">
  <p:tag name="MH" val="20160608104820"/>
  <p:tag name="MH_LIBRARY" val="GRAPHIC"/>
  <p:tag name="MH_TYPE" val="Other"/>
  <p:tag name="MH_ORDER" val="1"/>
</p:tagLst>
</file>

<file path=ppt/tags/tag4.xml><?xml version="1.0" encoding="utf-8"?>
<p:tagLst xmlns:p="http://schemas.openxmlformats.org/presentationml/2006/main">
  <p:tag name="MH" val="20160602175401"/>
  <p:tag name="MH_LIBRARY" val="GRAPHIC"/>
  <p:tag name="MH_ORDER" val="Straight Connector 74"/>
</p:tagLst>
</file>

<file path=ppt/tags/tag40.xml><?xml version="1.0" encoding="utf-8"?>
<p:tagLst xmlns:p="http://schemas.openxmlformats.org/presentationml/2006/main">
  <p:tag name="MH" val="20160608104820"/>
  <p:tag name="MH_LIBRARY" val="GRAPHIC"/>
  <p:tag name="MH_TYPE" val="Other"/>
  <p:tag name="MH_ORDER" val="2"/>
</p:tagLst>
</file>

<file path=ppt/tags/tag41.xml><?xml version="1.0" encoding="utf-8"?>
<p:tagLst xmlns:p="http://schemas.openxmlformats.org/presentationml/2006/main">
  <p:tag name="MH" val="20160608104820"/>
  <p:tag name="MH_LIBRARY" val="GRAPHIC"/>
  <p:tag name="MH_TYPE" val="SubTitle"/>
  <p:tag name="MH_ORDER" val="1"/>
</p:tagLst>
</file>

<file path=ppt/tags/tag42.xml><?xml version="1.0" encoding="utf-8"?>
<p:tagLst xmlns:p="http://schemas.openxmlformats.org/presentationml/2006/main">
  <p:tag name="MH" val="20160608104820"/>
  <p:tag name="MH_LIBRARY" val="GRAPHIC"/>
  <p:tag name="MH_TYPE" val="Other"/>
  <p:tag name="MH_ORDER" val="3"/>
</p:tagLst>
</file>

<file path=ppt/tags/tag43.xml><?xml version="1.0" encoding="utf-8"?>
<p:tagLst xmlns:p="http://schemas.openxmlformats.org/presentationml/2006/main">
  <p:tag name="MH" val="20160608104820"/>
  <p:tag name="MH_LIBRARY" val="GRAPHIC"/>
  <p:tag name="MH_TYPE" val="Other"/>
  <p:tag name="MH_ORDER" val="4"/>
</p:tagLst>
</file>

<file path=ppt/tags/tag44.xml><?xml version="1.0" encoding="utf-8"?>
<p:tagLst xmlns:p="http://schemas.openxmlformats.org/presentationml/2006/main">
  <p:tag name="MH" val="20160608104820"/>
  <p:tag name="MH_LIBRARY" val="GRAPHIC"/>
  <p:tag name="MH_TYPE" val="SubTitle"/>
  <p:tag name="MH_ORDER" val="2"/>
</p:tagLst>
</file>

<file path=ppt/tags/tag45.xml><?xml version="1.0" encoding="utf-8"?>
<p:tagLst xmlns:p="http://schemas.openxmlformats.org/presentationml/2006/main">
  <p:tag name="MH" val="20160608104820"/>
  <p:tag name="MH_LIBRARY" val="GRAPHIC"/>
  <p:tag name="MH_TYPE" val="Other"/>
  <p:tag name="MH_ORDER" val="5"/>
</p:tagLst>
</file>

<file path=ppt/tags/tag46.xml><?xml version="1.0" encoding="utf-8"?>
<p:tagLst xmlns:p="http://schemas.openxmlformats.org/presentationml/2006/main">
  <p:tag name="MH" val="20160608104820"/>
  <p:tag name="MH_LIBRARY" val="GRAPHIC"/>
  <p:tag name="MH_TYPE" val="Other"/>
  <p:tag name="MH_ORDER" val="6"/>
</p:tagLst>
</file>

<file path=ppt/tags/tag47.xml><?xml version="1.0" encoding="utf-8"?>
<p:tagLst xmlns:p="http://schemas.openxmlformats.org/presentationml/2006/main">
  <p:tag name="MH" val="20160608104820"/>
  <p:tag name="MH_LIBRARY" val="GRAPHIC"/>
  <p:tag name="MH_TYPE" val="SubTitle"/>
  <p:tag name="MH_ORDER" val="3"/>
</p:tagLst>
</file>

<file path=ppt/tags/tag48.xml><?xml version="1.0" encoding="utf-8"?>
<p:tagLst xmlns:p="http://schemas.openxmlformats.org/presentationml/2006/main">
  <p:tag name="MH_TYPE" val="#NeiR#"/>
  <p:tag name="MH_NUMBER" val="2"/>
  <p:tag name="MH_CATEGORY" val="#BingLLB#"/>
  <p:tag name="MH_LAYOUT" val="SubTitleText"/>
  <p:tag name="MH" val="20160608143021"/>
  <p:tag name="MH_LIBRARY" val="GRAPHIC"/>
</p:tagLst>
</file>

<file path=ppt/tags/tag49.xml><?xml version="1.0" encoding="utf-8"?>
<p:tagLst xmlns:p="http://schemas.openxmlformats.org/presentationml/2006/main">
  <p:tag name="MH_TYPE" val="#NeiR#"/>
  <p:tag name="MH_NUMBER" val="3"/>
  <p:tag name="MH_CATEGORY" val="#BingLLB#"/>
  <p:tag name="MH_LAYOUT" val="SubTitle"/>
  <p:tag name="MH" val="20160608145829"/>
  <p:tag name="MH_LIBRARY" val="GRAPHIC"/>
</p:tagLst>
</file>

<file path=ppt/tags/tag5.xml><?xml version="1.0" encoding="utf-8"?>
<p:tagLst xmlns:p="http://schemas.openxmlformats.org/presentationml/2006/main">
  <p:tag name="MH" val="20160602175401"/>
  <p:tag name="MH_LIBRARY" val="GRAPHIC"/>
  <p:tag name="MH_ORDER" val="Straight Connector 75"/>
</p:tagLst>
</file>

<file path=ppt/tags/tag50.xml><?xml version="1.0" encoding="utf-8"?>
<p:tagLst xmlns:p="http://schemas.openxmlformats.org/presentationml/2006/main">
  <p:tag name="MH_TYPE" val="#NeiR#"/>
  <p:tag name="MH_NUMBER" val="2"/>
  <p:tag name="MH_CATEGORY" val="#BingLLB#"/>
  <p:tag name="MH_LAYOUT" val="SubTitleText"/>
  <p:tag name="MH" val="20160608143021"/>
  <p:tag name="MH_LIBRARY" val="GRAPHIC"/>
</p:tagLst>
</file>

<file path=ppt/tags/tag51.xml><?xml version="1.0" encoding="utf-8"?>
<p:tagLst xmlns:p="http://schemas.openxmlformats.org/presentationml/2006/main">
  <p:tag name="MH_TYPE" val="#NeiR#"/>
  <p:tag name="MH_NUMBER" val="2"/>
  <p:tag name="MH_CATEGORY" val="#BingLLB#"/>
  <p:tag name="MH_LAYOUT" val="SubTitleText"/>
  <p:tag name="MH" val="20160608143021"/>
  <p:tag name="MH_LIBRARY" val="GRAPHIC"/>
</p:tagLst>
</file>

<file path=ppt/tags/tag6.xml><?xml version="1.0" encoding="utf-8"?>
<p:tagLst xmlns:p="http://schemas.openxmlformats.org/presentationml/2006/main">
  <p:tag name="MH" val="20160602175401"/>
  <p:tag name="MH_LIBRARY" val="GRAPHIC"/>
  <p:tag name="MH_ORDER" val="文本框 103"/>
</p:tagLst>
</file>

<file path=ppt/tags/tag7.xml><?xml version="1.0" encoding="utf-8"?>
<p:tagLst xmlns:p="http://schemas.openxmlformats.org/presentationml/2006/main">
  <p:tag name="MH" val="20160602175401"/>
  <p:tag name="MH_LIBRARY" val="GRAPHIC"/>
</p:tagLst>
</file>

<file path=ppt/tags/tag8.xml><?xml version="1.0" encoding="utf-8"?>
<p:tagLst xmlns:p="http://schemas.openxmlformats.org/presentationml/2006/main">
  <p:tag name="MH_TYPE" val="#NeiR#"/>
  <p:tag name="MH_NUMBER" val="3"/>
  <p:tag name="MH_CATEGORY" val="#BingLLB#"/>
  <p:tag name="MH_LAYOUT" val="SubTitleText"/>
  <p:tag name="MH" val="20160226105902"/>
  <p:tag name="MH_LIBRARY" val="GRAPHIC"/>
</p:tagLst>
</file>

<file path=ppt/tags/tag9.xml><?xml version="1.0" encoding="utf-8"?>
<p:tagLst xmlns:p="http://schemas.openxmlformats.org/presentationml/2006/main">
  <p:tag name="MH" val="20160602195407"/>
  <p:tag name="MH_LIBRARY" val="GRAPHIC"/>
  <p:tag name="MH_TYPE" val="Other"/>
  <p:tag name="MH_ORDER" val="1"/>
</p:tagLst>
</file>

<file path=ppt/theme/theme1.xml><?xml version="1.0" encoding="utf-8"?>
<a:theme xmlns:a="http://schemas.openxmlformats.org/drawingml/2006/main" name="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6148</Words>
  <Application>WPS 演示</Application>
  <PresentationFormat>自定义</PresentationFormat>
  <Paragraphs>345</Paragraphs>
  <Slides>43</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Arial</vt:lpstr>
      <vt:lpstr>宋体</vt:lpstr>
      <vt:lpstr>Wingdings</vt:lpstr>
      <vt:lpstr>Arial</vt:lpstr>
      <vt:lpstr>微软雅黑</vt:lpstr>
      <vt:lpstr>Calibri</vt:lpstr>
      <vt:lpstr>Arial Unicode MS</vt:lpstr>
      <vt:lpstr>Agency FB</vt:lpstr>
      <vt:lpstr>Arial Narrow</vt:lpstr>
      <vt:lpstr>黑体</vt:lpstr>
      <vt:lpstr>Lenovo Master</vt:lpstr>
      <vt:lpstr>PowerPoint 演示文稿</vt:lpstr>
      <vt:lpstr>PowerPoint 演示文稿</vt:lpstr>
      <vt:lpstr>PowerPoint 演示文稿</vt:lpstr>
      <vt:lpstr>为什么要学习爬虫</vt:lpstr>
      <vt:lpstr>为什么要学习爬虫</vt:lpstr>
      <vt:lpstr>为什么要学习爬虫</vt:lpstr>
      <vt:lpstr>为什么要学习爬虫</vt:lpstr>
      <vt:lpstr>为什么要学习爬虫</vt:lpstr>
      <vt:lpstr>PowerPoint 演示文稿</vt:lpstr>
      <vt:lpstr>PowerPoint 演示文稿</vt:lpstr>
      <vt:lpstr>PowerPoint 演示文稿</vt:lpstr>
      <vt:lpstr>PowerPoint 演示文稿</vt:lpstr>
      <vt:lpstr>PowerPoint 演示文稿</vt:lpstr>
      <vt:lpstr>什么是爬虫</vt:lpstr>
      <vt:lpstr>PowerPoint 演示文稿</vt:lpstr>
      <vt:lpstr>爬虫是什么，每天到底在爬什么？</vt:lpstr>
      <vt:lpstr>爬虫可以做什么？</vt:lpstr>
      <vt:lpstr>爬虫可以做什么？</vt:lpstr>
      <vt:lpstr>PowerPoint 演示文稿</vt:lpstr>
      <vt:lpstr>爬虫究竟是合法还是违法的？</vt:lpstr>
      <vt:lpstr>爬虫合法性</vt:lpstr>
      <vt:lpstr>爬虫合法性</vt:lpstr>
      <vt:lpstr>爬虫合法性</vt:lpstr>
      <vt:lpstr>爬虫合法性</vt:lpstr>
      <vt:lpstr>PowerPoint 演示文稿</vt:lpstr>
      <vt:lpstr>爬虫的分类</vt:lpstr>
      <vt:lpstr>PowerPoint 演示文稿</vt:lpstr>
      <vt:lpstr>PowerPoint 演示文稿</vt:lpstr>
      <vt:lpstr>PowerPoint 演示文稿</vt:lpstr>
      <vt:lpstr>PowerPoint 演示文稿</vt:lpstr>
      <vt:lpstr>HTTP工作原理</vt:lpstr>
      <vt:lpstr>PowerPoint 演示文稿</vt:lpstr>
      <vt:lpstr>PowerPoint 演示文稿</vt:lpstr>
      <vt:lpstr>PowerPoint 演示文稿</vt:lpstr>
      <vt:lpstr>https协议</vt:lpstr>
      <vt:lpstr>数据加密方式</vt:lpstr>
      <vt:lpstr>PowerPoint 演示文稿</vt:lpstr>
      <vt:lpstr>对称密钥加密</vt:lpstr>
      <vt:lpstr>PowerPoint 演示文稿</vt:lpstr>
      <vt:lpstr>PowerPoint 演示文稿</vt:lpstr>
      <vt:lpstr>证书秘钥加密</vt:lpstr>
      <vt:lpstr>证书秘钥加密</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and Goes up to Two Lines</dc:title>
  <dc:creator>kathyp</dc:creator>
  <cp:lastModifiedBy>Tony·shi</cp:lastModifiedBy>
  <cp:revision>166</cp:revision>
  <dcterms:created xsi:type="dcterms:W3CDTF">2015-04-23T17:39:00Z</dcterms:created>
  <dcterms:modified xsi:type="dcterms:W3CDTF">2021-09-13T10:16:34Z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DED6C87C08C04A94A2273E75DAE3EE0A</vt:lpwstr>
  </property>
</Properties>
</file>