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8"/>
  </p:handoutMasterIdLst>
  <p:sldIdLst>
    <p:sldId id="300" r:id="rId3"/>
    <p:sldId id="313" r:id="rId4"/>
    <p:sldId id="314" r:id="rId5"/>
    <p:sldId id="386" r:id="rId6"/>
    <p:sldId id="419" r:id="rId7"/>
    <p:sldId id="420" r:id="rId8"/>
    <p:sldId id="421" r:id="rId10"/>
    <p:sldId id="422" r:id="rId11"/>
    <p:sldId id="424" r:id="rId12"/>
    <p:sldId id="425" r:id="rId13"/>
    <p:sldId id="426" r:id="rId14"/>
    <p:sldId id="427" r:id="rId15"/>
    <p:sldId id="428" r:id="rId16"/>
    <p:sldId id="429" r:id="rId17"/>
    <p:sldId id="423" r:id="rId18"/>
    <p:sldId id="387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277" r:id="rId37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  <a:srgbClr val="000000"/>
    <a:srgbClr val="6F7170"/>
    <a:srgbClr val="BF0000"/>
    <a:srgbClr val="FFFFFF"/>
    <a:srgbClr val="5F5F5F"/>
    <a:srgbClr val="414042"/>
    <a:srgbClr val="00B4E5"/>
    <a:srgbClr val="0094BC"/>
    <a:srgbClr val="00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9636" autoAdjust="0"/>
  </p:normalViewPr>
  <p:slideViewPr>
    <p:cSldViewPr snapToGrid="0" snapToObjects="1">
      <p:cViewPr varScale="1">
        <p:scale>
          <a:sx n="64" d="100"/>
          <a:sy n="64" d="100"/>
        </p:scale>
        <p:origin x="276" y="72"/>
      </p:cViewPr>
      <p:guideLst>
        <p:guide orient="horz" pos="502"/>
        <p:guide orient="horz" pos="4126"/>
        <p:guide orient="horz" pos="3814"/>
        <p:guide pos="3962"/>
        <p:guide pos="2229"/>
        <p:guide pos="5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772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案例代码：</a:t>
            </a:r>
            <a:r>
              <a:rPr lang="en-US" altLang="zh-CN" dirty="0"/>
              <a:t>HandlerDemo2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8034F-CAA4-4A68-A68B-45EBA331B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80AC396-E943-4CCB-B514-E542E7214D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80AC396-E943-4CCB-B514-E542E7214D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80AC396-E943-4CCB-B514-E542E7214D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80AC396-E943-4CCB-B514-E542E7214D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80AC396-E943-4CCB-B514-E542E7214D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063A-FCF9-4F1D-BDDB-72FFCCA9AA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2430-E848-47D7-878F-859606BFB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3.png"/><Relationship Id="rId26" Type="http://schemas.openxmlformats.org/officeDocument/2006/relationships/image" Target="../media/image26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56.xml"/><Relationship Id="rId11" Type="http://schemas.openxmlformats.org/officeDocument/2006/relationships/image" Target="../media/image44.jpeg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58.xml"/><Relationship Id="rId2" Type="http://schemas.openxmlformats.org/officeDocument/2006/relationships/image" Target="../media/image45.png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39.png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89.xml"/><Relationship Id="rId6" Type="http://schemas.openxmlformats.org/officeDocument/2006/relationships/image" Target="../media/image49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95.xml"/><Relationship Id="rId6" Type="http://schemas.openxmlformats.org/officeDocument/2006/relationships/image" Target="../media/image50.png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101.xml"/><Relationship Id="rId6" Type="http://schemas.openxmlformats.org/officeDocument/2006/relationships/image" Target="../media/image51.png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107.xml"/><Relationship Id="rId6" Type="http://schemas.openxmlformats.org/officeDocument/2006/relationships/image" Target="../media/image51.png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2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5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35.xml"/><Relationship Id="rId2" Type="http://schemas.openxmlformats.org/officeDocument/2006/relationships/image" Target="../media/image52.png"/><Relationship Id="rId1" Type="http://schemas.openxmlformats.org/officeDocument/2006/relationships/tags" Target="../tags/tag13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tags" Target="../tags/tag1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43.xml"/><Relationship Id="rId6" Type="http://schemas.openxmlformats.org/officeDocument/2006/relationships/image" Target="../media/image62.png"/><Relationship Id="rId5" Type="http://schemas.openxmlformats.org/officeDocument/2006/relationships/tags" Target="../tags/tag142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.xml"/><Relationship Id="rId1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22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6" Type="http://schemas.openxmlformats.org/officeDocument/2006/relationships/slideLayout" Target="../slideLayouts/slideLayout22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ts val="6400"/>
              </a:lnSpc>
            </a:pPr>
            <a:r>
              <a:rPr lang="en-US" altLang="zh-CN" sz="5400" b="1" dirty="0">
                <a:ea typeface="微软雅黑" panose="020B0503020204020204" pitchFamily="34" charset="-122"/>
              </a:rPr>
              <a:t>scrapy</a:t>
            </a:r>
            <a:endParaRPr lang="en-US" altLang="zh-CN" sz="5400" b="1" dirty="0">
              <a:ea typeface="微软雅黑" panose="020B0503020204020204" pitchFamily="34" charset="-122"/>
            </a:endParaRPr>
          </a:p>
        </p:txBody>
      </p:sp>
      <p:sp>
        <p:nvSpPr>
          <p:cNvPr id="9" name="Subtitle 4"/>
          <p:cNvSpPr txBox="1"/>
          <p:nvPr/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92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1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7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473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rot="5400000">
            <a:off x="1050440" y="1082756"/>
            <a:ext cx="288850" cy="433274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5" name="MH_Other_2"/>
          <p:cNvCxnSpPr/>
          <p:nvPr>
            <p:custDataLst>
              <p:tags r:id="rId2"/>
            </p:custDataLst>
          </p:nvPr>
        </p:nvCxnSpPr>
        <p:spPr>
          <a:xfrm flipV="1">
            <a:off x="978228" y="1906382"/>
            <a:ext cx="8988693" cy="9663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97257" y="1227973"/>
            <a:ext cx="3886301" cy="5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上面的流程可以改写为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8640" y="275142"/>
            <a:ext cx="11073384" cy="52107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scrapy使用流程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20" y="5009666"/>
            <a:ext cx="1463493" cy="1463493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H="1">
            <a:off x="10507213" y="2615108"/>
            <a:ext cx="1540135" cy="1540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9108970" y="4440013"/>
            <a:ext cx="1099172" cy="109917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9907072" y="2910701"/>
            <a:ext cx="1388753" cy="138875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8278775" y="4526673"/>
            <a:ext cx="1379783" cy="1379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8076708" y="5702829"/>
            <a:ext cx="847254" cy="8472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7321843" y="6054818"/>
            <a:ext cx="802290" cy="80228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535" y="2614930"/>
            <a:ext cx="6865620" cy="355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143" y="1986280"/>
            <a:ext cx="7728585" cy="4630420"/>
          </a:xfrm>
          <a:prstGeom prst="rect">
            <a:avLst/>
          </a:prstGeom>
        </p:spPr>
      </p:pic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 rot="5400000">
            <a:off x="1050440" y="1082756"/>
            <a:ext cx="288850" cy="433274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5" name="MH_Other_2"/>
          <p:cNvCxnSpPr/>
          <p:nvPr>
            <p:custDataLst>
              <p:tags r:id="rId3"/>
            </p:custDataLst>
          </p:nvPr>
        </p:nvCxnSpPr>
        <p:spPr>
          <a:xfrm flipV="1">
            <a:off x="978228" y="1906382"/>
            <a:ext cx="8988693" cy="9663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7257" y="1227973"/>
            <a:ext cx="3886301" cy="5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scrapy的流程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48640" y="275142"/>
            <a:ext cx="11073384" cy="52107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scrapy使用流程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20" y="5009666"/>
            <a:ext cx="1463493" cy="1463493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H="1">
            <a:off x="10507213" y="2615108"/>
            <a:ext cx="1540135" cy="1540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9108970" y="4440013"/>
            <a:ext cx="1099172" cy="109917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9907072" y="2910701"/>
            <a:ext cx="1388753" cy="138875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8278775" y="4526673"/>
            <a:ext cx="1379783" cy="1379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8076708" y="5702829"/>
            <a:ext cx="847254" cy="8472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7321843" y="6054818"/>
            <a:ext cx="802290" cy="80228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scrapy使用流程</a:t>
            </a:r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06612" y="1306872"/>
            <a:ext cx="2957739" cy="914400"/>
            <a:chOff x="9231086" y="914400"/>
            <a:chExt cx="2957739" cy="914400"/>
          </a:xfrm>
        </p:grpSpPr>
        <p:sp>
          <p:nvSpPr>
            <p:cNvPr id="7" name="矩形 6"/>
            <p:cNvSpPr/>
            <p:nvPr/>
          </p:nvSpPr>
          <p:spPr>
            <a:xfrm>
              <a:off x="9231086" y="914400"/>
              <a:ext cx="2957739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79429" y="1066962"/>
              <a:ext cx="2609396" cy="7618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 流程说明</a:t>
              </a:r>
              <a:endPara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724571" y="1271295"/>
              <a:ext cx="471941" cy="353169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7025005" y="1306830"/>
            <a:ext cx="0" cy="5300980"/>
          </a:xfrm>
          <a:prstGeom prst="line">
            <a:avLst/>
          </a:prstGeom>
          <a:ln w="25400">
            <a:solidFill>
              <a:schemeClr val="bg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45" y="1852901"/>
            <a:ext cx="3930086" cy="38456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1800" y="2531110"/>
            <a:ext cx="6483350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爬虫中起始的url构造成</a:t>
            </a:r>
            <a:r>
              <a:rPr lang="zh-CN" altLang="en-US" sz="18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</a:t>
            </a: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对象--&gt;爬虫中间件--&gt;引擎--&gt;调度器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调度器把request--&gt;引擎--&gt;下载中间件---&gt;下载器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下载器发送请求，获取response响应----&gt;下载中间件----&gt;引擎---&gt;爬虫中间件---&gt;爬虫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爬虫提取url地址，组装成request对象----&gt;爬虫中间件---&gt;引擎---&gt;调度器，重复步骤2 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爬虫提取数据---&gt;引擎---&gt;</a:t>
            </a:r>
            <a:r>
              <a:rPr lang="zh-CN" altLang="en-US" sz="18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管道处理</a:t>
            </a: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和保存数据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PageTitle"/>
          <p:cNvSpPr txBox="1"/>
          <p:nvPr>
            <p:custDataLst>
              <p:tags r:id="rId1"/>
            </p:custDataLst>
          </p:nvPr>
        </p:nvSpPr>
        <p:spPr>
          <a:xfrm>
            <a:off x="548783" y="274320"/>
            <a:ext cx="11076268" cy="521208"/>
          </a:xfrm>
          <a:prstGeom prst="rect">
            <a:avLst/>
          </a:prstGeom>
        </p:spPr>
        <p:txBody>
          <a:bodyPr/>
          <a:lstStyle>
            <a:lvl1pPr algn="ctr" defTabSz="1218565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0000"/>
                </a:solidFill>
                <a:ea typeface="微软雅黑" panose="020B0503020204020204" pitchFamily="34" charset="-122"/>
              </a:rPr>
              <a:t>scrapy的三个内置对象</a:t>
            </a:r>
            <a:endParaRPr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7263" y="2237814"/>
            <a:ext cx="10648363" cy="702714"/>
            <a:chOff x="577263" y="2237814"/>
            <a:chExt cx="10648363" cy="702714"/>
          </a:xfrm>
        </p:grpSpPr>
        <p:sp>
          <p:nvSpPr>
            <p:cNvPr id="17" name="MH_Other_1"/>
            <p:cNvSpPr/>
            <p:nvPr>
              <p:custDataLst>
                <p:tags r:id="rId2"/>
              </p:custDataLst>
            </p:nvPr>
          </p:nvSpPr>
          <p:spPr>
            <a:xfrm>
              <a:off x="7175353" y="2237814"/>
              <a:ext cx="168275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MH_Text_1"/>
            <p:cNvSpPr/>
            <p:nvPr>
              <p:custDataLst>
                <p:tags r:id="rId3"/>
              </p:custDataLst>
            </p:nvPr>
          </p:nvSpPr>
          <p:spPr>
            <a:xfrm>
              <a:off x="973145" y="2307115"/>
              <a:ext cx="1954713" cy="6334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request请求对象</a:t>
              </a:r>
              <a:endPara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561387" y="2476101"/>
              <a:ext cx="354013" cy="322262"/>
            </a:xfrm>
            <a:custGeom>
              <a:avLst/>
              <a:gdLst>
                <a:gd name="T0" fmla="*/ 85221703 w 115"/>
                <a:gd name="T1" fmla="*/ 839050551 h 105"/>
                <a:gd name="T2" fmla="*/ 994256285 w 115"/>
                <a:gd name="T3" fmla="*/ 839050551 h 105"/>
                <a:gd name="T4" fmla="*/ 1060539832 w 115"/>
                <a:gd name="T5" fmla="*/ 744775104 h 105"/>
                <a:gd name="T6" fmla="*/ 596555002 w 115"/>
                <a:gd name="T7" fmla="*/ 28282327 h 105"/>
                <a:gd name="T8" fmla="*/ 482922986 w 115"/>
                <a:gd name="T9" fmla="*/ 28282327 h 105"/>
                <a:gd name="T10" fmla="*/ 18938156 w 115"/>
                <a:gd name="T11" fmla="*/ 744775104 h 105"/>
                <a:gd name="T12" fmla="*/ 85221703 w 115"/>
                <a:gd name="T13" fmla="*/ 839050551 h 105"/>
                <a:gd name="T14" fmla="*/ 539737455 w 115"/>
                <a:gd name="T15" fmla="*/ 113129308 h 105"/>
                <a:gd name="T16" fmla="*/ 965849050 w 115"/>
                <a:gd name="T17" fmla="*/ 763628966 h 105"/>
                <a:gd name="T18" fmla="*/ 113628938 w 115"/>
                <a:gd name="T19" fmla="*/ 763628966 h 105"/>
                <a:gd name="T20" fmla="*/ 539737455 w 115"/>
                <a:gd name="T21" fmla="*/ 113129308 h 105"/>
                <a:gd name="T22" fmla="*/ 1032132597 w 115"/>
                <a:gd name="T23" fmla="*/ 914469066 h 105"/>
                <a:gd name="T24" fmla="*/ 47345391 w 115"/>
                <a:gd name="T25" fmla="*/ 914469066 h 105"/>
                <a:gd name="T26" fmla="*/ 9469078 w 115"/>
                <a:gd name="T27" fmla="*/ 952179858 h 105"/>
                <a:gd name="T28" fmla="*/ 47345391 w 115"/>
                <a:gd name="T29" fmla="*/ 989890651 h 105"/>
                <a:gd name="T30" fmla="*/ 1032132597 w 115"/>
                <a:gd name="T31" fmla="*/ 989890651 h 105"/>
                <a:gd name="T32" fmla="*/ 1070008910 w 115"/>
                <a:gd name="T33" fmla="*/ 952179858 h 105"/>
                <a:gd name="T34" fmla="*/ 1032132597 w 115"/>
                <a:gd name="T35" fmla="*/ 914469066 h 1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7858" y="2412914"/>
              <a:ext cx="829776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由url method post_data headers等构成</a:t>
              </a:r>
              <a:endPara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262" y="3461775"/>
            <a:ext cx="11149163" cy="702714"/>
            <a:chOff x="577262" y="3461775"/>
            <a:chExt cx="11149163" cy="702714"/>
          </a:xfrm>
        </p:grpSpPr>
        <p:sp>
          <p:nvSpPr>
            <p:cNvPr id="15" name="MH_Text_2"/>
            <p:cNvSpPr/>
            <p:nvPr>
              <p:custDataLst>
                <p:tags r:id="rId5"/>
              </p:custDataLst>
            </p:nvPr>
          </p:nvSpPr>
          <p:spPr>
            <a:xfrm>
              <a:off x="973145" y="3531077"/>
              <a:ext cx="1954713" cy="633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>
                  <a:latin typeface="Arial" panose="020B0604020202020204" pitchFamily="34" charset="0"/>
                  <a:ea typeface="微软雅黑" panose="020B0503020204020204" pitchFamily="34" charset="-122"/>
                </a:rPr>
                <a:t>response响应对象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2"/>
            <p:cNvSpPr/>
            <p:nvPr>
              <p:custDataLst>
                <p:tags r:id="rId6"/>
              </p:custDataLst>
            </p:nvPr>
          </p:nvSpPr>
          <p:spPr>
            <a:xfrm>
              <a:off x="7374543" y="3461775"/>
              <a:ext cx="168275" cy="1666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561387" y="3700063"/>
              <a:ext cx="354012" cy="322262"/>
            </a:xfrm>
            <a:custGeom>
              <a:avLst/>
              <a:gdLst>
                <a:gd name="T0" fmla="*/ 85221463 w 115"/>
                <a:gd name="T1" fmla="*/ 839050551 h 105"/>
                <a:gd name="T2" fmla="*/ 994253476 w 115"/>
                <a:gd name="T3" fmla="*/ 839050551 h 105"/>
                <a:gd name="T4" fmla="*/ 1060536836 w 115"/>
                <a:gd name="T5" fmla="*/ 744775104 h 105"/>
                <a:gd name="T6" fmla="*/ 596553317 w 115"/>
                <a:gd name="T7" fmla="*/ 28282327 h 105"/>
                <a:gd name="T8" fmla="*/ 482921622 w 115"/>
                <a:gd name="T9" fmla="*/ 28282327 h 105"/>
                <a:gd name="T10" fmla="*/ 18938103 w 115"/>
                <a:gd name="T11" fmla="*/ 744775104 h 105"/>
                <a:gd name="T12" fmla="*/ 85221463 w 115"/>
                <a:gd name="T13" fmla="*/ 839050551 h 105"/>
                <a:gd name="T14" fmla="*/ 539735930 w 115"/>
                <a:gd name="T15" fmla="*/ 113129308 h 105"/>
                <a:gd name="T16" fmla="*/ 965846322 w 115"/>
                <a:gd name="T17" fmla="*/ 763628966 h 105"/>
                <a:gd name="T18" fmla="*/ 113628617 w 115"/>
                <a:gd name="T19" fmla="*/ 763628966 h 105"/>
                <a:gd name="T20" fmla="*/ 539735930 w 115"/>
                <a:gd name="T21" fmla="*/ 113129308 h 105"/>
                <a:gd name="T22" fmla="*/ 1032129682 w 115"/>
                <a:gd name="T23" fmla="*/ 914469066 h 105"/>
                <a:gd name="T24" fmla="*/ 47345257 w 115"/>
                <a:gd name="T25" fmla="*/ 914469066 h 105"/>
                <a:gd name="T26" fmla="*/ 9469051 w 115"/>
                <a:gd name="T27" fmla="*/ 952179858 h 105"/>
                <a:gd name="T28" fmla="*/ 47345257 w 115"/>
                <a:gd name="T29" fmla="*/ 989890651 h 105"/>
                <a:gd name="T30" fmla="*/ 1032129682 w 115"/>
                <a:gd name="T31" fmla="*/ 989890651 h 105"/>
                <a:gd name="T32" fmla="*/ 1070005888 w 115"/>
                <a:gd name="T33" fmla="*/ 952179858 h 105"/>
                <a:gd name="T34" fmla="*/ 1032129682 w 115"/>
                <a:gd name="T35" fmla="*/ 914469066 h 1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70900" y="3627818"/>
              <a:ext cx="885552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由url body status headers等构成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7263" y="4699483"/>
            <a:ext cx="9943954" cy="687382"/>
            <a:chOff x="577263" y="4699483"/>
            <a:chExt cx="9943954" cy="687382"/>
          </a:xfrm>
        </p:grpSpPr>
        <p:sp>
          <p:nvSpPr>
            <p:cNvPr id="16" name="MH_Text_3"/>
            <p:cNvSpPr/>
            <p:nvPr>
              <p:custDataLst>
                <p:tags r:id="rId8"/>
              </p:custDataLst>
            </p:nvPr>
          </p:nvSpPr>
          <p:spPr>
            <a:xfrm>
              <a:off x="973145" y="4755040"/>
              <a:ext cx="1954713" cy="6318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800">
                  <a:latin typeface="Arial" panose="020B0604020202020204" pitchFamily="34" charset="0"/>
                  <a:ea typeface="微软雅黑" panose="020B0503020204020204" pitchFamily="34" charset="-122"/>
                </a:rPr>
                <a:t>item数据对象</a:t>
              </a: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3"/>
            <p:cNvSpPr/>
            <p:nvPr>
              <p:custDataLst>
                <p:tags r:id="rId9"/>
              </p:custDataLst>
            </p:nvPr>
          </p:nvSpPr>
          <p:spPr>
            <a:xfrm>
              <a:off x="10352942" y="4699483"/>
              <a:ext cx="168275" cy="1666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6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61387" y="4924026"/>
              <a:ext cx="354013" cy="322262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99458" y="4839183"/>
              <a:ext cx="224726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本质是个字典</a:t>
              </a:r>
              <a:r>
                <a: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27" y="2066792"/>
            <a:ext cx="3881998" cy="2532397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548640" y="5480486"/>
            <a:ext cx="1107338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3"/>
          <p:cNvSpPr/>
          <p:nvPr>
            <p:custDataLst>
              <p:tags r:id="rId1"/>
            </p:custDataLst>
          </p:nvPr>
        </p:nvSpPr>
        <p:spPr>
          <a:xfrm>
            <a:off x="737746" y="1077718"/>
            <a:ext cx="116084" cy="4846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ea typeface="微软雅黑" panose="020B0503020204020204" pitchFamily="34" charset="-122"/>
              </a:rPr>
              <a:t>scrapy中每个模块的具体作用</a:t>
            </a:r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2440" y="1077595"/>
            <a:ext cx="7339965" cy="5688330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KSO_Shape"/>
          <p:cNvSpPr/>
          <p:nvPr/>
        </p:nvSpPr>
        <p:spPr bwMode="auto">
          <a:xfrm>
            <a:off x="1603125" y="3219468"/>
            <a:ext cx="1904504" cy="1415681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62" tIns="34281" rIns="68562" bIns="539859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90" y="1419860"/>
            <a:ext cx="7047230" cy="5130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>
          <a:xfrm>
            <a:off x="6141346" y="1220262"/>
            <a:ext cx="4874997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rgbClr val="E2231A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安装</a:t>
            </a:r>
            <a:r>
              <a:rPr altLang="zh-CN" dirty="0">
                <a:ea typeface="微软雅黑" panose="020B0503020204020204" pitchFamily="34" charset="-122"/>
              </a:rPr>
              <a:t> scrapy</a:t>
            </a:r>
            <a:endParaRPr altLang="zh-CN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2240" y="3764280"/>
            <a:ext cx="6842125" cy="2751455"/>
            <a:chOff x="2682876" y="1804988"/>
            <a:chExt cx="6843907" cy="2214822"/>
          </a:xfrm>
        </p:grpSpPr>
        <p:sp>
          <p:nvSpPr>
            <p:cNvPr id="9" name="MH_Desc_1"/>
            <p:cNvSpPr/>
            <p:nvPr>
              <p:custDataLst>
                <p:tags r:id="rId2"/>
              </p:custDataLst>
            </p:nvPr>
          </p:nvSpPr>
          <p:spPr>
            <a:xfrm>
              <a:off x="3067151" y="1804988"/>
              <a:ext cx="6459632" cy="2214822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微软雅黑" panose="020B0503020204020204" pitchFamily="34" charset="-122"/>
                  <a:cs typeface="宋体" pitchFamily="2" charset="-122"/>
                </a:rPr>
                <a:t>命令:</a:t>
              </a:r>
              <a:endPara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  <a:cs typeface="宋体" pitchFamily="2" charset="-122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微软雅黑" panose="020B0503020204020204" pitchFamily="34" charset="-122"/>
                  <a:cs typeface="宋体" pitchFamily="2" charset="-122"/>
                </a:rPr>
                <a:t>    sudo apt-get install scrapy</a:t>
              </a:r>
              <a:endPara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  <a:cs typeface="宋体" pitchFamily="2" charset="-122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微软雅黑" panose="020B0503020204020204" pitchFamily="34" charset="-122"/>
                  <a:cs typeface="宋体" pitchFamily="2" charset="-122"/>
                </a:rPr>
                <a:t>或者：</a:t>
              </a:r>
              <a:endPara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  <a:cs typeface="宋体" pitchFamily="2" charset="-122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微软雅黑" panose="020B0503020204020204" pitchFamily="34" charset="-122"/>
                  <a:cs typeface="宋体" pitchFamily="2" charset="-122"/>
                </a:rPr>
                <a:t>    </a:t>
              </a:r>
              <a:r>
                <a:rPr lang="zh-CN" altLang="en-US" kern="0" dirty="0">
                  <a:solidFill>
                    <a:srgbClr val="E2231A"/>
                  </a:solidFill>
                  <a:ea typeface="微软雅黑" panose="020B0503020204020204" pitchFamily="34" charset="-122"/>
                  <a:cs typeface="宋体" pitchFamily="2" charset="-122"/>
                </a:rPr>
                <a:t>pip/pip3 install scrapy</a:t>
              </a:r>
              <a:endParaRPr lang="zh-CN" altLang="en-US" kern="0" dirty="0">
                <a:solidFill>
                  <a:srgbClr val="E2231A"/>
                </a:solidFill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2054" name="MH_Other_1"/>
            <p:cNvSpPr/>
            <p:nvPr>
              <p:custDataLst>
                <p:tags r:id="rId3"/>
              </p:custDataLst>
            </p:nvPr>
          </p:nvSpPr>
          <p:spPr bwMode="auto">
            <a:xfrm>
              <a:off x="2682876" y="1890714"/>
              <a:ext cx="288925" cy="377825"/>
            </a:xfrm>
            <a:custGeom>
              <a:avLst/>
              <a:gdLst>
                <a:gd name="T0" fmla="*/ 88122 w 289560"/>
                <a:gd name="T1" fmla="*/ 199537 h 378262"/>
                <a:gd name="T2" fmla="*/ 176246 w 289560"/>
                <a:gd name="T3" fmla="*/ 288027 h 378262"/>
                <a:gd name="T4" fmla="*/ 88122 w 289560"/>
                <a:gd name="T5" fmla="*/ 376518 h 378262"/>
                <a:gd name="T6" fmla="*/ 0 w 289560"/>
                <a:gd name="T7" fmla="*/ 288027 h 378262"/>
                <a:gd name="T8" fmla="*/ 198906 w 289560"/>
                <a:gd name="T9" fmla="*/ 99768 h 378262"/>
                <a:gd name="T10" fmla="*/ 287028 w 289560"/>
                <a:gd name="T11" fmla="*/ 188259 h 378262"/>
                <a:gd name="T12" fmla="*/ 198906 w 289560"/>
                <a:gd name="T13" fmla="*/ 276749 h 378262"/>
                <a:gd name="T14" fmla="*/ 110783 w 289560"/>
                <a:gd name="T15" fmla="*/ 188259 h 378262"/>
                <a:gd name="T16" fmla="*/ 88122 w 289560"/>
                <a:gd name="T17" fmla="*/ 0 h 378262"/>
                <a:gd name="T18" fmla="*/ 176246 w 289560"/>
                <a:gd name="T19" fmla="*/ 88490 h 378262"/>
                <a:gd name="T20" fmla="*/ 88122 w 289560"/>
                <a:gd name="T21" fmla="*/ 176980 h 378262"/>
                <a:gd name="T22" fmla="*/ 0 w 289560"/>
                <a:gd name="T23" fmla="*/ 88490 h 378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9560" h="378262">
                  <a:moveTo>
                    <a:pt x="88900" y="200462"/>
                  </a:moveTo>
                  <a:lnTo>
                    <a:pt x="177800" y="289362"/>
                  </a:lnTo>
                  <a:lnTo>
                    <a:pt x="88900" y="378262"/>
                  </a:lnTo>
                  <a:lnTo>
                    <a:pt x="0" y="289362"/>
                  </a:lnTo>
                  <a:lnTo>
                    <a:pt x="88900" y="200462"/>
                  </a:lnTo>
                  <a:close/>
                  <a:moveTo>
                    <a:pt x="200660" y="100231"/>
                  </a:moveTo>
                  <a:lnTo>
                    <a:pt x="289560" y="189131"/>
                  </a:lnTo>
                  <a:lnTo>
                    <a:pt x="200660" y="278031"/>
                  </a:lnTo>
                  <a:lnTo>
                    <a:pt x="111760" y="189131"/>
                  </a:lnTo>
                  <a:lnTo>
                    <a:pt x="200660" y="100231"/>
                  </a:lnTo>
                  <a:close/>
                  <a:moveTo>
                    <a:pt x="88900" y="0"/>
                  </a:moveTo>
                  <a:lnTo>
                    <a:pt x="177800" y="88900"/>
                  </a:lnTo>
                  <a:lnTo>
                    <a:pt x="88900" y="177800"/>
                  </a:lnTo>
                  <a:lnTo>
                    <a:pt x="0" y="8890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E2231A"/>
            </a:solidFill>
            <a:ln w="9525">
              <a:solidFill>
                <a:srgbClr val="E2231A"/>
              </a:solidFill>
              <a:round/>
            </a:ln>
          </p:spPr>
          <p:txBody>
            <a:bodyPr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flipV="1">
            <a:off x="0" y="1752085"/>
            <a:ext cx="12188825" cy="286627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5115" y="2684145"/>
            <a:ext cx="4102735" cy="58356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sz="3200" dirty="0">
                <a:solidFill>
                  <a:schemeClr val="bg1"/>
                </a:solidFill>
                <a:ea typeface="微软雅黑" panose="020B0503020204020204" pitchFamily="34" charset="-122"/>
              </a:rPr>
              <a:t>安装scrapy</a:t>
            </a:r>
            <a:endParaRPr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13674" y="2045793"/>
            <a:ext cx="0" cy="638667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84700" y="2045793"/>
            <a:ext cx="0" cy="703329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333725" y="5246531"/>
            <a:ext cx="938293" cy="885337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357096" y="1985550"/>
            <a:ext cx="116047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5361841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创建工程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菱形 82"/>
          <p:cNvSpPr/>
          <p:nvPr>
            <p:custDataLst>
              <p:tags r:id="rId4"/>
            </p:custDataLst>
          </p:nvPr>
        </p:nvSpPr>
        <p:spPr>
          <a:xfrm>
            <a:off x="4695396" y="2681485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5" name="文本框 8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33432" y="2649743"/>
            <a:ext cx="520564" cy="4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菱形 86"/>
          <p:cNvSpPr/>
          <p:nvPr>
            <p:custDataLst>
              <p:tags r:id="rId6"/>
            </p:custDataLst>
          </p:nvPr>
        </p:nvSpPr>
        <p:spPr>
          <a:xfrm>
            <a:off x="4695396" y="4151635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7" name="文本框 8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33432" y="4119895"/>
            <a:ext cx="520564" cy="45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菱形 89"/>
          <p:cNvSpPr/>
          <p:nvPr>
            <p:custDataLst>
              <p:tags r:id="rId8"/>
            </p:custDataLst>
          </p:nvPr>
        </p:nvSpPr>
        <p:spPr>
          <a:xfrm>
            <a:off x="4729051" y="5557650"/>
            <a:ext cx="374552" cy="374552"/>
          </a:xfrm>
          <a:prstGeom prst="diamond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59" name="文本框 9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67087" y="5525909"/>
            <a:ext cx="520564" cy="45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66105" y="2459355"/>
            <a:ext cx="4744085" cy="83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800" dirty="0">
                <a:latin typeface="+mn-lt"/>
                <a:ea typeface="微软雅黑" panose="020B0503020204020204" pitchFamily="34" charset="-122"/>
              </a:rPr>
              <a:t>使用终端指令创建一个工程：</a:t>
            </a:r>
            <a:endParaRPr lang="zh-CN" altLang="en-US" sz="1800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</a:rPr>
              <a:t>scrapy startproject a01_firstDemo</a:t>
            </a:r>
            <a:endParaRPr lang="zh-CN" altLang="en-US" sz="1800" dirty="0">
              <a:solidFill>
                <a:srgbClr val="E2231A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81345" y="3624580"/>
            <a:ext cx="586486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微软雅黑" panose="020B0503020204020204" pitchFamily="34" charset="-122"/>
              </a:rPr>
              <a:t>在制定目录中，创建一个爬虫源文件，并指定初始</a:t>
            </a:r>
            <a:r>
              <a:rPr lang="en-US" altLang="zh-CN" sz="1800" dirty="0">
                <a:latin typeface="+mn-lt"/>
                <a:ea typeface="微软雅黑" panose="020B0503020204020204" pitchFamily="34" charset="-122"/>
              </a:rPr>
              <a:t>url</a:t>
            </a:r>
            <a:endParaRPr lang="zh-CN" altLang="en-US" sz="1800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</a:rPr>
              <a:t>cd </a:t>
            </a:r>
            <a:r>
              <a:rPr lang="zh-CN" altLang="en-US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  <a:sym typeface="+mn-ea"/>
              </a:rPr>
              <a:t>a01_firstDemo</a:t>
            </a:r>
            <a:endParaRPr lang="zh-CN" altLang="en-US" sz="1800" dirty="0">
              <a:solidFill>
                <a:srgbClr val="E2231A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</a:rPr>
              <a:t>scrapy genspider </a:t>
            </a:r>
            <a:r>
              <a:rPr lang="en-US" altLang="zh-CN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</a:rPr>
              <a:t>firstDemo </a:t>
            </a:r>
            <a:r>
              <a:rPr lang="zh-CN" altLang="en-US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</a:rPr>
              <a:t>www.</a:t>
            </a:r>
            <a:r>
              <a:rPr lang="en-US" altLang="zh-CN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</a:rPr>
              <a:t>baidu</a:t>
            </a:r>
            <a:r>
              <a:rPr lang="zh-CN" altLang="en-US" sz="18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</a:rPr>
              <a:t>.com</a:t>
            </a:r>
            <a:endParaRPr lang="zh-CN" altLang="en-US" sz="1800" dirty="0">
              <a:solidFill>
                <a:srgbClr val="E2231A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ea typeface="微软雅黑" panose="020B0503020204020204" pitchFamily="34" charset="-122"/>
                <a:sym typeface="+mn-ea"/>
              </a:rPr>
              <a:t>创建的爬虫文件会自动存放在spiders文件夹下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1" name="文本框 9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08650" y="5385435"/>
            <a:ext cx="4178935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>
                <a:ea typeface="微软雅黑" panose="020B0503020204020204" pitchFamily="34" charset="-122"/>
              </a:rPr>
              <a:t>启动项目</a:t>
            </a:r>
            <a:br>
              <a:rPr lang="zh-CN" altLang="en-US" sz="2000" dirty="0"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</a:rPr>
              <a:t>scrapy crawl </a:t>
            </a:r>
            <a:r>
              <a:rPr lang="en-US" altLang="zh-CN" sz="2000" dirty="0">
                <a:solidFill>
                  <a:srgbClr val="E2231A"/>
                </a:solidFill>
                <a:latin typeface="+mn-lt"/>
                <a:ea typeface="微软雅黑" panose="020B0503020204020204" pitchFamily="34" charset="-122"/>
                <a:sym typeface="+mn-ea"/>
              </a:rPr>
              <a:t>firstDemo </a:t>
            </a:r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KSO_Shape"/>
          <p:cNvSpPr>
            <a:spLocks noChangeAspect="1"/>
          </p:cNvSpPr>
          <p:nvPr/>
        </p:nvSpPr>
        <p:spPr bwMode="auto">
          <a:xfrm>
            <a:off x="1818582" y="682549"/>
            <a:ext cx="1350831" cy="1285541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rgbClr val="E2231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2055" grpId="0"/>
      <p:bldP spid="87" grpId="0" bldLvl="0" animBg="1"/>
      <p:bldP spid="2057" grpId="0"/>
      <p:bldP spid="90" grpId="0" bldLvl="0" animBg="1"/>
      <p:bldP spid="2059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rot="5400000">
            <a:off x="986940" y="1127841"/>
            <a:ext cx="288850" cy="433274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5" name="MH_Other_2"/>
          <p:cNvCxnSpPr/>
          <p:nvPr>
            <p:custDataLst>
              <p:tags r:id="rId2"/>
            </p:custDataLst>
          </p:nvPr>
        </p:nvCxnSpPr>
        <p:spPr>
          <a:xfrm flipV="1">
            <a:off x="914728" y="1951467"/>
            <a:ext cx="8988693" cy="9663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33757" y="1273058"/>
            <a:ext cx="3886301" cy="5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代码解释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8640" y="275142"/>
            <a:ext cx="11073384" cy="521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创建工程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8647" y="2958274"/>
            <a:ext cx="8869664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爬虫名字: 作为爬虫运行时的参数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allowed_domains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允许爬取的域名: 为对于爬虫设置的爬取范围，设置之后用于过滤要爬取的url，如果爬取的url与允许的域不通则被过滤掉。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主要用来限定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start_url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列表哪些请求可以被发送。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start_urls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：起始的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列表，该列表中存放的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自动进行请求发送。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parse()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：用来做数据解析，可能会被调用多次，次数有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列表决定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20" y="5009666"/>
            <a:ext cx="1463493" cy="1463493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H="1">
            <a:off x="10507213" y="2615108"/>
            <a:ext cx="1540135" cy="1540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9108970" y="4440013"/>
            <a:ext cx="1099172" cy="109917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9907072" y="2910701"/>
            <a:ext cx="1388753" cy="138875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8278775" y="4526673"/>
            <a:ext cx="1379783" cy="1379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8076708" y="5702829"/>
            <a:ext cx="847254" cy="8472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7321843" y="6054818"/>
            <a:ext cx="802290" cy="80228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400" y="954405"/>
            <a:ext cx="5445125" cy="2004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rot="5400000">
            <a:off x="986940" y="1647271"/>
            <a:ext cx="288850" cy="433274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5" name="MH_Other_2"/>
          <p:cNvCxnSpPr/>
          <p:nvPr>
            <p:custDataLst>
              <p:tags r:id="rId2"/>
            </p:custDataLst>
          </p:nvPr>
        </p:nvCxnSpPr>
        <p:spPr>
          <a:xfrm flipV="1">
            <a:off x="914728" y="2470897"/>
            <a:ext cx="8988693" cy="9663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33757" y="1792488"/>
            <a:ext cx="3886301" cy="5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代码校验：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8640" y="275142"/>
            <a:ext cx="11073384" cy="521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创建工程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3780" y="2931795"/>
            <a:ext cx="947356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通过终端命令</a:t>
            </a: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  <a:sym typeface="+mn-ea"/>
              </a:rPr>
              <a:t>scrapy crawl </a:t>
            </a:r>
            <a:r>
              <a:rPr lang="en-US" altLang="zh-CN" sz="2000" dirty="0">
                <a:solidFill>
                  <a:srgbClr val="E2231A"/>
                </a:solidFill>
                <a:ea typeface="微软雅黑" panose="020B0503020204020204" pitchFamily="34" charset="-122"/>
                <a:sym typeface="+mn-ea"/>
              </a:rPr>
              <a:t>firstDemo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运行程序，查看打印效果</a:t>
            </a:r>
            <a:endParaRPr lang="zh-CN" altLang="en-US" sz="2000" dirty="0"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备注：去除日志打印，只保留错误信息</a:t>
            </a:r>
            <a:endParaRPr lang="zh-CN" altLang="en-US" sz="2000" dirty="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settings.py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中，添加</a:t>
            </a: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  <a:sym typeface="+mn-ea"/>
              </a:rPr>
              <a:t>LOG_LEVEL = 'ERROR'</a:t>
            </a:r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如果运行没有结果，修改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settings.py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中的浏览器协议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  <a:sym typeface="+mn-ea"/>
              </a:rPr>
              <a:t>ROBOTSTXT_OBEY = False</a:t>
            </a:r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20" y="5009666"/>
            <a:ext cx="1463493" cy="1463493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H="1">
            <a:off x="10507213" y="2615108"/>
            <a:ext cx="1540135" cy="1540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9108970" y="4440013"/>
            <a:ext cx="1099172" cy="109917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9907072" y="2910701"/>
            <a:ext cx="1388753" cy="138875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8278775" y="4526673"/>
            <a:ext cx="1379783" cy="1379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8076708" y="5702829"/>
            <a:ext cx="847254" cy="8472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7321843" y="6054818"/>
            <a:ext cx="802290" cy="80228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580" y="787400"/>
            <a:ext cx="6080760" cy="1958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780" y="5702935"/>
            <a:ext cx="3573780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/>
          <a:stretch>
            <a:fillRect/>
          </a:stretch>
        </p:blipFill>
        <p:spPr>
          <a:xfrm>
            <a:off x="6141346" y="1220261"/>
            <a:ext cx="4874631" cy="33952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630325" y="2734928"/>
            <a:ext cx="29368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2"/>
          <p:cNvSpPr/>
          <p:nvPr>
            <p:custDataLst>
              <p:tags r:id="rId2"/>
            </p:custDataLst>
          </p:nvPr>
        </p:nvSpPr>
        <p:spPr>
          <a:xfrm>
            <a:off x="8511009" y="2734928"/>
            <a:ext cx="568325" cy="1441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MH_Other_3"/>
          <p:cNvSpPr/>
          <p:nvPr>
            <p:custDataLst>
              <p:tags r:id="rId3"/>
            </p:custDataLst>
          </p:nvPr>
        </p:nvSpPr>
        <p:spPr>
          <a:xfrm>
            <a:off x="623570" y="963295"/>
            <a:ext cx="10782935" cy="5462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4"/>
            </p:custDataLst>
          </p:nvPr>
        </p:nvSpPr>
        <p:spPr>
          <a:xfrm>
            <a:off x="8769772" y="2734928"/>
            <a:ext cx="263683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scrapy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案例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8916259" y="3221423"/>
            <a:ext cx="319564" cy="469411"/>
          </a:xfrm>
          <a:custGeom>
            <a:avLst/>
            <a:gdLst>
              <a:gd name="T0" fmla="*/ 722411 w 2269"/>
              <a:gd name="T1" fmla="*/ 337844 h 3336"/>
              <a:gd name="T2" fmla="*/ 722411 w 2269"/>
              <a:gd name="T3" fmla="*/ 506227 h 3336"/>
              <a:gd name="T4" fmla="*/ 618824 w 2269"/>
              <a:gd name="T5" fmla="*/ 619021 h 3336"/>
              <a:gd name="T6" fmla="*/ 503907 w 2269"/>
              <a:gd name="T7" fmla="*/ 506227 h 3336"/>
              <a:gd name="T8" fmla="*/ 503907 w 2269"/>
              <a:gd name="T9" fmla="*/ 337844 h 3336"/>
              <a:gd name="T10" fmla="*/ 618824 w 2269"/>
              <a:gd name="T11" fmla="*/ 225050 h 3336"/>
              <a:gd name="T12" fmla="*/ 722411 w 2269"/>
              <a:gd name="T13" fmla="*/ 337844 h 3336"/>
              <a:gd name="T14" fmla="*/ 843802 w 2269"/>
              <a:gd name="T15" fmla="*/ 1800397 h 3336"/>
              <a:gd name="T16" fmla="*/ 393846 w 2269"/>
              <a:gd name="T17" fmla="*/ 1800397 h 3336"/>
              <a:gd name="T18" fmla="*/ 0 w 2269"/>
              <a:gd name="T19" fmla="*/ 1406425 h 3336"/>
              <a:gd name="T20" fmla="*/ 0 w 2269"/>
              <a:gd name="T21" fmla="*/ 393972 h 3336"/>
              <a:gd name="T22" fmla="*/ 393846 w 2269"/>
              <a:gd name="T23" fmla="*/ 0 h 3336"/>
              <a:gd name="T24" fmla="*/ 540055 w 2269"/>
              <a:gd name="T25" fmla="*/ 0 h 3336"/>
              <a:gd name="T26" fmla="*/ 540055 w 2269"/>
              <a:gd name="T27" fmla="*/ 179176 h 3336"/>
              <a:gd name="T28" fmla="*/ 432152 w 2269"/>
              <a:gd name="T29" fmla="*/ 337844 h 3336"/>
              <a:gd name="T30" fmla="*/ 432152 w 2269"/>
              <a:gd name="T31" fmla="*/ 506227 h 3336"/>
              <a:gd name="T32" fmla="*/ 540055 w 2269"/>
              <a:gd name="T33" fmla="*/ 664895 h 3336"/>
              <a:gd name="T34" fmla="*/ 540055 w 2269"/>
              <a:gd name="T35" fmla="*/ 792261 h 3336"/>
              <a:gd name="T36" fmla="*/ 684105 w 2269"/>
              <a:gd name="T37" fmla="*/ 792261 h 3336"/>
              <a:gd name="T38" fmla="*/ 684105 w 2269"/>
              <a:gd name="T39" fmla="*/ 664895 h 3336"/>
              <a:gd name="T40" fmla="*/ 792008 w 2269"/>
              <a:gd name="T41" fmla="*/ 506227 h 3336"/>
              <a:gd name="T42" fmla="*/ 792008 w 2269"/>
              <a:gd name="T43" fmla="*/ 337844 h 3336"/>
              <a:gd name="T44" fmla="*/ 684105 w 2269"/>
              <a:gd name="T45" fmla="*/ 179176 h 3336"/>
              <a:gd name="T46" fmla="*/ 684105 w 2269"/>
              <a:gd name="T47" fmla="*/ 0 h 3336"/>
              <a:gd name="T48" fmla="*/ 843802 w 2269"/>
              <a:gd name="T49" fmla="*/ 0 h 3336"/>
              <a:gd name="T50" fmla="*/ 1224160 w 2269"/>
              <a:gd name="T51" fmla="*/ 393972 h 3336"/>
              <a:gd name="T52" fmla="*/ 1224160 w 2269"/>
              <a:gd name="T53" fmla="*/ 1406425 h 3336"/>
              <a:gd name="T54" fmla="*/ 843802 w 2269"/>
              <a:gd name="T55" fmla="*/ 1800397 h 33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69" h="3336">
                <a:moveTo>
                  <a:pt x="1339" y="626"/>
                </a:moveTo>
                <a:cubicBezTo>
                  <a:pt x="1339" y="938"/>
                  <a:pt x="1339" y="938"/>
                  <a:pt x="1339" y="938"/>
                </a:cubicBezTo>
                <a:cubicBezTo>
                  <a:pt x="1339" y="1054"/>
                  <a:pt x="1262" y="1147"/>
                  <a:pt x="1147" y="1147"/>
                </a:cubicBezTo>
                <a:cubicBezTo>
                  <a:pt x="1032" y="1147"/>
                  <a:pt x="934" y="1054"/>
                  <a:pt x="934" y="938"/>
                </a:cubicBezTo>
                <a:cubicBezTo>
                  <a:pt x="934" y="626"/>
                  <a:pt x="934" y="626"/>
                  <a:pt x="934" y="626"/>
                </a:cubicBezTo>
                <a:cubicBezTo>
                  <a:pt x="934" y="511"/>
                  <a:pt x="1032" y="417"/>
                  <a:pt x="1147" y="417"/>
                </a:cubicBezTo>
                <a:cubicBezTo>
                  <a:pt x="1262" y="417"/>
                  <a:pt x="1339" y="511"/>
                  <a:pt x="1339" y="626"/>
                </a:cubicBezTo>
                <a:close/>
                <a:moveTo>
                  <a:pt x="1564" y="3336"/>
                </a:moveTo>
                <a:cubicBezTo>
                  <a:pt x="730" y="3336"/>
                  <a:pt x="730" y="3336"/>
                  <a:pt x="730" y="3336"/>
                </a:cubicBezTo>
                <a:cubicBezTo>
                  <a:pt x="327" y="3336"/>
                  <a:pt x="0" y="3010"/>
                  <a:pt x="0" y="2606"/>
                </a:cubicBezTo>
                <a:cubicBezTo>
                  <a:pt x="0" y="730"/>
                  <a:pt x="0" y="730"/>
                  <a:pt x="0" y="730"/>
                </a:cubicBezTo>
                <a:cubicBezTo>
                  <a:pt x="0" y="327"/>
                  <a:pt x="327" y="0"/>
                  <a:pt x="730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01" y="332"/>
                  <a:pt x="1001" y="332"/>
                  <a:pt x="1001" y="332"/>
                </a:cubicBezTo>
                <a:cubicBezTo>
                  <a:pt x="880" y="375"/>
                  <a:pt x="801" y="490"/>
                  <a:pt x="801" y="626"/>
                </a:cubicBezTo>
                <a:cubicBezTo>
                  <a:pt x="801" y="938"/>
                  <a:pt x="801" y="938"/>
                  <a:pt x="801" y="938"/>
                </a:cubicBezTo>
                <a:cubicBezTo>
                  <a:pt x="801" y="1074"/>
                  <a:pt x="880" y="1189"/>
                  <a:pt x="1001" y="1232"/>
                </a:cubicBezTo>
                <a:cubicBezTo>
                  <a:pt x="1001" y="1468"/>
                  <a:pt x="1001" y="1468"/>
                  <a:pt x="1001" y="1468"/>
                </a:cubicBezTo>
                <a:cubicBezTo>
                  <a:pt x="1268" y="1468"/>
                  <a:pt x="1268" y="1468"/>
                  <a:pt x="1268" y="1468"/>
                </a:cubicBezTo>
                <a:cubicBezTo>
                  <a:pt x="1268" y="1232"/>
                  <a:pt x="1268" y="1232"/>
                  <a:pt x="1268" y="1232"/>
                </a:cubicBezTo>
                <a:cubicBezTo>
                  <a:pt x="1389" y="1189"/>
                  <a:pt x="1468" y="1074"/>
                  <a:pt x="1468" y="938"/>
                </a:cubicBezTo>
                <a:cubicBezTo>
                  <a:pt x="1468" y="626"/>
                  <a:pt x="1468" y="626"/>
                  <a:pt x="1468" y="626"/>
                </a:cubicBezTo>
                <a:cubicBezTo>
                  <a:pt x="1468" y="490"/>
                  <a:pt x="1389" y="375"/>
                  <a:pt x="1268" y="332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967" y="0"/>
                  <a:pt x="2269" y="327"/>
                  <a:pt x="2269" y="730"/>
                </a:cubicBezTo>
                <a:cubicBezTo>
                  <a:pt x="2269" y="2606"/>
                  <a:pt x="2269" y="2606"/>
                  <a:pt x="2269" y="2606"/>
                </a:cubicBezTo>
                <a:cubicBezTo>
                  <a:pt x="2269" y="3010"/>
                  <a:pt x="1967" y="3336"/>
                  <a:pt x="1564" y="3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48640" y="274955"/>
            <a:ext cx="2393950" cy="521335"/>
          </a:xfrm>
          <a:prstGeom prst="rect">
            <a:avLst/>
          </a:prstGeom>
        </p:spPr>
        <p:txBody>
          <a:bodyPr wrap="square" lIns="0" tIns="0" rIns="0" bIns="0" anchor="ctr" anchorCtr="0">
            <a:normAutofit fontScale="90000" lnSpcReduction="10000"/>
          </a:bodyPr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入门案例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6965" y="1221740"/>
            <a:ext cx="3953510" cy="700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获取糗事百科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段子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作者和正文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https://www.qiushibaike.com/text/</a:t>
            </a:r>
            <a:endParaRPr lang="zh-CN" altLang="en-US" sz="18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550" y="2084514"/>
            <a:ext cx="7099300" cy="40881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630325" y="2734928"/>
            <a:ext cx="29368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2"/>
          <p:cNvSpPr/>
          <p:nvPr>
            <p:custDataLst>
              <p:tags r:id="rId2"/>
            </p:custDataLst>
          </p:nvPr>
        </p:nvSpPr>
        <p:spPr>
          <a:xfrm>
            <a:off x="8511009" y="2734928"/>
            <a:ext cx="568325" cy="1441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MH_Other_3"/>
          <p:cNvSpPr/>
          <p:nvPr>
            <p:custDataLst>
              <p:tags r:id="rId3"/>
            </p:custDataLst>
          </p:nvPr>
        </p:nvSpPr>
        <p:spPr>
          <a:xfrm>
            <a:off x="623570" y="963295"/>
            <a:ext cx="10782935" cy="5462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4"/>
            </p:custDataLst>
          </p:nvPr>
        </p:nvSpPr>
        <p:spPr>
          <a:xfrm>
            <a:off x="8769772" y="2734928"/>
            <a:ext cx="263683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代码解释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8916259" y="3221423"/>
            <a:ext cx="319564" cy="469411"/>
          </a:xfrm>
          <a:custGeom>
            <a:avLst/>
            <a:gdLst>
              <a:gd name="T0" fmla="*/ 722411 w 2269"/>
              <a:gd name="T1" fmla="*/ 337844 h 3336"/>
              <a:gd name="T2" fmla="*/ 722411 w 2269"/>
              <a:gd name="T3" fmla="*/ 506227 h 3336"/>
              <a:gd name="T4" fmla="*/ 618824 w 2269"/>
              <a:gd name="T5" fmla="*/ 619021 h 3336"/>
              <a:gd name="T6" fmla="*/ 503907 w 2269"/>
              <a:gd name="T7" fmla="*/ 506227 h 3336"/>
              <a:gd name="T8" fmla="*/ 503907 w 2269"/>
              <a:gd name="T9" fmla="*/ 337844 h 3336"/>
              <a:gd name="T10" fmla="*/ 618824 w 2269"/>
              <a:gd name="T11" fmla="*/ 225050 h 3336"/>
              <a:gd name="T12" fmla="*/ 722411 w 2269"/>
              <a:gd name="T13" fmla="*/ 337844 h 3336"/>
              <a:gd name="T14" fmla="*/ 843802 w 2269"/>
              <a:gd name="T15" fmla="*/ 1800397 h 3336"/>
              <a:gd name="T16" fmla="*/ 393846 w 2269"/>
              <a:gd name="T17" fmla="*/ 1800397 h 3336"/>
              <a:gd name="T18" fmla="*/ 0 w 2269"/>
              <a:gd name="T19" fmla="*/ 1406425 h 3336"/>
              <a:gd name="T20" fmla="*/ 0 w 2269"/>
              <a:gd name="T21" fmla="*/ 393972 h 3336"/>
              <a:gd name="T22" fmla="*/ 393846 w 2269"/>
              <a:gd name="T23" fmla="*/ 0 h 3336"/>
              <a:gd name="T24" fmla="*/ 540055 w 2269"/>
              <a:gd name="T25" fmla="*/ 0 h 3336"/>
              <a:gd name="T26" fmla="*/ 540055 w 2269"/>
              <a:gd name="T27" fmla="*/ 179176 h 3336"/>
              <a:gd name="T28" fmla="*/ 432152 w 2269"/>
              <a:gd name="T29" fmla="*/ 337844 h 3336"/>
              <a:gd name="T30" fmla="*/ 432152 w 2269"/>
              <a:gd name="T31" fmla="*/ 506227 h 3336"/>
              <a:gd name="T32" fmla="*/ 540055 w 2269"/>
              <a:gd name="T33" fmla="*/ 664895 h 3336"/>
              <a:gd name="T34" fmla="*/ 540055 w 2269"/>
              <a:gd name="T35" fmla="*/ 792261 h 3336"/>
              <a:gd name="T36" fmla="*/ 684105 w 2269"/>
              <a:gd name="T37" fmla="*/ 792261 h 3336"/>
              <a:gd name="T38" fmla="*/ 684105 w 2269"/>
              <a:gd name="T39" fmla="*/ 664895 h 3336"/>
              <a:gd name="T40" fmla="*/ 792008 w 2269"/>
              <a:gd name="T41" fmla="*/ 506227 h 3336"/>
              <a:gd name="T42" fmla="*/ 792008 w 2269"/>
              <a:gd name="T43" fmla="*/ 337844 h 3336"/>
              <a:gd name="T44" fmla="*/ 684105 w 2269"/>
              <a:gd name="T45" fmla="*/ 179176 h 3336"/>
              <a:gd name="T46" fmla="*/ 684105 w 2269"/>
              <a:gd name="T47" fmla="*/ 0 h 3336"/>
              <a:gd name="T48" fmla="*/ 843802 w 2269"/>
              <a:gd name="T49" fmla="*/ 0 h 3336"/>
              <a:gd name="T50" fmla="*/ 1224160 w 2269"/>
              <a:gd name="T51" fmla="*/ 393972 h 3336"/>
              <a:gd name="T52" fmla="*/ 1224160 w 2269"/>
              <a:gd name="T53" fmla="*/ 1406425 h 3336"/>
              <a:gd name="T54" fmla="*/ 843802 w 2269"/>
              <a:gd name="T55" fmla="*/ 1800397 h 33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69" h="3336">
                <a:moveTo>
                  <a:pt x="1339" y="626"/>
                </a:moveTo>
                <a:cubicBezTo>
                  <a:pt x="1339" y="938"/>
                  <a:pt x="1339" y="938"/>
                  <a:pt x="1339" y="938"/>
                </a:cubicBezTo>
                <a:cubicBezTo>
                  <a:pt x="1339" y="1054"/>
                  <a:pt x="1262" y="1147"/>
                  <a:pt x="1147" y="1147"/>
                </a:cubicBezTo>
                <a:cubicBezTo>
                  <a:pt x="1032" y="1147"/>
                  <a:pt x="934" y="1054"/>
                  <a:pt x="934" y="938"/>
                </a:cubicBezTo>
                <a:cubicBezTo>
                  <a:pt x="934" y="626"/>
                  <a:pt x="934" y="626"/>
                  <a:pt x="934" y="626"/>
                </a:cubicBezTo>
                <a:cubicBezTo>
                  <a:pt x="934" y="511"/>
                  <a:pt x="1032" y="417"/>
                  <a:pt x="1147" y="417"/>
                </a:cubicBezTo>
                <a:cubicBezTo>
                  <a:pt x="1262" y="417"/>
                  <a:pt x="1339" y="511"/>
                  <a:pt x="1339" y="626"/>
                </a:cubicBezTo>
                <a:close/>
                <a:moveTo>
                  <a:pt x="1564" y="3336"/>
                </a:moveTo>
                <a:cubicBezTo>
                  <a:pt x="730" y="3336"/>
                  <a:pt x="730" y="3336"/>
                  <a:pt x="730" y="3336"/>
                </a:cubicBezTo>
                <a:cubicBezTo>
                  <a:pt x="327" y="3336"/>
                  <a:pt x="0" y="3010"/>
                  <a:pt x="0" y="2606"/>
                </a:cubicBezTo>
                <a:cubicBezTo>
                  <a:pt x="0" y="730"/>
                  <a:pt x="0" y="730"/>
                  <a:pt x="0" y="730"/>
                </a:cubicBezTo>
                <a:cubicBezTo>
                  <a:pt x="0" y="327"/>
                  <a:pt x="327" y="0"/>
                  <a:pt x="730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01" y="332"/>
                  <a:pt x="1001" y="332"/>
                  <a:pt x="1001" y="332"/>
                </a:cubicBezTo>
                <a:cubicBezTo>
                  <a:pt x="880" y="375"/>
                  <a:pt x="801" y="490"/>
                  <a:pt x="801" y="626"/>
                </a:cubicBezTo>
                <a:cubicBezTo>
                  <a:pt x="801" y="938"/>
                  <a:pt x="801" y="938"/>
                  <a:pt x="801" y="938"/>
                </a:cubicBezTo>
                <a:cubicBezTo>
                  <a:pt x="801" y="1074"/>
                  <a:pt x="880" y="1189"/>
                  <a:pt x="1001" y="1232"/>
                </a:cubicBezTo>
                <a:cubicBezTo>
                  <a:pt x="1001" y="1468"/>
                  <a:pt x="1001" y="1468"/>
                  <a:pt x="1001" y="1468"/>
                </a:cubicBezTo>
                <a:cubicBezTo>
                  <a:pt x="1268" y="1468"/>
                  <a:pt x="1268" y="1468"/>
                  <a:pt x="1268" y="1468"/>
                </a:cubicBezTo>
                <a:cubicBezTo>
                  <a:pt x="1268" y="1232"/>
                  <a:pt x="1268" y="1232"/>
                  <a:pt x="1268" y="1232"/>
                </a:cubicBezTo>
                <a:cubicBezTo>
                  <a:pt x="1389" y="1189"/>
                  <a:pt x="1468" y="1074"/>
                  <a:pt x="1468" y="938"/>
                </a:cubicBezTo>
                <a:cubicBezTo>
                  <a:pt x="1468" y="626"/>
                  <a:pt x="1468" y="626"/>
                  <a:pt x="1468" y="626"/>
                </a:cubicBezTo>
                <a:cubicBezTo>
                  <a:pt x="1468" y="490"/>
                  <a:pt x="1389" y="375"/>
                  <a:pt x="1268" y="332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967" y="0"/>
                  <a:pt x="2269" y="327"/>
                  <a:pt x="2269" y="730"/>
                </a:cubicBezTo>
                <a:cubicBezTo>
                  <a:pt x="2269" y="2606"/>
                  <a:pt x="2269" y="2606"/>
                  <a:pt x="2269" y="2606"/>
                </a:cubicBezTo>
                <a:cubicBezTo>
                  <a:pt x="2269" y="3010"/>
                  <a:pt x="1967" y="3336"/>
                  <a:pt x="1564" y="3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48640" y="274955"/>
            <a:ext cx="2393950" cy="521335"/>
          </a:xfrm>
          <a:prstGeom prst="rect">
            <a:avLst/>
          </a:prstGeom>
        </p:spPr>
        <p:txBody>
          <a:bodyPr wrap="square" lIns="0" tIns="0" rIns="0" bIns="0" anchor="ctr" anchorCtr="0">
            <a:normAutofit fontScale="90000" lnSpcReduction="10000"/>
          </a:bodyPr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入门案例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1221740"/>
            <a:ext cx="2414270" cy="3956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settings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配置文件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290" y="1751965"/>
            <a:ext cx="9067800" cy="791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7290" y="2825750"/>
            <a:ext cx="6668770" cy="283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parse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函数中使用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xpath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，xpath返回的是列表，但是列表元素一定是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类型的对象。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extract</a:t>
            </a: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提取数据，可以用在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对象上，也可以直接用在列表上。列表中使用，获取到的数据依然是列表。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extract_first()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：提取列表中的第一个数据。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''.join(content)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：将列表中的元素拼接成字符串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630325" y="2734928"/>
            <a:ext cx="29368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2"/>
          <p:cNvSpPr/>
          <p:nvPr>
            <p:custDataLst>
              <p:tags r:id="rId2"/>
            </p:custDataLst>
          </p:nvPr>
        </p:nvSpPr>
        <p:spPr>
          <a:xfrm>
            <a:off x="8511009" y="2734928"/>
            <a:ext cx="568325" cy="1441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MH_Other_3"/>
          <p:cNvSpPr/>
          <p:nvPr>
            <p:custDataLst>
              <p:tags r:id="rId3"/>
            </p:custDataLst>
          </p:nvPr>
        </p:nvSpPr>
        <p:spPr>
          <a:xfrm>
            <a:off x="623570" y="963295"/>
            <a:ext cx="10782935" cy="5462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4"/>
            </p:custDataLst>
          </p:nvPr>
        </p:nvSpPr>
        <p:spPr>
          <a:xfrm>
            <a:off x="8769772" y="2734928"/>
            <a:ext cx="263683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持久化存储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8916259" y="3221423"/>
            <a:ext cx="319564" cy="469411"/>
          </a:xfrm>
          <a:custGeom>
            <a:avLst/>
            <a:gdLst>
              <a:gd name="T0" fmla="*/ 722411 w 2269"/>
              <a:gd name="T1" fmla="*/ 337844 h 3336"/>
              <a:gd name="T2" fmla="*/ 722411 w 2269"/>
              <a:gd name="T3" fmla="*/ 506227 h 3336"/>
              <a:gd name="T4" fmla="*/ 618824 w 2269"/>
              <a:gd name="T5" fmla="*/ 619021 h 3336"/>
              <a:gd name="T6" fmla="*/ 503907 w 2269"/>
              <a:gd name="T7" fmla="*/ 506227 h 3336"/>
              <a:gd name="T8" fmla="*/ 503907 w 2269"/>
              <a:gd name="T9" fmla="*/ 337844 h 3336"/>
              <a:gd name="T10" fmla="*/ 618824 w 2269"/>
              <a:gd name="T11" fmla="*/ 225050 h 3336"/>
              <a:gd name="T12" fmla="*/ 722411 w 2269"/>
              <a:gd name="T13" fmla="*/ 337844 h 3336"/>
              <a:gd name="T14" fmla="*/ 843802 w 2269"/>
              <a:gd name="T15" fmla="*/ 1800397 h 3336"/>
              <a:gd name="T16" fmla="*/ 393846 w 2269"/>
              <a:gd name="T17" fmla="*/ 1800397 h 3336"/>
              <a:gd name="T18" fmla="*/ 0 w 2269"/>
              <a:gd name="T19" fmla="*/ 1406425 h 3336"/>
              <a:gd name="T20" fmla="*/ 0 w 2269"/>
              <a:gd name="T21" fmla="*/ 393972 h 3336"/>
              <a:gd name="T22" fmla="*/ 393846 w 2269"/>
              <a:gd name="T23" fmla="*/ 0 h 3336"/>
              <a:gd name="T24" fmla="*/ 540055 w 2269"/>
              <a:gd name="T25" fmla="*/ 0 h 3336"/>
              <a:gd name="T26" fmla="*/ 540055 w 2269"/>
              <a:gd name="T27" fmla="*/ 179176 h 3336"/>
              <a:gd name="T28" fmla="*/ 432152 w 2269"/>
              <a:gd name="T29" fmla="*/ 337844 h 3336"/>
              <a:gd name="T30" fmla="*/ 432152 w 2269"/>
              <a:gd name="T31" fmla="*/ 506227 h 3336"/>
              <a:gd name="T32" fmla="*/ 540055 w 2269"/>
              <a:gd name="T33" fmla="*/ 664895 h 3336"/>
              <a:gd name="T34" fmla="*/ 540055 w 2269"/>
              <a:gd name="T35" fmla="*/ 792261 h 3336"/>
              <a:gd name="T36" fmla="*/ 684105 w 2269"/>
              <a:gd name="T37" fmla="*/ 792261 h 3336"/>
              <a:gd name="T38" fmla="*/ 684105 w 2269"/>
              <a:gd name="T39" fmla="*/ 664895 h 3336"/>
              <a:gd name="T40" fmla="*/ 792008 w 2269"/>
              <a:gd name="T41" fmla="*/ 506227 h 3336"/>
              <a:gd name="T42" fmla="*/ 792008 w 2269"/>
              <a:gd name="T43" fmla="*/ 337844 h 3336"/>
              <a:gd name="T44" fmla="*/ 684105 w 2269"/>
              <a:gd name="T45" fmla="*/ 179176 h 3336"/>
              <a:gd name="T46" fmla="*/ 684105 w 2269"/>
              <a:gd name="T47" fmla="*/ 0 h 3336"/>
              <a:gd name="T48" fmla="*/ 843802 w 2269"/>
              <a:gd name="T49" fmla="*/ 0 h 3336"/>
              <a:gd name="T50" fmla="*/ 1224160 w 2269"/>
              <a:gd name="T51" fmla="*/ 393972 h 3336"/>
              <a:gd name="T52" fmla="*/ 1224160 w 2269"/>
              <a:gd name="T53" fmla="*/ 1406425 h 3336"/>
              <a:gd name="T54" fmla="*/ 843802 w 2269"/>
              <a:gd name="T55" fmla="*/ 1800397 h 33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69" h="3336">
                <a:moveTo>
                  <a:pt x="1339" y="626"/>
                </a:moveTo>
                <a:cubicBezTo>
                  <a:pt x="1339" y="938"/>
                  <a:pt x="1339" y="938"/>
                  <a:pt x="1339" y="938"/>
                </a:cubicBezTo>
                <a:cubicBezTo>
                  <a:pt x="1339" y="1054"/>
                  <a:pt x="1262" y="1147"/>
                  <a:pt x="1147" y="1147"/>
                </a:cubicBezTo>
                <a:cubicBezTo>
                  <a:pt x="1032" y="1147"/>
                  <a:pt x="934" y="1054"/>
                  <a:pt x="934" y="938"/>
                </a:cubicBezTo>
                <a:cubicBezTo>
                  <a:pt x="934" y="626"/>
                  <a:pt x="934" y="626"/>
                  <a:pt x="934" y="626"/>
                </a:cubicBezTo>
                <a:cubicBezTo>
                  <a:pt x="934" y="511"/>
                  <a:pt x="1032" y="417"/>
                  <a:pt x="1147" y="417"/>
                </a:cubicBezTo>
                <a:cubicBezTo>
                  <a:pt x="1262" y="417"/>
                  <a:pt x="1339" y="511"/>
                  <a:pt x="1339" y="626"/>
                </a:cubicBezTo>
                <a:close/>
                <a:moveTo>
                  <a:pt x="1564" y="3336"/>
                </a:moveTo>
                <a:cubicBezTo>
                  <a:pt x="730" y="3336"/>
                  <a:pt x="730" y="3336"/>
                  <a:pt x="730" y="3336"/>
                </a:cubicBezTo>
                <a:cubicBezTo>
                  <a:pt x="327" y="3336"/>
                  <a:pt x="0" y="3010"/>
                  <a:pt x="0" y="2606"/>
                </a:cubicBezTo>
                <a:cubicBezTo>
                  <a:pt x="0" y="730"/>
                  <a:pt x="0" y="730"/>
                  <a:pt x="0" y="730"/>
                </a:cubicBezTo>
                <a:cubicBezTo>
                  <a:pt x="0" y="327"/>
                  <a:pt x="327" y="0"/>
                  <a:pt x="730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01" y="332"/>
                  <a:pt x="1001" y="332"/>
                  <a:pt x="1001" y="332"/>
                </a:cubicBezTo>
                <a:cubicBezTo>
                  <a:pt x="880" y="375"/>
                  <a:pt x="801" y="490"/>
                  <a:pt x="801" y="626"/>
                </a:cubicBezTo>
                <a:cubicBezTo>
                  <a:pt x="801" y="938"/>
                  <a:pt x="801" y="938"/>
                  <a:pt x="801" y="938"/>
                </a:cubicBezTo>
                <a:cubicBezTo>
                  <a:pt x="801" y="1074"/>
                  <a:pt x="880" y="1189"/>
                  <a:pt x="1001" y="1232"/>
                </a:cubicBezTo>
                <a:cubicBezTo>
                  <a:pt x="1001" y="1468"/>
                  <a:pt x="1001" y="1468"/>
                  <a:pt x="1001" y="1468"/>
                </a:cubicBezTo>
                <a:cubicBezTo>
                  <a:pt x="1268" y="1468"/>
                  <a:pt x="1268" y="1468"/>
                  <a:pt x="1268" y="1468"/>
                </a:cubicBezTo>
                <a:cubicBezTo>
                  <a:pt x="1268" y="1232"/>
                  <a:pt x="1268" y="1232"/>
                  <a:pt x="1268" y="1232"/>
                </a:cubicBezTo>
                <a:cubicBezTo>
                  <a:pt x="1389" y="1189"/>
                  <a:pt x="1468" y="1074"/>
                  <a:pt x="1468" y="938"/>
                </a:cubicBezTo>
                <a:cubicBezTo>
                  <a:pt x="1468" y="626"/>
                  <a:pt x="1468" y="626"/>
                  <a:pt x="1468" y="626"/>
                </a:cubicBezTo>
                <a:cubicBezTo>
                  <a:pt x="1468" y="490"/>
                  <a:pt x="1389" y="375"/>
                  <a:pt x="1268" y="332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967" y="0"/>
                  <a:pt x="2269" y="327"/>
                  <a:pt x="2269" y="730"/>
                </a:cubicBezTo>
                <a:cubicBezTo>
                  <a:pt x="2269" y="2606"/>
                  <a:pt x="2269" y="2606"/>
                  <a:pt x="2269" y="2606"/>
                </a:cubicBezTo>
                <a:cubicBezTo>
                  <a:pt x="2269" y="3010"/>
                  <a:pt x="1967" y="3336"/>
                  <a:pt x="1564" y="3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48640" y="274955"/>
            <a:ext cx="2393950" cy="521335"/>
          </a:xfrm>
          <a:prstGeom prst="rect">
            <a:avLst/>
          </a:prstGeom>
        </p:spPr>
        <p:txBody>
          <a:bodyPr wrap="square" lIns="0" tIns="0" rIns="0" bIns="0" anchor="ctr" anchorCtr="0">
            <a:normAutofit fontScale="90000" lnSpcReduction="10000"/>
          </a:bodyPr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入门案例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1221740"/>
            <a:ext cx="1325880" cy="3956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代码修改：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030" y="1617345"/>
            <a:ext cx="7581900" cy="3798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9030" y="5584190"/>
            <a:ext cx="6117590" cy="3956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持久化存储终端指令：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scrapy crawl qiushi -o ./qiushi.csv</a:t>
            </a:r>
            <a:endParaRPr lang="zh-CN" altLang="en-US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630325" y="2734928"/>
            <a:ext cx="29368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2"/>
          <p:cNvSpPr/>
          <p:nvPr>
            <p:custDataLst>
              <p:tags r:id="rId2"/>
            </p:custDataLst>
          </p:nvPr>
        </p:nvSpPr>
        <p:spPr>
          <a:xfrm>
            <a:off x="8511009" y="2734928"/>
            <a:ext cx="568325" cy="1441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MH_Other_3"/>
          <p:cNvSpPr/>
          <p:nvPr>
            <p:custDataLst>
              <p:tags r:id="rId3"/>
            </p:custDataLst>
          </p:nvPr>
        </p:nvSpPr>
        <p:spPr>
          <a:xfrm>
            <a:off x="623570" y="963295"/>
            <a:ext cx="10782935" cy="5462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4"/>
            </p:custDataLst>
          </p:nvPr>
        </p:nvSpPr>
        <p:spPr>
          <a:xfrm>
            <a:off x="8769772" y="2734928"/>
            <a:ext cx="263683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持久化存储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8916259" y="3221423"/>
            <a:ext cx="319564" cy="469411"/>
          </a:xfrm>
          <a:custGeom>
            <a:avLst/>
            <a:gdLst>
              <a:gd name="T0" fmla="*/ 722411 w 2269"/>
              <a:gd name="T1" fmla="*/ 337844 h 3336"/>
              <a:gd name="T2" fmla="*/ 722411 w 2269"/>
              <a:gd name="T3" fmla="*/ 506227 h 3336"/>
              <a:gd name="T4" fmla="*/ 618824 w 2269"/>
              <a:gd name="T5" fmla="*/ 619021 h 3336"/>
              <a:gd name="T6" fmla="*/ 503907 w 2269"/>
              <a:gd name="T7" fmla="*/ 506227 h 3336"/>
              <a:gd name="T8" fmla="*/ 503907 w 2269"/>
              <a:gd name="T9" fmla="*/ 337844 h 3336"/>
              <a:gd name="T10" fmla="*/ 618824 w 2269"/>
              <a:gd name="T11" fmla="*/ 225050 h 3336"/>
              <a:gd name="T12" fmla="*/ 722411 w 2269"/>
              <a:gd name="T13" fmla="*/ 337844 h 3336"/>
              <a:gd name="T14" fmla="*/ 843802 w 2269"/>
              <a:gd name="T15" fmla="*/ 1800397 h 3336"/>
              <a:gd name="T16" fmla="*/ 393846 w 2269"/>
              <a:gd name="T17" fmla="*/ 1800397 h 3336"/>
              <a:gd name="T18" fmla="*/ 0 w 2269"/>
              <a:gd name="T19" fmla="*/ 1406425 h 3336"/>
              <a:gd name="T20" fmla="*/ 0 w 2269"/>
              <a:gd name="T21" fmla="*/ 393972 h 3336"/>
              <a:gd name="T22" fmla="*/ 393846 w 2269"/>
              <a:gd name="T23" fmla="*/ 0 h 3336"/>
              <a:gd name="T24" fmla="*/ 540055 w 2269"/>
              <a:gd name="T25" fmla="*/ 0 h 3336"/>
              <a:gd name="T26" fmla="*/ 540055 w 2269"/>
              <a:gd name="T27" fmla="*/ 179176 h 3336"/>
              <a:gd name="T28" fmla="*/ 432152 w 2269"/>
              <a:gd name="T29" fmla="*/ 337844 h 3336"/>
              <a:gd name="T30" fmla="*/ 432152 w 2269"/>
              <a:gd name="T31" fmla="*/ 506227 h 3336"/>
              <a:gd name="T32" fmla="*/ 540055 w 2269"/>
              <a:gd name="T33" fmla="*/ 664895 h 3336"/>
              <a:gd name="T34" fmla="*/ 540055 w 2269"/>
              <a:gd name="T35" fmla="*/ 792261 h 3336"/>
              <a:gd name="T36" fmla="*/ 684105 w 2269"/>
              <a:gd name="T37" fmla="*/ 792261 h 3336"/>
              <a:gd name="T38" fmla="*/ 684105 w 2269"/>
              <a:gd name="T39" fmla="*/ 664895 h 3336"/>
              <a:gd name="T40" fmla="*/ 792008 w 2269"/>
              <a:gd name="T41" fmla="*/ 506227 h 3336"/>
              <a:gd name="T42" fmla="*/ 792008 w 2269"/>
              <a:gd name="T43" fmla="*/ 337844 h 3336"/>
              <a:gd name="T44" fmla="*/ 684105 w 2269"/>
              <a:gd name="T45" fmla="*/ 179176 h 3336"/>
              <a:gd name="T46" fmla="*/ 684105 w 2269"/>
              <a:gd name="T47" fmla="*/ 0 h 3336"/>
              <a:gd name="T48" fmla="*/ 843802 w 2269"/>
              <a:gd name="T49" fmla="*/ 0 h 3336"/>
              <a:gd name="T50" fmla="*/ 1224160 w 2269"/>
              <a:gd name="T51" fmla="*/ 393972 h 3336"/>
              <a:gd name="T52" fmla="*/ 1224160 w 2269"/>
              <a:gd name="T53" fmla="*/ 1406425 h 3336"/>
              <a:gd name="T54" fmla="*/ 843802 w 2269"/>
              <a:gd name="T55" fmla="*/ 1800397 h 33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69" h="3336">
                <a:moveTo>
                  <a:pt x="1339" y="626"/>
                </a:moveTo>
                <a:cubicBezTo>
                  <a:pt x="1339" y="938"/>
                  <a:pt x="1339" y="938"/>
                  <a:pt x="1339" y="938"/>
                </a:cubicBezTo>
                <a:cubicBezTo>
                  <a:pt x="1339" y="1054"/>
                  <a:pt x="1262" y="1147"/>
                  <a:pt x="1147" y="1147"/>
                </a:cubicBezTo>
                <a:cubicBezTo>
                  <a:pt x="1032" y="1147"/>
                  <a:pt x="934" y="1054"/>
                  <a:pt x="934" y="938"/>
                </a:cubicBezTo>
                <a:cubicBezTo>
                  <a:pt x="934" y="626"/>
                  <a:pt x="934" y="626"/>
                  <a:pt x="934" y="626"/>
                </a:cubicBezTo>
                <a:cubicBezTo>
                  <a:pt x="934" y="511"/>
                  <a:pt x="1032" y="417"/>
                  <a:pt x="1147" y="417"/>
                </a:cubicBezTo>
                <a:cubicBezTo>
                  <a:pt x="1262" y="417"/>
                  <a:pt x="1339" y="511"/>
                  <a:pt x="1339" y="626"/>
                </a:cubicBezTo>
                <a:close/>
                <a:moveTo>
                  <a:pt x="1564" y="3336"/>
                </a:moveTo>
                <a:cubicBezTo>
                  <a:pt x="730" y="3336"/>
                  <a:pt x="730" y="3336"/>
                  <a:pt x="730" y="3336"/>
                </a:cubicBezTo>
                <a:cubicBezTo>
                  <a:pt x="327" y="3336"/>
                  <a:pt x="0" y="3010"/>
                  <a:pt x="0" y="2606"/>
                </a:cubicBezTo>
                <a:cubicBezTo>
                  <a:pt x="0" y="730"/>
                  <a:pt x="0" y="730"/>
                  <a:pt x="0" y="730"/>
                </a:cubicBezTo>
                <a:cubicBezTo>
                  <a:pt x="0" y="327"/>
                  <a:pt x="327" y="0"/>
                  <a:pt x="730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01" y="332"/>
                  <a:pt x="1001" y="332"/>
                  <a:pt x="1001" y="332"/>
                </a:cubicBezTo>
                <a:cubicBezTo>
                  <a:pt x="880" y="375"/>
                  <a:pt x="801" y="490"/>
                  <a:pt x="801" y="626"/>
                </a:cubicBezTo>
                <a:cubicBezTo>
                  <a:pt x="801" y="938"/>
                  <a:pt x="801" y="938"/>
                  <a:pt x="801" y="938"/>
                </a:cubicBezTo>
                <a:cubicBezTo>
                  <a:pt x="801" y="1074"/>
                  <a:pt x="880" y="1189"/>
                  <a:pt x="1001" y="1232"/>
                </a:cubicBezTo>
                <a:cubicBezTo>
                  <a:pt x="1001" y="1468"/>
                  <a:pt x="1001" y="1468"/>
                  <a:pt x="1001" y="1468"/>
                </a:cubicBezTo>
                <a:cubicBezTo>
                  <a:pt x="1268" y="1468"/>
                  <a:pt x="1268" y="1468"/>
                  <a:pt x="1268" y="1468"/>
                </a:cubicBezTo>
                <a:cubicBezTo>
                  <a:pt x="1268" y="1232"/>
                  <a:pt x="1268" y="1232"/>
                  <a:pt x="1268" y="1232"/>
                </a:cubicBezTo>
                <a:cubicBezTo>
                  <a:pt x="1389" y="1189"/>
                  <a:pt x="1468" y="1074"/>
                  <a:pt x="1468" y="938"/>
                </a:cubicBezTo>
                <a:cubicBezTo>
                  <a:pt x="1468" y="626"/>
                  <a:pt x="1468" y="626"/>
                  <a:pt x="1468" y="626"/>
                </a:cubicBezTo>
                <a:cubicBezTo>
                  <a:pt x="1468" y="490"/>
                  <a:pt x="1389" y="375"/>
                  <a:pt x="1268" y="332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967" y="0"/>
                  <a:pt x="2269" y="327"/>
                  <a:pt x="2269" y="730"/>
                </a:cubicBezTo>
                <a:cubicBezTo>
                  <a:pt x="2269" y="2606"/>
                  <a:pt x="2269" y="2606"/>
                  <a:pt x="2269" y="2606"/>
                </a:cubicBezTo>
                <a:cubicBezTo>
                  <a:pt x="2269" y="3010"/>
                  <a:pt x="1967" y="3336"/>
                  <a:pt x="1564" y="3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48640" y="274955"/>
            <a:ext cx="2393950" cy="521335"/>
          </a:xfrm>
          <a:prstGeom prst="rect">
            <a:avLst/>
          </a:prstGeom>
        </p:spPr>
        <p:txBody>
          <a:bodyPr wrap="square" lIns="0" tIns="0" rIns="0" bIns="0" anchor="ctr" anchorCtr="0">
            <a:normAutofit fontScale="90000" lnSpcReduction="10000"/>
          </a:bodyPr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入门案例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1221740"/>
            <a:ext cx="1325880" cy="3956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代码修改：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05" y="1753235"/>
            <a:ext cx="7581900" cy="42443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630325" y="2734928"/>
            <a:ext cx="29368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2"/>
          <p:cNvSpPr/>
          <p:nvPr>
            <p:custDataLst>
              <p:tags r:id="rId2"/>
            </p:custDataLst>
          </p:nvPr>
        </p:nvSpPr>
        <p:spPr>
          <a:xfrm>
            <a:off x="8511009" y="2734928"/>
            <a:ext cx="568325" cy="1441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MH_Other_3"/>
          <p:cNvSpPr/>
          <p:nvPr>
            <p:custDataLst>
              <p:tags r:id="rId3"/>
            </p:custDataLst>
          </p:nvPr>
        </p:nvSpPr>
        <p:spPr>
          <a:xfrm>
            <a:off x="623570" y="963295"/>
            <a:ext cx="10782935" cy="5462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4"/>
            </p:custDataLst>
          </p:nvPr>
        </p:nvSpPr>
        <p:spPr>
          <a:xfrm>
            <a:off x="8769772" y="2734928"/>
            <a:ext cx="2636837" cy="144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持久化存储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8916259" y="3221423"/>
            <a:ext cx="319564" cy="469411"/>
          </a:xfrm>
          <a:custGeom>
            <a:avLst/>
            <a:gdLst>
              <a:gd name="T0" fmla="*/ 722411 w 2269"/>
              <a:gd name="T1" fmla="*/ 337844 h 3336"/>
              <a:gd name="T2" fmla="*/ 722411 w 2269"/>
              <a:gd name="T3" fmla="*/ 506227 h 3336"/>
              <a:gd name="T4" fmla="*/ 618824 w 2269"/>
              <a:gd name="T5" fmla="*/ 619021 h 3336"/>
              <a:gd name="T6" fmla="*/ 503907 w 2269"/>
              <a:gd name="T7" fmla="*/ 506227 h 3336"/>
              <a:gd name="T8" fmla="*/ 503907 w 2269"/>
              <a:gd name="T9" fmla="*/ 337844 h 3336"/>
              <a:gd name="T10" fmla="*/ 618824 w 2269"/>
              <a:gd name="T11" fmla="*/ 225050 h 3336"/>
              <a:gd name="T12" fmla="*/ 722411 w 2269"/>
              <a:gd name="T13" fmla="*/ 337844 h 3336"/>
              <a:gd name="T14" fmla="*/ 843802 w 2269"/>
              <a:gd name="T15" fmla="*/ 1800397 h 3336"/>
              <a:gd name="T16" fmla="*/ 393846 w 2269"/>
              <a:gd name="T17" fmla="*/ 1800397 h 3336"/>
              <a:gd name="T18" fmla="*/ 0 w 2269"/>
              <a:gd name="T19" fmla="*/ 1406425 h 3336"/>
              <a:gd name="T20" fmla="*/ 0 w 2269"/>
              <a:gd name="T21" fmla="*/ 393972 h 3336"/>
              <a:gd name="T22" fmla="*/ 393846 w 2269"/>
              <a:gd name="T23" fmla="*/ 0 h 3336"/>
              <a:gd name="T24" fmla="*/ 540055 w 2269"/>
              <a:gd name="T25" fmla="*/ 0 h 3336"/>
              <a:gd name="T26" fmla="*/ 540055 w 2269"/>
              <a:gd name="T27" fmla="*/ 179176 h 3336"/>
              <a:gd name="T28" fmla="*/ 432152 w 2269"/>
              <a:gd name="T29" fmla="*/ 337844 h 3336"/>
              <a:gd name="T30" fmla="*/ 432152 w 2269"/>
              <a:gd name="T31" fmla="*/ 506227 h 3336"/>
              <a:gd name="T32" fmla="*/ 540055 w 2269"/>
              <a:gd name="T33" fmla="*/ 664895 h 3336"/>
              <a:gd name="T34" fmla="*/ 540055 w 2269"/>
              <a:gd name="T35" fmla="*/ 792261 h 3336"/>
              <a:gd name="T36" fmla="*/ 684105 w 2269"/>
              <a:gd name="T37" fmla="*/ 792261 h 3336"/>
              <a:gd name="T38" fmla="*/ 684105 w 2269"/>
              <a:gd name="T39" fmla="*/ 664895 h 3336"/>
              <a:gd name="T40" fmla="*/ 792008 w 2269"/>
              <a:gd name="T41" fmla="*/ 506227 h 3336"/>
              <a:gd name="T42" fmla="*/ 792008 w 2269"/>
              <a:gd name="T43" fmla="*/ 337844 h 3336"/>
              <a:gd name="T44" fmla="*/ 684105 w 2269"/>
              <a:gd name="T45" fmla="*/ 179176 h 3336"/>
              <a:gd name="T46" fmla="*/ 684105 w 2269"/>
              <a:gd name="T47" fmla="*/ 0 h 3336"/>
              <a:gd name="T48" fmla="*/ 843802 w 2269"/>
              <a:gd name="T49" fmla="*/ 0 h 3336"/>
              <a:gd name="T50" fmla="*/ 1224160 w 2269"/>
              <a:gd name="T51" fmla="*/ 393972 h 3336"/>
              <a:gd name="T52" fmla="*/ 1224160 w 2269"/>
              <a:gd name="T53" fmla="*/ 1406425 h 3336"/>
              <a:gd name="T54" fmla="*/ 843802 w 2269"/>
              <a:gd name="T55" fmla="*/ 1800397 h 33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69" h="3336">
                <a:moveTo>
                  <a:pt x="1339" y="626"/>
                </a:moveTo>
                <a:cubicBezTo>
                  <a:pt x="1339" y="938"/>
                  <a:pt x="1339" y="938"/>
                  <a:pt x="1339" y="938"/>
                </a:cubicBezTo>
                <a:cubicBezTo>
                  <a:pt x="1339" y="1054"/>
                  <a:pt x="1262" y="1147"/>
                  <a:pt x="1147" y="1147"/>
                </a:cubicBezTo>
                <a:cubicBezTo>
                  <a:pt x="1032" y="1147"/>
                  <a:pt x="934" y="1054"/>
                  <a:pt x="934" y="938"/>
                </a:cubicBezTo>
                <a:cubicBezTo>
                  <a:pt x="934" y="626"/>
                  <a:pt x="934" y="626"/>
                  <a:pt x="934" y="626"/>
                </a:cubicBezTo>
                <a:cubicBezTo>
                  <a:pt x="934" y="511"/>
                  <a:pt x="1032" y="417"/>
                  <a:pt x="1147" y="417"/>
                </a:cubicBezTo>
                <a:cubicBezTo>
                  <a:pt x="1262" y="417"/>
                  <a:pt x="1339" y="511"/>
                  <a:pt x="1339" y="626"/>
                </a:cubicBezTo>
                <a:close/>
                <a:moveTo>
                  <a:pt x="1564" y="3336"/>
                </a:moveTo>
                <a:cubicBezTo>
                  <a:pt x="730" y="3336"/>
                  <a:pt x="730" y="3336"/>
                  <a:pt x="730" y="3336"/>
                </a:cubicBezTo>
                <a:cubicBezTo>
                  <a:pt x="327" y="3336"/>
                  <a:pt x="0" y="3010"/>
                  <a:pt x="0" y="2606"/>
                </a:cubicBezTo>
                <a:cubicBezTo>
                  <a:pt x="0" y="730"/>
                  <a:pt x="0" y="730"/>
                  <a:pt x="0" y="730"/>
                </a:cubicBezTo>
                <a:cubicBezTo>
                  <a:pt x="0" y="327"/>
                  <a:pt x="327" y="0"/>
                  <a:pt x="730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01" y="332"/>
                  <a:pt x="1001" y="332"/>
                  <a:pt x="1001" y="332"/>
                </a:cubicBezTo>
                <a:cubicBezTo>
                  <a:pt x="880" y="375"/>
                  <a:pt x="801" y="490"/>
                  <a:pt x="801" y="626"/>
                </a:cubicBezTo>
                <a:cubicBezTo>
                  <a:pt x="801" y="938"/>
                  <a:pt x="801" y="938"/>
                  <a:pt x="801" y="938"/>
                </a:cubicBezTo>
                <a:cubicBezTo>
                  <a:pt x="801" y="1074"/>
                  <a:pt x="880" y="1189"/>
                  <a:pt x="1001" y="1232"/>
                </a:cubicBezTo>
                <a:cubicBezTo>
                  <a:pt x="1001" y="1468"/>
                  <a:pt x="1001" y="1468"/>
                  <a:pt x="1001" y="1468"/>
                </a:cubicBezTo>
                <a:cubicBezTo>
                  <a:pt x="1268" y="1468"/>
                  <a:pt x="1268" y="1468"/>
                  <a:pt x="1268" y="1468"/>
                </a:cubicBezTo>
                <a:cubicBezTo>
                  <a:pt x="1268" y="1232"/>
                  <a:pt x="1268" y="1232"/>
                  <a:pt x="1268" y="1232"/>
                </a:cubicBezTo>
                <a:cubicBezTo>
                  <a:pt x="1389" y="1189"/>
                  <a:pt x="1468" y="1074"/>
                  <a:pt x="1468" y="938"/>
                </a:cubicBezTo>
                <a:cubicBezTo>
                  <a:pt x="1468" y="626"/>
                  <a:pt x="1468" y="626"/>
                  <a:pt x="1468" y="626"/>
                </a:cubicBezTo>
                <a:cubicBezTo>
                  <a:pt x="1468" y="490"/>
                  <a:pt x="1389" y="375"/>
                  <a:pt x="1268" y="332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564" y="0"/>
                  <a:pt x="1564" y="0"/>
                  <a:pt x="1564" y="0"/>
                </a:cubicBezTo>
                <a:cubicBezTo>
                  <a:pt x="1967" y="0"/>
                  <a:pt x="2269" y="327"/>
                  <a:pt x="2269" y="730"/>
                </a:cubicBezTo>
                <a:cubicBezTo>
                  <a:pt x="2269" y="2606"/>
                  <a:pt x="2269" y="2606"/>
                  <a:pt x="2269" y="2606"/>
                </a:cubicBezTo>
                <a:cubicBezTo>
                  <a:pt x="2269" y="3010"/>
                  <a:pt x="1967" y="3336"/>
                  <a:pt x="1564" y="3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48640" y="274955"/>
            <a:ext cx="2393950" cy="521335"/>
          </a:xfrm>
          <a:prstGeom prst="rect">
            <a:avLst/>
          </a:prstGeom>
        </p:spPr>
        <p:txBody>
          <a:bodyPr wrap="square" lIns="0" tIns="0" rIns="0" bIns="0" anchor="ctr" anchorCtr="0">
            <a:normAutofit fontScale="90000" lnSpcReduction="10000"/>
          </a:bodyPr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入门案例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3480" y="1527810"/>
            <a:ext cx="7087870" cy="3856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注意：持久化存储对应的文本文件的类型只可以为：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json, jsonlines, jl, csv, xml, marshal, pickle</a:t>
            </a:r>
            <a:endParaRPr lang="zh-CN" altLang="en-US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7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指令：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scrapy crawl xxx -o filePath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7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好处：简介高效便捷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7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缺点：局限性比较强（数据只可以存储到指定后缀的文本文件中）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管道存储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err="1">
                <a:ea typeface="微软雅黑" panose="020B0503020204020204" pitchFamily="34" charset="-122"/>
              </a:rPr>
              <a:t>编码流程</a:t>
            </a:r>
            <a:endParaRPr lang="zh-CN" altLang="en-US" dirty="0" err="1"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879877" y="2099584"/>
            <a:ext cx="1003902" cy="1003903"/>
          </a:xfrm>
          <a:prstGeom prst="chevron">
            <a:avLst/>
          </a:prstGeom>
          <a:solidFill>
            <a:srgbClr val="E2231A"/>
          </a:solidFill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20000"/>
              </a:lnSpc>
              <a:defRPr/>
            </a:pPr>
            <a:endParaRPr lang="zh-CN" altLang="en-US" dirty="0" err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6422385" y="2427579"/>
            <a:ext cx="334635" cy="334634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E2231A"/>
                </a:solidFill>
                <a:ea typeface="微软雅黑" panose="020B0503020204020204" pitchFamily="34" charset="-122"/>
              </a:rPr>
              <a:t>B</a:t>
            </a:r>
            <a:endParaRPr lang="zh-CN" altLang="en-US" dirty="0" err="1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79877" y="3352124"/>
            <a:ext cx="1003902" cy="1003902"/>
          </a:xfrm>
          <a:prstGeom prst="chevron">
            <a:avLst>
              <a:gd name="adj" fmla="val 50000"/>
            </a:avLst>
          </a:prstGeom>
          <a:solidFill>
            <a:srgbClr val="E2231A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6409689" y="3686757"/>
            <a:ext cx="334635" cy="334635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E2231A"/>
                </a:solidFill>
                <a:ea typeface="微软雅黑" panose="020B0503020204020204" pitchFamily="34" charset="-122"/>
              </a:rPr>
              <a:t>D</a:t>
            </a:r>
            <a:endParaRPr lang="zh-CN" altLang="en-US" dirty="0" err="1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5879877" y="4604659"/>
            <a:ext cx="1003902" cy="1003903"/>
          </a:xfrm>
          <a:prstGeom prst="chevron">
            <a:avLst/>
          </a:prstGeom>
          <a:solidFill>
            <a:srgbClr val="E2231A"/>
          </a:solidFill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20000"/>
              </a:lnSpc>
              <a:defRPr/>
            </a:pPr>
            <a:endParaRPr lang="zh-CN" altLang="en-US" dirty="0" err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6416558" y="4939293"/>
            <a:ext cx="334635" cy="334634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E2231A"/>
                </a:solidFill>
                <a:ea typeface="微软雅黑" panose="020B0503020204020204" pitchFamily="34" charset="-122"/>
              </a:rPr>
              <a:t>F</a:t>
            </a:r>
            <a:endParaRPr lang="zh-CN" altLang="en-US" dirty="0" err="1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 flipH="1">
            <a:off x="5175027" y="1482983"/>
            <a:ext cx="1003902" cy="1002630"/>
          </a:xfrm>
          <a:prstGeom prst="chevron">
            <a:avLst/>
          </a:prstGeom>
          <a:solidFill>
            <a:srgbClr val="E2231A"/>
          </a:solidFill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20000"/>
              </a:lnSpc>
              <a:defRPr/>
            </a:pPr>
            <a:endParaRPr lang="zh-CN" altLang="en-US" dirty="0" err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 flipH="1">
            <a:off x="5303059" y="1795752"/>
            <a:ext cx="333362" cy="334634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E2231A"/>
                </a:solidFill>
                <a:ea typeface="微软雅黑" panose="020B0503020204020204" pitchFamily="34" charset="-122"/>
              </a:rPr>
              <a:t>A</a:t>
            </a:r>
            <a:endParaRPr lang="zh-CN" altLang="en-US" dirty="0" err="1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MH_Other_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181376" y="2726333"/>
            <a:ext cx="1003902" cy="1002630"/>
          </a:xfrm>
          <a:prstGeom prst="chevron">
            <a:avLst>
              <a:gd name="adj" fmla="val 50063"/>
            </a:avLst>
          </a:prstGeom>
          <a:solidFill>
            <a:srgbClr val="E2231A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MH_Other_10"/>
          <p:cNvSpPr/>
          <p:nvPr>
            <p:custDataLst>
              <p:tags r:id="rId10"/>
            </p:custDataLst>
          </p:nvPr>
        </p:nvSpPr>
        <p:spPr>
          <a:xfrm flipH="1">
            <a:off x="5327162" y="3046702"/>
            <a:ext cx="333362" cy="334635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E2231A"/>
                </a:solidFill>
                <a:ea typeface="微软雅黑" panose="020B0503020204020204" pitchFamily="34" charset="-122"/>
              </a:rPr>
              <a:t>C</a:t>
            </a:r>
            <a:endParaRPr lang="zh-CN" altLang="en-US" dirty="0" err="1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 flipH="1">
            <a:off x="5181376" y="3978870"/>
            <a:ext cx="1003902" cy="1002630"/>
          </a:xfrm>
          <a:prstGeom prst="chevron">
            <a:avLst/>
          </a:prstGeom>
          <a:solidFill>
            <a:srgbClr val="E2231A"/>
          </a:solidFill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20000"/>
              </a:lnSpc>
              <a:defRPr/>
            </a:pPr>
            <a:endParaRPr lang="zh-CN" altLang="en-US" dirty="0" err="1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 flipH="1">
            <a:off x="5295055" y="4309449"/>
            <a:ext cx="333362" cy="334634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E2231A"/>
                </a:solidFill>
                <a:ea typeface="微软雅黑" panose="020B0503020204020204" pitchFamily="34" charset="-122"/>
              </a:rPr>
              <a:t>E</a:t>
            </a:r>
            <a:endParaRPr lang="zh-CN" altLang="en-US" dirty="0" err="1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MH_SubTitle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40705" y="1482983"/>
            <a:ext cx="144676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6F7170"/>
                </a:solidFill>
                <a:ea typeface="微软雅黑" panose="020B0503020204020204" pitchFamily="34" charset="-122"/>
              </a:rPr>
              <a:t>数据解析</a:t>
            </a:r>
            <a:endParaRPr lang="en-US" altLang="zh-CN" sz="2000" dirty="0" err="1">
              <a:solidFill>
                <a:srgbClr val="6F717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MH_SubTitle_3"/>
          <p:cNvSpPr/>
          <p:nvPr>
            <p:custDataLst>
              <p:tags r:id="rId14"/>
            </p:custDataLst>
          </p:nvPr>
        </p:nvSpPr>
        <p:spPr>
          <a:xfrm>
            <a:off x="2228850" y="2735580"/>
            <a:ext cx="2858770" cy="962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sz="2000">
                <a:solidFill>
                  <a:srgbClr val="6F7170"/>
                </a:solidFill>
                <a:ea typeface="微软雅黑" panose="020B0503020204020204" pitchFamily="34" charset="-122"/>
              </a:rPr>
              <a:t>将解析的数据封装存储到item类型的对象</a:t>
            </a:r>
            <a:endParaRPr sz="2000">
              <a:solidFill>
                <a:srgbClr val="6F7170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5"/>
            </p:custDataLst>
          </p:nvPr>
        </p:nvSpPr>
        <p:spPr>
          <a:xfrm>
            <a:off x="619855" y="4024020"/>
            <a:ext cx="4552315" cy="9620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sz="2000">
                <a:solidFill>
                  <a:srgbClr val="6F7170"/>
                </a:solidFill>
                <a:ea typeface="微软雅黑" panose="020B0503020204020204" pitchFamily="34" charset="-122"/>
              </a:rPr>
              <a:t>在管道类的process_item中要将其接受到的item对象中存储的数据进行持久化存储操作</a:t>
            </a:r>
            <a:endParaRPr sz="2000">
              <a:solidFill>
                <a:srgbClr val="6F7170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90385" y="2175510"/>
            <a:ext cx="359600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6F7170"/>
                </a:solidFill>
                <a:ea typeface="微软雅黑" panose="020B0503020204020204" pitchFamily="34" charset="-122"/>
              </a:rPr>
              <a:t>在item类中定义相关的属性</a:t>
            </a:r>
            <a:endParaRPr lang="zh-CN" altLang="en-US" sz="2000" dirty="0">
              <a:solidFill>
                <a:srgbClr val="6F7170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MH_SubTitle_4"/>
          <p:cNvSpPr/>
          <p:nvPr>
            <p:custDataLst>
              <p:tags r:id="rId17"/>
            </p:custDataLst>
          </p:nvPr>
        </p:nvSpPr>
        <p:spPr>
          <a:xfrm>
            <a:off x="6884035" y="3426460"/>
            <a:ext cx="4221480" cy="81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sz="2000">
                <a:solidFill>
                  <a:srgbClr val="6F7170"/>
                </a:solidFill>
                <a:ea typeface="微软雅黑" panose="020B0503020204020204" pitchFamily="34" charset="-122"/>
              </a:rPr>
              <a:t>将item类型的对象提交给管道进行持久化存储的操作</a:t>
            </a:r>
            <a:endParaRPr sz="2000">
              <a:solidFill>
                <a:srgbClr val="6F7170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MH_SubTitle_6"/>
          <p:cNvSpPr/>
          <p:nvPr>
            <p:custDataLst>
              <p:tags r:id="rId18"/>
            </p:custDataLst>
          </p:nvPr>
        </p:nvSpPr>
        <p:spPr>
          <a:xfrm>
            <a:off x="6890128" y="4689732"/>
            <a:ext cx="2759075" cy="81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6F7170"/>
                </a:solidFill>
                <a:ea typeface="微软雅黑" panose="020B0503020204020204" pitchFamily="34" charset="-122"/>
              </a:rPr>
              <a:t>在配置文件中开启管道</a:t>
            </a:r>
            <a:endParaRPr lang="zh-CN" altLang="en-US" sz="2000" dirty="0">
              <a:solidFill>
                <a:srgbClr val="6F717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" name="MH_Other_2"/>
          <p:cNvCxnSpPr/>
          <p:nvPr>
            <p:custDataLst>
              <p:tags r:id="rId19"/>
            </p:custDataLst>
          </p:nvPr>
        </p:nvCxnSpPr>
        <p:spPr>
          <a:xfrm flipV="1">
            <a:off x="537845" y="1190625"/>
            <a:ext cx="11083925" cy="9525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MH_Other_2"/>
          <p:cNvCxnSpPr/>
          <p:nvPr>
            <p:custDataLst>
              <p:tags r:id="rId20"/>
            </p:custDataLst>
          </p:nvPr>
        </p:nvCxnSpPr>
        <p:spPr>
          <a:xfrm>
            <a:off x="548640" y="6369685"/>
            <a:ext cx="1107313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编码流程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KSO_Shape"/>
          <p:cNvSpPr/>
          <p:nvPr/>
        </p:nvSpPr>
        <p:spPr bwMode="auto">
          <a:xfrm>
            <a:off x="9658985" y="4687324"/>
            <a:ext cx="1905000" cy="14255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6775" y="2757170"/>
            <a:ext cx="4716780" cy="220218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 flipV="1">
            <a:off x="-10795" y="1187450"/>
            <a:ext cx="12192000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16829" y="6316133"/>
            <a:ext cx="11743881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8640" y="1692275"/>
            <a:ext cx="477075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在item类中定义相关的属性</a:t>
            </a:r>
            <a:r>
              <a:rPr lang="en-US" altLang="zh-CN" sz="2000" dirty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ea typeface="微软雅黑" panose="020B0503020204020204" pitchFamily="34" charset="-122"/>
              </a:rPr>
              <a:t>（items.py）</a:t>
            </a: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编码流程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KSO_Shape"/>
          <p:cNvSpPr/>
          <p:nvPr/>
        </p:nvSpPr>
        <p:spPr bwMode="auto">
          <a:xfrm>
            <a:off x="9658985" y="4687324"/>
            <a:ext cx="1905000" cy="14255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0" y="911860"/>
            <a:ext cx="12192000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1111" y="6529493"/>
            <a:ext cx="11743881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1210945"/>
            <a:ext cx="8811895" cy="8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将解析的数据封装存储到item类型的对象</a:t>
            </a:r>
            <a:endParaRPr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defRPr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将item类型的对象提交给管道进行持久化存储的操作</a:t>
            </a: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（qiushi.py）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451100"/>
            <a:ext cx="7909560" cy="375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167255"/>
            <a:ext cx="4815840" cy="25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编码流程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KSO_Shape"/>
          <p:cNvSpPr/>
          <p:nvPr/>
        </p:nvSpPr>
        <p:spPr bwMode="auto">
          <a:xfrm>
            <a:off x="9658985" y="4687324"/>
            <a:ext cx="1905000" cy="14255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-10795" y="1187450"/>
            <a:ext cx="12192000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16829" y="6316133"/>
            <a:ext cx="11743881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0225" y="1446530"/>
            <a:ext cx="804926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在管道类的process_item中要将其接受到的item对象中存储的数据进行持久化存储操作</a:t>
            </a:r>
            <a:r>
              <a:rPr lang="zh-CN" altLang="en-US" sz="2000" dirty="0">
                <a:solidFill>
                  <a:schemeClr val="accent1"/>
                </a:solidFill>
                <a:ea typeface="微软雅黑" panose="020B0503020204020204" pitchFamily="34" charset="-122"/>
                <a:sym typeface="+mn-ea"/>
              </a:rPr>
              <a:t>（pipelines.py）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dirty="0"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2505075"/>
            <a:ext cx="7930515" cy="3710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>
          <a:xfrm>
            <a:off x="6141346" y="1220262"/>
            <a:ext cx="4874997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E2231A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scrapy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编码流程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KSO_Shape"/>
          <p:cNvSpPr/>
          <p:nvPr/>
        </p:nvSpPr>
        <p:spPr bwMode="auto">
          <a:xfrm>
            <a:off x="9658985" y="4687324"/>
            <a:ext cx="1905000" cy="14255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-10795" y="1187450"/>
            <a:ext cx="12192000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16829" y="6316133"/>
            <a:ext cx="11743881" cy="16764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1692275"/>
            <a:ext cx="558228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在配置文件中开启管道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ea typeface="微软雅黑" panose="020B0503020204020204" pitchFamily="34" charset="-122"/>
                <a:sym typeface="+mn-ea"/>
              </a:rPr>
              <a:t>（settings.py）</a:t>
            </a: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941320"/>
            <a:ext cx="5539740" cy="97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实操练习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3920" y="2512695"/>
            <a:ext cx="71361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将爬取到的数据一份存储到本地一份存储到数据库，如何实现？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7930" y="3394710"/>
            <a:ext cx="709739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管道文件中一个管道类对应的是将数据存储到一种平台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爬虫文件提交的item只会给管道文件中第一个被执行的管道类接受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process_item中的return item表示将item传递给下一个即将被执行的管道类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8556032" y="2395685"/>
            <a:ext cx="2868007" cy="2318306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920" y="2395855"/>
            <a:ext cx="7431405" cy="303593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80667"/>
            <a:ext cx="512188" cy="5121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2" y="3607807"/>
            <a:ext cx="491115" cy="491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5" y="5002407"/>
            <a:ext cx="503893" cy="50389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实操练习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0909" y="1193144"/>
            <a:ext cx="10841116" cy="5320440"/>
          </a:xfrm>
          <a:prstGeom prst="rect">
            <a:avLst/>
          </a:prstGeom>
          <a:noFill/>
          <a:ln w="28575"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973" y="5002406"/>
            <a:ext cx="2062050" cy="15111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2453005"/>
            <a:ext cx="7273925" cy="3938905"/>
          </a:xfrm>
          <a:prstGeom prst="rect">
            <a:avLst/>
          </a:prstGeom>
        </p:spPr>
      </p:pic>
      <p:sp>
        <p:nvSpPr>
          <p:cNvPr id="23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65860" y="1537335"/>
            <a:ext cx="77406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2000" dirty="0">
                <a:ea typeface="微软雅黑" panose="020B0503020204020204" pitchFamily="34" charset="-122"/>
                <a:sym typeface="+mn-ea"/>
              </a:rPr>
              <a:t>管道文件中</a:t>
            </a:r>
            <a:r>
              <a:rPr lang="zh-CN" sz="2000" dirty="0">
                <a:ea typeface="微软雅黑" panose="020B0503020204020204" pitchFamily="34" charset="-122"/>
                <a:sym typeface="+mn-ea"/>
              </a:rPr>
              <a:t>定义</a:t>
            </a:r>
            <a:r>
              <a:rPr sz="2000" dirty="0">
                <a:ea typeface="微软雅黑" panose="020B0503020204020204" pitchFamily="34" charset="-122"/>
                <a:sym typeface="+mn-ea"/>
              </a:rPr>
              <a:t>一个</a:t>
            </a:r>
            <a:r>
              <a:rPr lang="zh-CN" sz="2000" dirty="0">
                <a:ea typeface="微软雅黑" panose="020B0503020204020204" pitchFamily="34" charset="-122"/>
                <a:sym typeface="+mn-ea"/>
              </a:rPr>
              <a:t>新的</a:t>
            </a:r>
            <a:r>
              <a:rPr sz="2000" dirty="0">
                <a:ea typeface="微软雅黑" panose="020B0503020204020204" pitchFamily="34" charset="-122"/>
                <a:sym typeface="+mn-ea"/>
              </a:rPr>
              <a:t>管道类</a:t>
            </a:r>
            <a:r>
              <a:rPr lang="zh-CN" sz="2000" dirty="0">
                <a:ea typeface="微软雅黑" panose="020B0503020204020204" pitchFamily="34" charset="-122"/>
                <a:sym typeface="+mn-ea"/>
              </a:rPr>
              <a:t>，</a:t>
            </a:r>
            <a:r>
              <a:rPr sz="2000" dirty="0">
                <a:ea typeface="微软雅黑" panose="020B0503020204020204" pitchFamily="34" charset="-122"/>
                <a:sym typeface="+mn-ea"/>
              </a:rPr>
              <a:t>对应将一组数据存储到一个平台或者载体中</a:t>
            </a:r>
            <a:r>
              <a:rPr lang="zh-CN" altLang="en-US" sz="2000" dirty="0">
                <a:solidFill>
                  <a:schemeClr val="accent1"/>
                </a:solidFill>
                <a:ea typeface="微软雅黑" panose="020B0503020204020204" pitchFamily="34" charset="-122"/>
                <a:sym typeface="+mn-ea"/>
              </a:rPr>
              <a:t>（pipelines.py）</a:t>
            </a: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80667"/>
            <a:ext cx="512188" cy="5121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2" y="3607807"/>
            <a:ext cx="491115" cy="491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5" y="5002407"/>
            <a:ext cx="503893" cy="50389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实操练习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0909" y="1193144"/>
            <a:ext cx="10841116" cy="5320440"/>
          </a:xfrm>
          <a:prstGeom prst="rect">
            <a:avLst/>
          </a:prstGeom>
          <a:noFill/>
          <a:ln w="28575"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15" y="4106545"/>
            <a:ext cx="3283585" cy="2407285"/>
          </a:xfrm>
          <a:prstGeom prst="rect">
            <a:avLst/>
          </a:prstGeom>
        </p:spPr>
      </p:pic>
      <p:sp>
        <p:nvSpPr>
          <p:cNvPr id="2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39825" y="1464945"/>
            <a:ext cx="558228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在配置文件中开启新定义的管道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ea typeface="微软雅黑" panose="020B0503020204020204" pitchFamily="34" charset="-122"/>
                <a:sym typeface="+mn-ea"/>
              </a:rPr>
              <a:t>（settings.py）</a:t>
            </a:r>
            <a:r>
              <a:rPr lang="zh-CN" altLang="en-US" sz="2000" dirty="0">
                <a:solidFill>
                  <a:schemeClr val="tx1"/>
                </a:solidFill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860" y="2994660"/>
            <a:ext cx="7310120" cy="1717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什么是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scrapy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310" y="2275205"/>
            <a:ext cx="58686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200000"/>
              </a:lnSpc>
              <a:buFont typeface="+mj-ea"/>
              <a:buNone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Scrapy是适用于Python的一个快速、高层次的屏幕抓取和web抓取框架，用于抓取web站点并从页面中提取结构化的数据。Scrapy用途广泛，可以用于数据挖掘、监测和自动化测试。 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814628" y="2060575"/>
            <a:ext cx="3810000" cy="2857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什么是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scrapy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490" y="1370330"/>
            <a:ext cx="70612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Scrapy</a:t>
            </a: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其最初是为了页面抓取 (更确切来说, 网络抓取 )所设计的， 后台也应用在获取API所返回的数据(例如 Amazon Associates Web Services ) 或者通用的网络爬虫.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Scrapy吸引人的地方在于它是一个框架，任何人都可以根据需求方便的修改。它也提供了多种类型爬虫的基类，如BaseSpider、sitemap爬虫等，最新版本又提供了web2.0爬虫的支持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574598" y="2571433"/>
            <a:ext cx="4343400" cy="1933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14699"/>
          <a:stretch>
            <a:fillRect/>
          </a:stretch>
        </p:blipFill>
        <p:spPr>
          <a:xfrm>
            <a:off x="0" y="-29115"/>
            <a:ext cx="12188825" cy="698693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15645" y="275590"/>
            <a:ext cx="5650865" cy="5207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scrapy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五大基本构成</a:t>
            </a:r>
            <a:br>
              <a:rPr lang="zh-CN" altLang="en-US"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5114" y="2821180"/>
            <a:ext cx="10288333" cy="348888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chemeClr val="bg1"/>
            </a:solidFill>
          </a:ln>
        </p:spPr>
        <p:txBody>
          <a:bodyPr wrap="square" anchor="ctr">
            <a:noAutofit/>
          </a:bodyPr>
          <a:lstStyle/>
          <a:p>
            <a:pPr>
              <a:lnSpc>
                <a:spcPct val="200000"/>
              </a:lnSpc>
            </a:pPr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Scrapy框架主要由五大组件组成，它们分别是调度器(Scheduler)、下载器(Downloader)、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爬虫（Spider）</a:t>
            </a:r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实体管道(Item Pipeline)</a:t>
            </a:r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Scrapy引擎(Scrapy Engine)</a:t>
            </a:r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。下面我们分别介绍各个组件的作用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00405" y="413385"/>
            <a:ext cx="6979920" cy="590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(1)、调度器(Scheduler):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调度器，说白了把它假设成为一个URL（抓取网页的网址或者说是链接）的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优先队列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，由它来决定下一个要抓取的网址是 什么，同时去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除重复的网址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（不做无用功）。用户可以自己的需求定制调度器。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(2)、下载器(Downloader):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下载器，是所有组件中负担最大的，它用于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高速地下载网络上的资源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。Scrapy的下载器代码不会太复杂，但效率高，主要的原因是Scrapy下载器是建立在twisted这个高效的异步模型上的(其实整个框架都在建立在这个模型上的)。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00988" y="2345154"/>
            <a:ext cx="2759994" cy="1685925"/>
            <a:chOff x="8120898" y="2297530"/>
            <a:chExt cx="2759994" cy="1685925"/>
          </a:xfrm>
        </p:grpSpPr>
        <p:sp>
          <p:nvSpPr>
            <p:cNvPr id="6" name="MH_SubTitle_1"/>
            <p:cNvSpPr/>
            <p:nvPr>
              <p:custDataLst>
                <p:tags r:id="rId1"/>
              </p:custDataLst>
            </p:nvPr>
          </p:nvSpPr>
          <p:spPr>
            <a:xfrm>
              <a:off x="8616199" y="2297530"/>
              <a:ext cx="2264693" cy="1685925"/>
            </a:xfrm>
            <a:prstGeom prst="diamond">
              <a:avLst/>
            </a:prstGeom>
            <a:solidFill>
              <a:schemeClr val="accent1"/>
            </a:solidFill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重写控件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MH_Other_1"/>
            <p:cNvSpPr/>
            <p:nvPr>
              <p:custDataLst>
                <p:tags r:id="rId2"/>
              </p:custDataLst>
            </p:nvPr>
          </p:nvSpPr>
          <p:spPr>
            <a:xfrm>
              <a:off x="8539998" y="2940467"/>
              <a:ext cx="400050" cy="4000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b="1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8338387" y="3157954"/>
              <a:ext cx="268287" cy="268288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3"/>
            <p:cNvSpPr/>
            <p:nvPr>
              <p:custDataLst>
                <p:tags r:id="rId4"/>
              </p:custDataLst>
            </p:nvPr>
          </p:nvSpPr>
          <p:spPr>
            <a:xfrm flipH="1">
              <a:off x="8382837" y="2902368"/>
              <a:ext cx="198437" cy="198437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5"/>
              </p:custDataLst>
            </p:nvPr>
          </p:nvSpPr>
          <p:spPr>
            <a:xfrm flipH="1">
              <a:off x="8265362" y="3054767"/>
              <a:ext cx="134937" cy="1333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MH_Other_5"/>
            <p:cNvSpPr/>
            <p:nvPr>
              <p:custDataLst>
                <p:tags r:id="rId6"/>
              </p:custDataLst>
            </p:nvPr>
          </p:nvSpPr>
          <p:spPr>
            <a:xfrm flipH="1">
              <a:off x="8203449" y="2964280"/>
              <a:ext cx="74613" cy="74613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6"/>
            <p:cNvSpPr/>
            <p:nvPr>
              <p:custDataLst>
                <p:tags r:id="rId7"/>
              </p:custDataLst>
            </p:nvPr>
          </p:nvSpPr>
          <p:spPr>
            <a:xfrm flipH="1">
              <a:off x="8120898" y="3130967"/>
              <a:ext cx="57150" cy="571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8191543" y="47624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63515" y="1233377"/>
            <a:ext cx="3725310" cy="4253023"/>
            <a:chOff x="8120898" y="2297530"/>
            <a:chExt cx="2900194" cy="1685925"/>
          </a:xfrm>
        </p:grpSpPr>
        <p:sp>
          <p:nvSpPr>
            <p:cNvPr id="15" name="MH_SubTitle_1"/>
            <p:cNvSpPr/>
            <p:nvPr>
              <p:custDataLst>
                <p:tags r:id="rId8"/>
              </p:custDataLst>
            </p:nvPr>
          </p:nvSpPr>
          <p:spPr>
            <a:xfrm>
              <a:off x="8452002" y="2297530"/>
              <a:ext cx="2569090" cy="1685925"/>
            </a:xfrm>
            <a:prstGeom prst="diamond">
              <a:avLst/>
            </a:prstGeom>
            <a:solidFill>
              <a:schemeClr val="accent1"/>
            </a:solidFill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sz="3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Scrapy五大基本构成</a:t>
              </a:r>
              <a:endPara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MH_Other_1"/>
            <p:cNvSpPr/>
            <p:nvPr>
              <p:custDataLst>
                <p:tags r:id="rId9"/>
              </p:custDataLst>
            </p:nvPr>
          </p:nvSpPr>
          <p:spPr>
            <a:xfrm>
              <a:off x="8539998" y="2940467"/>
              <a:ext cx="400050" cy="4000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b="1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2"/>
            <p:cNvSpPr/>
            <p:nvPr>
              <p:custDataLst>
                <p:tags r:id="rId10"/>
              </p:custDataLst>
            </p:nvPr>
          </p:nvSpPr>
          <p:spPr>
            <a:xfrm flipH="1">
              <a:off x="8338387" y="3157954"/>
              <a:ext cx="268287" cy="268288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3"/>
            <p:cNvSpPr/>
            <p:nvPr>
              <p:custDataLst>
                <p:tags r:id="rId11"/>
              </p:custDataLst>
            </p:nvPr>
          </p:nvSpPr>
          <p:spPr>
            <a:xfrm flipH="1">
              <a:off x="8382837" y="2902368"/>
              <a:ext cx="198437" cy="198437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4"/>
            <p:cNvSpPr/>
            <p:nvPr>
              <p:custDataLst>
                <p:tags r:id="rId12"/>
              </p:custDataLst>
            </p:nvPr>
          </p:nvSpPr>
          <p:spPr>
            <a:xfrm flipH="1">
              <a:off x="8215472" y="3054767"/>
              <a:ext cx="134937" cy="1333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5"/>
            <p:cNvSpPr/>
            <p:nvPr>
              <p:custDataLst>
                <p:tags r:id="rId13"/>
              </p:custDataLst>
            </p:nvPr>
          </p:nvSpPr>
          <p:spPr>
            <a:xfrm flipH="1">
              <a:off x="8203449" y="2964280"/>
              <a:ext cx="74613" cy="74613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6"/>
            <p:cNvSpPr/>
            <p:nvPr>
              <p:custDataLst>
                <p:tags r:id="rId14"/>
              </p:custDataLst>
            </p:nvPr>
          </p:nvSpPr>
          <p:spPr>
            <a:xfrm flipH="1">
              <a:off x="8120898" y="3130967"/>
              <a:ext cx="57150" cy="571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54965" y="413385"/>
            <a:ext cx="7325360" cy="590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(3)、 爬虫（Spider）: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爬虫，是用户最关心的部份。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用户定制自己的爬虫(通过定制正则表达式等语法)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，用于从特定的网页中提取自己需要的信息，即所谓的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实体(Item)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。 用户也可以从中提取出链接,让Scrapy继续抓取下一个页面。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(4)、 实体管道(Item Pipeline):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实体管道，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用于处理爬虫(spider)提取的实体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。主要的功能是持久化实体、验证实体的有效性、清除不需要的信息。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(5)、Scrapy引擎(Scrapy Engine):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Scrapy引擎是整个框架的核心.它用来控制调试器、下载器、爬虫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。实际上，引擎相当于计算机的CPU,它控制着整个流程。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00988" y="2345154"/>
            <a:ext cx="2759994" cy="1685925"/>
            <a:chOff x="8120898" y="2297530"/>
            <a:chExt cx="2759994" cy="1685925"/>
          </a:xfrm>
        </p:grpSpPr>
        <p:sp>
          <p:nvSpPr>
            <p:cNvPr id="6" name="MH_SubTitle_1"/>
            <p:cNvSpPr/>
            <p:nvPr>
              <p:custDataLst>
                <p:tags r:id="rId1"/>
              </p:custDataLst>
            </p:nvPr>
          </p:nvSpPr>
          <p:spPr>
            <a:xfrm>
              <a:off x="8616199" y="2297530"/>
              <a:ext cx="2264693" cy="1685925"/>
            </a:xfrm>
            <a:prstGeom prst="diamond">
              <a:avLst/>
            </a:prstGeom>
            <a:solidFill>
              <a:schemeClr val="accent1"/>
            </a:solidFill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重写控件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MH_Other_1"/>
            <p:cNvSpPr/>
            <p:nvPr>
              <p:custDataLst>
                <p:tags r:id="rId2"/>
              </p:custDataLst>
            </p:nvPr>
          </p:nvSpPr>
          <p:spPr>
            <a:xfrm>
              <a:off x="8539998" y="2940467"/>
              <a:ext cx="400050" cy="4000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b="1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8338387" y="3157954"/>
              <a:ext cx="268287" cy="268288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3"/>
            <p:cNvSpPr/>
            <p:nvPr>
              <p:custDataLst>
                <p:tags r:id="rId4"/>
              </p:custDataLst>
            </p:nvPr>
          </p:nvSpPr>
          <p:spPr>
            <a:xfrm flipH="1">
              <a:off x="8382837" y="2902368"/>
              <a:ext cx="198437" cy="198437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5"/>
              </p:custDataLst>
            </p:nvPr>
          </p:nvSpPr>
          <p:spPr>
            <a:xfrm flipH="1">
              <a:off x="8265362" y="3054767"/>
              <a:ext cx="134937" cy="1333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MH_Other_5"/>
            <p:cNvSpPr/>
            <p:nvPr>
              <p:custDataLst>
                <p:tags r:id="rId6"/>
              </p:custDataLst>
            </p:nvPr>
          </p:nvSpPr>
          <p:spPr>
            <a:xfrm flipH="1">
              <a:off x="8203449" y="2964280"/>
              <a:ext cx="74613" cy="74613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6"/>
            <p:cNvSpPr/>
            <p:nvPr>
              <p:custDataLst>
                <p:tags r:id="rId7"/>
              </p:custDataLst>
            </p:nvPr>
          </p:nvSpPr>
          <p:spPr>
            <a:xfrm flipH="1">
              <a:off x="8120898" y="3130967"/>
              <a:ext cx="57150" cy="571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8191543" y="47624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63515" y="1233377"/>
            <a:ext cx="3725310" cy="4253023"/>
            <a:chOff x="8120898" y="2297530"/>
            <a:chExt cx="2900194" cy="1685925"/>
          </a:xfrm>
        </p:grpSpPr>
        <p:sp>
          <p:nvSpPr>
            <p:cNvPr id="15" name="MH_SubTitle_1"/>
            <p:cNvSpPr/>
            <p:nvPr>
              <p:custDataLst>
                <p:tags r:id="rId8"/>
              </p:custDataLst>
            </p:nvPr>
          </p:nvSpPr>
          <p:spPr>
            <a:xfrm>
              <a:off x="8452002" y="2297530"/>
              <a:ext cx="2569090" cy="1685925"/>
            </a:xfrm>
            <a:prstGeom prst="diamond">
              <a:avLst/>
            </a:prstGeom>
            <a:solidFill>
              <a:schemeClr val="accent1"/>
            </a:solidFill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sz="3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Scrapy五大基本构成</a:t>
              </a:r>
              <a:endPara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MH_Other_1"/>
            <p:cNvSpPr/>
            <p:nvPr>
              <p:custDataLst>
                <p:tags r:id="rId9"/>
              </p:custDataLst>
            </p:nvPr>
          </p:nvSpPr>
          <p:spPr>
            <a:xfrm>
              <a:off x="8539998" y="2940467"/>
              <a:ext cx="400050" cy="4000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b="1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2"/>
            <p:cNvSpPr/>
            <p:nvPr>
              <p:custDataLst>
                <p:tags r:id="rId10"/>
              </p:custDataLst>
            </p:nvPr>
          </p:nvSpPr>
          <p:spPr>
            <a:xfrm flipH="1">
              <a:off x="8338387" y="3157954"/>
              <a:ext cx="268287" cy="268288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3"/>
            <p:cNvSpPr/>
            <p:nvPr>
              <p:custDataLst>
                <p:tags r:id="rId11"/>
              </p:custDataLst>
            </p:nvPr>
          </p:nvSpPr>
          <p:spPr>
            <a:xfrm flipH="1">
              <a:off x="8382837" y="2902368"/>
              <a:ext cx="198437" cy="198437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4"/>
            <p:cNvSpPr/>
            <p:nvPr>
              <p:custDataLst>
                <p:tags r:id="rId12"/>
              </p:custDataLst>
            </p:nvPr>
          </p:nvSpPr>
          <p:spPr>
            <a:xfrm flipH="1">
              <a:off x="8215472" y="3054767"/>
              <a:ext cx="134937" cy="1333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5"/>
            <p:cNvSpPr/>
            <p:nvPr>
              <p:custDataLst>
                <p:tags r:id="rId13"/>
              </p:custDataLst>
            </p:nvPr>
          </p:nvSpPr>
          <p:spPr>
            <a:xfrm flipH="1">
              <a:off x="8203449" y="2964280"/>
              <a:ext cx="74613" cy="74613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6"/>
            <p:cNvSpPr/>
            <p:nvPr>
              <p:custDataLst>
                <p:tags r:id="rId14"/>
              </p:custDataLst>
            </p:nvPr>
          </p:nvSpPr>
          <p:spPr>
            <a:xfrm flipH="1">
              <a:off x="8120898" y="3130967"/>
              <a:ext cx="57150" cy="571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rot="5400000">
            <a:off x="1050440" y="1082756"/>
            <a:ext cx="288850" cy="433274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5" name="MH_Other_2"/>
          <p:cNvCxnSpPr/>
          <p:nvPr>
            <p:custDataLst>
              <p:tags r:id="rId2"/>
            </p:custDataLst>
          </p:nvPr>
        </p:nvCxnSpPr>
        <p:spPr>
          <a:xfrm flipV="1">
            <a:off x="978228" y="1906382"/>
            <a:ext cx="8988693" cy="9663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97257" y="1227973"/>
            <a:ext cx="3886301" cy="5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之前的爬虫流程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8640" y="275142"/>
            <a:ext cx="11073384" cy="52107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scrapy使用流程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20" y="5009666"/>
            <a:ext cx="1463493" cy="1463493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H="1">
            <a:off x="10507213" y="2615108"/>
            <a:ext cx="1540135" cy="1540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9108970" y="4440013"/>
            <a:ext cx="1099172" cy="109917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9907072" y="2910701"/>
            <a:ext cx="1388753" cy="138875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8278775" y="4526673"/>
            <a:ext cx="1379783" cy="1379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8076708" y="5702829"/>
            <a:ext cx="847254" cy="8472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7321843" y="6054818"/>
            <a:ext cx="802290" cy="80228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2104390"/>
            <a:ext cx="655320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10.xml><?xml version="1.0" encoding="utf-8"?>
<p:tagLst xmlns:p="http://schemas.openxmlformats.org/presentationml/2006/main">
  <p:tag name="MH" val="20160602235641"/>
  <p:tag name="MH_LIBRARY" val="GRAPHIC"/>
  <p:tag name="MH_TYPE" val="Other"/>
  <p:tag name="MH_ORDER" val="6"/>
</p:tagLst>
</file>

<file path=ppt/tags/tag100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10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2223357"/>
  <p:tag name="MH_LIBRARY" val="GRAPHIC"/>
</p:tagLst>
</file>

<file path=ppt/tags/tag102.xml><?xml version="1.0" encoding="utf-8"?>
<p:tagLst xmlns:p="http://schemas.openxmlformats.org/presentationml/2006/main">
  <p:tag name="MH" val="20160602223357"/>
  <p:tag name="MH_LIBRARY" val="GRAPHIC"/>
  <p:tag name="MH_TYPE" val="Other"/>
  <p:tag name="MH_ORDER" val="1"/>
</p:tagLst>
</file>

<file path=ppt/tags/tag103.xml><?xml version="1.0" encoding="utf-8"?>
<p:tagLst xmlns:p="http://schemas.openxmlformats.org/presentationml/2006/main">
  <p:tag name="MH" val="20160602223357"/>
  <p:tag name="MH_LIBRARY" val="GRAPHIC"/>
  <p:tag name="MH_TYPE" val="Other"/>
  <p:tag name="MH_ORDER" val="2"/>
</p:tagLst>
</file>

<file path=ppt/tags/tag104.xml><?xml version="1.0" encoding="utf-8"?>
<p:tagLst xmlns:p="http://schemas.openxmlformats.org/presentationml/2006/main">
  <p:tag name="MH" val="20160602223357"/>
  <p:tag name="MH_LIBRARY" val="GRAPHIC"/>
  <p:tag name="MH_TYPE" val="Other"/>
  <p:tag name="MH_ORDER" val="3"/>
</p:tagLst>
</file>

<file path=ppt/tags/tag105.xml><?xml version="1.0" encoding="utf-8"?>
<p:tagLst xmlns:p="http://schemas.openxmlformats.org/presentationml/2006/main">
  <p:tag name="MH" val="20160602223357"/>
  <p:tag name="MH_LIBRARY" val="GRAPHIC"/>
  <p:tag name="MH_TYPE" val="SubTitle"/>
  <p:tag name="MH_ORDER" val="1"/>
</p:tagLst>
</file>

<file path=ppt/tags/tag106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107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2223357"/>
  <p:tag name="MH_LIBRARY" val="GRAPHIC"/>
</p:tagLst>
</file>

<file path=ppt/tags/tag108.xml><?xml version="1.0" encoding="utf-8"?>
<p:tagLst xmlns:p="http://schemas.openxmlformats.org/presentationml/2006/main">
  <p:tag name="MH" val="20160602223357"/>
  <p:tag name="MH_LIBRARY" val="GRAPHIC"/>
  <p:tag name="MH_TYPE" val="Other"/>
  <p:tag name="MH_ORDER" val="1"/>
</p:tagLst>
</file>

<file path=ppt/tags/tag109.xml><?xml version="1.0" encoding="utf-8"?>
<p:tagLst xmlns:p="http://schemas.openxmlformats.org/presentationml/2006/main">
  <p:tag name="MH" val="20160602223357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60602235641"/>
  <p:tag name="MH_LIBRARY" val="GRAPHIC"/>
  <p:tag name="MH_TYPE" val="SubTitle"/>
  <p:tag name="MH_ORDER" val="1"/>
</p:tagLst>
</file>

<file path=ppt/tags/tag110.xml><?xml version="1.0" encoding="utf-8"?>
<p:tagLst xmlns:p="http://schemas.openxmlformats.org/presentationml/2006/main">
  <p:tag name="MH" val="20160602223357"/>
  <p:tag name="MH_LIBRARY" val="GRAPHIC"/>
  <p:tag name="MH_TYPE" val="Other"/>
  <p:tag name="MH_ORDER" val="3"/>
</p:tagLst>
</file>

<file path=ppt/tags/tag111.xml><?xml version="1.0" encoding="utf-8"?>
<p:tagLst xmlns:p="http://schemas.openxmlformats.org/presentationml/2006/main">
  <p:tag name="MH" val="20160602223357"/>
  <p:tag name="MH_LIBRARY" val="GRAPHIC"/>
  <p:tag name="MH_TYPE" val="SubTitle"/>
  <p:tag name="MH_ORDER" val="1"/>
</p:tagLst>
</file>

<file path=ppt/tags/tag112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113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2223357"/>
  <p:tag name="MH_LIBRARY" val="GRAPHIC"/>
</p:tagLst>
</file>

<file path=ppt/tags/tag114.xml><?xml version="1.0" encoding="utf-8"?>
<p:tagLst xmlns:p="http://schemas.openxmlformats.org/presentationml/2006/main">
  <p:tag name="MH" val="20160606201905"/>
  <p:tag name="MH_LIBRARY" val="GRAPHIC"/>
  <p:tag name="MH_TYPE" val="Other"/>
  <p:tag name="MH_ORDER" val="1"/>
</p:tagLst>
</file>

<file path=ppt/tags/tag115.xml><?xml version="1.0" encoding="utf-8"?>
<p:tagLst xmlns:p="http://schemas.openxmlformats.org/presentationml/2006/main">
  <p:tag name="MH" val="20160606201905"/>
  <p:tag name="MH_LIBRARY" val="GRAPHIC"/>
  <p:tag name="MH_TYPE" val="Other"/>
  <p:tag name="MH_ORDER" val="2"/>
</p:tagLst>
</file>

<file path=ppt/tags/tag116.xml><?xml version="1.0" encoding="utf-8"?>
<p:tagLst xmlns:p="http://schemas.openxmlformats.org/presentationml/2006/main">
  <p:tag name="MH" val="20160606201905"/>
  <p:tag name="MH_LIBRARY" val="GRAPHIC"/>
  <p:tag name="MH_TYPE" val="Other"/>
  <p:tag name="MH_ORDER" val="3"/>
</p:tagLst>
</file>

<file path=ppt/tags/tag117.xml><?xml version="1.0" encoding="utf-8"?>
<p:tagLst xmlns:p="http://schemas.openxmlformats.org/presentationml/2006/main">
  <p:tag name="MH" val="20160606201905"/>
  <p:tag name="MH_LIBRARY" val="GRAPHIC"/>
  <p:tag name="MH_TYPE" val="Other"/>
  <p:tag name="MH_ORDER" val="4"/>
</p:tagLst>
</file>

<file path=ppt/tags/tag118.xml><?xml version="1.0" encoding="utf-8"?>
<p:tagLst xmlns:p="http://schemas.openxmlformats.org/presentationml/2006/main">
  <p:tag name="MH" val="20160606201905"/>
  <p:tag name="MH_LIBRARY" val="GRAPHIC"/>
  <p:tag name="MH_TYPE" val="Other"/>
  <p:tag name="MH_ORDER" val="5"/>
</p:tagLst>
</file>

<file path=ppt/tags/tag119.xml><?xml version="1.0" encoding="utf-8"?>
<p:tagLst xmlns:p="http://schemas.openxmlformats.org/presentationml/2006/main">
  <p:tag name="MH" val="20160606201905"/>
  <p:tag name="MH_LIBRARY" val="GRAPHIC"/>
  <p:tag name="MH_TYPE" val="Other"/>
  <p:tag name="MH_ORDER" val="6"/>
</p:tagLst>
</file>

<file path=ppt/tags/tag12.xml><?xml version="1.0" encoding="utf-8"?>
<p:tagLst xmlns:p="http://schemas.openxmlformats.org/presentationml/2006/main">
  <p:tag name="MH" val="20160602235641"/>
  <p:tag name="MH_LIBRARY" val="GRAPHIC"/>
  <p:tag name="MH_TYPE" val="Other"/>
  <p:tag name="MH_ORDER" val="1"/>
</p:tagLst>
</file>

<file path=ppt/tags/tag120.xml><?xml version="1.0" encoding="utf-8"?>
<p:tagLst xmlns:p="http://schemas.openxmlformats.org/presentationml/2006/main">
  <p:tag name="MH" val="20160606201905"/>
  <p:tag name="MH_LIBRARY" val="GRAPHIC"/>
  <p:tag name="MH_TYPE" val="Other"/>
  <p:tag name="MH_ORDER" val="7"/>
</p:tagLst>
</file>

<file path=ppt/tags/tag121.xml><?xml version="1.0" encoding="utf-8"?>
<p:tagLst xmlns:p="http://schemas.openxmlformats.org/presentationml/2006/main">
  <p:tag name="MH" val="20160606201905"/>
  <p:tag name="MH_LIBRARY" val="GRAPHIC"/>
  <p:tag name="MH_TYPE" val="Other"/>
  <p:tag name="MH_ORDER" val="8"/>
</p:tagLst>
</file>

<file path=ppt/tags/tag122.xml><?xml version="1.0" encoding="utf-8"?>
<p:tagLst xmlns:p="http://schemas.openxmlformats.org/presentationml/2006/main">
  <p:tag name="MH" val="20160606201905"/>
  <p:tag name="MH_LIBRARY" val="GRAPHIC"/>
  <p:tag name="MH_TYPE" val="Other"/>
  <p:tag name="MH_ORDER" val="9"/>
</p:tagLst>
</file>

<file path=ppt/tags/tag123.xml><?xml version="1.0" encoding="utf-8"?>
<p:tagLst xmlns:p="http://schemas.openxmlformats.org/presentationml/2006/main">
  <p:tag name="MH" val="20160606201905"/>
  <p:tag name="MH_LIBRARY" val="GRAPHIC"/>
  <p:tag name="MH_TYPE" val="Other"/>
  <p:tag name="MH_ORDER" val="10"/>
</p:tagLst>
</file>

<file path=ppt/tags/tag124.xml><?xml version="1.0" encoding="utf-8"?>
<p:tagLst xmlns:p="http://schemas.openxmlformats.org/presentationml/2006/main">
  <p:tag name="MH" val="20160606201905"/>
  <p:tag name="MH_LIBRARY" val="GRAPHIC"/>
  <p:tag name="MH_TYPE" val="Other"/>
  <p:tag name="MH_ORDER" val="11"/>
</p:tagLst>
</file>

<file path=ppt/tags/tag125.xml><?xml version="1.0" encoding="utf-8"?>
<p:tagLst xmlns:p="http://schemas.openxmlformats.org/presentationml/2006/main">
  <p:tag name="MH" val="20160606201905"/>
  <p:tag name="MH_LIBRARY" val="GRAPHIC"/>
  <p:tag name="MH_TYPE" val="Other"/>
  <p:tag name="MH_ORDER" val="12"/>
</p:tagLst>
</file>

<file path=ppt/tags/tag126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1"/>
</p:tagLst>
</file>

<file path=ppt/tags/tag127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3"/>
</p:tagLst>
</file>

<file path=ppt/tags/tag128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5"/>
</p:tagLst>
</file>

<file path=ppt/tags/tag129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60602235641"/>
  <p:tag name="MH_LIBRARY" val="GRAPHIC"/>
  <p:tag name="MH_TYPE" val="Other"/>
  <p:tag name="MH_ORDER" val="2"/>
</p:tagLst>
</file>

<file path=ppt/tags/tag130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4"/>
</p:tagLst>
</file>

<file path=ppt/tags/tag131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6"/>
</p:tagLst>
</file>

<file path=ppt/tags/tag132.xml><?xml version="1.0" encoding="utf-8"?>
<p:tagLst xmlns:p="http://schemas.openxmlformats.org/presentationml/2006/main">
  <p:tag name="MH" val="20160603212748"/>
  <p:tag name="MH_LIBRARY" val="GRAPHIC"/>
  <p:tag name="MH_TYPE" val="Other"/>
  <p:tag name="MH_ORDER" val="2"/>
</p:tagLst>
</file>

<file path=ppt/tags/tag133.xml><?xml version="1.0" encoding="utf-8"?>
<p:tagLst xmlns:p="http://schemas.openxmlformats.org/presentationml/2006/main">
  <p:tag name="MH" val="20160603212748"/>
  <p:tag name="MH_LIBRARY" val="GRAPHIC"/>
  <p:tag name="MH_TYPE" val="Other"/>
  <p:tag name="MH_ORDER" val="2"/>
</p:tagLst>
</file>

<file path=ppt/tags/tag134.xml><?xml version="1.0" encoding="utf-8"?>
<p:tagLst xmlns:p="http://schemas.openxmlformats.org/presentationml/2006/main">
  <p:tag name="KSO_WM_UNIT_PLACING_PICTURE_USER_VIEWPORT" val="{&quot;height&quot;:3468,&quot;width&quot;:7428}"/>
</p:tagLst>
</file>

<file path=ppt/tags/tag135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36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37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38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39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60615203334"/>
  <p:tag name="MH_LIBRARY" val="GRAPHIC"/>
</p:tagLst>
</file>

<file path=ppt/tags/tag14.xml><?xml version="1.0" encoding="utf-8"?>
<p:tagLst xmlns:p="http://schemas.openxmlformats.org/presentationml/2006/main">
  <p:tag name="MH" val="20160602235641"/>
  <p:tag name="MH_LIBRARY" val="GRAPHIC"/>
  <p:tag name="MH_TYPE" val="Other"/>
  <p:tag name="MH_ORDER" val="3"/>
</p:tagLst>
</file>

<file path=ppt/tags/tag140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41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142.xml><?xml version="1.0" encoding="utf-8"?>
<p:tagLst xmlns:p="http://schemas.openxmlformats.org/presentationml/2006/main">
  <p:tag name="MH" val="20160606201905"/>
  <p:tag name="MH_LIBRARY" val="GRAPHIC"/>
  <p:tag name="MH_TYPE" val="SubTitle"/>
  <p:tag name="MH_ORDER" val="2"/>
</p:tagLst>
</file>

<file path=ppt/tags/tag143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15.xml><?xml version="1.0" encoding="utf-8"?>
<p:tagLst xmlns:p="http://schemas.openxmlformats.org/presentationml/2006/main">
  <p:tag name="MH" val="20160602235641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0602235641"/>
  <p:tag name="MH_LIBRARY" val="GRAPHIC"/>
  <p:tag name="MH_TYPE" val="Other"/>
  <p:tag name="MH_ORDER" val="5"/>
</p:tagLst>
</file>

<file path=ppt/tags/tag17.xml><?xml version="1.0" encoding="utf-8"?>
<p:tagLst xmlns:p="http://schemas.openxmlformats.org/presentationml/2006/main">
  <p:tag name="MH" val="20160602235641"/>
  <p:tag name="MH_LIBRARY" val="GRAPHIC"/>
  <p:tag name="MH_TYPE" val="Other"/>
  <p:tag name="MH_ORDER" val="6"/>
</p:tagLst>
</file>

<file path=ppt/tags/tag1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2235641"/>
  <p:tag name="MH_LIBRARY" val="GRAPHIC"/>
</p:tagLst>
</file>

<file path=ppt/tags/tag19.xml><?xml version="1.0" encoding="utf-8"?>
<p:tagLst xmlns:p="http://schemas.openxmlformats.org/presentationml/2006/main">
  <p:tag name="MH" val="20160602235641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20.xml><?xml version="1.0" encoding="utf-8"?>
<p:tagLst xmlns:p="http://schemas.openxmlformats.org/presentationml/2006/main">
  <p:tag name="MH" val="20160602235641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60602235641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0602235641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60602235641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160602235641"/>
  <p:tag name="MH_LIBRARY" val="GRAPHIC"/>
  <p:tag name="MH_TYPE" val="Other"/>
  <p:tag name="MH_ORDER" val="5"/>
</p:tagLst>
</file>

<file path=ppt/tags/tag25.xml><?xml version="1.0" encoding="utf-8"?>
<p:tagLst xmlns:p="http://schemas.openxmlformats.org/presentationml/2006/main">
  <p:tag name="MH" val="20160602235641"/>
  <p:tag name="MH_LIBRARY" val="GRAPHIC"/>
  <p:tag name="MH_TYPE" val="Other"/>
  <p:tag name="MH_ORDER" val="6"/>
</p:tagLst>
</file>

<file path=ppt/tags/tag26.xml><?xml version="1.0" encoding="utf-8"?>
<p:tagLst xmlns:p="http://schemas.openxmlformats.org/presentationml/2006/main">
  <p:tag name="MH" val="20160602235641"/>
  <p:tag name="MH_LIBRARY" val="GRAPHIC"/>
  <p:tag name="MH_TYPE" val="SubTitle"/>
  <p:tag name="MH_ORDER" val="1"/>
</p:tagLst>
</file>

<file path=ppt/tags/tag27.xml><?xml version="1.0" encoding="utf-8"?>
<p:tagLst xmlns:p="http://schemas.openxmlformats.org/presentationml/2006/main">
  <p:tag name="MH" val="20160602235641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0602235641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0602235641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30.xml><?xml version="1.0" encoding="utf-8"?>
<p:tagLst xmlns:p="http://schemas.openxmlformats.org/presentationml/2006/main">
  <p:tag name="MH" val="20160602235641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0602235641"/>
  <p:tag name="MH_LIBRARY" val="GRAPHIC"/>
  <p:tag name="MH_TYPE" val="Other"/>
  <p:tag name="MH_ORDER" val="5"/>
</p:tagLst>
</file>

<file path=ppt/tags/tag32.xml><?xml version="1.0" encoding="utf-8"?>
<p:tagLst xmlns:p="http://schemas.openxmlformats.org/presentationml/2006/main">
  <p:tag name="MH" val="20160602235641"/>
  <p:tag name="MH_LIBRARY" val="GRAPHIC"/>
  <p:tag name="MH_TYPE" val="Other"/>
  <p:tag name="MH_ORDER" val="6"/>
</p:tagLst>
</file>

<file path=ppt/tags/tag3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2235641"/>
  <p:tag name="MH_LIBRARY" val="GRAPHIC"/>
</p:tagLst>
</file>

<file path=ppt/tags/tag34.xml><?xml version="1.0" encoding="utf-8"?>
<p:tagLst xmlns:p="http://schemas.openxmlformats.org/presentationml/2006/main">
  <p:tag name="MH" val="20160603212748"/>
  <p:tag name="MH_LIBRARY" val="GRAPHIC"/>
  <p:tag name="MH_TYPE" val="Other"/>
  <p:tag name="MH_ORDER" val="1"/>
</p:tagLst>
</file>

<file path=ppt/tags/tag35.xml><?xml version="1.0" encoding="utf-8"?>
<p:tagLst xmlns:p="http://schemas.openxmlformats.org/presentationml/2006/main">
  <p:tag name="MH" val="20160603212748"/>
  <p:tag name="MH_LIBRARY" val="GRAPHIC"/>
  <p:tag name="MH_TYPE" val="Other"/>
  <p:tag name="MH_ORDER" val="2"/>
</p:tagLst>
</file>

<file path=ppt/tags/tag36.xml><?xml version="1.0" encoding="utf-8"?>
<p:tagLst xmlns:p="http://schemas.openxmlformats.org/presentationml/2006/main">
  <p:tag name="MH" val="20160603212748"/>
  <p:tag name="MH_LIBRARY" val="GRAPHIC"/>
  <p:tag name="MH_TYPE" val="SubTitle"/>
  <p:tag name="MH_ORDER" val="1"/>
</p:tagLst>
</file>

<file path=ppt/tags/tag37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38.xml><?xml version="1.0" encoding="utf-8"?>
<p:tagLst xmlns:p="http://schemas.openxmlformats.org/presentationml/2006/main">
  <p:tag name="MH" val="20160603212748"/>
  <p:tag name="MH_LIBRARY" val="GRAPHIC"/>
  <p:tag name="MH_TYPE" val="Other"/>
  <p:tag name="MH_ORDER" val="1"/>
</p:tagLst>
</file>

<file path=ppt/tags/tag39.xml><?xml version="1.0" encoding="utf-8"?>
<p:tagLst xmlns:p="http://schemas.openxmlformats.org/presentationml/2006/main">
  <p:tag name="MH" val="20160603212748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602235641"/>
  <p:tag name="MH_LIBRARY" val="GRAPHIC"/>
  <p:tag name="MH_TYPE" val="SubTitle"/>
  <p:tag name="MH_ORDER" val="1"/>
</p:tagLst>
</file>

<file path=ppt/tags/tag40.xml><?xml version="1.0" encoding="utf-8"?>
<p:tagLst xmlns:p="http://schemas.openxmlformats.org/presentationml/2006/main">
  <p:tag name="MH" val="20160603212748"/>
  <p:tag name="MH_LIBRARY" val="GRAPHIC"/>
  <p:tag name="MH_TYPE" val="SubTitle"/>
  <p:tag name="MH_ORDER" val="1"/>
</p:tagLst>
</file>

<file path=ppt/tags/tag41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42.xml><?xml version="1.0" encoding="utf-8"?>
<p:tagLst xmlns:p="http://schemas.openxmlformats.org/presentationml/2006/main">
  <p:tag name="MH" val="20160603212748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MH" val="20160603212748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" val="20160603212748"/>
  <p:tag name="MH_LIBRARY" val="GRAPHIC"/>
  <p:tag name="MH_TYPE" val="SubTitle"/>
  <p:tag name="MH_ORDER" val="1"/>
</p:tagLst>
</file>

<file path=ppt/tags/tag45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46.xml><?xml version="1.0" encoding="utf-8"?>
<p:tagLst xmlns:p="http://schemas.openxmlformats.org/presentationml/2006/main">
  <p:tag name="MH" val="20160226105902"/>
  <p:tag name="MH_LIBRARY" val="GRAPHIC"/>
  <p:tag name="MH_TYPE" val="PageTitle"/>
  <p:tag name="MH_ORDER" val="PageTitle"/>
</p:tagLst>
</file>

<file path=ppt/tags/tag47.xml><?xml version="1.0" encoding="utf-8"?>
<p:tagLst xmlns:p="http://schemas.openxmlformats.org/presentationml/2006/main">
  <p:tag name="MH" val="20160602200818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0602200818"/>
  <p:tag name="MH_LIBRARY" val="GRAPHIC"/>
  <p:tag name="MH_TYPE" val="Text"/>
  <p:tag name="MH_ORDER" val="1"/>
</p:tagLst>
</file>

<file path=ppt/tags/tag49.xml><?xml version="1.0" encoding="utf-8"?>
<p:tagLst xmlns:p="http://schemas.openxmlformats.org/presentationml/2006/main">
  <p:tag name="MH" val="20160602200818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602235641"/>
  <p:tag name="MH_LIBRARY" val="GRAPHIC"/>
  <p:tag name="MH_TYPE" val="Other"/>
  <p:tag name="MH_ORDER" val="1"/>
</p:tagLst>
</file>

<file path=ppt/tags/tag50.xml><?xml version="1.0" encoding="utf-8"?>
<p:tagLst xmlns:p="http://schemas.openxmlformats.org/presentationml/2006/main">
  <p:tag name="MH" val="20160602200818"/>
  <p:tag name="MH_LIBRARY" val="GRAPHIC"/>
  <p:tag name="MH_TYPE" val="Text"/>
  <p:tag name="MH_ORDER" val="2"/>
</p:tagLst>
</file>

<file path=ppt/tags/tag51.xml><?xml version="1.0" encoding="utf-8"?>
<p:tagLst xmlns:p="http://schemas.openxmlformats.org/presentationml/2006/main">
  <p:tag name="MH" val="20160602200818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" val="20160602200818"/>
  <p:tag name="MH_LIBRARY" val="GRAPHIC"/>
  <p:tag name="MH_TYPE" val="Other"/>
  <p:tag name="MH_ORDER" val="5"/>
</p:tagLst>
</file>

<file path=ppt/tags/tag53.xml><?xml version="1.0" encoding="utf-8"?>
<p:tagLst xmlns:p="http://schemas.openxmlformats.org/presentationml/2006/main">
  <p:tag name="MH" val="20160602200818"/>
  <p:tag name="MH_LIBRARY" val="GRAPHIC"/>
  <p:tag name="MH_TYPE" val="Text"/>
  <p:tag name="MH_ORDER" val="3"/>
</p:tagLst>
</file>

<file path=ppt/tags/tag54.xml><?xml version="1.0" encoding="utf-8"?>
<p:tagLst xmlns:p="http://schemas.openxmlformats.org/presentationml/2006/main">
  <p:tag name="MH" val="20160602200818"/>
  <p:tag name="MH_LIBRARY" val="GRAPHIC"/>
  <p:tag name="MH_TYPE" val="Other"/>
  <p:tag name="MH_ORDER" val="3"/>
</p:tagLst>
</file>

<file path=ppt/tags/tag55.xml><?xml version="1.0" encoding="utf-8"?>
<p:tagLst xmlns:p="http://schemas.openxmlformats.org/presentationml/2006/main">
  <p:tag name="MH" val="20160602200818"/>
  <p:tag name="MH_LIBRARY" val="GRAPHIC"/>
  <p:tag name="MH_TYPE" val="Other"/>
  <p:tag name="MH_ORDER" val="6"/>
</p:tagLst>
</file>

<file path=ppt/tags/tag5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Desc"/>
  <p:tag name="MH" val="20160602170213"/>
  <p:tag name="MH_LIBRARY" val="GRAPHIC"/>
</p:tagLst>
</file>

<file path=ppt/tags/tag57.xml><?xml version="1.0" encoding="utf-8"?>
<p:tagLst xmlns:p="http://schemas.openxmlformats.org/presentationml/2006/main">
  <p:tag name="MH" val="20160603012244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60603012244"/>
  <p:tag name="MH_LIBRARY" val="GRAPHIC"/>
</p:tagLst>
</file>

<file path=ppt/tags/tag59.xml><?xml version="1.0" encoding="utf-8"?>
<p:tagLst xmlns:p="http://schemas.openxmlformats.org/presentationml/2006/main">
  <p:tag name="MH" val="20160618162426"/>
  <p:tag name="MH_LIBRARY" val="GRAPHIC"/>
  <p:tag name="MH_TYPE" val="PageTitle"/>
  <p:tag name="MH_ORDER" val="PageTitle"/>
</p:tagLst>
</file>

<file path=ppt/tags/tag6.xml><?xml version="1.0" encoding="utf-8"?>
<p:tagLst xmlns:p="http://schemas.openxmlformats.org/presentationml/2006/main">
  <p:tag name="MH" val="20160602235641"/>
  <p:tag name="MH_LIBRARY" val="GRAPHIC"/>
  <p:tag name="MH_TYPE" val="Other"/>
  <p:tag name="MH_ORDER" val="2"/>
</p:tagLst>
</file>

<file path=ppt/tags/tag60.xml><?xml version="1.0" encoding="utf-8"?>
<p:tagLst xmlns:p="http://schemas.openxmlformats.org/presentationml/2006/main">
  <p:tag name="MH" val="20160618162426"/>
  <p:tag name="MH_LIBRARY" val="GRAPHIC"/>
  <p:tag name="MH_TYPE" val="Desc"/>
  <p:tag name="MH_ORDER" val="1"/>
</p:tagLst>
</file>

<file path=ppt/tags/tag61.xml><?xml version="1.0" encoding="utf-8"?>
<p:tagLst xmlns:p="http://schemas.openxmlformats.org/presentationml/2006/main">
  <p:tag name="MH" val="20160618162426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Desc"/>
  <p:tag name="MH" val="20160618162426"/>
  <p:tag name="MH_LIBRARY" val="GRAPHIC"/>
</p:tagLst>
</file>

<file path=ppt/tags/tag63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64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65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66.xml><?xml version="1.0" encoding="utf-8"?>
<p:tagLst xmlns:p="http://schemas.openxmlformats.org/presentationml/2006/main">
  <p:tag name="MH" val="20160602175401"/>
  <p:tag name="MH_LIBRARY" val="GRAPHIC"/>
  <p:tag name="MH_ORDER" val="Diamond 82"/>
</p:tagLst>
</file>

<file path=ppt/tags/tag67.xml><?xml version="1.0" encoding="utf-8"?>
<p:tagLst xmlns:p="http://schemas.openxmlformats.org/presentationml/2006/main">
  <p:tag name="MH" val="20160602175401"/>
  <p:tag name="MH_LIBRARY" val="GRAPHIC"/>
  <p:tag name="MH_ORDER" val="文本框 84"/>
</p:tagLst>
</file>

<file path=ppt/tags/tag68.xml><?xml version="1.0" encoding="utf-8"?>
<p:tagLst xmlns:p="http://schemas.openxmlformats.org/presentationml/2006/main">
  <p:tag name="MH" val="20160602175401"/>
  <p:tag name="MH_LIBRARY" val="GRAPHIC"/>
  <p:tag name="MH_ORDER" val="Diamond 86"/>
</p:tagLst>
</file>

<file path=ppt/tags/tag69.xml><?xml version="1.0" encoding="utf-8"?>
<p:tagLst xmlns:p="http://schemas.openxmlformats.org/presentationml/2006/main">
  <p:tag name="MH" val="20160602175401"/>
  <p:tag name="MH_LIBRARY" val="GRAPHIC"/>
  <p:tag name="MH_ORDER" val="文本框 87"/>
</p:tagLst>
</file>

<file path=ppt/tags/tag7.xml><?xml version="1.0" encoding="utf-8"?>
<p:tagLst xmlns:p="http://schemas.openxmlformats.org/presentationml/2006/main">
  <p:tag name="MH" val="20160602235641"/>
  <p:tag name="MH_LIBRARY" val="GRAPHIC"/>
  <p:tag name="MH_TYPE" val="Other"/>
  <p:tag name="MH_ORDER" val="3"/>
</p:tagLst>
</file>

<file path=ppt/tags/tag70.xml><?xml version="1.0" encoding="utf-8"?>
<p:tagLst xmlns:p="http://schemas.openxmlformats.org/presentationml/2006/main">
  <p:tag name="MH" val="20160602175401"/>
  <p:tag name="MH_LIBRARY" val="GRAPHIC"/>
  <p:tag name="MH_ORDER" val="Diamond 89"/>
</p:tagLst>
</file>

<file path=ppt/tags/tag71.xml><?xml version="1.0" encoding="utf-8"?>
<p:tagLst xmlns:p="http://schemas.openxmlformats.org/presentationml/2006/main">
  <p:tag name="MH" val="20160602175401"/>
  <p:tag name="MH_LIBRARY" val="GRAPHIC"/>
  <p:tag name="MH_ORDER" val="文本框 90"/>
</p:tagLst>
</file>

<file path=ppt/tags/tag72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73.xml><?xml version="1.0" encoding="utf-8"?>
<p:tagLst xmlns:p="http://schemas.openxmlformats.org/presentationml/2006/main">
  <p:tag name="MH" val="20160602175401"/>
  <p:tag name="MH_LIBRARY" val="GRAPHIC"/>
  <p:tag name="MH_ORDER" val="文本框 88"/>
</p:tagLst>
</file>

<file path=ppt/tags/tag74.xml><?xml version="1.0" encoding="utf-8"?>
<p:tagLst xmlns:p="http://schemas.openxmlformats.org/presentationml/2006/main">
  <p:tag name="MH" val="20160602175401"/>
  <p:tag name="MH_LIBRARY" val="GRAPHIC"/>
  <p:tag name="MH_ORDER" val="文本框 91"/>
</p:tagLst>
</file>

<file path=ppt/tags/tag75.xml><?xml version="1.0" encoding="utf-8"?>
<p:tagLst xmlns:p="http://schemas.openxmlformats.org/presentationml/2006/main">
  <p:tag name="MH" val="20160602175401"/>
  <p:tag name="MH_LIBRARY" val="GRAPHIC"/>
</p:tagLst>
</file>

<file path=ppt/tags/tag76.xml><?xml version="1.0" encoding="utf-8"?>
<p:tagLst xmlns:p="http://schemas.openxmlformats.org/presentationml/2006/main">
  <p:tag name="MH" val="20160603212748"/>
  <p:tag name="MH_LIBRARY" val="GRAPHIC"/>
  <p:tag name="MH_TYPE" val="Other"/>
  <p:tag name="MH_ORDER" val="1"/>
</p:tagLst>
</file>

<file path=ppt/tags/tag77.xml><?xml version="1.0" encoding="utf-8"?>
<p:tagLst xmlns:p="http://schemas.openxmlformats.org/presentationml/2006/main">
  <p:tag name="MH" val="20160603212748"/>
  <p:tag name="MH_LIBRARY" val="GRAPHIC"/>
  <p:tag name="MH_TYPE" val="Other"/>
  <p:tag name="MH_ORDER" val="2"/>
</p:tagLst>
</file>

<file path=ppt/tags/tag78.xml><?xml version="1.0" encoding="utf-8"?>
<p:tagLst xmlns:p="http://schemas.openxmlformats.org/presentationml/2006/main">
  <p:tag name="MH" val="20160603212748"/>
  <p:tag name="MH_LIBRARY" val="GRAPHIC"/>
  <p:tag name="MH_TYPE" val="SubTitle"/>
  <p:tag name="MH_ORDER" val="1"/>
</p:tagLst>
</file>

<file path=ppt/tags/tag79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8.xml><?xml version="1.0" encoding="utf-8"?>
<p:tagLst xmlns:p="http://schemas.openxmlformats.org/presentationml/2006/main">
  <p:tag name="MH" val="20160602235641"/>
  <p:tag name="MH_LIBRARY" val="GRAPHIC"/>
  <p:tag name="MH_TYPE" val="Other"/>
  <p:tag name="MH_ORDER" val="4"/>
</p:tagLst>
</file>

<file path=ppt/tags/tag80.xml><?xml version="1.0" encoding="utf-8"?>
<p:tagLst xmlns:p="http://schemas.openxmlformats.org/presentationml/2006/main">
  <p:tag name="MH" val="20160603212748"/>
  <p:tag name="MH_LIBRARY" val="GRAPHIC"/>
  <p:tag name="MH_TYPE" val="Other"/>
  <p:tag name="MH_ORDER" val="1"/>
</p:tagLst>
</file>

<file path=ppt/tags/tag81.xml><?xml version="1.0" encoding="utf-8"?>
<p:tagLst xmlns:p="http://schemas.openxmlformats.org/presentationml/2006/main">
  <p:tag name="MH" val="20160603212748"/>
  <p:tag name="MH_LIBRARY" val="GRAPHIC"/>
  <p:tag name="MH_TYPE" val="Other"/>
  <p:tag name="MH_ORDER" val="2"/>
</p:tagLst>
</file>

<file path=ppt/tags/tag82.xml><?xml version="1.0" encoding="utf-8"?>
<p:tagLst xmlns:p="http://schemas.openxmlformats.org/presentationml/2006/main">
  <p:tag name="MH" val="20160603212748"/>
  <p:tag name="MH_LIBRARY" val="GRAPHIC"/>
  <p:tag name="MH_TYPE" val="SubTitle"/>
  <p:tag name="MH_ORDER" val="1"/>
</p:tagLst>
</file>

<file path=ppt/tags/tag83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84.xml><?xml version="1.0" encoding="utf-8"?>
<p:tagLst xmlns:p="http://schemas.openxmlformats.org/presentationml/2006/main">
  <p:tag name="MH" val="20160602223357"/>
  <p:tag name="MH_LIBRARY" val="GRAPHIC"/>
  <p:tag name="MH_TYPE" val="Other"/>
  <p:tag name="MH_ORDER" val="1"/>
</p:tagLst>
</file>

<file path=ppt/tags/tag85.xml><?xml version="1.0" encoding="utf-8"?>
<p:tagLst xmlns:p="http://schemas.openxmlformats.org/presentationml/2006/main">
  <p:tag name="MH" val="20160602223357"/>
  <p:tag name="MH_LIBRARY" val="GRAPHIC"/>
  <p:tag name="MH_TYPE" val="Other"/>
  <p:tag name="MH_ORDER" val="2"/>
</p:tagLst>
</file>

<file path=ppt/tags/tag86.xml><?xml version="1.0" encoding="utf-8"?>
<p:tagLst xmlns:p="http://schemas.openxmlformats.org/presentationml/2006/main">
  <p:tag name="MH" val="20160602223357"/>
  <p:tag name="MH_LIBRARY" val="GRAPHIC"/>
  <p:tag name="MH_TYPE" val="Other"/>
  <p:tag name="MH_ORDER" val="3"/>
</p:tagLst>
</file>

<file path=ppt/tags/tag87.xml><?xml version="1.0" encoding="utf-8"?>
<p:tagLst xmlns:p="http://schemas.openxmlformats.org/presentationml/2006/main">
  <p:tag name="MH" val="20160602223357"/>
  <p:tag name="MH_LIBRARY" val="GRAPHIC"/>
  <p:tag name="MH_TYPE" val="SubTitle"/>
  <p:tag name="MH_ORDER" val="1"/>
</p:tagLst>
</file>

<file path=ppt/tags/tag88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89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2223357"/>
  <p:tag name="MH_LIBRARY" val="GRAPHIC"/>
</p:tagLst>
</file>

<file path=ppt/tags/tag9.xml><?xml version="1.0" encoding="utf-8"?>
<p:tagLst xmlns:p="http://schemas.openxmlformats.org/presentationml/2006/main">
  <p:tag name="MH" val="20160602235641"/>
  <p:tag name="MH_LIBRARY" val="GRAPHIC"/>
  <p:tag name="MH_TYPE" val="Other"/>
  <p:tag name="MH_ORDER" val="5"/>
</p:tagLst>
</file>

<file path=ppt/tags/tag90.xml><?xml version="1.0" encoding="utf-8"?>
<p:tagLst xmlns:p="http://schemas.openxmlformats.org/presentationml/2006/main">
  <p:tag name="MH" val="20160602223357"/>
  <p:tag name="MH_LIBRARY" val="GRAPHIC"/>
  <p:tag name="MH_TYPE" val="Other"/>
  <p:tag name="MH_ORDER" val="1"/>
</p:tagLst>
</file>

<file path=ppt/tags/tag91.xml><?xml version="1.0" encoding="utf-8"?>
<p:tagLst xmlns:p="http://schemas.openxmlformats.org/presentationml/2006/main">
  <p:tag name="MH" val="20160602223357"/>
  <p:tag name="MH_LIBRARY" val="GRAPHIC"/>
  <p:tag name="MH_TYPE" val="Other"/>
  <p:tag name="MH_ORDER" val="2"/>
</p:tagLst>
</file>

<file path=ppt/tags/tag92.xml><?xml version="1.0" encoding="utf-8"?>
<p:tagLst xmlns:p="http://schemas.openxmlformats.org/presentationml/2006/main">
  <p:tag name="MH" val="20160602223357"/>
  <p:tag name="MH_LIBRARY" val="GRAPHIC"/>
  <p:tag name="MH_TYPE" val="Other"/>
  <p:tag name="MH_ORDER" val="3"/>
</p:tagLst>
</file>

<file path=ppt/tags/tag93.xml><?xml version="1.0" encoding="utf-8"?>
<p:tagLst xmlns:p="http://schemas.openxmlformats.org/presentationml/2006/main">
  <p:tag name="MH" val="20160602223357"/>
  <p:tag name="MH_LIBRARY" val="GRAPHIC"/>
  <p:tag name="MH_TYPE" val="SubTitle"/>
  <p:tag name="MH_ORDER" val="1"/>
</p:tagLst>
</file>

<file path=ppt/tags/tag94.xml><?xml version="1.0" encoding="utf-8"?>
<p:tagLst xmlns:p="http://schemas.openxmlformats.org/presentationml/2006/main">
  <p:tag name="MH" val="20160603212748"/>
  <p:tag name="MH_LIBRARY" val="GRAPHIC"/>
  <p:tag name="MH_TYPE" val="PageTitle"/>
  <p:tag name="MH_ORDER" val="PageTitle"/>
</p:tagLst>
</file>

<file path=ppt/tags/tag95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2223357"/>
  <p:tag name="MH_LIBRARY" val="GRAPHIC"/>
</p:tagLst>
</file>

<file path=ppt/tags/tag96.xml><?xml version="1.0" encoding="utf-8"?>
<p:tagLst xmlns:p="http://schemas.openxmlformats.org/presentationml/2006/main">
  <p:tag name="MH" val="20160602223357"/>
  <p:tag name="MH_LIBRARY" val="GRAPHIC"/>
  <p:tag name="MH_TYPE" val="Other"/>
  <p:tag name="MH_ORDER" val="1"/>
</p:tagLst>
</file>

<file path=ppt/tags/tag97.xml><?xml version="1.0" encoding="utf-8"?>
<p:tagLst xmlns:p="http://schemas.openxmlformats.org/presentationml/2006/main">
  <p:tag name="MH" val="20160602223357"/>
  <p:tag name="MH_LIBRARY" val="GRAPHIC"/>
  <p:tag name="MH_TYPE" val="Other"/>
  <p:tag name="MH_ORDER" val="2"/>
</p:tagLst>
</file>

<file path=ppt/tags/tag98.xml><?xml version="1.0" encoding="utf-8"?>
<p:tagLst xmlns:p="http://schemas.openxmlformats.org/presentationml/2006/main">
  <p:tag name="MH" val="20160602223357"/>
  <p:tag name="MH_LIBRARY" val="GRAPHIC"/>
  <p:tag name="MH_TYPE" val="Other"/>
  <p:tag name="MH_ORDER" val="3"/>
</p:tagLst>
</file>

<file path=ppt/tags/tag99.xml><?xml version="1.0" encoding="utf-8"?>
<p:tagLst xmlns:p="http://schemas.openxmlformats.org/presentationml/2006/main">
  <p:tag name="MH" val="20160602223357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3255</Words>
  <Application>WWO_base_provider_20210929220102-c9fcf70066</Application>
  <PresentationFormat>自定义</PresentationFormat>
  <Paragraphs>262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Calibri</vt:lpstr>
      <vt:lpstr>汉仪书宋二KW</vt:lpstr>
      <vt:lpstr>黑体</vt:lpstr>
      <vt:lpstr>汉仪中黑KW</vt:lpstr>
      <vt:lpstr>Lenovo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scrapy五大基本构成 </vt:lpstr>
      <vt:lpstr>PowerPoint 演示文稿</vt:lpstr>
      <vt:lpstr>PowerPoint 演示文稿</vt:lpstr>
      <vt:lpstr>scrapy使用流程</vt:lpstr>
      <vt:lpstr>scrapy使用流程</vt:lpstr>
      <vt:lpstr>scrapy使用流程</vt:lpstr>
      <vt:lpstr>PowerPoint 演示文稿</vt:lpstr>
      <vt:lpstr>scrapy的三个内置对象</vt:lpstr>
      <vt:lpstr>scrapy中每个模块的具体作用</vt:lpstr>
      <vt:lpstr>PowerPoint 演示文稿</vt:lpstr>
      <vt:lpstr>安装 scrapy</vt:lpstr>
      <vt:lpstr>PowerPoint 演示文稿</vt:lpstr>
      <vt:lpstr>创建工程</vt:lpstr>
      <vt:lpstr>创建工程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编码流程</vt:lpstr>
      <vt:lpstr>编码流程</vt:lpstr>
      <vt:lpstr>编码流程</vt:lpstr>
      <vt:lpstr>编码流程</vt:lpstr>
      <vt:lpstr>编码流程</vt:lpstr>
      <vt:lpstr>PowerPoint 演示文稿</vt:lpstr>
      <vt:lpstr>实操练习</vt:lpstr>
      <vt:lpstr>实操练习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Tony·shi</cp:lastModifiedBy>
  <dcterms:created xsi:type="dcterms:W3CDTF">2021-12-13T06:35:52Z</dcterms:created>
  <dcterms:modified xsi:type="dcterms:W3CDTF">2021-12-13T06:35:52Z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DED6C87C08C04A94A2273E75DAE3EE0A</vt:lpwstr>
  </property>
</Properties>
</file>