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0" r:id="rId3"/>
    <p:sldId id="313" r:id="rId4"/>
    <p:sldId id="314" r:id="rId5"/>
    <p:sldId id="386" r:id="rId6"/>
    <p:sldId id="387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277" r:id="rId19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  <a:srgbClr val="000000"/>
    <a:srgbClr val="6F7170"/>
    <a:srgbClr val="BF0000"/>
    <a:srgbClr val="FFFFFF"/>
    <a:srgbClr val="5F5F5F"/>
    <a:srgbClr val="414042"/>
    <a:srgbClr val="00B4E5"/>
    <a:srgbClr val="0094BC"/>
    <a:srgbClr val="00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9636" autoAdjust="0"/>
  </p:normalViewPr>
  <p:slideViewPr>
    <p:cSldViewPr snapToGrid="0" snapToObjects="1">
      <p:cViewPr varScale="1">
        <p:scale>
          <a:sx n="64" d="100"/>
          <a:sy n="64" d="100"/>
        </p:scale>
        <p:origin x="276" y="72"/>
      </p:cViewPr>
      <p:guideLst>
        <p:guide orient="horz" pos="501"/>
        <p:guide orient="horz" pos="4212"/>
        <p:guide orient="horz" pos="3931"/>
        <p:guide pos="3880"/>
        <p:guide pos="2229"/>
        <p:guide pos="5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943"/>
        <p:guide pos="21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063A-FCF9-4F1D-BDDB-72FFCCA9AA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2430-E848-47D7-878F-859606BFB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3.png"/><Relationship Id="rId26" Type="http://schemas.openxmlformats.org/officeDocument/2006/relationships/image" Target="../media/image26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ts val="6400"/>
              </a:lnSpc>
            </a:pPr>
            <a:r>
              <a:rPr lang="en-US" altLang="zh-CN" sz="5400" b="1" dirty="0">
                <a:ea typeface="微软雅黑" panose="020B0503020204020204" pitchFamily="34" charset="-122"/>
              </a:rPr>
              <a:t>pyecharts</a:t>
            </a:r>
            <a:endParaRPr lang="en-US" altLang="zh-CN" sz="5400" b="1" dirty="0">
              <a:ea typeface="微软雅黑" panose="020B0503020204020204" pitchFamily="34" charset="-122"/>
            </a:endParaRPr>
          </a:p>
        </p:txBody>
      </p:sp>
      <p:sp>
        <p:nvSpPr>
          <p:cNvPr id="9" name="Subtitle 4"/>
          <p:cNvSpPr txBox="1"/>
          <p:nvPr/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92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1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7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473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dirty="0">
                <a:ea typeface="微软雅黑" panose="020B0503020204020204" pitchFamily="34" charset="-122"/>
              </a:rPr>
              <a:t>饼状图</a:t>
            </a:r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90" y="1594142"/>
            <a:ext cx="5709285" cy="4032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1357630"/>
            <a:ext cx="5502910" cy="452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环形图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612900"/>
            <a:ext cx="5513070" cy="4108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70" y="1485265"/>
            <a:ext cx="5286375" cy="423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玫瑰图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1485265"/>
            <a:ext cx="5470525" cy="4243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1485265"/>
            <a:ext cx="5252720" cy="422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散点图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1485265"/>
            <a:ext cx="5541010" cy="4243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1485265"/>
            <a:ext cx="5328920" cy="424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桑基图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" y="1357630"/>
            <a:ext cx="5474970" cy="4522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55" y="1433195"/>
            <a:ext cx="5290185" cy="397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词云图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433195"/>
            <a:ext cx="5429250" cy="417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70" y="1433195"/>
            <a:ext cx="5285105" cy="4142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多图绘制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" y="1724025"/>
            <a:ext cx="5528945" cy="3947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45" y="1508760"/>
            <a:ext cx="53594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/>
          <a:stretch>
            <a:fillRect/>
          </a:stretch>
        </p:blipFill>
        <p:spPr>
          <a:xfrm>
            <a:off x="6141346" y="1220261"/>
            <a:ext cx="4874631" cy="33952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>
          <a:xfrm>
            <a:off x="6141346" y="1220262"/>
            <a:ext cx="4874997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E2231A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什么是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echarts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685" y="1743710"/>
            <a:ext cx="6351270" cy="3746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Charts 是一个使用 JavaScript 实现的开源可视化库，涵盖各行业图表，满足各种需求。</a:t>
            </a:r>
            <a:endParaRPr lang="en-US" altLang="zh-CN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80000"/>
              </a:lnSpc>
              <a:buFont typeface="+mj-ea"/>
              <a:buNone/>
            </a:pPr>
            <a:endParaRPr lang="en-US" altLang="zh-CN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80000"/>
              </a:lnSpc>
              <a:buFont typeface="+mj-ea"/>
              <a:buNone/>
            </a:pP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ECharts 遵循 Apache-2.0 开源协议，免费商用。</a:t>
            </a:r>
            <a:endParaRPr lang="en-US" altLang="zh-CN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60000"/>
              </a:lnSpc>
              <a:buFont typeface="+mj-ea"/>
              <a:buNone/>
            </a:pPr>
            <a:endParaRPr lang="en-US" altLang="zh-CN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ECharts 兼容当前绝大部分浏览器（IE8/9/10/11，Chrome，Firefox，Safari等）及兼容多种设备，可随时随地任性展示。</a:t>
            </a:r>
            <a:endParaRPr lang="en-US" altLang="zh-CN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82180" y="1954530"/>
            <a:ext cx="4723130" cy="3324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什么是echarts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2240" y="3764280"/>
            <a:ext cx="6842125" cy="2751455"/>
            <a:chOff x="2682876" y="1804988"/>
            <a:chExt cx="6843907" cy="2214822"/>
          </a:xfrm>
        </p:grpSpPr>
        <p:sp>
          <p:nvSpPr>
            <p:cNvPr id="9" name="MH_Desc_1"/>
            <p:cNvSpPr/>
            <p:nvPr>
              <p:custDataLst>
                <p:tags r:id="rId2"/>
              </p:custDataLst>
            </p:nvPr>
          </p:nvSpPr>
          <p:spPr>
            <a:xfrm>
              <a:off x="3067151" y="1804988"/>
              <a:ext cx="6459632" cy="2214822"/>
            </a:xfrm>
            <a:prstGeom prst="rect">
              <a:avLst/>
            </a:prstGeom>
          </p:spPr>
          <p:txBody>
            <a:bodyPr>
              <a:normAutofit fontScale="50000"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sz="4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ECharts 提供了常规的折线图、柱状图、散点图、饼图、K线图，用于统计的盒形图，用于地理数据可视化的地图、热力图、线图，用于关系数据可视化的关系图、treemap、旭日图，多维数据可视化的平行坐标，还有用于 BI 的漏斗图，仪表盘，并且支持图与图之间的混搭。</a:t>
              </a:r>
              <a:endParaRPr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宋体" pitchFamily="2" charset="-122"/>
                </a:rPr>
                <a:t>.</a:t>
              </a:r>
              <a:endPara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2054" name="MH_Other_1"/>
            <p:cNvSpPr/>
            <p:nvPr>
              <p:custDataLst>
                <p:tags r:id="rId3"/>
              </p:custDataLst>
            </p:nvPr>
          </p:nvSpPr>
          <p:spPr bwMode="auto">
            <a:xfrm>
              <a:off x="2682876" y="1890714"/>
              <a:ext cx="288925" cy="377825"/>
            </a:xfrm>
            <a:custGeom>
              <a:avLst/>
              <a:gdLst>
                <a:gd name="T0" fmla="*/ 88122 w 289560"/>
                <a:gd name="T1" fmla="*/ 199537 h 378262"/>
                <a:gd name="T2" fmla="*/ 176246 w 289560"/>
                <a:gd name="T3" fmla="*/ 288027 h 378262"/>
                <a:gd name="T4" fmla="*/ 88122 w 289560"/>
                <a:gd name="T5" fmla="*/ 376518 h 378262"/>
                <a:gd name="T6" fmla="*/ 0 w 289560"/>
                <a:gd name="T7" fmla="*/ 288027 h 378262"/>
                <a:gd name="T8" fmla="*/ 198906 w 289560"/>
                <a:gd name="T9" fmla="*/ 99768 h 378262"/>
                <a:gd name="T10" fmla="*/ 287028 w 289560"/>
                <a:gd name="T11" fmla="*/ 188259 h 378262"/>
                <a:gd name="T12" fmla="*/ 198906 w 289560"/>
                <a:gd name="T13" fmla="*/ 276749 h 378262"/>
                <a:gd name="T14" fmla="*/ 110783 w 289560"/>
                <a:gd name="T15" fmla="*/ 188259 h 378262"/>
                <a:gd name="T16" fmla="*/ 88122 w 289560"/>
                <a:gd name="T17" fmla="*/ 0 h 378262"/>
                <a:gd name="T18" fmla="*/ 176246 w 289560"/>
                <a:gd name="T19" fmla="*/ 88490 h 378262"/>
                <a:gd name="T20" fmla="*/ 88122 w 289560"/>
                <a:gd name="T21" fmla="*/ 176980 h 378262"/>
                <a:gd name="T22" fmla="*/ 0 w 289560"/>
                <a:gd name="T23" fmla="*/ 88490 h 378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9560" h="378262">
                  <a:moveTo>
                    <a:pt x="88900" y="200462"/>
                  </a:moveTo>
                  <a:lnTo>
                    <a:pt x="177800" y="289362"/>
                  </a:lnTo>
                  <a:lnTo>
                    <a:pt x="88900" y="378262"/>
                  </a:lnTo>
                  <a:lnTo>
                    <a:pt x="0" y="289362"/>
                  </a:lnTo>
                  <a:lnTo>
                    <a:pt x="88900" y="200462"/>
                  </a:lnTo>
                  <a:close/>
                  <a:moveTo>
                    <a:pt x="200660" y="100231"/>
                  </a:moveTo>
                  <a:lnTo>
                    <a:pt x="289560" y="189131"/>
                  </a:lnTo>
                  <a:lnTo>
                    <a:pt x="200660" y="278031"/>
                  </a:lnTo>
                  <a:lnTo>
                    <a:pt x="111760" y="189131"/>
                  </a:lnTo>
                  <a:lnTo>
                    <a:pt x="200660" y="100231"/>
                  </a:lnTo>
                  <a:close/>
                  <a:moveTo>
                    <a:pt x="88900" y="0"/>
                  </a:moveTo>
                  <a:lnTo>
                    <a:pt x="177800" y="88900"/>
                  </a:lnTo>
                  <a:lnTo>
                    <a:pt x="88900" y="177800"/>
                  </a:lnTo>
                  <a:lnTo>
                    <a:pt x="0" y="8890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E2231A"/>
            </a:solidFill>
            <a:ln w="9525">
              <a:solidFill>
                <a:srgbClr val="E2231A"/>
              </a:solidFill>
              <a:round/>
            </a:ln>
          </p:spPr>
          <p:txBody>
            <a:bodyPr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flipV="1">
            <a:off x="0" y="1752085"/>
            <a:ext cx="12188825" cy="286627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5115" y="2684145"/>
            <a:ext cx="4102735" cy="58356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charts </a:t>
            </a:r>
            <a:r>
              <a:rPr sz="3200" dirty="0">
                <a:solidFill>
                  <a:schemeClr val="bg1"/>
                </a:solidFill>
                <a:ea typeface="微软雅黑" panose="020B0503020204020204" pitchFamily="34" charset="-122"/>
              </a:rPr>
              <a:t>主要功能</a:t>
            </a:r>
            <a:endParaRPr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13674" y="2045793"/>
            <a:ext cx="0" cy="638667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84700" y="2045793"/>
            <a:ext cx="0" cy="703329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333725" y="5246531"/>
            <a:ext cx="938293" cy="885337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>
          <a:xfrm>
            <a:off x="6141346" y="1220262"/>
            <a:ext cx="4874997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rgbClr val="E2231A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pyecharts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357096" y="1985550"/>
            <a:ext cx="116047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5361841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下载安装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KSO_Shape"/>
          <p:cNvSpPr>
            <a:spLocks noChangeAspect="1"/>
          </p:cNvSpPr>
          <p:nvPr/>
        </p:nvSpPr>
        <p:spPr bwMode="auto">
          <a:xfrm>
            <a:off x="1818582" y="682549"/>
            <a:ext cx="1350831" cy="1285541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rgbClr val="E2231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9285" y="2669540"/>
            <a:ext cx="77285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pyecharts 可以将图片保存为多种格式，但需要插件，否则只能保存为 html 格式。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 pyecharts ：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 install pyecharts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安装图片保存插件：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 install pyecharts-snapshot</a:t>
            </a:r>
            <a:endParaRPr lang="zh-CN" altLang="en-US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以及：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install -g phantomjs-prebuilt</a:t>
            </a:r>
            <a:endParaRPr lang="zh-CN" altLang="en-US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垂直</a:t>
            </a:r>
            <a:r>
              <a:rPr dirty="0">
                <a:ea typeface="微软雅黑" panose="020B0503020204020204" pitchFamily="34" charset="-122"/>
              </a:rPr>
              <a:t>柱状图</a:t>
            </a:r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457" y="1325646"/>
            <a:ext cx="5465537" cy="4697784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14" y="1325646"/>
            <a:ext cx="5465537" cy="4697784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666875"/>
            <a:ext cx="5293360" cy="40157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40" y="1929130"/>
            <a:ext cx="5333365" cy="375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水平</a:t>
            </a:r>
            <a:r>
              <a:rPr dirty="0">
                <a:ea typeface="微软雅黑" panose="020B0503020204020204" pitchFamily="34" charset="-122"/>
              </a:rPr>
              <a:t>柱状图</a:t>
            </a:r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" y="1325880"/>
            <a:ext cx="581152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0" y="1325880"/>
            <a:ext cx="5641340" cy="4697730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4114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101646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1459230"/>
            <a:ext cx="5551805" cy="431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10" y="1633855"/>
            <a:ext cx="5430520" cy="417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2.xml><?xml version="1.0" encoding="utf-8"?>
<p:tagLst xmlns:p="http://schemas.openxmlformats.org/presentationml/2006/main">
  <p:tag name="MH" val="20160618162426"/>
  <p:tag name="MH_LIBRARY" val="GRAPHIC"/>
  <p:tag name="MH_TYPE" val="PageTitle"/>
  <p:tag name="MH_ORDER" val="PageTitle"/>
</p:tagLst>
</file>

<file path=ppt/tags/tag3.xml><?xml version="1.0" encoding="utf-8"?>
<p:tagLst xmlns:p="http://schemas.openxmlformats.org/presentationml/2006/main">
  <p:tag name="MH" val="20160618162426"/>
  <p:tag name="MH_LIBRARY" val="GRAPHIC"/>
  <p:tag name="MH_TYPE" val="Desc"/>
  <p:tag name="MH_ORDER" val="1"/>
</p:tagLst>
</file>

<file path=ppt/tags/tag4.xml><?xml version="1.0" encoding="utf-8"?>
<p:tagLst xmlns:p="http://schemas.openxmlformats.org/presentationml/2006/main">
  <p:tag name="MH" val="20160618162426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Desc"/>
  <p:tag name="MH" val="20160618162426"/>
  <p:tag name="MH_LIBRARY" val="GRAPHIC"/>
</p:tagLst>
</file>

<file path=ppt/tags/tag6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7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8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9.xml><?xml version="1.0" encoding="utf-8"?>
<p:tagLst xmlns:p="http://schemas.openxmlformats.org/presentationml/2006/main">
  <p:tag name="MH" val="20160602175401"/>
  <p:tag name="MH_LIBRARY" val="GRAPHIC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WWO_base_provider_20210929220102-c9fcf70066</Application>
  <PresentationFormat>自定义</PresentationFormat>
  <Paragraphs>84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Calibri</vt:lpstr>
      <vt:lpstr>汉仪书宋二KW</vt:lpstr>
      <vt:lpstr>Lenovo Master</vt:lpstr>
      <vt:lpstr>PowerPoint 演示文稿</vt:lpstr>
      <vt:lpstr>PowerPoint 演示文稿</vt:lpstr>
      <vt:lpstr>PowerPoint 演示文稿</vt:lpstr>
      <vt:lpstr>PowerPoint 演示文稿</vt:lpstr>
      <vt:lpstr>什么是echarts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Tony·shi</cp:lastModifiedBy>
  <dcterms:created xsi:type="dcterms:W3CDTF">2021-11-22T02:36:04Z</dcterms:created>
  <dcterms:modified xsi:type="dcterms:W3CDTF">2021-11-22T02:36:04Z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DED6C87C08C04A94A2273E75DAE3EE0A</vt:lpwstr>
  </property>
</Properties>
</file>